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362" r:id="rId3"/>
    <p:sldId id="319" r:id="rId4"/>
    <p:sldId id="324" r:id="rId5"/>
    <p:sldId id="326" r:id="rId6"/>
    <p:sldId id="292" r:id="rId7"/>
    <p:sldId id="328" r:id="rId8"/>
    <p:sldId id="307" r:id="rId9"/>
    <p:sldId id="364" r:id="rId10"/>
    <p:sldId id="329" r:id="rId11"/>
    <p:sldId id="345" r:id="rId12"/>
    <p:sldId id="335" r:id="rId13"/>
    <p:sldId id="350" r:id="rId14"/>
    <p:sldId id="351" r:id="rId15"/>
    <p:sldId id="352" r:id="rId16"/>
    <p:sldId id="353" r:id="rId17"/>
    <p:sldId id="344" r:id="rId18"/>
    <p:sldId id="311" r:id="rId19"/>
    <p:sldId id="303" r:id="rId20"/>
    <p:sldId id="360" r:id="rId21"/>
    <p:sldId id="354" r:id="rId22"/>
    <p:sldId id="343" r:id="rId23"/>
    <p:sldId id="313" r:id="rId24"/>
    <p:sldId id="346" r:id="rId25"/>
    <p:sldId id="299" r:id="rId26"/>
    <p:sldId id="363" r:id="rId27"/>
    <p:sldId id="327" r:id="rId28"/>
    <p:sldId id="336" r:id="rId29"/>
    <p:sldId id="356" r:id="rId30"/>
    <p:sldId id="337" r:id="rId31"/>
    <p:sldId id="338" r:id="rId32"/>
    <p:sldId id="339" r:id="rId33"/>
    <p:sldId id="357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0C0C0"/>
    <a:srgbClr val="66FF33"/>
    <a:srgbClr val="0033CC"/>
    <a:srgbClr val="0000CC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>
      <p:cViewPr varScale="1">
        <p:scale>
          <a:sx n="88" d="100"/>
          <a:sy n="88" d="100"/>
        </p:scale>
        <p:origin x="-96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5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6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37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38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40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48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49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50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51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52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53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57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58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59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60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61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62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63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64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65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66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67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68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69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70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71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72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73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74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75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76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77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78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79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80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81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82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83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84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85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86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87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88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89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90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91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92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93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94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95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96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97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98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99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00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01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02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08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/>
          </a:p>
        </p:txBody>
      </p:sp>
      <p:sp>
        <p:nvSpPr>
          <p:cNvPr id="106" name="Rectangle 109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/>
          </a:p>
        </p:txBody>
      </p:sp>
      <p:sp>
        <p:nvSpPr>
          <p:cNvPr id="35946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947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03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0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" name="Rectangle 10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911E8D-DFB7-4806-A2A9-8F63CFAA3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078F6-9368-4CCD-9C43-64010CFFC5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71BB4-3D02-4A4B-B80B-440AF45B0D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10E3-BBA2-47C5-852B-77F88F1C77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9248D-A8F2-4726-85AB-E97FA177C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B4016-9E48-465C-BE8B-15ECEF873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735F7-1CB6-4357-B379-13E9370E71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F9E8A-7264-4087-8828-32C1B1B04F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D1937-EAD0-47D5-8C33-C2C329295D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227DE-54F1-4948-B791-D3ED1BD681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E1D0B-DD3F-4728-8AD7-0F06AB84E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2"/>
          <p:cNvGrpSpPr>
            <a:grpSpLocks/>
          </p:cNvGrpSpPr>
          <p:nvPr userDrawn="1"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1028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9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0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3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4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5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6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7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8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2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3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4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5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6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7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8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9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0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1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2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3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4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6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7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8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9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0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1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2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3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4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8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9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0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1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2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3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4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6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7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8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0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1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2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3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4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5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6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7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8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9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0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1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2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3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4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5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7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8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9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0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1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2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3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4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5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6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7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8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9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0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1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2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3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4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5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127" name="Rectangle 103"/>
            <p:cNvSpPr>
              <a:spLocks noChangeArrowheads="1"/>
            </p:cNvSpPr>
            <p:nvPr/>
          </p:nvSpPr>
          <p:spPr bwMode="auto">
            <a:xfrm>
              <a:off x="557" y="46"/>
              <a:ext cx="313" cy="91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400" y="144"/>
              <a:ext cx="3567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Rectangle 105"/>
            <p:cNvSpPr>
              <a:spLocks noChangeArrowheads="1"/>
            </p:cNvSpPr>
            <p:nvPr/>
          </p:nvSpPr>
          <p:spPr bwMode="auto">
            <a:xfrm>
              <a:off x="4599" y="912"/>
              <a:ext cx="929" cy="2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Rectangle 106"/>
            <p:cNvSpPr>
              <a:spLocks noChangeArrowheads="1"/>
            </p:cNvSpPr>
            <p:nvPr/>
          </p:nvSpPr>
          <p:spPr bwMode="auto">
            <a:xfrm>
              <a:off x="2049" y="1008"/>
              <a:ext cx="3567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7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32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3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4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B0E3ACA6-9A66-4188-9077-99CE55019A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H:\&#29983;&#23384;&#26007;&#20105;.avi" TargetMode="Externa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cnwildlife.com/Article/Class7/Class11/200512/2005121016340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hyperlink" Target="http://www.shanxi.edu.sh.cn/kejian/ziyuanku/juniorgeo/media/picture/011/001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1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60350"/>
            <a:ext cx="5056187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1"/>
          <p:cNvSpPr>
            <a:spLocks noGrp="1" noRot="1" noChangeArrowheads="1"/>
          </p:cNvSpPr>
          <p:nvPr>
            <p:ph type="subTitle" idx="1"/>
          </p:nvPr>
        </p:nvSpPr>
        <p:spPr>
          <a:xfrm>
            <a:off x="6084888" y="2420938"/>
            <a:ext cx="2735262" cy="2566987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333399"/>
                </a:solidFill>
                <a:ea typeface="幼圆" pitchFamily="49" charset="-122"/>
              </a:rPr>
              <a:t>远去了“贝格尔”的帆影</a:t>
            </a:r>
          </a:p>
          <a:p>
            <a:pPr eaLnBrk="1" hangingPunct="1"/>
            <a:r>
              <a:rPr lang="zh-CN" altLang="en-US" sz="2800" b="1" dirty="0" smtClean="0">
                <a:solidFill>
                  <a:srgbClr val="333399"/>
                </a:solidFill>
                <a:ea typeface="幼圆" pitchFamily="49" charset="-122"/>
              </a:rPr>
              <a:t>无涯是进化论的航程</a:t>
            </a:r>
          </a:p>
          <a:p>
            <a:pPr eaLnBrk="1" hangingPunct="1"/>
            <a:r>
              <a:rPr lang="zh-CN" altLang="en-US" sz="2800" b="1" dirty="0" smtClean="0">
                <a:solidFill>
                  <a:srgbClr val="333399"/>
                </a:solidFill>
                <a:ea typeface="幼圆" pitchFamily="49" charset="-122"/>
              </a:rPr>
              <a:t>拨开那亿万年的迷雾</a:t>
            </a:r>
          </a:p>
          <a:p>
            <a:pPr eaLnBrk="1" hangingPunct="1"/>
            <a:r>
              <a:rPr lang="zh-CN" altLang="en-US" sz="2800" b="1" dirty="0" smtClean="0">
                <a:solidFill>
                  <a:srgbClr val="333399"/>
                </a:solidFill>
                <a:ea typeface="幼圆" pitchFamily="49" charset="-122"/>
              </a:rPr>
              <a:t>寻觅着生命史的真容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9"/>
          <p:cNvGrpSpPr>
            <a:grpSpLocks/>
          </p:cNvGrpSpPr>
          <p:nvPr/>
        </p:nvGrpSpPr>
        <p:grpSpPr bwMode="auto">
          <a:xfrm>
            <a:off x="250825" y="1341438"/>
            <a:ext cx="8713788" cy="4829175"/>
            <a:chOff x="158" y="890"/>
            <a:chExt cx="5489" cy="3042"/>
          </a:xfrm>
        </p:grpSpPr>
        <p:sp>
          <p:nvSpPr>
            <p:cNvPr id="11272" name="Text Box 2"/>
            <p:cNvSpPr txBox="1">
              <a:spLocks noChangeArrowheads="1"/>
            </p:cNvSpPr>
            <p:nvPr/>
          </p:nvSpPr>
          <p:spPr bwMode="auto">
            <a:xfrm>
              <a:off x="4559" y="2024"/>
              <a:ext cx="1088" cy="121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推论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3</a:t>
              </a:r>
              <a:r>
                <a:rPr kumimoji="0" lang="en-US" altLang="zh-CN" sz="20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有利变异逐代积累，生物不断进化出新类型</a:t>
              </a:r>
            </a:p>
          </p:txBody>
        </p:sp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158" y="890"/>
              <a:ext cx="986" cy="9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1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生物都有过度繁殖的倾向</a:t>
              </a:r>
            </a:p>
          </p:txBody>
        </p:sp>
        <p:sp>
          <p:nvSpPr>
            <p:cNvPr id="11274" name="Rectangle 4"/>
            <p:cNvSpPr>
              <a:spLocks noChangeArrowheads="1"/>
            </p:cNvSpPr>
            <p:nvPr/>
          </p:nvSpPr>
          <p:spPr bwMode="auto">
            <a:xfrm>
              <a:off x="158" y="2024"/>
              <a:ext cx="997" cy="9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2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物种内的个体数能保持稳定</a:t>
              </a:r>
            </a:p>
          </p:txBody>
        </p:sp>
        <p:sp>
          <p:nvSpPr>
            <p:cNvPr id="11275" name="Rectangle 5"/>
            <p:cNvSpPr>
              <a:spLocks noChangeArrowheads="1"/>
            </p:cNvSpPr>
            <p:nvPr/>
          </p:nvSpPr>
          <p:spPr bwMode="auto">
            <a:xfrm>
              <a:off x="158" y="3091"/>
              <a:ext cx="998" cy="7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3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资源是有限的</a:t>
              </a:r>
            </a:p>
          </p:txBody>
        </p:sp>
        <p:sp>
          <p:nvSpPr>
            <p:cNvPr id="11276" name="Rectangle 6"/>
            <p:cNvSpPr>
              <a:spLocks noChangeArrowheads="1"/>
            </p:cNvSpPr>
            <p:nvPr/>
          </p:nvSpPr>
          <p:spPr bwMode="auto">
            <a:xfrm>
              <a:off x="1611" y="1162"/>
              <a:ext cx="1134" cy="7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推论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1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个体间存在着生存斗争</a:t>
              </a:r>
            </a:p>
          </p:txBody>
        </p:sp>
        <p:sp>
          <p:nvSpPr>
            <p:cNvPr id="11277" name="Rectangle 7"/>
            <p:cNvSpPr>
              <a:spLocks noChangeArrowheads="1"/>
            </p:cNvSpPr>
            <p:nvPr/>
          </p:nvSpPr>
          <p:spPr bwMode="auto">
            <a:xfrm>
              <a:off x="1611" y="2070"/>
              <a:ext cx="1134" cy="9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4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个体间普遍存在着差异（变异）</a:t>
              </a:r>
            </a:p>
          </p:txBody>
        </p:sp>
        <p:sp>
          <p:nvSpPr>
            <p:cNvPr id="11278" name="Rectangle 8"/>
            <p:cNvSpPr>
              <a:spLocks noChangeArrowheads="1"/>
            </p:cNvSpPr>
            <p:nvPr/>
          </p:nvSpPr>
          <p:spPr bwMode="auto">
            <a:xfrm>
              <a:off x="3198" y="1752"/>
              <a:ext cx="907" cy="167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推论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2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具有有利变异的个体，生存并留下后代的机会多</a:t>
              </a:r>
            </a:p>
          </p:txBody>
        </p:sp>
        <p:sp>
          <p:nvSpPr>
            <p:cNvPr id="11279" name="Text Box 9"/>
            <p:cNvSpPr txBox="1">
              <a:spLocks noChangeArrowheads="1"/>
            </p:cNvSpPr>
            <p:nvPr/>
          </p:nvSpPr>
          <p:spPr bwMode="auto">
            <a:xfrm>
              <a:off x="1611" y="3178"/>
              <a:ext cx="1134" cy="7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5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许多变异是可以遗传的</a:t>
              </a:r>
            </a:p>
          </p:txBody>
        </p:sp>
        <p:sp>
          <p:nvSpPr>
            <p:cNvPr id="11280" name="AutoShape 10"/>
            <p:cNvSpPr>
              <a:spLocks/>
            </p:cNvSpPr>
            <p:nvPr/>
          </p:nvSpPr>
          <p:spPr bwMode="auto">
            <a:xfrm>
              <a:off x="1202" y="1253"/>
              <a:ext cx="91" cy="2268"/>
            </a:xfrm>
            <a:prstGeom prst="rightBrace">
              <a:avLst>
                <a:gd name="adj1" fmla="val 207692"/>
                <a:gd name="adj2" fmla="val 50000"/>
              </a:avLst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AutoShape 11"/>
            <p:cNvSpPr>
              <a:spLocks noChangeArrowheads="1"/>
            </p:cNvSpPr>
            <p:nvPr/>
          </p:nvSpPr>
          <p:spPr bwMode="auto">
            <a:xfrm>
              <a:off x="1292" y="1525"/>
              <a:ext cx="317" cy="136"/>
            </a:xfrm>
            <a:prstGeom prst="rightArrow">
              <a:avLst>
                <a:gd name="adj1" fmla="val 50000"/>
                <a:gd name="adj2" fmla="val 582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AutoShape 12"/>
            <p:cNvSpPr>
              <a:spLocks/>
            </p:cNvSpPr>
            <p:nvPr/>
          </p:nvSpPr>
          <p:spPr bwMode="auto">
            <a:xfrm>
              <a:off x="2835" y="1616"/>
              <a:ext cx="91" cy="2223"/>
            </a:xfrm>
            <a:prstGeom prst="rightBrace">
              <a:avLst>
                <a:gd name="adj1" fmla="val 20357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AutoShape 13"/>
            <p:cNvSpPr>
              <a:spLocks noChangeArrowheads="1"/>
            </p:cNvSpPr>
            <p:nvPr/>
          </p:nvSpPr>
          <p:spPr bwMode="auto">
            <a:xfrm>
              <a:off x="2926" y="2659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AutoShape 14"/>
            <p:cNvSpPr>
              <a:spLocks noChangeArrowheads="1"/>
            </p:cNvSpPr>
            <p:nvPr/>
          </p:nvSpPr>
          <p:spPr bwMode="auto">
            <a:xfrm>
              <a:off x="4151" y="2614"/>
              <a:ext cx="363" cy="136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7" name="Rectangle 17"/>
          <p:cNvSpPr>
            <a:spLocks noChangeArrowheads="1"/>
          </p:cNvSpPr>
          <p:nvPr/>
        </p:nvSpPr>
        <p:spPr bwMode="auto">
          <a:xfrm>
            <a:off x="1258888" y="404813"/>
            <a:ext cx="6607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000000"/>
                </a:solidFill>
                <a:ea typeface="黑体" pitchFamily="49" charset="-122"/>
              </a:rPr>
              <a:t>达尔文自然选择学说的解释模型</a:t>
            </a:r>
          </a:p>
        </p:txBody>
      </p:sp>
      <p:sp>
        <p:nvSpPr>
          <p:cNvPr id="11268" name="Rectangle 2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2852738"/>
            <a:ext cx="12954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1484313"/>
            <a:ext cx="143986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Rectangle 2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627313" y="1844675"/>
            <a:ext cx="1657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Rectangle 2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627313" y="5084763"/>
            <a:ext cx="16573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692275" y="476250"/>
            <a:ext cx="662463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sz="4400" b="1">
                <a:latin typeface="宋体" pitchFamily="2" charset="-122"/>
                <a:ea typeface="华文彩云" pitchFamily="2" charset="-122"/>
              </a:rPr>
              <a:t>自然选择学说的中心内容</a:t>
            </a:r>
            <a:endParaRPr lang="zh-CN" altLang="en-US" sz="3600" b="1">
              <a:ea typeface="华文彩云" pitchFamily="2" charset="-122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906588" y="2636838"/>
            <a:ext cx="3021012" cy="23764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Aft>
                <a:spcPct val="2500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з"/>
              </a:rPr>
              <a:t>过度繁殖</a:t>
            </a:r>
          </a:p>
          <a:p>
            <a:pPr marL="742950" lvl="1" indent="-285750">
              <a:spcAft>
                <a:spcPct val="2500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з"/>
              </a:rPr>
              <a:t>生存斗争 </a:t>
            </a:r>
            <a:endParaRPr lang="zh-CN" altLang="en-US" sz="2800" b="1">
              <a:latin typeface="黑体" pitchFamily="49" charset="-122"/>
              <a:ea typeface="黑体" pitchFamily="49" charset="-122"/>
              <a:cs typeface="з"/>
            </a:endParaRPr>
          </a:p>
          <a:p>
            <a:pPr marL="742950" lvl="1" indent="-285750">
              <a:spcAft>
                <a:spcPct val="2500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遗传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з"/>
              </a:rPr>
              <a:t>变异</a:t>
            </a:r>
            <a:endParaRPr lang="zh-CN" altLang="en-US" sz="2800" b="1">
              <a:latin typeface="黑体" pitchFamily="49" charset="-122"/>
              <a:ea typeface="黑体" pitchFamily="49" charset="-122"/>
              <a:cs typeface="з"/>
            </a:endParaRPr>
          </a:p>
          <a:p>
            <a:pPr marL="742950" lvl="1" indent="-285750">
              <a:spcAft>
                <a:spcPct val="2500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з"/>
              </a:rPr>
              <a:t>适者生存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719138" y="5132388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进化的内因   选择的手段   选择的基础   选择的结果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995738" y="2622550"/>
            <a:ext cx="2952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49" charset="-122"/>
              </a:rPr>
              <a:t>——</a:t>
            </a:r>
            <a:r>
              <a:rPr lang="zh-CN" altLang="en-US" sz="2800" b="1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选择的基础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4067175" y="3141663"/>
            <a:ext cx="288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49" charset="-122"/>
              </a:rPr>
              <a:t>——</a:t>
            </a:r>
            <a:r>
              <a:rPr lang="zh-CN" altLang="en-US" sz="2800" b="1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选择的手段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4067175" y="3703638"/>
            <a:ext cx="288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49" charset="-122"/>
              </a:rPr>
              <a:t>——</a:t>
            </a:r>
            <a:r>
              <a:rPr lang="zh-CN" altLang="en-US" sz="2800" b="1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进化的内因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4067175" y="4278313"/>
            <a:ext cx="2808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49" charset="-122"/>
              </a:rPr>
              <a:t>——</a:t>
            </a:r>
            <a:r>
              <a:rPr lang="zh-CN" altLang="en-US" sz="2800" b="1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选择的结果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971550" y="5013325"/>
            <a:ext cx="7993063" cy="936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/>
      <p:bldP spid="154631" grpId="0"/>
      <p:bldP spid="154632" grpId="0"/>
      <p:bldP spid="154633" grpId="0"/>
      <p:bldP spid="1546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639763" y="206216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长颈鹿的祖先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627313" y="1844675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过度繁殖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4297363" y="2062163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后代个体间的差异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868363" y="2900363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生存斗争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2239963" y="2976563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长颈、长前肢个体</a:t>
            </a:r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6443663" y="33575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（遗传积累）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5059363" y="2747963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适者生存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5059363" y="3205163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自然选择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6516688" y="2924175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现代长颈鹿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732588" y="20605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（变异）</a:t>
            </a:r>
          </a:p>
        </p:txBody>
      </p:sp>
      <p:sp>
        <p:nvSpPr>
          <p:cNvPr id="143373" name="Line 13"/>
          <p:cNvSpPr>
            <a:spLocks noChangeShapeType="1"/>
          </p:cNvSpPr>
          <p:nvPr/>
        </p:nvSpPr>
        <p:spPr bwMode="auto">
          <a:xfrm>
            <a:off x="2773363" y="236696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>
            <a:off x="868363" y="33575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>
            <a:off x="5059363" y="320516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Rectangle 17"/>
          <p:cNvSpPr>
            <a:spLocks noChangeArrowheads="1"/>
          </p:cNvSpPr>
          <p:nvPr/>
        </p:nvSpPr>
        <p:spPr bwMode="auto">
          <a:xfrm>
            <a:off x="1116013" y="609600"/>
            <a:ext cx="7956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自然选择学说对长颈鹿进化的解释</a:t>
            </a:r>
          </a:p>
        </p:txBody>
      </p:sp>
      <p:pic>
        <p:nvPicPr>
          <p:cNvPr id="13328" name="Picture 18" descr="长颈鹿进化"/>
          <p:cNvPicPr>
            <a:picLocks noChangeAspect="1" noChangeArrowheads="1"/>
          </p:cNvPicPr>
          <p:nvPr/>
        </p:nvPicPr>
        <p:blipFill>
          <a:blip r:embed="rId2" cstate="print"/>
          <a:srcRect b="8214"/>
          <a:stretch>
            <a:fillRect/>
          </a:stretch>
        </p:blipFill>
        <p:spPr bwMode="auto">
          <a:xfrm>
            <a:off x="1331913" y="4149725"/>
            <a:ext cx="6858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4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4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4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  <p:bldP spid="143364" grpId="0" build="p" autoUpdateAnimBg="0"/>
      <p:bldP spid="143365" grpId="0" build="p" autoUpdateAnimBg="0"/>
      <p:bldP spid="143366" grpId="0" build="p" autoUpdateAnimBg="0"/>
      <p:bldP spid="143367" grpId="0" build="p" autoUpdateAnimBg="0"/>
      <p:bldP spid="143368" grpId="0" build="p" autoUpdateAnimBg="0"/>
      <p:bldP spid="143369" grpId="0" build="p" autoUpdateAnimBg="0"/>
      <p:bldP spid="143370" grpId="0" build="p" autoUpdateAnimBg="0"/>
      <p:bldP spid="143371" grpId="0" autoUpdateAnimBg="0"/>
      <p:bldP spid="143372" grpId="0" autoUpdateAnimBg="0"/>
      <p:bldP spid="143373" grpId="0" animBg="1"/>
      <p:bldP spid="143374" grpId="0" animBg="1"/>
      <p:bldP spid="1433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497887" cy="1768475"/>
          </a:xfrm>
          <a:prstGeom prst="rect">
            <a:avLst/>
          </a:prstGeom>
          <a:solidFill>
            <a:srgbClr val="993300"/>
          </a:solidFill>
          <a:ln w="25400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chemeClr val="bg1"/>
                </a:solidFill>
                <a:latin typeface="华文彩云" pitchFamily="2" charset="-122"/>
                <a:ea typeface="华文彩云" pitchFamily="2" charset="-122"/>
              </a:rPr>
              <a:t>过度繁殖</a:t>
            </a:r>
            <a:r>
              <a:rPr kumimoji="0"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</a:p>
          <a:p>
            <a:pPr>
              <a:spcBef>
                <a:spcPct val="50000"/>
              </a:spcBef>
            </a:pPr>
            <a:r>
              <a:rPr kumimoji="0"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各种生物都具有很强的繁殖能力，产生很多的后代。远远超过环境的承受能力。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395288" y="2133600"/>
            <a:ext cx="8494712" cy="4506913"/>
            <a:chOff x="217" y="173"/>
            <a:chExt cx="5351" cy="2978"/>
          </a:xfrm>
        </p:grpSpPr>
        <p:pic>
          <p:nvPicPr>
            <p:cNvPr id="30725" name="Picture 4" descr="鱼类洄游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79"/>
              <a:ext cx="2575" cy="1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6" name="Picture 5" descr="荚蒾 Viburnum dilatatum Thun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92" y="173"/>
              <a:ext cx="2754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7" name="Text Box 6"/>
            <p:cNvSpPr txBox="1">
              <a:spLocks noChangeArrowheads="1"/>
            </p:cNvSpPr>
            <p:nvPr/>
          </p:nvSpPr>
          <p:spPr bwMode="auto">
            <a:xfrm>
              <a:off x="2836" y="244"/>
              <a:ext cx="729" cy="322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 type="none" w="lg" len="med"/>
            </a:ln>
          </p:spPr>
          <p:txBody>
            <a:bodyPr lIns="0" tIns="0" rIns="0" bIns="0">
              <a:spAutoFit/>
            </a:bodyPr>
            <a:lstStyle/>
            <a:p>
              <a:endParaRPr kumimoji="0" lang="zh-CN" altLang="zh-CN" sz="32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728" name="Text Box 7"/>
            <p:cNvSpPr txBox="1">
              <a:spLocks noChangeArrowheads="1"/>
            </p:cNvSpPr>
            <p:nvPr/>
          </p:nvSpPr>
          <p:spPr bwMode="auto">
            <a:xfrm>
              <a:off x="288" y="216"/>
              <a:ext cx="283" cy="322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 type="none" w="lg" len="med"/>
            </a:ln>
          </p:spPr>
          <p:txBody>
            <a:bodyPr lIns="0" tIns="0" rIns="0" bIns="0">
              <a:spAutoFit/>
            </a:bodyPr>
            <a:lstStyle/>
            <a:p>
              <a:endParaRPr kumimoji="0" lang="zh-CN" altLang="zh-CN" sz="3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729" name="Text Box 8"/>
            <p:cNvSpPr txBox="1">
              <a:spLocks noChangeArrowheads="1"/>
            </p:cNvSpPr>
            <p:nvPr/>
          </p:nvSpPr>
          <p:spPr bwMode="auto">
            <a:xfrm>
              <a:off x="217" y="1623"/>
              <a:ext cx="5351" cy="1528"/>
            </a:xfrm>
            <a:prstGeom prst="rect">
              <a:avLst/>
            </a:prstGeom>
            <a:solidFill>
              <a:srgbClr val="0000FF"/>
            </a:solidFill>
            <a:ln w="25400">
              <a:noFill/>
              <a:miter lim="800000"/>
              <a:headEnd/>
              <a:tailEnd type="none" w="lg" len="med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一对家蝇繁殖一年，每代如果产</a:t>
              </a:r>
              <a:r>
                <a:rPr lang="en-US" altLang="zh-CN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1000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个卵，每世代如为</a:t>
              </a:r>
              <a:r>
                <a:rPr lang="en-US" altLang="zh-CN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10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天，如果后代均不死亡，这一对家蝇一年所产生的后代可以把整个地球覆盖</a:t>
              </a:r>
              <a:r>
                <a:rPr lang="en-US" altLang="zh-CN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2.54 cm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之厚。  </a:t>
              </a:r>
            </a:p>
            <a:p>
              <a:r>
                <a:rPr lang="zh-CN" altLang="en-US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  鳕鱼的年产卵量是</a:t>
              </a:r>
              <a:r>
                <a:rPr lang="en-US" altLang="zh-CN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500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万粒。有人计算过</a:t>
              </a:r>
              <a:r>
                <a:rPr lang="en-US" altLang="zh-CN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如果鳕鱼所产的卵全部能孵化长大成鱼</a:t>
              </a:r>
              <a:r>
                <a:rPr lang="en-US" altLang="zh-CN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那么不出</a:t>
              </a:r>
              <a:r>
                <a:rPr lang="en-US" altLang="zh-CN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6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年</a:t>
              </a:r>
              <a:r>
                <a:rPr lang="en-US" altLang="zh-CN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整个大西洋就会被鳕鱼塞满。</a:t>
              </a:r>
            </a:p>
          </p:txBody>
        </p:sp>
      </p:grpSp>
      <p:sp>
        <p:nvSpPr>
          <p:cNvPr id="30724" name="Rectangle 1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68313" y="404813"/>
            <a:ext cx="835183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466137" cy="1585913"/>
          </a:xfrm>
          <a:prstGeom prst="rect">
            <a:avLst/>
          </a:prstGeom>
          <a:solidFill>
            <a:srgbClr val="993300"/>
          </a:solidFill>
          <a:ln w="63500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chemeClr val="bg1"/>
                </a:solidFill>
                <a:latin typeface="华文彩云" pitchFamily="2" charset="-122"/>
                <a:ea typeface="华文彩云" pitchFamily="2" charset="-122"/>
              </a:rPr>
              <a:t>生存斗争</a:t>
            </a:r>
            <a: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生物的生存资源有限，要生存就必须与无机环境、异种及同种的其他个体进行斗争！</a:t>
            </a:r>
            <a:endParaRPr kumimoji="0" lang="zh-CN" altLang="en-US" sz="36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1747" name="Picture 3" descr="08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13" y="1941513"/>
            <a:ext cx="4152900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tp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3600" y="1954213"/>
            <a:ext cx="4160838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98463" y="4940300"/>
            <a:ext cx="8464550" cy="1949450"/>
          </a:xfrm>
          <a:prstGeom prst="rect">
            <a:avLst/>
          </a:prstGeom>
          <a:solidFill>
            <a:srgbClr val="0000FF"/>
          </a:solidFill>
          <a:ln w="63500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产生生存斗争的结果：</a:t>
            </a:r>
          </a:p>
          <a:p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        生物大量死亡，少量存活。</a:t>
            </a:r>
          </a:p>
          <a:p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　　对生物个体往往有害，但对生物物种是有利的。</a:t>
            </a:r>
            <a:endParaRPr lang="zh-CN" altLang="en-US" sz="66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1750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68313" y="404813"/>
            <a:ext cx="835183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68313" y="333375"/>
            <a:ext cx="8424862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AutoShape 8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7885113" y="5229225"/>
            <a:ext cx="574675" cy="504825"/>
          </a:xfrm>
          <a:prstGeom prst="actionButtonMovi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68300" y="323850"/>
            <a:ext cx="8466138" cy="1585913"/>
          </a:xfrm>
          <a:prstGeom prst="rect">
            <a:avLst/>
          </a:prstGeom>
          <a:solidFill>
            <a:srgbClr val="993300"/>
          </a:solidFill>
          <a:ln w="63500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chemeClr val="bg1"/>
                </a:solidFill>
                <a:latin typeface="华文彩云" pitchFamily="2" charset="-122"/>
                <a:ea typeface="华文彩云" pitchFamily="2" charset="-122"/>
              </a:rPr>
              <a:t>遗传变异</a:t>
            </a:r>
            <a: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生物产生的后代会发生变异，产生各种不同于亲代的性状！</a:t>
            </a:r>
            <a:endParaRPr kumimoji="0" lang="zh-CN" altLang="en-US" sz="36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8463" y="4940300"/>
            <a:ext cx="8464550" cy="1098550"/>
          </a:xfrm>
          <a:prstGeom prst="rect">
            <a:avLst/>
          </a:prstGeom>
          <a:solidFill>
            <a:srgbClr val="0000FF"/>
          </a:solidFill>
          <a:ln w="63500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　生物的变异有的比亲代更适应环境，有的却不适应环境！</a:t>
            </a:r>
            <a:r>
              <a:rPr lang="zh-CN" altLang="en-US" sz="3600" b="1">
                <a:solidFill>
                  <a:schemeClr val="bg1"/>
                </a:solidFill>
                <a:ea typeface="楷体_GB2312" pitchFamily="49" charset="-122"/>
              </a:rPr>
              <a:t>变异具有不定向性。</a:t>
            </a:r>
          </a:p>
        </p:txBody>
      </p:sp>
      <p:pic>
        <p:nvPicPr>
          <p:cNvPr id="32772" name="Picture 4" descr="长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1984375"/>
            <a:ext cx="3810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图6—37 鹦鹉体色的变异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3488" y="2028825"/>
            <a:ext cx="3259137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68313" y="404813"/>
            <a:ext cx="835183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95288" y="260350"/>
            <a:ext cx="842486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9750" y="5157788"/>
            <a:ext cx="8353425" cy="12192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zh-CN" altLang="en-US" sz="4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3600" b="1">
                <a:solidFill>
                  <a:schemeClr val="bg1"/>
                </a:solidFill>
                <a:ea typeface="楷体_GB2312" pitchFamily="49" charset="-122"/>
              </a:rPr>
              <a:t>在生存斗争中，适者生存，不适者被淘汰的过程，就是自然选择。</a:t>
            </a:r>
          </a:p>
        </p:txBody>
      </p:sp>
      <p:pic>
        <p:nvPicPr>
          <p:cNvPr id="33795" name="Picture 3" descr="长颈鹿的进化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420938"/>
            <a:ext cx="7920037" cy="2663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8351837" cy="2011362"/>
          </a:xfrm>
          <a:prstGeom prst="rect">
            <a:avLst/>
          </a:prstGeom>
          <a:solidFill>
            <a:srgbClr val="993300"/>
          </a:solidFill>
          <a:ln w="63500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r>
              <a:rPr kumimoji="0" lang="zh-CN" altLang="en-US" sz="3600" b="1">
                <a:solidFill>
                  <a:schemeClr val="bg1"/>
                </a:solidFill>
                <a:latin typeface="华文彩云" pitchFamily="2" charset="-122"/>
                <a:ea typeface="华文彩云" pitchFamily="2" charset="-122"/>
              </a:rPr>
              <a:t>适者生存</a:t>
            </a:r>
          </a:p>
          <a:p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        生存下来的生物都是对环境能适应的，而被淘汰的生物都是对环境不适应的，这就是适应生存。</a:t>
            </a:r>
          </a:p>
        </p:txBody>
      </p:sp>
      <p:sp>
        <p:nvSpPr>
          <p:cNvPr id="3379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68313" y="404813"/>
            <a:ext cx="835183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68313" y="404813"/>
            <a:ext cx="835183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4"/>
          <p:cNvSpPr>
            <a:spLocks noChangeArrowheads="1" noChangeShapeType="1" noTextEdit="1"/>
          </p:cNvSpPr>
          <p:nvPr/>
        </p:nvSpPr>
        <p:spPr bwMode="auto">
          <a:xfrm>
            <a:off x="1619250" y="692150"/>
            <a:ext cx="2736850" cy="792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知识迁移</a:t>
            </a: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900113" y="1844675"/>
            <a:ext cx="6303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幼圆" pitchFamily="49" charset="-122"/>
              </a:rPr>
              <a:t>请用达尔文的观点解释下列事实：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26988"/>
            <a:ext cx="8313737" cy="1871812"/>
          </a:xfrm>
          <a:solidFill>
            <a:schemeClr val="bg1"/>
          </a:solidFill>
        </p:spPr>
        <p:txBody>
          <a:bodyPr/>
          <a:lstStyle/>
          <a:p>
            <a:pPr algn="l" eaLnBrk="1" hangingPunct="1">
              <a:lnSpc>
                <a:spcPct val="115000"/>
              </a:lnSpc>
            </a:pPr>
            <a:r>
              <a:rPr lang="en-US" altLang="zh-CN" sz="32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、一个长期有大风大浪的海岛上，昆虫的翅的情况分两种：要么特别发达，要么无翅。</a:t>
            </a: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85800" y="3573463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原始</a:t>
            </a:r>
          </a:p>
          <a:p>
            <a:pPr algn="ctr"/>
            <a:r>
              <a:rPr lang="zh-CN" altLang="en-US" sz="2800" b="1"/>
              <a:t>昆虫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3116263"/>
            <a:ext cx="1143000" cy="1905000"/>
            <a:chOff x="1056" y="1728"/>
            <a:chExt cx="720" cy="1200"/>
          </a:xfrm>
        </p:grpSpPr>
        <p:sp>
          <p:nvSpPr>
            <p:cNvPr id="15391" name="Line 5"/>
            <p:cNvSpPr>
              <a:spLocks noChangeShapeType="1"/>
            </p:cNvSpPr>
            <p:nvPr/>
          </p:nvSpPr>
          <p:spPr bwMode="auto">
            <a:xfrm flipV="1">
              <a:off x="1056" y="1728"/>
              <a:ext cx="67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2" name="Line 6"/>
            <p:cNvSpPr>
              <a:spLocks noChangeShapeType="1"/>
            </p:cNvSpPr>
            <p:nvPr/>
          </p:nvSpPr>
          <p:spPr bwMode="auto">
            <a:xfrm flipV="1">
              <a:off x="1056" y="2304"/>
              <a:ext cx="72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3" name="Line 7"/>
            <p:cNvSpPr>
              <a:spLocks noChangeShapeType="1"/>
            </p:cNvSpPr>
            <p:nvPr/>
          </p:nvSpPr>
          <p:spPr bwMode="auto">
            <a:xfrm>
              <a:off x="1056" y="2352"/>
              <a:ext cx="67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552" name="Oval 8"/>
          <p:cNvSpPr>
            <a:spLocks noChangeArrowheads="1"/>
          </p:cNvSpPr>
          <p:nvPr/>
        </p:nvSpPr>
        <p:spPr bwMode="auto">
          <a:xfrm>
            <a:off x="2895600" y="2514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有翅</a:t>
            </a:r>
          </a:p>
          <a:p>
            <a:pPr algn="ctr"/>
            <a:r>
              <a:rPr lang="zh-CN" altLang="en-US" sz="2800" b="1"/>
              <a:t>力大</a:t>
            </a:r>
          </a:p>
        </p:txBody>
      </p:sp>
      <p:sp>
        <p:nvSpPr>
          <p:cNvPr id="108553" name="Oval 9"/>
          <p:cNvSpPr>
            <a:spLocks noChangeArrowheads="1"/>
          </p:cNvSpPr>
          <p:nvPr/>
        </p:nvSpPr>
        <p:spPr bwMode="auto">
          <a:xfrm>
            <a:off x="2895600" y="3573463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有翅</a:t>
            </a:r>
          </a:p>
          <a:p>
            <a:pPr algn="ctr"/>
            <a:r>
              <a:rPr lang="zh-CN" altLang="en-US" sz="2800" b="1"/>
              <a:t>力小</a:t>
            </a:r>
          </a:p>
        </p:txBody>
      </p:sp>
      <p:sp>
        <p:nvSpPr>
          <p:cNvPr id="108554" name="Oval 10"/>
          <p:cNvSpPr>
            <a:spLocks noChangeArrowheads="1"/>
          </p:cNvSpPr>
          <p:nvPr/>
        </p:nvSpPr>
        <p:spPr bwMode="auto">
          <a:xfrm>
            <a:off x="2895600" y="4640263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无翅</a:t>
            </a:r>
          </a:p>
        </p:txBody>
      </p:sp>
      <p:sp>
        <p:nvSpPr>
          <p:cNvPr id="108555" name="Oval 11"/>
          <p:cNvSpPr>
            <a:spLocks noChangeArrowheads="1"/>
          </p:cNvSpPr>
          <p:nvPr/>
        </p:nvSpPr>
        <p:spPr bwMode="auto">
          <a:xfrm>
            <a:off x="6934200" y="2506663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有翅</a:t>
            </a:r>
          </a:p>
          <a:p>
            <a:pPr algn="ctr"/>
            <a:r>
              <a:rPr lang="zh-CN" altLang="en-US" sz="2800" b="1"/>
              <a:t>力大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81400" y="1860550"/>
            <a:ext cx="3276600" cy="3381375"/>
            <a:chOff x="2256" y="942"/>
            <a:chExt cx="2064" cy="2130"/>
          </a:xfrm>
        </p:grpSpPr>
        <p:sp>
          <p:nvSpPr>
            <p:cNvPr id="15384" name="Text Box 13"/>
            <p:cNvSpPr txBox="1">
              <a:spLocks noChangeArrowheads="1"/>
            </p:cNvSpPr>
            <p:nvPr/>
          </p:nvSpPr>
          <p:spPr bwMode="auto">
            <a:xfrm>
              <a:off x="2256" y="942"/>
              <a:ext cx="14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accent2"/>
                  </a:solidFill>
                </a:rPr>
                <a:t>大风大浪</a:t>
              </a:r>
            </a:p>
          </p:txBody>
        </p:sp>
        <p:sp>
          <p:nvSpPr>
            <p:cNvPr id="15385" name="Line 14"/>
            <p:cNvSpPr>
              <a:spLocks noChangeShapeType="1"/>
            </p:cNvSpPr>
            <p:nvPr/>
          </p:nvSpPr>
          <p:spPr bwMode="auto">
            <a:xfrm>
              <a:off x="2986" y="1349"/>
              <a:ext cx="0" cy="33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6" name="Line 15"/>
            <p:cNvSpPr>
              <a:spLocks noChangeShapeType="1"/>
            </p:cNvSpPr>
            <p:nvPr/>
          </p:nvSpPr>
          <p:spPr bwMode="auto">
            <a:xfrm flipV="1">
              <a:off x="2448" y="1728"/>
              <a:ext cx="187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7" name="Line 16"/>
            <p:cNvSpPr>
              <a:spLocks noChangeShapeType="1"/>
            </p:cNvSpPr>
            <p:nvPr/>
          </p:nvSpPr>
          <p:spPr bwMode="auto">
            <a:xfrm>
              <a:off x="2976" y="2064"/>
              <a:ext cx="0" cy="33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8" name="Line 17"/>
            <p:cNvSpPr>
              <a:spLocks noChangeShapeType="1"/>
            </p:cNvSpPr>
            <p:nvPr/>
          </p:nvSpPr>
          <p:spPr bwMode="auto">
            <a:xfrm>
              <a:off x="2976" y="2688"/>
              <a:ext cx="0" cy="33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9" name="Line 18"/>
            <p:cNvSpPr>
              <a:spLocks noChangeShapeType="1"/>
            </p:cNvSpPr>
            <p:nvPr/>
          </p:nvSpPr>
          <p:spPr bwMode="auto">
            <a:xfrm>
              <a:off x="2448" y="240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0" name="Line 19"/>
            <p:cNvSpPr>
              <a:spLocks noChangeShapeType="1"/>
            </p:cNvSpPr>
            <p:nvPr/>
          </p:nvSpPr>
          <p:spPr bwMode="auto">
            <a:xfrm>
              <a:off x="2448" y="3072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029200" y="2133600"/>
            <a:ext cx="1600200" cy="1311275"/>
            <a:chOff x="3168" y="1109"/>
            <a:chExt cx="1008" cy="826"/>
          </a:xfrm>
        </p:grpSpPr>
        <p:sp>
          <p:nvSpPr>
            <p:cNvPr id="15382" name="Text Box 21"/>
            <p:cNvSpPr txBox="1">
              <a:spLocks noChangeArrowheads="1"/>
            </p:cNvSpPr>
            <p:nvPr/>
          </p:nvSpPr>
          <p:spPr bwMode="auto">
            <a:xfrm>
              <a:off x="3674" y="1445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生存</a:t>
              </a:r>
            </a:p>
          </p:txBody>
        </p:sp>
        <p:sp>
          <p:nvSpPr>
            <p:cNvPr id="15383" name="Rectangle 22"/>
            <p:cNvSpPr>
              <a:spLocks noChangeArrowheads="1"/>
            </p:cNvSpPr>
            <p:nvPr/>
          </p:nvSpPr>
          <p:spPr bwMode="auto">
            <a:xfrm>
              <a:off x="3168" y="1109"/>
              <a:ext cx="75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8000" b="1">
                  <a:solidFill>
                    <a:srgbClr val="66FF33"/>
                  </a:solidFill>
                </a:rPr>
                <a:t>√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070475" y="4319588"/>
            <a:ext cx="1558925" cy="1311275"/>
            <a:chOff x="3194" y="2486"/>
            <a:chExt cx="982" cy="826"/>
          </a:xfrm>
        </p:grpSpPr>
        <p:sp>
          <p:nvSpPr>
            <p:cNvPr id="15380" name="Text Box 24"/>
            <p:cNvSpPr txBox="1">
              <a:spLocks noChangeArrowheads="1"/>
            </p:cNvSpPr>
            <p:nvPr/>
          </p:nvSpPr>
          <p:spPr bwMode="auto">
            <a:xfrm>
              <a:off x="3674" y="278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生存</a:t>
              </a:r>
            </a:p>
          </p:txBody>
        </p:sp>
        <p:sp>
          <p:nvSpPr>
            <p:cNvPr id="15381" name="Rectangle 25"/>
            <p:cNvSpPr>
              <a:spLocks noChangeArrowheads="1"/>
            </p:cNvSpPr>
            <p:nvPr/>
          </p:nvSpPr>
          <p:spPr bwMode="auto">
            <a:xfrm>
              <a:off x="3194" y="2486"/>
              <a:ext cx="75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8000" b="1">
                  <a:solidFill>
                    <a:srgbClr val="66FF33"/>
                  </a:solidFill>
                </a:rPr>
                <a:t>√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084763" y="3481388"/>
            <a:ext cx="1544637" cy="1311275"/>
            <a:chOff x="3203" y="1958"/>
            <a:chExt cx="973" cy="826"/>
          </a:xfrm>
        </p:grpSpPr>
        <p:sp>
          <p:nvSpPr>
            <p:cNvPr id="15378" name="Rectangle 27"/>
            <p:cNvSpPr>
              <a:spLocks noChangeArrowheads="1"/>
            </p:cNvSpPr>
            <p:nvPr/>
          </p:nvSpPr>
          <p:spPr bwMode="auto">
            <a:xfrm>
              <a:off x="3203" y="1958"/>
              <a:ext cx="75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8000" b="1">
                  <a:solidFill>
                    <a:schemeClr val="accent2"/>
                  </a:solidFill>
                </a:rPr>
                <a:t>×</a:t>
              </a:r>
            </a:p>
          </p:txBody>
        </p:sp>
        <p:sp>
          <p:nvSpPr>
            <p:cNvPr id="15379" name="Text Box 28"/>
            <p:cNvSpPr txBox="1">
              <a:spLocks noChangeArrowheads="1"/>
            </p:cNvSpPr>
            <p:nvPr/>
          </p:nvSpPr>
          <p:spPr bwMode="auto">
            <a:xfrm>
              <a:off x="3674" y="2208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淘汰</a:t>
              </a:r>
            </a:p>
          </p:txBody>
        </p:sp>
      </p:grpSp>
      <p:sp>
        <p:nvSpPr>
          <p:cNvPr id="108573" name="Oval 29"/>
          <p:cNvSpPr>
            <a:spLocks noChangeArrowheads="1"/>
          </p:cNvSpPr>
          <p:nvPr/>
        </p:nvSpPr>
        <p:spPr bwMode="auto">
          <a:xfrm>
            <a:off x="6934200" y="468312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无翅</a:t>
            </a: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1524000" y="5472113"/>
            <a:ext cx="114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过度繁殖</a:t>
            </a:r>
          </a:p>
        </p:txBody>
      </p:sp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2895600" y="553085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遗传</a:t>
            </a:r>
          </a:p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变异</a:t>
            </a: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4559300" y="5530850"/>
            <a:ext cx="1884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生存斗争</a:t>
            </a:r>
          </a:p>
        </p:txBody>
      </p: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6842125" y="5614988"/>
            <a:ext cx="190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适者生存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9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  <p:bldP spid="108552" grpId="0" animBg="1"/>
      <p:bldP spid="108553" grpId="0" animBg="1"/>
      <p:bldP spid="108554" grpId="0" animBg="1"/>
      <p:bldP spid="108555" grpId="0" animBg="1"/>
      <p:bldP spid="108573" grpId="0" animBg="1"/>
      <p:bldP spid="108574" grpId="0"/>
      <p:bldP spid="108575" grpId="0"/>
      <p:bldP spid="108576" grpId="0"/>
      <p:bldP spid="1085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333375"/>
            <a:ext cx="9144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、下图是长期使用某种农药后，害虫数量随时间变化的曲线图。请用达尔文观点解释这种现象。 </a:t>
            </a:r>
          </a:p>
        </p:txBody>
      </p:sp>
      <p:sp>
        <p:nvSpPr>
          <p:cNvPr id="16387" name="Line 10"/>
          <p:cNvSpPr>
            <a:spLocks noChangeShapeType="1"/>
          </p:cNvSpPr>
          <p:nvPr/>
        </p:nvSpPr>
        <p:spPr bwMode="auto">
          <a:xfrm>
            <a:off x="2195513" y="54451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6388" name="Group 23"/>
          <p:cNvGrpSpPr>
            <a:grpSpLocks/>
          </p:cNvGrpSpPr>
          <p:nvPr/>
        </p:nvGrpSpPr>
        <p:grpSpPr bwMode="auto">
          <a:xfrm>
            <a:off x="3708400" y="1844675"/>
            <a:ext cx="4322763" cy="2519363"/>
            <a:chOff x="1189" y="2205"/>
            <a:chExt cx="3907" cy="1533"/>
          </a:xfrm>
        </p:grpSpPr>
        <p:grpSp>
          <p:nvGrpSpPr>
            <p:cNvPr id="16404" name="Group 20"/>
            <p:cNvGrpSpPr>
              <a:grpSpLocks/>
            </p:cNvGrpSpPr>
            <p:nvPr/>
          </p:nvGrpSpPr>
          <p:grpSpPr bwMode="auto">
            <a:xfrm>
              <a:off x="1746" y="2205"/>
              <a:ext cx="2495" cy="1407"/>
              <a:chOff x="1746" y="2205"/>
              <a:chExt cx="2495" cy="1407"/>
            </a:xfrm>
          </p:grpSpPr>
          <p:sp>
            <p:nvSpPr>
              <p:cNvPr id="16407" name="Line 12"/>
              <p:cNvSpPr>
                <a:spLocks noChangeShapeType="1"/>
              </p:cNvSpPr>
              <p:nvPr/>
            </p:nvSpPr>
            <p:spPr bwMode="auto">
              <a:xfrm>
                <a:off x="1746" y="3612"/>
                <a:ext cx="24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8" name="Line 13"/>
              <p:cNvSpPr>
                <a:spLocks noChangeShapeType="1"/>
              </p:cNvSpPr>
              <p:nvPr/>
            </p:nvSpPr>
            <p:spPr bwMode="auto">
              <a:xfrm flipV="1">
                <a:off x="1746" y="2205"/>
                <a:ext cx="0" cy="14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9" name="Freeform 19"/>
              <p:cNvSpPr>
                <a:spLocks/>
              </p:cNvSpPr>
              <p:nvPr/>
            </p:nvSpPr>
            <p:spPr bwMode="auto">
              <a:xfrm>
                <a:off x="2018" y="2550"/>
                <a:ext cx="1901" cy="789"/>
              </a:xfrm>
              <a:custGeom>
                <a:avLst/>
                <a:gdLst>
                  <a:gd name="T0" fmla="*/ 0 w 1901"/>
                  <a:gd name="T1" fmla="*/ 29 h 789"/>
                  <a:gd name="T2" fmla="*/ 45 w 1901"/>
                  <a:gd name="T3" fmla="*/ 130 h 789"/>
                  <a:gd name="T4" fmla="*/ 54 w 1901"/>
                  <a:gd name="T5" fmla="*/ 157 h 789"/>
                  <a:gd name="T6" fmla="*/ 137 w 1901"/>
                  <a:gd name="T7" fmla="*/ 230 h 789"/>
                  <a:gd name="T8" fmla="*/ 192 w 1901"/>
                  <a:gd name="T9" fmla="*/ 294 h 789"/>
                  <a:gd name="T10" fmla="*/ 228 w 1901"/>
                  <a:gd name="T11" fmla="*/ 340 h 789"/>
                  <a:gd name="T12" fmla="*/ 237 w 1901"/>
                  <a:gd name="T13" fmla="*/ 376 h 789"/>
                  <a:gd name="T14" fmla="*/ 283 w 1901"/>
                  <a:gd name="T15" fmla="*/ 431 h 789"/>
                  <a:gd name="T16" fmla="*/ 502 w 1901"/>
                  <a:gd name="T17" fmla="*/ 578 h 789"/>
                  <a:gd name="T18" fmla="*/ 713 w 1901"/>
                  <a:gd name="T19" fmla="*/ 724 h 789"/>
                  <a:gd name="T20" fmla="*/ 1033 w 1901"/>
                  <a:gd name="T21" fmla="*/ 696 h 789"/>
                  <a:gd name="T22" fmla="*/ 1142 w 1901"/>
                  <a:gd name="T23" fmla="*/ 605 h 789"/>
                  <a:gd name="T24" fmla="*/ 1243 w 1901"/>
                  <a:gd name="T25" fmla="*/ 495 h 789"/>
                  <a:gd name="T26" fmla="*/ 1261 w 1901"/>
                  <a:gd name="T27" fmla="*/ 468 h 789"/>
                  <a:gd name="T28" fmla="*/ 1344 w 1901"/>
                  <a:gd name="T29" fmla="*/ 422 h 789"/>
                  <a:gd name="T30" fmla="*/ 1389 w 1901"/>
                  <a:gd name="T31" fmla="*/ 376 h 789"/>
                  <a:gd name="T32" fmla="*/ 1398 w 1901"/>
                  <a:gd name="T33" fmla="*/ 349 h 789"/>
                  <a:gd name="T34" fmla="*/ 1435 w 1901"/>
                  <a:gd name="T35" fmla="*/ 303 h 789"/>
                  <a:gd name="T36" fmla="*/ 1499 w 1901"/>
                  <a:gd name="T37" fmla="*/ 221 h 789"/>
                  <a:gd name="T38" fmla="*/ 1517 w 1901"/>
                  <a:gd name="T39" fmla="*/ 157 h 789"/>
                  <a:gd name="T40" fmla="*/ 1627 w 1901"/>
                  <a:gd name="T41" fmla="*/ 56 h 789"/>
                  <a:gd name="T42" fmla="*/ 1673 w 1901"/>
                  <a:gd name="T43" fmla="*/ 38 h 789"/>
                  <a:gd name="T44" fmla="*/ 1728 w 1901"/>
                  <a:gd name="T45" fmla="*/ 11 h 789"/>
                  <a:gd name="T46" fmla="*/ 1901 w 1901"/>
                  <a:gd name="T47" fmla="*/ 2 h 78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901"/>
                  <a:gd name="T73" fmla="*/ 0 h 789"/>
                  <a:gd name="T74" fmla="*/ 1901 w 1901"/>
                  <a:gd name="T75" fmla="*/ 789 h 78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901" h="789">
                    <a:moveTo>
                      <a:pt x="0" y="29"/>
                    </a:moveTo>
                    <a:cubicBezTo>
                      <a:pt x="13" y="97"/>
                      <a:pt x="0" y="62"/>
                      <a:pt x="45" y="130"/>
                    </a:cubicBezTo>
                    <a:cubicBezTo>
                      <a:pt x="50" y="138"/>
                      <a:pt x="49" y="149"/>
                      <a:pt x="54" y="157"/>
                    </a:cubicBezTo>
                    <a:cubicBezTo>
                      <a:pt x="73" y="187"/>
                      <a:pt x="112" y="206"/>
                      <a:pt x="137" y="230"/>
                    </a:cubicBezTo>
                    <a:cubicBezTo>
                      <a:pt x="150" y="269"/>
                      <a:pt x="164" y="267"/>
                      <a:pt x="192" y="294"/>
                    </a:cubicBezTo>
                    <a:cubicBezTo>
                      <a:pt x="221" y="384"/>
                      <a:pt x="175" y="260"/>
                      <a:pt x="228" y="340"/>
                    </a:cubicBezTo>
                    <a:cubicBezTo>
                      <a:pt x="235" y="350"/>
                      <a:pt x="232" y="365"/>
                      <a:pt x="237" y="376"/>
                    </a:cubicBezTo>
                    <a:cubicBezTo>
                      <a:pt x="247" y="398"/>
                      <a:pt x="267" y="415"/>
                      <a:pt x="283" y="431"/>
                    </a:cubicBezTo>
                    <a:cubicBezTo>
                      <a:pt x="332" y="532"/>
                      <a:pt x="424" y="525"/>
                      <a:pt x="502" y="578"/>
                    </a:cubicBezTo>
                    <a:cubicBezTo>
                      <a:pt x="573" y="626"/>
                      <a:pt x="627" y="703"/>
                      <a:pt x="713" y="724"/>
                    </a:cubicBezTo>
                    <a:cubicBezTo>
                      <a:pt x="810" y="789"/>
                      <a:pt x="938" y="745"/>
                      <a:pt x="1033" y="696"/>
                    </a:cubicBezTo>
                    <a:cubicBezTo>
                      <a:pt x="1065" y="654"/>
                      <a:pt x="1103" y="640"/>
                      <a:pt x="1142" y="605"/>
                    </a:cubicBezTo>
                    <a:cubicBezTo>
                      <a:pt x="1178" y="573"/>
                      <a:pt x="1212" y="533"/>
                      <a:pt x="1243" y="495"/>
                    </a:cubicBezTo>
                    <a:cubicBezTo>
                      <a:pt x="1250" y="487"/>
                      <a:pt x="1253" y="475"/>
                      <a:pt x="1261" y="468"/>
                    </a:cubicBezTo>
                    <a:cubicBezTo>
                      <a:pt x="1280" y="452"/>
                      <a:pt x="1321" y="433"/>
                      <a:pt x="1344" y="422"/>
                    </a:cubicBezTo>
                    <a:cubicBezTo>
                      <a:pt x="1359" y="407"/>
                      <a:pt x="1374" y="391"/>
                      <a:pt x="1389" y="376"/>
                    </a:cubicBezTo>
                    <a:cubicBezTo>
                      <a:pt x="1396" y="369"/>
                      <a:pt x="1394" y="357"/>
                      <a:pt x="1398" y="349"/>
                    </a:cubicBezTo>
                    <a:cubicBezTo>
                      <a:pt x="1408" y="330"/>
                      <a:pt x="1421" y="318"/>
                      <a:pt x="1435" y="303"/>
                    </a:cubicBezTo>
                    <a:cubicBezTo>
                      <a:pt x="1446" y="270"/>
                      <a:pt x="1499" y="221"/>
                      <a:pt x="1499" y="221"/>
                    </a:cubicBezTo>
                    <a:cubicBezTo>
                      <a:pt x="1500" y="218"/>
                      <a:pt x="1512" y="164"/>
                      <a:pt x="1517" y="157"/>
                    </a:cubicBezTo>
                    <a:cubicBezTo>
                      <a:pt x="1530" y="139"/>
                      <a:pt x="1605" y="69"/>
                      <a:pt x="1627" y="56"/>
                    </a:cubicBezTo>
                    <a:cubicBezTo>
                      <a:pt x="1641" y="48"/>
                      <a:pt x="1658" y="45"/>
                      <a:pt x="1673" y="38"/>
                    </a:cubicBezTo>
                    <a:cubicBezTo>
                      <a:pt x="1703" y="23"/>
                      <a:pt x="1695" y="15"/>
                      <a:pt x="1728" y="11"/>
                    </a:cubicBezTo>
                    <a:cubicBezTo>
                      <a:pt x="1810" y="0"/>
                      <a:pt x="1829" y="2"/>
                      <a:pt x="1901" y="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376" y="3460"/>
              <a:ext cx="72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时间</a:t>
              </a: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1189" y="2267"/>
              <a:ext cx="497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400" b="1"/>
                <a:t>数量</a:t>
              </a:r>
            </a:p>
          </p:txBody>
        </p:sp>
      </p:grpSp>
      <p:pic>
        <p:nvPicPr>
          <p:cNvPr id="16389" name="Picture 25" descr="168875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755650" y="1484313"/>
            <a:ext cx="2325688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1763713" y="4868863"/>
            <a:ext cx="88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害虫</a:t>
            </a:r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2582863" y="4673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过度繁殖</a:t>
            </a:r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4252913" y="48910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后代个体间的差异</a:t>
            </a:r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684213" y="573405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生存斗争</a:t>
            </a:r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1979613" y="5876925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抗药性强的害虫个体</a:t>
            </a:r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6588125" y="6237288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（遗传积累）</a:t>
            </a:r>
          </a:p>
        </p:txBody>
      </p:sp>
      <p:sp>
        <p:nvSpPr>
          <p:cNvPr id="86048" name="Text Box 32"/>
          <p:cNvSpPr txBox="1">
            <a:spLocks noChangeArrowheads="1"/>
          </p:cNvSpPr>
          <p:nvPr/>
        </p:nvSpPr>
        <p:spPr bwMode="auto">
          <a:xfrm>
            <a:off x="5003800" y="573405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适者生存</a:t>
            </a:r>
          </a:p>
        </p:txBody>
      </p:sp>
      <p:sp>
        <p:nvSpPr>
          <p:cNvPr id="86049" name="Text Box 33"/>
          <p:cNvSpPr txBox="1">
            <a:spLocks noChangeArrowheads="1"/>
          </p:cNvSpPr>
          <p:nvPr/>
        </p:nvSpPr>
        <p:spPr bwMode="auto">
          <a:xfrm>
            <a:off x="4932363" y="616585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大量繁殖</a:t>
            </a:r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6472238" y="5876925"/>
            <a:ext cx="267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农药杀虫效果下降 </a:t>
            </a:r>
          </a:p>
        </p:txBody>
      </p: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6688138" y="4889500"/>
            <a:ext cx="2455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（</a:t>
            </a:r>
            <a:r>
              <a:rPr lang="zh-CN" altLang="en-US" sz="2400" b="1">
                <a:solidFill>
                  <a:srgbClr val="008000"/>
                </a:solidFill>
                <a:ea typeface="幼圆" pitchFamily="49" charset="-122"/>
              </a:rPr>
              <a:t>不定向变异</a:t>
            </a:r>
            <a:r>
              <a:rPr lang="zh-CN" altLang="en-US" sz="2400" b="1">
                <a:ea typeface="幼圆" pitchFamily="49" charset="-122"/>
              </a:rPr>
              <a:t>）</a:t>
            </a:r>
          </a:p>
        </p:txBody>
      </p:sp>
      <p:sp>
        <p:nvSpPr>
          <p:cNvPr id="86052" name="Line 36"/>
          <p:cNvSpPr>
            <a:spLocks noChangeShapeType="1"/>
          </p:cNvSpPr>
          <p:nvPr/>
        </p:nvSpPr>
        <p:spPr bwMode="auto">
          <a:xfrm>
            <a:off x="2728913" y="51958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823913" y="61864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>
            <a:off x="5003800" y="6165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395288" y="6165850"/>
            <a:ext cx="216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8000"/>
                </a:solidFill>
                <a:ea typeface="幼圆" pitchFamily="49" charset="-122"/>
              </a:rPr>
              <a:t>农药定向选择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6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86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6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2" grpId="0" autoUpdateAnimBg="0"/>
      <p:bldP spid="86043" grpId="0" build="p" autoUpdateAnimBg="0"/>
      <p:bldP spid="86044" grpId="0" build="p" autoUpdateAnimBg="0"/>
      <p:bldP spid="86045" grpId="0" build="p" autoUpdateAnimBg="0"/>
      <p:bldP spid="86046" grpId="0"/>
      <p:bldP spid="86047" grpId="0"/>
      <p:bldP spid="86048" grpId="0"/>
      <p:bldP spid="86049" grpId="0"/>
      <p:bldP spid="86050" grpId="0"/>
      <p:bldP spid="86051" grpId="0" autoUpdateAnimBg="0"/>
      <p:bldP spid="86052" grpId="0" animBg="1"/>
      <p:bldP spid="86053" grpId="0" animBg="1"/>
      <p:bldP spid="86054" grpId="0" animBg="1"/>
      <p:bldP spid="860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250825" y="3325813"/>
            <a:ext cx="8713788" cy="29829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BD"/>
              </a:gs>
              <a:gs pos="50000">
                <a:srgbClr val="FFFFDB"/>
              </a:gs>
              <a:gs pos="100000">
                <a:srgbClr val="FFFFBD"/>
              </a:gs>
            </a:gsLst>
            <a:lin ang="0" scaled="1"/>
          </a:gradFill>
          <a:ln w="57150" cmpd="thinThick">
            <a:solidFill>
              <a:srgbClr val="008000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20000"/>
              </a:lnSpc>
            </a:pP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1.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了解拉马克进化学说的要点、意义及局限性。</a:t>
            </a:r>
          </a:p>
          <a:p>
            <a:pPr eaLnBrk="0" hangingPunct="0">
              <a:lnSpc>
                <a:spcPct val="120000"/>
              </a:lnSpc>
            </a:pP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2.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掌握</a:t>
            </a:r>
            <a:r>
              <a:rPr kumimoji="0" lang="zh-CN" altLang="en-US" sz="2800" b="1" dirty="0">
                <a:latin typeface="Arial" pitchFamily="34" charset="0"/>
                <a:ea typeface="黑体" pitchFamily="49" charset="-122"/>
              </a:rPr>
              <a:t>达尔文自然选择学说的主要内容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kumimoji="0"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重点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）。</a:t>
            </a:r>
          </a:p>
          <a:p>
            <a:pPr eaLnBrk="0" hangingPunct="0">
              <a:lnSpc>
                <a:spcPct val="120000"/>
              </a:lnSpc>
            </a:pP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3.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分析</a:t>
            </a:r>
            <a:r>
              <a:rPr kumimoji="0" lang="zh-CN" altLang="en-US" sz="2800" b="1" dirty="0">
                <a:ea typeface="黑体" pitchFamily="49" charset="-122"/>
              </a:rPr>
              <a:t>达尔文自然选择学说的贡献和局限性</a:t>
            </a: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重难点</a:t>
            </a: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)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eaLnBrk="0" hangingPunct="0">
              <a:lnSpc>
                <a:spcPct val="120000"/>
              </a:lnSpc>
            </a:pP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4.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探讨生物进化观点对人思想观念的影响，以及形成</a:t>
            </a:r>
          </a:p>
          <a:p>
            <a:pPr eaLnBrk="0" hangingPunct="0">
              <a:lnSpc>
                <a:spcPct val="120000"/>
              </a:lnSpc>
            </a:pP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生物进化理论在发展的观念</a:t>
            </a: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重点</a:t>
            </a: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)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2446338" y="2132013"/>
            <a:ext cx="4068762" cy="1179512"/>
          </a:xfrm>
          <a:prstGeom prst="ribbon2">
            <a:avLst>
              <a:gd name="adj1" fmla="val 29361"/>
              <a:gd name="adj2" fmla="val 67565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3600" b="1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学习目标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539750" y="692150"/>
            <a:ext cx="81343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zh-CN" altLang="en-US" sz="4000" b="1">
                <a:solidFill>
                  <a:schemeClr val="tx2"/>
                </a:solidFill>
                <a:ea typeface="幼圆" pitchFamily="49" charset="-122"/>
              </a:rPr>
              <a:t>第一节   现代生物进化理论的由来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692150"/>
            <a:ext cx="7958137" cy="13684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3600" b="1" smtClean="0">
                <a:ea typeface="幼圆" pitchFamily="49" charset="-122"/>
              </a:rPr>
              <a:t>3</a:t>
            </a:r>
            <a:r>
              <a:rPr lang="zh-CN" altLang="en-US" sz="3600" b="1" smtClean="0">
                <a:ea typeface="幼圆" pitchFamily="49" charset="-122"/>
              </a:rPr>
              <a:t>、同一环境中的两种蝴蝶</a:t>
            </a:r>
            <a:endParaRPr kumimoji="0" lang="zh-CN" altLang="en-US" sz="3600" b="1" smtClean="0">
              <a:ea typeface="幼圆" pitchFamily="49" charset="-122"/>
            </a:endParaRPr>
          </a:p>
        </p:txBody>
      </p:sp>
      <p:pic>
        <p:nvPicPr>
          <p:cNvPr id="17411" name="Picture 4" descr="20061028141334326"/>
          <p:cNvPicPr>
            <a:picLocks noChangeAspect="1" noChangeArrowheads="1"/>
          </p:cNvPicPr>
          <p:nvPr/>
        </p:nvPicPr>
        <p:blipFill>
          <a:blip r:embed="rId2" cstate="print"/>
          <a:srcRect l="-84" t="13472" r="16916" b="10945"/>
          <a:stretch>
            <a:fillRect/>
          </a:stretch>
        </p:blipFill>
        <p:spPr bwMode="auto">
          <a:xfrm>
            <a:off x="395288" y="2204864"/>
            <a:ext cx="4067175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7" descr="无标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2204864"/>
            <a:ext cx="4341812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611560" y="4437112"/>
            <a:ext cx="874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 dirty="0">
                <a:ea typeface="幼圆" pitchFamily="49" charset="-122"/>
              </a:rPr>
              <a:t>枯叶蝶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5038" y="5975702"/>
            <a:ext cx="376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保护色             警戒色                          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997861" y="51479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003366"/>
                </a:solidFill>
              </a:rPr>
              <a:t>拟态</a:t>
            </a:r>
            <a:endParaRPr lang="zh-CN" altLang="en-US" sz="3200" b="1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3787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自然选择学说的科学性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990600" y="3163888"/>
            <a:ext cx="716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/>
              <a:t>　　</a:t>
            </a:r>
          </a:p>
          <a:p>
            <a:pPr eaLnBrk="0" hangingPunct="0"/>
            <a:r>
              <a:rPr lang="zh-CN" altLang="en-US" sz="3200" b="1"/>
              <a:t>　　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42988" y="2349500"/>
            <a:ext cx="8101012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相对系统地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解释了</a:t>
            </a:r>
            <a:r>
              <a:rPr lang="zh-CN" altLang="en-US" sz="2800" b="1" u="sng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             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较好地解释生物的</a:t>
            </a:r>
            <a:r>
              <a:rPr lang="zh-CN" altLang="en-US" sz="2800" b="1" u="sng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800" b="1">
                <a:solidFill>
                  <a:srgbClr val="0000CC"/>
                </a:solidFill>
              </a:rPr>
              <a:t>性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800" b="1" u="sng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800" b="1">
                <a:solidFill>
                  <a:srgbClr val="0000CC"/>
                </a:solidFill>
              </a:rPr>
              <a:t>性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endParaRPr lang="en-US" altLang="zh-CN" sz="28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437" name="Picture 5" descr="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7550" y="5011738"/>
            <a:ext cx="207645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4572000" y="299720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a typeface="黑体" pitchFamily="49" charset="-122"/>
              </a:rPr>
              <a:t>生物进化的原因</a:t>
            </a: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4427538" y="36020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a typeface="黑体" pitchFamily="49" charset="-122"/>
              </a:rPr>
              <a:t>多样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6084888" y="3644900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a typeface="黑体" pitchFamily="49" charset="-122"/>
              </a:rPr>
              <a:t>适应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4" grpId="0"/>
      <p:bldP spid="171015" grpId="0"/>
      <p:bldP spid="1710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7378700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自然选择学说的历史局限性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042988" y="1557338"/>
            <a:ext cx="7561262" cy="326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endParaRPr lang="en-US" altLang="zh-CN" sz="54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未能对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遗传和变异的本质</a:t>
            </a: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作出科学的解释；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对生物进化的解释局限于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个体与性状</a:t>
            </a:r>
            <a:r>
              <a:rPr lang="zh-CN" altLang="en-US" sz="2800" b="1">
                <a:solidFill>
                  <a:srgbClr val="0033CC"/>
                </a:solidFill>
                <a:ea typeface="黑体" pitchFamily="49" charset="-122"/>
              </a:rPr>
              <a:t>水平</a:t>
            </a: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认为物种的形成都是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渐变</a:t>
            </a: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的结果，无法解释“物种大爆发”现象。</a:t>
            </a:r>
            <a:endParaRPr lang="zh-CN" altLang="en-US" sz="54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9460" name="Picture 8" descr="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7550" y="5011738"/>
            <a:ext cx="207645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两个进化学说的比较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916113"/>
            <a:ext cx="8640762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smtClean="0">
                <a:ea typeface="黑体" pitchFamily="49" charset="-122"/>
              </a:rPr>
              <a:t>主要区别：进化原因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 smtClean="0">
              <a:ea typeface="黑体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3200" b="1" smtClean="0">
                <a:ea typeface="黑体" pitchFamily="49" charset="-122"/>
              </a:rPr>
              <a:t>拉马克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CC"/>
                </a:solidFill>
                <a:ea typeface="黑体" pitchFamily="49" charset="-122"/>
              </a:rPr>
              <a:t>用进废退，获得性遗传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b="1" smtClean="0">
              <a:solidFill>
                <a:srgbClr val="0000CC"/>
              </a:solidFill>
              <a:ea typeface="黑体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3200" b="1" smtClean="0">
                <a:ea typeface="黑体" pitchFamily="49" charset="-122"/>
              </a:rPr>
              <a:t>达尔文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CC"/>
                </a:solidFill>
                <a:ea typeface="黑体" pitchFamily="49" charset="-122"/>
              </a:rPr>
              <a:t>遗传变异是内因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CC"/>
                </a:solidFill>
                <a:ea typeface="黑体" pitchFamily="49" charset="-122"/>
              </a:rPr>
              <a:t>自然选择决定进化的方向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3200" b="1" smtClean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8888" y="2133600"/>
            <a:ext cx="7019925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4000" b="1" smtClean="0">
                <a:latin typeface="黑体" pitchFamily="49" charset="-122"/>
                <a:ea typeface="黑体" pitchFamily="49" charset="-122"/>
              </a:rPr>
              <a:t>达尔文的自然选择学说是否是对拉马克观点的否定呢？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50825" y="3978275"/>
            <a:ext cx="1727200" cy="2879725"/>
            <a:chOff x="3210" y="1068"/>
            <a:chExt cx="1099" cy="2159"/>
          </a:xfrm>
        </p:grpSpPr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3290" y="2698"/>
              <a:ext cx="805" cy="529"/>
            </a:xfrm>
            <a:custGeom>
              <a:avLst/>
              <a:gdLst>
                <a:gd name="T0" fmla="*/ 66 w 805"/>
                <a:gd name="T1" fmla="*/ 0 h 529"/>
                <a:gd name="T2" fmla="*/ 0 w 805"/>
                <a:gd name="T3" fmla="*/ 529 h 529"/>
                <a:gd name="T4" fmla="*/ 805 w 805"/>
                <a:gd name="T5" fmla="*/ 529 h 529"/>
                <a:gd name="T6" fmla="*/ 775 w 805"/>
                <a:gd name="T7" fmla="*/ 6 h 529"/>
                <a:gd name="T8" fmla="*/ 66 w 805"/>
                <a:gd name="T9" fmla="*/ 0 h 5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5"/>
                <a:gd name="T16" fmla="*/ 0 h 529"/>
                <a:gd name="T17" fmla="*/ 805 w 805"/>
                <a:gd name="T18" fmla="*/ 529 h 5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5" h="529">
                  <a:moveTo>
                    <a:pt x="66" y="0"/>
                  </a:moveTo>
                  <a:lnTo>
                    <a:pt x="0" y="529"/>
                  </a:lnTo>
                  <a:lnTo>
                    <a:pt x="805" y="529"/>
                  </a:lnTo>
                  <a:lnTo>
                    <a:pt x="775" y="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3210" y="1068"/>
              <a:ext cx="945" cy="1675"/>
              <a:chOff x="3210" y="1068"/>
              <a:chExt cx="945" cy="1675"/>
            </a:xfrm>
          </p:grpSpPr>
          <p:grpSp>
            <p:nvGrpSpPr>
              <p:cNvPr id="21512" name="Group 6"/>
              <p:cNvGrpSpPr>
                <a:grpSpLocks/>
              </p:cNvGrpSpPr>
              <p:nvPr/>
            </p:nvGrpSpPr>
            <p:grpSpPr bwMode="auto">
              <a:xfrm>
                <a:off x="3546" y="1590"/>
                <a:ext cx="352" cy="405"/>
                <a:chOff x="3546" y="1590"/>
                <a:chExt cx="352" cy="405"/>
              </a:xfrm>
            </p:grpSpPr>
            <p:sp>
              <p:nvSpPr>
                <p:cNvPr id="21557" name="Freeform 7"/>
                <p:cNvSpPr>
                  <a:spLocks/>
                </p:cNvSpPr>
                <p:nvPr/>
              </p:nvSpPr>
              <p:spPr bwMode="auto">
                <a:xfrm>
                  <a:off x="3546" y="1590"/>
                  <a:ext cx="352" cy="405"/>
                </a:xfrm>
                <a:custGeom>
                  <a:avLst/>
                  <a:gdLst>
                    <a:gd name="T0" fmla="*/ 65 w 352"/>
                    <a:gd name="T1" fmla="*/ 0 h 405"/>
                    <a:gd name="T2" fmla="*/ 46 w 352"/>
                    <a:gd name="T3" fmla="*/ 108 h 405"/>
                    <a:gd name="T4" fmla="*/ 36 w 352"/>
                    <a:gd name="T5" fmla="*/ 118 h 405"/>
                    <a:gd name="T6" fmla="*/ 19 w 352"/>
                    <a:gd name="T7" fmla="*/ 129 h 405"/>
                    <a:gd name="T8" fmla="*/ 0 w 352"/>
                    <a:gd name="T9" fmla="*/ 135 h 405"/>
                    <a:gd name="T10" fmla="*/ 22 w 352"/>
                    <a:gd name="T11" fmla="*/ 240 h 405"/>
                    <a:gd name="T12" fmla="*/ 31 w 352"/>
                    <a:gd name="T13" fmla="*/ 291 h 405"/>
                    <a:gd name="T14" fmla="*/ 40 w 352"/>
                    <a:gd name="T15" fmla="*/ 322 h 405"/>
                    <a:gd name="T16" fmla="*/ 53 w 352"/>
                    <a:gd name="T17" fmla="*/ 349 h 405"/>
                    <a:gd name="T18" fmla="*/ 79 w 352"/>
                    <a:gd name="T19" fmla="*/ 366 h 405"/>
                    <a:gd name="T20" fmla="*/ 121 w 352"/>
                    <a:gd name="T21" fmla="*/ 384 h 405"/>
                    <a:gd name="T22" fmla="*/ 172 w 352"/>
                    <a:gd name="T23" fmla="*/ 400 h 405"/>
                    <a:gd name="T24" fmla="*/ 209 w 352"/>
                    <a:gd name="T25" fmla="*/ 405 h 405"/>
                    <a:gd name="T26" fmla="*/ 242 w 352"/>
                    <a:gd name="T27" fmla="*/ 400 h 405"/>
                    <a:gd name="T28" fmla="*/ 281 w 352"/>
                    <a:gd name="T29" fmla="*/ 390 h 405"/>
                    <a:gd name="T30" fmla="*/ 307 w 352"/>
                    <a:gd name="T31" fmla="*/ 373 h 405"/>
                    <a:gd name="T32" fmla="*/ 343 w 352"/>
                    <a:gd name="T33" fmla="*/ 324 h 405"/>
                    <a:gd name="T34" fmla="*/ 352 w 352"/>
                    <a:gd name="T35" fmla="*/ 280 h 405"/>
                    <a:gd name="T36" fmla="*/ 347 w 352"/>
                    <a:gd name="T37" fmla="*/ 219 h 405"/>
                    <a:gd name="T38" fmla="*/ 334 w 352"/>
                    <a:gd name="T39" fmla="*/ 196 h 405"/>
                    <a:gd name="T40" fmla="*/ 293 w 352"/>
                    <a:gd name="T41" fmla="*/ 154 h 405"/>
                    <a:gd name="T42" fmla="*/ 280 w 352"/>
                    <a:gd name="T43" fmla="*/ 141 h 405"/>
                    <a:gd name="T44" fmla="*/ 278 w 352"/>
                    <a:gd name="T45" fmla="*/ 82 h 405"/>
                    <a:gd name="T46" fmla="*/ 286 w 352"/>
                    <a:gd name="T47" fmla="*/ 42 h 405"/>
                    <a:gd name="T48" fmla="*/ 65 w 352"/>
                    <a:gd name="T49" fmla="*/ 0 h 40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52"/>
                    <a:gd name="T76" fmla="*/ 0 h 405"/>
                    <a:gd name="T77" fmla="*/ 352 w 352"/>
                    <a:gd name="T78" fmla="*/ 405 h 40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52" h="405">
                      <a:moveTo>
                        <a:pt x="65" y="0"/>
                      </a:moveTo>
                      <a:lnTo>
                        <a:pt x="46" y="108"/>
                      </a:lnTo>
                      <a:lnTo>
                        <a:pt x="36" y="118"/>
                      </a:lnTo>
                      <a:lnTo>
                        <a:pt x="19" y="129"/>
                      </a:lnTo>
                      <a:lnTo>
                        <a:pt x="0" y="135"/>
                      </a:lnTo>
                      <a:lnTo>
                        <a:pt x="22" y="240"/>
                      </a:lnTo>
                      <a:lnTo>
                        <a:pt x="31" y="291"/>
                      </a:lnTo>
                      <a:lnTo>
                        <a:pt x="40" y="322"/>
                      </a:lnTo>
                      <a:lnTo>
                        <a:pt x="53" y="349"/>
                      </a:lnTo>
                      <a:lnTo>
                        <a:pt x="79" y="366"/>
                      </a:lnTo>
                      <a:lnTo>
                        <a:pt x="121" y="384"/>
                      </a:lnTo>
                      <a:lnTo>
                        <a:pt x="172" y="400"/>
                      </a:lnTo>
                      <a:lnTo>
                        <a:pt x="209" y="405"/>
                      </a:lnTo>
                      <a:lnTo>
                        <a:pt x="242" y="400"/>
                      </a:lnTo>
                      <a:lnTo>
                        <a:pt x="281" y="390"/>
                      </a:lnTo>
                      <a:lnTo>
                        <a:pt x="307" y="373"/>
                      </a:lnTo>
                      <a:lnTo>
                        <a:pt x="343" y="324"/>
                      </a:lnTo>
                      <a:lnTo>
                        <a:pt x="352" y="280"/>
                      </a:lnTo>
                      <a:lnTo>
                        <a:pt x="347" y="219"/>
                      </a:lnTo>
                      <a:lnTo>
                        <a:pt x="334" y="196"/>
                      </a:lnTo>
                      <a:lnTo>
                        <a:pt x="293" y="154"/>
                      </a:lnTo>
                      <a:lnTo>
                        <a:pt x="280" y="141"/>
                      </a:lnTo>
                      <a:lnTo>
                        <a:pt x="278" y="82"/>
                      </a:lnTo>
                      <a:lnTo>
                        <a:pt x="286" y="4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8" name="Freeform 8"/>
                <p:cNvSpPr>
                  <a:spLocks/>
                </p:cNvSpPr>
                <p:nvPr/>
              </p:nvSpPr>
              <p:spPr bwMode="auto">
                <a:xfrm>
                  <a:off x="3547" y="1590"/>
                  <a:ext cx="286" cy="349"/>
                </a:xfrm>
                <a:custGeom>
                  <a:avLst/>
                  <a:gdLst>
                    <a:gd name="T0" fmla="*/ 65 w 286"/>
                    <a:gd name="T1" fmla="*/ 0 h 349"/>
                    <a:gd name="T2" fmla="*/ 46 w 286"/>
                    <a:gd name="T3" fmla="*/ 108 h 349"/>
                    <a:gd name="T4" fmla="*/ 36 w 286"/>
                    <a:gd name="T5" fmla="*/ 118 h 349"/>
                    <a:gd name="T6" fmla="*/ 19 w 286"/>
                    <a:gd name="T7" fmla="*/ 129 h 349"/>
                    <a:gd name="T8" fmla="*/ 0 w 286"/>
                    <a:gd name="T9" fmla="*/ 135 h 349"/>
                    <a:gd name="T10" fmla="*/ 22 w 286"/>
                    <a:gd name="T11" fmla="*/ 240 h 349"/>
                    <a:gd name="T12" fmla="*/ 31 w 286"/>
                    <a:gd name="T13" fmla="*/ 291 h 349"/>
                    <a:gd name="T14" fmla="*/ 40 w 286"/>
                    <a:gd name="T15" fmla="*/ 322 h 349"/>
                    <a:gd name="T16" fmla="*/ 53 w 286"/>
                    <a:gd name="T17" fmla="*/ 349 h 349"/>
                    <a:gd name="T18" fmla="*/ 56 w 286"/>
                    <a:gd name="T19" fmla="*/ 326 h 349"/>
                    <a:gd name="T20" fmla="*/ 56 w 286"/>
                    <a:gd name="T21" fmla="*/ 306 h 349"/>
                    <a:gd name="T22" fmla="*/ 63 w 286"/>
                    <a:gd name="T23" fmla="*/ 287 h 349"/>
                    <a:gd name="T24" fmla="*/ 65 w 286"/>
                    <a:gd name="T25" fmla="*/ 273 h 349"/>
                    <a:gd name="T26" fmla="*/ 70 w 286"/>
                    <a:gd name="T27" fmla="*/ 247 h 349"/>
                    <a:gd name="T28" fmla="*/ 73 w 286"/>
                    <a:gd name="T29" fmla="*/ 227 h 349"/>
                    <a:gd name="T30" fmla="*/ 82 w 286"/>
                    <a:gd name="T31" fmla="*/ 196 h 349"/>
                    <a:gd name="T32" fmla="*/ 93 w 286"/>
                    <a:gd name="T33" fmla="*/ 176 h 349"/>
                    <a:gd name="T34" fmla="*/ 110 w 286"/>
                    <a:gd name="T35" fmla="*/ 160 h 349"/>
                    <a:gd name="T36" fmla="*/ 127 w 286"/>
                    <a:gd name="T37" fmla="*/ 145 h 349"/>
                    <a:gd name="T38" fmla="*/ 148 w 286"/>
                    <a:gd name="T39" fmla="*/ 126 h 349"/>
                    <a:gd name="T40" fmla="*/ 176 w 286"/>
                    <a:gd name="T41" fmla="*/ 109 h 349"/>
                    <a:gd name="T42" fmla="*/ 286 w 286"/>
                    <a:gd name="T43" fmla="*/ 42 h 349"/>
                    <a:gd name="T44" fmla="*/ 65 w 286"/>
                    <a:gd name="T45" fmla="*/ 0 h 34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86"/>
                    <a:gd name="T70" fmla="*/ 0 h 349"/>
                    <a:gd name="T71" fmla="*/ 286 w 286"/>
                    <a:gd name="T72" fmla="*/ 349 h 34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86" h="349">
                      <a:moveTo>
                        <a:pt x="65" y="0"/>
                      </a:moveTo>
                      <a:lnTo>
                        <a:pt x="46" y="108"/>
                      </a:lnTo>
                      <a:lnTo>
                        <a:pt x="36" y="118"/>
                      </a:lnTo>
                      <a:lnTo>
                        <a:pt x="19" y="129"/>
                      </a:lnTo>
                      <a:lnTo>
                        <a:pt x="0" y="135"/>
                      </a:lnTo>
                      <a:lnTo>
                        <a:pt x="22" y="240"/>
                      </a:lnTo>
                      <a:lnTo>
                        <a:pt x="31" y="291"/>
                      </a:lnTo>
                      <a:lnTo>
                        <a:pt x="40" y="322"/>
                      </a:lnTo>
                      <a:lnTo>
                        <a:pt x="53" y="349"/>
                      </a:lnTo>
                      <a:lnTo>
                        <a:pt x="56" y="326"/>
                      </a:lnTo>
                      <a:lnTo>
                        <a:pt x="56" y="306"/>
                      </a:lnTo>
                      <a:lnTo>
                        <a:pt x="63" y="287"/>
                      </a:lnTo>
                      <a:lnTo>
                        <a:pt x="65" y="273"/>
                      </a:lnTo>
                      <a:lnTo>
                        <a:pt x="70" y="247"/>
                      </a:lnTo>
                      <a:lnTo>
                        <a:pt x="73" y="227"/>
                      </a:lnTo>
                      <a:lnTo>
                        <a:pt x="82" y="196"/>
                      </a:lnTo>
                      <a:lnTo>
                        <a:pt x="93" y="176"/>
                      </a:lnTo>
                      <a:lnTo>
                        <a:pt x="110" y="160"/>
                      </a:lnTo>
                      <a:lnTo>
                        <a:pt x="127" y="145"/>
                      </a:lnTo>
                      <a:lnTo>
                        <a:pt x="148" y="126"/>
                      </a:lnTo>
                      <a:lnTo>
                        <a:pt x="176" y="109"/>
                      </a:lnTo>
                      <a:lnTo>
                        <a:pt x="286" y="4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F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9" name="Freeform 9"/>
                <p:cNvSpPr>
                  <a:spLocks/>
                </p:cNvSpPr>
                <p:nvPr/>
              </p:nvSpPr>
              <p:spPr bwMode="auto">
                <a:xfrm>
                  <a:off x="3546" y="1590"/>
                  <a:ext cx="286" cy="291"/>
                </a:xfrm>
                <a:custGeom>
                  <a:avLst/>
                  <a:gdLst>
                    <a:gd name="T0" fmla="*/ 65 w 286"/>
                    <a:gd name="T1" fmla="*/ 0 h 291"/>
                    <a:gd name="T2" fmla="*/ 46 w 286"/>
                    <a:gd name="T3" fmla="*/ 108 h 291"/>
                    <a:gd name="T4" fmla="*/ 36 w 286"/>
                    <a:gd name="T5" fmla="*/ 118 h 291"/>
                    <a:gd name="T6" fmla="*/ 19 w 286"/>
                    <a:gd name="T7" fmla="*/ 129 h 291"/>
                    <a:gd name="T8" fmla="*/ 0 w 286"/>
                    <a:gd name="T9" fmla="*/ 135 h 291"/>
                    <a:gd name="T10" fmla="*/ 22 w 286"/>
                    <a:gd name="T11" fmla="*/ 240 h 291"/>
                    <a:gd name="T12" fmla="*/ 31 w 286"/>
                    <a:gd name="T13" fmla="*/ 291 h 291"/>
                    <a:gd name="T14" fmla="*/ 34 w 286"/>
                    <a:gd name="T15" fmla="*/ 264 h 291"/>
                    <a:gd name="T16" fmla="*/ 38 w 286"/>
                    <a:gd name="T17" fmla="*/ 237 h 291"/>
                    <a:gd name="T18" fmla="*/ 45 w 286"/>
                    <a:gd name="T19" fmla="*/ 213 h 291"/>
                    <a:gd name="T20" fmla="*/ 46 w 286"/>
                    <a:gd name="T21" fmla="*/ 193 h 291"/>
                    <a:gd name="T22" fmla="*/ 53 w 286"/>
                    <a:gd name="T23" fmla="*/ 175 h 291"/>
                    <a:gd name="T24" fmla="*/ 66 w 286"/>
                    <a:gd name="T25" fmla="*/ 157 h 291"/>
                    <a:gd name="T26" fmla="*/ 81 w 286"/>
                    <a:gd name="T27" fmla="*/ 146 h 291"/>
                    <a:gd name="T28" fmla="*/ 101 w 286"/>
                    <a:gd name="T29" fmla="*/ 138 h 291"/>
                    <a:gd name="T30" fmla="*/ 117 w 286"/>
                    <a:gd name="T31" fmla="*/ 130 h 291"/>
                    <a:gd name="T32" fmla="*/ 145 w 286"/>
                    <a:gd name="T33" fmla="*/ 115 h 291"/>
                    <a:gd name="T34" fmla="*/ 170 w 286"/>
                    <a:gd name="T35" fmla="*/ 103 h 291"/>
                    <a:gd name="T36" fmla="*/ 286 w 286"/>
                    <a:gd name="T37" fmla="*/ 42 h 291"/>
                    <a:gd name="T38" fmla="*/ 65 w 286"/>
                    <a:gd name="T39" fmla="*/ 0 h 29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86"/>
                    <a:gd name="T61" fmla="*/ 0 h 291"/>
                    <a:gd name="T62" fmla="*/ 286 w 286"/>
                    <a:gd name="T63" fmla="*/ 291 h 29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86" h="291">
                      <a:moveTo>
                        <a:pt x="65" y="0"/>
                      </a:moveTo>
                      <a:lnTo>
                        <a:pt x="46" y="108"/>
                      </a:lnTo>
                      <a:lnTo>
                        <a:pt x="36" y="118"/>
                      </a:lnTo>
                      <a:lnTo>
                        <a:pt x="19" y="129"/>
                      </a:lnTo>
                      <a:lnTo>
                        <a:pt x="0" y="135"/>
                      </a:lnTo>
                      <a:lnTo>
                        <a:pt x="22" y="240"/>
                      </a:lnTo>
                      <a:lnTo>
                        <a:pt x="31" y="291"/>
                      </a:lnTo>
                      <a:lnTo>
                        <a:pt x="34" y="264"/>
                      </a:lnTo>
                      <a:lnTo>
                        <a:pt x="38" y="237"/>
                      </a:lnTo>
                      <a:lnTo>
                        <a:pt x="45" y="213"/>
                      </a:lnTo>
                      <a:lnTo>
                        <a:pt x="46" y="193"/>
                      </a:lnTo>
                      <a:lnTo>
                        <a:pt x="53" y="175"/>
                      </a:lnTo>
                      <a:lnTo>
                        <a:pt x="66" y="157"/>
                      </a:lnTo>
                      <a:lnTo>
                        <a:pt x="81" y="146"/>
                      </a:lnTo>
                      <a:lnTo>
                        <a:pt x="101" y="138"/>
                      </a:lnTo>
                      <a:lnTo>
                        <a:pt x="117" y="130"/>
                      </a:lnTo>
                      <a:lnTo>
                        <a:pt x="145" y="115"/>
                      </a:lnTo>
                      <a:lnTo>
                        <a:pt x="170" y="103"/>
                      </a:lnTo>
                      <a:lnTo>
                        <a:pt x="286" y="4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FF9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3" name="Group 10"/>
              <p:cNvGrpSpPr>
                <a:grpSpLocks/>
              </p:cNvGrpSpPr>
              <p:nvPr/>
            </p:nvGrpSpPr>
            <p:grpSpPr bwMode="auto">
              <a:xfrm>
                <a:off x="3500" y="1068"/>
                <a:ext cx="545" cy="621"/>
                <a:chOff x="3500" y="1068"/>
                <a:chExt cx="545" cy="621"/>
              </a:xfrm>
            </p:grpSpPr>
            <p:grpSp>
              <p:nvGrpSpPr>
                <p:cNvPr id="21528" name="Group 11"/>
                <p:cNvGrpSpPr>
                  <a:grpSpLocks/>
                </p:cNvGrpSpPr>
                <p:nvPr/>
              </p:nvGrpSpPr>
              <p:grpSpPr bwMode="auto">
                <a:xfrm>
                  <a:off x="3536" y="1165"/>
                  <a:ext cx="396" cy="524"/>
                  <a:chOff x="3536" y="1165"/>
                  <a:chExt cx="396" cy="524"/>
                </a:xfrm>
              </p:grpSpPr>
              <p:grpSp>
                <p:nvGrpSpPr>
                  <p:cNvPr id="2155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36" y="1165"/>
                    <a:ext cx="396" cy="524"/>
                    <a:chOff x="3536" y="1165"/>
                    <a:chExt cx="396" cy="524"/>
                  </a:xfrm>
                </p:grpSpPr>
                <p:sp>
                  <p:nvSpPr>
                    <p:cNvPr id="21554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3615" y="1603"/>
                      <a:ext cx="208" cy="85"/>
                    </a:xfrm>
                    <a:custGeom>
                      <a:avLst/>
                      <a:gdLst>
                        <a:gd name="T0" fmla="*/ 0 w 208"/>
                        <a:gd name="T1" fmla="*/ 0 h 85"/>
                        <a:gd name="T2" fmla="*/ 4 w 208"/>
                        <a:gd name="T3" fmla="*/ 14 h 85"/>
                        <a:gd name="T4" fmla="*/ 10 w 208"/>
                        <a:gd name="T5" fmla="*/ 25 h 85"/>
                        <a:gd name="T6" fmla="*/ 17 w 208"/>
                        <a:gd name="T7" fmla="*/ 35 h 85"/>
                        <a:gd name="T8" fmla="*/ 29 w 208"/>
                        <a:gd name="T9" fmla="*/ 48 h 85"/>
                        <a:gd name="T10" fmla="*/ 41 w 208"/>
                        <a:gd name="T11" fmla="*/ 57 h 85"/>
                        <a:gd name="T12" fmla="*/ 55 w 208"/>
                        <a:gd name="T13" fmla="*/ 66 h 85"/>
                        <a:gd name="T14" fmla="*/ 72 w 208"/>
                        <a:gd name="T15" fmla="*/ 75 h 85"/>
                        <a:gd name="T16" fmla="*/ 87 w 208"/>
                        <a:gd name="T17" fmla="*/ 79 h 85"/>
                        <a:gd name="T18" fmla="*/ 109 w 208"/>
                        <a:gd name="T19" fmla="*/ 84 h 85"/>
                        <a:gd name="T20" fmla="*/ 126 w 208"/>
                        <a:gd name="T21" fmla="*/ 85 h 85"/>
                        <a:gd name="T22" fmla="*/ 154 w 208"/>
                        <a:gd name="T23" fmla="*/ 84 h 85"/>
                        <a:gd name="T24" fmla="*/ 169 w 208"/>
                        <a:gd name="T25" fmla="*/ 80 h 85"/>
                        <a:gd name="T26" fmla="*/ 181 w 208"/>
                        <a:gd name="T27" fmla="*/ 75 h 85"/>
                        <a:gd name="T28" fmla="*/ 193 w 208"/>
                        <a:gd name="T29" fmla="*/ 66 h 85"/>
                        <a:gd name="T30" fmla="*/ 208 w 208"/>
                        <a:gd name="T31" fmla="*/ 51 h 85"/>
                        <a:gd name="T32" fmla="*/ 0 w 208"/>
                        <a:gd name="T33" fmla="*/ 0 h 85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208"/>
                        <a:gd name="T52" fmla="*/ 0 h 85"/>
                        <a:gd name="T53" fmla="*/ 208 w 208"/>
                        <a:gd name="T54" fmla="*/ 85 h 85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208" h="85">
                          <a:moveTo>
                            <a:pt x="0" y="0"/>
                          </a:moveTo>
                          <a:lnTo>
                            <a:pt x="4" y="14"/>
                          </a:lnTo>
                          <a:lnTo>
                            <a:pt x="10" y="25"/>
                          </a:lnTo>
                          <a:lnTo>
                            <a:pt x="17" y="35"/>
                          </a:lnTo>
                          <a:lnTo>
                            <a:pt x="29" y="48"/>
                          </a:lnTo>
                          <a:lnTo>
                            <a:pt x="41" y="57"/>
                          </a:lnTo>
                          <a:lnTo>
                            <a:pt x="55" y="66"/>
                          </a:lnTo>
                          <a:lnTo>
                            <a:pt x="72" y="75"/>
                          </a:lnTo>
                          <a:lnTo>
                            <a:pt x="87" y="79"/>
                          </a:lnTo>
                          <a:lnTo>
                            <a:pt x="109" y="84"/>
                          </a:lnTo>
                          <a:lnTo>
                            <a:pt x="126" y="85"/>
                          </a:lnTo>
                          <a:lnTo>
                            <a:pt x="154" y="84"/>
                          </a:lnTo>
                          <a:lnTo>
                            <a:pt x="169" y="80"/>
                          </a:lnTo>
                          <a:lnTo>
                            <a:pt x="181" y="75"/>
                          </a:lnTo>
                          <a:lnTo>
                            <a:pt x="193" y="66"/>
                          </a:lnTo>
                          <a:lnTo>
                            <a:pt x="208" y="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12700">
                      <a:solidFill>
                        <a:srgbClr val="7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55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3536" y="1165"/>
                      <a:ext cx="396" cy="523"/>
                    </a:xfrm>
                    <a:custGeom>
                      <a:avLst/>
                      <a:gdLst>
                        <a:gd name="T0" fmla="*/ 294 w 396"/>
                        <a:gd name="T1" fmla="*/ 479 h 523"/>
                        <a:gd name="T2" fmla="*/ 304 w 396"/>
                        <a:gd name="T3" fmla="*/ 464 h 523"/>
                        <a:gd name="T4" fmla="*/ 313 w 396"/>
                        <a:gd name="T5" fmla="*/ 448 h 523"/>
                        <a:gd name="T6" fmla="*/ 334 w 396"/>
                        <a:gd name="T7" fmla="*/ 404 h 523"/>
                        <a:gd name="T8" fmla="*/ 362 w 396"/>
                        <a:gd name="T9" fmla="*/ 335 h 523"/>
                        <a:gd name="T10" fmla="*/ 377 w 396"/>
                        <a:gd name="T11" fmla="*/ 280 h 523"/>
                        <a:gd name="T12" fmla="*/ 386 w 396"/>
                        <a:gd name="T13" fmla="*/ 230 h 523"/>
                        <a:gd name="T14" fmla="*/ 396 w 396"/>
                        <a:gd name="T15" fmla="*/ 160 h 523"/>
                        <a:gd name="T16" fmla="*/ 393 w 396"/>
                        <a:gd name="T17" fmla="*/ 97 h 523"/>
                        <a:gd name="T18" fmla="*/ 380 w 396"/>
                        <a:gd name="T19" fmla="*/ 62 h 523"/>
                        <a:gd name="T20" fmla="*/ 351 w 396"/>
                        <a:gd name="T21" fmla="*/ 35 h 523"/>
                        <a:gd name="T22" fmla="*/ 308 w 396"/>
                        <a:gd name="T23" fmla="*/ 12 h 523"/>
                        <a:gd name="T24" fmla="*/ 266 w 396"/>
                        <a:gd name="T25" fmla="*/ 3 h 523"/>
                        <a:gd name="T26" fmla="*/ 225 w 396"/>
                        <a:gd name="T27" fmla="*/ 0 h 523"/>
                        <a:gd name="T28" fmla="*/ 185 w 396"/>
                        <a:gd name="T29" fmla="*/ 4 h 523"/>
                        <a:gd name="T30" fmla="*/ 146 w 396"/>
                        <a:gd name="T31" fmla="*/ 10 h 523"/>
                        <a:gd name="T32" fmla="*/ 118 w 396"/>
                        <a:gd name="T33" fmla="*/ 20 h 523"/>
                        <a:gd name="T34" fmla="*/ 91 w 396"/>
                        <a:gd name="T35" fmla="*/ 39 h 523"/>
                        <a:gd name="T36" fmla="*/ 69 w 396"/>
                        <a:gd name="T37" fmla="*/ 64 h 523"/>
                        <a:gd name="T38" fmla="*/ 50 w 396"/>
                        <a:gd name="T39" fmla="*/ 98 h 523"/>
                        <a:gd name="T40" fmla="*/ 38 w 396"/>
                        <a:gd name="T41" fmla="*/ 130 h 523"/>
                        <a:gd name="T42" fmla="*/ 28 w 396"/>
                        <a:gd name="T43" fmla="*/ 164 h 523"/>
                        <a:gd name="T44" fmla="*/ 26 w 396"/>
                        <a:gd name="T45" fmla="*/ 204 h 523"/>
                        <a:gd name="T46" fmla="*/ 23 w 396"/>
                        <a:gd name="T47" fmla="*/ 229 h 523"/>
                        <a:gd name="T48" fmla="*/ 25 w 396"/>
                        <a:gd name="T49" fmla="*/ 247 h 523"/>
                        <a:gd name="T50" fmla="*/ 11 w 396"/>
                        <a:gd name="T51" fmla="*/ 249 h 523"/>
                        <a:gd name="T52" fmla="*/ 2 w 396"/>
                        <a:gd name="T53" fmla="*/ 258 h 523"/>
                        <a:gd name="T54" fmla="*/ 0 w 396"/>
                        <a:gd name="T55" fmla="*/ 268 h 523"/>
                        <a:gd name="T56" fmla="*/ 8 w 396"/>
                        <a:gd name="T57" fmla="*/ 291 h 523"/>
                        <a:gd name="T58" fmla="*/ 19 w 396"/>
                        <a:gd name="T59" fmla="*/ 302 h 523"/>
                        <a:gd name="T60" fmla="*/ 28 w 396"/>
                        <a:gd name="T61" fmla="*/ 317 h 523"/>
                        <a:gd name="T62" fmla="*/ 42 w 396"/>
                        <a:gd name="T63" fmla="*/ 327 h 523"/>
                        <a:gd name="T64" fmla="*/ 60 w 396"/>
                        <a:gd name="T65" fmla="*/ 327 h 523"/>
                        <a:gd name="T66" fmla="*/ 56 w 396"/>
                        <a:gd name="T67" fmla="*/ 355 h 523"/>
                        <a:gd name="T68" fmla="*/ 62 w 396"/>
                        <a:gd name="T69" fmla="*/ 386 h 523"/>
                        <a:gd name="T70" fmla="*/ 71 w 396"/>
                        <a:gd name="T71" fmla="*/ 415 h 523"/>
                        <a:gd name="T72" fmla="*/ 77 w 396"/>
                        <a:gd name="T73" fmla="*/ 437 h 523"/>
                        <a:gd name="T74" fmla="*/ 84 w 396"/>
                        <a:gd name="T75" fmla="*/ 453 h 523"/>
                        <a:gd name="T76" fmla="*/ 92 w 396"/>
                        <a:gd name="T77" fmla="*/ 465 h 523"/>
                        <a:gd name="T78" fmla="*/ 102 w 396"/>
                        <a:gd name="T79" fmla="*/ 477 h 523"/>
                        <a:gd name="T80" fmla="*/ 113 w 396"/>
                        <a:gd name="T81" fmla="*/ 490 h 523"/>
                        <a:gd name="T82" fmla="*/ 129 w 396"/>
                        <a:gd name="T83" fmla="*/ 501 h 523"/>
                        <a:gd name="T84" fmla="*/ 142 w 396"/>
                        <a:gd name="T85" fmla="*/ 508 h 523"/>
                        <a:gd name="T86" fmla="*/ 156 w 396"/>
                        <a:gd name="T87" fmla="*/ 514 h 523"/>
                        <a:gd name="T88" fmla="*/ 170 w 396"/>
                        <a:gd name="T89" fmla="*/ 517 h 523"/>
                        <a:gd name="T90" fmla="*/ 184 w 396"/>
                        <a:gd name="T91" fmla="*/ 520 h 523"/>
                        <a:gd name="T92" fmla="*/ 200 w 396"/>
                        <a:gd name="T93" fmla="*/ 522 h 523"/>
                        <a:gd name="T94" fmla="*/ 217 w 396"/>
                        <a:gd name="T95" fmla="*/ 523 h 523"/>
                        <a:gd name="T96" fmla="*/ 236 w 396"/>
                        <a:gd name="T97" fmla="*/ 521 h 523"/>
                        <a:gd name="T98" fmla="*/ 253 w 396"/>
                        <a:gd name="T99" fmla="*/ 516 h 523"/>
                        <a:gd name="T100" fmla="*/ 266 w 396"/>
                        <a:gd name="T101" fmla="*/ 509 h 523"/>
                        <a:gd name="T102" fmla="*/ 281 w 396"/>
                        <a:gd name="T103" fmla="*/ 495 h 523"/>
                        <a:gd name="T104" fmla="*/ 294 w 396"/>
                        <a:gd name="T105" fmla="*/ 479 h 523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w 396"/>
                        <a:gd name="T160" fmla="*/ 0 h 523"/>
                        <a:gd name="T161" fmla="*/ 396 w 396"/>
                        <a:gd name="T162" fmla="*/ 523 h 523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T159" t="T160" r="T161" b="T162"/>
                      <a:pathLst>
                        <a:path w="396" h="523">
                          <a:moveTo>
                            <a:pt x="294" y="479"/>
                          </a:moveTo>
                          <a:lnTo>
                            <a:pt x="304" y="464"/>
                          </a:lnTo>
                          <a:lnTo>
                            <a:pt x="313" y="448"/>
                          </a:lnTo>
                          <a:lnTo>
                            <a:pt x="334" y="404"/>
                          </a:lnTo>
                          <a:lnTo>
                            <a:pt x="362" y="335"/>
                          </a:lnTo>
                          <a:lnTo>
                            <a:pt x="377" y="280"/>
                          </a:lnTo>
                          <a:lnTo>
                            <a:pt x="386" y="230"/>
                          </a:lnTo>
                          <a:lnTo>
                            <a:pt x="396" y="160"/>
                          </a:lnTo>
                          <a:lnTo>
                            <a:pt x="393" y="97"/>
                          </a:lnTo>
                          <a:lnTo>
                            <a:pt x="380" y="62"/>
                          </a:lnTo>
                          <a:lnTo>
                            <a:pt x="351" y="35"/>
                          </a:lnTo>
                          <a:lnTo>
                            <a:pt x="308" y="12"/>
                          </a:lnTo>
                          <a:lnTo>
                            <a:pt x="266" y="3"/>
                          </a:lnTo>
                          <a:lnTo>
                            <a:pt x="225" y="0"/>
                          </a:lnTo>
                          <a:lnTo>
                            <a:pt x="185" y="4"/>
                          </a:lnTo>
                          <a:lnTo>
                            <a:pt x="146" y="10"/>
                          </a:lnTo>
                          <a:lnTo>
                            <a:pt x="118" y="20"/>
                          </a:lnTo>
                          <a:lnTo>
                            <a:pt x="91" y="39"/>
                          </a:lnTo>
                          <a:lnTo>
                            <a:pt x="69" y="64"/>
                          </a:lnTo>
                          <a:lnTo>
                            <a:pt x="50" y="98"/>
                          </a:lnTo>
                          <a:lnTo>
                            <a:pt x="38" y="130"/>
                          </a:lnTo>
                          <a:lnTo>
                            <a:pt x="28" y="164"/>
                          </a:lnTo>
                          <a:lnTo>
                            <a:pt x="26" y="204"/>
                          </a:lnTo>
                          <a:lnTo>
                            <a:pt x="23" y="229"/>
                          </a:lnTo>
                          <a:lnTo>
                            <a:pt x="25" y="247"/>
                          </a:lnTo>
                          <a:lnTo>
                            <a:pt x="11" y="249"/>
                          </a:lnTo>
                          <a:lnTo>
                            <a:pt x="2" y="258"/>
                          </a:lnTo>
                          <a:lnTo>
                            <a:pt x="0" y="268"/>
                          </a:lnTo>
                          <a:lnTo>
                            <a:pt x="8" y="291"/>
                          </a:lnTo>
                          <a:lnTo>
                            <a:pt x="19" y="302"/>
                          </a:lnTo>
                          <a:lnTo>
                            <a:pt x="28" y="317"/>
                          </a:lnTo>
                          <a:lnTo>
                            <a:pt x="42" y="327"/>
                          </a:lnTo>
                          <a:lnTo>
                            <a:pt x="60" y="327"/>
                          </a:lnTo>
                          <a:lnTo>
                            <a:pt x="56" y="355"/>
                          </a:lnTo>
                          <a:lnTo>
                            <a:pt x="62" y="386"/>
                          </a:lnTo>
                          <a:lnTo>
                            <a:pt x="71" y="415"/>
                          </a:lnTo>
                          <a:lnTo>
                            <a:pt x="77" y="437"/>
                          </a:lnTo>
                          <a:lnTo>
                            <a:pt x="84" y="453"/>
                          </a:lnTo>
                          <a:lnTo>
                            <a:pt x="92" y="465"/>
                          </a:lnTo>
                          <a:lnTo>
                            <a:pt x="102" y="477"/>
                          </a:lnTo>
                          <a:lnTo>
                            <a:pt x="113" y="490"/>
                          </a:lnTo>
                          <a:lnTo>
                            <a:pt x="129" y="501"/>
                          </a:lnTo>
                          <a:lnTo>
                            <a:pt x="142" y="508"/>
                          </a:lnTo>
                          <a:lnTo>
                            <a:pt x="156" y="514"/>
                          </a:lnTo>
                          <a:lnTo>
                            <a:pt x="170" y="517"/>
                          </a:lnTo>
                          <a:lnTo>
                            <a:pt x="184" y="520"/>
                          </a:lnTo>
                          <a:lnTo>
                            <a:pt x="200" y="522"/>
                          </a:lnTo>
                          <a:lnTo>
                            <a:pt x="217" y="523"/>
                          </a:lnTo>
                          <a:lnTo>
                            <a:pt x="236" y="521"/>
                          </a:lnTo>
                          <a:lnTo>
                            <a:pt x="253" y="516"/>
                          </a:lnTo>
                          <a:lnTo>
                            <a:pt x="266" y="509"/>
                          </a:lnTo>
                          <a:lnTo>
                            <a:pt x="281" y="495"/>
                          </a:lnTo>
                          <a:lnTo>
                            <a:pt x="294" y="479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56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3706" y="1501"/>
                      <a:ext cx="192" cy="188"/>
                    </a:xfrm>
                    <a:custGeom>
                      <a:avLst/>
                      <a:gdLst>
                        <a:gd name="T0" fmla="*/ 124 w 192"/>
                        <a:gd name="T1" fmla="*/ 144 h 188"/>
                        <a:gd name="T2" fmla="*/ 134 w 192"/>
                        <a:gd name="T3" fmla="*/ 129 h 188"/>
                        <a:gd name="T4" fmla="*/ 143 w 192"/>
                        <a:gd name="T5" fmla="*/ 113 h 188"/>
                        <a:gd name="T6" fmla="*/ 164 w 192"/>
                        <a:gd name="T7" fmla="*/ 69 h 188"/>
                        <a:gd name="T8" fmla="*/ 192 w 192"/>
                        <a:gd name="T9" fmla="*/ 0 h 188"/>
                        <a:gd name="T10" fmla="*/ 172 w 192"/>
                        <a:gd name="T11" fmla="*/ 29 h 188"/>
                        <a:gd name="T12" fmla="*/ 153 w 192"/>
                        <a:gd name="T13" fmla="*/ 57 h 188"/>
                        <a:gd name="T14" fmla="*/ 143 w 192"/>
                        <a:gd name="T15" fmla="*/ 77 h 188"/>
                        <a:gd name="T16" fmla="*/ 139 w 192"/>
                        <a:gd name="T17" fmla="*/ 94 h 188"/>
                        <a:gd name="T18" fmla="*/ 129 w 192"/>
                        <a:gd name="T19" fmla="*/ 116 h 188"/>
                        <a:gd name="T20" fmla="*/ 119 w 192"/>
                        <a:gd name="T21" fmla="*/ 135 h 188"/>
                        <a:gd name="T22" fmla="*/ 107 w 192"/>
                        <a:gd name="T23" fmla="*/ 146 h 188"/>
                        <a:gd name="T24" fmla="*/ 97 w 192"/>
                        <a:gd name="T25" fmla="*/ 156 h 188"/>
                        <a:gd name="T26" fmla="*/ 85 w 192"/>
                        <a:gd name="T27" fmla="*/ 163 h 188"/>
                        <a:gd name="T28" fmla="*/ 67 w 192"/>
                        <a:gd name="T29" fmla="*/ 157 h 188"/>
                        <a:gd name="T30" fmla="*/ 63 w 192"/>
                        <a:gd name="T31" fmla="*/ 146 h 188"/>
                        <a:gd name="T32" fmla="*/ 49 w 192"/>
                        <a:gd name="T33" fmla="*/ 133 h 188"/>
                        <a:gd name="T34" fmla="*/ 53 w 192"/>
                        <a:gd name="T35" fmla="*/ 156 h 188"/>
                        <a:gd name="T36" fmla="*/ 43 w 192"/>
                        <a:gd name="T37" fmla="*/ 171 h 188"/>
                        <a:gd name="T38" fmla="*/ 32 w 192"/>
                        <a:gd name="T39" fmla="*/ 178 h 188"/>
                        <a:gd name="T40" fmla="*/ 0 w 192"/>
                        <a:gd name="T41" fmla="*/ 182 h 188"/>
                        <a:gd name="T42" fmla="*/ 14 w 192"/>
                        <a:gd name="T43" fmla="*/ 185 h 188"/>
                        <a:gd name="T44" fmla="*/ 30 w 192"/>
                        <a:gd name="T45" fmla="*/ 187 h 188"/>
                        <a:gd name="T46" fmla="*/ 47 w 192"/>
                        <a:gd name="T47" fmla="*/ 188 h 188"/>
                        <a:gd name="T48" fmla="*/ 66 w 192"/>
                        <a:gd name="T49" fmla="*/ 186 h 188"/>
                        <a:gd name="T50" fmla="*/ 83 w 192"/>
                        <a:gd name="T51" fmla="*/ 181 h 188"/>
                        <a:gd name="T52" fmla="*/ 96 w 192"/>
                        <a:gd name="T53" fmla="*/ 174 h 188"/>
                        <a:gd name="T54" fmla="*/ 111 w 192"/>
                        <a:gd name="T55" fmla="*/ 160 h 188"/>
                        <a:gd name="T56" fmla="*/ 124 w 192"/>
                        <a:gd name="T57" fmla="*/ 144 h 188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92"/>
                        <a:gd name="T88" fmla="*/ 0 h 188"/>
                        <a:gd name="T89" fmla="*/ 192 w 192"/>
                        <a:gd name="T90" fmla="*/ 188 h 188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92" h="188">
                          <a:moveTo>
                            <a:pt x="124" y="144"/>
                          </a:moveTo>
                          <a:lnTo>
                            <a:pt x="134" y="129"/>
                          </a:lnTo>
                          <a:lnTo>
                            <a:pt x="143" y="113"/>
                          </a:lnTo>
                          <a:lnTo>
                            <a:pt x="164" y="69"/>
                          </a:lnTo>
                          <a:lnTo>
                            <a:pt x="192" y="0"/>
                          </a:lnTo>
                          <a:lnTo>
                            <a:pt x="172" y="29"/>
                          </a:lnTo>
                          <a:lnTo>
                            <a:pt x="153" y="57"/>
                          </a:lnTo>
                          <a:lnTo>
                            <a:pt x="143" y="77"/>
                          </a:lnTo>
                          <a:lnTo>
                            <a:pt x="139" y="94"/>
                          </a:lnTo>
                          <a:lnTo>
                            <a:pt x="129" y="116"/>
                          </a:lnTo>
                          <a:lnTo>
                            <a:pt x="119" y="135"/>
                          </a:lnTo>
                          <a:lnTo>
                            <a:pt x="107" y="146"/>
                          </a:lnTo>
                          <a:lnTo>
                            <a:pt x="97" y="156"/>
                          </a:lnTo>
                          <a:lnTo>
                            <a:pt x="85" y="163"/>
                          </a:lnTo>
                          <a:lnTo>
                            <a:pt x="67" y="157"/>
                          </a:lnTo>
                          <a:lnTo>
                            <a:pt x="63" y="146"/>
                          </a:lnTo>
                          <a:lnTo>
                            <a:pt x="49" y="133"/>
                          </a:lnTo>
                          <a:lnTo>
                            <a:pt x="53" y="156"/>
                          </a:lnTo>
                          <a:lnTo>
                            <a:pt x="43" y="171"/>
                          </a:lnTo>
                          <a:lnTo>
                            <a:pt x="32" y="178"/>
                          </a:lnTo>
                          <a:lnTo>
                            <a:pt x="0" y="182"/>
                          </a:lnTo>
                          <a:lnTo>
                            <a:pt x="14" y="185"/>
                          </a:lnTo>
                          <a:lnTo>
                            <a:pt x="30" y="187"/>
                          </a:lnTo>
                          <a:lnTo>
                            <a:pt x="47" y="188"/>
                          </a:lnTo>
                          <a:lnTo>
                            <a:pt x="66" y="186"/>
                          </a:lnTo>
                          <a:lnTo>
                            <a:pt x="83" y="181"/>
                          </a:lnTo>
                          <a:lnTo>
                            <a:pt x="96" y="174"/>
                          </a:lnTo>
                          <a:lnTo>
                            <a:pt x="111" y="160"/>
                          </a:lnTo>
                          <a:lnTo>
                            <a:pt x="124" y="144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1553" name="Freeform 16"/>
                  <p:cNvSpPr>
                    <a:spLocks/>
                  </p:cNvSpPr>
                  <p:nvPr/>
                </p:nvSpPr>
                <p:spPr bwMode="auto">
                  <a:xfrm>
                    <a:off x="3537" y="1425"/>
                    <a:ext cx="83" cy="179"/>
                  </a:xfrm>
                  <a:custGeom>
                    <a:avLst/>
                    <a:gdLst>
                      <a:gd name="T0" fmla="*/ 77 w 83"/>
                      <a:gd name="T1" fmla="*/ 146 h 179"/>
                      <a:gd name="T2" fmla="*/ 72 w 83"/>
                      <a:gd name="T3" fmla="*/ 134 h 179"/>
                      <a:gd name="T4" fmla="*/ 72 w 83"/>
                      <a:gd name="T5" fmla="*/ 120 h 179"/>
                      <a:gd name="T6" fmla="*/ 74 w 83"/>
                      <a:gd name="T7" fmla="*/ 109 h 179"/>
                      <a:gd name="T8" fmla="*/ 77 w 83"/>
                      <a:gd name="T9" fmla="*/ 96 h 179"/>
                      <a:gd name="T10" fmla="*/ 80 w 83"/>
                      <a:gd name="T11" fmla="*/ 82 h 179"/>
                      <a:gd name="T12" fmla="*/ 80 w 83"/>
                      <a:gd name="T13" fmla="*/ 71 h 179"/>
                      <a:gd name="T14" fmla="*/ 80 w 83"/>
                      <a:gd name="T15" fmla="*/ 60 h 179"/>
                      <a:gd name="T16" fmla="*/ 83 w 83"/>
                      <a:gd name="T17" fmla="*/ 46 h 179"/>
                      <a:gd name="T18" fmla="*/ 78 w 83"/>
                      <a:gd name="T19" fmla="*/ 42 h 179"/>
                      <a:gd name="T20" fmla="*/ 71 w 83"/>
                      <a:gd name="T21" fmla="*/ 34 h 179"/>
                      <a:gd name="T22" fmla="*/ 66 w 83"/>
                      <a:gd name="T23" fmla="*/ 24 h 179"/>
                      <a:gd name="T24" fmla="*/ 63 w 83"/>
                      <a:gd name="T25" fmla="*/ 19 h 179"/>
                      <a:gd name="T26" fmla="*/ 61 w 83"/>
                      <a:gd name="T27" fmla="*/ 11 h 179"/>
                      <a:gd name="T28" fmla="*/ 54 w 83"/>
                      <a:gd name="T29" fmla="*/ 4 h 179"/>
                      <a:gd name="T30" fmla="*/ 47 w 83"/>
                      <a:gd name="T31" fmla="*/ 7 h 179"/>
                      <a:gd name="T32" fmla="*/ 2 w 83"/>
                      <a:gd name="T33" fmla="*/ 0 h 179"/>
                      <a:gd name="T34" fmla="*/ 0 w 83"/>
                      <a:gd name="T35" fmla="*/ 10 h 179"/>
                      <a:gd name="T36" fmla="*/ 8 w 83"/>
                      <a:gd name="T37" fmla="*/ 33 h 179"/>
                      <a:gd name="T38" fmla="*/ 19 w 83"/>
                      <a:gd name="T39" fmla="*/ 44 h 179"/>
                      <a:gd name="T40" fmla="*/ 28 w 83"/>
                      <a:gd name="T41" fmla="*/ 59 h 179"/>
                      <a:gd name="T42" fmla="*/ 42 w 83"/>
                      <a:gd name="T43" fmla="*/ 69 h 179"/>
                      <a:gd name="T44" fmla="*/ 60 w 83"/>
                      <a:gd name="T45" fmla="*/ 69 h 179"/>
                      <a:gd name="T46" fmla="*/ 56 w 83"/>
                      <a:gd name="T47" fmla="*/ 97 h 179"/>
                      <a:gd name="T48" fmla="*/ 62 w 83"/>
                      <a:gd name="T49" fmla="*/ 128 h 179"/>
                      <a:gd name="T50" fmla="*/ 71 w 83"/>
                      <a:gd name="T51" fmla="*/ 157 h 179"/>
                      <a:gd name="T52" fmla="*/ 77 w 83"/>
                      <a:gd name="T53" fmla="*/ 179 h 179"/>
                      <a:gd name="T54" fmla="*/ 77 w 83"/>
                      <a:gd name="T55" fmla="*/ 146 h 179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83"/>
                      <a:gd name="T85" fmla="*/ 0 h 179"/>
                      <a:gd name="T86" fmla="*/ 83 w 83"/>
                      <a:gd name="T87" fmla="*/ 179 h 179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83" h="179">
                        <a:moveTo>
                          <a:pt x="77" y="146"/>
                        </a:moveTo>
                        <a:lnTo>
                          <a:pt x="72" y="134"/>
                        </a:lnTo>
                        <a:lnTo>
                          <a:pt x="72" y="120"/>
                        </a:lnTo>
                        <a:lnTo>
                          <a:pt x="74" y="109"/>
                        </a:lnTo>
                        <a:lnTo>
                          <a:pt x="77" y="96"/>
                        </a:lnTo>
                        <a:lnTo>
                          <a:pt x="80" y="82"/>
                        </a:lnTo>
                        <a:lnTo>
                          <a:pt x="80" y="71"/>
                        </a:lnTo>
                        <a:lnTo>
                          <a:pt x="80" y="60"/>
                        </a:lnTo>
                        <a:lnTo>
                          <a:pt x="83" y="46"/>
                        </a:lnTo>
                        <a:lnTo>
                          <a:pt x="78" y="42"/>
                        </a:lnTo>
                        <a:lnTo>
                          <a:pt x="71" y="34"/>
                        </a:lnTo>
                        <a:lnTo>
                          <a:pt x="66" y="24"/>
                        </a:lnTo>
                        <a:lnTo>
                          <a:pt x="63" y="19"/>
                        </a:lnTo>
                        <a:lnTo>
                          <a:pt x="61" y="11"/>
                        </a:lnTo>
                        <a:lnTo>
                          <a:pt x="54" y="4"/>
                        </a:lnTo>
                        <a:lnTo>
                          <a:pt x="47" y="7"/>
                        </a:lnTo>
                        <a:lnTo>
                          <a:pt x="2" y="0"/>
                        </a:lnTo>
                        <a:lnTo>
                          <a:pt x="0" y="10"/>
                        </a:lnTo>
                        <a:lnTo>
                          <a:pt x="8" y="33"/>
                        </a:lnTo>
                        <a:lnTo>
                          <a:pt x="19" y="44"/>
                        </a:lnTo>
                        <a:lnTo>
                          <a:pt x="28" y="59"/>
                        </a:lnTo>
                        <a:lnTo>
                          <a:pt x="42" y="69"/>
                        </a:lnTo>
                        <a:lnTo>
                          <a:pt x="60" y="69"/>
                        </a:lnTo>
                        <a:lnTo>
                          <a:pt x="56" y="97"/>
                        </a:lnTo>
                        <a:lnTo>
                          <a:pt x="62" y="128"/>
                        </a:lnTo>
                        <a:lnTo>
                          <a:pt x="71" y="157"/>
                        </a:lnTo>
                        <a:lnTo>
                          <a:pt x="77" y="179"/>
                        </a:lnTo>
                        <a:lnTo>
                          <a:pt x="77" y="146"/>
                        </a:lnTo>
                        <a:close/>
                      </a:path>
                    </a:pathLst>
                  </a:custGeom>
                  <a:solidFill>
                    <a:srgbClr val="FF7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29" name="Group 17"/>
                <p:cNvGrpSpPr>
                  <a:grpSpLocks/>
                </p:cNvGrpSpPr>
                <p:nvPr/>
              </p:nvGrpSpPr>
              <p:grpSpPr bwMode="auto">
                <a:xfrm>
                  <a:off x="3632" y="1338"/>
                  <a:ext cx="245" cy="275"/>
                  <a:chOff x="3632" y="1338"/>
                  <a:chExt cx="245" cy="275"/>
                </a:xfrm>
              </p:grpSpPr>
              <p:grpSp>
                <p:nvGrpSpPr>
                  <p:cNvPr id="2153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687" y="1557"/>
                    <a:ext cx="99" cy="56"/>
                    <a:chOff x="3687" y="1557"/>
                    <a:chExt cx="99" cy="56"/>
                  </a:xfrm>
                </p:grpSpPr>
                <p:sp>
                  <p:nvSpPr>
                    <p:cNvPr id="21549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8" y="1575"/>
                      <a:ext cx="70" cy="23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50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687" y="1557"/>
                      <a:ext cx="99" cy="35"/>
                    </a:xfrm>
                    <a:custGeom>
                      <a:avLst/>
                      <a:gdLst>
                        <a:gd name="T0" fmla="*/ 0 w 99"/>
                        <a:gd name="T1" fmla="*/ 20 h 35"/>
                        <a:gd name="T2" fmla="*/ 8 w 99"/>
                        <a:gd name="T3" fmla="*/ 13 h 35"/>
                        <a:gd name="T4" fmla="*/ 15 w 99"/>
                        <a:gd name="T5" fmla="*/ 9 h 35"/>
                        <a:gd name="T6" fmla="*/ 21 w 99"/>
                        <a:gd name="T7" fmla="*/ 5 h 35"/>
                        <a:gd name="T8" fmla="*/ 28 w 99"/>
                        <a:gd name="T9" fmla="*/ 1 h 35"/>
                        <a:gd name="T10" fmla="*/ 37 w 99"/>
                        <a:gd name="T11" fmla="*/ 0 h 35"/>
                        <a:gd name="T12" fmla="*/ 46 w 99"/>
                        <a:gd name="T13" fmla="*/ 2 h 35"/>
                        <a:gd name="T14" fmla="*/ 52 w 99"/>
                        <a:gd name="T15" fmla="*/ 7 h 35"/>
                        <a:gd name="T16" fmla="*/ 58 w 99"/>
                        <a:gd name="T17" fmla="*/ 7 h 35"/>
                        <a:gd name="T18" fmla="*/ 64 w 99"/>
                        <a:gd name="T19" fmla="*/ 6 h 35"/>
                        <a:gd name="T20" fmla="*/ 73 w 99"/>
                        <a:gd name="T21" fmla="*/ 7 h 35"/>
                        <a:gd name="T22" fmla="*/ 81 w 99"/>
                        <a:gd name="T23" fmla="*/ 11 h 35"/>
                        <a:gd name="T24" fmla="*/ 86 w 99"/>
                        <a:gd name="T25" fmla="*/ 18 h 35"/>
                        <a:gd name="T26" fmla="*/ 89 w 99"/>
                        <a:gd name="T27" fmla="*/ 24 h 35"/>
                        <a:gd name="T28" fmla="*/ 94 w 99"/>
                        <a:gd name="T29" fmla="*/ 30 h 35"/>
                        <a:gd name="T30" fmla="*/ 99 w 99"/>
                        <a:gd name="T31" fmla="*/ 35 h 35"/>
                        <a:gd name="T32" fmla="*/ 72 w 99"/>
                        <a:gd name="T33" fmla="*/ 31 h 35"/>
                        <a:gd name="T34" fmla="*/ 62 w 99"/>
                        <a:gd name="T35" fmla="*/ 29 h 35"/>
                        <a:gd name="T36" fmla="*/ 54 w 99"/>
                        <a:gd name="T37" fmla="*/ 26 h 35"/>
                        <a:gd name="T38" fmla="*/ 47 w 99"/>
                        <a:gd name="T39" fmla="*/ 23 h 35"/>
                        <a:gd name="T40" fmla="*/ 41 w 99"/>
                        <a:gd name="T41" fmla="*/ 24 h 35"/>
                        <a:gd name="T42" fmla="*/ 34 w 99"/>
                        <a:gd name="T43" fmla="*/ 23 h 35"/>
                        <a:gd name="T44" fmla="*/ 22 w 99"/>
                        <a:gd name="T45" fmla="*/ 24 h 35"/>
                        <a:gd name="T46" fmla="*/ 13 w 99"/>
                        <a:gd name="T47" fmla="*/ 23 h 35"/>
                        <a:gd name="T48" fmla="*/ 0 w 99"/>
                        <a:gd name="T49" fmla="*/ 20 h 35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99"/>
                        <a:gd name="T76" fmla="*/ 0 h 35"/>
                        <a:gd name="T77" fmla="*/ 99 w 99"/>
                        <a:gd name="T78" fmla="*/ 35 h 35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99" h="35">
                          <a:moveTo>
                            <a:pt x="0" y="20"/>
                          </a:moveTo>
                          <a:lnTo>
                            <a:pt x="8" y="13"/>
                          </a:lnTo>
                          <a:lnTo>
                            <a:pt x="15" y="9"/>
                          </a:lnTo>
                          <a:lnTo>
                            <a:pt x="21" y="5"/>
                          </a:lnTo>
                          <a:lnTo>
                            <a:pt x="28" y="1"/>
                          </a:lnTo>
                          <a:lnTo>
                            <a:pt x="37" y="0"/>
                          </a:lnTo>
                          <a:lnTo>
                            <a:pt x="46" y="2"/>
                          </a:lnTo>
                          <a:lnTo>
                            <a:pt x="52" y="7"/>
                          </a:lnTo>
                          <a:lnTo>
                            <a:pt x="58" y="7"/>
                          </a:lnTo>
                          <a:lnTo>
                            <a:pt x="64" y="6"/>
                          </a:lnTo>
                          <a:lnTo>
                            <a:pt x="73" y="7"/>
                          </a:lnTo>
                          <a:lnTo>
                            <a:pt x="81" y="11"/>
                          </a:lnTo>
                          <a:lnTo>
                            <a:pt x="86" y="18"/>
                          </a:lnTo>
                          <a:lnTo>
                            <a:pt x="89" y="24"/>
                          </a:lnTo>
                          <a:lnTo>
                            <a:pt x="94" y="30"/>
                          </a:lnTo>
                          <a:lnTo>
                            <a:pt x="99" y="35"/>
                          </a:lnTo>
                          <a:lnTo>
                            <a:pt x="72" y="31"/>
                          </a:lnTo>
                          <a:lnTo>
                            <a:pt x="62" y="29"/>
                          </a:lnTo>
                          <a:lnTo>
                            <a:pt x="54" y="26"/>
                          </a:lnTo>
                          <a:lnTo>
                            <a:pt x="47" y="23"/>
                          </a:lnTo>
                          <a:lnTo>
                            <a:pt x="41" y="24"/>
                          </a:lnTo>
                          <a:lnTo>
                            <a:pt x="34" y="23"/>
                          </a:lnTo>
                          <a:lnTo>
                            <a:pt x="22" y="24"/>
                          </a:lnTo>
                          <a:lnTo>
                            <a:pt x="13" y="23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51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3687" y="1577"/>
                      <a:ext cx="98" cy="36"/>
                    </a:xfrm>
                    <a:custGeom>
                      <a:avLst/>
                      <a:gdLst>
                        <a:gd name="T0" fmla="*/ 0 w 98"/>
                        <a:gd name="T1" fmla="*/ 0 h 36"/>
                        <a:gd name="T2" fmla="*/ 10 w 98"/>
                        <a:gd name="T3" fmla="*/ 2 h 36"/>
                        <a:gd name="T4" fmla="*/ 19 w 98"/>
                        <a:gd name="T5" fmla="*/ 5 h 36"/>
                        <a:gd name="T6" fmla="*/ 26 w 98"/>
                        <a:gd name="T7" fmla="*/ 5 h 36"/>
                        <a:gd name="T8" fmla="*/ 32 w 98"/>
                        <a:gd name="T9" fmla="*/ 6 h 36"/>
                        <a:gd name="T10" fmla="*/ 39 w 98"/>
                        <a:gd name="T11" fmla="*/ 7 h 36"/>
                        <a:gd name="T12" fmla="*/ 45 w 98"/>
                        <a:gd name="T13" fmla="*/ 10 h 36"/>
                        <a:gd name="T14" fmla="*/ 52 w 98"/>
                        <a:gd name="T15" fmla="*/ 10 h 36"/>
                        <a:gd name="T16" fmla="*/ 59 w 98"/>
                        <a:gd name="T17" fmla="*/ 10 h 36"/>
                        <a:gd name="T18" fmla="*/ 69 w 98"/>
                        <a:gd name="T19" fmla="*/ 11 h 36"/>
                        <a:gd name="T20" fmla="*/ 78 w 98"/>
                        <a:gd name="T21" fmla="*/ 12 h 36"/>
                        <a:gd name="T22" fmla="*/ 88 w 98"/>
                        <a:gd name="T23" fmla="*/ 13 h 36"/>
                        <a:gd name="T24" fmla="*/ 98 w 98"/>
                        <a:gd name="T25" fmla="*/ 15 h 36"/>
                        <a:gd name="T26" fmla="*/ 91 w 98"/>
                        <a:gd name="T27" fmla="*/ 22 h 36"/>
                        <a:gd name="T28" fmla="*/ 79 w 98"/>
                        <a:gd name="T29" fmla="*/ 30 h 36"/>
                        <a:gd name="T30" fmla="*/ 69 w 98"/>
                        <a:gd name="T31" fmla="*/ 35 h 36"/>
                        <a:gd name="T32" fmla="*/ 61 w 98"/>
                        <a:gd name="T33" fmla="*/ 36 h 36"/>
                        <a:gd name="T34" fmla="*/ 52 w 98"/>
                        <a:gd name="T35" fmla="*/ 36 h 36"/>
                        <a:gd name="T36" fmla="*/ 43 w 98"/>
                        <a:gd name="T37" fmla="*/ 36 h 36"/>
                        <a:gd name="T38" fmla="*/ 34 w 98"/>
                        <a:gd name="T39" fmla="*/ 33 h 36"/>
                        <a:gd name="T40" fmla="*/ 25 w 98"/>
                        <a:gd name="T41" fmla="*/ 28 h 36"/>
                        <a:gd name="T42" fmla="*/ 18 w 98"/>
                        <a:gd name="T43" fmla="*/ 22 h 36"/>
                        <a:gd name="T44" fmla="*/ 12 w 98"/>
                        <a:gd name="T45" fmla="*/ 14 h 36"/>
                        <a:gd name="T46" fmla="*/ 7 w 98"/>
                        <a:gd name="T47" fmla="*/ 7 h 36"/>
                        <a:gd name="T48" fmla="*/ 0 w 98"/>
                        <a:gd name="T49" fmla="*/ 0 h 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98"/>
                        <a:gd name="T76" fmla="*/ 0 h 36"/>
                        <a:gd name="T77" fmla="*/ 98 w 98"/>
                        <a:gd name="T78" fmla="*/ 36 h 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98" h="36">
                          <a:moveTo>
                            <a:pt x="0" y="0"/>
                          </a:moveTo>
                          <a:lnTo>
                            <a:pt x="10" y="2"/>
                          </a:lnTo>
                          <a:lnTo>
                            <a:pt x="19" y="5"/>
                          </a:lnTo>
                          <a:lnTo>
                            <a:pt x="26" y="5"/>
                          </a:lnTo>
                          <a:lnTo>
                            <a:pt x="32" y="6"/>
                          </a:lnTo>
                          <a:lnTo>
                            <a:pt x="39" y="7"/>
                          </a:lnTo>
                          <a:lnTo>
                            <a:pt x="45" y="10"/>
                          </a:lnTo>
                          <a:lnTo>
                            <a:pt x="52" y="10"/>
                          </a:lnTo>
                          <a:lnTo>
                            <a:pt x="59" y="10"/>
                          </a:lnTo>
                          <a:lnTo>
                            <a:pt x="69" y="11"/>
                          </a:lnTo>
                          <a:lnTo>
                            <a:pt x="78" y="12"/>
                          </a:lnTo>
                          <a:lnTo>
                            <a:pt x="88" y="13"/>
                          </a:lnTo>
                          <a:lnTo>
                            <a:pt x="98" y="15"/>
                          </a:lnTo>
                          <a:lnTo>
                            <a:pt x="91" y="22"/>
                          </a:lnTo>
                          <a:lnTo>
                            <a:pt x="79" y="30"/>
                          </a:lnTo>
                          <a:lnTo>
                            <a:pt x="69" y="35"/>
                          </a:lnTo>
                          <a:lnTo>
                            <a:pt x="61" y="36"/>
                          </a:lnTo>
                          <a:lnTo>
                            <a:pt x="52" y="36"/>
                          </a:lnTo>
                          <a:lnTo>
                            <a:pt x="43" y="36"/>
                          </a:lnTo>
                          <a:lnTo>
                            <a:pt x="34" y="33"/>
                          </a:lnTo>
                          <a:lnTo>
                            <a:pt x="25" y="28"/>
                          </a:lnTo>
                          <a:lnTo>
                            <a:pt x="18" y="22"/>
                          </a:lnTo>
                          <a:lnTo>
                            <a:pt x="12" y="14"/>
                          </a:lnTo>
                          <a:lnTo>
                            <a:pt x="7" y="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153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632" y="1338"/>
                    <a:ext cx="245" cy="106"/>
                    <a:chOff x="3632" y="1338"/>
                    <a:chExt cx="245" cy="106"/>
                  </a:xfrm>
                </p:grpSpPr>
                <p:grpSp>
                  <p:nvGrpSpPr>
                    <p:cNvPr id="21541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32" y="1338"/>
                      <a:ext cx="101" cy="70"/>
                      <a:chOff x="3632" y="1338"/>
                      <a:chExt cx="101" cy="70"/>
                    </a:xfrm>
                  </p:grpSpPr>
                  <p:sp>
                    <p:nvSpPr>
                      <p:cNvPr id="21546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40" y="1338"/>
                        <a:ext cx="93" cy="50"/>
                      </a:xfrm>
                      <a:custGeom>
                        <a:avLst/>
                        <a:gdLst>
                          <a:gd name="T0" fmla="*/ 3 w 93"/>
                          <a:gd name="T1" fmla="*/ 11 h 50"/>
                          <a:gd name="T2" fmla="*/ 24 w 93"/>
                          <a:gd name="T3" fmla="*/ 1 h 50"/>
                          <a:gd name="T4" fmla="*/ 35 w 93"/>
                          <a:gd name="T5" fmla="*/ 0 h 50"/>
                          <a:gd name="T6" fmla="*/ 43 w 93"/>
                          <a:gd name="T7" fmla="*/ 0 h 50"/>
                          <a:gd name="T8" fmla="*/ 58 w 93"/>
                          <a:gd name="T9" fmla="*/ 3 h 50"/>
                          <a:gd name="T10" fmla="*/ 69 w 93"/>
                          <a:gd name="T11" fmla="*/ 9 h 50"/>
                          <a:gd name="T12" fmla="*/ 77 w 93"/>
                          <a:gd name="T13" fmla="*/ 17 h 50"/>
                          <a:gd name="T14" fmla="*/ 85 w 93"/>
                          <a:gd name="T15" fmla="*/ 27 h 50"/>
                          <a:gd name="T16" fmla="*/ 90 w 93"/>
                          <a:gd name="T17" fmla="*/ 38 h 50"/>
                          <a:gd name="T18" fmla="*/ 93 w 93"/>
                          <a:gd name="T19" fmla="*/ 50 h 50"/>
                          <a:gd name="T20" fmla="*/ 77 w 93"/>
                          <a:gd name="T21" fmla="*/ 38 h 50"/>
                          <a:gd name="T22" fmla="*/ 67 w 93"/>
                          <a:gd name="T23" fmla="*/ 26 h 50"/>
                          <a:gd name="T24" fmla="*/ 58 w 93"/>
                          <a:gd name="T25" fmla="*/ 16 h 50"/>
                          <a:gd name="T26" fmla="*/ 47 w 93"/>
                          <a:gd name="T27" fmla="*/ 9 h 50"/>
                          <a:gd name="T28" fmla="*/ 32 w 93"/>
                          <a:gd name="T29" fmla="*/ 6 h 50"/>
                          <a:gd name="T30" fmla="*/ 21 w 93"/>
                          <a:gd name="T31" fmla="*/ 8 h 50"/>
                          <a:gd name="T32" fmla="*/ 0 w 93"/>
                          <a:gd name="T33" fmla="*/ 16 h 50"/>
                          <a:gd name="T34" fmla="*/ 3 w 93"/>
                          <a:gd name="T35" fmla="*/ 11 h 50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93"/>
                          <a:gd name="T55" fmla="*/ 0 h 50"/>
                          <a:gd name="T56" fmla="*/ 93 w 93"/>
                          <a:gd name="T57" fmla="*/ 50 h 50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93" h="50">
                            <a:moveTo>
                              <a:pt x="3" y="11"/>
                            </a:moveTo>
                            <a:lnTo>
                              <a:pt x="24" y="1"/>
                            </a:lnTo>
                            <a:lnTo>
                              <a:pt x="35" y="0"/>
                            </a:lnTo>
                            <a:lnTo>
                              <a:pt x="43" y="0"/>
                            </a:lnTo>
                            <a:lnTo>
                              <a:pt x="58" y="3"/>
                            </a:lnTo>
                            <a:lnTo>
                              <a:pt x="69" y="9"/>
                            </a:lnTo>
                            <a:lnTo>
                              <a:pt x="77" y="17"/>
                            </a:lnTo>
                            <a:lnTo>
                              <a:pt x="85" y="27"/>
                            </a:lnTo>
                            <a:lnTo>
                              <a:pt x="90" y="38"/>
                            </a:lnTo>
                            <a:lnTo>
                              <a:pt x="93" y="50"/>
                            </a:lnTo>
                            <a:lnTo>
                              <a:pt x="77" y="38"/>
                            </a:lnTo>
                            <a:lnTo>
                              <a:pt x="67" y="26"/>
                            </a:lnTo>
                            <a:lnTo>
                              <a:pt x="58" y="16"/>
                            </a:lnTo>
                            <a:lnTo>
                              <a:pt x="47" y="9"/>
                            </a:lnTo>
                            <a:lnTo>
                              <a:pt x="32" y="6"/>
                            </a:lnTo>
                            <a:lnTo>
                              <a:pt x="21" y="8"/>
                            </a:lnTo>
                            <a:lnTo>
                              <a:pt x="0" y="16"/>
                            </a:lnTo>
                            <a:lnTo>
                              <a:pt x="3" y="1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547" name="Freeform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32" y="1369"/>
                        <a:ext cx="90" cy="37"/>
                      </a:xfrm>
                      <a:custGeom>
                        <a:avLst/>
                        <a:gdLst>
                          <a:gd name="T0" fmla="*/ 0 w 90"/>
                          <a:gd name="T1" fmla="*/ 11 h 37"/>
                          <a:gd name="T2" fmla="*/ 14 w 90"/>
                          <a:gd name="T3" fmla="*/ 11 h 37"/>
                          <a:gd name="T4" fmla="*/ 21 w 90"/>
                          <a:gd name="T5" fmla="*/ 7 h 37"/>
                          <a:gd name="T6" fmla="*/ 29 w 90"/>
                          <a:gd name="T7" fmla="*/ 3 h 37"/>
                          <a:gd name="T8" fmla="*/ 41 w 90"/>
                          <a:gd name="T9" fmla="*/ 0 h 37"/>
                          <a:gd name="T10" fmla="*/ 51 w 90"/>
                          <a:gd name="T11" fmla="*/ 1 h 37"/>
                          <a:gd name="T12" fmla="*/ 62 w 90"/>
                          <a:gd name="T13" fmla="*/ 4 h 37"/>
                          <a:gd name="T14" fmla="*/ 68 w 90"/>
                          <a:gd name="T15" fmla="*/ 8 h 37"/>
                          <a:gd name="T16" fmla="*/ 78 w 90"/>
                          <a:gd name="T17" fmla="*/ 15 h 37"/>
                          <a:gd name="T18" fmla="*/ 84 w 90"/>
                          <a:gd name="T19" fmla="*/ 23 h 37"/>
                          <a:gd name="T20" fmla="*/ 90 w 90"/>
                          <a:gd name="T21" fmla="*/ 32 h 37"/>
                          <a:gd name="T22" fmla="*/ 88 w 90"/>
                          <a:gd name="T23" fmla="*/ 36 h 37"/>
                          <a:gd name="T24" fmla="*/ 81 w 90"/>
                          <a:gd name="T25" fmla="*/ 37 h 37"/>
                          <a:gd name="T26" fmla="*/ 72 w 90"/>
                          <a:gd name="T27" fmla="*/ 24 h 37"/>
                          <a:gd name="T28" fmla="*/ 66 w 90"/>
                          <a:gd name="T29" fmla="*/ 20 h 37"/>
                          <a:gd name="T30" fmla="*/ 61 w 90"/>
                          <a:gd name="T31" fmla="*/ 27 h 37"/>
                          <a:gd name="T32" fmla="*/ 55 w 90"/>
                          <a:gd name="T33" fmla="*/ 29 h 37"/>
                          <a:gd name="T34" fmla="*/ 48 w 90"/>
                          <a:gd name="T35" fmla="*/ 29 h 37"/>
                          <a:gd name="T36" fmla="*/ 41 w 90"/>
                          <a:gd name="T37" fmla="*/ 27 h 37"/>
                          <a:gd name="T38" fmla="*/ 37 w 90"/>
                          <a:gd name="T39" fmla="*/ 23 h 37"/>
                          <a:gd name="T40" fmla="*/ 35 w 90"/>
                          <a:gd name="T41" fmla="*/ 17 h 37"/>
                          <a:gd name="T42" fmla="*/ 26 w 90"/>
                          <a:gd name="T43" fmla="*/ 20 h 37"/>
                          <a:gd name="T44" fmla="*/ 15 w 90"/>
                          <a:gd name="T45" fmla="*/ 19 h 37"/>
                          <a:gd name="T46" fmla="*/ 7 w 90"/>
                          <a:gd name="T47" fmla="*/ 19 h 37"/>
                          <a:gd name="T48" fmla="*/ 0 w 90"/>
                          <a:gd name="T49" fmla="*/ 11 h 37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w 90"/>
                          <a:gd name="T76" fmla="*/ 0 h 37"/>
                          <a:gd name="T77" fmla="*/ 90 w 90"/>
                          <a:gd name="T78" fmla="*/ 37 h 37"/>
                        </a:gdLst>
                        <a:ahLst/>
                        <a:cxnLst>
                          <a:cxn ang="T50">
                            <a:pos x="T0" y="T1"/>
                          </a:cxn>
                          <a:cxn ang="T51">
                            <a:pos x="T2" y="T3"/>
                          </a:cxn>
                          <a:cxn ang="T52">
                            <a:pos x="T4" y="T5"/>
                          </a:cxn>
                          <a:cxn ang="T53">
                            <a:pos x="T6" y="T7"/>
                          </a:cxn>
                          <a:cxn ang="T54">
                            <a:pos x="T8" y="T9"/>
                          </a:cxn>
                          <a:cxn ang="T55">
                            <a:pos x="T10" y="T11"/>
                          </a:cxn>
                          <a:cxn ang="T56">
                            <a:pos x="T12" y="T13"/>
                          </a:cxn>
                          <a:cxn ang="T57">
                            <a:pos x="T14" y="T15"/>
                          </a:cxn>
                          <a:cxn ang="T58">
                            <a:pos x="T16" y="T17"/>
                          </a:cxn>
                          <a:cxn ang="T59">
                            <a:pos x="T18" y="T19"/>
                          </a:cxn>
                          <a:cxn ang="T60">
                            <a:pos x="T20" y="T21"/>
                          </a:cxn>
                          <a:cxn ang="T61">
                            <a:pos x="T22" y="T23"/>
                          </a:cxn>
                          <a:cxn ang="T62">
                            <a:pos x="T24" y="T25"/>
                          </a:cxn>
                          <a:cxn ang="T63">
                            <a:pos x="T26" y="T27"/>
                          </a:cxn>
                          <a:cxn ang="T64">
                            <a:pos x="T28" y="T29"/>
                          </a:cxn>
                          <a:cxn ang="T65">
                            <a:pos x="T30" y="T31"/>
                          </a:cxn>
                          <a:cxn ang="T66">
                            <a:pos x="T32" y="T33"/>
                          </a:cxn>
                          <a:cxn ang="T67">
                            <a:pos x="T34" y="T35"/>
                          </a:cxn>
                          <a:cxn ang="T68">
                            <a:pos x="T36" y="T37"/>
                          </a:cxn>
                          <a:cxn ang="T69">
                            <a:pos x="T38" y="T39"/>
                          </a:cxn>
                          <a:cxn ang="T70">
                            <a:pos x="T40" y="T41"/>
                          </a:cxn>
                          <a:cxn ang="T71">
                            <a:pos x="T42" y="T43"/>
                          </a:cxn>
                          <a:cxn ang="T72">
                            <a:pos x="T44" y="T45"/>
                          </a:cxn>
                          <a:cxn ang="T73">
                            <a:pos x="T46" y="T47"/>
                          </a:cxn>
                          <a:cxn ang="T74">
                            <a:pos x="T48" y="T49"/>
                          </a:cxn>
                        </a:cxnLst>
                        <a:rect l="T75" t="T76" r="T77" b="T78"/>
                        <a:pathLst>
                          <a:path w="90" h="37">
                            <a:moveTo>
                              <a:pt x="0" y="11"/>
                            </a:moveTo>
                            <a:lnTo>
                              <a:pt x="14" y="11"/>
                            </a:lnTo>
                            <a:lnTo>
                              <a:pt x="21" y="7"/>
                            </a:lnTo>
                            <a:lnTo>
                              <a:pt x="29" y="3"/>
                            </a:lnTo>
                            <a:lnTo>
                              <a:pt x="41" y="0"/>
                            </a:lnTo>
                            <a:lnTo>
                              <a:pt x="51" y="1"/>
                            </a:lnTo>
                            <a:lnTo>
                              <a:pt x="62" y="4"/>
                            </a:lnTo>
                            <a:lnTo>
                              <a:pt x="68" y="8"/>
                            </a:lnTo>
                            <a:lnTo>
                              <a:pt x="78" y="15"/>
                            </a:lnTo>
                            <a:lnTo>
                              <a:pt x="84" y="23"/>
                            </a:lnTo>
                            <a:lnTo>
                              <a:pt x="90" y="32"/>
                            </a:lnTo>
                            <a:lnTo>
                              <a:pt x="88" y="36"/>
                            </a:lnTo>
                            <a:lnTo>
                              <a:pt x="81" y="37"/>
                            </a:lnTo>
                            <a:lnTo>
                              <a:pt x="72" y="24"/>
                            </a:lnTo>
                            <a:lnTo>
                              <a:pt x="66" y="20"/>
                            </a:lnTo>
                            <a:lnTo>
                              <a:pt x="61" y="27"/>
                            </a:lnTo>
                            <a:lnTo>
                              <a:pt x="55" y="29"/>
                            </a:lnTo>
                            <a:lnTo>
                              <a:pt x="48" y="29"/>
                            </a:lnTo>
                            <a:lnTo>
                              <a:pt x="41" y="27"/>
                            </a:lnTo>
                            <a:lnTo>
                              <a:pt x="37" y="23"/>
                            </a:lnTo>
                            <a:lnTo>
                              <a:pt x="35" y="17"/>
                            </a:lnTo>
                            <a:lnTo>
                              <a:pt x="26" y="20"/>
                            </a:lnTo>
                            <a:lnTo>
                              <a:pt x="15" y="19"/>
                            </a:lnTo>
                            <a:lnTo>
                              <a:pt x="7" y="19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548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51" y="1393"/>
                        <a:ext cx="41" cy="15"/>
                      </a:xfrm>
                      <a:custGeom>
                        <a:avLst/>
                        <a:gdLst>
                          <a:gd name="T0" fmla="*/ 0 w 41"/>
                          <a:gd name="T1" fmla="*/ 0 h 15"/>
                          <a:gd name="T2" fmla="*/ 7 w 41"/>
                          <a:gd name="T3" fmla="*/ 2 h 15"/>
                          <a:gd name="T4" fmla="*/ 12 w 41"/>
                          <a:gd name="T5" fmla="*/ 6 h 15"/>
                          <a:gd name="T6" fmla="*/ 19 w 41"/>
                          <a:gd name="T7" fmla="*/ 10 h 15"/>
                          <a:gd name="T8" fmla="*/ 26 w 41"/>
                          <a:gd name="T9" fmla="*/ 12 h 15"/>
                          <a:gd name="T10" fmla="*/ 33 w 41"/>
                          <a:gd name="T11" fmla="*/ 12 h 15"/>
                          <a:gd name="T12" fmla="*/ 41 w 41"/>
                          <a:gd name="T13" fmla="*/ 10 h 15"/>
                          <a:gd name="T14" fmla="*/ 32 w 41"/>
                          <a:gd name="T15" fmla="*/ 13 h 15"/>
                          <a:gd name="T16" fmla="*/ 27 w 41"/>
                          <a:gd name="T17" fmla="*/ 15 h 15"/>
                          <a:gd name="T18" fmla="*/ 20 w 41"/>
                          <a:gd name="T19" fmla="*/ 14 h 15"/>
                          <a:gd name="T20" fmla="*/ 9 w 41"/>
                          <a:gd name="T21" fmla="*/ 8 h 15"/>
                          <a:gd name="T22" fmla="*/ 0 w 41"/>
                          <a:gd name="T23" fmla="*/ 0 h 15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41"/>
                          <a:gd name="T37" fmla="*/ 0 h 15"/>
                          <a:gd name="T38" fmla="*/ 41 w 41"/>
                          <a:gd name="T39" fmla="*/ 15 h 15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41" h="15">
                            <a:moveTo>
                              <a:pt x="0" y="0"/>
                            </a:moveTo>
                            <a:lnTo>
                              <a:pt x="7" y="2"/>
                            </a:lnTo>
                            <a:lnTo>
                              <a:pt x="12" y="6"/>
                            </a:lnTo>
                            <a:lnTo>
                              <a:pt x="19" y="10"/>
                            </a:lnTo>
                            <a:lnTo>
                              <a:pt x="26" y="12"/>
                            </a:lnTo>
                            <a:lnTo>
                              <a:pt x="33" y="12"/>
                            </a:lnTo>
                            <a:lnTo>
                              <a:pt x="41" y="10"/>
                            </a:lnTo>
                            <a:lnTo>
                              <a:pt x="32" y="13"/>
                            </a:lnTo>
                            <a:lnTo>
                              <a:pt x="27" y="15"/>
                            </a:lnTo>
                            <a:lnTo>
                              <a:pt x="20" y="14"/>
                            </a:lnTo>
                            <a:lnTo>
                              <a:pt x="9" y="8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1542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81" y="1372"/>
                      <a:ext cx="96" cy="72"/>
                      <a:chOff x="3781" y="1372"/>
                      <a:chExt cx="96" cy="72"/>
                    </a:xfrm>
                  </p:grpSpPr>
                  <p:sp>
                    <p:nvSpPr>
                      <p:cNvPr id="21543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81" y="1372"/>
                        <a:ext cx="96" cy="49"/>
                      </a:xfrm>
                      <a:custGeom>
                        <a:avLst/>
                        <a:gdLst>
                          <a:gd name="T0" fmla="*/ 1 w 96"/>
                          <a:gd name="T1" fmla="*/ 49 h 49"/>
                          <a:gd name="T2" fmla="*/ 0 w 96"/>
                          <a:gd name="T3" fmla="*/ 43 h 49"/>
                          <a:gd name="T4" fmla="*/ 5 w 96"/>
                          <a:gd name="T5" fmla="*/ 28 h 49"/>
                          <a:gd name="T6" fmla="*/ 14 w 96"/>
                          <a:gd name="T7" fmla="*/ 16 h 49"/>
                          <a:gd name="T8" fmla="*/ 22 w 96"/>
                          <a:gd name="T9" fmla="*/ 10 h 49"/>
                          <a:gd name="T10" fmla="*/ 34 w 96"/>
                          <a:gd name="T11" fmla="*/ 4 h 49"/>
                          <a:gd name="T12" fmla="*/ 52 w 96"/>
                          <a:gd name="T13" fmla="*/ 0 h 49"/>
                          <a:gd name="T14" fmla="*/ 68 w 96"/>
                          <a:gd name="T15" fmla="*/ 0 h 49"/>
                          <a:gd name="T16" fmla="*/ 82 w 96"/>
                          <a:gd name="T17" fmla="*/ 0 h 49"/>
                          <a:gd name="T18" fmla="*/ 93 w 96"/>
                          <a:gd name="T19" fmla="*/ 7 h 49"/>
                          <a:gd name="T20" fmla="*/ 96 w 96"/>
                          <a:gd name="T21" fmla="*/ 14 h 49"/>
                          <a:gd name="T22" fmla="*/ 90 w 96"/>
                          <a:gd name="T23" fmla="*/ 10 h 49"/>
                          <a:gd name="T24" fmla="*/ 78 w 96"/>
                          <a:gd name="T25" fmla="*/ 7 h 49"/>
                          <a:gd name="T26" fmla="*/ 61 w 96"/>
                          <a:gd name="T27" fmla="*/ 7 h 49"/>
                          <a:gd name="T28" fmla="*/ 48 w 96"/>
                          <a:gd name="T29" fmla="*/ 10 h 49"/>
                          <a:gd name="T30" fmla="*/ 37 w 96"/>
                          <a:gd name="T31" fmla="*/ 15 h 49"/>
                          <a:gd name="T32" fmla="*/ 27 w 96"/>
                          <a:gd name="T33" fmla="*/ 19 h 49"/>
                          <a:gd name="T34" fmla="*/ 20 w 96"/>
                          <a:gd name="T35" fmla="*/ 25 h 49"/>
                          <a:gd name="T36" fmla="*/ 14 w 96"/>
                          <a:gd name="T37" fmla="*/ 33 h 49"/>
                          <a:gd name="T38" fmla="*/ 9 w 96"/>
                          <a:gd name="T39" fmla="*/ 43 h 49"/>
                          <a:gd name="T40" fmla="*/ 1 w 96"/>
                          <a:gd name="T41" fmla="*/ 49 h 49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w 96"/>
                          <a:gd name="T64" fmla="*/ 0 h 49"/>
                          <a:gd name="T65" fmla="*/ 96 w 96"/>
                          <a:gd name="T66" fmla="*/ 49 h 49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T63" t="T64" r="T65" b="T66"/>
                        <a:pathLst>
                          <a:path w="96" h="49">
                            <a:moveTo>
                              <a:pt x="1" y="49"/>
                            </a:moveTo>
                            <a:lnTo>
                              <a:pt x="0" y="43"/>
                            </a:lnTo>
                            <a:lnTo>
                              <a:pt x="5" y="28"/>
                            </a:lnTo>
                            <a:lnTo>
                              <a:pt x="14" y="16"/>
                            </a:lnTo>
                            <a:lnTo>
                              <a:pt x="22" y="10"/>
                            </a:lnTo>
                            <a:lnTo>
                              <a:pt x="34" y="4"/>
                            </a:lnTo>
                            <a:lnTo>
                              <a:pt x="52" y="0"/>
                            </a:lnTo>
                            <a:lnTo>
                              <a:pt x="68" y="0"/>
                            </a:lnTo>
                            <a:lnTo>
                              <a:pt x="82" y="0"/>
                            </a:lnTo>
                            <a:lnTo>
                              <a:pt x="93" y="7"/>
                            </a:lnTo>
                            <a:lnTo>
                              <a:pt x="96" y="14"/>
                            </a:lnTo>
                            <a:lnTo>
                              <a:pt x="90" y="10"/>
                            </a:lnTo>
                            <a:lnTo>
                              <a:pt x="78" y="7"/>
                            </a:lnTo>
                            <a:lnTo>
                              <a:pt x="61" y="7"/>
                            </a:lnTo>
                            <a:lnTo>
                              <a:pt x="48" y="10"/>
                            </a:lnTo>
                            <a:lnTo>
                              <a:pt x="37" y="15"/>
                            </a:lnTo>
                            <a:lnTo>
                              <a:pt x="27" y="19"/>
                            </a:lnTo>
                            <a:lnTo>
                              <a:pt x="20" y="25"/>
                            </a:lnTo>
                            <a:lnTo>
                              <a:pt x="14" y="33"/>
                            </a:lnTo>
                            <a:lnTo>
                              <a:pt x="9" y="43"/>
                            </a:lnTo>
                            <a:lnTo>
                              <a:pt x="1" y="49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544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01" y="1401"/>
                        <a:ext cx="76" cy="43"/>
                      </a:xfrm>
                      <a:custGeom>
                        <a:avLst/>
                        <a:gdLst>
                          <a:gd name="T0" fmla="*/ 0 w 76"/>
                          <a:gd name="T1" fmla="*/ 21 h 43"/>
                          <a:gd name="T2" fmla="*/ 1 w 76"/>
                          <a:gd name="T3" fmla="*/ 12 h 43"/>
                          <a:gd name="T4" fmla="*/ 12 w 76"/>
                          <a:gd name="T5" fmla="*/ 5 h 43"/>
                          <a:gd name="T6" fmla="*/ 21 w 76"/>
                          <a:gd name="T7" fmla="*/ 2 h 43"/>
                          <a:gd name="T8" fmla="*/ 34 w 76"/>
                          <a:gd name="T9" fmla="*/ 0 h 43"/>
                          <a:gd name="T10" fmla="*/ 46 w 76"/>
                          <a:gd name="T11" fmla="*/ 2 h 43"/>
                          <a:gd name="T12" fmla="*/ 55 w 76"/>
                          <a:gd name="T13" fmla="*/ 5 h 43"/>
                          <a:gd name="T14" fmla="*/ 66 w 76"/>
                          <a:gd name="T15" fmla="*/ 5 h 43"/>
                          <a:gd name="T16" fmla="*/ 61 w 76"/>
                          <a:gd name="T17" fmla="*/ 9 h 43"/>
                          <a:gd name="T18" fmla="*/ 69 w 76"/>
                          <a:gd name="T19" fmla="*/ 17 h 43"/>
                          <a:gd name="T20" fmla="*/ 70 w 76"/>
                          <a:gd name="T21" fmla="*/ 26 h 43"/>
                          <a:gd name="T22" fmla="*/ 73 w 76"/>
                          <a:gd name="T23" fmla="*/ 34 h 43"/>
                          <a:gd name="T24" fmla="*/ 76 w 76"/>
                          <a:gd name="T25" fmla="*/ 36 h 43"/>
                          <a:gd name="T26" fmla="*/ 73 w 76"/>
                          <a:gd name="T27" fmla="*/ 43 h 43"/>
                          <a:gd name="T28" fmla="*/ 63 w 76"/>
                          <a:gd name="T29" fmla="*/ 38 h 43"/>
                          <a:gd name="T30" fmla="*/ 59 w 76"/>
                          <a:gd name="T31" fmla="*/ 30 h 43"/>
                          <a:gd name="T32" fmla="*/ 57 w 76"/>
                          <a:gd name="T33" fmla="*/ 25 h 43"/>
                          <a:gd name="T34" fmla="*/ 50 w 76"/>
                          <a:gd name="T35" fmla="*/ 24 h 43"/>
                          <a:gd name="T36" fmla="*/ 46 w 76"/>
                          <a:gd name="T37" fmla="*/ 27 h 43"/>
                          <a:gd name="T38" fmla="*/ 38 w 76"/>
                          <a:gd name="T39" fmla="*/ 29 h 43"/>
                          <a:gd name="T40" fmla="*/ 29 w 76"/>
                          <a:gd name="T41" fmla="*/ 29 h 43"/>
                          <a:gd name="T42" fmla="*/ 22 w 76"/>
                          <a:gd name="T43" fmla="*/ 25 h 43"/>
                          <a:gd name="T44" fmla="*/ 19 w 76"/>
                          <a:gd name="T45" fmla="*/ 20 h 43"/>
                          <a:gd name="T46" fmla="*/ 18 w 76"/>
                          <a:gd name="T47" fmla="*/ 14 h 43"/>
                          <a:gd name="T48" fmla="*/ 8 w 76"/>
                          <a:gd name="T49" fmla="*/ 17 h 43"/>
                          <a:gd name="T50" fmla="*/ 0 w 76"/>
                          <a:gd name="T51" fmla="*/ 21 h 43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w 76"/>
                          <a:gd name="T79" fmla="*/ 0 h 43"/>
                          <a:gd name="T80" fmla="*/ 76 w 76"/>
                          <a:gd name="T81" fmla="*/ 43 h 43"/>
                        </a:gdLst>
                        <a:ahLst/>
                        <a:cxnLst>
                          <a:cxn ang="T52">
                            <a:pos x="T0" y="T1"/>
                          </a:cxn>
                          <a:cxn ang="T53">
                            <a:pos x="T2" y="T3"/>
                          </a:cxn>
                          <a:cxn ang="T54">
                            <a:pos x="T4" y="T5"/>
                          </a:cxn>
                          <a:cxn ang="T55">
                            <a:pos x="T6" y="T7"/>
                          </a:cxn>
                          <a:cxn ang="T56">
                            <a:pos x="T8" y="T9"/>
                          </a:cxn>
                          <a:cxn ang="T57">
                            <a:pos x="T10" y="T11"/>
                          </a:cxn>
                          <a:cxn ang="T58">
                            <a:pos x="T12" y="T13"/>
                          </a:cxn>
                          <a:cxn ang="T59">
                            <a:pos x="T14" y="T15"/>
                          </a:cxn>
                          <a:cxn ang="T60">
                            <a:pos x="T16" y="T17"/>
                          </a:cxn>
                          <a:cxn ang="T61">
                            <a:pos x="T18" y="T19"/>
                          </a:cxn>
                          <a:cxn ang="T62">
                            <a:pos x="T20" y="T21"/>
                          </a:cxn>
                          <a:cxn ang="T63">
                            <a:pos x="T22" y="T23"/>
                          </a:cxn>
                          <a:cxn ang="T64">
                            <a:pos x="T24" y="T25"/>
                          </a:cxn>
                          <a:cxn ang="T65">
                            <a:pos x="T26" y="T27"/>
                          </a:cxn>
                          <a:cxn ang="T66">
                            <a:pos x="T28" y="T29"/>
                          </a:cxn>
                          <a:cxn ang="T67">
                            <a:pos x="T30" y="T31"/>
                          </a:cxn>
                          <a:cxn ang="T68">
                            <a:pos x="T32" y="T33"/>
                          </a:cxn>
                          <a:cxn ang="T69">
                            <a:pos x="T34" y="T35"/>
                          </a:cxn>
                          <a:cxn ang="T70">
                            <a:pos x="T36" y="T37"/>
                          </a:cxn>
                          <a:cxn ang="T71">
                            <a:pos x="T38" y="T39"/>
                          </a:cxn>
                          <a:cxn ang="T72">
                            <a:pos x="T40" y="T41"/>
                          </a:cxn>
                          <a:cxn ang="T73">
                            <a:pos x="T42" y="T43"/>
                          </a:cxn>
                          <a:cxn ang="T74">
                            <a:pos x="T44" y="T45"/>
                          </a:cxn>
                          <a:cxn ang="T75">
                            <a:pos x="T46" y="T47"/>
                          </a:cxn>
                          <a:cxn ang="T76">
                            <a:pos x="T48" y="T49"/>
                          </a:cxn>
                          <a:cxn ang="T77">
                            <a:pos x="T50" y="T51"/>
                          </a:cxn>
                        </a:cxnLst>
                        <a:rect l="T78" t="T79" r="T80" b="T81"/>
                        <a:pathLst>
                          <a:path w="76" h="43">
                            <a:moveTo>
                              <a:pt x="0" y="21"/>
                            </a:moveTo>
                            <a:lnTo>
                              <a:pt x="1" y="12"/>
                            </a:lnTo>
                            <a:lnTo>
                              <a:pt x="12" y="5"/>
                            </a:lnTo>
                            <a:lnTo>
                              <a:pt x="21" y="2"/>
                            </a:lnTo>
                            <a:lnTo>
                              <a:pt x="34" y="0"/>
                            </a:lnTo>
                            <a:lnTo>
                              <a:pt x="46" y="2"/>
                            </a:lnTo>
                            <a:lnTo>
                              <a:pt x="55" y="5"/>
                            </a:lnTo>
                            <a:lnTo>
                              <a:pt x="66" y="5"/>
                            </a:lnTo>
                            <a:lnTo>
                              <a:pt x="61" y="9"/>
                            </a:lnTo>
                            <a:lnTo>
                              <a:pt x="69" y="17"/>
                            </a:lnTo>
                            <a:lnTo>
                              <a:pt x="70" y="26"/>
                            </a:lnTo>
                            <a:lnTo>
                              <a:pt x="73" y="34"/>
                            </a:lnTo>
                            <a:lnTo>
                              <a:pt x="76" y="36"/>
                            </a:lnTo>
                            <a:lnTo>
                              <a:pt x="73" y="43"/>
                            </a:lnTo>
                            <a:lnTo>
                              <a:pt x="63" y="38"/>
                            </a:lnTo>
                            <a:lnTo>
                              <a:pt x="59" y="30"/>
                            </a:lnTo>
                            <a:lnTo>
                              <a:pt x="57" y="25"/>
                            </a:lnTo>
                            <a:lnTo>
                              <a:pt x="50" y="24"/>
                            </a:lnTo>
                            <a:lnTo>
                              <a:pt x="46" y="27"/>
                            </a:lnTo>
                            <a:lnTo>
                              <a:pt x="38" y="29"/>
                            </a:lnTo>
                            <a:lnTo>
                              <a:pt x="29" y="29"/>
                            </a:lnTo>
                            <a:lnTo>
                              <a:pt x="22" y="25"/>
                            </a:lnTo>
                            <a:lnTo>
                              <a:pt x="19" y="20"/>
                            </a:lnTo>
                            <a:lnTo>
                              <a:pt x="18" y="14"/>
                            </a:lnTo>
                            <a:lnTo>
                              <a:pt x="8" y="17"/>
                            </a:lnTo>
                            <a:lnTo>
                              <a:pt x="0" y="2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545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95" y="1424"/>
                        <a:ext cx="6" cy="11"/>
                      </a:xfrm>
                      <a:custGeom>
                        <a:avLst/>
                        <a:gdLst>
                          <a:gd name="T0" fmla="*/ 6 w 6"/>
                          <a:gd name="T1" fmla="*/ 0 h 11"/>
                          <a:gd name="T2" fmla="*/ 1 w 6"/>
                          <a:gd name="T3" fmla="*/ 5 h 11"/>
                          <a:gd name="T4" fmla="*/ 0 w 6"/>
                          <a:gd name="T5" fmla="*/ 9 h 11"/>
                          <a:gd name="T6" fmla="*/ 3 w 6"/>
                          <a:gd name="T7" fmla="*/ 11 h 11"/>
                          <a:gd name="T8" fmla="*/ 4 w 6"/>
                          <a:gd name="T9" fmla="*/ 2 h 11"/>
                          <a:gd name="T10" fmla="*/ 6 w 6"/>
                          <a:gd name="T11" fmla="*/ 0 h 11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6"/>
                          <a:gd name="T19" fmla="*/ 0 h 11"/>
                          <a:gd name="T20" fmla="*/ 6 w 6"/>
                          <a:gd name="T21" fmla="*/ 11 h 11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6" h="11">
                            <a:moveTo>
                              <a:pt x="6" y="0"/>
                            </a:moveTo>
                            <a:lnTo>
                              <a:pt x="1" y="5"/>
                            </a:lnTo>
                            <a:lnTo>
                              <a:pt x="0" y="9"/>
                            </a:lnTo>
                            <a:lnTo>
                              <a:pt x="3" y="11"/>
                            </a:lnTo>
                            <a:lnTo>
                              <a:pt x="4" y="2"/>
                            </a:lnTo>
                            <a:lnTo>
                              <a:pt x="6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21540" name="Freeform 31"/>
                  <p:cNvSpPr>
                    <a:spLocks/>
                  </p:cNvSpPr>
                  <p:nvPr/>
                </p:nvSpPr>
                <p:spPr bwMode="auto">
                  <a:xfrm>
                    <a:off x="3711" y="1476"/>
                    <a:ext cx="74" cy="41"/>
                  </a:xfrm>
                  <a:custGeom>
                    <a:avLst/>
                    <a:gdLst>
                      <a:gd name="T0" fmla="*/ 19 w 74"/>
                      <a:gd name="T1" fmla="*/ 0 h 41"/>
                      <a:gd name="T2" fmla="*/ 12 w 74"/>
                      <a:gd name="T3" fmla="*/ 4 h 41"/>
                      <a:gd name="T4" fmla="*/ 6 w 74"/>
                      <a:gd name="T5" fmla="*/ 7 h 41"/>
                      <a:gd name="T6" fmla="*/ 1 w 74"/>
                      <a:gd name="T7" fmla="*/ 13 h 41"/>
                      <a:gd name="T8" fmla="*/ 0 w 74"/>
                      <a:gd name="T9" fmla="*/ 19 h 41"/>
                      <a:gd name="T10" fmla="*/ 3 w 74"/>
                      <a:gd name="T11" fmla="*/ 26 h 41"/>
                      <a:gd name="T12" fmla="*/ 13 w 74"/>
                      <a:gd name="T13" fmla="*/ 27 h 41"/>
                      <a:gd name="T14" fmla="*/ 22 w 74"/>
                      <a:gd name="T15" fmla="*/ 31 h 41"/>
                      <a:gd name="T16" fmla="*/ 28 w 74"/>
                      <a:gd name="T17" fmla="*/ 37 h 41"/>
                      <a:gd name="T18" fmla="*/ 37 w 74"/>
                      <a:gd name="T19" fmla="*/ 41 h 41"/>
                      <a:gd name="T20" fmla="*/ 48 w 74"/>
                      <a:gd name="T21" fmla="*/ 39 h 41"/>
                      <a:gd name="T22" fmla="*/ 55 w 74"/>
                      <a:gd name="T23" fmla="*/ 35 h 41"/>
                      <a:gd name="T24" fmla="*/ 66 w 74"/>
                      <a:gd name="T25" fmla="*/ 31 h 41"/>
                      <a:gd name="T26" fmla="*/ 74 w 74"/>
                      <a:gd name="T27" fmla="*/ 32 h 4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4"/>
                      <a:gd name="T43" fmla="*/ 0 h 41"/>
                      <a:gd name="T44" fmla="*/ 74 w 74"/>
                      <a:gd name="T45" fmla="*/ 41 h 4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4" h="41">
                        <a:moveTo>
                          <a:pt x="19" y="0"/>
                        </a:moveTo>
                        <a:lnTo>
                          <a:pt x="12" y="4"/>
                        </a:lnTo>
                        <a:lnTo>
                          <a:pt x="6" y="7"/>
                        </a:lnTo>
                        <a:lnTo>
                          <a:pt x="1" y="13"/>
                        </a:lnTo>
                        <a:lnTo>
                          <a:pt x="0" y="19"/>
                        </a:lnTo>
                        <a:lnTo>
                          <a:pt x="3" y="26"/>
                        </a:lnTo>
                        <a:lnTo>
                          <a:pt x="13" y="27"/>
                        </a:lnTo>
                        <a:lnTo>
                          <a:pt x="22" y="31"/>
                        </a:lnTo>
                        <a:lnTo>
                          <a:pt x="28" y="37"/>
                        </a:lnTo>
                        <a:lnTo>
                          <a:pt x="37" y="41"/>
                        </a:lnTo>
                        <a:lnTo>
                          <a:pt x="48" y="39"/>
                        </a:lnTo>
                        <a:lnTo>
                          <a:pt x="55" y="35"/>
                        </a:lnTo>
                        <a:lnTo>
                          <a:pt x="66" y="31"/>
                        </a:lnTo>
                        <a:lnTo>
                          <a:pt x="74" y="32"/>
                        </a:lnTo>
                      </a:path>
                    </a:pathLst>
                  </a:custGeom>
                  <a:noFill/>
                  <a:ln w="12700">
                    <a:solidFill>
                      <a:srgbClr val="FF7F3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30" name="Group 32"/>
                <p:cNvGrpSpPr>
                  <a:grpSpLocks/>
                </p:cNvGrpSpPr>
                <p:nvPr/>
              </p:nvGrpSpPr>
              <p:grpSpPr bwMode="auto">
                <a:xfrm>
                  <a:off x="3500" y="1068"/>
                  <a:ext cx="545" cy="531"/>
                  <a:chOff x="3500" y="1068"/>
                  <a:chExt cx="545" cy="531"/>
                </a:xfrm>
              </p:grpSpPr>
              <p:sp>
                <p:nvSpPr>
                  <p:cNvPr id="21532" name="Freeform 33"/>
                  <p:cNvSpPr>
                    <a:spLocks/>
                  </p:cNvSpPr>
                  <p:nvPr/>
                </p:nvSpPr>
                <p:spPr bwMode="auto">
                  <a:xfrm>
                    <a:off x="3500" y="1068"/>
                    <a:ext cx="545" cy="531"/>
                  </a:xfrm>
                  <a:custGeom>
                    <a:avLst/>
                    <a:gdLst>
                      <a:gd name="T0" fmla="*/ 83 w 545"/>
                      <a:gd name="T1" fmla="*/ 488 h 531"/>
                      <a:gd name="T2" fmla="*/ 67 w 545"/>
                      <a:gd name="T3" fmla="*/ 465 h 531"/>
                      <a:gd name="T4" fmla="*/ 49 w 545"/>
                      <a:gd name="T5" fmla="*/ 435 h 531"/>
                      <a:gd name="T6" fmla="*/ 38 w 545"/>
                      <a:gd name="T7" fmla="*/ 402 h 531"/>
                      <a:gd name="T8" fmla="*/ 28 w 545"/>
                      <a:gd name="T9" fmla="*/ 377 h 531"/>
                      <a:gd name="T10" fmla="*/ 19 w 545"/>
                      <a:gd name="T11" fmla="*/ 288 h 531"/>
                      <a:gd name="T12" fmla="*/ 0 w 545"/>
                      <a:gd name="T13" fmla="*/ 248 h 531"/>
                      <a:gd name="T14" fmla="*/ 3 w 545"/>
                      <a:gd name="T15" fmla="*/ 199 h 531"/>
                      <a:gd name="T16" fmla="*/ 47 w 545"/>
                      <a:gd name="T17" fmla="*/ 155 h 531"/>
                      <a:gd name="T18" fmla="*/ 71 w 545"/>
                      <a:gd name="T19" fmla="*/ 92 h 531"/>
                      <a:gd name="T20" fmla="*/ 98 w 545"/>
                      <a:gd name="T21" fmla="*/ 56 h 531"/>
                      <a:gd name="T22" fmla="*/ 143 w 545"/>
                      <a:gd name="T23" fmla="*/ 41 h 531"/>
                      <a:gd name="T24" fmla="*/ 209 w 545"/>
                      <a:gd name="T25" fmla="*/ 6 h 531"/>
                      <a:gd name="T26" fmla="*/ 252 w 545"/>
                      <a:gd name="T27" fmla="*/ 3 h 531"/>
                      <a:gd name="T28" fmla="*/ 294 w 545"/>
                      <a:gd name="T29" fmla="*/ 6 h 531"/>
                      <a:gd name="T30" fmla="*/ 354 w 545"/>
                      <a:gd name="T31" fmla="*/ 23 h 531"/>
                      <a:gd name="T32" fmla="*/ 410 w 545"/>
                      <a:gd name="T33" fmla="*/ 44 h 531"/>
                      <a:gd name="T34" fmla="*/ 449 w 545"/>
                      <a:gd name="T35" fmla="*/ 87 h 531"/>
                      <a:gd name="T36" fmla="*/ 468 w 545"/>
                      <a:gd name="T37" fmla="*/ 129 h 531"/>
                      <a:gd name="T38" fmla="*/ 492 w 545"/>
                      <a:gd name="T39" fmla="*/ 164 h 531"/>
                      <a:gd name="T40" fmla="*/ 525 w 545"/>
                      <a:gd name="T41" fmla="*/ 225 h 531"/>
                      <a:gd name="T42" fmla="*/ 545 w 545"/>
                      <a:gd name="T43" fmla="*/ 279 h 531"/>
                      <a:gd name="T44" fmla="*/ 533 w 545"/>
                      <a:gd name="T45" fmla="*/ 326 h 531"/>
                      <a:gd name="T46" fmla="*/ 524 w 545"/>
                      <a:gd name="T47" fmla="*/ 372 h 531"/>
                      <a:gd name="T48" fmla="*/ 489 w 545"/>
                      <a:gd name="T49" fmla="*/ 407 h 531"/>
                      <a:gd name="T50" fmla="*/ 432 w 545"/>
                      <a:gd name="T51" fmla="*/ 465 h 531"/>
                      <a:gd name="T52" fmla="*/ 411 w 545"/>
                      <a:gd name="T53" fmla="*/ 503 h 531"/>
                      <a:gd name="T54" fmla="*/ 356 w 545"/>
                      <a:gd name="T55" fmla="*/ 531 h 531"/>
                      <a:gd name="T56" fmla="*/ 399 w 545"/>
                      <a:gd name="T57" fmla="*/ 429 h 531"/>
                      <a:gd name="T58" fmla="*/ 419 w 545"/>
                      <a:gd name="T59" fmla="*/ 342 h 531"/>
                      <a:gd name="T60" fmla="*/ 413 w 545"/>
                      <a:gd name="T61" fmla="*/ 296 h 531"/>
                      <a:gd name="T62" fmla="*/ 410 w 545"/>
                      <a:gd name="T63" fmla="*/ 234 h 531"/>
                      <a:gd name="T64" fmla="*/ 357 w 545"/>
                      <a:gd name="T65" fmla="*/ 246 h 531"/>
                      <a:gd name="T66" fmla="*/ 302 w 545"/>
                      <a:gd name="T67" fmla="*/ 261 h 531"/>
                      <a:gd name="T68" fmla="*/ 224 w 545"/>
                      <a:gd name="T69" fmla="*/ 259 h 531"/>
                      <a:gd name="T70" fmla="*/ 189 w 545"/>
                      <a:gd name="T71" fmla="*/ 245 h 531"/>
                      <a:gd name="T72" fmla="*/ 147 w 545"/>
                      <a:gd name="T73" fmla="*/ 252 h 531"/>
                      <a:gd name="T74" fmla="*/ 134 w 545"/>
                      <a:gd name="T75" fmla="*/ 285 h 531"/>
                      <a:gd name="T76" fmla="*/ 111 w 545"/>
                      <a:gd name="T77" fmla="*/ 305 h 531"/>
                      <a:gd name="T78" fmla="*/ 96 w 545"/>
                      <a:gd name="T79" fmla="*/ 359 h 531"/>
                      <a:gd name="T80" fmla="*/ 80 w 545"/>
                      <a:gd name="T81" fmla="*/ 371 h 531"/>
                      <a:gd name="T82" fmla="*/ 62 w 545"/>
                      <a:gd name="T83" fmla="*/ 376 h 531"/>
                      <a:gd name="T84" fmla="*/ 56 w 545"/>
                      <a:gd name="T85" fmla="*/ 391 h 531"/>
                      <a:gd name="T86" fmla="*/ 65 w 545"/>
                      <a:gd name="T87" fmla="*/ 415 h 531"/>
                      <a:gd name="T88" fmla="*/ 94 w 545"/>
                      <a:gd name="T89" fmla="*/ 424 h 531"/>
                      <a:gd name="T90" fmla="*/ 104 w 545"/>
                      <a:gd name="T91" fmla="*/ 500 h 531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545"/>
                      <a:gd name="T139" fmla="*/ 0 h 531"/>
                      <a:gd name="T140" fmla="*/ 545 w 545"/>
                      <a:gd name="T141" fmla="*/ 531 h 531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545" h="531">
                        <a:moveTo>
                          <a:pt x="104" y="500"/>
                        </a:moveTo>
                        <a:lnTo>
                          <a:pt x="83" y="488"/>
                        </a:lnTo>
                        <a:lnTo>
                          <a:pt x="71" y="476"/>
                        </a:lnTo>
                        <a:lnTo>
                          <a:pt x="67" y="465"/>
                        </a:lnTo>
                        <a:lnTo>
                          <a:pt x="62" y="441"/>
                        </a:lnTo>
                        <a:lnTo>
                          <a:pt x="49" y="435"/>
                        </a:lnTo>
                        <a:lnTo>
                          <a:pt x="44" y="413"/>
                        </a:lnTo>
                        <a:lnTo>
                          <a:pt x="38" y="402"/>
                        </a:lnTo>
                        <a:lnTo>
                          <a:pt x="34" y="396"/>
                        </a:lnTo>
                        <a:lnTo>
                          <a:pt x="28" y="377"/>
                        </a:lnTo>
                        <a:lnTo>
                          <a:pt x="7" y="344"/>
                        </a:lnTo>
                        <a:lnTo>
                          <a:pt x="19" y="288"/>
                        </a:lnTo>
                        <a:lnTo>
                          <a:pt x="7" y="281"/>
                        </a:lnTo>
                        <a:lnTo>
                          <a:pt x="0" y="248"/>
                        </a:lnTo>
                        <a:lnTo>
                          <a:pt x="1" y="225"/>
                        </a:lnTo>
                        <a:lnTo>
                          <a:pt x="3" y="199"/>
                        </a:lnTo>
                        <a:lnTo>
                          <a:pt x="16" y="171"/>
                        </a:lnTo>
                        <a:lnTo>
                          <a:pt x="47" y="155"/>
                        </a:lnTo>
                        <a:lnTo>
                          <a:pt x="44" y="126"/>
                        </a:lnTo>
                        <a:lnTo>
                          <a:pt x="71" y="92"/>
                        </a:lnTo>
                        <a:lnTo>
                          <a:pt x="84" y="78"/>
                        </a:lnTo>
                        <a:lnTo>
                          <a:pt x="98" y="56"/>
                        </a:lnTo>
                        <a:lnTo>
                          <a:pt x="120" y="41"/>
                        </a:lnTo>
                        <a:lnTo>
                          <a:pt x="143" y="41"/>
                        </a:lnTo>
                        <a:lnTo>
                          <a:pt x="179" y="9"/>
                        </a:lnTo>
                        <a:lnTo>
                          <a:pt x="209" y="6"/>
                        </a:lnTo>
                        <a:lnTo>
                          <a:pt x="231" y="0"/>
                        </a:lnTo>
                        <a:lnTo>
                          <a:pt x="252" y="3"/>
                        </a:lnTo>
                        <a:lnTo>
                          <a:pt x="272" y="6"/>
                        </a:lnTo>
                        <a:lnTo>
                          <a:pt x="294" y="6"/>
                        </a:lnTo>
                        <a:lnTo>
                          <a:pt x="323" y="9"/>
                        </a:lnTo>
                        <a:lnTo>
                          <a:pt x="354" y="23"/>
                        </a:lnTo>
                        <a:lnTo>
                          <a:pt x="372" y="33"/>
                        </a:lnTo>
                        <a:lnTo>
                          <a:pt x="410" y="44"/>
                        </a:lnTo>
                        <a:lnTo>
                          <a:pt x="435" y="69"/>
                        </a:lnTo>
                        <a:lnTo>
                          <a:pt x="449" y="87"/>
                        </a:lnTo>
                        <a:lnTo>
                          <a:pt x="462" y="108"/>
                        </a:lnTo>
                        <a:lnTo>
                          <a:pt x="468" y="129"/>
                        </a:lnTo>
                        <a:lnTo>
                          <a:pt x="479" y="147"/>
                        </a:lnTo>
                        <a:lnTo>
                          <a:pt x="492" y="164"/>
                        </a:lnTo>
                        <a:lnTo>
                          <a:pt x="512" y="186"/>
                        </a:lnTo>
                        <a:lnTo>
                          <a:pt x="525" y="225"/>
                        </a:lnTo>
                        <a:lnTo>
                          <a:pt x="536" y="257"/>
                        </a:lnTo>
                        <a:lnTo>
                          <a:pt x="545" y="279"/>
                        </a:lnTo>
                        <a:lnTo>
                          <a:pt x="542" y="294"/>
                        </a:lnTo>
                        <a:lnTo>
                          <a:pt x="533" y="326"/>
                        </a:lnTo>
                        <a:lnTo>
                          <a:pt x="521" y="344"/>
                        </a:lnTo>
                        <a:lnTo>
                          <a:pt x="524" y="372"/>
                        </a:lnTo>
                        <a:lnTo>
                          <a:pt x="516" y="389"/>
                        </a:lnTo>
                        <a:lnTo>
                          <a:pt x="489" y="407"/>
                        </a:lnTo>
                        <a:lnTo>
                          <a:pt x="480" y="426"/>
                        </a:lnTo>
                        <a:lnTo>
                          <a:pt x="432" y="465"/>
                        </a:lnTo>
                        <a:lnTo>
                          <a:pt x="432" y="482"/>
                        </a:lnTo>
                        <a:lnTo>
                          <a:pt x="411" y="503"/>
                        </a:lnTo>
                        <a:lnTo>
                          <a:pt x="375" y="522"/>
                        </a:lnTo>
                        <a:lnTo>
                          <a:pt x="356" y="531"/>
                        </a:lnTo>
                        <a:lnTo>
                          <a:pt x="378" y="482"/>
                        </a:lnTo>
                        <a:lnTo>
                          <a:pt x="399" y="429"/>
                        </a:lnTo>
                        <a:lnTo>
                          <a:pt x="411" y="387"/>
                        </a:lnTo>
                        <a:lnTo>
                          <a:pt x="419" y="342"/>
                        </a:lnTo>
                        <a:lnTo>
                          <a:pt x="419" y="320"/>
                        </a:lnTo>
                        <a:lnTo>
                          <a:pt x="413" y="296"/>
                        </a:lnTo>
                        <a:lnTo>
                          <a:pt x="416" y="249"/>
                        </a:lnTo>
                        <a:lnTo>
                          <a:pt x="410" y="234"/>
                        </a:lnTo>
                        <a:lnTo>
                          <a:pt x="399" y="224"/>
                        </a:lnTo>
                        <a:lnTo>
                          <a:pt x="357" y="246"/>
                        </a:lnTo>
                        <a:lnTo>
                          <a:pt x="335" y="257"/>
                        </a:lnTo>
                        <a:lnTo>
                          <a:pt x="302" y="261"/>
                        </a:lnTo>
                        <a:lnTo>
                          <a:pt x="258" y="261"/>
                        </a:lnTo>
                        <a:lnTo>
                          <a:pt x="224" y="259"/>
                        </a:lnTo>
                        <a:lnTo>
                          <a:pt x="206" y="254"/>
                        </a:lnTo>
                        <a:lnTo>
                          <a:pt x="189" y="245"/>
                        </a:lnTo>
                        <a:lnTo>
                          <a:pt x="168" y="245"/>
                        </a:lnTo>
                        <a:lnTo>
                          <a:pt x="147" y="252"/>
                        </a:lnTo>
                        <a:lnTo>
                          <a:pt x="138" y="266"/>
                        </a:lnTo>
                        <a:lnTo>
                          <a:pt x="134" y="285"/>
                        </a:lnTo>
                        <a:lnTo>
                          <a:pt x="125" y="302"/>
                        </a:lnTo>
                        <a:lnTo>
                          <a:pt x="111" y="305"/>
                        </a:lnTo>
                        <a:lnTo>
                          <a:pt x="100" y="326"/>
                        </a:lnTo>
                        <a:lnTo>
                          <a:pt x="96" y="359"/>
                        </a:lnTo>
                        <a:lnTo>
                          <a:pt x="89" y="367"/>
                        </a:lnTo>
                        <a:lnTo>
                          <a:pt x="80" y="371"/>
                        </a:lnTo>
                        <a:lnTo>
                          <a:pt x="70" y="372"/>
                        </a:lnTo>
                        <a:lnTo>
                          <a:pt x="62" y="376"/>
                        </a:lnTo>
                        <a:lnTo>
                          <a:pt x="58" y="383"/>
                        </a:lnTo>
                        <a:lnTo>
                          <a:pt x="56" y="391"/>
                        </a:lnTo>
                        <a:lnTo>
                          <a:pt x="58" y="404"/>
                        </a:lnTo>
                        <a:lnTo>
                          <a:pt x="65" y="415"/>
                        </a:lnTo>
                        <a:lnTo>
                          <a:pt x="78" y="424"/>
                        </a:lnTo>
                        <a:lnTo>
                          <a:pt x="94" y="424"/>
                        </a:lnTo>
                        <a:lnTo>
                          <a:pt x="99" y="468"/>
                        </a:lnTo>
                        <a:lnTo>
                          <a:pt x="104" y="500"/>
                        </a:lnTo>
                        <a:close/>
                      </a:path>
                    </a:pathLst>
                  </a:custGeom>
                  <a:solidFill>
                    <a:srgbClr val="7F5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533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518" y="1088"/>
                    <a:ext cx="511" cy="372"/>
                    <a:chOff x="3518" y="1088"/>
                    <a:chExt cx="511" cy="372"/>
                  </a:xfrm>
                </p:grpSpPr>
                <p:sp>
                  <p:nvSpPr>
                    <p:cNvPr id="21534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518" y="1229"/>
                      <a:ext cx="215" cy="148"/>
                    </a:xfrm>
                    <a:custGeom>
                      <a:avLst/>
                      <a:gdLst>
                        <a:gd name="T0" fmla="*/ 7 w 215"/>
                        <a:gd name="T1" fmla="*/ 148 h 148"/>
                        <a:gd name="T2" fmla="*/ 45 w 215"/>
                        <a:gd name="T3" fmla="*/ 148 h 148"/>
                        <a:gd name="T4" fmla="*/ 107 w 215"/>
                        <a:gd name="T5" fmla="*/ 115 h 148"/>
                        <a:gd name="T6" fmla="*/ 61 w 215"/>
                        <a:gd name="T7" fmla="*/ 111 h 148"/>
                        <a:gd name="T8" fmla="*/ 27 w 215"/>
                        <a:gd name="T9" fmla="*/ 106 h 148"/>
                        <a:gd name="T10" fmla="*/ 12 w 215"/>
                        <a:gd name="T11" fmla="*/ 100 h 148"/>
                        <a:gd name="T12" fmla="*/ 0 w 215"/>
                        <a:gd name="T13" fmla="*/ 82 h 148"/>
                        <a:gd name="T14" fmla="*/ 1 w 215"/>
                        <a:gd name="T15" fmla="*/ 48 h 148"/>
                        <a:gd name="T16" fmla="*/ 27 w 215"/>
                        <a:gd name="T17" fmla="*/ 61 h 148"/>
                        <a:gd name="T18" fmla="*/ 46 w 215"/>
                        <a:gd name="T19" fmla="*/ 69 h 148"/>
                        <a:gd name="T20" fmla="*/ 76 w 215"/>
                        <a:gd name="T21" fmla="*/ 73 h 148"/>
                        <a:gd name="T22" fmla="*/ 97 w 215"/>
                        <a:gd name="T23" fmla="*/ 76 h 148"/>
                        <a:gd name="T24" fmla="*/ 128 w 215"/>
                        <a:gd name="T25" fmla="*/ 88 h 148"/>
                        <a:gd name="T26" fmla="*/ 106 w 215"/>
                        <a:gd name="T27" fmla="*/ 63 h 148"/>
                        <a:gd name="T28" fmla="*/ 89 w 215"/>
                        <a:gd name="T29" fmla="*/ 49 h 148"/>
                        <a:gd name="T30" fmla="*/ 64 w 215"/>
                        <a:gd name="T31" fmla="*/ 37 h 148"/>
                        <a:gd name="T32" fmla="*/ 67 w 215"/>
                        <a:gd name="T33" fmla="*/ 9 h 148"/>
                        <a:gd name="T34" fmla="*/ 64 w 215"/>
                        <a:gd name="T35" fmla="*/ 0 h 148"/>
                        <a:gd name="T36" fmla="*/ 97 w 215"/>
                        <a:gd name="T37" fmla="*/ 1 h 148"/>
                        <a:gd name="T38" fmla="*/ 98 w 215"/>
                        <a:gd name="T39" fmla="*/ 24 h 148"/>
                        <a:gd name="T40" fmla="*/ 103 w 215"/>
                        <a:gd name="T41" fmla="*/ 42 h 148"/>
                        <a:gd name="T42" fmla="*/ 113 w 215"/>
                        <a:gd name="T43" fmla="*/ 54 h 148"/>
                        <a:gd name="T44" fmla="*/ 133 w 215"/>
                        <a:gd name="T45" fmla="*/ 64 h 148"/>
                        <a:gd name="T46" fmla="*/ 163 w 215"/>
                        <a:gd name="T47" fmla="*/ 76 h 148"/>
                        <a:gd name="T48" fmla="*/ 199 w 215"/>
                        <a:gd name="T49" fmla="*/ 88 h 148"/>
                        <a:gd name="T50" fmla="*/ 215 w 215"/>
                        <a:gd name="T51" fmla="*/ 91 h 148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215"/>
                        <a:gd name="T79" fmla="*/ 0 h 148"/>
                        <a:gd name="T80" fmla="*/ 215 w 215"/>
                        <a:gd name="T81" fmla="*/ 148 h 148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215" h="148">
                          <a:moveTo>
                            <a:pt x="7" y="148"/>
                          </a:moveTo>
                          <a:lnTo>
                            <a:pt x="45" y="148"/>
                          </a:lnTo>
                          <a:lnTo>
                            <a:pt x="107" y="115"/>
                          </a:lnTo>
                          <a:lnTo>
                            <a:pt x="61" y="111"/>
                          </a:lnTo>
                          <a:lnTo>
                            <a:pt x="27" y="106"/>
                          </a:lnTo>
                          <a:lnTo>
                            <a:pt x="12" y="100"/>
                          </a:lnTo>
                          <a:lnTo>
                            <a:pt x="0" y="82"/>
                          </a:lnTo>
                          <a:lnTo>
                            <a:pt x="1" y="48"/>
                          </a:lnTo>
                          <a:lnTo>
                            <a:pt x="27" y="61"/>
                          </a:lnTo>
                          <a:lnTo>
                            <a:pt x="46" y="69"/>
                          </a:lnTo>
                          <a:lnTo>
                            <a:pt x="76" y="73"/>
                          </a:lnTo>
                          <a:lnTo>
                            <a:pt x="97" y="76"/>
                          </a:lnTo>
                          <a:lnTo>
                            <a:pt x="128" y="88"/>
                          </a:lnTo>
                          <a:lnTo>
                            <a:pt x="106" y="63"/>
                          </a:lnTo>
                          <a:lnTo>
                            <a:pt x="89" y="49"/>
                          </a:lnTo>
                          <a:lnTo>
                            <a:pt x="64" y="37"/>
                          </a:lnTo>
                          <a:lnTo>
                            <a:pt x="67" y="9"/>
                          </a:lnTo>
                          <a:lnTo>
                            <a:pt x="64" y="0"/>
                          </a:lnTo>
                          <a:lnTo>
                            <a:pt x="97" y="1"/>
                          </a:lnTo>
                          <a:lnTo>
                            <a:pt x="98" y="24"/>
                          </a:lnTo>
                          <a:lnTo>
                            <a:pt x="103" y="42"/>
                          </a:lnTo>
                          <a:lnTo>
                            <a:pt x="113" y="54"/>
                          </a:lnTo>
                          <a:lnTo>
                            <a:pt x="133" y="64"/>
                          </a:lnTo>
                          <a:lnTo>
                            <a:pt x="163" y="76"/>
                          </a:lnTo>
                          <a:lnTo>
                            <a:pt x="199" y="88"/>
                          </a:lnTo>
                          <a:lnTo>
                            <a:pt x="215" y="9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5F3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35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552" y="1161"/>
                      <a:ext cx="415" cy="123"/>
                    </a:xfrm>
                    <a:custGeom>
                      <a:avLst/>
                      <a:gdLst>
                        <a:gd name="T0" fmla="*/ 0 w 415"/>
                        <a:gd name="T1" fmla="*/ 56 h 123"/>
                        <a:gd name="T2" fmla="*/ 29 w 415"/>
                        <a:gd name="T3" fmla="*/ 48 h 123"/>
                        <a:gd name="T4" fmla="*/ 69 w 415"/>
                        <a:gd name="T5" fmla="*/ 50 h 123"/>
                        <a:gd name="T6" fmla="*/ 97 w 415"/>
                        <a:gd name="T7" fmla="*/ 45 h 123"/>
                        <a:gd name="T8" fmla="*/ 87 w 415"/>
                        <a:gd name="T9" fmla="*/ 72 h 123"/>
                        <a:gd name="T10" fmla="*/ 100 w 415"/>
                        <a:gd name="T11" fmla="*/ 93 h 123"/>
                        <a:gd name="T12" fmla="*/ 127 w 415"/>
                        <a:gd name="T13" fmla="*/ 71 h 123"/>
                        <a:gd name="T14" fmla="*/ 153 w 415"/>
                        <a:gd name="T15" fmla="*/ 45 h 123"/>
                        <a:gd name="T16" fmla="*/ 183 w 415"/>
                        <a:gd name="T17" fmla="*/ 27 h 123"/>
                        <a:gd name="T18" fmla="*/ 222 w 415"/>
                        <a:gd name="T19" fmla="*/ 5 h 123"/>
                        <a:gd name="T20" fmla="*/ 234 w 415"/>
                        <a:gd name="T21" fmla="*/ 0 h 123"/>
                        <a:gd name="T22" fmla="*/ 324 w 415"/>
                        <a:gd name="T23" fmla="*/ 24 h 123"/>
                        <a:gd name="T24" fmla="*/ 355 w 415"/>
                        <a:gd name="T25" fmla="*/ 63 h 123"/>
                        <a:gd name="T26" fmla="*/ 364 w 415"/>
                        <a:gd name="T27" fmla="*/ 74 h 123"/>
                        <a:gd name="T28" fmla="*/ 363 w 415"/>
                        <a:gd name="T29" fmla="*/ 120 h 123"/>
                        <a:gd name="T30" fmla="*/ 382 w 415"/>
                        <a:gd name="T31" fmla="*/ 123 h 123"/>
                        <a:gd name="T32" fmla="*/ 408 w 415"/>
                        <a:gd name="T33" fmla="*/ 92 h 123"/>
                        <a:gd name="T34" fmla="*/ 415 w 415"/>
                        <a:gd name="T35" fmla="*/ 68 h 123"/>
                        <a:gd name="T36" fmla="*/ 414 w 415"/>
                        <a:gd name="T37" fmla="*/ 41 h 123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415"/>
                        <a:gd name="T58" fmla="*/ 0 h 123"/>
                        <a:gd name="T59" fmla="*/ 415 w 415"/>
                        <a:gd name="T60" fmla="*/ 123 h 123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415" h="123">
                          <a:moveTo>
                            <a:pt x="0" y="56"/>
                          </a:moveTo>
                          <a:lnTo>
                            <a:pt x="29" y="48"/>
                          </a:lnTo>
                          <a:lnTo>
                            <a:pt x="69" y="50"/>
                          </a:lnTo>
                          <a:lnTo>
                            <a:pt x="97" y="45"/>
                          </a:lnTo>
                          <a:lnTo>
                            <a:pt x="87" y="72"/>
                          </a:lnTo>
                          <a:lnTo>
                            <a:pt x="100" y="93"/>
                          </a:lnTo>
                          <a:lnTo>
                            <a:pt x="127" y="71"/>
                          </a:lnTo>
                          <a:lnTo>
                            <a:pt x="153" y="45"/>
                          </a:lnTo>
                          <a:lnTo>
                            <a:pt x="183" y="27"/>
                          </a:lnTo>
                          <a:lnTo>
                            <a:pt x="222" y="5"/>
                          </a:lnTo>
                          <a:lnTo>
                            <a:pt x="234" y="0"/>
                          </a:lnTo>
                          <a:lnTo>
                            <a:pt x="324" y="24"/>
                          </a:lnTo>
                          <a:lnTo>
                            <a:pt x="355" y="63"/>
                          </a:lnTo>
                          <a:lnTo>
                            <a:pt x="364" y="74"/>
                          </a:lnTo>
                          <a:lnTo>
                            <a:pt x="363" y="120"/>
                          </a:lnTo>
                          <a:lnTo>
                            <a:pt x="382" y="123"/>
                          </a:lnTo>
                          <a:lnTo>
                            <a:pt x="408" y="92"/>
                          </a:lnTo>
                          <a:lnTo>
                            <a:pt x="415" y="68"/>
                          </a:lnTo>
                          <a:lnTo>
                            <a:pt x="414" y="4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5F3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36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3576" y="1088"/>
                      <a:ext cx="364" cy="151"/>
                    </a:xfrm>
                    <a:custGeom>
                      <a:avLst/>
                      <a:gdLst>
                        <a:gd name="T0" fmla="*/ 127 w 364"/>
                        <a:gd name="T1" fmla="*/ 102 h 151"/>
                        <a:gd name="T2" fmla="*/ 97 w 364"/>
                        <a:gd name="T3" fmla="*/ 90 h 151"/>
                        <a:gd name="T4" fmla="*/ 49 w 364"/>
                        <a:gd name="T5" fmla="*/ 90 h 151"/>
                        <a:gd name="T6" fmla="*/ 0 w 364"/>
                        <a:gd name="T7" fmla="*/ 97 h 151"/>
                        <a:gd name="T8" fmla="*/ 76 w 364"/>
                        <a:gd name="T9" fmla="*/ 69 h 151"/>
                        <a:gd name="T10" fmla="*/ 138 w 364"/>
                        <a:gd name="T11" fmla="*/ 67 h 151"/>
                        <a:gd name="T12" fmla="*/ 115 w 364"/>
                        <a:gd name="T13" fmla="*/ 52 h 151"/>
                        <a:gd name="T14" fmla="*/ 69 w 364"/>
                        <a:gd name="T15" fmla="*/ 39 h 151"/>
                        <a:gd name="T16" fmla="*/ 129 w 364"/>
                        <a:gd name="T17" fmla="*/ 36 h 151"/>
                        <a:gd name="T18" fmla="*/ 151 w 364"/>
                        <a:gd name="T19" fmla="*/ 48 h 151"/>
                        <a:gd name="T20" fmla="*/ 180 w 364"/>
                        <a:gd name="T21" fmla="*/ 61 h 151"/>
                        <a:gd name="T22" fmla="*/ 199 w 364"/>
                        <a:gd name="T23" fmla="*/ 43 h 151"/>
                        <a:gd name="T24" fmla="*/ 163 w 364"/>
                        <a:gd name="T25" fmla="*/ 6 h 151"/>
                        <a:gd name="T26" fmla="*/ 189 w 364"/>
                        <a:gd name="T27" fmla="*/ 0 h 151"/>
                        <a:gd name="T28" fmla="*/ 210 w 364"/>
                        <a:gd name="T29" fmla="*/ 0 h 151"/>
                        <a:gd name="T30" fmla="*/ 228 w 364"/>
                        <a:gd name="T31" fmla="*/ 49 h 151"/>
                        <a:gd name="T32" fmla="*/ 246 w 364"/>
                        <a:gd name="T33" fmla="*/ 31 h 151"/>
                        <a:gd name="T34" fmla="*/ 252 w 364"/>
                        <a:gd name="T35" fmla="*/ 13 h 151"/>
                        <a:gd name="T36" fmla="*/ 270 w 364"/>
                        <a:gd name="T37" fmla="*/ 33 h 151"/>
                        <a:gd name="T38" fmla="*/ 283 w 364"/>
                        <a:gd name="T39" fmla="*/ 54 h 151"/>
                        <a:gd name="T40" fmla="*/ 289 w 364"/>
                        <a:gd name="T41" fmla="*/ 64 h 151"/>
                        <a:gd name="T42" fmla="*/ 295 w 364"/>
                        <a:gd name="T43" fmla="*/ 76 h 151"/>
                        <a:gd name="T44" fmla="*/ 309 w 364"/>
                        <a:gd name="T45" fmla="*/ 81 h 151"/>
                        <a:gd name="T46" fmla="*/ 315 w 364"/>
                        <a:gd name="T47" fmla="*/ 43 h 151"/>
                        <a:gd name="T48" fmla="*/ 337 w 364"/>
                        <a:gd name="T49" fmla="*/ 51 h 151"/>
                        <a:gd name="T50" fmla="*/ 333 w 364"/>
                        <a:gd name="T51" fmla="*/ 82 h 151"/>
                        <a:gd name="T52" fmla="*/ 330 w 364"/>
                        <a:gd name="T53" fmla="*/ 96 h 151"/>
                        <a:gd name="T54" fmla="*/ 346 w 364"/>
                        <a:gd name="T55" fmla="*/ 114 h 151"/>
                        <a:gd name="T56" fmla="*/ 364 w 364"/>
                        <a:gd name="T57" fmla="*/ 151 h 151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364"/>
                        <a:gd name="T88" fmla="*/ 0 h 151"/>
                        <a:gd name="T89" fmla="*/ 364 w 364"/>
                        <a:gd name="T90" fmla="*/ 151 h 151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364" h="151">
                          <a:moveTo>
                            <a:pt x="127" y="102"/>
                          </a:moveTo>
                          <a:lnTo>
                            <a:pt x="97" y="90"/>
                          </a:lnTo>
                          <a:lnTo>
                            <a:pt x="49" y="90"/>
                          </a:lnTo>
                          <a:lnTo>
                            <a:pt x="0" y="97"/>
                          </a:lnTo>
                          <a:lnTo>
                            <a:pt x="76" y="69"/>
                          </a:lnTo>
                          <a:lnTo>
                            <a:pt x="138" y="67"/>
                          </a:lnTo>
                          <a:lnTo>
                            <a:pt x="115" y="52"/>
                          </a:lnTo>
                          <a:lnTo>
                            <a:pt x="69" y="39"/>
                          </a:lnTo>
                          <a:lnTo>
                            <a:pt x="129" y="36"/>
                          </a:lnTo>
                          <a:lnTo>
                            <a:pt x="151" y="48"/>
                          </a:lnTo>
                          <a:lnTo>
                            <a:pt x="180" y="61"/>
                          </a:lnTo>
                          <a:lnTo>
                            <a:pt x="199" y="43"/>
                          </a:lnTo>
                          <a:lnTo>
                            <a:pt x="163" y="6"/>
                          </a:lnTo>
                          <a:lnTo>
                            <a:pt x="189" y="0"/>
                          </a:lnTo>
                          <a:lnTo>
                            <a:pt x="210" y="0"/>
                          </a:lnTo>
                          <a:lnTo>
                            <a:pt x="228" y="49"/>
                          </a:lnTo>
                          <a:lnTo>
                            <a:pt x="246" y="31"/>
                          </a:lnTo>
                          <a:lnTo>
                            <a:pt x="252" y="13"/>
                          </a:lnTo>
                          <a:lnTo>
                            <a:pt x="270" y="33"/>
                          </a:lnTo>
                          <a:lnTo>
                            <a:pt x="283" y="54"/>
                          </a:lnTo>
                          <a:lnTo>
                            <a:pt x="289" y="64"/>
                          </a:lnTo>
                          <a:lnTo>
                            <a:pt x="295" y="76"/>
                          </a:lnTo>
                          <a:lnTo>
                            <a:pt x="309" y="81"/>
                          </a:lnTo>
                          <a:lnTo>
                            <a:pt x="315" y="43"/>
                          </a:lnTo>
                          <a:lnTo>
                            <a:pt x="337" y="51"/>
                          </a:lnTo>
                          <a:lnTo>
                            <a:pt x="333" y="82"/>
                          </a:lnTo>
                          <a:lnTo>
                            <a:pt x="330" y="96"/>
                          </a:lnTo>
                          <a:lnTo>
                            <a:pt x="346" y="114"/>
                          </a:lnTo>
                          <a:lnTo>
                            <a:pt x="364" y="15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5F3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37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927" y="1230"/>
                      <a:ext cx="102" cy="230"/>
                    </a:xfrm>
                    <a:custGeom>
                      <a:avLst/>
                      <a:gdLst>
                        <a:gd name="T0" fmla="*/ 54 w 102"/>
                        <a:gd name="T1" fmla="*/ 0 h 230"/>
                        <a:gd name="T2" fmla="*/ 79 w 102"/>
                        <a:gd name="T3" fmla="*/ 54 h 230"/>
                        <a:gd name="T4" fmla="*/ 91 w 102"/>
                        <a:gd name="T5" fmla="*/ 83 h 230"/>
                        <a:gd name="T6" fmla="*/ 100 w 102"/>
                        <a:gd name="T7" fmla="*/ 111 h 230"/>
                        <a:gd name="T8" fmla="*/ 102 w 102"/>
                        <a:gd name="T9" fmla="*/ 132 h 230"/>
                        <a:gd name="T10" fmla="*/ 96 w 102"/>
                        <a:gd name="T11" fmla="*/ 158 h 230"/>
                        <a:gd name="T12" fmla="*/ 88 w 102"/>
                        <a:gd name="T13" fmla="*/ 170 h 230"/>
                        <a:gd name="T14" fmla="*/ 79 w 102"/>
                        <a:gd name="T15" fmla="*/ 134 h 230"/>
                        <a:gd name="T16" fmla="*/ 69 w 102"/>
                        <a:gd name="T17" fmla="*/ 104 h 230"/>
                        <a:gd name="T18" fmla="*/ 49 w 102"/>
                        <a:gd name="T19" fmla="*/ 68 h 230"/>
                        <a:gd name="T20" fmla="*/ 31 w 102"/>
                        <a:gd name="T21" fmla="*/ 41 h 230"/>
                        <a:gd name="T22" fmla="*/ 19 w 102"/>
                        <a:gd name="T23" fmla="*/ 101 h 230"/>
                        <a:gd name="T24" fmla="*/ 45 w 102"/>
                        <a:gd name="T25" fmla="*/ 135 h 230"/>
                        <a:gd name="T26" fmla="*/ 58 w 102"/>
                        <a:gd name="T27" fmla="*/ 153 h 230"/>
                        <a:gd name="T28" fmla="*/ 66 w 102"/>
                        <a:gd name="T29" fmla="*/ 230 h 230"/>
                        <a:gd name="T30" fmla="*/ 22 w 102"/>
                        <a:gd name="T31" fmla="*/ 212 h 230"/>
                        <a:gd name="T32" fmla="*/ 13 w 102"/>
                        <a:gd name="T33" fmla="*/ 182 h 230"/>
                        <a:gd name="T34" fmla="*/ 0 w 102"/>
                        <a:gd name="T35" fmla="*/ 146 h 230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102"/>
                        <a:gd name="T55" fmla="*/ 0 h 230"/>
                        <a:gd name="T56" fmla="*/ 102 w 102"/>
                        <a:gd name="T57" fmla="*/ 230 h 230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102" h="230">
                          <a:moveTo>
                            <a:pt x="54" y="0"/>
                          </a:moveTo>
                          <a:lnTo>
                            <a:pt x="79" y="54"/>
                          </a:lnTo>
                          <a:lnTo>
                            <a:pt x="91" y="83"/>
                          </a:lnTo>
                          <a:lnTo>
                            <a:pt x="100" y="111"/>
                          </a:lnTo>
                          <a:lnTo>
                            <a:pt x="102" y="132"/>
                          </a:lnTo>
                          <a:lnTo>
                            <a:pt x="96" y="158"/>
                          </a:lnTo>
                          <a:lnTo>
                            <a:pt x="88" y="170"/>
                          </a:lnTo>
                          <a:lnTo>
                            <a:pt x="79" y="134"/>
                          </a:lnTo>
                          <a:lnTo>
                            <a:pt x="69" y="104"/>
                          </a:lnTo>
                          <a:lnTo>
                            <a:pt x="49" y="68"/>
                          </a:lnTo>
                          <a:lnTo>
                            <a:pt x="31" y="41"/>
                          </a:lnTo>
                          <a:lnTo>
                            <a:pt x="19" y="101"/>
                          </a:lnTo>
                          <a:lnTo>
                            <a:pt x="45" y="135"/>
                          </a:lnTo>
                          <a:lnTo>
                            <a:pt x="58" y="153"/>
                          </a:lnTo>
                          <a:lnTo>
                            <a:pt x="66" y="230"/>
                          </a:lnTo>
                          <a:lnTo>
                            <a:pt x="22" y="212"/>
                          </a:lnTo>
                          <a:lnTo>
                            <a:pt x="13" y="182"/>
                          </a:lnTo>
                          <a:lnTo>
                            <a:pt x="0" y="146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5F3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1531" name="Oval 39"/>
                <p:cNvSpPr>
                  <a:spLocks noChangeArrowheads="1"/>
                </p:cNvSpPr>
                <p:nvPr/>
              </p:nvSpPr>
              <p:spPr bwMode="auto">
                <a:xfrm>
                  <a:off x="3575" y="1477"/>
                  <a:ext cx="24" cy="26"/>
                </a:xfrm>
                <a:prstGeom prst="ellipse">
                  <a:avLst/>
                </a:prstGeom>
                <a:solidFill>
                  <a:srgbClr val="FF5FBF"/>
                </a:solidFill>
                <a:ln w="12700">
                  <a:solidFill>
                    <a:srgbClr val="FF009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4" name="Group 40"/>
              <p:cNvGrpSpPr>
                <a:grpSpLocks/>
              </p:cNvGrpSpPr>
              <p:nvPr/>
            </p:nvGrpSpPr>
            <p:grpSpPr bwMode="auto">
              <a:xfrm>
                <a:off x="3210" y="1580"/>
                <a:ext cx="945" cy="1163"/>
                <a:chOff x="3210" y="1580"/>
                <a:chExt cx="945" cy="1163"/>
              </a:xfrm>
            </p:grpSpPr>
            <p:sp>
              <p:nvSpPr>
                <p:cNvPr id="21515" name="Freeform 41"/>
                <p:cNvSpPr>
                  <a:spLocks/>
                </p:cNvSpPr>
                <p:nvPr/>
              </p:nvSpPr>
              <p:spPr bwMode="auto">
                <a:xfrm>
                  <a:off x="3655" y="1580"/>
                  <a:ext cx="86" cy="363"/>
                </a:xfrm>
                <a:custGeom>
                  <a:avLst/>
                  <a:gdLst>
                    <a:gd name="T0" fmla="*/ 86 w 86"/>
                    <a:gd name="T1" fmla="*/ 5 h 363"/>
                    <a:gd name="T2" fmla="*/ 17 w 86"/>
                    <a:gd name="T3" fmla="*/ 351 h 363"/>
                    <a:gd name="T4" fmla="*/ 0 w 86"/>
                    <a:gd name="T5" fmla="*/ 363 h 363"/>
                    <a:gd name="T6" fmla="*/ 73 w 86"/>
                    <a:gd name="T7" fmla="*/ 3 h 363"/>
                    <a:gd name="T8" fmla="*/ 77 w 86"/>
                    <a:gd name="T9" fmla="*/ 0 h 363"/>
                    <a:gd name="T10" fmla="*/ 83 w 86"/>
                    <a:gd name="T11" fmla="*/ 0 h 363"/>
                    <a:gd name="T12" fmla="*/ 86 w 86"/>
                    <a:gd name="T13" fmla="*/ 5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6"/>
                    <a:gd name="T22" fmla="*/ 0 h 363"/>
                    <a:gd name="T23" fmla="*/ 86 w 86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6" h="363">
                      <a:moveTo>
                        <a:pt x="86" y="5"/>
                      </a:moveTo>
                      <a:lnTo>
                        <a:pt x="17" y="351"/>
                      </a:lnTo>
                      <a:lnTo>
                        <a:pt x="0" y="363"/>
                      </a:lnTo>
                      <a:lnTo>
                        <a:pt x="73" y="3"/>
                      </a:lnTo>
                      <a:lnTo>
                        <a:pt x="77" y="0"/>
                      </a:lnTo>
                      <a:lnTo>
                        <a:pt x="83" y="0"/>
                      </a:lnTo>
                      <a:lnTo>
                        <a:pt x="86" y="5"/>
                      </a:lnTo>
                      <a:close/>
                    </a:path>
                  </a:pathLst>
                </a:custGeom>
                <a:solidFill>
                  <a:srgbClr val="BF7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1516" name="Group 42"/>
                <p:cNvGrpSpPr>
                  <a:grpSpLocks/>
                </p:cNvGrpSpPr>
                <p:nvPr/>
              </p:nvGrpSpPr>
              <p:grpSpPr bwMode="auto">
                <a:xfrm>
                  <a:off x="3210" y="1716"/>
                  <a:ext cx="945" cy="1027"/>
                  <a:chOff x="3210" y="1716"/>
                  <a:chExt cx="945" cy="1027"/>
                </a:xfrm>
              </p:grpSpPr>
              <p:sp>
                <p:nvSpPr>
                  <p:cNvPr id="21520" name="Freeform 43"/>
                  <p:cNvSpPr>
                    <a:spLocks/>
                  </p:cNvSpPr>
                  <p:nvPr/>
                </p:nvSpPr>
                <p:spPr bwMode="auto">
                  <a:xfrm>
                    <a:off x="3210" y="1716"/>
                    <a:ext cx="945" cy="1027"/>
                  </a:xfrm>
                  <a:custGeom>
                    <a:avLst/>
                    <a:gdLst>
                      <a:gd name="T0" fmla="*/ 327 w 945"/>
                      <a:gd name="T1" fmla="*/ 10 h 1027"/>
                      <a:gd name="T2" fmla="*/ 281 w 945"/>
                      <a:gd name="T3" fmla="*/ 21 h 1027"/>
                      <a:gd name="T4" fmla="*/ 231 w 945"/>
                      <a:gd name="T5" fmla="*/ 32 h 1027"/>
                      <a:gd name="T6" fmla="*/ 195 w 945"/>
                      <a:gd name="T7" fmla="*/ 43 h 1027"/>
                      <a:gd name="T8" fmla="*/ 165 w 945"/>
                      <a:gd name="T9" fmla="*/ 59 h 1027"/>
                      <a:gd name="T10" fmla="*/ 140 w 945"/>
                      <a:gd name="T11" fmla="*/ 79 h 1027"/>
                      <a:gd name="T12" fmla="*/ 115 w 945"/>
                      <a:gd name="T13" fmla="*/ 104 h 1027"/>
                      <a:gd name="T14" fmla="*/ 80 w 945"/>
                      <a:gd name="T15" fmla="*/ 156 h 1027"/>
                      <a:gd name="T16" fmla="*/ 0 w 945"/>
                      <a:gd name="T17" fmla="*/ 294 h 1027"/>
                      <a:gd name="T18" fmla="*/ 22 w 945"/>
                      <a:gd name="T19" fmla="*/ 317 h 1027"/>
                      <a:gd name="T20" fmla="*/ 231 w 945"/>
                      <a:gd name="T21" fmla="*/ 416 h 1027"/>
                      <a:gd name="T22" fmla="*/ 224 w 945"/>
                      <a:gd name="T23" fmla="*/ 633 h 1027"/>
                      <a:gd name="T24" fmla="*/ 205 w 945"/>
                      <a:gd name="T25" fmla="*/ 791 h 1027"/>
                      <a:gd name="T26" fmla="*/ 151 w 945"/>
                      <a:gd name="T27" fmla="*/ 944 h 1027"/>
                      <a:gd name="T28" fmla="*/ 890 w 945"/>
                      <a:gd name="T29" fmla="*/ 1027 h 1027"/>
                      <a:gd name="T30" fmla="*/ 771 w 945"/>
                      <a:gd name="T31" fmla="*/ 639 h 1027"/>
                      <a:gd name="T32" fmla="*/ 810 w 945"/>
                      <a:gd name="T33" fmla="*/ 600 h 1027"/>
                      <a:gd name="T34" fmla="*/ 831 w 945"/>
                      <a:gd name="T35" fmla="*/ 538 h 1027"/>
                      <a:gd name="T36" fmla="*/ 833 w 945"/>
                      <a:gd name="T37" fmla="*/ 477 h 1027"/>
                      <a:gd name="T38" fmla="*/ 837 w 945"/>
                      <a:gd name="T39" fmla="*/ 423 h 1027"/>
                      <a:gd name="T40" fmla="*/ 876 w 945"/>
                      <a:gd name="T41" fmla="*/ 135 h 1027"/>
                      <a:gd name="T42" fmla="*/ 849 w 945"/>
                      <a:gd name="T43" fmla="*/ 85 h 1027"/>
                      <a:gd name="T44" fmla="*/ 803 w 945"/>
                      <a:gd name="T45" fmla="*/ 56 h 1027"/>
                      <a:gd name="T46" fmla="*/ 665 w 945"/>
                      <a:gd name="T47" fmla="*/ 13 h 1027"/>
                      <a:gd name="T48" fmla="*/ 639 w 945"/>
                      <a:gd name="T49" fmla="*/ 5 h 1027"/>
                      <a:gd name="T50" fmla="*/ 615 w 945"/>
                      <a:gd name="T51" fmla="*/ 0 h 1027"/>
                      <a:gd name="T52" fmla="*/ 622 w 945"/>
                      <a:gd name="T53" fmla="*/ 28 h 1027"/>
                      <a:gd name="T54" fmla="*/ 639 w 945"/>
                      <a:gd name="T55" fmla="*/ 56 h 1027"/>
                      <a:gd name="T56" fmla="*/ 657 w 945"/>
                      <a:gd name="T57" fmla="*/ 88 h 1027"/>
                      <a:gd name="T58" fmla="*/ 666 w 945"/>
                      <a:gd name="T59" fmla="*/ 114 h 1027"/>
                      <a:gd name="T60" fmla="*/ 668 w 945"/>
                      <a:gd name="T61" fmla="*/ 148 h 1027"/>
                      <a:gd name="T62" fmla="*/ 658 w 945"/>
                      <a:gd name="T63" fmla="*/ 181 h 1027"/>
                      <a:gd name="T64" fmla="*/ 636 w 945"/>
                      <a:gd name="T65" fmla="*/ 206 h 1027"/>
                      <a:gd name="T66" fmla="*/ 600 w 945"/>
                      <a:gd name="T67" fmla="*/ 226 h 1027"/>
                      <a:gd name="T68" fmla="*/ 561 w 945"/>
                      <a:gd name="T69" fmla="*/ 239 h 1027"/>
                      <a:gd name="T70" fmla="*/ 517 w 945"/>
                      <a:gd name="T71" fmla="*/ 239 h 1027"/>
                      <a:gd name="T72" fmla="*/ 476 w 945"/>
                      <a:gd name="T73" fmla="*/ 226 h 1027"/>
                      <a:gd name="T74" fmla="*/ 426 w 945"/>
                      <a:gd name="T75" fmla="*/ 199 h 1027"/>
                      <a:gd name="T76" fmla="*/ 393 w 945"/>
                      <a:gd name="T77" fmla="*/ 169 h 1027"/>
                      <a:gd name="T78" fmla="*/ 376 w 945"/>
                      <a:gd name="T79" fmla="*/ 130 h 1027"/>
                      <a:gd name="T80" fmla="*/ 361 w 945"/>
                      <a:gd name="T81" fmla="*/ 85 h 1027"/>
                      <a:gd name="T82" fmla="*/ 346 w 945"/>
                      <a:gd name="T83" fmla="*/ 35 h 1027"/>
                      <a:gd name="T84" fmla="*/ 343 w 945"/>
                      <a:gd name="T85" fmla="*/ 5 h 10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945"/>
                      <a:gd name="T130" fmla="*/ 0 h 1027"/>
                      <a:gd name="T131" fmla="*/ 945 w 945"/>
                      <a:gd name="T132" fmla="*/ 1027 h 10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945" h="1027">
                        <a:moveTo>
                          <a:pt x="343" y="5"/>
                        </a:moveTo>
                        <a:lnTo>
                          <a:pt x="327" y="10"/>
                        </a:lnTo>
                        <a:lnTo>
                          <a:pt x="303" y="16"/>
                        </a:lnTo>
                        <a:lnTo>
                          <a:pt x="281" y="21"/>
                        </a:lnTo>
                        <a:lnTo>
                          <a:pt x="255" y="27"/>
                        </a:lnTo>
                        <a:lnTo>
                          <a:pt x="231" y="32"/>
                        </a:lnTo>
                        <a:lnTo>
                          <a:pt x="210" y="38"/>
                        </a:lnTo>
                        <a:lnTo>
                          <a:pt x="195" y="43"/>
                        </a:lnTo>
                        <a:lnTo>
                          <a:pt x="181" y="50"/>
                        </a:lnTo>
                        <a:lnTo>
                          <a:pt x="165" y="59"/>
                        </a:lnTo>
                        <a:lnTo>
                          <a:pt x="152" y="69"/>
                        </a:lnTo>
                        <a:lnTo>
                          <a:pt x="140" y="79"/>
                        </a:lnTo>
                        <a:lnTo>
                          <a:pt x="128" y="90"/>
                        </a:lnTo>
                        <a:lnTo>
                          <a:pt x="115" y="104"/>
                        </a:lnTo>
                        <a:lnTo>
                          <a:pt x="102" y="122"/>
                        </a:lnTo>
                        <a:lnTo>
                          <a:pt x="80" y="156"/>
                        </a:lnTo>
                        <a:lnTo>
                          <a:pt x="44" y="218"/>
                        </a:lnTo>
                        <a:lnTo>
                          <a:pt x="0" y="294"/>
                        </a:lnTo>
                        <a:lnTo>
                          <a:pt x="5" y="305"/>
                        </a:lnTo>
                        <a:lnTo>
                          <a:pt x="22" y="317"/>
                        </a:lnTo>
                        <a:lnTo>
                          <a:pt x="224" y="393"/>
                        </a:lnTo>
                        <a:lnTo>
                          <a:pt x="231" y="416"/>
                        </a:lnTo>
                        <a:lnTo>
                          <a:pt x="233" y="508"/>
                        </a:lnTo>
                        <a:lnTo>
                          <a:pt x="224" y="633"/>
                        </a:lnTo>
                        <a:lnTo>
                          <a:pt x="215" y="729"/>
                        </a:lnTo>
                        <a:lnTo>
                          <a:pt x="205" y="791"/>
                        </a:lnTo>
                        <a:lnTo>
                          <a:pt x="184" y="875"/>
                        </a:lnTo>
                        <a:lnTo>
                          <a:pt x="151" y="944"/>
                        </a:lnTo>
                        <a:lnTo>
                          <a:pt x="107" y="1027"/>
                        </a:lnTo>
                        <a:lnTo>
                          <a:pt x="890" y="1027"/>
                        </a:lnTo>
                        <a:lnTo>
                          <a:pt x="807" y="818"/>
                        </a:lnTo>
                        <a:lnTo>
                          <a:pt x="771" y="639"/>
                        </a:lnTo>
                        <a:lnTo>
                          <a:pt x="789" y="623"/>
                        </a:lnTo>
                        <a:lnTo>
                          <a:pt x="810" y="600"/>
                        </a:lnTo>
                        <a:lnTo>
                          <a:pt x="823" y="572"/>
                        </a:lnTo>
                        <a:lnTo>
                          <a:pt x="831" y="538"/>
                        </a:lnTo>
                        <a:lnTo>
                          <a:pt x="832" y="507"/>
                        </a:lnTo>
                        <a:lnTo>
                          <a:pt x="833" y="477"/>
                        </a:lnTo>
                        <a:lnTo>
                          <a:pt x="834" y="454"/>
                        </a:lnTo>
                        <a:lnTo>
                          <a:pt x="837" y="423"/>
                        </a:lnTo>
                        <a:lnTo>
                          <a:pt x="945" y="333"/>
                        </a:lnTo>
                        <a:lnTo>
                          <a:pt x="876" y="135"/>
                        </a:lnTo>
                        <a:lnTo>
                          <a:pt x="865" y="106"/>
                        </a:lnTo>
                        <a:lnTo>
                          <a:pt x="849" y="85"/>
                        </a:lnTo>
                        <a:lnTo>
                          <a:pt x="829" y="68"/>
                        </a:lnTo>
                        <a:lnTo>
                          <a:pt x="803" y="56"/>
                        </a:lnTo>
                        <a:lnTo>
                          <a:pt x="685" y="20"/>
                        </a:lnTo>
                        <a:lnTo>
                          <a:pt x="665" y="13"/>
                        </a:lnTo>
                        <a:lnTo>
                          <a:pt x="651" y="8"/>
                        </a:lnTo>
                        <a:lnTo>
                          <a:pt x="639" y="5"/>
                        </a:lnTo>
                        <a:lnTo>
                          <a:pt x="627" y="2"/>
                        </a:lnTo>
                        <a:lnTo>
                          <a:pt x="615" y="0"/>
                        </a:lnTo>
                        <a:lnTo>
                          <a:pt x="615" y="17"/>
                        </a:lnTo>
                        <a:lnTo>
                          <a:pt x="622" y="28"/>
                        </a:lnTo>
                        <a:lnTo>
                          <a:pt x="629" y="41"/>
                        </a:lnTo>
                        <a:lnTo>
                          <a:pt x="639" y="56"/>
                        </a:lnTo>
                        <a:lnTo>
                          <a:pt x="648" y="70"/>
                        </a:lnTo>
                        <a:lnTo>
                          <a:pt x="657" y="88"/>
                        </a:lnTo>
                        <a:lnTo>
                          <a:pt x="662" y="102"/>
                        </a:lnTo>
                        <a:lnTo>
                          <a:pt x="666" y="114"/>
                        </a:lnTo>
                        <a:lnTo>
                          <a:pt x="668" y="130"/>
                        </a:lnTo>
                        <a:lnTo>
                          <a:pt x="668" y="148"/>
                        </a:lnTo>
                        <a:lnTo>
                          <a:pt x="664" y="164"/>
                        </a:lnTo>
                        <a:lnTo>
                          <a:pt x="658" y="181"/>
                        </a:lnTo>
                        <a:lnTo>
                          <a:pt x="649" y="195"/>
                        </a:lnTo>
                        <a:lnTo>
                          <a:pt x="636" y="206"/>
                        </a:lnTo>
                        <a:lnTo>
                          <a:pt x="618" y="218"/>
                        </a:lnTo>
                        <a:lnTo>
                          <a:pt x="600" y="226"/>
                        </a:lnTo>
                        <a:lnTo>
                          <a:pt x="581" y="234"/>
                        </a:lnTo>
                        <a:lnTo>
                          <a:pt x="561" y="239"/>
                        </a:lnTo>
                        <a:lnTo>
                          <a:pt x="542" y="242"/>
                        </a:lnTo>
                        <a:lnTo>
                          <a:pt x="517" y="239"/>
                        </a:lnTo>
                        <a:lnTo>
                          <a:pt x="497" y="233"/>
                        </a:lnTo>
                        <a:lnTo>
                          <a:pt x="476" y="226"/>
                        </a:lnTo>
                        <a:lnTo>
                          <a:pt x="453" y="214"/>
                        </a:lnTo>
                        <a:lnTo>
                          <a:pt x="426" y="199"/>
                        </a:lnTo>
                        <a:lnTo>
                          <a:pt x="411" y="189"/>
                        </a:lnTo>
                        <a:lnTo>
                          <a:pt x="393" y="169"/>
                        </a:lnTo>
                        <a:lnTo>
                          <a:pt x="386" y="150"/>
                        </a:lnTo>
                        <a:lnTo>
                          <a:pt x="376" y="130"/>
                        </a:lnTo>
                        <a:lnTo>
                          <a:pt x="368" y="109"/>
                        </a:lnTo>
                        <a:lnTo>
                          <a:pt x="361" y="85"/>
                        </a:lnTo>
                        <a:lnTo>
                          <a:pt x="355" y="63"/>
                        </a:lnTo>
                        <a:lnTo>
                          <a:pt x="346" y="35"/>
                        </a:lnTo>
                        <a:lnTo>
                          <a:pt x="342" y="15"/>
                        </a:lnTo>
                        <a:lnTo>
                          <a:pt x="343" y="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521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3242" y="1883"/>
                    <a:ext cx="511" cy="753"/>
                    <a:chOff x="3242" y="1883"/>
                    <a:chExt cx="511" cy="753"/>
                  </a:xfrm>
                </p:grpSpPr>
                <p:sp>
                  <p:nvSpPr>
                    <p:cNvPr id="21523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3242" y="1883"/>
                      <a:ext cx="511" cy="753"/>
                    </a:xfrm>
                    <a:custGeom>
                      <a:avLst/>
                      <a:gdLst>
                        <a:gd name="T0" fmla="*/ 5 w 511"/>
                        <a:gd name="T1" fmla="*/ 176 h 753"/>
                        <a:gd name="T2" fmla="*/ 0 w 511"/>
                        <a:gd name="T3" fmla="*/ 276 h 753"/>
                        <a:gd name="T4" fmla="*/ 9 w 511"/>
                        <a:gd name="T5" fmla="*/ 458 h 753"/>
                        <a:gd name="T6" fmla="*/ 1 w 511"/>
                        <a:gd name="T7" fmla="*/ 554 h 753"/>
                        <a:gd name="T8" fmla="*/ 12 w 511"/>
                        <a:gd name="T9" fmla="*/ 660 h 753"/>
                        <a:gd name="T10" fmla="*/ 49 w 511"/>
                        <a:gd name="T11" fmla="*/ 753 h 753"/>
                        <a:gd name="T12" fmla="*/ 144 w 511"/>
                        <a:gd name="T13" fmla="*/ 742 h 753"/>
                        <a:gd name="T14" fmla="*/ 254 w 511"/>
                        <a:gd name="T15" fmla="*/ 668 h 753"/>
                        <a:gd name="T16" fmla="*/ 434 w 511"/>
                        <a:gd name="T17" fmla="*/ 396 h 753"/>
                        <a:gd name="T18" fmla="*/ 471 w 511"/>
                        <a:gd name="T19" fmla="*/ 341 h 753"/>
                        <a:gd name="T20" fmla="*/ 482 w 511"/>
                        <a:gd name="T21" fmla="*/ 312 h 753"/>
                        <a:gd name="T22" fmla="*/ 499 w 511"/>
                        <a:gd name="T23" fmla="*/ 254 h 753"/>
                        <a:gd name="T24" fmla="*/ 499 w 511"/>
                        <a:gd name="T25" fmla="*/ 234 h 753"/>
                        <a:gd name="T26" fmla="*/ 488 w 511"/>
                        <a:gd name="T27" fmla="*/ 214 h 753"/>
                        <a:gd name="T28" fmla="*/ 471 w 511"/>
                        <a:gd name="T29" fmla="*/ 192 h 753"/>
                        <a:gd name="T30" fmla="*/ 461 w 511"/>
                        <a:gd name="T31" fmla="*/ 174 h 753"/>
                        <a:gd name="T32" fmla="*/ 462 w 511"/>
                        <a:gd name="T33" fmla="*/ 156 h 753"/>
                        <a:gd name="T34" fmla="*/ 482 w 511"/>
                        <a:gd name="T35" fmla="*/ 162 h 753"/>
                        <a:gd name="T36" fmla="*/ 493 w 511"/>
                        <a:gd name="T37" fmla="*/ 185 h 753"/>
                        <a:gd name="T38" fmla="*/ 501 w 511"/>
                        <a:gd name="T39" fmla="*/ 198 h 753"/>
                        <a:gd name="T40" fmla="*/ 511 w 511"/>
                        <a:gd name="T41" fmla="*/ 194 h 753"/>
                        <a:gd name="T42" fmla="*/ 509 w 511"/>
                        <a:gd name="T43" fmla="*/ 170 h 753"/>
                        <a:gd name="T44" fmla="*/ 503 w 511"/>
                        <a:gd name="T45" fmla="*/ 124 h 753"/>
                        <a:gd name="T46" fmla="*/ 497 w 511"/>
                        <a:gd name="T47" fmla="*/ 101 h 753"/>
                        <a:gd name="T48" fmla="*/ 483 w 511"/>
                        <a:gd name="T49" fmla="*/ 90 h 753"/>
                        <a:gd name="T50" fmla="*/ 469 w 511"/>
                        <a:gd name="T51" fmla="*/ 49 h 753"/>
                        <a:gd name="T52" fmla="*/ 461 w 511"/>
                        <a:gd name="T53" fmla="*/ 21 h 753"/>
                        <a:gd name="T54" fmla="*/ 455 w 511"/>
                        <a:gd name="T55" fmla="*/ 3 h 753"/>
                        <a:gd name="T56" fmla="*/ 439 w 511"/>
                        <a:gd name="T57" fmla="*/ 0 h 753"/>
                        <a:gd name="T58" fmla="*/ 373 w 511"/>
                        <a:gd name="T59" fmla="*/ 97 h 753"/>
                        <a:gd name="T60" fmla="*/ 355 w 511"/>
                        <a:gd name="T61" fmla="*/ 124 h 753"/>
                        <a:gd name="T62" fmla="*/ 351 w 511"/>
                        <a:gd name="T63" fmla="*/ 141 h 753"/>
                        <a:gd name="T64" fmla="*/ 374 w 511"/>
                        <a:gd name="T65" fmla="*/ 222 h 753"/>
                        <a:gd name="T66" fmla="*/ 397 w 511"/>
                        <a:gd name="T67" fmla="*/ 297 h 753"/>
                        <a:gd name="T68" fmla="*/ 198 w 511"/>
                        <a:gd name="T69" fmla="*/ 460 h 753"/>
                        <a:gd name="T70" fmla="*/ 198 w 511"/>
                        <a:gd name="T71" fmla="*/ 228 h 753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511"/>
                        <a:gd name="T109" fmla="*/ 0 h 753"/>
                        <a:gd name="T110" fmla="*/ 511 w 511"/>
                        <a:gd name="T111" fmla="*/ 753 h 753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511" h="753">
                          <a:moveTo>
                            <a:pt x="18" y="129"/>
                          </a:moveTo>
                          <a:lnTo>
                            <a:pt x="5" y="176"/>
                          </a:lnTo>
                          <a:lnTo>
                            <a:pt x="3" y="210"/>
                          </a:lnTo>
                          <a:lnTo>
                            <a:pt x="0" y="276"/>
                          </a:lnTo>
                          <a:lnTo>
                            <a:pt x="9" y="357"/>
                          </a:lnTo>
                          <a:lnTo>
                            <a:pt x="9" y="458"/>
                          </a:lnTo>
                          <a:lnTo>
                            <a:pt x="4" y="509"/>
                          </a:lnTo>
                          <a:lnTo>
                            <a:pt x="1" y="554"/>
                          </a:lnTo>
                          <a:lnTo>
                            <a:pt x="3" y="609"/>
                          </a:lnTo>
                          <a:lnTo>
                            <a:pt x="12" y="660"/>
                          </a:lnTo>
                          <a:lnTo>
                            <a:pt x="24" y="711"/>
                          </a:lnTo>
                          <a:lnTo>
                            <a:pt x="49" y="753"/>
                          </a:lnTo>
                          <a:lnTo>
                            <a:pt x="99" y="748"/>
                          </a:lnTo>
                          <a:lnTo>
                            <a:pt x="144" y="742"/>
                          </a:lnTo>
                          <a:lnTo>
                            <a:pt x="204" y="723"/>
                          </a:lnTo>
                          <a:lnTo>
                            <a:pt x="254" y="668"/>
                          </a:lnTo>
                          <a:lnTo>
                            <a:pt x="288" y="621"/>
                          </a:lnTo>
                          <a:lnTo>
                            <a:pt x="434" y="396"/>
                          </a:lnTo>
                          <a:lnTo>
                            <a:pt x="465" y="354"/>
                          </a:lnTo>
                          <a:lnTo>
                            <a:pt x="471" y="341"/>
                          </a:lnTo>
                          <a:lnTo>
                            <a:pt x="476" y="326"/>
                          </a:lnTo>
                          <a:lnTo>
                            <a:pt x="482" y="312"/>
                          </a:lnTo>
                          <a:lnTo>
                            <a:pt x="486" y="296"/>
                          </a:lnTo>
                          <a:lnTo>
                            <a:pt x="499" y="254"/>
                          </a:lnTo>
                          <a:lnTo>
                            <a:pt x="501" y="245"/>
                          </a:lnTo>
                          <a:lnTo>
                            <a:pt x="499" y="234"/>
                          </a:lnTo>
                          <a:lnTo>
                            <a:pt x="494" y="224"/>
                          </a:lnTo>
                          <a:lnTo>
                            <a:pt x="488" y="214"/>
                          </a:lnTo>
                          <a:lnTo>
                            <a:pt x="481" y="203"/>
                          </a:lnTo>
                          <a:lnTo>
                            <a:pt x="471" y="192"/>
                          </a:lnTo>
                          <a:lnTo>
                            <a:pt x="468" y="182"/>
                          </a:lnTo>
                          <a:lnTo>
                            <a:pt x="461" y="174"/>
                          </a:lnTo>
                          <a:lnTo>
                            <a:pt x="447" y="163"/>
                          </a:lnTo>
                          <a:lnTo>
                            <a:pt x="462" y="156"/>
                          </a:lnTo>
                          <a:lnTo>
                            <a:pt x="475" y="153"/>
                          </a:lnTo>
                          <a:lnTo>
                            <a:pt x="482" y="162"/>
                          </a:lnTo>
                          <a:lnTo>
                            <a:pt x="490" y="175"/>
                          </a:lnTo>
                          <a:lnTo>
                            <a:pt x="493" y="185"/>
                          </a:lnTo>
                          <a:lnTo>
                            <a:pt x="496" y="192"/>
                          </a:lnTo>
                          <a:lnTo>
                            <a:pt x="501" y="198"/>
                          </a:lnTo>
                          <a:lnTo>
                            <a:pt x="508" y="201"/>
                          </a:lnTo>
                          <a:lnTo>
                            <a:pt x="511" y="194"/>
                          </a:lnTo>
                          <a:lnTo>
                            <a:pt x="510" y="184"/>
                          </a:lnTo>
                          <a:lnTo>
                            <a:pt x="509" y="170"/>
                          </a:lnTo>
                          <a:lnTo>
                            <a:pt x="506" y="147"/>
                          </a:lnTo>
                          <a:lnTo>
                            <a:pt x="503" y="124"/>
                          </a:lnTo>
                          <a:lnTo>
                            <a:pt x="498" y="119"/>
                          </a:lnTo>
                          <a:lnTo>
                            <a:pt x="497" y="101"/>
                          </a:lnTo>
                          <a:lnTo>
                            <a:pt x="495" y="95"/>
                          </a:lnTo>
                          <a:lnTo>
                            <a:pt x="483" y="90"/>
                          </a:lnTo>
                          <a:lnTo>
                            <a:pt x="475" y="66"/>
                          </a:lnTo>
                          <a:lnTo>
                            <a:pt x="469" y="49"/>
                          </a:lnTo>
                          <a:lnTo>
                            <a:pt x="463" y="34"/>
                          </a:lnTo>
                          <a:lnTo>
                            <a:pt x="461" y="21"/>
                          </a:lnTo>
                          <a:lnTo>
                            <a:pt x="460" y="12"/>
                          </a:lnTo>
                          <a:lnTo>
                            <a:pt x="455" y="3"/>
                          </a:lnTo>
                          <a:lnTo>
                            <a:pt x="447" y="0"/>
                          </a:lnTo>
                          <a:lnTo>
                            <a:pt x="439" y="0"/>
                          </a:lnTo>
                          <a:lnTo>
                            <a:pt x="432" y="31"/>
                          </a:lnTo>
                          <a:lnTo>
                            <a:pt x="373" y="97"/>
                          </a:lnTo>
                          <a:lnTo>
                            <a:pt x="361" y="115"/>
                          </a:lnTo>
                          <a:lnTo>
                            <a:pt x="355" y="124"/>
                          </a:lnTo>
                          <a:lnTo>
                            <a:pt x="352" y="133"/>
                          </a:lnTo>
                          <a:lnTo>
                            <a:pt x="351" y="141"/>
                          </a:lnTo>
                          <a:lnTo>
                            <a:pt x="361" y="171"/>
                          </a:lnTo>
                          <a:lnTo>
                            <a:pt x="374" y="222"/>
                          </a:lnTo>
                          <a:lnTo>
                            <a:pt x="387" y="252"/>
                          </a:lnTo>
                          <a:lnTo>
                            <a:pt x="397" y="297"/>
                          </a:lnTo>
                          <a:lnTo>
                            <a:pt x="309" y="366"/>
                          </a:lnTo>
                          <a:lnTo>
                            <a:pt x="198" y="460"/>
                          </a:lnTo>
                          <a:lnTo>
                            <a:pt x="202" y="348"/>
                          </a:lnTo>
                          <a:lnTo>
                            <a:pt x="198" y="228"/>
                          </a:lnTo>
                          <a:lnTo>
                            <a:pt x="18" y="129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 w="12700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24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3652" y="1976"/>
                      <a:ext cx="72" cy="14"/>
                    </a:xfrm>
                    <a:custGeom>
                      <a:avLst/>
                      <a:gdLst>
                        <a:gd name="T0" fmla="*/ 0 w 72"/>
                        <a:gd name="T1" fmla="*/ 14 h 14"/>
                        <a:gd name="T2" fmla="*/ 47 w 72"/>
                        <a:gd name="T3" fmla="*/ 0 h 14"/>
                        <a:gd name="T4" fmla="*/ 72 w 72"/>
                        <a:gd name="T5" fmla="*/ 0 h 14"/>
                        <a:gd name="T6" fmla="*/ 0 60000 65536"/>
                        <a:gd name="T7" fmla="*/ 0 60000 65536"/>
                        <a:gd name="T8" fmla="*/ 0 60000 65536"/>
                        <a:gd name="T9" fmla="*/ 0 w 72"/>
                        <a:gd name="T10" fmla="*/ 0 h 14"/>
                        <a:gd name="T11" fmla="*/ 72 w 72"/>
                        <a:gd name="T12" fmla="*/ 14 h 1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2" h="14">
                          <a:moveTo>
                            <a:pt x="0" y="14"/>
                          </a:moveTo>
                          <a:lnTo>
                            <a:pt x="47" y="0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2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642" y="2007"/>
                      <a:ext cx="95" cy="20"/>
                    </a:xfrm>
                    <a:custGeom>
                      <a:avLst/>
                      <a:gdLst>
                        <a:gd name="T0" fmla="*/ 0 w 95"/>
                        <a:gd name="T1" fmla="*/ 20 h 20"/>
                        <a:gd name="T2" fmla="*/ 55 w 95"/>
                        <a:gd name="T3" fmla="*/ 4 h 20"/>
                        <a:gd name="T4" fmla="*/ 95 w 95"/>
                        <a:gd name="T5" fmla="*/ 0 h 20"/>
                        <a:gd name="T6" fmla="*/ 0 60000 65536"/>
                        <a:gd name="T7" fmla="*/ 0 60000 65536"/>
                        <a:gd name="T8" fmla="*/ 0 60000 65536"/>
                        <a:gd name="T9" fmla="*/ 0 w 95"/>
                        <a:gd name="T10" fmla="*/ 0 h 20"/>
                        <a:gd name="T11" fmla="*/ 95 w 95"/>
                        <a:gd name="T12" fmla="*/ 20 h 2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5" h="20">
                          <a:moveTo>
                            <a:pt x="0" y="20"/>
                          </a:moveTo>
                          <a:lnTo>
                            <a:pt x="55" y="4"/>
                          </a:lnTo>
                          <a:lnTo>
                            <a:pt x="95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2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651" y="1961"/>
                      <a:ext cx="41" cy="28"/>
                    </a:xfrm>
                    <a:custGeom>
                      <a:avLst/>
                      <a:gdLst>
                        <a:gd name="T0" fmla="*/ 0 w 41"/>
                        <a:gd name="T1" fmla="*/ 28 h 28"/>
                        <a:gd name="T2" fmla="*/ 34 w 41"/>
                        <a:gd name="T3" fmla="*/ 0 h 28"/>
                        <a:gd name="T4" fmla="*/ 41 w 41"/>
                        <a:gd name="T5" fmla="*/ 15 h 28"/>
                        <a:gd name="T6" fmla="*/ 0 60000 65536"/>
                        <a:gd name="T7" fmla="*/ 0 60000 65536"/>
                        <a:gd name="T8" fmla="*/ 0 60000 65536"/>
                        <a:gd name="T9" fmla="*/ 0 w 41"/>
                        <a:gd name="T10" fmla="*/ 0 h 28"/>
                        <a:gd name="T11" fmla="*/ 41 w 41"/>
                        <a:gd name="T12" fmla="*/ 28 h 2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1" h="28">
                          <a:moveTo>
                            <a:pt x="0" y="28"/>
                          </a:moveTo>
                          <a:lnTo>
                            <a:pt x="34" y="0"/>
                          </a:lnTo>
                          <a:lnTo>
                            <a:pt x="41" y="15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27" name="Line 4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682" y="1912"/>
                      <a:ext cx="20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BF3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1522" name="Freeform 50"/>
                  <p:cNvSpPr>
                    <a:spLocks/>
                  </p:cNvSpPr>
                  <p:nvPr/>
                </p:nvSpPr>
                <p:spPr bwMode="auto">
                  <a:xfrm>
                    <a:off x="3210" y="1970"/>
                    <a:ext cx="241" cy="149"/>
                  </a:xfrm>
                  <a:custGeom>
                    <a:avLst/>
                    <a:gdLst>
                      <a:gd name="T0" fmla="*/ 110 w 241"/>
                      <a:gd name="T1" fmla="*/ 55 h 149"/>
                      <a:gd name="T2" fmla="*/ 20 w 241"/>
                      <a:gd name="T3" fmla="*/ 0 h 149"/>
                      <a:gd name="T4" fmla="*/ 0 w 241"/>
                      <a:gd name="T5" fmla="*/ 40 h 149"/>
                      <a:gd name="T6" fmla="*/ 5 w 241"/>
                      <a:gd name="T7" fmla="*/ 51 h 149"/>
                      <a:gd name="T8" fmla="*/ 22 w 241"/>
                      <a:gd name="T9" fmla="*/ 63 h 149"/>
                      <a:gd name="T10" fmla="*/ 241 w 241"/>
                      <a:gd name="T11" fmla="*/ 149 h 149"/>
                      <a:gd name="T12" fmla="*/ 241 w 241"/>
                      <a:gd name="T13" fmla="*/ 129 h 149"/>
                      <a:gd name="T14" fmla="*/ 110 w 241"/>
                      <a:gd name="T15" fmla="*/ 55 h 1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41"/>
                      <a:gd name="T25" fmla="*/ 0 h 149"/>
                      <a:gd name="T26" fmla="*/ 241 w 241"/>
                      <a:gd name="T27" fmla="*/ 149 h 14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41" h="149">
                        <a:moveTo>
                          <a:pt x="110" y="55"/>
                        </a:moveTo>
                        <a:lnTo>
                          <a:pt x="20" y="0"/>
                        </a:lnTo>
                        <a:lnTo>
                          <a:pt x="0" y="40"/>
                        </a:lnTo>
                        <a:lnTo>
                          <a:pt x="5" y="51"/>
                        </a:lnTo>
                        <a:lnTo>
                          <a:pt x="22" y="63"/>
                        </a:lnTo>
                        <a:lnTo>
                          <a:pt x="241" y="149"/>
                        </a:lnTo>
                        <a:lnTo>
                          <a:pt x="241" y="129"/>
                        </a:lnTo>
                        <a:lnTo>
                          <a:pt x="110" y="5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17" name="Group 51"/>
                <p:cNvGrpSpPr>
                  <a:grpSpLocks/>
                </p:cNvGrpSpPr>
                <p:nvPr/>
              </p:nvGrpSpPr>
              <p:grpSpPr bwMode="auto">
                <a:xfrm>
                  <a:off x="3607" y="1806"/>
                  <a:ext cx="97" cy="174"/>
                  <a:chOff x="3607" y="1806"/>
                  <a:chExt cx="97" cy="174"/>
                </a:xfrm>
              </p:grpSpPr>
              <p:sp>
                <p:nvSpPr>
                  <p:cNvPr id="21518" name="Freeform 52"/>
                  <p:cNvSpPr>
                    <a:spLocks/>
                  </p:cNvSpPr>
                  <p:nvPr/>
                </p:nvSpPr>
                <p:spPr bwMode="auto">
                  <a:xfrm>
                    <a:off x="3607" y="1809"/>
                    <a:ext cx="92" cy="171"/>
                  </a:xfrm>
                  <a:custGeom>
                    <a:avLst/>
                    <a:gdLst>
                      <a:gd name="T0" fmla="*/ 88 w 92"/>
                      <a:gd name="T1" fmla="*/ 0 h 171"/>
                      <a:gd name="T2" fmla="*/ 58 w 92"/>
                      <a:gd name="T3" fmla="*/ 11 h 171"/>
                      <a:gd name="T4" fmla="*/ 32 w 92"/>
                      <a:gd name="T5" fmla="*/ 25 h 171"/>
                      <a:gd name="T6" fmla="*/ 14 w 92"/>
                      <a:gd name="T7" fmla="*/ 54 h 171"/>
                      <a:gd name="T8" fmla="*/ 0 w 92"/>
                      <a:gd name="T9" fmla="*/ 75 h 171"/>
                      <a:gd name="T10" fmla="*/ 3 w 92"/>
                      <a:gd name="T11" fmla="*/ 98 h 171"/>
                      <a:gd name="T12" fmla="*/ 5 w 92"/>
                      <a:gd name="T13" fmla="*/ 143 h 171"/>
                      <a:gd name="T14" fmla="*/ 11 w 92"/>
                      <a:gd name="T15" fmla="*/ 171 h 171"/>
                      <a:gd name="T16" fmla="*/ 41 w 92"/>
                      <a:gd name="T17" fmla="*/ 139 h 171"/>
                      <a:gd name="T18" fmla="*/ 42 w 92"/>
                      <a:gd name="T19" fmla="*/ 111 h 171"/>
                      <a:gd name="T20" fmla="*/ 40 w 92"/>
                      <a:gd name="T21" fmla="*/ 98 h 171"/>
                      <a:gd name="T22" fmla="*/ 36 w 92"/>
                      <a:gd name="T23" fmla="*/ 89 h 171"/>
                      <a:gd name="T24" fmla="*/ 42 w 92"/>
                      <a:gd name="T25" fmla="*/ 85 h 171"/>
                      <a:gd name="T26" fmla="*/ 47 w 92"/>
                      <a:gd name="T27" fmla="*/ 78 h 171"/>
                      <a:gd name="T28" fmla="*/ 54 w 92"/>
                      <a:gd name="T29" fmla="*/ 67 h 171"/>
                      <a:gd name="T30" fmla="*/ 57 w 92"/>
                      <a:gd name="T31" fmla="*/ 55 h 171"/>
                      <a:gd name="T32" fmla="*/ 60 w 92"/>
                      <a:gd name="T33" fmla="*/ 44 h 171"/>
                      <a:gd name="T34" fmla="*/ 70 w 92"/>
                      <a:gd name="T35" fmla="*/ 42 h 171"/>
                      <a:gd name="T36" fmla="*/ 79 w 92"/>
                      <a:gd name="T37" fmla="*/ 37 h 171"/>
                      <a:gd name="T38" fmla="*/ 86 w 92"/>
                      <a:gd name="T39" fmla="*/ 31 h 171"/>
                      <a:gd name="T40" fmla="*/ 91 w 92"/>
                      <a:gd name="T41" fmla="*/ 22 h 171"/>
                      <a:gd name="T42" fmla="*/ 92 w 92"/>
                      <a:gd name="T43" fmla="*/ 10 h 171"/>
                      <a:gd name="T44" fmla="*/ 88 w 92"/>
                      <a:gd name="T45" fmla="*/ 0 h 17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92"/>
                      <a:gd name="T70" fmla="*/ 0 h 171"/>
                      <a:gd name="T71" fmla="*/ 92 w 92"/>
                      <a:gd name="T72" fmla="*/ 171 h 17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92" h="171">
                        <a:moveTo>
                          <a:pt x="88" y="0"/>
                        </a:moveTo>
                        <a:lnTo>
                          <a:pt x="58" y="11"/>
                        </a:lnTo>
                        <a:lnTo>
                          <a:pt x="32" y="25"/>
                        </a:lnTo>
                        <a:lnTo>
                          <a:pt x="14" y="54"/>
                        </a:lnTo>
                        <a:lnTo>
                          <a:pt x="0" y="75"/>
                        </a:lnTo>
                        <a:lnTo>
                          <a:pt x="3" y="98"/>
                        </a:lnTo>
                        <a:lnTo>
                          <a:pt x="5" y="143"/>
                        </a:lnTo>
                        <a:lnTo>
                          <a:pt x="11" y="171"/>
                        </a:lnTo>
                        <a:lnTo>
                          <a:pt x="41" y="139"/>
                        </a:lnTo>
                        <a:lnTo>
                          <a:pt x="42" y="111"/>
                        </a:lnTo>
                        <a:lnTo>
                          <a:pt x="40" y="98"/>
                        </a:lnTo>
                        <a:lnTo>
                          <a:pt x="36" y="89"/>
                        </a:lnTo>
                        <a:lnTo>
                          <a:pt x="42" y="85"/>
                        </a:lnTo>
                        <a:lnTo>
                          <a:pt x="47" y="78"/>
                        </a:lnTo>
                        <a:lnTo>
                          <a:pt x="54" y="67"/>
                        </a:lnTo>
                        <a:lnTo>
                          <a:pt x="57" y="55"/>
                        </a:lnTo>
                        <a:lnTo>
                          <a:pt x="60" y="44"/>
                        </a:lnTo>
                        <a:lnTo>
                          <a:pt x="70" y="42"/>
                        </a:lnTo>
                        <a:lnTo>
                          <a:pt x="79" y="37"/>
                        </a:lnTo>
                        <a:lnTo>
                          <a:pt x="86" y="31"/>
                        </a:lnTo>
                        <a:lnTo>
                          <a:pt x="91" y="22"/>
                        </a:lnTo>
                        <a:lnTo>
                          <a:pt x="92" y="10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rgbClr val="FF9F7F"/>
                  </a:solidFill>
                  <a:ln w="12700">
                    <a:solidFill>
                      <a:srgbClr val="BF3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19" name="Freeform 53"/>
                  <p:cNvSpPr>
                    <a:spLocks/>
                  </p:cNvSpPr>
                  <p:nvPr/>
                </p:nvSpPr>
                <p:spPr bwMode="auto">
                  <a:xfrm>
                    <a:off x="3665" y="1806"/>
                    <a:ext cx="39" cy="18"/>
                  </a:xfrm>
                  <a:custGeom>
                    <a:avLst/>
                    <a:gdLst>
                      <a:gd name="T0" fmla="*/ 0 w 39"/>
                      <a:gd name="T1" fmla="*/ 14 h 18"/>
                      <a:gd name="T2" fmla="*/ 38 w 39"/>
                      <a:gd name="T3" fmla="*/ 0 h 18"/>
                      <a:gd name="T4" fmla="*/ 39 w 39"/>
                      <a:gd name="T5" fmla="*/ 5 h 18"/>
                      <a:gd name="T6" fmla="*/ 35 w 39"/>
                      <a:gd name="T7" fmla="*/ 11 h 18"/>
                      <a:gd name="T8" fmla="*/ 15 w 39"/>
                      <a:gd name="T9" fmla="*/ 17 h 18"/>
                      <a:gd name="T10" fmla="*/ 10 w 39"/>
                      <a:gd name="T11" fmla="*/ 18 h 18"/>
                      <a:gd name="T12" fmla="*/ 4 w 39"/>
                      <a:gd name="T13" fmla="*/ 17 h 18"/>
                      <a:gd name="T14" fmla="*/ 0 w 39"/>
                      <a:gd name="T15" fmla="*/ 14 h 1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9"/>
                      <a:gd name="T25" fmla="*/ 0 h 18"/>
                      <a:gd name="T26" fmla="*/ 39 w 39"/>
                      <a:gd name="T27" fmla="*/ 18 h 1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9" h="18">
                        <a:moveTo>
                          <a:pt x="0" y="14"/>
                        </a:moveTo>
                        <a:lnTo>
                          <a:pt x="38" y="0"/>
                        </a:lnTo>
                        <a:lnTo>
                          <a:pt x="39" y="5"/>
                        </a:lnTo>
                        <a:lnTo>
                          <a:pt x="35" y="11"/>
                        </a:lnTo>
                        <a:lnTo>
                          <a:pt x="15" y="17"/>
                        </a:lnTo>
                        <a:lnTo>
                          <a:pt x="10" y="18"/>
                        </a:lnTo>
                        <a:lnTo>
                          <a:pt x="4" y="1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FF001F"/>
                  </a:solidFill>
                  <a:ln w="12700">
                    <a:solidFill>
                      <a:srgbClr val="FF001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1510" name="Freeform 54"/>
            <p:cNvSpPr>
              <a:spLocks/>
            </p:cNvSpPr>
            <p:nvPr/>
          </p:nvSpPr>
          <p:spPr bwMode="auto">
            <a:xfrm>
              <a:off x="3690" y="1716"/>
              <a:ext cx="619" cy="741"/>
            </a:xfrm>
            <a:custGeom>
              <a:avLst/>
              <a:gdLst>
                <a:gd name="T0" fmla="*/ 240 w 619"/>
                <a:gd name="T1" fmla="*/ 0 h 741"/>
                <a:gd name="T2" fmla="*/ 600 w 619"/>
                <a:gd name="T3" fmla="*/ 72 h 741"/>
                <a:gd name="T4" fmla="*/ 573 w 619"/>
                <a:gd name="T5" fmla="*/ 81 h 741"/>
                <a:gd name="T6" fmla="*/ 619 w 619"/>
                <a:gd name="T7" fmla="*/ 102 h 741"/>
                <a:gd name="T8" fmla="*/ 414 w 619"/>
                <a:gd name="T9" fmla="*/ 741 h 741"/>
                <a:gd name="T10" fmla="*/ 153 w 619"/>
                <a:gd name="T11" fmla="*/ 711 h 741"/>
                <a:gd name="T12" fmla="*/ 0 w 619"/>
                <a:gd name="T13" fmla="*/ 627 h 741"/>
                <a:gd name="T14" fmla="*/ 240 w 619"/>
                <a:gd name="T15" fmla="*/ 0 h 7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9"/>
                <a:gd name="T25" fmla="*/ 0 h 741"/>
                <a:gd name="T26" fmla="*/ 619 w 619"/>
                <a:gd name="T27" fmla="*/ 741 h 7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9" h="741">
                  <a:moveTo>
                    <a:pt x="240" y="0"/>
                  </a:moveTo>
                  <a:lnTo>
                    <a:pt x="600" y="72"/>
                  </a:lnTo>
                  <a:lnTo>
                    <a:pt x="573" y="81"/>
                  </a:lnTo>
                  <a:lnTo>
                    <a:pt x="619" y="102"/>
                  </a:lnTo>
                  <a:lnTo>
                    <a:pt x="414" y="741"/>
                  </a:lnTo>
                  <a:lnTo>
                    <a:pt x="153" y="711"/>
                  </a:lnTo>
                  <a:lnTo>
                    <a:pt x="0" y="62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9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" name="Freeform 55"/>
            <p:cNvSpPr>
              <a:spLocks/>
            </p:cNvSpPr>
            <p:nvPr/>
          </p:nvSpPr>
          <p:spPr bwMode="auto">
            <a:xfrm>
              <a:off x="3596" y="2178"/>
              <a:ext cx="645" cy="361"/>
            </a:xfrm>
            <a:custGeom>
              <a:avLst/>
              <a:gdLst>
                <a:gd name="T0" fmla="*/ 594 w 645"/>
                <a:gd name="T1" fmla="*/ 25 h 361"/>
                <a:gd name="T2" fmla="*/ 615 w 645"/>
                <a:gd name="T3" fmla="*/ 145 h 361"/>
                <a:gd name="T4" fmla="*/ 635 w 645"/>
                <a:gd name="T5" fmla="*/ 247 h 361"/>
                <a:gd name="T6" fmla="*/ 645 w 645"/>
                <a:gd name="T7" fmla="*/ 303 h 361"/>
                <a:gd name="T8" fmla="*/ 633 w 645"/>
                <a:gd name="T9" fmla="*/ 336 h 361"/>
                <a:gd name="T10" fmla="*/ 537 w 645"/>
                <a:gd name="T11" fmla="*/ 357 h 361"/>
                <a:gd name="T12" fmla="*/ 342 w 645"/>
                <a:gd name="T13" fmla="*/ 346 h 361"/>
                <a:gd name="T14" fmla="*/ 242 w 645"/>
                <a:gd name="T15" fmla="*/ 361 h 361"/>
                <a:gd name="T16" fmla="*/ 165 w 645"/>
                <a:gd name="T17" fmla="*/ 351 h 361"/>
                <a:gd name="T18" fmla="*/ 65 w 645"/>
                <a:gd name="T19" fmla="*/ 342 h 361"/>
                <a:gd name="T20" fmla="*/ 38 w 645"/>
                <a:gd name="T21" fmla="*/ 300 h 361"/>
                <a:gd name="T22" fmla="*/ 18 w 645"/>
                <a:gd name="T23" fmla="*/ 264 h 361"/>
                <a:gd name="T24" fmla="*/ 5 w 645"/>
                <a:gd name="T25" fmla="*/ 217 h 361"/>
                <a:gd name="T26" fmla="*/ 2 w 645"/>
                <a:gd name="T27" fmla="*/ 189 h 361"/>
                <a:gd name="T28" fmla="*/ 17 w 645"/>
                <a:gd name="T29" fmla="*/ 180 h 361"/>
                <a:gd name="T30" fmla="*/ 33 w 645"/>
                <a:gd name="T31" fmla="*/ 195 h 361"/>
                <a:gd name="T32" fmla="*/ 71 w 645"/>
                <a:gd name="T33" fmla="*/ 213 h 361"/>
                <a:gd name="T34" fmla="*/ 51 w 645"/>
                <a:gd name="T35" fmla="*/ 187 h 361"/>
                <a:gd name="T36" fmla="*/ 80 w 645"/>
                <a:gd name="T37" fmla="*/ 171 h 361"/>
                <a:gd name="T38" fmla="*/ 138 w 645"/>
                <a:gd name="T39" fmla="*/ 165 h 361"/>
                <a:gd name="T40" fmla="*/ 189 w 645"/>
                <a:gd name="T41" fmla="*/ 165 h 361"/>
                <a:gd name="T42" fmla="*/ 141 w 645"/>
                <a:gd name="T43" fmla="*/ 159 h 361"/>
                <a:gd name="T44" fmla="*/ 110 w 645"/>
                <a:gd name="T45" fmla="*/ 159 h 361"/>
                <a:gd name="T46" fmla="*/ 86 w 645"/>
                <a:gd name="T47" fmla="*/ 145 h 361"/>
                <a:gd name="T48" fmla="*/ 117 w 645"/>
                <a:gd name="T49" fmla="*/ 127 h 361"/>
                <a:gd name="T50" fmla="*/ 198 w 645"/>
                <a:gd name="T51" fmla="*/ 120 h 361"/>
                <a:gd name="T52" fmla="*/ 246 w 645"/>
                <a:gd name="T53" fmla="*/ 136 h 361"/>
                <a:gd name="T54" fmla="*/ 275 w 645"/>
                <a:gd name="T55" fmla="*/ 178 h 361"/>
                <a:gd name="T56" fmla="*/ 330 w 645"/>
                <a:gd name="T57" fmla="*/ 207 h 361"/>
                <a:gd name="T58" fmla="*/ 411 w 645"/>
                <a:gd name="T59" fmla="*/ 211 h 361"/>
                <a:gd name="T60" fmla="*/ 507 w 645"/>
                <a:gd name="T61" fmla="*/ 189 h 361"/>
                <a:gd name="T62" fmla="*/ 550 w 645"/>
                <a:gd name="T63" fmla="*/ 84 h 36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5"/>
                <a:gd name="T97" fmla="*/ 0 h 361"/>
                <a:gd name="T98" fmla="*/ 645 w 645"/>
                <a:gd name="T99" fmla="*/ 361 h 36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5" h="361">
                  <a:moveTo>
                    <a:pt x="586" y="0"/>
                  </a:moveTo>
                  <a:lnTo>
                    <a:pt x="594" y="25"/>
                  </a:lnTo>
                  <a:lnTo>
                    <a:pt x="608" y="96"/>
                  </a:lnTo>
                  <a:lnTo>
                    <a:pt x="615" y="145"/>
                  </a:lnTo>
                  <a:lnTo>
                    <a:pt x="626" y="217"/>
                  </a:lnTo>
                  <a:lnTo>
                    <a:pt x="635" y="247"/>
                  </a:lnTo>
                  <a:lnTo>
                    <a:pt x="642" y="277"/>
                  </a:lnTo>
                  <a:lnTo>
                    <a:pt x="645" y="303"/>
                  </a:lnTo>
                  <a:lnTo>
                    <a:pt x="642" y="318"/>
                  </a:lnTo>
                  <a:lnTo>
                    <a:pt x="633" y="336"/>
                  </a:lnTo>
                  <a:lnTo>
                    <a:pt x="614" y="348"/>
                  </a:lnTo>
                  <a:lnTo>
                    <a:pt x="537" y="357"/>
                  </a:lnTo>
                  <a:lnTo>
                    <a:pt x="443" y="357"/>
                  </a:lnTo>
                  <a:lnTo>
                    <a:pt x="342" y="346"/>
                  </a:lnTo>
                  <a:lnTo>
                    <a:pt x="281" y="358"/>
                  </a:lnTo>
                  <a:lnTo>
                    <a:pt x="242" y="361"/>
                  </a:lnTo>
                  <a:lnTo>
                    <a:pt x="203" y="357"/>
                  </a:lnTo>
                  <a:lnTo>
                    <a:pt x="165" y="351"/>
                  </a:lnTo>
                  <a:lnTo>
                    <a:pt x="135" y="349"/>
                  </a:lnTo>
                  <a:lnTo>
                    <a:pt x="65" y="342"/>
                  </a:lnTo>
                  <a:lnTo>
                    <a:pt x="40" y="322"/>
                  </a:lnTo>
                  <a:lnTo>
                    <a:pt x="38" y="300"/>
                  </a:lnTo>
                  <a:lnTo>
                    <a:pt x="23" y="280"/>
                  </a:lnTo>
                  <a:lnTo>
                    <a:pt x="18" y="264"/>
                  </a:lnTo>
                  <a:lnTo>
                    <a:pt x="18" y="238"/>
                  </a:lnTo>
                  <a:lnTo>
                    <a:pt x="5" y="217"/>
                  </a:lnTo>
                  <a:lnTo>
                    <a:pt x="0" y="198"/>
                  </a:lnTo>
                  <a:lnTo>
                    <a:pt x="2" y="189"/>
                  </a:lnTo>
                  <a:lnTo>
                    <a:pt x="8" y="181"/>
                  </a:lnTo>
                  <a:lnTo>
                    <a:pt x="17" y="180"/>
                  </a:lnTo>
                  <a:lnTo>
                    <a:pt x="24" y="184"/>
                  </a:lnTo>
                  <a:lnTo>
                    <a:pt x="33" y="195"/>
                  </a:lnTo>
                  <a:lnTo>
                    <a:pt x="45" y="204"/>
                  </a:lnTo>
                  <a:lnTo>
                    <a:pt x="71" y="213"/>
                  </a:lnTo>
                  <a:lnTo>
                    <a:pt x="56" y="201"/>
                  </a:lnTo>
                  <a:lnTo>
                    <a:pt x="51" y="187"/>
                  </a:lnTo>
                  <a:lnTo>
                    <a:pt x="60" y="178"/>
                  </a:lnTo>
                  <a:lnTo>
                    <a:pt x="80" y="171"/>
                  </a:lnTo>
                  <a:lnTo>
                    <a:pt x="104" y="171"/>
                  </a:lnTo>
                  <a:lnTo>
                    <a:pt x="138" y="165"/>
                  </a:lnTo>
                  <a:lnTo>
                    <a:pt x="177" y="165"/>
                  </a:lnTo>
                  <a:lnTo>
                    <a:pt x="189" y="165"/>
                  </a:lnTo>
                  <a:lnTo>
                    <a:pt x="170" y="157"/>
                  </a:lnTo>
                  <a:lnTo>
                    <a:pt x="141" y="159"/>
                  </a:lnTo>
                  <a:lnTo>
                    <a:pt x="128" y="159"/>
                  </a:lnTo>
                  <a:lnTo>
                    <a:pt x="110" y="159"/>
                  </a:lnTo>
                  <a:lnTo>
                    <a:pt x="92" y="153"/>
                  </a:lnTo>
                  <a:lnTo>
                    <a:pt x="86" y="145"/>
                  </a:lnTo>
                  <a:lnTo>
                    <a:pt x="83" y="133"/>
                  </a:lnTo>
                  <a:lnTo>
                    <a:pt x="117" y="127"/>
                  </a:lnTo>
                  <a:lnTo>
                    <a:pt x="164" y="123"/>
                  </a:lnTo>
                  <a:lnTo>
                    <a:pt x="198" y="120"/>
                  </a:lnTo>
                  <a:lnTo>
                    <a:pt x="225" y="127"/>
                  </a:lnTo>
                  <a:lnTo>
                    <a:pt x="246" y="136"/>
                  </a:lnTo>
                  <a:lnTo>
                    <a:pt x="263" y="160"/>
                  </a:lnTo>
                  <a:lnTo>
                    <a:pt x="275" y="178"/>
                  </a:lnTo>
                  <a:lnTo>
                    <a:pt x="300" y="194"/>
                  </a:lnTo>
                  <a:lnTo>
                    <a:pt x="330" y="207"/>
                  </a:lnTo>
                  <a:lnTo>
                    <a:pt x="369" y="213"/>
                  </a:lnTo>
                  <a:lnTo>
                    <a:pt x="411" y="211"/>
                  </a:lnTo>
                  <a:lnTo>
                    <a:pt x="494" y="189"/>
                  </a:lnTo>
                  <a:lnTo>
                    <a:pt x="507" y="189"/>
                  </a:lnTo>
                  <a:lnTo>
                    <a:pt x="539" y="139"/>
                  </a:lnTo>
                  <a:lnTo>
                    <a:pt x="550" y="8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9F7F"/>
            </a:solidFill>
            <a:ln w="12700">
              <a:solidFill>
                <a:srgbClr val="BF3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20713"/>
            <a:ext cx="7378700" cy="7620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CC0000"/>
                </a:solidFill>
                <a:ea typeface="华文彩云" pitchFamily="2" charset="-122"/>
              </a:rPr>
              <a:t>三、达尔文以后进化理论的发展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49500"/>
            <a:ext cx="7632700" cy="2655888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2800" b="1" dirty="0" smtClean="0">
                <a:solidFill>
                  <a:srgbClr val="3333FF"/>
                </a:solidFill>
                <a:ea typeface="黑体" pitchFamily="49" charset="-122"/>
              </a:rPr>
              <a:t>形成以</a:t>
            </a:r>
            <a:r>
              <a:rPr lang="zh-CN" altLang="en-US" sz="2800" b="1" dirty="0" smtClean="0">
                <a:solidFill>
                  <a:srgbClr val="FF3300"/>
                </a:solidFill>
                <a:ea typeface="黑体" pitchFamily="49" charset="-122"/>
              </a:rPr>
              <a:t>自然选择为核心</a:t>
            </a:r>
            <a:r>
              <a:rPr lang="zh-CN" altLang="en-US" sz="2800" b="1" dirty="0" smtClean="0">
                <a:solidFill>
                  <a:srgbClr val="3333FF"/>
                </a:solidFill>
                <a:ea typeface="黑体" pitchFamily="49" charset="-122"/>
              </a:rPr>
              <a:t>的现代生物进化理论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 smtClean="0">
                <a:solidFill>
                  <a:srgbClr val="3333FF"/>
                </a:solidFill>
                <a:ea typeface="黑体" pitchFamily="49" charset="-122"/>
              </a:rPr>
              <a:t>认清</a:t>
            </a:r>
            <a:r>
              <a:rPr lang="zh-CN" altLang="en-US" sz="2800" b="1" dirty="0" smtClean="0">
                <a:solidFill>
                  <a:srgbClr val="FF3300"/>
                </a:solidFill>
                <a:ea typeface="黑体" pitchFamily="49" charset="-122"/>
              </a:rPr>
              <a:t>遗传变异的本质</a:t>
            </a:r>
            <a:r>
              <a:rPr lang="zh-CN" altLang="en-US" sz="2800" b="1" dirty="0" smtClean="0">
                <a:solidFill>
                  <a:srgbClr val="3333FF"/>
                </a:solidFill>
                <a:ea typeface="黑体" pitchFamily="49" charset="-122"/>
              </a:rPr>
              <a:t>，摒弃获得性遗传，从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基因水平</a:t>
            </a:r>
            <a:r>
              <a:rPr lang="zh-CN" altLang="en-US" sz="2800" b="1" dirty="0" smtClean="0">
                <a:solidFill>
                  <a:srgbClr val="3333FF"/>
                </a:solidFill>
                <a:ea typeface="黑体" pitchFamily="49" charset="-122"/>
              </a:rPr>
              <a:t>研究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 smtClean="0">
                <a:solidFill>
                  <a:srgbClr val="3333FF"/>
                </a:solidFill>
                <a:ea typeface="黑体" pitchFamily="49" charset="-122"/>
              </a:rPr>
              <a:t>以</a:t>
            </a:r>
            <a:r>
              <a:rPr lang="zh-CN" altLang="en-US" sz="2800" b="1" dirty="0" smtClean="0">
                <a:solidFill>
                  <a:srgbClr val="FF3300"/>
                </a:solidFill>
                <a:ea typeface="黑体" pitchFamily="49" charset="-122"/>
              </a:rPr>
              <a:t>种群</a:t>
            </a:r>
            <a:r>
              <a:rPr lang="zh-CN" altLang="en-US" sz="2800" b="1" dirty="0" smtClean="0">
                <a:solidFill>
                  <a:srgbClr val="3333FF"/>
                </a:solidFill>
                <a:ea typeface="黑体" pitchFamily="49" charset="-122"/>
              </a:rPr>
              <a:t>为生物进化的基本单位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 descr="羊皮纸"/>
          <p:cNvSpPr txBox="1">
            <a:spLocks noChangeArrowheads="1"/>
          </p:cNvSpPr>
          <p:nvPr/>
        </p:nvSpPr>
        <p:spPr bwMode="auto">
          <a:xfrm>
            <a:off x="827584" y="2125290"/>
            <a:ext cx="2015629" cy="5847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3200" b="1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性状</a:t>
            </a:r>
            <a:r>
              <a:rPr lang="zh-CN" sz="3200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水平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987675" y="2557090"/>
            <a:ext cx="1439863" cy="0"/>
          </a:xfrm>
          <a:prstGeom prst="line">
            <a:avLst/>
          </a:prstGeom>
          <a:noFill/>
          <a:ln w="76200" cmpd="sng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43808" y="1988840"/>
            <a:ext cx="1511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400" b="1" dirty="0">
                <a:latin typeface="Verdana" pitchFamily="34" charset="0"/>
              </a:rPr>
              <a:t>深入</a:t>
            </a:r>
          </a:p>
        </p:txBody>
      </p:sp>
      <p:sp>
        <p:nvSpPr>
          <p:cNvPr id="7" name="Text Box 6" descr="羊皮纸"/>
          <p:cNvSpPr txBox="1">
            <a:spLocks noChangeArrowheads="1"/>
          </p:cNvSpPr>
          <p:nvPr/>
        </p:nvSpPr>
        <p:spPr bwMode="auto">
          <a:xfrm>
            <a:off x="4572000" y="2132856"/>
            <a:ext cx="3744094" cy="5847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3200" b="1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基因</a:t>
            </a:r>
            <a:r>
              <a:rPr lang="zh-CN" sz="3200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（</a:t>
            </a:r>
            <a:r>
              <a:rPr lang="zh-CN" sz="3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分子）</a:t>
            </a:r>
            <a:r>
              <a:rPr lang="zh-CN" sz="3200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水平</a:t>
            </a:r>
          </a:p>
        </p:txBody>
      </p:sp>
      <p:sp>
        <p:nvSpPr>
          <p:cNvPr id="8" name="Text Box 8" descr="羊皮纸"/>
          <p:cNvSpPr txBox="1">
            <a:spLocks noChangeArrowheads="1"/>
          </p:cNvSpPr>
          <p:nvPr/>
        </p:nvSpPr>
        <p:spPr bwMode="auto">
          <a:xfrm>
            <a:off x="4932040" y="4428753"/>
            <a:ext cx="3815978" cy="5847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3200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以</a:t>
            </a:r>
            <a:r>
              <a:rPr lang="zh-CN" sz="3200" b="1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种群</a:t>
            </a:r>
            <a:r>
              <a:rPr lang="zh-CN" sz="3200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为基本单位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176713" y="4789115"/>
            <a:ext cx="682625" cy="0"/>
          </a:xfrm>
          <a:prstGeom prst="line">
            <a:avLst/>
          </a:prstGeom>
          <a:noFill/>
          <a:ln w="76200" cmpd="sng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67544" y="5373216"/>
            <a:ext cx="82645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000" dirty="0">
                <a:latin typeface="Times New Roman" pitchFamily="18" charset="0"/>
                <a:ea typeface="隶书" pitchFamily="1" charset="-122"/>
              </a:rPr>
              <a:t>    </a:t>
            </a:r>
            <a:r>
              <a:rPr lang="zh-CN" sz="2800" b="1" dirty="0">
                <a:latin typeface="Times New Roman" pitchFamily="18" charset="0"/>
                <a:ea typeface="黑体" pitchFamily="49" charset="-122"/>
              </a:rPr>
              <a:t>形成以</a:t>
            </a:r>
            <a:r>
              <a:rPr lang="zh-CN" sz="28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</a:rPr>
              <a:t>自然选择学说</a:t>
            </a:r>
            <a:r>
              <a:rPr lang="zh-CN" sz="2800" b="1" dirty="0">
                <a:latin typeface="Times New Roman" pitchFamily="18" charset="0"/>
                <a:ea typeface="黑体" pitchFamily="49" charset="-122"/>
              </a:rPr>
              <a:t>为基础的</a:t>
            </a:r>
            <a:r>
              <a:rPr 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现代生物进化理论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042988" y="3061915"/>
            <a:ext cx="621516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sz="2600" b="1" dirty="0"/>
              <a:t>认识到了遗传和变异的本质</a:t>
            </a:r>
          </a:p>
          <a:p>
            <a:r>
              <a:rPr lang="zh-CN" sz="2600" b="1" dirty="0"/>
              <a:t>获得性遗传的观点，已经被多数人摈弃。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48680"/>
            <a:ext cx="7378700" cy="7620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CC0000"/>
                </a:solidFill>
                <a:ea typeface="华文彩云" pitchFamily="2" charset="-122"/>
              </a:rPr>
              <a:t>三、达尔文以后进化理论的发展</a:t>
            </a:r>
          </a:p>
        </p:txBody>
      </p:sp>
      <p:sp>
        <p:nvSpPr>
          <p:cNvPr id="13" name="Text Box 7" descr="羊皮纸"/>
          <p:cNvSpPr txBox="1">
            <a:spLocks noChangeArrowheads="1"/>
          </p:cNvSpPr>
          <p:nvPr/>
        </p:nvSpPr>
        <p:spPr bwMode="auto">
          <a:xfrm>
            <a:off x="611560" y="4437112"/>
            <a:ext cx="3528392" cy="5847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以生物</a:t>
            </a:r>
            <a:r>
              <a:rPr lang="zh-CN" sz="3200" b="1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个体</a:t>
            </a:r>
            <a:r>
              <a:rPr lang="zh-CN" sz="3200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为单位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  <p:bldP spid="6" grpId="0" autoUpdateAnimBg="0"/>
      <p:bldP spid="7" grpId="0" animBg="1" autoUpdateAnimBg="0"/>
      <p:bldP spid="8" grpId="0" animBg="1" autoUpdateAnimBg="0"/>
      <p:bldP spid="9" grpId="0" animBg="1"/>
      <p:bldP spid="10" grpId="0" autoUpdateAnimBg="0"/>
      <p:bldP spid="11" grpId="0" autoUpdateAnimBg="0"/>
      <p:bldP spid="1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214563"/>
            <a:ext cx="8334375" cy="38814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、下列表述中哪一项不是拉马克的观点：（   ）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A.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生物的种类是随着时间的推移而变化的；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B.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生物的某一器官发达与否取决于用与不用；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C.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环境的变化使生物出现新的性状，并且将这些性状遗传给后代；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D.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生物的种类从古到今是一样的。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7956550" y="2205038"/>
            <a:ext cx="477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</a:rPr>
              <a:t>D</a:t>
            </a:r>
          </a:p>
        </p:txBody>
      </p:sp>
      <p:sp>
        <p:nvSpPr>
          <p:cNvPr id="23556" name="WordArt 8"/>
          <p:cNvSpPr>
            <a:spLocks noChangeArrowheads="1" noChangeShapeType="1" noTextEdit="1"/>
          </p:cNvSpPr>
          <p:nvPr/>
        </p:nvSpPr>
        <p:spPr bwMode="auto">
          <a:xfrm>
            <a:off x="1692275" y="476250"/>
            <a:ext cx="3384550" cy="936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巩固提高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958137" cy="43957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</a:rPr>
              <a:t>2.</a:t>
            </a:r>
            <a:r>
              <a:rPr lang="zh-CN" altLang="en-US" b="1" smtClean="0">
                <a:latin typeface="宋体" pitchFamily="2" charset="-122"/>
              </a:rPr>
              <a:t>某植物单植年产百粒种子，其中大部分被鸟所食，或因气候、土壤、水分等原因不能在第二年长成成株，按达尔文的观点，这一现象说明（      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</a:rPr>
              <a:t>A.</a:t>
            </a:r>
            <a:r>
              <a:rPr lang="zh-CN" altLang="en-US" b="1" smtClean="0">
                <a:latin typeface="宋体" pitchFamily="2" charset="-122"/>
              </a:rPr>
              <a:t>物种是可变的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</a:rPr>
              <a:t>B.</a:t>
            </a:r>
            <a:r>
              <a:rPr lang="zh-CN" altLang="en-US" b="1" smtClean="0">
                <a:latin typeface="宋体" pitchFamily="2" charset="-122"/>
              </a:rPr>
              <a:t>过度繁殖，生存斗争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</a:rPr>
              <a:t>C.</a:t>
            </a:r>
            <a:r>
              <a:rPr lang="zh-CN" altLang="en-US" b="1" smtClean="0">
                <a:latin typeface="宋体" pitchFamily="2" charset="-122"/>
              </a:rPr>
              <a:t>选择的不定向性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</a:rPr>
              <a:t>D.</a:t>
            </a:r>
            <a:r>
              <a:rPr lang="zh-CN" altLang="en-US" b="1" smtClean="0">
                <a:latin typeface="宋体" pitchFamily="2" charset="-122"/>
              </a:rPr>
              <a:t>用进废退，获得性遗传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4373563" y="3575050"/>
            <a:ext cx="48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CC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958137" cy="4322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</a:rPr>
              <a:t>3.</a:t>
            </a:r>
            <a:r>
              <a:rPr lang="zh-CN" altLang="en-US" sz="3600" b="1" smtClean="0">
                <a:latin typeface="宋体" pitchFamily="2" charset="-122"/>
              </a:rPr>
              <a:t>下列哪项不是自然选择学说的主要内容 </a:t>
            </a:r>
            <a:r>
              <a:rPr lang="zh-CN" altLang="en-US" b="1" smtClean="0">
                <a:latin typeface="宋体" pitchFamily="2" charset="-122"/>
              </a:rPr>
              <a:t>（     ）</a:t>
            </a:r>
            <a:r>
              <a:rPr lang="zh-CN" altLang="en-US" sz="3600" b="1" smtClean="0">
                <a:latin typeface="宋体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smtClean="0">
                <a:latin typeface="宋体" pitchFamily="2" charset="-122"/>
              </a:rPr>
              <a:t> </a:t>
            </a:r>
            <a:r>
              <a:rPr lang="en-US" altLang="zh-CN" sz="3600" b="1" smtClean="0">
                <a:latin typeface="宋体" pitchFamily="2" charset="-122"/>
              </a:rPr>
              <a:t>A.</a:t>
            </a:r>
            <a:r>
              <a:rPr lang="zh-CN" altLang="en-US" sz="3600" b="1" smtClean="0">
                <a:latin typeface="宋体" pitchFamily="2" charset="-122"/>
              </a:rPr>
              <a:t>生存斗争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smtClean="0">
                <a:latin typeface="宋体" pitchFamily="2" charset="-122"/>
              </a:rPr>
              <a:t> </a:t>
            </a:r>
            <a:r>
              <a:rPr lang="en-US" altLang="zh-CN" sz="3600" b="1" smtClean="0">
                <a:latin typeface="宋体" pitchFamily="2" charset="-122"/>
              </a:rPr>
              <a:t>B.</a:t>
            </a:r>
            <a:r>
              <a:rPr lang="zh-CN" altLang="en-US" sz="3600" b="1" smtClean="0">
                <a:latin typeface="宋体" pitchFamily="2" charset="-122"/>
              </a:rPr>
              <a:t>生殖和发育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smtClean="0">
                <a:latin typeface="宋体" pitchFamily="2" charset="-122"/>
              </a:rPr>
              <a:t> </a:t>
            </a:r>
            <a:r>
              <a:rPr lang="en-US" altLang="zh-CN" sz="3600" b="1" smtClean="0">
                <a:latin typeface="宋体" pitchFamily="2" charset="-122"/>
              </a:rPr>
              <a:t>C.</a:t>
            </a:r>
            <a:r>
              <a:rPr lang="zh-CN" altLang="en-US" sz="3600" b="1" smtClean="0">
                <a:latin typeface="宋体" pitchFamily="2" charset="-122"/>
              </a:rPr>
              <a:t>适者生存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smtClean="0">
                <a:latin typeface="宋体" pitchFamily="2" charset="-122"/>
              </a:rPr>
              <a:t> </a:t>
            </a:r>
            <a:r>
              <a:rPr lang="en-US" altLang="zh-CN" sz="3600" b="1" smtClean="0">
                <a:latin typeface="宋体" pitchFamily="2" charset="-122"/>
              </a:rPr>
              <a:t>D.</a:t>
            </a:r>
            <a:r>
              <a:rPr lang="zh-CN" altLang="en-US" sz="3600" b="1" smtClean="0">
                <a:latin typeface="宋体" pitchFamily="2" charset="-122"/>
              </a:rPr>
              <a:t>遗传和变异</a:t>
            </a:r>
            <a:br>
              <a:rPr lang="zh-CN" altLang="en-US" sz="3600" b="1" smtClean="0">
                <a:latin typeface="宋体" pitchFamily="2" charset="-122"/>
              </a:rPr>
            </a:br>
            <a:endParaRPr lang="zh-CN" altLang="en-US" sz="3600" b="1" smtClean="0">
              <a:latin typeface="宋体" pitchFamily="2" charset="-122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627313" y="2636838"/>
            <a:ext cx="48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CC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3300"/>
                </a:solidFill>
                <a:ea typeface="幼圆" pitchFamily="49" charset="-122"/>
              </a:rPr>
              <a:t>关于生命起源的几个假说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276475"/>
            <a:ext cx="4483100" cy="38147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神创论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“上帝造人”  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“女娲造人”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物种不变论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既没有物种的绝灭，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  也没有新物种的产生</a:t>
            </a:r>
          </a:p>
        </p:txBody>
      </p:sp>
      <p:pic>
        <p:nvPicPr>
          <p:cNvPr id="5124" name="Picture 4" descr="36316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2276475"/>
            <a:ext cx="3600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958137" cy="4467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4.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用达尔文进化学说的观点来判断下列叙述，其中正确的是（     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A.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长颈鹿经常努力伸长颈和前肢去吃树上的叶子，因此颈和前肢都变得很长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B.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北极熊生活在冰天雪地的环境里，它们的身体产生了定向的白色变异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C.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野兔的保护色和鹰锐利的目光，是他们长期互相选择的结果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D.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在长期有毒农药的作用下，农田害虫产生了抗药性变异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708400" y="2493963"/>
            <a:ext cx="51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CC00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958137" cy="4322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5.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下列哪一项符合达尔文对生物进化过程的论述（     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A.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变异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生存斗争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有利变异的积累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适者生存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B.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生存斗争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生物变异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有利变异的积累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适者生存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C.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环境变化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生物变异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适者生存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有利变异积累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D.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生物变异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生存斗争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适者生存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有利变异积累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835150" y="2492375"/>
            <a:ext cx="51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CC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958137" cy="43227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6.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长期使用某种农药会导致灭虫的效果越来越差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这是因为某些害虫产生了抗药性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并且得以保存和繁殖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害虫产生抗药性的原因是（     ） </a:t>
            </a:r>
            <a:br>
              <a:rPr lang="zh-CN" altLang="en-US" sz="2800" b="1" smtClean="0">
                <a:latin typeface="幼圆" pitchFamily="49" charset="-122"/>
                <a:ea typeface="幼圆" pitchFamily="49" charset="-122"/>
              </a:rPr>
            </a:br>
            <a:endParaRPr lang="zh-CN" altLang="en-US" sz="2800" b="1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A.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定向变异的结果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B.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害虫对农药进行选择的结果</a:t>
            </a:r>
            <a:br>
              <a:rPr lang="zh-CN" altLang="en-US" sz="2800" b="1" smtClean="0">
                <a:latin typeface="幼圆" pitchFamily="49" charset="-122"/>
                <a:ea typeface="幼圆" pitchFamily="49" charset="-122"/>
              </a:rPr>
            </a:b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C.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逐代遗传的结果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D.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农药对害虫定向选择的结果</a:t>
            </a:r>
            <a:r>
              <a:rPr lang="zh-CN" altLang="en-US" sz="2800" smtClean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877050" y="2924175"/>
            <a:ext cx="51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CC0000"/>
                </a:solidFill>
              </a:rPr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866062" cy="21605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4400" b="1" smtClean="0">
                <a:latin typeface="黑体" pitchFamily="49" charset="-122"/>
                <a:ea typeface="黑体" pitchFamily="49" charset="-122"/>
              </a:rPr>
              <a:t>人类对濒危动植物进行保护，会不会干扰自然界正常的自然选择？</a:t>
            </a:r>
          </a:p>
        </p:txBody>
      </p:sp>
      <p:sp>
        <p:nvSpPr>
          <p:cNvPr id="29699" name="WordArt 4"/>
          <p:cNvSpPr>
            <a:spLocks noChangeArrowheads="1" noChangeShapeType="1" noTextEdit="1"/>
          </p:cNvSpPr>
          <p:nvPr/>
        </p:nvSpPr>
        <p:spPr bwMode="auto">
          <a:xfrm>
            <a:off x="1619250" y="620713"/>
            <a:ext cx="2376488" cy="792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拓展题</a:t>
            </a:r>
          </a:p>
        </p:txBody>
      </p:sp>
      <p:pic>
        <p:nvPicPr>
          <p:cNvPr id="29700" name="Picture 5" descr="20051210173808647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22700"/>
            <a:ext cx="45720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6" descr="sw0126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6013" y="4292600"/>
            <a:ext cx="3419475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663" y="2716213"/>
            <a:ext cx="4249737" cy="388143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zh-CN" sz="2800" b="1" smtClean="0"/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b="1" smtClean="0">
                <a:ea typeface="幼圆" pitchFamily="49" charset="-122"/>
              </a:rPr>
              <a:t>法国博物学家</a:t>
            </a:r>
          </a:p>
          <a:p>
            <a:pPr eaLnBrk="1" hangingPunct="1">
              <a:lnSpc>
                <a:spcPct val="90000"/>
              </a:lnSpc>
            </a:pPr>
            <a:endParaRPr kumimoji="0" lang="zh-CN" altLang="en-US" sz="2400" b="1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b="1" smtClean="0">
                <a:latin typeface="幼圆" pitchFamily="49" charset="-122"/>
                <a:ea typeface="幼圆" pitchFamily="49" charset="-122"/>
              </a:rPr>
              <a:t>在</a:t>
            </a:r>
            <a:r>
              <a:rPr kumimoji="0" lang="en-US" altLang="zh-CN" sz="2800" b="1" smtClean="0">
                <a:latin typeface="幼圆" pitchFamily="49" charset="-122"/>
                <a:ea typeface="幼圆" pitchFamily="49" charset="-122"/>
              </a:rPr>
              <a:t>18</a:t>
            </a:r>
            <a:r>
              <a:rPr kumimoji="0" lang="zh-CN" altLang="en-US" sz="2800" b="1" smtClean="0">
                <a:latin typeface="幼圆" pitchFamily="49" charset="-122"/>
                <a:ea typeface="幼圆" pitchFamily="49" charset="-122"/>
              </a:rPr>
              <a:t>世纪首先系统提出了生物进化论，是</a:t>
            </a:r>
            <a:r>
              <a:rPr kumimoji="0" lang="zh-CN" altLang="en-US" sz="2800" b="1" smtClean="0">
                <a:solidFill>
                  <a:srgbClr val="993300"/>
                </a:solidFill>
                <a:latin typeface="幼圆" pitchFamily="49" charset="-122"/>
                <a:ea typeface="幼圆" pitchFamily="49" charset="-122"/>
              </a:rPr>
              <a:t>生物进化论的先驱者</a:t>
            </a:r>
            <a:r>
              <a:rPr kumimoji="0" lang="zh-CN" altLang="en-US" sz="2800" b="1" smtClean="0">
                <a:latin typeface="幼圆" pitchFamily="49" charset="-122"/>
                <a:ea typeface="幼圆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endParaRPr kumimoji="0" lang="en-US" altLang="zh-CN" sz="2800" b="1" smtClean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6147" name="Picture 4" descr="03-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844675"/>
            <a:ext cx="2998787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874713" y="5602288"/>
            <a:ext cx="2668587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zh-CN" altLang="en-US" sz="2400" b="1">
                <a:latin typeface="幼圆" pitchFamily="49" charset="-122"/>
                <a:ea typeface="幼圆" pitchFamily="49" charset="-122"/>
              </a:rPr>
              <a:t>拉马克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(L.B.Lamarck)</a:t>
            </a:r>
            <a:endParaRPr kumimoji="0" lang="en-US" altLang="zh-CN" sz="4000" b="1">
              <a:latin typeface="幼圆" pitchFamily="49" charset="-122"/>
              <a:ea typeface="幼圆" pitchFamily="49" charset="-122"/>
            </a:endParaRPr>
          </a:p>
          <a:p>
            <a:pPr algn="ctr">
              <a:defRPr/>
            </a:pPr>
            <a:r>
              <a:rPr kumimoji="0" lang="zh-CN" altLang="en-US" sz="2000" b="1">
                <a:latin typeface="幼圆" pitchFamily="49" charset="-122"/>
                <a:ea typeface="幼圆" pitchFamily="49" charset="-122"/>
              </a:rPr>
              <a:t>（</a:t>
            </a:r>
            <a:r>
              <a:rPr kumimoji="0" lang="en-US" altLang="zh-CN" sz="2000" b="1">
                <a:latin typeface="幼圆" pitchFamily="49" charset="-122"/>
                <a:ea typeface="幼圆" pitchFamily="49" charset="-122"/>
              </a:rPr>
              <a:t>1744</a:t>
            </a:r>
            <a:r>
              <a:rPr kumimoji="0" lang="en-US" altLang="zh-CN" sz="2000" b="1">
                <a:latin typeface="Times New Roman"/>
                <a:ea typeface="幼圆" pitchFamily="49" charset="-122"/>
              </a:rPr>
              <a:t>—</a:t>
            </a:r>
            <a:r>
              <a:rPr kumimoji="0" lang="en-US" altLang="zh-CN" sz="2000" b="1">
                <a:latin typeface="幼圆" pitchFamily="49" charset="-122"/>
                <a:ea typeface="幼圆" pitchFamily="49" charset="-122"/>
              </a:rPr>
              <a:t>1829</a:t>
            </a:r>
            <a:r>
              <a:rPr kumimoji="0" lang="zh-CN" altLang="en-US" sz="2000" b="1">
                <a:latin typeface="幼圆" pitchFamily="49" charset="-122"/>
                <a:ea typeface="幼圆" pitchFamily="49" charset="-122"/>
              </a:rPr>
              <a:t>）</a:t>
            </a:r>
          </a:p>
          <a:p>
            <a:pPr algn="ctr">
              <a:defRPr/>
            </a:pPr>
            <a:endParaRPr kumimoji="0" lang="en-US" altLang="zh-CN" sz="4800" b="1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3995738" y="2205038"/>
            <a:ext cx="48244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rgbClr val="CC0000"/>
                </a:solidFill>
                <a:latin typeface="Arial" pitchFamily="34" charset="0"/>
                <a:ea typeface="华文彩云" pitchFamily="2" charset="-122"/>
              </a:rPr>
              <a:t>一、拉马克的进化学说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900113" y="506413"/>
            <a:ext cx="7378700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3300"/>
                </a:solidFill>
              </a:rPr>
              <a:t>关于生物进化的学说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1547813" y="549275"/>
            <a:ext cx="727233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800" b="1">
                <a:latin typeface="Arial" pitchFamily="34" charset="0"/>
                <a:ea typeface="华文彩云" pitchFamily="2" charset="-122"/>
              </a:rPr>
              <a:t>拉马克进化学说的要点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1547813" y="2636838"/>
            <a:ext cx="648017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物种是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的，都不是神造的；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生物是由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       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逐渐进化的；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3.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生物各种适应性特征的形成都是由于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     </a:t>
            </a:r>
            <a:r>
              <a:rPr lang="zh-CN" altLang="en-US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。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和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      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。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</a:t>
            </a:r>
            <a:endParaRPr lang="zh-CN" altLang="en-US" sz="2800" b="1" u="sng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                                 </a:t>
            </a: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3563938" y="3140075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</a:rPr>
              <a:t>低等向高等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2627313" y="40767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</a:rPr>
              <a:t>用进废退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5148263" y="407670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幼圆" pitchFamily="49" charset="-122"/>
              </a:rPr>
              <a:t>获得性遗传</a:t>
            </a: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3132138" y="26368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</a:rPr>
              <a:t>可变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5" grpId="0"/>
      <p:bldP spid="132106" grpId="0"/>
      <p:bldP spid="132107" grpId="0"/>
      <p:bldP spid="1321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195513" y="2420938"/>
            <a:ext cx="1943100" cy="538162"/>
          </a:xfrm>
          <a:prstGeom prst="rect">
            <a:avLst/>
          </a:prstGeom>
          <a:solidFill>
            <a:schemeClr val="hlink"/>
          </a:solidFill>
          <a:ln w="190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itchFamily="49" charset="-122"/>
              </a:rPr>
              <a:t>用进废退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932363" y="2852738"/>
            <a:ext cx="2087562" cy="531812"/>
          </a:xfrm>
          <a:prstGeom prst="rect">
            <a:avLst/>
          </a:prstGeom>
          <a:solidFill>
            <a:schemeClr val="hlink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itchFamily="49" charset="-122"/>
              </a:rPr>
              <a:t>获得性遗传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187450" y="765175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85000"/>
              </a:lnSpc>
            </a:pPr>
            <a:r>
              <a:rPr lang="zh-CN" altLang="en-US" sz="2800" b="1">
                <a:ea typeface="幼圆" pitchFamily="49" charset="-122"/>
              </a:rPr>
              <a:t>利用拉马克的观点解释长颈鹿为什么脖子长？</a:t>
            </a:r>
          </a:p>
        </p:txBody>
      </p:sp>
      <p:pic>
        <p:nvPicPr>
          <p:cNvPr id="8197" name="Picture 10" descr="长颈鹿进化"/>
          <p:cNvPicPr>
            <a:picLocks noChangeAspect="1" noChangeArrowheads="1"/>
          </p:cNvPicPr>
          <p:nvPr/>
        </p:nvPicPr>
        <p:blipFill>
          <a:blip r:embed="rId3" cstate="print"/>
          <a:srcRect b="8214"/>
          <a:stretch>
            <a:fillRect/>
          </a:stretch>
        </p:blipFill>
        <p:spPr bwMode="auto">
          <a:xfrm>
            <a:off x="1331913" y="3933825"/>
            <a:ext cx="6858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  <p:bldP spid="460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92150"/>
            <a:ext cx="73787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幼圆" pitchFamily="49" charset="-122"/>
              </a:rPr>
              <a:t>评价拉马克的进化论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632700" cy="37449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kumimoji="0" lang="zh-CN" altLang="en-US" b="1" smtClean="0">
                <a:solidFill>
                  <a:srgbClr val="993300"/>
                </a:solidFill>
                <a:ea typeface="黑体" pitchFamily="49" charset="-122"/>
              </a:rPr>
              <a:t>贡  献</a:t>
            </a:r>
          </a:p>
          <a:p>
            <a:pPr lvl="1" eaLnBrk="1" hangingPunct="1">
              <a:lnSpc>
                <a:spcPct val="130000"/>
              </a:lnSpc>
            </a:pPr>
            <a:r>
              <a:rPr kumimoji="0" lang="zh-CN" altLang="en-US" b="1" smtClean="0">
                <a:solidFill>
                  <a:srgbClr val="0000CC"/>
                </a:solidFill>
                <a:ea typeface="黑体" pitchFamily="49" charset="-122"/>
              </a:rPr>
              <a:t>第一个系统地提出进化论思想</a:t>
            </a:r>
            <a:r>
              <a:rPr kumimoji="0" lang="en-US" altLang="zh-CN" b="1" smtClean="0">
                <a:solidFill>
                  <a:srgbClr val="0000CC"/>
                </a:solidFill>
                <a:ea typeface="黑体" pitchFamily="49" charset="-122"/>
              </a:rPr>
              <a:t>,</a:t>
            </a:r>
            <a:r>
              <a:rPr kumimoji="0" lang="zh-CN" altLang="en-US" b="1" smtClean="0">
                <a:solidFill>
                  <a:srgbClr val="0000CC"/>
                </a:solidFill>
                <a:ea typeface="黑体" pitchFamily="49" charset="-122"/>
              </a:rPr>
              <a:t>是生物进化论的先驱者。</a:t>
            </a:r>
            <a:endParaRPr lang="zh-CN" altLang="en-US" b="1" smtClean="0">
              <a:solidFill>
                <a:srgbClr val="0000CC"/>
              </a:solidFill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993300"/>
                </a:solidFill>
                <a:ea typeface="黑体" pitchFamily="49" charset="-122"/>
              </a:rPr>
              <a:t>历史局限性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0000CC"/>
                </a:solidFill>
                <a:ea typeface="黑体" pitchFamily="49" charset="-122"/>
              </a:rPr>
              <a:t>过于强调环境的变化直接导致物种的改变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0000CC"/>
                </a:solidFill>
                <a:ea typeface="黑体" pitchFamily="49" charset="-122"/>
              </a:rPr>
              <a:t>获得的性状不一定能遗传</a:t>
            </a:r>
          </a:p>
        </p:txBody>
      </p:sp>
      <p:pic>
        <p:nvPicPr>
          <p:cNvPr id="9220" name="Picture 4" descr="m2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0425" y="5086350"/>
            <a:ext cx="1933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663" y="2133600"/>
            <a:ext cx="4500562" cy="3881438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英国博物学家，</a:t>
            </a:r>
            <a:r>
              <a:rPr lang="zh-CN" altLang="en-US" sz="2800" b="1" smtClean="0">
                <a:solidFill>
                  <a:srgbClr val="993300"/>
                </a:solidFill>
                <a:latin typeface="幼圆" pitchFamily="49" charset="-122"/>
                <a:ea typeface="幼圆" pitchFamily="49" charset="-122"/>
              </a:rPr>
              <a:t>进化论的奠基人</a:t>
            </a:r>
          </a:p>
          <a:p>
            <a:pPr eaLnBrk="1" hangingPunct="1"/>
            <a:endParaRPr lang="zh-CN" altLang="en-US" sz="2800" b="1" smtClean="0">
              <a:solidFill>
                <a:srgbClr val="993300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/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1831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年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-1836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年，乘</a:t>
            </a:r>
            <a:r>
              <a:rPr lang="zh-CN" altLang="en-US" sz="2800" b="1" smtClean="0">
                <a:ea typeface="幼圆" pitchFamily="49" charset="-122"/>
              </a:rPr>
              <a:t>“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贝格尔号</a:t>
            </a:r>
            <a:r>
              <a:rPr lang="zh-CN" altLang="en-US" sz="2800" b="1" smtClean="0">
                <a:ea typeface="幼圆" pitchFamily="49" charset="-122"/>
              </a:rPr>
              <a:t>”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探险航行</a:t>
            </a:r>
          </a:p>
          <a:p>
            <a:pPr eaLnBrk="1" hangingPunct="1"/>
            <a:endParaRPr lang="zh-CN" altLang="en-US" sz="2800" b="1" smtClean="0">
              <a:latin typeface="幼圆" pitchFamily="49" charset="-122"/>
              <a:ea typeface="幼圆" pitchFamily="49" charset="-122"/>
            </a:endParaRPr>
          </a:p>
          <a:p>
            <a:pPr eaLnBrk="1" hangingPunct="1"/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1859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年，出版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《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物种起源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》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这一划时代巨著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pic>
        <p:nvPicPr>
          <p:cNvPr id="10243" name="Picture 5" descr="20060720122816darwin203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989138"/>
            <a:ext cx="2725737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11"/>
          <p:cNvSpPr txBox="1">
            <a:spLocks noChangeArrowheads="1"/>
          </p:cNvSpPr>
          <p:nvPr/>
        </p:nvSpPr>
        <p:spPr bwMode="auto">
          <a:xfrm>
            <a:off x="1798638" y="620713"/>
            <a:ext cx="7345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rgbClr val="CC0000"/>
                </a:solidFill>
                <a:latin typeface="Arial" pitchFamily="34" charset="0"/>
                <a:ea typeface="华文彩云" pitchFamily="2" charset="-122"/>
              </a:rPr>
              <a:t>二、达尔文的自然选择学说</a:t>
            </a:r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1017588" y="6016625"/>
            <a:ext cx="26733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 b="1">
                <a:latin typeface="幼圆" pitchFamily="49" charset="-122"/>
                <a:ea typeface="幼圆" pitchFamily="49" charset="-122"/>
              </a:rPr>
              <a:t>达尔文</a:t>
            </a:r>
            <a:r>
              <a:rPr lang="zh-CN" altLang="en-US" sz="1600" b="1" i="1">
                <a:ea typeface="幼圆" pitchFamily="49" charset="-122"/>
              </a:rPr>
              <a:t>（</a:t>
            </a:r>
            <a:r>
              <a:rPr lang="en-US" altLang="zh-CN" sz="1600" b="1" i="1">
                <a:ea typeface="幼圆" pitchFamily="49" charset="-122"/>
              </a:rPr>
              <a:t>Charles  Darwin</a:t>
            </a:r>
            <a:r>
              <a:rPr lang="zh-CN" altLang="en-US" sz="1600" b="1" i="1">
                <a:ea typeface="幼圆" pitchFamily="49" charset="-122"/>
              </a:rPr>
              <a:t>）</a:t>
            </a:r>
          </a:p>
          <a:p>
            <a:pPr algn="ctr"/>
            <a:r>
              <a:rPr lang="zh-CN" altLang="en-US" sz="1600" b="1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1600" b="1">
                <a:latin typeface="幼圆" pitchFamily="49" charset="-122"/>
                <a:ea typeface="幼圆" pitchFamily="49" charset="-122"/>
              </a:rPr>
              <a:t>1809</a:t>
            </a:r>
            <a:r>
              <a:rPr lang="zh-CN" altLang="en-US" sz="1600" b="1">
                <a:latin typeface="幼圆" pitchFamily="49" charset="-122"/>
                <a:ea typeface="幼圆" pitchFamily="49" charset="-122"/>
              </a:rPr>
              <a:t>－</a:t>
            </a:r>
            <a:r>
              <a:rPr lang="en-US" altLang="zh-CN" sz="1600" b="1">
                <a:latin typeface="幼圆" pitchFamily="49" charset="-122"/>
                <a:ea typeface="幼圆" pitchFamily="49" charset="-122"/>
              </a:rPr>
              <a:t>1882</a:t>
            </a:r>
            <a:r>
              <a:rPr lang="zh-CN" altLang="en-US" sz="1600" b="1">
                <a:latin typeface="幼圆" pitchFamily="49" charset="-122"/>
                <a:ea typeface="幼圆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www.nigpas.cas.cn/kxcb/kpwz/201401/W0201401046448572457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7" y="260648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.hiphotos.baidu.com/zhidao/pic/item/34fae6cd7b899e51f525e7a541a7d933c9950dd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991" y="3573016"/>
            <a:ext cx="5266652" cy="303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src.baidu.com/baike/pic/item/3b87e950352ac65c20b863e5fbf2b21192138a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9" y="4190497"/>
            <a:ext cx="3024336" cy="180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6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ight Edge">
  <a:themeElements>
    <a:clrScheme name="Straight Edge 5">
      <a:dk1>
        <a:srgbClr val="003366"/>
      </a:dk1>
      <a:lt1>
        <a:srgbClr val="FFFFFF"/>
      </a:lt1>
      <a:dk2>
        <a:srgbClr val="003366"/>
      </a:dk2>
      <a:lt2>
        <a:srgbClr val="C3BFBF"/>
      </a:lt2>
      <a:accent1>
        <a:srgbClr val="F3C9F2"/>
      </a:accent1>
      <a:accent2>
        <a:srgbClr val="003366"/>
      </a:accent2>
      <a:accent3>
        <a:srgbClr val="FFFFFF"/>
      </a:accent3>
      <a:accent4>
        <a:srgbClr val="002A56"/>
      </a:accent4>
      <a:accent5>
        <a:srgbClr val="F8E1F7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5">
        <a:dk1>
          <a:srgbClr val="003366"/>
        </a:dk1>
        <a:lt1>
          <a:srgbClr val="FFFFFF"/>
        </a:lt1>
        <a:dk2>
          <a:srgbClr val="003366"/>
        </a:dk2>
        <a:lt2>
          <a:srgbClr val="C3BFBF"/>
        </a:lt2>
        <a:accent1>
          <a:srgbClr val="F3C9F2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F8E1F7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2866</TotalTime>
  <Words>1301</Words>
  <Application>Microsoft Office PowerPoint</Application>
  <PresentationFormat>全屏显示(4:3)</PresentationFormat>
  <Paragraphs>221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Straight Edge</vt:lpstr>
      <vt:lpstr>PowerPoint 演示文稿</vt:lpstr>
      <vt:lpstr>PowerPoint 演示文稿</vt:lpstr>
      <vt:lpstr>关于生命起源的几个假说</vt:lpstr>
      <vt:lpstr>关于生物进化的学说</vt:lpstr>
      <vt:lpstr>PowerPoint 演示文稿</vt:lpstr>
      <vt:lpstr>PowerPoint 演示文稿</vt:lpstr>
      <vt:lpstr>评价拉马克的进化论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1、一个长期有大风大浪的海岛上，昆虫的翅的情况分两种：要么特别发达，要么无翅。</vt:lpstr>
      <vt:lpstr>PowerPoint 演示文稿</vt:lpstr>
      <vt:lpstr>PowerPoint 演示文稿</vt:lpstr>
      <vt:lpstr>自然选择学说的科学性</vt:lpstr>
      <vt:lpstr>自然选择学说的历史局限性</vt:lpstr>
      <vt:lpstr>两个进化学说的比较</vt:lpstr>
      <vt:lpstr>PowerPoint 演示文稿</vt:lpstr>
      <vt:lpstr>三、达尔文以后进化理论的发展</vt:lpstr>
      <vt:lpstr>三、达尔文以后进化理论的发展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Long Jiang Middle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　生命的起源和生物的进化</dc:title>
  <dc:creator>Sun Yujiang</dc:creator>
  <cp:lastModifiedBy>USER</cp:lastModifiedBy>
  <cp:revision>235</cp:revision>
  <dcterms:created xsi:type="dcterms:W3CDTF">2001-02-06T02:17:22Z</dcterms:created>
  <dcterms:modified xsi:type="dcterms:W3CDTF">2015-06-11T00:20:01Z</dcterms:modified>
</cp:coreProperties>
</file>