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77" r:id="rId2"/>
  </p:sldMasterIdLst>
  <p:notesMasterIdLst>
    <p:notesMasterId r:id="rId26"/>
  </p:notesMasterIdLst>
  <p:handoutMasterIdLst>
    <p:handoutMasterId r:id="rId27"/>
  </p:handoutMasterIdLst>
  <p:sldIdLst>
    <p:sldId id="305" r:id="rId3"/>
    <p:sldId id="306" r:id="rId4"/>
    <p:sldId id="307" r:id="rId5"/>
    <p:sldId id="308" r:id="rId6"/>
    <p:sldId id="273" r:id="rId7"/>
    <p:sldId id="330" r:id="rId8"/>
    <p:sldId id="276" r:id="rId9"/>
    <p:sldId id="320" r:id="rId10"/>
    <p:sldId id="319" r:id="rId11"/>
    <p:sldId id="309" r:id="rId12"/>
    <p:sldId id="326" r:id="rId13"/>
    <p:sldId id="337" r:id="rId14"/>
    <p:sldId id="338" r:id="rId15"/>
    <p:sldId id="312" r:id="rId16"/>
    <p:sldId id="298" r:id="rId17"/>
    <p:sldId id="277" r:id="rId18"/>
    <p:sldId id="332" r:id="rId19"/>
    <p:sldId id="297" r:id="rId20"/>
    <p:sldId id="333" r:id="rId21"/>
    <p:sldId id="318" r:id="rId22"/>
    <p:sldId id="334" r:id="rId23"/>
    <p:sldId id="335" r:id="rId24"/>
    <p:sldId id="33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00"/>
    <a:srgbClr val="FF7C80"/>
    <a:srgbClr val="FF99FF"/>
    <a:srgbClr val="99FF99"/>
    <a:srgbClr val="FFCCFF"/>
    <a:srgbClr val="FF3300"/>
    <a:srgbClr val="FF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4609" autoAdjust="0"/>
  </p:normalViewPr>
  <p:slideViewPr>
    <p:cSldViewPr>
      <p:cViewPr varScale="1">
        <p:scale>
          <a:sx n="101" d="100"/>
          <a:sy n="101" d="100"/>
        </p:scale>
        <p:origin x="-3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C4A5915D-3170-403E-9B65-8354648F79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80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6DFB5E3B-90BE-4956-BFBD-DB5AA6FD5D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24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0E46D9-6D27-4857-B820-342B004FCF03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EA82F1-3A7C-48AC-9442-7540FBD6628B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FEB3B-3B81-4B62-AD8F-E1E3CC566118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215DF-F451-49FF-8A3B-A5D8B62B5895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E23BCD-E699-4171-944C-890086D79B5F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35452-962F-469A-9C2F-A6CE92309EE7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6324F-C545-4CA4-B540-4C1A38D772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47E9B-A9A1-4186-88B8-A875BAEFA7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DF9E7-A988-46EE-8961-28E72672D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BDFD5-925F-4842-B3E7-DCB3483CA9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8050A-16BA-459A-9C88-CC10572AC3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C4FCD-E47E-419D-BAFC-A3E706E207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0DAC6-A3AB-4AF7-ACEA-18F89341AE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00FD9-42E7-4AF2-94E2-612035C312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B3D2-BF7D-40DC-A4B0-CD1CD92BB3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9F994-745E-4A3B-B664-2CD933DB42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DD8B1-683E-4BDB-8741-404F9541F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图片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33375"/>
            <a:ext cx="9144000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4" name="Rectangle 10"/>
          <p:cNvSpPr>
            <a:spLocks noChangeArrowheads="1"/>
          </p:cNvSpPr>
          <p:nvPr userDrawn="1"/>
        </p:nvSpPr>
        <p:spPr bwMode="auto">
          <a:xfrm>
            <a:off x="0" y="6281738"/>
            <a:ext cx="9144000" cy="5762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  <p:sldLayoutId id="2147483708" r:id="rId3"/>
    <p:sldLayoutId id="2147483707" r:id="rId4"/>
    <p:sldLayoutId id="2147483706" r:id="rId5"/>
    <p:sldLayoutId id="2147483705" r:id="rId6"/>
    <p:sldLayoutId id="2147483704" r:id="rId7"/>
    <p:sldLayoutId id="2147483703" r:id="rId8"/>
    <p:sldLayoutId id="2147483702" r:id="rId9"/>
    <p:sldLayoutId id="2147483701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图片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33375"/>
            <a:ext cx="9144000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5762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281738"/>
            <a:ext cx="9144000" cy="5762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杂交水稻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8" y="2420938"/>
            <a:ext cx="5545137" cy="3670300"/>
          </a:xfrm>
          <a:noFill/>
          <a:ln>
            <a:miter lim="800000"/>
            <a:headEnd/>
            <a:tailEnd/>
          </a:ln>
        </p:spPr>
      </p:pic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107950" y="1635125"/>
            <a:ext cx="883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第</a:t>
            </a:r>
            <a:r>
              <a:rPr kumimoji="1"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kumimoji="1"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节  杂交育种与诱变育种</a:t>
            </a:r>
          </a:p>
        </p:txBody>
      </p:sp>
      <p:sp>
        <p:nvSpPr>
          <p:cNvPr id="15364" name="WordArt 8"/>
          <p:cNvSpPr>
            <a:spLocks noChangeArrowheads="1" noChangeShapeType="1" noTextEdit="1"/>
          </p:cNvSpPr>
          <p:nvPr/>
        </p:nvSpPr>
        <p:spPr bwMode="auto">
          <a:xfrm>
            <a:off x="827088" y="836613"/>
            <a:ext cx="7416800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第六章　从杂交育种到基因工程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b="0">
              <a:latin typeface="Garamond" pitchFamily="18" charset="0"/>
            </a:endParaRPr>
          </a:p>
        </p:txBody>
      </p:sp>
      <p:pic>
        <p:nvPicPr>
          <p:cNvPr id="21507" name="Picture 3" descr="liu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3933825"/>
            <a:ext cx="295275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79388" y="404813"/>
            <a:ext cx="8569325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9900"/>
                </a:solidFill>
                <a:latin typeface="Garamond" pitchFamily="18" charset="0"/>
                <a:ea typeface="黑体" pitchFamily="2" charset="-122"/>
              </a:rPr>
              <a:t>袁隆平（杂交水稻专家）</a:t>
            </a: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宋体" pitchFamily="2" charset="-122"/>
              </a:rPr>
              <a:t>     2000</a:t>
            </a:r>
            <a:r>
              <a:rPr lang="zh-CN" altLang="en-US" sz="2800">
                <a:latin typeface="宋体" pitchFamily="2" charset="-122"/>
              </a:rPr>
              <a:t>年国家最高科学技术奖；</a:t>
            </a:r>
            <a:r>
              <a:rPr lang="en-US" altLang="zh-CN" sz="2800">
                <a:latin typeface="宋体" pitchFamily="2" charset="-122"/>
              </a:rPr>
              <a:t>2004</a:t>
            </a:r>
            <a:r>
              <a:rPr lang="zh-CN" altLang="en-US" sz="2800">
                <a:latin typeface="宋体" pitchFamily="2" charset="-122"/>
              </a:rPr>
              <a:t>年十大感动中国人物之一。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Garamond" pitchFamily="18" charset="0"/>
              </a:rPr>
              <a:t>　　</a:t>
            </a:r>
            <a:r>
              <a:rPr lang="zh-CN" altLang="en-US" sz="2200">
                <a:solidFill>
                  <a:srgbClr val="009900"/>
                </a:solidFill>
                <a:latin typeface="Garamond" pitchFamily="18" charset="0"/>
                <a:ea typeface="楷体_GB2312" pitchFamily="49" charset="-122"/>
              </a:rPr>
              <a:t>颁奖辞：他是一位真正的耕耘者。当他还是一个乡村教师时，已具有颠覆世界权威的胆识；当他名满天下时，却仍专注于田畴。淡薄名利，一介农夫，播撒智慧，收获富足。他毕生的梦想，就是让所有的人远离饥饿。喜看稻菽千重浪，最是风流袁隆平。</a:t>
            </a:r>
            <a:endParaRPr lang="en-US" altLang="zh-CN" sz="2200">
              <a:solidFill>
                <a:srgbClr val="009900"/>
              </a:solidFill>
              <a:latin typeface="Garamond" pitchFamily="18" charset="0"/>
              <a:ea typeface="楷体_GB2312" pitchFamily="49" charset="-122"/>
            </a:endParaRPr>
          </a:p>
        </p:txBody>
      </p:sp>
      <p:pic>
        <p:nvPicPr>
          <p:cNvPr id="21509" name="Picture 5" descr="杂交水稻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933825"/>
            <a:ext cx="3636963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 descr="杂交水稻之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125" y="3933825"/>
            <a:ext cx="2555875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250825" y="630238"/>
            <a:ext cx="8497888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FF66FF"/>
                </a:solidFill>
                <a:latin typeface="黑体" pitchFamily="2" charset="-122"/>
                <a:ea typeface="黑体" pitchFamily="2" charset="-122"/>
              </a:rPr>
              <a:t>杂种优势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800">
                <a:latin typeface="宋体" pitchFamily="2" charset="-122"/>
              </a:rPr>
              <a:t>是指基因型不同的亲本相互杂交产生的杂种一代，在生长势、生活力、繁殖力、抗逆性、产量和品质等一种或多种性状上优于两个亲本的现象。</a:t>
            </a: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杂种优势在</a:t>
            </a:r>
            <a:r>
              <a:rPr lang="en-US" altLang="zh-CN" sz="2800">
                <a:solidFill>
                  <a:srgbClr val="FF3300"/>
                </a:solidFill>
                <a:latin typeface="宋体" pitchFamily="2" charset="-122"/>
              </a:rPr>
              <a:t>F</a:t>
            </a:r>
            <a:r>
              <a:rPr lang="en-US" altLang="zh-CN" sz="2800" baseline="-25000">
                <a:solidFill>
                  <a:srgbClr val="FF3300"/>
                </a:solidFill>
                <a:latin typeface="宋体" pitchFamily="2" charset="-122"/>
              </a:rPr>
              <a:t>1</a:t>
            </a: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代表现最明显</a:t>
            </a:r>
            <a:r>
              <a:rPr lang="zh-CN" altLang="en-US" sz="2800">
                <a:solidFill>
                  <a:srgbClr val="FF9900"/>
                </a:solidFill>
                <a:latin typeface="宋体" pitchFamily="2" charset="-122"/>
              </a:rPr>
              <a:t>。</a:t>
            </a:r>
            <a:r>
              <a:rPr lang="zh-CN" altLang="en-US" sz="2800">
                <a:latin typeface="宋体" pitchFamily="2" charset="-122"/>
              </a:rPr>
              <a:t>例如：我国劳动人民用</a:t>
            </a: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马</a:t>
            </a:r>
            <a:r>
              <a:rPr lang="zh-CN" altLang="en-US" sz="2800">
                <a:latin typeface="宋体" pitchFamily="2" charset="-122"/>
              </a:rPr>
              <a:t>和</a:t>
            </a: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驴</a:t>
            </a:r>
            <a:r>
              <a:rPr lang="zh-CN" altLang="en-US" sz="2800">
                <a:latin typeface="宋体" pitchFamily="2" charset="-122"/>
              </a:rPr>
              <a:t>杂交获得体力强大，耐力好的杂种</a:t>
            </a:r>
            <a:r>
              <a:rPr lang="en-US" altLang="zh-CN" sz="2800">
                <a:latin typeface="宋体" pitchFamily="2" charset="-122"/>
              </a:rPr>
              <a:t>——</a:t>
            </a: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骡</a:t>
            </a:r>
            <a:r>
              <a:rPr lang="zh-CN" altLang="en-US" sz="2800">
                <a:latin typeface="宋体" pitchFamily="2" charset="-122"/>
              </a:rPr>
              <a:t>。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23850" y="3644900"/>
            <a:ext cx="8569325" cy="188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FF9900"/>
                </a:solidFill>
                <a:latin typeface="宋体" pitchFamily="2" charset="-122"/>
              </a:rPr>
              <a:t>    </a:t>
            </a: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杂种优势主要利用杂种</a:t>
            </a:r>
            <a:r>
              <a:rPr lang="en-US" altLang="zh-CN" sz="2800">
                <a:solidFill>
                  <a:srgbClr val="FF3300"/>
                </a:solidFill>
                <a:latin typeface="宋体" pitchFamily="2" charset="-122"/>
              </a:rPr>
              <a:t>F</a:t>
            </a:r>
            <a:r>
              <a:rPr lang="en-US" altLang="zh-CN" sz="2800" baseline="-25000">
                <a:solidFill>
                  <a:srgbClr val="FF3300"/>
                </a:solidFill>
                <a:latin typeface="宋体" pitchFamily="2" charset="-122"/>
              </a:rPr>
              <a:t>1</a:t>
            </a: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代的优良性状，并不要求遗传上的稳定</a:t>
            </a:r>
            <a:r>
              <a:rPr lang="zh-CN" altLang="en-US" sz="2800">
                <a:solidFill>
                  <a:srgbClr val="FF9900"/>
                </a:solidFill>
                <a:latin typeface="宋体" pitchFamily="2" charset="-122"/>
              </a:rPr>
              <a:t>。</a:t>
            </a:r>
            <a:r>
              <a:rPr lang="zh-CN" altLang="en-US" sz="2800">
                <a:latin typeface="宋体" pitchFamily="2" charset="-122"/>
              </a:rPr>
              <a:t>需年年制种。如水稻的</a:t>
            </a:r>
            <a:r>
              <a:rPr lang="zh-CN" altLang="en-US" sz="2800">
                <a:solidFill>
                  <a:srgbClr val="FF3300"/>
                </a:solidFill>
                <a:latin typeface="宋体" pitchFamily="2" charset="-122"/>
              </a:rPr>
              <a:t>杂优种</a:t>
            </a:r>
            <a:r>
              <a:rPr lang="zh-CN" altLang="en-US" sz="2800">
                <a:latin typeface="宋体" pitchFamily="2" charset="-122"/>
              </a:rPr>
              <a:t>，每年农科站都有供应。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785794"/>
            <a:ext cx="53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杂交育种       杂交优势</a:t>
            </a:r>
            <a:endParaRPr lang="zh-CN" altLang="en-US" sz="3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928802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过程      杂交自交选择   杂交选择</a:t>
            </a:r>
            <a:endParaRPr lang="en-US" altLang="zh-CN" sz="3600" dirty="0" smtClean="0">
              <a:solidFill>
                <a:srgbClr val="0066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原理       基因</a:t>
            </a:r>
            <a:r>
              <a:rPr lang="zh-CN" altLang="en-US" sz="3600" dirty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重组     </a:t>
            </a:r>
            <a:r>
              <a:rPr lang="zh-CN" altLang="en-US" sz="2400" dirty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基因</a:t>
            </a:r>
            <a:r>
              <a:rPr lang="zh-CN" altLang="en-US" sz="2400" dirty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重组杂交</a:t>
            </a:r>
            <a:r>
              <a:rPr lang="zh-CN" altLang="en-US" sz="2400" dirty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优势</a:t>
            </a:r>
            <a:endParaRPr lang="en-US" altLang="zh-CN" sz="2400" dirty="0" smtClean="0">
              <a:solidFill>
                <a:srgbClr val="0066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结果     新基因型纯合子  杂合子</a:t>
            </a:r>
            <a:endParaRPr lang="en-US" altLang="zh-CN" sz="3600" dirty="0" smtClean="0">
              <a:solidFill>
                <a:srgbClr val="0066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           </a:t>
            </a:r>
            <a:r>
              <a:rPr lang="zh-CN" altLang="en-US" sz="3600" dirty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稳定遗传     需年年制种</a:t>
            </a:r>
            <a:endParaRPr lang="zh-CN" altLang="en-US" sz="3600" dirty="0">
              <a:solidFill>
                <a:srgbClr val="0066FF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500047" y="1428736"/>
            <a:ext cx="2001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黑体" pitchFamily="2" charset="-122"/>
                <a:ea typeface="黑体" pitchFamily="2" charset="-122"/>
              </a:rPr>
              <a:t>四、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缺点：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928794" y="2214554"/>
            <a:ext cx="552134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66FF"/>
                </a:solidFill>
                <a:latin typeface="宋体" pitchFamily="2" charset="-122"/>
              </a:rPr>
              <a:t>只能利用已有基因的重组，不能创造新的基因</a:t>
            </a:r>
            <a:endParaRPr kumimoji="1" lang="en-US" altLang="zh-CN" sz="2800" dirty="0" smtClean="0">
              <a:solidFill>
                <a:srgbClr val="0066FF"/>
              </a:solidFill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66FF"/>
                </a:solidFill>
                <a:latin typeface="宋体" pitchFamily="2" charset="-122"/>
              </a:rPr>
              <a:t>杂交后代会出现性状分离，育种进程缓慢，过程复杂</a:t>
            </a:r>
            <a:endParaRPr kumimoji="1" lang="zh-CN" altLang="en-US" sz="2800" dirty="0">
              <a:solidFill>
                <a:srgbClr val="0066FF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323850" y="606425"/>
            <a:ext cx="172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诱变育种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642350" cy="163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>
                <a:solidFill>
                  <a:srgbClr val="009900"/>
                </a:solidFill>
                <a:latin typeface="宋体" pitchFamily="2" charset="-122"/>
              </a:rPr>
              <a:t>1</a:t>
            </a:r>
            <a:r>
              <a:rPr lang="zh-CN" altLang="en-US" sz="2600">
                <a:solidFill>
                  <a:srgbClr val="009900"/>
                </a:solidFill>
                <a:latin typeface="宋体" pitchFamily="2" charset="-122"/>
              </a:rPr>
              <a:t>）概念：</a:t>
            </a:r>
            <a:r>
              <a:rPr lang="zh-CN" altLang="en-US" sz="2600">
                <a:latin typeface="宋体" pitchFamily="2" charset="-122"/>
              </a:rPr>
              <a:t>人工利用</a:t>
            </a:r>
            <a:r>
              <a:rPr lang="zh-CN" altLang="en-US" sz="2600">
                <a:solidFill>
                  <a:srgbClr val="FF3300"/>
                </a:solidFill>
                <a:latin typeface="宋体" pitchFamily="2" charset="-122"/>
              </a:rPr>
              <a:t>物理因素（如</a:t>
            </a:r>
            <a:r>
              <a:rPr lang="en-US" altLang="zh-CN" sz="2600">
                <a:solidFill>
                  <a:srgbClr val="FF3300"/>
                </a:solidFill>
                <a:latin typeface="宋体" pitchFamily="2" charset="-122"/>
              </a:rPr>
              <a:t>X</a:t>
            </a:r>
            <a:r>
              <a:rPr lang="zh-CN" altLang="en-US" sz="2600">
                <a:solidFill>
                  <a:srgbClr val="FF3300"/>
                </a:solidFill>
                <a:latin typeface="宋体" pitchFamily="2" charset="-122"/>
              </a:rPr>
              <a:t>射线、</a:t>
            </a:r>
            <a:r>
              <a:rPr lang="el-GR" altLang="zh-CN" sz="2600">
                <a:solidFill>
                  <a:srgbClr val="FF3300"/>
                </a:solidFill>
                <a:latin typeface="宋体" pitchFamily="2" charset="-122"/>
              </a:rPr>
              <a:t>γ</a:t>
            </a:r>
            <a:r>
              <a:rPr lang="zh-CN" altLang="el-GR" sz="2600">
                <a:solidFill>
                  <a:srgbClr val="FF3300"/>
                </a:solidFill>
                <a:latin typeface="宋体" pitchFamily="2" charset="-122"/>
              </a:rPr>
              <a:t>射线、紫外线、</a:t>
            </a:r>
            <a:endParaRPr lang="zh-CN" altLang="en-US" sz="2600">
              <a:solidFill>
                <a:srgbClr val="FF3300"/>
              </a:solidFill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600">
                <a:solidFill>
                  <a:srgbClr val="FF3300"/>
                </a:solidFill>
                <a:latin typeface="宋体" pitchFamily="2" charset="-122"/>
              </a:rPr>
              <a:t>   </a:t>
            </a:r>
            <a:r>
              <a:rPr lang="zh-CN" altLang="el-GR" sz="2600">
                <a:solidFill>
                  <a:srgbClr val="FF3300"/>
                </a:solidFill>
                <a:latin typeface="宋体" pitchFamily="2" charset="-122"/>
              </a:rPr>
              <a:t>激光等）或化学因素（如亚硝酸、硫酸二乙酯等）</a:t>
            </a:r>
            <a:r>
              <a:rPr lang="zh-CN" altLang="el-GR" sz="2600">
                <a:latin typeface="宋体" pitchFamily="2" charset="-122"/>
              </a:rPr>
              <a:t>来</a:t>
            </a:r>
            <a:endParaRPr lang="zh-CN" altLang="en-US" sz="2600"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600">
                <a:latin typeface="宋体" pitchFamily="2" charset="-122"/>
              </a:rPr>
              <a:t>   </a:t>
            </a:r>
            <a:r>
              <a:rPr lang="zh-CN" altLang="el-GR" sz="2600">
                <a:latin typeface="宋体" pitchFamily="2" charset="-122"/>
              </a:rPr>
              <a:t>处理生物，使生物发生基因突变。</a:t>
            </a:r>
            <a:endParaRPr lang="el-GR" altLang="zh-CN" sz="2600">
              <a:latin typeface="宋体" pitchFamily="2" charset="-122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23850" y="2636838"/>
            <a:ext cx="83534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>
                <a:solidFill>
                  <a:srgbClr val="009900"/>
                </a:solidFill>
                <a:latin typeface="宋体" pitchFamily="2" charset="-122"/>
              </a:rPr>
              <a:t>2</a:t>
            </a:r>
            <a:r>
              <a:rPr lang="zh-CN" altLang="en-US" sz="2600" dirty="0">
                <a:solidFill>
                  <a:srgbClr val="009900"/>
                </a:solidFill>
                <a:latin typeface="宋体" pitchFamily="2" charset="-122"/>
              </a:rPr>
              <a:t>）优点：</a:t>
            </a:r>
            <a:r>
              <a:rPr lang="zh-CN" altLang="en-US" sz="2600" dirty="0">
                <a:latin typeface="宋体" pitchFamily="2" charset="-122"/>
              </a:rPr>
              <a:t>能提高突变率，</a:t>
            </a:r>
            <a:r>
              <a:rPr lang="zh-CN" altLang="en-US" sz="2600" dirty="0">
                <a:solidFill>
                  <a:srgbClr val="FF3300"/>
                </a:solidFill>
                <a:latin typeface="宋体" pitchFamily="2" charset="-122"/>
              </a:rPr>
              <a:t>产生新基因</a:t>
            </a:r>
            <a:r>
              <a:rPr lang="zh-CN" altLang="en-US" sz="2600" dirty="0">
                <a:latin typeface="宋体" pitchFamily="2" charset="-122"/>
              </a:rPr>
              <a:t>；在较</a:t>
            </a:r>
            <a:r>
              <a:rPr lang="zh-CN" altLang="en-US" sz="2600" dirty="0">
                <a:solidFill>
                  <a:srgbClr val="FF3300"/>
                </a:solidFill>
                <a:latin typeface="宋体" pitchFamily="2" charset="-122"/>
              </a:rPr>
              <a:t>短时间</a:t>
            </a:r>
            <a:r>
              <a:rPr lang="zh-CN" altLang="en-US" sz="2600" dirty="0">
                <a:latin typeface="宋体" pitchFamily="2" charset="-122"/>
              </a:rPr>
              <a:t>内获</a:t>
            </a:r>
          </a:p>
          <a:p>
            <a:pPr>
              <a:lnSpc>
                <a:spcPct val="130000"/>
              </a:lnSpc>
            </a:pPr>
            <a:r>
              <a:rPr lang="zh-CN" altLang="en-US" sz="2600" dirty="0">
                <a:latin typeface="宋体" pitchFamily="2" charset="-122"/>
              </a:rPr>
              <a:t>   得更多的优良变异类型。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50825" y="3716338"/>
            <a:ext cx="8496300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>
                <a:solidFill>
                  <a:srgbClr val="009900"/>
                </a:solidFill>
                <a:latin typeface="宋体" pitchFamily="2" charset="-122"/>
              </a:rPr>
              <a:t>3</a:t>
            </a:r>
            <a:r>
              <a:rPr lang="zh-CN" altLang="en-US" sz="2600" dirty="0">
                <a:solidFill>
                  <a:srgbClr val="009900"/>
                </a:solidFill>
                <a:latin typeface="宋体" pitchFamily="2" charset="-122"/>
              </a:rPr>
              <a:t>）应用：</a:t>
            </a:r>
          </a:p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FF66FF"/>
                </a:solidFill>
                <a:latin typeface="宋体" pitchFamily="2" charset="-122"/>
              </a:rPr>
              <a:t>农作物</a:t>
            </a:r>
            <a:r>
              <a:rPr lang="zh-CN" altLang="en-US" sz="2600" dirty="0">
                <a:solidFill>
                  <a:srgbClr val="FF66FF"/>
                </a:solidFill>
                <a:latin typeface="宋体" pitchFamily="2" charset="-122"/>
              </a:rPr>
              <a:t>新品种的</a:t>
            </a:r>
            <a:r>
              <a:rPr lang="zh-CN" altLang="en-US" sz="2600" dirty="0" smtClean="0">
                <a:solidFill>
                  <a:srgbClr val="FF66FF"/>
                </a:solidFill>
                <a:latin typeface="宋体" pitchFamily="2" charset="-122"/>
              </a:rPr>
              <a:t>培育</a:t>
            </a:r>
            <a:r>
              <a:rPr lang="zh-CN" altLang="en-US" sz="2600" dirty="0">
                <a:latin typeface="宋体" pitchFamily="2" charset="-122"/>
              </a:rPr>
              <a:t> </a:t>
            </a:r>
            <a:r>
              <a:rPr lang="zh-CN" altLang="en-US" sz="2600" dirty="0" smtClean="0">
                <a:latin typeface="宋体" pitchFamily="2" charset="-122"/>
              </a:rPr>
              <a:t>新品</a:t>
            </a:r>
            <a:r>
              <a:rPr lang="zh-CN" altLang="en-US" sz="2600" dirty="0">
                <a:latin typeface="宋体" pitchFamily="2" charset="-122"/>
              </a:rPr>
              <a:t>种具有抗病力强、产量高、品质好等优点。如“黑农五号”大豆，产量提高了</a:t>
            </a:r>
            <a:r>
              <a:rPr lang="en-US" altLang="zh-CN" sz="2600" dirty="0">
                <a:latin typeface="宋体" pitchFamily="2" charset="-122"/>
              </a:rPr>
              <a:t>16%</a:t>
            </a:r>
            <a:r>
              <a:rPr lang="zh-CN" altLang="en-US" sz="2600" dirty="0">
                <a:latin typeface="宋体" pitchFamily="2" charset="-122"/>
              </a:rPr>
              <a:t>，含油量比原来提高了</a:t>
            </a:r>
            <a:r>
              <a:rPr lang="en-US" altLang="zh-CN" sz="2600" dirty="0">
                <a:latin typeface="宋体" pitchFamily="2" charset="-122"/>
              </a:rPr>
              <a:t>2.5%</a:t>
            </a:r>
            <a:r>
              <a:rPr lang="zh-CN" altLang="en-US" sz="2600" dirty="0" smtClean="0">
                <a:latin typeface="宋体" pitchFamily="2" charset="-122"/>
              </a:rPr>
              <a:t>。</a:t>
            </a:r>
            <a:endParaRPr lang="en-US" altLang="zh-CN" sz="2600" dirty="0" smtClean="0">
              <a:latin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FF66FF"/>
                </a:solidFill>
                <a:latin typeface="宋体" pitchFamily="2" charset="-122"/>
              </a:rPr>
              <a:t>青霉菌的选育  </a:t>
            </a:r>
            <a:r>
              <a:rPr lang="zh-CN" altLang="en-US" sz="2600" dirty="0" smtClean="0">
                <a:latin typeface="宋体" pitchFamily="2" charset="-122"/>
              </a:rPr>
              <a:t>高产菌株青霉素产量达到</a:t>
            </a:r>
            <a:r>
              <a:rPr lang="en-US" altLang="zh-CN" sz="1600" dirty="0" smtClean="0">
                <a:latin typeface="宋体" pitchFamily="2" charset="-122"/>
              </a:rPr>
              <a:t>50000-60000</a:t>
            </a:r>
            <a:r>
              <a:rPr lang="zh-CN" altLang="en-US" sz="2600" dirty="0" smtClean="0">
                <a:latin typeface="宋体" pitchFamily="2" charset="-122"/>
              </a:rPr>
              <a:t>单位</a:t>
            </a:r>
            <a:r>
              <a:rPr lang="en-US" altLang="zh-CN" sz="2600" dirty="0" smtClean="0">
                <a:latin typeface="宋体" pitchFamily="2" charset="-122"/>
              </a:rPr>
              <a:t>/mL</a:t>
            </a:r>
            <a:endParaRPr lang="zh-CN" altLang="en-US" sz="26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026" descr="taikongjiao"/>
          <p:cNvPicPr>
            <a:picLocks noChangeAspect="1" noChangeArrowheads="1"/>
          </p:cNvPicPr>
          <p:nvPr/>
        </p:nvPicPr>
        <p:blipFill>
          <a:blip r:embed="rId2" cstate="print"/>
          <a:srcRect b="11627"/>
          <a:stretch>
            <a:fillRect/>
          </a:stretch>
        </p:blipFill>
        <p:spPr bwMode="auto">
          <a:xfrm>
            <a:off x="539750" y="671513"/>
            <a:ext cx="7993063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ext Box 1032"/>
          <p:cNvSpPr txBox="1">
            <a:spLocks noChangeArrowheads="1"/>
          </p:cNvSpPr>
          <p:nvPr/>
        </p:nvSpPr>
        <p:spPr bwMode="auto">
          <a:xfrm>
            <a:off x="1730375" y="5789613"/>
            <a:ext cx="6657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太空椒                     普通椒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7"/>
          <p:cNvGrpSpPr>
            <a:grpSpLocks/>
          </p:cNvGrpSpPr>
          <p:nvPr/>
        </p:nvGrpSpPr>
        <p:grpSpPr bwMode="auto">
          <a:xfrm>
            <a:off x="0" y="0"/>
            <a:ext cx="9982200" cy="6858000"/>
            <a:chOff x="0" y="0"/>
            <a:chExt cx="6288" cy="4320"/>
          </a:xfrm>
        </p:grpSpPr>
        <p:pic>
          <p:nvPicPr>
            <p:cNvPr id="36867" name="Picture 2" descr="qing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8" y="952"/>
              <a:ext cx="3840" cy="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68" name="Picture 3" descr="qing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6" y="2784"/>
              <a:ext cx="2784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69" name="Picture 4" descr="qing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2976" cy="2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0" name="Picture 5" descr="qing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32" y="0"/>
              <a:ext cx="2928" cy="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1" name="Picture 6" descr="青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2496"/>
              <a:ext cx="2976" cy="1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323850" y="785813"/>
            <a:ext cx="8424863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66FF"/>
                </a:solidFill>
                <a:latin typeface="宋体" pitchFamily="2" charset="-122"/>
              </a:rPr>
              <a:t>4</a:t>
            </a:r>
            <a:r>
              <a:rPr lang="zh-CN" altLang="en-US" sz="2800" dirty="0">
                <a:solidFill>
                  <a:srgbClr val="FF66FF"/>
                </a:solidFill>
                <a:latin typeface="宋体" pitchFamily="2" charset="-122"/>
              </a:rPr>
              <a:t>）局限性</a:t>
            </a:r>
            <a:r>
              <a:rPr lang="zh-CN" altLang="en-US" sz="2800" dirty="0">
                <a:latin typeface="宋体" pitchFamily="2" charset="-122"/>
              </a:rPr>
              <a:t>：诱变育种的</a:t>
            </a:r>
            <a:r>
              <a:rPr lang="zh-CN" altLang="en-US" sz="2800" u="sng" dirty="0">
                <a:solidFill>
                  <a:srgbClr val="FF9900"/>
                </a:solidFill>
                <a:latin typeface="宋体" pitchFamily="2" charset="-122"/>
              </a:rPr>
              <a:t>方向</a:t>
            </a:r>
            <a:r>
              <a:rPr lang="zh-CN" altLang="en-US" sz="2800" dirty="0">
                <a:solidFill>
                  <a:srgbClr val="FF9900"/>
                </a:solidFill>
                <a:latin typeface="宋体" pitchFamily="2" charset="-122"/>
              </a:rPr>
              <a:t>难以掌握</a:t>
            </a:r>
            <a:r>
              <a:rPr lang="zh-CN" altLang="en-US" sz="2800" dirty="0">
                <a:latin typeface="宋体" pitchFamily="2" charset="-122"/>
              </a:rPr>
              <a:t>，诱变体</a:t>
            </a:r>
            <a:r>
              <a:rPr lang="zh-CN" altLang="en-US" sz="2800" dirty="0">
                <a:solidFill>
                  <a:srgbClr val="FF9900"/>
                </a:solidFill>
                <a:latin typeface="宋体" pitchFamily="2" charset="-122"/>
              </a:rPr>
              <a:t>难以   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F9900"/>
                </a:solidFill>
                <a:latin typeface="宋体" pitchFamily="2" charset="-122"/>
              </a:rPr>
              <a:t>   集中多个理想性状</a:t>
            </a:r>
            <a:r>
              <a:rPr lang="zh-CN" altLang="en-US" sz="2800" dirty="0">
                <a:latin typeface="宋体" pitchFamily="2" charset="-122"/>
              </a:rPr>
              <a:t>。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66725" y="4005263"/>
            <a:ext cx="8569325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66FF"/>
                </a:solidFill>
                <a:latin typeface="宋体" pitchFamily="2" charset="-122"/>
              </a:rPr>
              <a:t>5</a:t>
            </a:r>
            <a:r>
              <a:rPr lang="zh-CN" altLang="en-US" sz="2800" dirty="0">
                <a:solidFill>
                  <a:srgbClr val="FF66FF"/>
                </a:solidFill>
                <a:latin typeface="宋体" pitchFamily="2" charset="-122"/>
              </a:rPr>
              <a:t>）克服方法</a:t>
            </a:r>
            <a:r>
              <a:rPr lang="zh-CN" altLang="en-US" sz="2800" dirty="0">
                <a:latin typeface="宋体" pitchFamily="2" charset="-122"/>
              </a:rPr>
              <a:t>：要想克服这些局限性，可以</a:t>
            </a:r>
            <a:r>
              <a:rPr lang="zh-CN" altLang="en-US" sz="2800" dirty="0">
                <a:solidFill>
                  <a:srgbClr val="FF9900"/>
                </a:solidFill>
                <a:latin typeface="宋体" pitchFamily="2" charset="-122"/>
              </a:rPr>
              <a:t>扩大诱变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F9900"/>
                </a:solidFill>
                <a:latin typeface="宋体" pitchFamily="2" charset="-122"/>
              </a:rPr>
              <a:t>   后代的群体</a:t>
            </a:r>
            <a:r>
              <a:rPr lang="zh-CN" altLang="en-US" sz="2800" dirty="0">
                <a:latin typeface="宋体" pitchFamily="2" charset="-122"/>
              </a:rPr>
              <a:t>，增加选择的机会。</a:t>
            </a:r>
            <a:endParaRPr lang="zh-CN" altLang="en-US" sz="2800" b="0" dirty="0">
              <a:latin typeface="宋体" pitchFamily="2" charset="-122"/>
            </a:endParaRPr>
          </a:p>
        </p:txBody>
      </p:sp>
      <p:sp>
        <p:nvSpPr>
          <p:cNvPr id="118790" name="AutoShape 6"/>
          <p:cNvSpPr>
            <a:spLocks noChangeArrowheads="1"/>
          </p:cNvSpPr>
          <p:nvPr/>
        </p:nvSpPr>
        <p:spPr bwMode="auto">
          <a:xfrm>
            <a:off x="5076825" y="1628775"/>
            <a:ext cx="3095625" cy="1944688"/>
          </a:xfrm>
          <a:prstGeom prst="wedgeEllipseCallout">
            <a:avLst>
              <a:gd name="adj1" fmla="val -61639"/>
              <a:gd name="adj2" fmla="val -66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原因：基因突变是随机不定向的。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323850" y="3429000"/>
            <a:ext cx="36718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讨论：怎样克服？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07950" y="476250"/>
            <a:ext cx="8915400" cy="543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76225" algn="just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  当神舟六号航天飞船搭载着两位英雄宇航员成功返航时，一些特殊的乘客也回到了地球。他们是一些：生物菌种、植物组培苗和作物、植物、花卉种子等。在太空周游了115小时32分钟，返回地球后，搭载单位的科研人员将继续对它们进行有关试验。</a:t>
            </a:r>
          </a:p>
          <a:p>
            <a:pPr indent="276225" algn="just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 回答：</a:t>
            </a:r>
          </a:p>
          <a:p>
            <a:pPr indent="276225" algn="just" eaLnBrk="0" hangingPunct="0">
              <a:lnSpc>
                <a:spcPct val="120000"/>
              </a:lnSpc>
            </a:pPr>
            <a:r>
              <a:rPr kumimoji="1" lang="zh-CN" altLang="en-US" sz="2800" dirty="0">
                <a:latin typeface="宋体" pitchFamily="2" charset="-122"/>
              </a:rPr>
              <a:t>（1）作物种子从太空返回地面后种植，往往能出现新的变异特征。这种变异的来源主要是植物种子经太空中的</a:t>
            </a:r>
            <a:r>
              <a:rPr kumimoji="1" lang="zh-CN" altLang="en-US" sz="2800" u="sng" dirty="0">
                <a:latin typeface="宋体" pitchFamily="2" charset="-122"/>
              </a:rPr>
              <a:t>           </a:t>
            </a:r>
            <a:r>
              <a:rPr kumimoji="1" lang="zh-CN" altLang="en-US" sz="2800" dirty="0">
                <a:latin typeface="宋体" pitchFamily="2" charset="-122"/>
              </a:rPr>
              <a:t>辐射后，其</a:t>
            </a:r>
            <a:r>
              <a:rPr kumimoji="1" lang="zh-CN" altLang="en-US" sz="2800" u="sng" dirty="0">
                <a:latin typeface="宋体" pitchFamily="2" charset="-122"/>
              </a:rPr>
              <a:t>     </a:t>
            </a:r>
            <a:r>
              <a:rPr kumimoji="1" lang="zh-CN" altLang="en-US" sz="2800" dirty="0">
                <a:latin typeface="宋体" pitchFamily="2" charset="-122"/>
              </a:rPr>
              <a:t>发生变异。请预测可能产生的新的变异对人类是否有益?</a:t>
            </a:r>
            <a:r>
              <a:rPr kumimoji="1" lang="zh-CN" altLang="en-US" sz="2800" u="sng" dirty="0">
                <a:latin typeface="宋体" pitchFamily="2" charset="-122"/>
              </a:rPr>
              <a:t>       </a:t>
            </a:r>
            <a:r>
              <a:rPr kumimoji="1" lang="zh-CN" altLang="en-US" sz="2800" dirty="0">
                <a:latin typeface="宋体" pitchFamily="2" charset="-122"/>
              </a:rPr>
              <a:t>，你判断的理由是</a:t>
            </a:r>
            <a:r>
              <a:rPr kumimoji="1" lang="zh-CN" altLang="en-US" sz="2800" u="sng" dirty="0">
                <a:latin typeface="宋体" pitchFamily="2" charset="-122"/>
              </a:rPr>
              <a:t>                 </a:t>
            </a:r>
            <a:r>
              <a:rPr kumimoji="1" lang="zh-CN" altLang="en-US" sz="2800" dirty="0">
                <a:latin typeface="宋体" pitchFamily="2" charset="-122"/>
              </a:rPr>
              <a:t>。</a:t>
            </a:r>
            <a:endParaRPr kumimoji="1" lang="zh-CN" altLang="en-US" sz="2800" u="sng" dirty="0">
              <a:latin typeface="宋体" pitchFamily="2" charset="-122"/>
            </a:endParaRPr>
          </a:p>
          <a:p>
            <a:pPr indent="276225" algn="just" eaLnBrk="0" hangingPunct="0">
              <a:lnSpc>
                <a:spcPct val="120000"/>
              </a:lnSpc>
            </a:pPr>
            <a:r>
              <a:rPr kumimoji="1" lang="zh-CN" altLang="en-US" sz="2800" dirty="0">
                <a:latin typeface="宋体" pitchFamily="2" charset="-122"/>
              </a:rPr>
              <a:t>（2）试举出这种育种方法的优点</a:t>
            </a:r>
            <a:endParaRPr kumimoji="1" lang="zh-CN" altLang="en-US" sz="2400" u="sng" dirty="0">
              <a:latin typeface="Times New Roman" pitchFamily="18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33413" y="3724275"/>
            <a:ext cx="22098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600">
                <a:solidFill>
                  <a:srgbClr val="FF0000"/>
                </a:solidFill>
                <a:latin typeface="宋体" pitchFamily="2" charset="-122"/>
              </a:rPr>
              <a:t>宇宙射线等</a:t>
            </a:r>
            <a:r>
              <a:rPr kumimoji="1" lang="zh-CN" altLang="en-US" sz="2600" b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403725" y="3789363"/>
            <a:ext cx="8890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600">
                <a:solidFill>
                  <a:srgbClr val="FF0000"/>
                </a:solidFill>
                <a:latin typeface="宋体" pitchFamily="2" charset="-122"/>
              </a:rPr>
              <a:t>基因</a:t>
            </a:r>
            <a:r>
              <a:rPr kumimoji="1" lang="zh-CN" altLang="en-US" sz="260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495925" y="4292600"/>
            <a:ext cx="15240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600">
                <a:solidFill>
                  <a:srgbClr val="FF0000"/>
                </a:solidFill>
                <a:latin typeface="宋体" pitchFamily="2" charset="-122"/>
              </a:rPr>
              <a:t>不一定</a:t>
            </a:r>
            <a:r>
              <a:rPr kumimoji="1" lang="zh-CN" altLang="en-US" sz="260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863600" y="4803775"/>
            <a:ext cx="3276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600">
                <a:solidFill>
                  <a:srgbClr val="FF0000"/>
                </a:solidFill>
                <a:latin typeface="宋体" pitchFamily="2" charset="-122"/>
              </a:rPr>
              <a:t>基因突变是不定向的</a:t>
            </a:r>
            <a:r>
              <a:rPr kumimoji="1" lang="zh-CN" altLang="en-US" sz="2600" b="0">
                <a:solidFill>
                  <a:srgbClr val="FFFF00"/>
                </a:solidFill>
                <a:latin typeface="Times New Roman" pitchFamily="18" charset="0"/>
                <a:ea typeface="华文细黑" pitchFamily="2" charset="-122"/>
              </a:rPr>
              <a:t> 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1260474" y="5813425"/>
            <a:ext cx="6740549" cy="107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600" dirty="0" smtClean="0">
                <a:solidFill>
                  <a:srgbClr val="FF0000"/>
                </a:solidFill>
                <a:latin typeface="宋体" pitchFamily="2" charset="-122"/>
              </a:rPr>
              <a:t>突变率</a:t>
            </a:r>
            <a:r>
              <a:rPr kumimoji="1" lang="zh-CN" altLang="en-US" sz="2600" dirty="0">
                <a:solidFill>
                  <a:srgbClr val="FF0000"/>
                </a:solidFill>
                <a:latin typeface="宋体" pitchFamily="2" charset="-122"/>
              </a:rPr>
              <a:t>高</a:t>
            </a:r>
            <a:r>
              <a:rPr kumimoji="1" lang="zh-CN" altLang="en-US" sz="2600" dirty="0" smtClean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在较短时间内获得更多的优良变异类型，</a:t>
            </a:r>
            <a:r>
              <a:rPr kumimoji="1" lang="zh-CN" altLang="en-US" sz="2600" dirty="0" smtClean="0">
                <a:solidFill>
                  <a:srgbClr val="FF0000"/>
                </a:solidFill>
                <a:latin typeface="宋体" pitchFamily="2" charset="-122"/>
              </a:rPr>
              <a:t>大幅度</a:t>
            </a:r>
            <a:r>
              <a:rPr kumimoji="1" lang="zh-CN" altLang="en-US" sz="2600" dirty="0">
                <a:solidFill>
                  <a:srgbClr val="FF0000"/>
                </a:solidFill>
                <a:latin typeface="宋体" pitchFamily="2" charset="-122"/>
              </a:rPr>
              <a:t>改良某些性状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  <p:bldP spid="50181" grpId="0" autoUpdateAnimBg="0"/>
      <p:bldP spid="50182" grpId="0" autoUpdateAnimBg="0"/>
      <p:bldP spid="50183" grpId="0" autoUpdateAnimBg="0"/>
      <p:bldP spid="5018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28600" y="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课堂小结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800" y="1447800"/>
            <a:ext cx="7339014" cy="4981577"/>
            <a:chOff x="912" y="912"/>
            <a:chExt cx="4623" cy="3138"/>
          </a:xfrm>
        </p:grpSpPr>
        <p:sp>
          <p:nvSpPr>
            <p:cNvPr id="38937" name="Text Box 6"/>
            <p:cNvSpPr txBox="1">
              <a:spLocks noChangeArrowheads="1"/>
            </p:cNvSpPr>
            <p:nvPr/>
          </p:nvSpPr>
          <p:spPr bwMode="auto">
            <a:xfrm>
              <a:off x="1488" y="912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基因重组</a:t>
              </a:r>
            </a:p>
          </p:txBody>
        </p:sp>
        <p:sp>
          <p:nvSpPr>
            <p:cNvPr id="38938" name="Text Box 7"/>
            <p:cNvSpPr txBox="1">
              <a:spLocks noChangeArrowheads="1"/>
            </p:cNvSpPr>
            <p:nvPr/>
          </p:nvSpPr>
          <p:spPr bwMode="auto">
            <a:xfrm>
              <a:off x="1056" y="1968"/>
              <a:ext cx="2208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将不同个体的优良性状，集于一个个体上</a:t>
              </a:r>
            </a:p>
          </p:txBody>
        </p:sp>
        <p:grpSp>
          <p:nvGrpSpPr>
            <p:cNvPr id="38939" name="Group 8"/>
            <p:cNvGrpSpPr>
              <a:grpSpLocks/>
            </p:cNvGrpSpPr>
            <p:nvPr/>
          </p:nvGrpSpPr>
          <p:grpSpPr bwMode="auto">
            <a:xfrm>
              <a:off x="912" y="1536"/>
              <a:ext cx="2448" cy="288"/>
              <a:chOff x="912" y="1536"/>
              <a:chExt cx="2448" cy="288"/>
            </a:xfrm>
          </p:grpSpPr>
          <p:sp>
            <p:nvSpPr>
              <p:cNvPr id="38945" name="Text Box 9"/>
              <p:cNvSpPr txBox="1">
                <a:spLocks noChangeArrowheads="1"/>
              </p:cNvSpPr>
              <p:nvPr/>
            </p:nvSpPr>
            <p:spPr bwMode="auto">
              <a:xfrm>
                <a:off x="912" y="1536"/>
                <a:ext cx="24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杂交  自交   选种   自交</a:t>
                </a:r>
              </a:p>
            </p:txBody>
          </p:sp>
          <p:sp>
            <p:nvSpPr>
              <p:cNvPr id="38946" name="Line 10"/>
              <p:cNvSpPr>
                <a:spLocks noChangeShapeType="1"/>
              </p:cNvSpPr>
              <p:nvPr/>
            </p:nvSpPr>
            <p:spPr bwMode="auto">
              <a:xfrm>
                <a:off x="1344" y="16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7" name="Line 11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8" name="Line 12"/>
              <p:cNvSpPr>
                <a:spLocks noChangeShapeType="1"/>
              </p:cNvSpPr>
              <p:nvPr/>
            </p:nvSpPr>
            <p:spPr bwMode="auto">
              <a:xfrm flipV="1">
                <a:off x="1920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41" name="Text Box 14"/>
            <p:cNvSpPr txBox="1">
              <a:spLocks noChangeArrowheads="1"/>
            </p:cNvSpPr>
            <p:nvPr/>
          </p:nvSpPr>
          <p:spPr bwMode="auto">
            <a:xfrm>
              <a:off x="3888" y="912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dirty="0">
                  <a:latin typeface="Times New Roman" pitchFamily="18" charset="0"/>
                  <a:ea typeface="楷体_GB2312" pitchFamily="49" charset="-122"/>
                </a:rPr>
                <a:t>基因突变</a:t>
              </a:r>
            </a:p>
          </p:txBody>
        </p:sp>
        <p:sp>
          <p:nvSpPr>
            <p:cNvPr id="38942" name="Text Box 15"/>
            <p:cNvSpPr txBox="1">
              <a:spLocks noChangeArrowheads="1"/>
            </p:cNvSpPr>
            <p:nvPr/>
          </p:nvSpPr>
          <p:spPr bwMode="auto">
            <a:xfrm>
              <a:off x="3504" y="1446"/>
              <a:ext cx="1872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楷体_GB2312" pitchFamily="49" charset="-122"/>
                </a:rPr>
                <a:t>辐射诱变，激光诱变，空间技术育种</a:t>
              </a:r>
            </a:p>
          </p:txBody>
        </p:sp>
        <p:sp>
          <p:nvSpPr>
            <p:cNvPr id="38943" name="Text Box 16"/>
            <p:cNvSpPr txBox="1">
              <a:spLocks noChangeArrowheads="1"/>
            </p:cNvSpPr>
            <p:nvPr/>
          </p:nvSpPr>
          <p:spPr bwMode="auto">
            <a:xfrm>
              <a:off x="3375" y="1944"/>
              <a:ext cx="216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 smtClean="0">
                  <a:latin typeface="宋体" pitchFamily="2" charset="-122"/>
                </a:rPr>
                <a:t>提高突变率，产生新基因；在较短时间内获得更多的优良变异类型。</a:t>
              </a:r>
              <a:endParaRPr lang="zh-CN" altLang="en-US" sz="2400" dirty="0">
                <a:latin typeface="宋体" pitchFamily="2" charset="-122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3456" y="2784"/>
              <a:ext cx="1968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楷体_GB2312" pitchFamily="49" charset="-122"/>
                </a:rPr>
                <a:t>有利变异少，需大量处理实验材料</a:t>
              </a: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3375" y="3527"/>
              <a:ext cx="216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 smtClean="0">
                  <a:latin typeface="宋体" pitchFamily="2" charset="-122"/>
                </a:rPr>
                <a:t>黑农五号大豆</a:t>
              </a:r>
              <a:endParaRPr lang="en-US" altLang="zh-CN" sz="2400" dirty="0" smtClean="0">
                <a:latin typeface="宋体" pitchFamily="2" charset="-122"/>
              </a:endParaRPr>
            </a:p>
            <a:p>
              <a:r>
                <a:rPr lang="zh-CN" altLang="en-US" sz="2400" dirty="0" smtClean="0">
                  <a:latin typeface="宋体" pitchFamily="2" charset="-122"/>
                </a:rPr>
                <a:t>青霉素高产菌株</a:t>
              </a:r>
              <a:endParaRPr lang="zh-CN" altLang="en-US" sz="2400" dirty="0">
                <a:latin typeface="宋体" pitchFamily="2" charset="-122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14313" y="609600"/>
            <a:ext cx="8624888" cy="6019800"/>
            <a:chOff x="135" y="384"/>
            <a:chExt cx="5433" cy="3792"/>
          </a:xfrm>
        </p:grpSpPr>
        <p:sp>
          <p:nvSpPr>
            <p:cNvPr id="38917" name="Text Box 19"/>
            <p:cNvSpPr txBox="1">
              <a:spLocks noChangeArrowheads="1"/>
            </p:cNvSpPr>
            <p:nvPr/>
          </p:nvSpPr>
          <p:spPr bwMode="auto">
            <a:xfrm>
              <a:off x="240" y="720"/>
              <a:ext cx="57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依据原理</a:t>
              </a:r>
            </a:p>
          </p:txBody>
        </p:sp>
        <p:sp>
          <p:nvSpPr>
            <p:cNvPr id="38918" name="Text Box 20"/>
            <p:cNvSpPr txBox="1">
              <a:spLocks noChangeArrowheads="1"/>
            </p:cNvSpPr>
            <p:nvPr/>
          </p:nvSpPr>
          <p:spPr bwMode="auto">
            <a:xfrm>
              <a:off x="240" y="1440"/>
              <a:ext cx="624" cy="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常用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方法</a:t>
              </a:r>
            </a:p>
          </p:txBody>
        </p:sp>
        <p:sp>
          <p:nvSpPr>
            <p:cNvPr id="38919" name="Text Box 21"/>
            <p:cNvSpPr txBox="1">
              <a:spLocks noChangeArrowheads="1"/>
            </p:cNvSpPr>
            <p:nvPr/>
          </p:nvSpPr>
          <p:spPr bwMode="auto">
            <a:xfrm>
              <a:off x="240" y="2150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优点</a:t>
              </a:r>
            </a:p>
          </p:txBody>
        </p:sp>
        <p:sp>
          <p:nvSpPr>
            <p:cNvPr id="38920" name="Text Box 22"/>
            <p:cNvSpPr txBox="1">
              <a:spLocks noChangeArrowheads="1"/>
            </p:cNvSpPr>
            <p:nvPr/>
          </p:nvSpPr>
          <p:spPr bwMode="auto">
            <a:xfrm>
              <a:off x="240" y="2870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缺点</a:t>
              </a:r>
            </a:p>
          </p:txBody>
        </p:sp>
        <p:sp>
          <p:nvSpPr>
            <p:cNvPr id="38921" name="Text Box 23"/>
            <p:cNvSpPr txBox="1">
              <a:spLocks noChangeArrowheads="1"/>
            </p:cNvSpPr>
            <p:nvPr/>
          </p:nvSpPr>
          <p:spPr bwMode="auto">
            <a:xfrm>
              <a:off x="240" y="3559"/>
              <a:ext cx="672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应用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实例</a:t>
              </a:r>
            </a:p>
          </p:txBody>
        </p:sp>
        <p:sp>
          <p:nvSpPr>
            <p:cNvPr id="38922" name="Text Box 24"/>
            <p:cNvSpPr txBox="1">
              <a:spLocks noChangeArrowheads="1"/>
            </p:cNvSpPr>
            <p:nvPr/>
          </p:nvSpPr>
          <p:spPr bwMode="auto">
            <a:xfrm>
              <a:off x="1584" y="384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</a:rPr>
                <a:t>杂交育种</a:t>
              </a:r>
            </a:p>
          </p:txBody>
        </p:sp>
        <p:sp>
          <p:nvSpPr>
            <p:cNvPr id="38923" name="Text Box 25"/>
            <p:cNvSpPr txBox="1">
              <a:spLocks noChangeArrowheads="1"/>
            </p:cNvSpPr>
            <p:nvPr/>
          </p:nvSpPr>
          <p:spPr bwMode="auto">
            <a:xfrm>
              <a:off x="3936" y="384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Times New Roman" pitchFamily="18" charset="0"/>
                  <a:ea typeface="隶书" pitchFamily="49" charset="-122"/>
                </a:rPr>
                <a:t>诱变育种</a:t>
              </a:r>
            </a:p>
          </p:txBody>
        </p:sp>
        <p:grpSp>
          <p:nvGrpSpPr>
            <p:cNvPr id="38924" name="Group 26"/>
            <p:cNvGrpSpPr>
              <a:grpSpLocks/>
            </p:cNvGrpSpPr>
            <p:nvPr/>
          </p:nvGrpSpPr>
          <p:grpSpPr bwMode="auto">
            <a:xfrm>
              <a:off x="135" y="384"/>
              <a:ext cx="5433" cy="3792"/>
              <a:chOff x="135" y="384"/>
              <a:chExt cx="5433" cy="3792"/>
            </a:xfrm>
          </p:grpSpPr>
          <p:sp>
            <p:nvSpPr>
              <p:cNvPr id="38925" name="Line 27"/>
              <p:cNvSpPr>
                <a:spLocks noChangeShapeType="1"/>
              </p:cNvSpPr>
              <p:nvPr/>
            </p:nvSpPr>
            <p:spPr bwMode="auto">
              <a:xfrm>
                <a:off x="144" y="384"/>
                <a:ext cx="54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926" name="Group 28"/>
              <p:cNvGrpSpPr>
                <a:grpSpLocks/>
              </p:cNvGrpSpPr>
              <p:nvPr/>
            </p:nvGrpSpPr>
            <p:grpSpPr bwMode="auto">
              <a:xfrm>
                <a:off x="135" y="384"/>
                <a:ext cx="5433" cy="3792"/>
                <a:chOff x="135" y="384"/>
                <a:chExt cx="5433" cy="3792"/>
              </a:xfrm>
            </p:grpSpPr>
            <p:sp>
              <p:nvSpPr>
                <p:cNvPr id="38927" name="Line 29"/>
                <p:cNvSpPr>
                  <a:spLocks noChangeShapeType="1"/>
                </p:cNvSpPr>
                <p:nvPr/>
              </p:nvSpPr>
              <p:spPr bwMode="auto">
                <a:xfrm>
                  <a:off x="144" y="384"/>
                  <a:ext cx="0" cy="37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8" name="Line 30"/>
                <p:cNvSpPr>
                  <a:spLocks noChangeShapeType="1"/>
                </p:cNvSpPr>
                <p:nvPr/>
              </p:nvSpPr>
              <p:spPr bwMode="auto">
                <a:xfrm>
                  <a:off x="912" y="384"/>
                  <a:ext cx="0" cy="37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9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384"/>
                  <a:ext cx="0" cy="37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0" name="Line 32"/>
                <p:cNvSpPr>
                  <a:spLocks noChangeShapeType="1"/>
                </p:cNvSpPr>
                <p:nvPr/>
              </p:nvSpPr>
              <p:spPr bwMode="auto">
                <a:xfrm>
                  <a:off x="5568" y="384"/>
                  <a:ext cx="0" cy="37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1" name="Line 33"/>
                <p:cNvSpPr>
                  <a:spLocks noChangeShapeType="1"/>
                </p:cNvSpPr>
                <p:nvPr/>
              </p:nvSpPr>
              <p:spPr bwMode="auto">
                <a:xfrm>
                  <a:off x="144" y="768"/>
                  <a:ext cx="54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2" name="Line 34"/>
                <p:cNvSpPr>
                  <a:spLocks noChangeShapeType="1"/>
                </p:cNvSpPr>
                <p:nvPr/>
              </p:nvSpPr>
              <p:spPr bwMode="auto">
                <a:xfrm>
                  <a:off x="144" y="1344"/>
                  <a:ext cx="54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3" name="Line 35"/>
                <p:cNvSpPr>
                  <a:spLocks noChangeShapeType="1"/>
                </p:cNvSpPr>
                <p:nvPr/>
              </p:nvSpPr>
              <p:spPr bwMode="auto">
                <a:xfrm>
                  <a:off x="144" y="1968"/>
                  <a:ext cx="54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4" name="Line 36"/>
                <p:cNvSpPr>
                  <a:spLocks noChangeShapeType="1"/>
                </p:cNvSpPr>
                <p:nvPr/>
              </p:nvSpPr>
              <p:spPr bwMode="auto">
                <a:xfrm>
                  <a:off x="144" y="2688"/>
                  <a:ext cx="54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5" name="Line 37"/>
                <p:cNvSpPr>
                  <a:spLocks noChangeShapeType="1"/>
                </p:cNvSpPr>
                <p:nvPr/>
              </p:nvSpPr>
              <p:spPr bwMode="auto">
                <a:xfrm>
                  <a:off x="135" y="3510"/>
                  <a:ext cx="54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6" name="Line 38"/>
                <p:cNvSpPr>
                  <a:spLocks noChangeShapeType="1"/>
                </p:cNvSpPr>
                <p:nvPr/>
              </p:nvSpPr>
              <p:spPr bwMode="auto">
                <a:xfrm>
                  <a:off x="144" y="4176"/>
                  <a:ext cx="54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8" name="矩形 37"/>
          <p:cNvSpPr/>
          <p:nvPr/>
        </p:nvSpPr>
        <p:spPr>
          <a:xfrm>
            <a:off x="1643042" y="4371811"/>
            <a:ext cx="3500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zh-CN" altLang="en-US" dirty="0" smtClean="0">
                <a:solidFill>
                  <a:srgbClr val="0066FF"/>
                </a:solidFill>
                <a:latin typeface="宋体" pitchFamily="2" charset="-122"/>
              </a:rPr>
              <a:t>只能利用已有基因的重组，不能创造新的基因</a:t>
            </a:r>
            <a:endParaRPr kumimoji="1" lang="en-US" altLang="zh-CN" dirty="0" smtClean="0">
              <a:solidFill>
                <a:srgbClr val="0066FF"/>
              </a:solidFill>
              <a:latin typeface="宋体" pitchFamily="2" charset="-122"/>
            </a:endParaRPr>
          </a:p>
          <a:p>
            <a:pPr>
              <a:spcBef>
                <a:spcPts val="0"/>
              </a:spcBef>
            </a:pPr>
            <a:r>
              <a:rPr kumimoji="1" lang="zh-CN" altLang="en-US" dirty="0" smtClean="0">
                <a:solidFill>
                  <a:srgbClr val="0066FF"/>
                </a:solidFill>
                <a:latin typeface="宋体" pitchFamily="2" charset="-122"/>
              </a:rPr>
              <a:t>杂交后代会出现性状分离，育种进程缓慢，过程复杂</a:t>
            </a:r>
            <a:endParaRPr kumimoji="1" lang="zh-CN" altLang="en-US" dirty="0">
              <a:solidFill>
                <a:srgbClr val="0066FF"/>
              </a:solidFill>
              <a:latin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85918" y="5929330"/>
            <a:ext cx="3500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66FF"/>
                </a:solidFill>
                <a:latin typeface="宋体" pitchFamily="2" charset="-122"/>
              </a:rPr>
              <a:t>高产抗病小麦品种</a:t>
            </a:r>
            <a:endParaRPr kumimoji="1" lang="zh-CN" altLang="en-US" sz="2400" dirty="0">
              <a:solidFill>
                <a:srgbClr val="0066FF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785786" y="2000240"/>
            <a:ext cx="7678761" cy="220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选择育种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宋体" pitchFamily="2" charset="-122"/>
              </a:rPr>
              <a:t>原理：利用生物的变异，通过长期选择</a:t>
            </a:r>
            <a:r>
              <a:rPr lang="zh-CN" altLang="en-US" sz="2800" dirty="0" smtClean="0">
                <a:latin typeface="宋体" pitchFamily="2" charset="-122"/>
              </a:rPr>
              <a:t>，</a:t>
            </a:r>
            <a:r>
              <a:rPr lang="en-US" altLang="zh-CN" sz="2800" dirty="0" smtClean="0">
                <a:latin typeface="宋体" pitchFamily="2" charset="-122"/>
              </a:rPr>
              <a:t/>
            </a:r>
            <a:br>
              <a:rPr lang="en-US" altLang="zh-CN" sz="2800" dirty="0" smtClean="0">
                <a:latin typeface="宋体" pitchFamily="2" charset="-122"/>
              </a:rPr>
            </a:br>
            <a:r>
              <a:rPr lang="en-US" altLang="zh-CN" sz="2800" dirty="0" smtClean="0">
                <a:latin typeface="宋体" pitchFamily="2" charset="-122"/>
              </a:rPr>
              <a:t>      </a:t>
            </a:r>
            <a:r>
              <a:rPr lang="zh-CN" altLang="en-US" sz="2800" dirty="0" smtClean="0">
                <a:latin typeface="宋体" pitchFamily="2" charset="-122"/>
              </a:rPr>
              <a:t>汰劣留</a:t>
            </a:r>
            <a:r>
              <a:rPr lang="zh-CN" altLang="en-US" sz="2800" dirty="0">
                <a:latin typeface="宋体" pitchFamily="2" charset="-122"/>
              </a:rPr>
              <a:t>良，</a:t>
            </a:r>
            <a:r>
              <a:rPr lang="zh-CN" altLang="en-US" sz="2800" dirty="0" smtClean="0">
                <a:latin typeface="宋体" pitchFamily="2" charset="-122"/>
              </a:rPr>
              <a:t>培养</a:t>
            </a:r>
            <a:r>
              <a:rPr lang="zh-CN" altLang="en-US" sz="2800" dirty="0">
                <a:latin typeface="宋体" pitchFamily="2" charset="-122"/>
              </a:rPr>
              <a:t>出优良品种。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宋体" pitchFamily="2" charset="-122"/>
              </a:rPr>
              <a:t>不足：育种周期长，选择的范围有限。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401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47241"/>
              </p:ext>
            </p:extLst>
          </p:nvPr>
        </p:nvGraphicFramePr>
        <p:xfrm>
          <a:off x="250825" y="733425"/>
          <a:ext cx="8642350" cy="5370960"/>
        </p:xfrm>
        <a:graphic>
          <a:graphicData uri="http://schemas.openxmlformats.org/drawingml/2006/table">
            <a:tbl>
              <a:tblPr/>
              <a:tblGrid>
                <a:gridCol w="839788"/>
                <a:gridCol w="1681162"/>
                <a:gridCol w="2160588"/>
                <a:gridCol w="2232025"/>
                <a:gridCol w="1728787"/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92DF9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92DF9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常规育种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92DF9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诱变育种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92DF9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多倍体育种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92DF9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单倍体育种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处理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杂交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用射线、激光、化学药品等处理生物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用秋水仙素处理种子或幼苗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花药离体培养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原理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通过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2A2A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基因重组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把两亲本的优良性状组合在同一后代中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用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人工方法诱发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2A2A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基因突变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，产生新性状，创造新品种或新类型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抑制细胞分裂中纺锤体的形成，使染色体数目加倍后不能形成两个细胞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2A2A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染色体变异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诱导精子直接发育成植株，再用秋水仙素加倍成纯合体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2A2A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染色体变异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  <a:endParaRPr kumimoji="0" lang="zh-CN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特点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方法简便，但过程复杂，需较长年限方可获得纯合体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产生新的基因，可能大幅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改良某些性状，但突变后有利个体往往不多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器官大，营养物质含量高，但发育延迟，结实率低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缩短育种年限，但方法复杂，成活率较低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举例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高杆抗病与矮杆不抗病小麦杂交产生矮杆抗病品种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高产量青霉素菌株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三倍体西瓜、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八倍体小黑麦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抗病植株的育成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50825" y="2636838"/>
            <a:ext cx="8686800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itchFamily="2" charset="-122"/>
              </a:rPr>
              <a:t>1</a:t>
            </a:r>
            <a:r>
              <a:rPr kumimoji="1" lang="en-US" altLang="zh-CN" sz="2800">
                <a:latin typeface="宋体" pitchFamily="2" charset="-122"/>
              </a:rPr>
              <a:t>.</a:t>
            </a:r>
            <a:r>
              <a:rPr kumimoji="1" lang="zh-CN" altLang="en-US" sz="2800">
                <a:latin typeface="宋体" pitchFamily="2" charset="-122"/>
              </a:rPr>
              <a:t>杂交育种所依据的主要遗传学原理是</a:t>
            </a:r>
            <a:r>
              <a:rPr kumimoji="1" lang="en-US" altLang="zh-CN" sz="2800">
                <a:latin typeface="宋体" pitchFamily="2" charset="-122"/>
              </a:rPr>
              <a:t>(      )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A.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基因突变；         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B.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基因自由组合；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C.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染色体交叉互换：   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D.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染色体变异。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838950" y="256540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pic>
        <p:nvPicPr>
          <p:cNvPr id="40965" name="Picture 7" descr="BD0002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6613"/>
            <a:ext cx="1674813" cy="163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utoUpdateAnimBg="0"/>
      <p:bldP spid="12083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80975" y="588963"/>
            <a:ext cx="8783638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b="0">
                <a:latin typeface="宋体" pitchFamily="2" charset="-122"/>
              </a:rPr>
              <a:t>2</a:t>
            </a:r>
            <a:r>
              <a:rPr kumimoji="1" lang="en-US" altLang="zh-CN" sz="2800">
                <a:latin typeface="宋体" pitchFamily="2" charset="-122"/>
              </a:rPr>
              <a:t>.</a:t>
            </a:r>
            <a:r>
              <a:rPr kumimoji="1" lang="zh-CN" altLang="en-US" sz="2800">
                <a:latin typeface="宋体" pitchFamily="2" charset="-122"/>
              </a:rPr>
              <a:t>在下列几种育种方法中，可以改变原有基因分子结构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latin typeface="宋体" pitchFamily="2" charset="-122"/>
              </a:rPr>
              <a:t>  的育种方法是</a:t>
            </a:r>
            <a:r>
              <a:rPr kumimoji="1" lang="en-US" altLang="zh-CN" sz="2800">
                <a:latin typeface="宋体" pitchFamily="2" charset="-122"/>
              </a:rPr>
              <a:t>(     )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  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A.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杂交育种            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B.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诱变育种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  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C.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单倍体育种          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D.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多倍体育种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latin typeface="宋体" pitchFamily="2" charset="-122"/>
              </a:rPr>
              <a:t>3.现代农业育种专家采用诱变育种的方法改良某些农作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latin typeface="宋体" pitchFamily="2" charset="-122"/>
              </a:rPr>
              <a:t>  物的原有性状，其原因是</a:t>
            </a:r>
            <a:r>
              <a:rPr kumimoji="1" lang="en-US" altLang="zh-CN" sz="2800">
                <a:latin typeface="宋体" pitchFamily="2" charset="-122"/>
              </a:rPr>
              <a:t>(     )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A.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提高了后代的出苗率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B.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产生的突变全部是有利的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C.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提高了后代的稳定性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kumimoji="1" lang="en-US" altLang="zh-CN" sz="2800">
                <a:solidFill>
                  <a:srgbClr val="0000FF"/>
                </a:solidFill>
                <a:latin typeface="宋体" pitchFamily="2" charset="-122"/>
              </a:rPr>
              <a:t>D.</a:t>
            </a:r>
            <a:r>
              <a:rPr kumimoji="1" lang="zh-CN" altLang="en-US" sz="2800">
                <a:solidFill>
                  <a:srgbClr val="0000FF"/>
                </a:solidFill>
                <a:latin typeface="宋体" pitchFamily="2" charset="-122"/>
              </a:rPr>
              <a:t>能提高突变率以供育种选择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3132138" y="1196975"/>
            <a:ext cx="48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4932363" y="34290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  <p:bldP spid="121861" grpId="0" autoUpdateAnimBg="0"/>
      <p:bldP spid="12186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50825" y="728663"/>
            <a:ext cx="8569325" cy="385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800" dirty="0">
                <a:latin typeface="宋体" pitchFamily="2" charset="-122"/>
              </a:rPr>
              <a:t>4.</a:t>
            </a:r>
            <a:r>
              <a:rPr kumimoji="1" lang="zh-CN" altLang="en-US" sz="2800" baseline="30000" dirty="0">
                <a:latin typeface="宋体" pitchFamily="2" charset="-122"/>
              </a:rPr>
              <a:t>60</a:t>
            </a:r>
            <a:r>
              <a:rPr kumimoji="1" lang="en-US" altLang="zh-CN" sz="2800" dirty="0">
                <a:latin typeface="宋体" pitchFamily="2" charset="-122"/>
              </a:rPr>
              <a:t>Co</a:t>
            </a:r>
            <a:r>
              <a:rPr kumimoji="1" lang="zh-CN" altLang="en-US" sz="2800" dirty="0">
                <a:latin typeface="宋体" pitchFamily="2" charset="-122"/>
              </a:rPr>
              <a:t>是典型的</a:t>
            </a:r>
            <a:r>
              <a:rPr kumimoji="1" lang="en-US" altLang="zh-CN" sz="2800" dirty="0">
                <a:latin typeface="宋体" pitchFamily="2" charset="-122"/>
              </a:rPr>
              <a:t>γ</a:t>
            </a:r>
            <a:r>
              <a:rPr kumimoji="1" lang="zh-CN" altLang="en-US" sz="2800" dirty="0">
                <a:latin typeface="宋体" pitchFamily="2" charset="-122"/>
              </a:rPr>
              <a:t>放射源，可用于作物诱变育种。我国运用这种方法培育出了许多农作物新品种，如棉花高产品种“鲁棉1号”，在我国自己培养的棉花品种中栽培面积最大。 </a:t>
            </a:r>
            <a:r>
              <a:rPr kumimoji="1" lang="en-US" altLang="zh-CN" sz="2800" dirty="0">
                <a:latin typeface="宋体" pitchFamily="2" charset="-122"/>
              </a:rPr>
              <a:t>γ</a:t>
            </a:r>
            <a:r>
              <a:rPr kumimoji="1" lang="zh-CN" altLang="en-US" sz="2800" dirty="0">
                <a:latin typeface="宋体" pitchFamily="2" charset="-122"/>
              </a:rPr>
              <a:t>射线处理后主要引起</a:t>
            </a:r>
            <a:r>
              <a:rPr kumimoji="1" lang="zh-CN" altLang="en-US" sz="2800" u="sng" dirty="0">
                <a:latin typeface="宋体" pitchFamily="2" charset="-122"/>
              </a:rPr>
              <a:t>       </a:t>
            </a:r>
            <a:r>
              <a:rPr kumimoji="1" lang="zh-CN" altLang="en-US" sz="2800" dirty="0">
                <a:latin typeface="宋体" pitchFamily="2" charset="-122"/>
              </a:rPr>
              <a:t>，从而产生可遗传的变异。除</a:t>
            </a:r>
            <a:r>
              <a:rPr kumimoji="1" lang="en-US" altLang="zh-CN" sz="2800" dirty="0">
                <a:latin typeface="宋体" pitchFamily="2" charset="-122"/>
              </a:rPr>
              <a:t>γ</a:t>
            </a:r>
            <a:r>
              <a:rPr kumimoji="1" lang="zh-CN" altLang="en-US" sz="2800" dirty="0">
                <a:latin typeface="宋体" pitchFamily="2" charset="-122"/>
              </a:rPr>
              <a:t>射线外，用于诱变育种的其他物理诱变因素还有</a:t>
            </a:r>
            <a:r>
              <a:rPr kumimoji="1" lang="zh-CN" altLang="en-US" sz="2800" u="sng" dirty="0">
                <a:latin typeface="宋体" pitchFamily="2" charset="-122"/>
              </a:rPr>
              <a:t>      </a:t>
            </a:r>
            <a:r>
              <a:rPr kumimoji="1" lang="zh-CN" altLang="en-US" sz="2800" dirty="0">
                <a:latin typeface="宋体" pitchFamily="2" charset="-122"/>
              </a:rPr>
              <a:t>、</a:t>
            </a:r>
            <a:r>
              <a:rPr kumimoji="1" lang="zh-CN" altLang="en-US" sz="2800" u="sng" dirty="0">
                <a:latin typeface="宋体" pitchFamily="2" charset="-122"/>
              </a:rPr>
              <a:t>       </a:t>
            </a:r>
            <a:r>
              <a:rPr kumimoji="1" lang="zh-CN" altLang="en-US" sz="2800" dirty="0">
                <a:latin typeface="宋体" pitchFamily="2" charset="-122"/>
              </a:rPr>
              <a:t>和</a:t>
            </a:r>
            <a:r>
              <a:rPr kumimoji="1" lang="zh-CN" altLang="en-US" sz="2800" u="sng" dirty="0">
                <a:latin typeface="宋体" pitchFamily="2" charset="-122"/>
              </a:rPr>
              <a:t>       </a:t>
            </a:r>
            <a:r>
              <a:rPr kumimoji="1" lang="zh-CN" altLang="en-US" sz="2800" dirty="0">
                <a:latin typeface="宋体" pitchFamily="2" charset="-122"/>
              </a:rPr>
              <a:t>。</a:t>
            </a:r>
            <a:r>
              <a:rPr kumimoji="1" lang="zh-CN" altLang="en-US" sz="3600" dirty="0">
                <a:latin typeface="宋体" pitchFamily="2" charset="-122"/>
                <a:ea typeface="楷体_GB2312" pitchFamily="49" charset="-122"/>
              </a:rPr>
              <a:t>   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539750" y="4941888"/>
            <a:ext cx="792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答案：</a:t>
            </a:r>
            <a:r>
              <a:rPr kumimoji="1" lang="zh-CN" altLang="en-US" sz="2800" dirty="0">
                <a:solidFill>
                  <a:srgbClr val="009900"/>
                </a:solidFill>
                <a:latin typeface="宋体" pitchFamily="2" charset="-122"/>
              </a:rPr>
              <a:t>基因突变；</a:t>
            </a:r>
            <a:r>
              <a:rPr kumimoji="1" lang="en-US" altLang="zh-CN" sz="2800" dirty="0">
                <a:solidFill>
                  <a:srgbClr val="009900"/>
                </a:solidFill>
                <a:latin typeface="宋体" pitchFamily="2" charset="-122"/>
              </a:rPr>
              <a:t>x</a:t>
            </a:r>
            <a:r>
              <a:rPr kumimoji="1" lang="zh-CN" altLang="en-US" sz="2800" dirty="0">
                <a:solidFill>
                  <a:srgbClr val="009900"/>
                </a:solidFill>
                <a:latin typeface="宋体" pitchFamily="2" charset="-122"/>
              </a:rPr>
              <a:t>射线；紫外线；激光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utoUpdateAnimBg="0"/>
      <p:bldP spid="12288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0" y="692150"/>
            <a:ext cx="91440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例如：</a:t>
            </a:r>
            <a:r>
              <a:rPr kumimoji="1" lang="zh-CN" altLang="en-US" sz="2800">
                <a:latin typeface="Times New Roman" pitchFamily="18" charset="0"/>
              </a:rPr>
              <a:t>如何利用纯种的高秆抗锈病</a:t>
            </a:r>
            <a:r>
              <a:rPr kumimoji="1" lang="en-US" altLang="zh-CN" sz="2800">
                <a:latin typeface="Times New Roman" pitchFamily="18" charset="0"/>
              </a:rPr>
              <a:t>(DDRR)</a:t>
            </a:r>
            <a:r>
              <a:rPr kumimoji="1" lang="zh-CN" altLang="en-US" sz="2800">
                <a:latin typeface="Times New Roman" pitchFamily="18" charset="0"/>
              </a:rPr>
              <a:t>和矮秆不抗锈病</a:t>
            </a:r>
            <a:r>
              <a:rPr kumimoji="1" lang="en-US" altLang="zh-CN" sz="2800">
                <a:latin typeface="Times New Roman" pitchFamily="18" charset="0"/>
              </a:rPr>
              <a:t>(ddrr)</a:t>
            </a:r>
            <a:r>
              <a:rPr kumimoji="1" lang="zh-CN" altLang="en-US" sz="2800">
                <a:latin typeface="Times New Roman" pitchFamily="18" charset="0"/>
              </a:rPr>
              <a:t>的水稻植株获得优良性状且能稳定遗传的品种。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2400" y="1989138"/>
            <a:ext cx="89916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第一步：</a:t>
            </a:r>
            <a:r>
              <a:rPr kumimoji="1" lang="zh-CN" altLang="en-US" sz="2800">
                <a:latin typeface="Times New Roman" pitchFamily="18" charset="0"/>
              </a:rPr>
              <a:t>先杂交得到高抗植株；第二步：将矮抗植株连续自交直至不再发生性状分离为止。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95400" y="3500438"/>
            <a:ext cx="5181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</a:rPr>
              <a:t>P         DDRR     </a:t>
            </a:r>
            <a:r>
              <a:rPr kumimoji="1" lang="en-US" altLang="zh-CN" sz="3200">
                <a:solidFill>
                  <a:srgbClr val="FF3300"/>
                </a:solidFill>
                <a:latin typeface="Times New Roman" pitchFamily="18" charset="0"/>
              </a:rPr>
              <a:t>×</a:t>
            </a:r>
            <a:r>
              <a:rPr kumimoji="1" lang="en-US" altLang="zh-CN" sz="3200">
                <a:latin typeface="Times New Roman" pitchFamily="18" charset="0"/>
              </a:rPr>
              <a:t>       ddrr</a:t>
            </a:r>
            <a:r>
              <a:rPr kumimoji="1" lang="en-US" altLang="zh-CN" sz="2400" b="0">
                <a:latin typeface="Times New Roman" pitchFamily="18" charset="0"/>
              </a:rPr>
              <a:t>         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6800" y="4262438"/>
            <a:ext cx="4953000" cy="1265237"/>
            <a:chOff x="672" y="2496"/>
            <a:chExt cx="3120" cy="797"/>
          </a:xfrm>
        </p:grpSpPr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2784" y="2496"/>
              <a:ext cx="1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672" y="2928"/>
              <a:ext cx="31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</a:rPr>
                <a:t>F1                       DdRr</a:t>
              </a:r>
            </a:p>
          </p:txBody>
        </p:sp>
      </p:grp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57158" y="214290"/>
            <a:ext cx="259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杂交育种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895600" y="90805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itchFamily="18" charset="0"/>
              </a:rPr>
              <a:t>F1:</a:t>
            </a:r>
            <a:r>
              <a:rPr kumimoji="1" lang="en-US" altLang="zh-CN" sz="3200">
                <a:solidFill>
                  <a:srgbClr val="FF3399"/>
                </a:solidFill>
                <a:latin typeface="Times New Roman" pitchFamily="18" charset="0"/>
              </a:rPr>
              <a:t>DdRr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90600" y="2187575"/>
            <a:ext cx="5334000" cy="936625"/>
            <a:chOff x="624" y="1378"/>
            <a:chExt cx="3360" cy="590"/>
          </a:xfrm>
        </p:grpSpPr>
        <p:sp>
          <p:nvSpPr>
            <p:cNvPr id="18445" name="AutoShape 4"/>
            <p:cNvSpPr>
              <a:spLocks/>
            </p:cNvSpPr>
            <p:nvPr/>
          </p:nvSpPr>
          <p:spPr bwMode="auto">
            <a:xfrm rot="5416317">
              <a:off x="2414" y="259"/>
              <a:ext cx="257" cy="2495"/>
            </a:xfrm>
            <a:prstGeom prst="leftBrace">
              <a:avLst>
                <a:gd name="adj1" fmla="val 8090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Text Box 5"/>
            <p:cNvSpPr txBox="1">
              <a:spLocks noChangeArrowheads="1"/>
            </p:cNvSpPr>
            <p:nvPr/>
          </p:nvSpPr>
          <p:spPr bwMode="auto">
            <a:xfrm>
              <a:off x="1152" y="1636"/>
              <a:ext cx="28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D_R_,  D_rr ,   </a:t>
              </a:r>
              <a:r>
                <a:rPr kumimoji="1" lang="en-US" altLang="zh-CN" sz="2800">
                  <a:solidFill>
                    <a:srgbClr val="FF3300"/>
                  </a:solidFill>
                  <a:latin typeface="Times New Roman" pitchFamily="18" charset="0"/>
                </a:rPr>
                <a:t>ddR_</a:t>
              </a:r>
              <a:r>
                <a:rPr kumimoji="1" lang="en-US" altLang="zh-CN" sz="2800">
                  <a:latin typeface="Times New Roman" pitchFamily="18" charset="0"/>
                </a:rPr>
                <a:t>,   ddrr</a:t>
              </a:r>
            </a:p>
          </p:txBody>
        </p:sp>
        <p:sp>
          <p:nvSpPr>
            <p:cNvPr id="18447" name="Text Box 6"/>
            <p:cNvSpPr txBox="1">
              <a:spLocks noChangeArrowheads="1"/>
            </p:cNvSpPr>
            <p:nvPr/>
          </p:nvSpPr>
          <p:spPr bwMode="auto">
            <a:xfrm>
              <a:off x="62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latin typeface="Times New Roman" pitchFamily="18" charset="0"/>
                </a:rPr>
                <a:t>F2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038600" y="1517650"/>
            <a:ext cx="565150" cy="685800"/>
            <a:chOff x="2544" y="480"/>
            <a:chExt cx="356" cy="432"/>
          </a:xfrm>
        </p:grpSpPr>
        <p:sp>
          <p:nvSpPr>
            <p:cNvPr id="18442" name="Line 8"/>
            <p:cNvSpPr>
              <a:spLocks noChangeShapeType="1"/>
            </p:cNvSpPr>
            <p:nvPr/>
          </p:nvSpPr>
          <p:spPr bwMode="auto">
            <a:xfrm>
              <a:off x="2544" y="480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3" name="Rectangle 9"/>
            <p:cNvSpPr>
              <a:spLocks noChangeArrowheads="1"/>
            </p:cNvSpPr>
            <p:nvPr/>
          </p:nvSpPr>
          <p:spPr bwMode="auto">
            <a:xfrm>
              <a:off x="2592" y="52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0">
                  <a:solidFill>
                    <a:srgbClr val="FF3300"/>
                  </a:solidFill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18444" name="Oval 10"/>
            <p:cNvSpPr>
              <a:spLocks noChangeArrowheads="1"/>
            </p:cNvSpPr>
            <p:nvPr/>
          </p:nvSpPr>
          <p:spPr bwMode="auto">
            <a:xfrm>
              <a:off x="2640" y="5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648200" y="3003550"/>
            <a:ext cx="3008313" cy="1130300"/>
            <a:chOff x="2928" y="1892"/>
            <a:chExt cx="1895" cy="712"/>
          </a:xfrm>
        </p:grpSpPr>
        <p:sp>
          <p:nvSpPr>
            <p:cNvPr id="18440" name="Line 12"/>
            <p:cNvSpPr>
              <a:spLocks noChangeShapeType="1"/>
            </p:cNvSpPr>
            <p:nvPr/>
          </p:nvSpPr>
          <p:spPr bwMode="auto">
            <a:xfrm>
              <a:off x="2928" y="1892"/>
              <a:ext cx="0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1" name="Text Box 13"/>
            <p:cNvSpPr txBox="1">
              <a:spLocks noChangeArrowheads="1"/>
            </p:cNvSpPr>
            <p:nvPr/>
          </p:nvSpPr>
          <p:spPr bwMode="auto">
            <a:xfrm>
              <a:off x="2971" y="1903"/>
              <a:ext cx="185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400" dirty="0">
                  <a:latin typeface="Times New Roman" pitchFamily="18" charset="0"/>
                  <a:ea typeface="楷体_GB2312" pitchFamily="49" charset="-122"/>
                </a:rPr>
                <a:t>连续自交</a:t>
              </a:r>
              <a:r>
                <a:rPr kumimoji="1" lang="zh-CN" altLang="en-US" sz="2400" dirty="0" smtClean="0">
                  <a:latin typeface="Times New Roman" pitchFamily="18" charset="0"/>
                  <a:ea typeface="楷体_GB2312" pitchFamily="49" charset="-122"/>
                </a:rPr>
                <a:t>直至不再</a:t>
              </a:r>
              <a:r>
                <a:rPr kumimoji="1" lang="zh-CN" altLang="en-US" sz="2400" dirty="0">
                  <a:latin typeface="Times New Roman" pitchFamily="18" charset="0"/>
                  <a:ea typeface="楷体_GB2312" pitchFamily="49" charset="-122"/>
                </a:rPr>
                <a:t>发生性状分离为止</a:t>
              </a:r>
            </a:p>
          </p:txBody>
        </p:sp>
      </p:grpSp>
      <p:sp>
        <p:nvSpPr>
          <p:cNvPr id="18438" name="Text Box 14"/>
          <p:cNvSpPr txBox="1">
            <a:spLocks noChangeArrowheads="1"/>
          </p:cNvSpPr>
          <p:nvPr/>
        </p:nvSpPr>
        <p:spPr bwMode="auto">
          <a:xfrm>
            <a:off x="3635375" y="42052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3399"/>
                </a:solidFill>
                <a:latin typeface="Times New Roman" pitchFamily="18" charset="0"/>
              </a:rPr>
              <a:t>ddRR(</a:t>
            </a:r>
            <a:r>
              <a:rPr kumimoji="1" lang="zh-CN" altLang="en-US" sz="2800">
                <a:solidFill>
                  <a:srgbClr val="FF3399"/>
                </a:solidFill>
                <a:latin typeface="Times New Roman" pitchFamily="18" charset="0"/>
              </a:rPr>
              <a:t>矮抗</a:t>
            </a:r>
            <a:r>
              <a:rPr kumimoji="1" lang="en-US" altLang="zh-CN" sz="2800">
                <a:solidFill>
                  <a:srgbClr val="FF33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179388" y="4587875"/>
            <a:ext cx="8748712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800" dirty="0">
                <a:latin typeface="宋体" pitchFamily="2" charset="-122"/>
              </a:rPr>
              <a:t>    像这样显性性状是优良性状，采用杂交育种必须连续自交</a:t>
            </a:r>
            <a:r>
              <a:rPr kumimoji="1" lang="en-US" altLang="zh-CN" sz="2800" dirty="0">
                <a:latin typeface="宋体" pitchFamily="2" charset="-122"/>
              </a:rPr>
              <a:t>4</a:t>
            </a:r>
            <a:r>
              <a:rPr kumimoji="1" lang="zh-CN" altLang="en-US" sz="2800" dirty="0">
                <a:latin typeface="宋体" pitchFamily="2" charset="-122"/>
              </a:rPr>
              <a:t>～</a:t>
            </a:r>
            <a:r>
              <a:rPr kumimoji="1" lang="en-US" altLang="zh-CN" sz="2800" dirty="0">
                <a:latin typeface="宋体" pitchFamily="2" charset="-122"/>
              </a:rPr>
              <a:t>5</a:t>
            </a:r>
            <a:r>
              <a:rPr kumimoji="1" lang="zh-CN" altLang="en-US" sz="2800" dirty="0">
                <a:latin typeface="宋体" pitchFamily="2" charset="-122"/>
              </a:rPr>
              <a:t>代后种子才相对较纯，育种年限至少</a:t>
            </a:r>
            <a:r>
              <a:rPr kumimoji="1" lang="en-US" altLang="zh-CN" sz="2800" dirty="0">
                <a:solidFill>
                  <a:srgbClr val="FF3300"/>
                </a:solidFill>
                <a:latin typeface="宋体" pitchFamily="2" charset="-122"/>
              </a:rPr>
              <a:t>5</a:t>
            </a:r>
            <a:r>
              <a:rPr kumimoji="1" lang="zh-CN" altLang="en-US" sz="2800" dirty="0">
                <a:latin typeface="宋体" pitchFamily="2" charset="-122"/>
              </a:rPr>
              <a:t>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 descr="121209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1402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 descr="121209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0"/>
            <a:ext cx="4284662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9" descr="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13113"/>
            <a:ext cx="4140200" cy="354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10" descr="Q_003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363" y="3500438"/>
            <a:ext cx="3240087" cy="270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50825" y="1471613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一、概念：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466725" y="1341438"/>
            <a:ext cx="8426450" cy="1133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dirty="0">
                <a:solidFill>
                  <a:srgbClr val="0066FF"/>
                </a:solidFill>
                <a:latin typeface="宋体" pitchFamily="2" charset="-122"/>
              </a:rPr>
              <a:t>        </a:t>
            </a:r>
            <a:r>
              <a:rPr kumimoji="1" lang="zh-CN" altLang="en-US" sz="2800" dirty="0">
                <a:solidFill>
                  <a:srgbClr val="C00000"/>
                </a:solidFill>
                <a:latin typeface="宋体" pitchFamily="2" charset="-122"/>
              </a:rPr>
              <a:t>将两个或多个品种的优良性状通过交配集中在一起，再经过选择和培育，获得新品种的方法。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14314" y="2859083"/>
            <a:ext cx="322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二、依据原理：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2576514" y="2857496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66"/>
                </a:solidFill>
                <a:latin typeface="宋体" pitchFamily="2" charset="-122"/>
              </a:rPr>
              <a:t>基因重组</a:t>
            </a:r>
            <a:endParaRPr kumimoji="1" lang="en-US" altLang="zh-CN" sz="2800" dirty="0">
              <a:solidFill>
                <a:srgbClr val="FF0066"/>
              </a:solidFill>
              <a:latin typeface="宋体" pitchFamily="2" charset="-122"/>
            </a:endParaRP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265113" y="3786190"/>
            <a:ext cx="2073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黑体" pitchFamily="2" charset="-122"/>
                <a:ea typeface="黑体" pitchFamily="2" charset="-122"/>
              </a:rPr>
              <a:t>三、</a:t>
            </a:r>
            <a:r>
              <a:rPr kumimoji="1" lang="zh-CN" altLang="en-US" sz="2800" dirty="0">
                <a:latin typeface="黑体" pitchFamily="2" charset="-122"/>
                <a:ea typeface="黑体" pitchFamily="2" charset="-122"/>
              </a:rPr>
              <a:t>优点：</a:t>
            </a: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1979613" y="3786190"/>
            <a:ext cx="6840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66FF"/>
                </a:solidFill>
                <a:latin typeface="宋体" pitchFamily="2" charset="-122"/>
              </a:rPr>
              <a:t>将不同个体的优良性状集中到一个个体上</a:t>
            </a:r>
          </a:p>
        </p:txBody>
      </p:sp>
      <p:grpSp>
        <p:nvGrpSpPr>
          <p:cNvPr id="20492" name="Group 18"/>
          <p:cNvGrpSpPr>
            <a:grpSpLocks/>
          </p:cNvGrpSpPr>
          <p:nvPr/>
        </p:nvGrpSpPr>
        <p:grpSpPr bwMode="auto">
          <a:xfrm>
            <a:off x="250825" y="620713"/>
            <a:ext cx="6400800" cy="857250"/>
            <a:chOff x="192" y="480"/>
            <a:chExt cx="4032" cy="540"/>
          </a:xfrm>
        </p:grpSpPr>
        <p:sp>
          <p:nvSpPr>
            <p:cNvPr id="20493" name="Text Box 19"/>
            <p:cNvSpPr txBox="1">
              <a:spLocks noChangeArrowheads="1"/>
            </p:cNvSpPr>
            <p:nvPr/>
          </p:nvSpPr>
          <p:spPr bwMode="auto">
            <a:xfrm>
              <a:off x="1008" y="547"/>
              <a:ext cx="32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9900"/>
                  </a:solidFill>
                  <a:latin typeface="黑体" pitchFamily="2" charset="-122"/>
                  <a:ea typeface="黑体" pitchFamily="2" charset="-122"/>
                </a:rPr>
                <a:t>杂交育种</a:t>
              </a:r>
            </a:p>
          </p:txBody>
        </p:sp>
        <p:pic>
          <p:nvPicPr>
            <p:cNvPr id="20494" name="Picture 20" descr="Q_039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480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0"/>
            <a:ext cx="4114800" cy="3262313"/>
            <a:chOff x="0" y="0"/>
            <a:chExt cx="2592" cy="2055"/>
          </a:xfrm>
        </p:grpSpPr>
        <p:pic>
          <p:nvPicPr>
            <p:cNvPr id="23564" name="Picture 4" descr="huangniu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592" cy="1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5" name="Text Box 6"/>
            <p:cNvSpPr txBox="1">
              <a:spLocks noChangeArrowheads="1"/>
            </p:cNvSpPr>
            <p:nvPr/>
          </p:nvSpPr>
          <p:spPr bwMode="auto">
            <a:xfrm>
              <a:off x="528" y="1728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中国黄牛</a:t>
              </a:r>
            </a:p>
          </p:txBody>
        </p:sp>
      </p:grp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191000" y="990600"/>
            <a:ext cx="762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>
                <a:latin typeface="楷体_GB2312" pitchFamily="49" charset="-122"/>
                <a:ea typeface="楷体_GB2312" pitchFamily="49" charset="-122"/>
              </a:rPr>
              <a:t>ⅹ</a:t>
            </a:r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4495800" y="1752600"/>
            <a:ext cx="228600" cy="1371600"/>
          </a:xfrm>
          <a:prstGeom prst="downArrow">
            <a:avLst>
              <a:gd name="adj1" fmla="val 50000"/>
              <a:gd name="adj2" fmla="val 1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0" y="3600450"/>
            <a:ext cx="9144000" cy="3213100"/>
            <a:chOff x="0" y="2296"/>
            <a:chExt cx="5760" cy="2024"/>
          </a:xfrm>
        </p:grpSpPr>
        <p:pic>
          <p:nvPicPr>
            <p:cNvPr id="23561" name="Picture 3" descr="niu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24" y="2304"/>
              <a:ext cx="2736" cy="2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2" name="Picture 2" descr="niu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2296"/>
              <a:ext cx="3024" cy="2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3" name="Text Box 10"/>
            <p:cNvSpPr txBox="1">
              <a:spLocks noChangeArrowheads="1"/>
            </p:cNvSpPr>
            <p:nvPr/>
          </p:nvSpPr>
          <p:spPr bwMode="auto">
            <a:xfrm>
              <a:off x="2687" y="2352"/>
              <a:ext cx="385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</a:rPr>
                <a:t>中国荷斯坦牛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29200" y="0"/>
            <a:ext cx="4114800" cy="3267075"/>
            <a:chOff x="3168" y="0"/>
            <a:chExt cx="2592" cy="2058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696" y="1728"/>
              <a:ext cx="19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 smtClean="0">
                  <a:latin typeface="Times New Roman" pitchFamily="18" charset="0"/>
                  <a:ea typeface="楷体_GB2312" pitchFamily="49" charset="-122"/>
                </a:rPr>
                <a:t>荷斯坦</a:t>
              </a:r>
              <a:r>
                <a:rPr kumimoji="1" lang="en-US" altLang="zh-CN" sz="2800" dirty="0" smtClean="0">
                  <a:latin typeface="Times New Roman" pitchFamily="18" charset="0"/>
                  <a:ea typeface="楷体_GB2312" pitchFamily="49" charset="-122"/>
                </a:rPr>
                <a:t>-</a:t>
              </a:r>
              <a:r>
                <a:rPr kumimoji="1" lang="zh-CN" altLang="en-US" sz="2800" dirty="0" smtClean="0">
                  <a:latin typeface="Times New Roman" pitchFamily="18" charset="0"/>
                  <a:ea typeface="楷体_GB2312" pitchFamily="49" charset="-122"/>
                </a:rPr>
                <a:t>弗里生牛</a:t>
              </a:r>
              <a:endParaRPr kumimoji="1" lang="zh-CN" altLang="en-US" sz="2800" dirty="0">
                <a:latin typeface="Times New Roman" pitchFamily="18" charset="0"/>
                <a:ea typeface="楷体_GB2312" pitchFamily="49" charset="-122"/>
              </a:endParaRPr>
            </a:p>
          </p:txBody>
        </p:sp>
        <p:pic>
          <p:nvPicPr>
            <p:cNvPr id="23560" name="Picture 15" descr="niu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68" y="0"/>
              <a:ext cx="2592" cy="1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619250" y="404813"/>
            <a:ext cx="3167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（亲本）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3205163" y="404813"/>
            <a:ext cx="215900" cy="360362"/>
            <a:chOff x="2245" y="935"/>
            <a:chExt cx="181" cy="318"/>
          </a:xfrm>
        </p:grpSpPr>
        <p:sp>
          <p:nvSpPr>
            <p:cNvPr id="30765" name="Oval 4"/>
            <p:cNvSpPr>
              <a:spLocks noChangeArrowheads="1"/>
            </p:cNvSpPr>
            <p:nvPr/>
          </p:nvSpPr>
          <p:spPr bwMode="auto">
            <a:xfrm>
              <a:off x="2245" y="935"/>
              <a:ext cx="181" cy="18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6" name="Line 5"/>
            <p:cNvSpPr>
              <a:spLocks noChangeShapeType="1"/>
            </p:cNvSpPr>
            <p:nvPr/>
          </p:nvSpPr>
          <p:spPr bwMode="auto">
            <a:xfrm>
              <a:off x="2245" y="1162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6"/>
            <p:cNvSpPr>
              <a:spLocks noChangeShapeType="1"/>
            </p:cNvSpPr>
            <p:nvPr/>
          </p:nvSpPr>
          <p:spPr bwMode="auto">
            <a:xfrm>
              <a:off x="2336" y="1117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4" name="Group 7"/>
          <p:cNvGrpSpPr>
            <a:grpSpLocks/>
          </p:cNvGrpSpPr>
          <p:nvPr/>
        </p:nvGrpSpPr>
        <p:grpSpPr bwMode="auto">
          <a:xfrm>
            <a:off x="3997325" y="404813"/>
            <a:ext cx="360363" cy="360362"/>
            <a:chOff x="2835" y="1026"/>
            <a:chExt cx="271" cy="272"/>
          </a:xfrm>
        </p:grpSpPr>
        <p:sp>
          <p:nvSpPr>
            <p:cNvPr id="30763" name="Oval 8"/>
            <p:cNvSpPr>
              <a:spLocks noChangeArrowheads="1"/>
            </p:cNvSpPr>
            <p:nvPr/>
          </p:nvSpPr>
          <p:spPr bwMode="auto">
            <a:xfrm>
              <a:off x="2835" y="1117"/>
              <a:ext cx="181" cy="181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4" name="Line 9"/>
            <p:cNvSpPr>
              <a:spLocks noChangeShapeType="1"/>
            </p:cNvSpPr>
            <p:nvPr/>
          </p:nvSpPr>
          <p:spPr bwMode="auto">
            <a:xfrm flipV="1">
              <a:off x="3016" y="1026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5" name="Group 10"/>
          <p:cNvGrpSpPr>
            <a:grpSpLocks/>
          </p:cNvGrpSpPr>
          <p:nvPr/>
        </p:nvGrpSpPr>
        <p:grpSpPr bwMode="auto">
          <a:xfrm>
            <a:off x="3636963" y="477838"/>
            <a:ext cx="215900" cy="215900"/>
            <a:chOff x="1383" y="1570"/>
            <a:chExt cx="136" cy="136"/>
          </a:xfrm>
        </p:grpSpPr>
        <p:sp>
          <p:nvSpPr>
            <p:cNvPr id="30761" name="Line 11"/>
            <p:cNvSpPr>
              <a:spLocks noChangeShapeType="1"/>
            </p:cNvSpPr>
            <p:nvPr/>
          </p:nvSpPr>
          <p:spPr bwMode="auto">
            <a:xfrm flipH="1">
              <a:off x="1383" y="1570"/>
              <a:ext cx="136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Line 12"/>
            <p:cNvSpPr>
              <a:spLocks noChangeShapeType="1"/>
            </p:cNvSpPr>
            <p:nvPr/>
          </p:nvSpPr>
          <p:spPr bwMode="auto">
            <a:xfrm>
              <a:off x="1383" y="1570"/>
              <a:ext cx="136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6" name="Line 13"/>
          <p:cNvSpPr>
            <a:spLocks noChangeShapeType="1"/>
          </p:cNvSpPr>
          <p:nvPr/>
        </p:nvSpPr>
        <p:spPr bwMode="auto">
          <a:xfrm>
            <a:off x="3708400" y="765175"/>
            <a:ext cx="0" cy="5048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3421063" y="1270000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2800" baseline="-25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30728" name="Line 15"/>
          <p:cNvSpPr>
            <a:spLocks noChangeShapeType="1"/>
          </p:cNvSpPr>
          <p:nvPr/>
        </p:nvSpPr>
        <p:spPr bwMode="auto">
          <a:xfrm>
            <a:off x="3636963" y="1844675"/>
            <a:ext cx="0" cy="5048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3421063" y="2420938"/>
            <a:ext cx="1008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2800" baseline="-25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30730" name="Text Box 17"/>
          <p:cNvSpPr txBox="1">
            <a:spLocks noChangeArrowheads="1"/>
          </p:cNvSpPr>
          <p:nvPr/>
        </p:nvSpPr>
        <p:spPr bwMode="auto">
          <a:xfrm>
            <a:off x="1981200" y="2420938"/>
            <a:ext cx="172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（分离）</a:t>
            </a:r>
          </a:p>
        </p:txBody>
      </p:sp>
      <p:sp>
        <p:nvSpPr>
          <p:cNvPr id="30731" name="Line 18"/>
          <p:cNvSpPr>
            <a:spLocks noChangeShapeType="1"/>
          </p:cNvSpPr>
          <p:nvPr/>
        </p:nvSpPr>
        <p:spPr bwMode="auto">
          <a:xfrm>
            <a:off x="3563938" y="2924175"/>
            <a:ext cx="0" cy="5048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3781425" y="2925763"/>
            <a:ext cx="1150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选择</a:t>
            </a:r>
          </a:p>
        </p:txBody>
      </p:sp>
      <p:sp>
        <p:nvSpPr>
          <p:cNvPr id="102420" name="Text Box 20"/>
          <p:cNvSpPr txBox="1">
            <a:spLocks noChangeArrowheads="1"/>
          </p:cNvSpPr>
          <p:nvPr/>
        </p:nvSpPr>
        <p:spPr bwMode="auto">
          <a:xfrm>
            <a:off x="3348038" y="3573463"/>
            <a:ext cx="1008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2800" baseline="-25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30734" name="Text Box 21"/>
          <p:cNvSpPr txBox="1">
            <a:spLocks noChangeArrowheads="1"/>
          </p:cNvSpPr>
          <p:nvPr/>
        </p:nvSpPr>
        <p:spPr bwMode="auto">
          <a:xfrm>
            <a:off x="1908175" y="3573463"/>
            <a:ext cx="1728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（分离）</a:t>
            </a:r>
          </a:p>
        </p:txBody>
      </p:sp>
      <p:sp>
        <p:nvSpPr>
          <p:cNvPr id="30735" name="Line 22"/>
          <p:cNvSpPr>
            <a:spLocks noChangeShapeType="1"/>
          </p:cNvSpPr>
          <p:nvPr/>
        </p:nvSpPr>
        <p:spPr bwMode="auto">
          <a:xfrm>
            <a:off x="3563938" y="4149725"/>
            <a:ext cx="0" cy="5048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3708400" y="4078288"/>
            <a:ext cx="1150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选择</a:t>
            </a:r>
          </a:p>
        </p:txBody>
      </p:sp>
      <p:sp>
        <p:nvSpPr>
          <p:cNvPr id="30737" name="WordArt 24"/>
          <p:cNvSpPr>
            <a:spLocks noChangeArrowheads="1" noChangeShapeType="1" noTextEdit="1"/>
          </p:cNvSpPr>
          <p:nvPr/>
        </p:nvSpPr>
        <p:spPr bwMode="auto">
          <a:xfrm rot="5400000">
            <a:off x="864394" y="800894"/>
            <a:ext cx="792163" cy="720725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黑体"/>
                <a:ea typeface="黑体"/>
              </a:rPr>
              <a:t>杂交</a:t>
            </a:r>
          </a:p>
          <a:p>
            <a:pPr algn="ctr" fontAlgn="auto"/>
            <a:r>
              <a: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黑体"/>
                <a:ea typeface="黑体"/>
              </a:rPr>
              <a:t>育种</a:t>
            </a: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3276600" y="4725988"/>
            <a:ext cx="649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F</a:t>
            </a:r>
            <a:r>
              <a:rPr lang="en-US" altLang="zh-CN" sz="2800" baseline="-25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sp>
        <p:nvSpPr>
          <p:cNvPr id="30739" name="Text Box 26"/>
          <p:cNvSpPr txBox="1">
            <a:spLocks noChangeArrowheads="1"/>
          </p:cNvSpPr>
          <p:nvPr/>
        </p:nvSpPr>
        <p:spPr bwMode="auto">
          <a:xfrm>
            <a:off x="1187450" y="4724400"/>
            <a:ext cx="2376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（稳定品种）</a:t>
            </a:r>
          </a:p>
        </p:txBody>
      </p:sp>
      <p:sp>
        <p:nvSpPr>
          <p:cNvPr id="30740" name="Line 27"/>
          <p:cNvSpPr>
            <a:spLocks noChangeShapeType="1"/>
          </p:cNvSpPr>
          <p:nvPr/>
        </p:nvSpPr>
        <p:spPr bwMode="auto">
          <a:xfrm>
            <a:off x="3563938" y="5300663"/>
            <a:ext cx="0" cy="5048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2844800" y="5734050"/>
            <a:ext cx="194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新品种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140200" y="1484313"/>
            <a:ext cx="3311525" cy="4752975"/>
            <a:chOff x="2608" y="935"/>
            <a:chExt cx="2086" cy="2994"/>
          </a:xfrm>
        </p:grpSpPr>
        <p:sp>
          <p:nvSpPr>
            <p:cNvPr id="102430" name="Text Box 30"/>
            <p:cNvSpPr txBox="1">
              <a:spLocks noChangeArrowheads="1"/>
            </p:cNvSpPr>
            <p:nvPr/>
          </p:nvSpPr>
          <p:spPr bwMode="auto">
            <a:xfrm>
              <a:off x="3152" y="1661"/>
              <a:ext cx="15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新魏" pitchFamily="2" charset="-122"/>
                </a:rPr>
                <a:t>单倍体植株</a:t>
              </a:r>
            </a:p>
          </p:txBody>
        </p:sp>
        <p:sp>
          <p:nvSpPr>
            <p:cNvPr id="102431" name="Text Box 31"/>
            <p:cNvSpPr txBox="1">
              <a:spLocks noChangeArrowheads="1"/>
            </p:cNvSpPr>
            <p:nvPr/>
          </p:nvSpPr>
          <p:spPr bwMode="auto">
            <a:xfrm>
              <a:off x="3107" y="2387"/>
              <a:ext cx="14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新魏" pitchFamily="2" charset="-122"/>
                </a:rPr>
                <a:t>纯合二倍体</a:t>
              </a:r>
            </a:p>
          </p:txBody>
        </p:sp>
        <p:sp>
          <p:nvSpPr>
            <p:cNvPr id="102432" name="Text Box 32"/>
            <p:cNvSpPr txBox="1">
              <a:spLocks noChangeArrowheads="1"/>
            </p:cNvSpPr>
            <p:nvPr/>
          </p:nvSpPr>
          <p:spPr bwMode="auto">
            <a:xfrm>
              <a:off x="3016" y="2976"/>
              <a:ext cx="1633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华文新魏" pitchFamily="2" charset="-122"/>
                </a:rPr>
                <a:t>纯合二倍体种子长出的植株</a:t>
              </a:r>
            </a:p>
          </p:txBody>
        </p:sp>
        <p:grpSp>
          <p:nvGrpSpPr>
            <p:cNvPr id="30756" name="Group 33"/>
            <p:cNvGrpSpPr>
              <a:grpSpLocks/>
            </p:cNvGrpSpPr>
            <p:nvPr/>
          </p:nvGrpSpPr>
          <p:grpSpPr bwMode="auto">
            <a:xfrm>
              <a:off x="2608" y="935"/>
              <a:ext cx="1270" cy="2994"/>
              <a:chOff x="2608" y="935"/>
              <a:chExt cx="1270" cy="2994"/>
            </a:xfrm>
          </p:grpSpPr>
          <p:sp>
            <p:nvSpPr>
              <p:cNvPr id="30757" name="AutoShape 34"/>
              <p:cNvSpPr>
                <a:spLocks noChangeArrowheads="1"/>
              </p:cNvSpPr>
              <p:nvPr/>
            </p:nvSpPr>
            <p:spPr bwMode="auto">
              <a:xfrm rot="10800000" flipH="1">
                <a:off x="2608" y="935"/>
                <a:ext cx="1270" cy="726"/>
              </a:xfrm>
              <a:custGeom>
                <a:avLst/>
                <a:gdLst>
                  <a:gd name="T0" fmla="*/ 58 w 21600"/>
                  <a:gd name="T1" fmla="*/ 0 h 21600"/>
                  <a:gd name="T2" fmla="*/ 40 w 21600"/>
                  <a:gd name="T3" fmla="*/ 4 h 21600"/>
                  <a:gd name="T4" fmla="*/ 0 w 21600"/>
                  <a:gd name="T5" fmla="*/ 23 h 21600"/>
                  <a:gd name="T6" fmla="*/ 30 w 21600"/>
                  <a:gd name="T7" fmla="*/ 24 h 21600"/>
                  <a:gd name="T8" fmla="*/ 61 w 21600"/>
                  <a:gd name="T9" fmla="*/ 15 h 21600"/>
                  <a:gd name="T10" fmla="*/ 75 w 21600"/>
                  <a:gd name="T11" fmla="*/ 4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19309 h 21600"/>
                  <a:gd name="T20" fmla="*/ 17569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634" y="0"/>
                    </a:moveTo>
                    <a:lnTo>
                      <a:pt x="11667" y="3391"/>
                    </a:lnTo>
                    <a:lnTo>
                      <a:pt x="15698" y="3391"/>
                    </a:lnTo>
                    <a:lnTo>
                      <a:pt x="15698" y="19300"/>
                    </a:lnTo>
                    <a:lnTo>
                      <a:pt x="0" y="19300"/>
                    </a:lnTo>
                    <a:lnTo>
                      <a:pt x="0" y="21600"/>
                    </a:lnTo>
                    <a:lnTo>
                      <a:pt x="17569" y="21600"/>
                    </a:lnTo>
                    <a:lnTo>
                      <a:pt x="17569" y="3391"/>
                    </a:lnTo>
                    <a:lnTo>
                      <a:pt x="21600" y="339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8" name="AutoShape 35"/>
              <p:cNvSpPr>
                <a:spLocks noChangeArrowheads="1"/>
              </p:cNvSpPr>
              <p:nvPr/>
            </p:nvSpPr>
            <p:spPr bwMode="auto">
              <a:xfrm>
                <a:off x="3470" y="2115"/>
                <a:ext cx="272" cy="272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0759" name="AutoShape 36"/>
              <p:cNvSpPr>
                <a:spLocks noChangeArrowheads="1"/>
              </p:cNvSpPr>
              <p:nvPr/>
            </p:nvSpPr>
            <p:spPr bwMode="auto">
              <a:xfrm>
                <a:off x="3470" y="2750"/>
                <a:ext cx="272" cy="272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0760" name="AutoShape 37"/>
              <p:cNvSpPr>
                <a:spLocks noChangeArrowheads="1"/>
              </p:cNvSpPr>
              <p:nvPr/>
            </p:nvSpPr>
            <p:spPr bwMode="auto">
              <a:xfrm rot="5400000" flipV="1">
                <a:off x="2993" y="3227"/>
                <a:ext cx="363" cy="1042"/>
              </a:xfrm>
              <a:custGeom>
                <a:avLst/>
                <a:gdLst>
                  <a:gd name="T0" fmla="*/ 5 w 21600"/>
                  <a:gd name="T1" fmla="*/ 0 h 21600"/>
                  <a:gd name="T2" fmla="*/ 4 w 21600"/>
                  <a:gd name="T3" fmla="*/ 9 h 21600"/>
                  <a:gd name="T4" fmla="*/ 0 w 21600"/>
                  <a:gd name="T5" fmla="*/ 47 h 21600"/>
                  <a:gd name="T6" fmla="*/ 3 w 21600"/>
                  <a:gd name="T7" fmla="*/ 50 h 21600"/>
                  <a:gd name="T8" fmla="*/ 5 w 21600"/>
                  <a:gd name="T9" fmla="*/ 30 h 21600"/>
                  <a:gd name="T10" fmla="*/ 6 w 21600"/>
                  <a:gd name="T11" fmla="*/ 9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18843 h 21600"/>
                  <a:gd name="T20" fmla="*/ 18684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518" y="0"/>
                    </a:moveTo>
                    <a:lnTo>
                      <a:pt x="13436" y="3793"/>
                    </a:lnTo>
                    <a:lnTo>
                      <a:pt x="16328" y="3793"/>
                    </a:lnTo>
                    <a:lnTo>
                      <a:pt x="16328" y="18852"/>
                    </a:lnTo>
                    <a:lnTo>
                      <a:pt x="0" y="18852"/>
                    </a:lnTo>
                    <a:lnTo>
                      <a:pt x="0" y="21600"/>
                    </a:lnTo>
                    <a:lnTo>
                      <a:pt x="18708" y="21600"/>
                    </a:lnTo>
                    <a:lnTo>
                      <a:pt x="18708" y="3793"/>
                    </a:lnTo>
                    <a:lnTo>
                      <a:pt x="21600" y="379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438" name="Text Box 38"/>
          <p:cNvSpPr txBox="1">
            <a:spLocks noChangeArrowheads="1"/>
          </p:cNvSpPr>
          <p:nvPr/>
        </p:nvSpPr>
        <p:spPr bwMode="auto">
          <a:xfrm>
            <a:off x="5759450" y="5661025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Arial" charset="0"/>
                <a:ea typeface="华文新魏" pitchFamily="2" charset="-122"/>
              </a:rPr>
              <a:t>（选择与鉴定）</a:t>
            </a: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7451725" y="620713"/>
            <a:ext cx="935038" cy="1152525"/>
            <a:chOff x="4740" y="164"/>
            <a:chExt cx="589" cy="726"/>
          </a:xfrm>
        </p:grpSpPr>
        <p:sp>
          <p:nvSpPr>
            <p:cNvPr id="30751" name="WordArt 40" descr="再生纸"/>
            <p:cNvSpPr>
              <a:spLocks noChangeArrowheads="1" noChangeShapeType="1" noTextEdit="1"/>
            </p:cNvSpPr>
            <p:nvPr/>
          </p:nvSpPr>
          <p:spPr bwMode="auto">
            <a:xfrm rot="5400000">
              <a:off x="4785" y="300"/>
              <a:ext cx="499" cy="499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zh-CN" altLang="en-US" sz="3600" kern="10" dirty="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blipFill dpi="0" rotWithShape="1">
                    <a:blip r:embed="rId2"/>
                    <a:srcRect/>
                    <a:tile tx="0" ty="0" sx="100000" sy="100000" flip="none" algn="tl"/>
                  </a:blipFill>
                  <a:latin typeface="黑体"/>
                  <a:ea typeface="黑体"/>
                </a:rPr>
                <a:t>单倍体</a:t>
              </a:r>
            </a:p>
            <a:p>
              <a:pPr algn="ctr" fontAlgn="auto"/>
              <a:r>
                <a:rPr lang="zh-CN" altLang="en-US" sz="3600" kern="10" dirty="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blipFill dpi="0" rotWithShape="1">
                    <a:blip r:embed="rId2"/>
                    <a:srcRect/>
                    <a:tile tx="0" ty="0" sx="100000" sy="100000" flip="none" algn="tl"/>
                  </a:blipFill>
                  <a:latin typeface="黑体"/>
                  <a:ea typeface="黑体"/>
                </a:rPr>
                <a:t>育  种</a:t>
              </a:r>
            </a:p>
          </p:txBody>
        </p:sp>
        <p:sp>
          <p:nvSpPr>
            <p:cNvPr id="30752" name="Rectangle 41"/>
            <p:cNvSpPr>
              <a:spLocks noChangeArrowheads="1"/>
            </p:cNvSpPr>
            <p:nvPr/>
          </p:nvSpPr>
          <p:spPr bwMode="auto">
            <a:xfrm>
              <a:off x="4740" y="164"/>
              <a:ext cx="589" cy="726"/>
            </a:xfrm>
            <a:prstGeom prst="rect">
              <a:avLst/>
            </a:prstGeom>
            <a:noFill/>
            <a:ln w="285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45" name="Rectangle 42"/>
          <p:cNvSpPr>
            <a:spLocks noChangeArrowheads="1"/>
          </p:cNvSpPr>
          <p:nvPr/>
        </p:nvSpPr>
        <p:spPr bwMode="auto">
          <a:xfrm>
            <a:off x="827088" y="620713"/>
            <a:ext cx="936625" cy="1152525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3" name="Text Box 43"/>
          <p:cNvSpPr txBox="1">
            <a:spLocks noChangeArrowheads="1"/>
          </p:cNvSpPr>
          <p:nvPr/>
        </p:nvSpPr>
        <p:spPr bwMode="auto">
          <a:xfrm>
            <a:off x="5795963" y="1700213"/>
            <a:ext cx="2447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Arial" charset="0"/>
                <a:ea typeface="华文新魏" pitchFamily="2" charset="-122"/>
              </a:rPr>
              <a:t>花药离体培养</a:t>
            </a:r>
          </a:p>
        </p:txBody>
      </p:sp>
      <p:sp>
        <p:nvSpPr>
          <p:cNvPr id="102444" name="Text Box 44"/>
          <p:cNvSpPr txBox="1">
            <a:spLocks noChangeArrowheads="1"/>
          </p:cNvSpPr>
          <p:nvPr/>
        </p:nvSpPr>
        <p:spPr bwMode="auto">
          <a:xfrm>
            <a:off x="6084888" y="3213100"/>
            <a:ext cx="266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Arial" charset="0"/>
                <a:ea typeface="华文新魏" pitchFamily="2" charset="-122"/>
              </a:rPr>
              <a:t>秋水仙素处理</a:t>
            </a:r>
          </a:p>
        </p:txBody>
      </p:sp>
      <p:sp>
        <p:nvSpPr>
          <p:cNvPr id="102446" name="WordArt 46"/>
          <p:cNvSpPr>
            <a:spLocks noChangeArrowheads="1" noChangeShapeType="1" noTextEdit="1"/>
          </p:cNvSpPr>
          <p:nvPr/>
        </p:nvSpPr>
        <p:spPr bwMode="auto">
          <a:xfrm>
            <a:off x="6084888" y="3284538"/>
            <a:ext cx="4667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黑体"/>
              <a:ea typeface="黑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WordArt 2" descr="纸袋"/>
          <p:cNvSpPr>
            <a:spLocks noChangeArrowheads="1" noChangeShapeType="1" noTextEdit="1"/>
          </p:cNvSpPr>
          <p:nvPr/>
        </p:nvSpPr>
        <p:spPr bwMode="auto">
          <a:xfrm>
            <a:off x="611188" y="965200"/>
            <a:ext cx="392112" cy="592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华文彩云"/>
              </a:rPr>
              <a:t>！</a:t>
            </a:r>
          </a:p>
        </p:txBody>
      </p:sp>
      <p:sp>
        <p:nvSpPr>
          <p:cNvPr id="25603" name="WordArt 3"/>
          <p:cNvSpPr>
            <a:spLocks noChangeArrowheads="1" noChangeShapeType="1" noTextEdit="1"/>
          </p:cNvSpPr>
          <p:nvPr/>
        </p:nvSpPr>
        <p:spPr bwMode="auto">
          <a:xfrm>
            <a:off x="1084263" y="1036638"/>
            <a:ext cx="1400175" cy="506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792"/>
              </a:avLst>
            </a:prstTxWarp>
          </a:bodyPr>
          <a:lstStyle/>
          <a:p>
            <a:pPr algn="ctr"/>
            <a:r>
              <a:rPr lang="zh-CN" altLang="en-US" sz="3600" kern="10" spc="72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6600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华文彩云"/>
              </a:rPr>
              <a:t>注意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250825" y="1773238"/>
            <a:ext cx="856773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1.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动物育种一般采用杂交育种和诱变育种。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2.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动物杂交育种中不能自交，所以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F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不能自交，但可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以利用F</a:t>
            </a:r>
            <a:r>
              <a:rPr lang="en-US" altLang="zh-CN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的雌雄个体进行杂交繁殖；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3.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在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F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中可以用测交的方法判断杂合子和纯合子；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动物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杂交育种，不能用单倍体育种的方法。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高考学习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5332</TotalTime>
  <Words>1390</Words>
  <Application>Microsoft Office PowerPoint</Application>
  <PresentationFormat>全屏显示(4:3)</PresentationFormat>
  <Paragraphs>165</Paragraphs>
  <Slides>23</Slides>
  <Notes>6</Notes>
  <HiddenSlides>2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自定义设计方案</vt:lpstr>
      <vt:lpstr>高考学习网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www.dearedu.com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www.dearedu.com</dc:title>
  <dc:subject>www.dearedu.com</dc:subject>
  <dc:creator>www.dearedu.com</dc:creator>
  <cp:keywords>www.dearedu.com</cp:keywords>
  <dc:description>www.dearedu.com</dc:description>
  <cp:lastModifiedBy>USER</cp:lastModifiedBy>
  <cp:revision>16</cp:revision>
  <dcterms:created xsi:type="dcterms:W3CDTF">1601-01-01T00:00:00Z</dcterms:created>
  <dcterms:modified xsi:type="dcterms:W3CDTF">2015-06-02T07:44:08Z</dcterms:modified>
  <cp:category>www.dearedu.com</cp:category>
</cp:coreProperties>
</file>