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notesMasterIdLst>
    <p:notesMasterId r:id="rId37"/>
  </p:notesMasterIdLst>
  <p:sldIdLst>
    <p:sldId id="547" r:id="rId3"/>
    <p:sldId id="548" r:id="rId4"/>
    <p:sldId id="578" r:id="rId5"/>
    <p:sldId id="549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30" r:id="rId14"/>
    <p:sldId id="579" r:id="rId15"/>
    <p:sldId id="581" r:id="rId16"/>
    <p:sldId id="550" r:id="rId17"/>
    <p:sldId id="551" r:id="rId18"/>
    <p:sldId id="552" r:id="rId19"/>
    <p:sldId id="580" r:id="rId20"/>
    <p:sldId id="558" r:id="rId21"/>
    <p:sldId id="553" r:id="rId22"/>
    <p:sldId id="554" r:id="rId23"/>
    <p:sldId id="555" r:id="rId24"/>
    <p:sldId id="556" r:id="rId25"/>
    <p:sldId id="557" r:id="rId26"/>
    <p:sldId id="559" r:id="rId27"/>
    <p:sldId id="560" r:id="rId28"/>
    <p:sldId id="569" r:id="rId29"/>
    <p:sldId id="570" r:id="rId30"/>
    <p:sldId id="563" r:id="rId31"/>
    <p:sldId id="564" r:id="rId32"/>
    <p:sldId id="565" r:id="rId33"/>
    <p:sldId id="566" r:id="rId34"/>
    <p:sldId id="567" r:id="rId35"/>
    <p:sldId id="568" r:id="rId36"/>
  </p:sldIdLst>
  <p:sldSz cx="9144000" cy="6858000" type="screen4x3"/>
  <p:notesSz cx="6796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8E163E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0000FF"/>
    <a:srgbClr val="0033CC"/>
    <a:srgbClr val="F9AF65"/>
    <a:srgbClr val="E327D6"/>
    <a:srgbClr val="7E3B26"/>
    <a:srgbClr val="72F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0353" autoAdjust="0"/>
  </p:normalViewPr>
  <p:slideViewPr>
    <p:cSldViewPr snapToGrid="0">
      <p:cViewPr varScale="1">
        <p:scale>
          <a:sx n="95" d="100"/>
          <a:sy n="95" d="100"/>
        </p:scale>
        <p:origin x="-1518" y="-108"/>
      </p:cViewPr>
      <p:guideLst>
        <p:guide orient="horz" pos="2188"/>
        <p:guide pos="2880"/>
        <p:guide pos="567"/>
        <p:guide pos="52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78BC107-F227-4D04-8F6F-AD735B07E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47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61A7DC-ED14-455B-8DD1-1A0BC62CF80A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ABE06B-B596-4481-9A15-361CABBB3982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6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2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8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4115BA9-D3FA-4BFD-951E-1C9080E55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39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8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95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0335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86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8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89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10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58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8652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26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66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93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7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3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3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18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18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61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8108;&#38156;&#21407;&#30005;&#27744;.sw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8108;&#38156;&#21407;&#30005;&#27744;.sw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8108;&#38156;&#21407;&#30005;&#27744;.sw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-08"/>
          <p:cNvPicPr>
            <a:picLocks noChangeAspect="1" noChangeArrowheads="1"/>
          </p:cNvPicPr>
          <p:nvPr/>
        </p:nvPicPr>
        <p:blipFill>
          <a:blip r:embed="rId3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7688"/>
            <a:ext cx="914400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1825" y="1260475"/>
            <a:ext cx="8281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思考：火力发电的过程能量是怎样转化的？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7638" y="5391150"/>
            <a:ext cx="1571625" cy="10779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800000"/>
                </a:solidFill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化学能（燃料）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790700" y="5751513"/>
            <a:ext cx="1057275" cy="268287"/>
          </a:xfrm>
          <a:prstGeom prst="rightArrow">
            <a:avLst>
              <a:gd name="adj1" fmla="val 50000"/>
              <a:gd name="adj2" fmla="val 7515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25613" y="52387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燃烧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00363" y="5319713"/>
            <a:ext cx="647700" cy="1095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热能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3600450" y="5734050"/>
            <a:ext cx="1081088" cy="287338"/>
          </a:xfrm>
          <a:prstGeom prst="rightArrow">
            <a:avLst>
              <a:gd name="adj1" fmla="val 50000"/>
              <a:gd name="adj2" fmla="val 94061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535363" y="51974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蒸汽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699000" y="5248275"/>
            <a:ext cx="2143125" cy="11461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机械能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（涡轮机）</a:t>
            </a: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6924675" y="5678488"/>
            <a:ext cx="1338263" cy="290512"/>
          </a:xfrm>
          <a:prstGeom prst="rightArrow">
            <a:avLst>
              <a:gd name="adj1" fmla="val 50000"/>
              <a:gd name="adj2" fmla="val 10019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842125" y="5159375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发电机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293100" y="5275263"/>
            <a:ext cx="647700" cy="1095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电能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41300" y="582613"/>
            <a:ext cx="64722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36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一、化学能转化为电能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nimBg="1" autoUpdateAnimBg="0"/>
      <p:bldP spid="13318" grpId="0" animBg="1"/>
      <p:bldP spid="13319" grpId="0" autoUpdateAnimBg="0"/>
      <p:bldP spid="13320" grpId="0" animBg="1" autoUpdateAnimBg="0"/>
      <p:bldP spid="13321" grpId="0" animBg="1"/>
      <p:bldP spid="13322" grpId="0" autoUpdateAnimBg="0"/>
      <p:bldP spid="13323" grpId="0" animBg="1" autoUpdateAnimBg="0"/>
      <p:bldP spid="13324" grpId="0" animBg="1"/>
      <p:bldP spid="13325" grpId="0" autoUpdateAnimBg="0"/>
      <p:bldP spid="1332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=3618392042,4046566636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744913"/>
            <a:ext cx="270192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88913" y="1190625"/>
            <a:ext cx="8734425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伏打回到意大利帕维亚大学后，埋头干了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年。终于又有一项新的发现。他将一个金属锌环放在一个铜环上（银环更好），再用一块浸透盐水的纸或呢绒环压上，再放上锌环，铜环，如此重复下去，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个、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个、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个叠成了一个柱状，便产生了明显的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。这就是后人所称的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伏打电堆或伏打柱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152775" y="539750"/>
            <a:ext cx="3152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  <p:pic>
        <p:nvPicPr>
          <p:cNvPr id="5" name="图片 4" descr="bba1cd11728b47102023e390c0cec3fdfc0323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933825"/>
            <a:ext cx="21685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25413" y="1190625"/>
            <a:ext cx="8986837" cy="566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巴黎科学院主动邀请他去作一次表演。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1801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月，伏打先没有做实验，却离开桌子，向前一步，对观众说：“在做实验前，请允许我先向七八年来一直在和我激烈争论的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伽伐尼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教授致以崇高的敬意。虽然我们观点不同，但如若没有他的启发和驳难就不会有我今天的发现。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我永远感谢他，我们永远不能忘记他。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” 　　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为了纪念伽伐尼，伏打还把伏打电池叫做伽伐尼电池，引出的电流称为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伽伐尼电流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。后来，人们在伏打死后，为了纪念他的功绩，而以他的名字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“伏”来作为电压的单位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3152775" y="555625"/>
            <a:ext cx="3152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25463" y="1371600"/>
            <a:ext cx="68722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定义：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将化学能转换为电能的装置。</a:t>
            </a: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168275" y="481013"/>
            <a:ext cx="618648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一、原电池</a:t>
            </a:r>
          </a:p>
        </p:txBody>
      </p:sp>
      <p:pic>
        <p:nvPicPr>
          <p:cNvPr id="18" name="图片 17" descr="58kmzm22b7khavib.jpg"/>
          <p:cNvPicPr>
            <a:picLocks noChangeAspect="1"/>
          </p:cNvPicPr>
          <p:nvPr/>
        </p:nvPicPr>
        <p:blipFill>
          <a:blip r:embed="rId2"/>
          <a:srcRect t="12803"/>
          <a:stretch>
            <a:fillRect/>
          </a:stretch>
        </p:blipFill>
        <p:spPr>
          <a:xfrm>
            <a:off x="1724025" y="2349500"/>
            <a:ext cx="5938838" cy="354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4559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828800" y="2819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负极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24600" y="2819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正极</a:t>
            </a:r>
          </a:p>
        </p:txBody>
      </p:sp>
      <p:sp>
        <p:nvSpPr>
          <p:cNvPr id="21509" name="Text Box 1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651125" y="74295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原电池工作原理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28600" y="3352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Zn-2e</a:t>
            </a:r>
            <a:r>
              <a:rPr lang="en-US" altLang="zh-CN" sz="32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Zn</a:t>
            </a:r>
            <a:r>
              <a:rPr lang="en-US" altLang="zh-CN" sz="32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2+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00800" y="3344863"/>
            <a:ext cx="2743200" cy="579437"/>
            <a:chOff x="4032" y="2131"/>
            <a:chExt cx="1728" cy="365"/>
          </a:xfrm>
        </p:grpSpPr>
        <p:sp>
          <p:nvSpPr>
            <p:cNvPr id="21519" name="Text Box 17"/>
            <p:cNvSpPr txBox="1">
              <a:spLocks noChangeArrowheads="1"/>
            </p:cNvSpPr>
            <p:nvPr/>
          </p:nvSpPr>
          <p:spPr bwMode="auto">
            <a:xfrm>
              <a:off x="4032" y="2131"/>
              <a:ext cx="1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2H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+2e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H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520" name="Line 18"/>
            <p:cNvSpPr>
              <a:spLocks noChangeShapeType="1"/>
            </p:cNvSpPr>
            <p:nvPr/>
          </p:nvSpPr>
          <p:spPr bwMode="auto">
            <a:xfrm flipV="1">
              <a:off x="5568" y="2179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28600" y="39624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发生</a:t>
            </a:r>
            <a:r>
              <a:rPr lang="zh-CN" altLang="en-US" sz="3200" b="1" u="sng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反应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324600" y="39878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发生</a:t>
            </a:r>
            <a:r>
              <a:rPr lang="zh-CN" altLang="en-US" sz="3200" b="1" u="sng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反应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71600" y="5943600"/>
            <a:ext cx="6858000" cy="579438"/>
            <a:chOff x="864" y="3744"/>
            <a:chExt cx="4320" cy="365"/>
          </a:xfrm>
        </p:grpSpPr>
        <p:sp>
          <p:nvSpPr>
            <p:cNvPr id="21517" name="Text Box 22"/>
            <p:cNvSpPr txBox="1">
              <a:spLocks noChangeArrowheads="1"/>
            </p:cNvSpPr>
            <p:nvPr/>
          </p:nvSpPr>
          <p:spPr bwMode="auto">
            <a:xfrm>
              <a:off x="864" y="3744"/>
              <a:ext cx="43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电池总反应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: Zn + 2H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Zn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2+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H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518" name="Line 23"/>
            <p:cNvSpPr>
              <a:spLocks noChangeShapeType="1"/>
            </p:cNvSpPr>
            <p:nvPr/>
          </p:nvSpPr>
          <p:spPr bwMode="auto">
            <a:xfrm flipV="1">
              <a:off x="4832" y="37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66800" y="3962400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氧化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86600" y="3962400"/>
            <a:ext cx="99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还原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400" grpId="0"/>
      <p:bldP spid="16403" grpId="0"/>
      <p:bldP spid="16404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90788" y="568325"/>
            <a:ext cx="423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原电池的形成条件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48228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自发的氧化还原反应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0675" y="12954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两个电极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活泼性不同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22533" name="组合 10"/>
          <p:cNvGrpSpPr>
            <a:grpSpLocks/>
          </p:cNvGrpSpPr>
          <p:nvPr/>
        </p:nvGrpSpPr>
        <p:grpSpPr bwMode="auto">
          <a:xfrm>
            <a:off x="700088" y="1962150"/>
            <a:ext cx="6326187" cy="1066800"/>
            <a:chOff x="699979" y="2073180"/>
            <a:chExt cx="6326187" cy="1066800"/>
          </a:xfrm>
        </p:grpSpPr>
        <p:sp>
          <p:nvSpPr>
            <p:cNvPr id="22537" name="Text Box 5"/>
            <p:cNvSpPr txBox="1">
              <a:spLocks noChangeArrowheads="1"/>
            </p:cNvSpPr>
            <p:nvPr/>
          </p:nvSpPr>
          <p:spPr bwMode="auto">
            <a:xfrm>
              <a:off x="701566" y="2073180"/>
              <a:ext cx="63246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负极：较活泼的金属</a:t>
              </a:r>
            </a:p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正极：较不活泼的金属、石墨等</a:t>
              </a:r>
            </a:p>
          </p:txBody>
        </p:sp>
        <p:sp>
          <p:nvSpPr>
            <p:cNvPr id="22538" name="AutoShape 6"/>
            <p:cNvSpPr>
              <a:spLocks/>
            </p:cNvSpPr>
            <p:nvPr/>
          </p:nvSpPr>
          <p:spPr bwMode="auto">
            <a:xfrm>
              <a:off x="699979" y="2249502"/>
              <a:ext cx="73025" cy="720725"/>
            </a:xfrm>
            <a:prstGeom prst="leftBrace">
              <a:avLst>
                <a:gd name="adj1" fmla="val 8224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3850" y="3221038"/>
            <a:ext cx="6400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电极需插进电解质溶液中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3850" y="40227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必须形成闭合回路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4800" y="568325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把化学能直接转变为电池的装置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1" grpId="0"/>
      <p:bldP spid="21512" grpId="0"/>
      <p:bldP spid="215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2725" y="3271838"/>
            <a:ext cx="63452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若将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Zn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片、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Cu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片用一导线连接再浸在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SO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溶液中，有什么现象？为什么？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3675" y="1839913"/>
            <a:ext cx="65690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Zn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片、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Cu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片分别平行插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SO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溶液中，各有什么现象？为什么？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734175" y="788988"/>
          <a:ext cx="1828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MP 图象" r:id="rId3" imgW="914286" imgH="1076475" progId="Paint.Picture">
                  <p:embed/>
                </p:oleObj>
              </mc:Choice>
              <mc:Fallback>
                <p:oleObj name="BMP 图象" r:id="rId3" imgW="914286" imgH="107647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788988"/>
                        <a:ext cx="1828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750050" y="3221038"/>
          <a:ext cx="1828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MP 图象" r:id="rId5" imgW="885949" imgH="1371429" progId="Paint.Picture">
                  <p:embed/>
                </p:oleObj>
              </mc:Choice>
              <mc:Fallback>
                <p:oleObj name="BMP 图象" r:id="rId5" imgW="885949" imgH="13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221038"/>
                        <a:ext cx="1828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23850" y="5181600"/>
            <a:ext cx="66246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1" lang="en-US" altLang="zh-CN" sz="32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铜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表面得到的电子是否为铜本身失去的？为什么？电子从哪来？</a:t>
            </a:r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444500" y="654050"/>
            <a:ext cx="38100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4400" b="1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4263" y="968375"/>
            <a:ext cx="2257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latin typeface="方正稚艺简体" pitchFamily="65" charset="-122"/>
                <a:ea typeface="方正稚艺简体" pitchFamily="65" charset="-122"/>
              </a:rPr>
              <a:t>演示讨论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68288" y="682625"/>
            <a:ext cx="5911850" cy="157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导线间接一电流计有何现象产生？为什么？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289675" y="657225"/>
          <a:ext cx="255905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MP 图象" r:id="rId3" imgW="961905" imgH="1476190" progId="Paint.Picture">
                  <p:embed/>
                </p:oleObj>
              </mc:Choice>
              <mc:Fallback>
                <p:oleObj name="BMP 图象" r:id="rId3" imgW="961905" imgH="14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657225"/>
                        <a:ext cx="2559050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863" y="3281363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电流计指针为什么会发生偏转？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9275" y="4714875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锌片的质量有无变化？溶液中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C(H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如何变化？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55625" y="5400675"/>
            <a:ext cx="86042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请分别写出锌片和铜片上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电极反应式，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再写出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总反应式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（两个电极反应之和）。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8163" y="4029075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从能量变化的角度分析这是一种什么装置？</a:t>
            </a: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825625" y="2327275"/>
            <a:ext cx="2430463" cy="715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方正稚艺简体"/>
              </a:rPr>
              <a:t>问题探究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 autoUpdateAnimBg="0"/>
      <p:bldP spid="13318" grpId="0"/>
      <p:bldP spid="13319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4559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828800" y="2819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负极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24600" y="2819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正极</a:t>
            </a:r>
          </a:p>
        </p:txBody>
      </p:sp>
      <p:sp>
        <p:nvSpPr>
          <p:cNvPr id="23557" name="Text Box 1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651125" y="74295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原电池工作原理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28600" y="3352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Zn-2e</a:t>
            </a:r>
            <a:r>
              <a:rPr lang="en-US" altLang="zh-CN" sz="32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Zn</a:t>
            </a:r>
            <a:r>
              <a:rPr lang="en-US" altLang="zh-CN" sz="32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2+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00800" y="3344863"/>
            <a:ext cx="2743200" cy="579437"/>
            <a:chOff x="4032" y="2131"/>
            <a:chExt cx="1728" cy="365"/>
          </a:xfrm>
        </p:grpSpPr>
        <p:sp>
          <p:nvSpPr>
            <p:cNvPr id="23567" name="Text Box 17"/>
            <p:cNvSpPr txBox="1">
              <a:spLocks noChangeArrowheads="1"/>
            </p:cNvSpPr>
            <p:nvPr/>
          </p:nvSpPr>
          <p:spPr bwMode="auto">
            <a:xfrm>
              <a:off x="4032" y="2131"/>
              <a:ext cx="1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2H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+2e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H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 flipV="1">
              <a:off x="5568" y="2179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28600" y="39624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发生</a:t>
            </a:r>
            <a:r>
              <a:rPr lang="zh-CN" altLang="en-US" sz="3200" b="1" u="sng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反应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324600" y="39878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发生</a:t>
            </a:r>
            <a:r>
              <a:rPr lang="zh-CN" altLang="en-US" sz="3200" b="1" u="sng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反应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71600" y="5943600"/>
            <a:ext cx="6858000" cy="579438"/>
            <a:chOff x="864" y="3744"/>
            <a:chExt cx="4320" cy="365"/>
          </a:xfrm>
        </p:grpSpPr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864" y="3744"/>
              <a:ext cx="43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电池总反应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: Zn + 2H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Zn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2+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H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566" name="Line 23"/>
            <p:cNvSpPr>
              <a:spLocks noChangeShapeType="1"/>
            </p:cNvSpPr>
            <p:nvPr/>
          </p:nvSpPr>
          <p:spPr bwMode="auto">
            <a:xfrm flipV="1">
              <a:off x="4832" y="37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66800" y="3962400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氧化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86600" y="3962400"/>
            <a:ext cx="99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还原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400" grpId="0"/>
      <p:bldP spid="16403" grpId="0"/>
      <p:bldP spid="16404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490788" y="568325"/>
            <a:ext cx="423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原电池的形成条件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48228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自发的氧化还原反应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0675" y="12954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两个电极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活泼性不同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24581" name="组合 10"/>
          <p:cNvGrpSpPr>
            <a:grpSpLocks/>
          </p:cNvGrpSpPr>
          <p:nvPr/>
        </p:nvGrpSpPr>
        <p:grpSpPr bwMode="auto">
          <a:xfrm>
            <a:off x="700088" y="1962150"/>
            <a:ext cx="6326187" cy="1066800"/>
            <a:chOff x="699979" y="2073180"/>
            <a:chExt cx="6326187" cy="1066800"/>
          </a:xfrm>
        </p:grpSpPr>
        <p:sp>
          <p:nvSpPr>
            <p:cNvPr id="24586" name="Text Box 5"/>
            <p:cNvSpPr txBox="1">
              <a:spLocks noChangeArrowheads="1"/>
            </p:cNvSpPr>
            <p:nvPr/>
          </p:nvSpPr>
          <p:spPr bwMode="auto">
            <a:xfrm>
              <a:off x="701566" y="2073180"/>
              <a:ext cx="63246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负极：较活泼的金属</a:t>
              </a:r>
            </a:p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正极：较不活泼的金属、石墨等</a:t>
              </a:r>
            </a:p>
          </p:txBody>
        </p:sp>
        <p:sp>
          <p:nvSpPr>
            <p:cNvPr id="24587" name="AutoShape 6"/>
            <p:cNvSpPr>
              <a:spLocks/>
            </p:cNvSpPr>
            <p:nvPr/>
          </p:nvSpPr>
          <p:spPr bwMode="auto">
            <a:xfrm>
              <a:off x="699979" y="2249502"/>
              <a:ext cx="73025" cy="720725"/>
            </a:xfrm>
            <a:prstGeom prst="leftBrace">
              <a:avLst>
                <a:gd name="adj1" fmla="val 8224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3850" y="3221038"/>
            <a:ext cx="6400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电极需插进电解质溶液中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3850" y="40227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必须形成闭合回路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4800" y="568325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把化学能直接转变为电池的装置</a:t>
            </a:r>
          </a:p>
        </p:txBody>
      </p:sp>
      <p:sp>
        <p:nvSpPr>
          <p:cNvPr id="21515" name="WordArt 11"/>
          <p:cNvSpPr>
            <a:spLocks noChangeArrowheads="1" noChangeShapeType="1" noTextEdit="1"/>
          </p:cNvSpPr>
          <p:nvPr/>
        </p:nvSpPr>
        <p:spPr bwMode="auto">
          <a:xfrm rot="1699433">
            <a:off x="9421813" y="2106613"/>
            <a:ext cx="3757612" cy="10128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55185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3660000" scaled="1"/>
                </a:gradFill>
                <a:latin typeface="宋体"/>
                <a:ea typeface="宋体"/>
              </a:rPr>
              <a:t>两极一液成回路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1" grpId="0"/>
      <p:bldP spid="21512" grpId="0"/>
      <p:bldP spid="21514" grpId="0"/>
      <p:bldP spid="215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9150"/>
            <a:ext cx="34559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2388" y="1327150"/>
            <a:ext cx="1512887" cy="708025"/>
            <a:chOff x="-1574" y="-228600"/>
            <a:chExt cx="953" cy="707886"/>
          </a:xfrm>
        </p:grpSpPr>
        <p:sp>
          <p:nvSpPr>
            <p:cNvPr id="25619" name="Line 5"/>
            <p:cNvSpPr>
              <a:spLocks noChangeShapeType="1"/>
            </p:cNvSpPr>
            <p:nvPr/>
          </p:nvSpPr>
          <p:spPr bwMode="auto">
            <a:xfrm flipV="1">
              <a:off x="-1351" y="381000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Text Box 6"/>
            <p:cNvSpPr txBox="1">
              <a:spLocks noChangeArrowheads="1"/>
            </p:cNvSpPr>
            <p:nvPr/>
          </p:nvSpPr>
          <p:spPr bwMode="auto">
            <a:xfrm>
              <a:off x="-1574" y="-228600"/>
              <a:ext cx="95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en-US" altLang="zh-CN" sz="4000" b="1" baseline="30000">
                  <a:solidFill>
                    <a:srgbClr val="FF0000"/>
                  </a:solidFill>
                  <a:latin typeface="Times New Roman" pitchFamily="18" charset="0"/>
                </a:rPr>
                <a:t>-</a:t>
              </a:r>
              <a:endParaRPr lang="zh-CN" altLang="en-US" sz="4000" b="1" baseline="30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843588" y="5373688"/>
            <a:ext cx="1330325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5775325" y="5754688"/>
            <a:ext cx="1382713" cy="6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832475" y="4675188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阳离子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822950" y="5805488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阴离子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183188" y="5032375"/>
            <a:ext cx="7445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负极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7240588" y="5032375"/>
            <a:ext cx="936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正极</a:t>
            </a:r>
          </a:p>
        </p:txBody>
      </p:sp>
      <p:sp>
        <p:nvSpPr>
          <p:cNvPr id="25610" name="Text Box 2"/>
          <p:cNvSpPr txBox="1">
            <a:spLocks noChangeArrowheads="1"/>
          </p:cNvSpPr>
          <p:nvPr/>
        </p:nvSpPr>
        <p:spPr bwMode="auto">
          <a:xfrm>
            <a:off x="4127500" y="717550"/>
            <a:ext cx="4638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电子流动的方向如何？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786188" y="1406525"/>
            <a:ext cx="510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电子由负极经导线流向正极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25413" y="347821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负极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146550" y="2117725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电流流动的方向如何？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598988" y="2776538"/>
            <a:ext cx="366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与电子的流向相反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143375" y="3489325"/>
            <a:ext cx="4591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3)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溶液中的阴、阳离子怎样运动？</a:t>
            </a:r>
            <a:endParaRPr lang="zh-CN" altLang="en-US" sz="32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flipH="1">
            <a:off x="2968625" y="3444875"/>
            <a:ext cx="1044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正极</a:t>
            </a:r>
          </a:p>
        </p:txBody>
      </p:sp>
      <p:sp>
        <p:nvSpPr>
          <p:cNvPr id="25617" name="Text Box 1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23838" y="665163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原电池工作原理</a:t>
            </a:r>
          </a:p>
        </p:txBody>
      </p:sp>
      <p:pic>
        <p:nvPicPr>
          <p:cNvPr id="25618" name="Picture 3" descr="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471988"/>
            <a:ext cx="2093913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24" grpId="0"/>
      <p:bldP spid="26" grpId="0"/>
      <p:bldP spid="28" grpId="0"/>
      <p:bldP spid="29" grpId="0"/>
      <p:bldP spid="30" grpId="0" autoUpdateAnimBg="0"/>
      <p:bldP spid="31" grpId="0"/>
      <p:bldP spid="32" grpId="0" autoUpdateAnimBg="0"/>
      <p:bldP spid="33" grpId="0" autoUpdateAnimBg="0"/>
      <p:bldP spid="3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200025" y="885825"/>
            <a:ext cx="1571625" cy="10779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800000"/>
                </a:solidFill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化学能（燃料）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1843088" y="1246188"/>
            <a:ext cx="1057275" cy="268287"/>
          </a:xfrm>
          <a:prstGeom prst="rightArrow">
            <a:avLst>
              <a:gd name="adj1" fmla="val 50000"/>
              <a:gd name="adj2" fmla="val 75150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778000" y="73342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燃烧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2952750" y="814388"/>
            <a:ext cx="647700" cy="1095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热能</a:t>
            </a:r>
          </a:p>
        </p:txBody>
      </p:sp>
      <p:sp>
        <p:nvSpPr>
          <p:cNvPr id="10246" name="AutoShape 9"/>
          <p:cNvSpPr>
            <a:spLocks noChangeArrowheads="1"/>
          </p:cNvSpPr>
          <p:nvPr/>
        </p:nvSpPr>
        <p:spPr bwMode="auto">
          <a:xfrm>
            <a:off x="3652838" y="1228725"/>
            <a:ext cx="1081087" cy="287338"/>
          </a:xfrm>
          <a:prstGeom prst="rightArrow">
            <a:avLst>
              <a:gd name="adj1" fmla="val 50000"/>
              <a:gd name="adj2" fmla="val 94061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3587750" y="6921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蒸汽</a:t>
            </a:r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4751388" y="742950"/>
            <a:ext cx="2143125" cy="11461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机械能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（涡轮机）</a:t>
            </a:r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6977063" y="1173163"/>
            <a:ext cx="1338262" cy="290512"/>
          </a:xfrm>
          <a:prstGeom prst="rightArrow">
            <a:avLst>
              <a:gd name="adj1" fmla="val 50000"/>
              <a:gd name="adj2" fmla="val 10019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894513" y="654050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发电机</a:t>
            </a:r>
          </a:p>
        </p:txBody>
      </p:sp>
      <p:sp>
        <p:nvSpPr>
          <p:cNvPr id="10251" name="Text Box 14"/>
          <p:cNvSpPr txBox="1">
            <a:spLocks noChangeArrowheads="1"/>
          </p:cNvSpPr>
          <p:nvPr/>
        </p:nvSpPr>
        <p:spPr bwMode="auto">
          <a:xfrm>
            <a:off x="8347075" y="769938"/>
            <a:ext cx="647700" cy="1095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电能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563938" y="2614613"/>
            <a:ext cx="3967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否</a:t>
            </a:r>
            <a:r>
              <a:rPr lang="zh-CN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直接转化？</a:t>
            </a:r>
          </a:p>
        </p:txBody>
      </p:sp>
      <p:sp>
        <p:nvSpPr>
          <p:cNvPr id="10253" name="下弧形箭头 17"/>
          <p:cNvSpPr>
            <a:spLocks noChangeArrowheads="1"/>
          </p:cNvSpPr>
          <p:nvPr/>
        </p:nvSpPr>
        <p:spPr bwMode="auto">
          <a:xfrm>
            <a:off x="1779588" y="1995488"/>
            <a:ext cx="6848475" cy="1579562"/>
          </a:xfrm>
          <a:prstGeom prst="curvedUpArrow">
            <a:avLst>
              <a:gd name="adj1" fmla="val 25010"/>
              <a:gd name="adj2" fmla="val 49981"/>
              <a:gd name="adj3" fmla="val 25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0254" name="Text Box 5"/>
          <p:cNvSpPr txBox="1">
            <a:spLocks noChangeArrowheads="1"/>
          </p:cNvSpPr>
          <p:nvPr/>
        </p:nvSpPr>
        <p:spPr bwMode="auto">
          <a:xfrm>
            <a:off x="322263" y="4081463"/>
            <a:ext cx="317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燃料燃烧的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本质：</a:t>
            </a:r>
          </a:p>
        </p:txBody>
      </p:sp>
      <p:sp>
        <p:nvSpPr>
          <p:cNvPr id="10255" name="Text Box 5"/>
          <p:cNvSpPr txBox="1">
            <a:spLocks noChangeArrowheads="1"/>
          </p:cNvSpPr>
          <p:nvPr/>
        </p:nvSpPr>
        <p:spPr bwMode="auto">
          <a:xfrm>
            <a:off x="63500" y="5148263"/>
            <a:ext cx="244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电能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本质：</a:t>
            </a:r>
          </a:p>
        </p:txBody>
      </p:sp>
      <p:sp>
        <p:nvSpPr>
          <p:cNvPr id="10256" name="Text Box 5"/>
          <p:cNvSpPr txBox="1">
            <a:spLocks noChangeArrowheads="1"/>
          </p:cNvSpPr>
          <p:nvPr/>
        </p:nvSpPr>
        <p:spPr bwMode="auto">
          <a:xfrm>
            <a:off x="3311525" y="4122738"/>
            <a:ext cx="472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氧化还原反应</a:t>
            </a:r>
            <a:endParaRPr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7" name="Text Box 5"/>
          <p:cNvSpPr txBox="1">
            <a:spLocks noChangeArrowheads="1"/>
          </p:cNvSpPr>
          <p:nvPr/>
        </p:nvSpPr>
        <p:spPr bwMode="auto">
          <a:xfrm>
            <a:off x="2124075" y="5157788"/>
            <a:ext cx="472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有电流的产生</a:t>
            </a:r>
            <a:endParaRPr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8" name="Text Box 5"/>
          <p:cNvSpPr txBox="1">
            <a:spLocks noChangeArrowheads="1"/>
          </p:cNvSpPr>
          <p:nvPr/>
        </p:nvSpPr>
        <p:spPr bwMode="auto">
          <a:xfrm>
            <a:off x="5602288" y="5137150"/>
            <a:ext cx="3541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有电子的定向移动</a:t>
            </a:r>
            <a:endParaRPr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虚尾箭头 24"/>
          <p:cNvSpPr/>
          <p:nvPr/>
        </p:nvSpPr>
        <p:spPr bwMode="auto">
          <a:xfrm rot="10800000">
            <a:off x="4819650" y="5245100"/>
            <a:ext cx="739775" cy="457200"/>
          </a:xfrm>
          <a:prstGeom prst="striped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260" name="Text Box 5"/>
          <p:cNvSpPr txBox="1">
            <a:spLocks noChangeArrowheads="1"/>
          </p:cNvSpPr>
          <p:nvPr/>
        </p:nvSpPr>
        <p:spPr bwMode="auto">
          <a:xfrm>
            <a:off x="6684963" y="4138613"/>
            <a:ext cx="2459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电子的转移</a:t>
            </a:r>
            <a:endParaRPr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虚尾箭头 26"/>
          <p:cNvSpPr/>
          <p:nvPr/>
        </p:nvSpPr>
        <p:spPr bwMode="auto">
          <a:xfrm rot="10800000">
            <a:off x="5948363" y="4246563"/>
            <a:ext cx="741362" cy="457200"/>
          </a:xfrm>
          <a:prstGeom prst="striped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41363" y="5983288"/>
            <a:ext cx="7993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否实现将氧化还原反应的电子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定向转移？</a:t>
            </a:r>
            <a:endParaRPr lang="zh-CN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63" name="燕尾形 28"/>
          <p:cNvSpPr>
            <a:spLocks noChangeArrowheads="1"/>
          </p:cNvSpPr>
          <p:nvPr/>
        </p:nvSpPr>
        <p:spPr bwMode="auto">
          <a:xfrm rot="5340000">
            <a:off x="8261350" y="4745038"/>
            <a:ext cx="409575" cy="42545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6900863" y="4611688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定向</a:t>
            </a:r>
            <a:r>
              <a:rPr lang="zh-CN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8"/>
          <p:cNvGrpSpPr>
            <a:grpSpLocks/>
          </p:cNvGrpSpPr>
          <p:nvPr/>
        </p:nvGrpSpPr>
        <p:grpSpPr bwMode="auto">
          <a:xfrm>
            <a:off x="0" y="4054475"/>
            <a:ext cx="3024188" cy="2438400"/>
            <a:chOff x="0" y="4038600"/>
            <a:chExt cx="3024188" cy="2438400"/>
          </a:xfrm>
        </p:grpSpPr>
        <p:pic>
          <p:nvPicPr>
            <p:cNvPr id="2665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38600"/>
              <a:ext cx="3024188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1" name="TextBox 50"/>
            <p:cNvSpPr txBox="1">
              <a:spLocks noChangeArrowheads="1"/>
            </p:cNvSpPr>
            <p:nvPr/>
          </p:nvSpPr>
          <p:spPr bwMode="auto">
            <a:xfrm>
              <a:off x="63064" y="4698124"/>
              <a:ext cx="495300" cy="147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</p:grpSp>
      <p:grpSp>
        <p:nvGrpSpPr>
          <p:cNvPr id="26627" name="组合 12"/>
          <p:cNvGrpSpPr>
            <a:grpSpLocks/>
          </p:cNvGrpSpPr>
          <p:nvPr/>
        </p:nvGrpSpPr>
        <p:grpSpPr bwMode="auto">
          <a:xfrm>
            <a:off x="3151188" y="1133475"/>
            <a:ext cx="2957512" cy="3033713"/>
            <a:chOff x="500034" y="1142984"/>
            <a:chExt cx="3286148" cy="3565865"/>
          </a:xfrm>
        </p:grpSpPr>
        <p:pic>
          <p:nvPicPr>
            <p:cNvPr id="26646" name="图片 13" descr="图片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1142984"/>
              <a:ext cx="3017270" cy="3565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7" name="TextBox 14"/>
            <p:cNvSpPr txBox="1">
              <a:spLocks noChangeArrowheads="1"/>
            </p:cNvSpPr>
            <p:nvPr/>
          </p:nvSpPr>
          <p:spPr bwMode="auto">
            <a:xfrm>
              <a:off x="669376" y="1498650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Zn</a:t>
              </a:r>
              <a:endParaRPr lang="zh-CN" altLang="en-US" sz="2800" b="1"/>
            </a:p>
          </p:txBody>
        </p:sp>
        <p:sp>
          <p:nvSpPr>
            <p:cNvPr id="26648" name="TextBox 15"/>
            <p:cNvSpPr txBox="1">
              <a:spLocks noChangeArrowheads="1"/>
            </p:cNvSpPr>
            <p:nvPr/>
          </p:nvSpPr>
          <p:spPr bwMode="auto">
            <a:xfrm>
              <a:off x="2786050" y="1500174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C</a:t>
              </a:r>
              <a:endParaRPr lang="zh-CN" altLang="en-US" sz="2800" b="1"/>
            </a:p>
          </p:txBody>
        </p:sp>
        <p:sp>
          <p:nvSpPr>
            <p:cNvPr id="26649" name="TextBox 16"/>
            <p:cNvSpPr txBox="1">
              <a:spLocks noChangeArrowheads="1"/>
            </p:cNvSpPr>
            <p:nvPr/>
          </p:nvSpPr>
          <p:spPr bwMode="auto">
            <a:xfrm>
              <a:off x="1357290" y="3820565"/>
              <a:ext cx="1407447" cy="6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稀硫酸</a:t>
              </a:r>
            </a:p>
          </p:txBody>
        </p:sp>
      </p:grpSp>
      <p:pic>
        <p:nvPicPr>
          <p:cNvPr id="26628" name="图片 28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00163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11"/>
          <p:cNvGrpSpPr>
            <a:grpSpLocks/>
          </p:cNvGrpSpPr>
          <p:nvPr/>
        </p:nvGrpSpPr>
        <p:grpSpPr bwMode="auto">
          <a:xfrm>
            <a:off x="209550" y="1236663"/>
            <a:ext cx="2857500" cy="2809875"/>
            <a:chOff x="291419" y="825779"/>
            <a:chExt cx="3252313" cy="3565865"/>
          </a:xfrm>
        </p:grpSpPr>
        <p:pic>
          <p:nvPicPr>
            <p:cNvPr id="26642" name="图片 5" descr="图片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19" y="825779"/>
              <a:ext cx="3017271" cy="3565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3" name="TextBox 8"/>
            <p:cNvSpPr txBox="1">
              <a:spLocks noChangeArrowheads="1"/>
            </p:cNvSpPr>
            <p:nvPr/>
          </p:nvSpPr>
          <p:spPr bwMode="auto">
            <a:xfrm>
              <a:off x="492472" y="1136425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Zn</a:t>
              </a:r>
              <a:endParaRPr lang="zh-CN" altLang="en-US" sz="2800" b="1"/>
            </a:p>
          </p:txBody>
        </p:sp>
        <p:sp>
          <p:nvSpPr>
            <p:cNvPr id="26644" name="TextBox 9"/>
            <p:cNvSpPr txBox="1">
              <a:spLocks noChangeArrowheads="1"/>
            </p:cNvSpPr>
            <p:nvPr/>
          </p:nvSpPr>
          <p:spPr bwMode="auto">
            <a:xfrm>
              <a:off x="2543600" y="1234496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Cu</a:t>
              </a:r>
              <a:endParaRPr lang="zh-CN" altLang="en-US" sz="2800" b="1"/>
            </a:p>
          </p:txBody>
        </p:sp>
        <p:sp>
          <p:nvSpPr>
            <p:cNvPr id="26645" name="TextBox 10"/>
            <p:cNvSpPr txBox="1">
              <a:spLocks noChangeArrowheads="1"/>
            </p:cNvSpPr>
            <p:nvPr/>
          </p:nvSpPr>
          <p:spPr bwMode="auto">
            <a:xfrm>
              <a:off x="1073626" y="3543929"/>
              <a:ext cx="1563955" cy="66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稀硫酸</a:t>
              </a:r>
            </a:p>
          </p:txBody>
        </p:sp>
      </p:grpSp>
      <p:sp>
        <p:nvSpPr>
          <p:cNvPr id="26630" name="矩形 4"/>
          <p:cNvSpPr>
            <a:spLocks noChangeArrowheads="1"/>
          </p:cNvSpPr>
          <p:nvPr/>
        </p:nvSpPr>
        <p:spPr bwMode="auto">
          <a:xfrm>
            <a:off x="1595438" y="568325"/>
            <a:ext cx="5897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实验探究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原电池形成的条件</a:t>
            </a:r>
          </a:p>
        </p:txBody>
      </p:sp>
      <p:sp>
        <p:nvSpPr>
          <p:cNvPr id="26631" name="TextBox 29"/>
          <p:cNvSpPr txBox="1">
            <a:spLocks noChangeArrowheads="1"/>
          </p:cNvSpPr>
          <p:nvPr/>
        </p:nvSpPr>
        <p:spPr bwMode="auto">
          <a:xfrm>
            <a:off x="6286500" y="1376363"/>
            <a:ext cx="977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Zn</a:t>
            </a:r>
            <a:endParaRPr lang="zh-CN" altLang="en-US" sz="2800" b="1"/>
          </a:p>
        </p:txBody>
      </p:sp>
      <p:sp>
        <p:nvSpPr>
          <p:cNvPr id="26632" name="TextBox 30"/>
          <p:cNvSpPr txBox="1">
            <a:spLocks noChangeArrowheads="1"/>
          </p:cNvSpPr>
          <p:nvPr/>
        </p:nvSpPr>
        <p:spPr bwMode="auto">
          <a:xfrm>
            <a:off x="8229600" y="1452563"/>
            <a:ext cx="977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Zn</a:t>
            </a:r>
            <a:endParaRPr lang="zh-CN" altLang="en-US" sz="2800" b="1"/>
          </a:p>
        </p:txBody>
      </p:sp>
      <p:sp>
        <p:nvSpPr>
          <p:cNvPr id="26633" name="TextBox 36"/>
          <p:cNvSpPr txBox="1">
            <a:spLocks noChangeArrowheads="1"/>
          </p:cNvSpPr>
          <p:nvPr/>
        </p:nvSpPr>
        <p:spPr bwMode="auto">
          <a:xfrm>
            <a:off x="6975475" y="344963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稀硫酸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3700463" y="2333625"/>
            <a:ext cx="1817687" cy="1220788"/>
          </a:xfrm>
          <a:custGeom>
            <a:avLst/>
            <a:gdLst>
              <a:gd name="connsiteX0" fmla="*/ 0 w 2068643"/>
              <a:gd name="connsiteY0" fmla="*/ 1079292 h 1648918"/>
              <a:gd name="connsiteX1" fmla="*/ 659568 w 2068643"/>
              <a:gd name="connsiteY1" fmla="*/ 1469036 h 1648918"/>
              <a:gd name="connsiteX2" fmla="*/ 2068643 w 2068643"/>
              <a:gd name="connsiteY2" fmla="*/ 0 h 1648918"/>
              <a:gd name="connsiteX3" fmla="*/ 2068643 w 2068643"/>
              <a:gd name="connsiteY3" fmla="*/ 0 h 164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643" h="1648918">
                <a:moveTo>
                  <a:pt x="0" y="1079292"/>
                </a:moveTo>
                <a:cubicBezTo>
                  <a:pt x="157397" y="1364105"/>
                  <a:pt x="314794" y="1648918"/>
                  <a:pt x="659568" y="1469036"/>
                </a:cubicBezTo>
                <a:cubicBezTo>
                  <a:pt x="1004342" y="1289154"/>
                  <a:pt x="2068643" y="0"/>
                  <a:pt x="2068643" y="0"/>
                </a:cubicBezTo>
                <a:lnTo>
                  <a:pt x="2068643" y="0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92175" y="2160588"/>
            <a:ext cx="1787525" cy="1355725"/>
          </a:xfrm>
          <a:custGeom>
            <a:avLst/>
            <a:gdLst>
              <a:gd name="connsiteX0" fmla="*/ 0 w 2068643"/>
              <a:gd name="connsiteY0" fmla="*/ 1079292 h 1648918"/>
              <a:gd name="connsiteX1" fmla="*/ 659568 w 2068643"/>
              <a:gd name="connsiteY1" fmla="*/ 1469036 h 1648918"/>
              <a:gd name="connsiteX2" fmla="*/ 2068643 w 2068643"/>
              <a:gd name="connsiteY2" fmla="*/ 0 h 1648918"/>
              <a:gd name="connsiteX3" fmla="*/ 2068643 w 2068643"/>
              <a:gd name="connsiteY3" fmla="*/ 0 h 164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643" h="1648918">
                <a:moveTo>
                  <a:pt x="0" y="1079292"/>
                </a:moveTo>
                <a:cubicBezTo>
                  <a:pt x="157397" y="1364105"/>
                  <a:pt x="314794" y="1648918"/>
                  <a:pt x="659568" y="1469036"/>
                </a:cubicBezTo>
                <a:cubicBezTo>
                  <a:pt x="1004342" y="1289154"/>
                  <a:pt x="2068643" y="0"/>
                  <a:pt x="2068643" y="0"/>
                </a:cubicBezTo>
                <a:lnTo>
                  <a:pt x="2068643" y="0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6636" name="组合 27"/>
          <p:cNvGrpSpPr>
            <a:grpSpLocks/>
          </p:cNvGrpSpPr>
          <p:nvPr/>
        </p:nvGrpSpPr>
        <p:grpSpPr bwMode="auto">
          <a:xfrm>
            <a:off x="6946900" y="2549525"/>
            <a:ext cx="1331913" cy="1000125"/>
            <a:chOff x="6914653" y="2533977"/>
            <a:chExt cx="1333173" cy="1000125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962323" y="2533977"/>
              <a:ext cx="1285503" cy="10001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 flipV="1">
              <a:off x="6914653" y="2592715"/>
              <a:ext cx="1213997" cy="9286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16"/>
          <p:cNvSpPr>
            <a:spLocks/>
          </p:cNvSpPr>
          <p:nvPr/>
        </p:nvSpPr>
        <p:spPr bwMode="auto">
          <a:xfrm>
            <a:off x="1055688" y="4921250"/>
            <a:ext cx="1800225" cy="1222375"/>
          </a:xfrm>
          <a:custGeom>
            <a:avLst/>
            <a:gdLst>
              <a:gd name="T0" fmla="*/ 0 w 1134"/>
              <a:gd name="T1" fmla="*/ 2147483647 h 770"/>
              <a:gd name="T2" fmla="*/ 2147483647 w 1134"/>
              <a:gd name="T3" fmla="*/ 2147483647 h 770"/>
              <a:gd name="T4" fmla="*/ 2147483647 w 1134"/>
              <a:gd name="T5" fmla="*/ 0 h 770"/>
              <a:gd name="T6" fmla="*/ 0 60000 65536"/>
              <a:gd name="T7" fmla="*/ 0 60000 65536"/>
              <a:gd name="T8" fmla="*/ 0 60000 65536"/>
              <a:gd name="T9" fmla="*/ 0 w 1134"/>
              <a:gd name="T10" fmla="*/ 0 h 770"/>
              <a:gd name="T11" fmla="*/ 1134 w 1134"/>
              <a:gd name="T12" fmla="*/ 770 h 7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770">
                <a:moveTo>
                  <a:pt x="0" y="272"/>
                </a:moveTo>
                <a:cubicBezTo>
                  <a:pt x="19" y="521"/>
                  <a:pt x="38" y="770"/>
                  <a:pt x="227" y="725"/>
                </a:cubicBezTo>
                <a:cubicBezTo>
                  <a:pt x="416" y="680"/>
                  <a:pt x="975" y="121"/>
                  <a:pt x="1134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3657600" y="4206875"/>
            <a:ext cx="5799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形成条件一：</a:t>
            </a: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活泼性不同的两个电极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3117850" y="5349875"/>
            <a:ext cx="59515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负极：较活泼的金属</a:t>
            </a:r>
          </a:p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正极：较不活泼的金属、石墨等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0" grpId="0" animBg="1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16"/>
          <p:cNvGrpSpPr>
            <a:grpSpLocks/>
          </p:cNvGrpSpPr>
          <p:nvPr/>
        </p:nvGrpSpPr>
        <p:grpSpPr bwMode="auto">
          <a:xfrm>
            <a:off x="744538" y="1550988"/>
            <a:ext cx="2992437" cy="3279775"/>
            <a:chOff x="291419" y="825779"/>
            <a:chExt cx="3252313" cy="3565865"/>
          </a:xfrm>
        </p:grpSpPr>
        <p:pic>
          <p:nvPicPr>
            <p:cNvPr id="3082" name="图片 17" descr="图片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19" y="825779"/>
              <a:ext cx="3017271" cy="3565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Box 18"/>
            <p:cNvSpPr txBox="1">
              <a:spLocks noChangeArrowheads="1"/>
            </p:cNvSpPr>
            <p:nvPr/>
          </p:nvSpPr>
          <p:spPr bwMode="auto">
            <a:xfrm>
              <a:off x="611531" y="1136425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Zn</a:t>
              </a:r>
              <a:endParaRPr lang="zh-CN" altLang="en-US" sz="2800" b="1"/>
            </a:p>
          </p:txBody>
        </p:sp>
        <p:sp>
          <p:nvSpPr>
            <p:cNvPr id="3084" name="TextBox 19"/>
            <p:cNvSpPr txBox="1">
              <a:spLocks noChangeArrowheads="1"/>
            </p:cNvSpPr>
            <p:nvPr/>
          </p:nvSpPr>
          <p:spPr bwMode="auto">
            <a:xfrm>
              <a:off x="2543600" y="1234496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Cu</a:t>
              </a:r>
              <a:endParaRPr lang="zh-CN" altLang="en-US" sz="2800" b="1"/>
            </a:p>
          </p:txBody>
        </p:sp>
        <p:sp>
          <p:nvSpPr>
            <p:cNvPr id="3085" name="TextBox 20"/>
            <p:cNvSpPr txBox="1">
              <a:spLocks noChangeArrowheads="1"/>
            </p:cNvSpPr>
            <p:nvPr/>
          </p:nvSpPr>
          <p:spPr bwMode="auto">
            <a:xfrm>
              <a:off x="1378679" y="3543929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稀硫酸</a:t>
              </a:r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311650" y="1624013"/>
          <a:ext cx="4075113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MP 图像" r:id="rId4" imgW="2048161" imgH="1600000" progId="Paint.Picture">
                  <p:embed/>
                </p:oleObj>
              </mc:Choice>
              <mc:Fallback>
                <p:oleObj name="BMP 图像" r:id="rId4" imgW="2048161" imgH="1600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624013"/>
                        <a:ext cx="4075113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09563" y="5168900"/>
            <a:ext cx="7415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形成条件二：电极需插进电解质溶液中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265113" y="882650"/>
            <a:ext cx="5129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实验探究形成原电池的条件</a:t>
            </a:r>
          </a:p>
        </p:txBody>
      </p:sp>
      <p:sp>
        <p:nvSpPr>
          <p:cNvPr id="3078" name="Freeform 9"/>
          <p:cNvSpPr>
            <a:spLocks/>
          </p:cNvSpPr>
          <p:nvPr/>
        </p:nvSpPr>
        <p:spPr bwMode="auto">
          <a:xfrm>
            <a:off x="1316038" y="2693988"/>
            <a:ext cx="1800225" cy="1222375"/>
          </a:xfrm>
          <a:custGeom>
            <a:avLst/>
            <a:gdLst>
              <a:gd name="T0" fmla="*/ 0 w 1134"/>
              <a:gd name="T1" fmla="*/ 2147483647 h 770"/>
              <a:gd name="T2" fmla="*/ 2147483647 w 1134"/>
              <a:gd name="T3" fmla="*/ 2147483647 h 770"/>
              <a:gd name="T4" fmla="*/ 2147483647 w 1134"/>
              <a:gd name="T5" fmla="*/ 0 h 770"/>
              <a:gd name="T6" fmla="*/ 0 60000 65536"/>
              <a:gd name="T7" fmla="*/ 0 60000 65536"/>
              <a:gd name="T8" fmla="*/ 0 60000 65536"/>
              <a:gd name="T9" fmla="*/ 0 w 1134"/>
              <a:gd name="T10" fmla="*/ 0 h 770"/>
              <a:gd name="T11" fmla="*/ 1134 w 1134"/>
              <a:gd name="T12" fmla="*/ 770 h 7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770">
                <a:moveTo>
                  <a:pt x="0" y="272"/>
                </a:moveTo>
                <a:cubicBezTo>
                  <a:pt x="19" y="521"/>
                  <a:pt x="38" y="770"/>
                  <a:pt x="227" y="725"/>
                </a:cubicBezTo>
                <a:cubicBezTo>
                  <a:pt x="416" y="680"/>
                  <a:pt x="975" y="121"/>
                  <a:pt x="1134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9" name="组合 15"/>
          <p:cNvGrpSpPr>
            <a:grpSpLocks/>
          </p:cNvGrpSpPr>
          <p:nvPr/>
        </p:nvGrpSpPr>
        <p:grpSpPr bwMode="auto">
          <a:xfrm>
            <a:off x="6000750" y="2759075"/>
            <a:ext cx="1239838" cy="984250"/>
            <a:chOff x="9532883" y="4114800"/>
            <a:chExt cx="1238578" cy="983889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85218" y="4114800"/>
              <a:ext cx="1186243" cy="9838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 flipV="1">
              <a:off x="9532883" y="4157647"/>
              <a:ext cx="1214789" cy="9283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93688" y="5245100"/>
            <a:ext cx="6469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形成条件三：自发的氧化还原反应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49238" y="850900"/>
            <a:ext cx="5129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实验探究形成原电池的条件</a:t>
            </a:r>
          </a:p>
        </p:txBody>
      </p:sp>
      <p:grpSp>
        <p:nvGrpSpPr>
          <p:cNvPr id="4101" name="组合 11"/>
          <p:cNvGrpSpPr>
            <a:grpSpLocks/>
          </p:cNvGrpSpPr>
          <p:nvPr/>
        </p:nvGrpSpPr>
        <p:grpSpPr bwMode="auto">
          <a:xfrm>
            <a:off x="155575" y="1712913"/>
            <a:ext cx="2857500" cy="2809875"/>
            <a:chOff x="291419" y="825779"/>
            <a:chExt cx="3252313" cy="3565865"/>
          </a:xfrm>
        </p:grpSpPr>
        <p:pic>
          <p:nvPicPr>
            <p:cNvPr id="4115" name="图片 22" descr="图片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19" y="825779"/>
              <a:ext cx="3017271" cy="3565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23"/>
            <p:cNvSpPr txBox="1">
              <a:spLocks noChangeArrowheads="1"/>
            </p:cNvSpPr>
            <p:nvPr/>
          </p:nvSpPr>
          <p:spPr bwMode="auto">
            <a:xfrm>
              <a:off x="492472" y="1136425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Zn</a:t>
              </a:r>
              <a:endParaRPr lang="zh-CN" altLang="en-US" sz="2800" b="1"/>
            </a:p>
          </p:txBody>
        </p:sp>
        <p:sp>
          <p:nvSpPr>
            <p:cNvPr id="4117" name="TextBox 24"/>
            <p:cNvSpPr txBox="1">
              <a:spLocks noChangeArrowheads="1"/>
            </p:cNvSpPr>
            <p:nvPr/>
          </p:nvSpPr>
          <p:spPr bwMode="auto">
            <a:xfrm>
              <a:off x="2543600" y="1234496"/>
              <a:ext cx="10001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Cu</a:t>
              </a:r>
              <a:endParaRPr lang="zh-CN" altLang="en-US" sz="2800" b="1"/>
            </a:p>
          </p:txBody>
        </p:sp>
        <p:sp>
          <p:nvSpPr>
            <p:cNvPr id="4118" name="TextBox 25"/>
            <p:cNvSpPr txBox="1">
              <a:spLocks noChangeArrowheads="1"/>
            </p:cNvSpPr>
            <p:nvPr/>
          </p:nvSpPr>
          <p:spPr bwMode="auto">
            <a:xfrm>
              <a:off x="1127465" y="3603950"/>
              <a:ext cx="1462258" cy="66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稀硫酸</a:t>
              </a:r>
            </a:p>
          </p:txBody>
        </p:sp>
      </p:grpSp>
      <p:sp>
        <p:nvSpPr>
          <p:cNvPr id="4102" name="TextBox 26"/>
          <p:cNvSpPr txBox="1">
            <a:spLocks noChangeArrowheads="1"/>
          </p:cNvSpPr>
          <p:nvPr/>
        </p:nvSpPr>
        <p:spPr bwMode="auto">
          <a:xfrm>
            <a:off x="5181600" y="2246313"/>
            <a:ext cx="990600" cy="147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09600" y="2551113"/>
            <a:ext cx="2068513" cy="1649412"/>
          </a:xfrm>
          <a:custGeom>
            <a:avLst/>
            <a:gdLst>
              <a:gd name="connsiteX0" fmla="*/ 0 w 2068643"/>
              <a:gd name="connsiteY0" fmla="*/ 1079292 h 1648918"/>
              <a:gd name="connsiteX1" fmla="*/ 659568 w 2068643"/>
              <a:gd name="connsiteY1" fmla="*/ 1469036 h 1648918"/>
              <a:gd name="connsiteX2" fmla="*/ 2068643 w 2068643"/>
              <a:gd name="connsiteY2" fmla="*/ 0 h 1648918"/>
              <a:gd name="connsiteX3" fmla="*/ 2068643 w 2068643"/>
              <a:gd name="connsiteY3" fmla="*/ 0 h 164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643" h="1648918">
                <a:moveTo>
                  <a:pt x="0" y="1079292"/>
                </a:moveTo>
                <a:cubicBezTo>
                  <a:pt x="157397" y="1364105"/>
                  <a:pt x="314794" y="1648918"/>
                  <a:pt x="659568" y="1469036"/>
                </a:cubicBezTo>
                <a:cubicBezTo>
                  <a:pt x="1004342" y="1289154"/>
                  <a:pt x="2068643" y="0"/>
                  <a:pt x="2068643" y="0"/>
                </a:cubicBezTo>
                <a:lnTo>
                  <a:pt x="2068643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04" name="TextBox 50"/>
          <p:cNvSpPr txBox="1">
            <a:spLocks noChangeArrowheads="1"/>
          </p:cNvSpPr>
          <p:nvPr/>
        </p:nvSpPr>
        <p:spPr bwMode="auto">
          <a:xfrm>
            <a:off x="5562600" y="2246313"/>
            <a:ext cx="685800" cy="147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grpSp>
        <p:nvGrpSpPr>
          <p:cNvPr id="4105" name="Group 14"/>
          <p:cNvGrpSpPr>
            <a:grpSpLocks/>
          </p:cNvGrpSpPr>
          <p:nvPr/>
        </p:nvGrpSpPr>
        <p:grpSpPr bwMode="auto">
          <a:xfrm>
            <a:off x="5551488" y="1789113"/>
            <a:ext cx="3487737" cy="2667000"/>
            <a:chOff x="2976" y="864"/>
            <a:chExt cx="2197" cy="1680"/>
          </a:xfrm>
        </p:grpSpPr>
        <p:graphicFrame>
          <p:nvGraphicFramePr>
            <p:cNvPr id="4098" name="Object 10"/>
            <p:cNvGraphicFramePr>
              <a:graphicFrameLocks noChangeAspect="1"/>
            </p:cNvGraphicFramePr>
            <p:nvPr/>
          </p:nvGraphicFramePr>
          <p:xfrm>
            <a:off x="3024" y="864"/>
            <a:ext cx="2149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位图图像" r:id="rId4" imgW="2048161" imgH="1600000" progId="Paint.Picture">
                    <p:embed/>
                  </p:oleObj>
                </mc:Choice>
                <mc:Fallback>
                  <p:oleObj name="位图图像" r:id="rId4" imgW="2048161" imgH="1600000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64"/>
                          <a:ext cx="2149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12"/>
            <p:cNvSpPr txBox="1">
              <a:spLocks noChangeArrowheads="1"/>
            </p:cNvSpPr>
            <p:nvPr/>
          </p:nvSpPr>
          <p:spPr bwMode="auto">
            <a:xfrm>
              <a:off x="3648" y="2160"/>
              <a:ext cx="140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ZnSO</a:t>
              </a:r>
              <a:r>
                <a:rPr lang="en-US" altLang="zh-CN" sz="28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溶液</a:t>
              </a:r>
            </a:p>
          </p:txBody>
        </p:sp>
        <p:sp>
          <p:nvSpPr>
            <p:cNvPr id="4114" name="Text Box 13"/>
            <p:cNvSpPr txBox="1">
              <a:spLocks noChangeArrowheads="1"/>
            </p:cNvSpPr>
            <p:nvPr/>
          </p:nvSpPr>
          <p:spPr bwMode="auto">
            <a:xfrm>
              <a:off x="2976" y="1552"/>
              <a:ext cx="48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4106" name="TextBox 50"/>
          <p:cNvSpPr txBox="1">
            <a:spLocks noChangeArrowheads="1"/>
          </p:cNvSpPr>
          <p:nvPr/>
        </p:nvSpPr>
        <p:spPr bwMode="auto">
          <a:xfrm>
            <a:off x="5486400" y="2322513"/>
            <a:ext cx="685800" cy="147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pic>
        <p:nvPicPr>
          <p:cNvPr id="4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725613"/>
            <a:ext cx="3255963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50"/>
          <p:cNvSpPr txBox="1">
            <a:spLocks noChangeArrowheads="1"/>
          </p:cNvSpPr>
          <p:nvPr/>
        </p:nvSpPr>
        <p:spPr bwMode="auto">
          <a:xfrm>
            <a:off x="5719763" y="2233613"/>
            <a:ext cx="533400" cy="147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505200" y="2322513"/>
            <a:ext cx="2068513" cy="1649412"/>
          </a:xfrm>
          <a:custGeom>
            <a:avLst/>
            <a:gdLst>
              <a:gd name="connsiteX0" fmla="*/ 0 w 2068643"/>
              <a:gd name="connsiteY0" fmla="*/ 1079292 h 1648918"/>
              <a:gd name="connsiteX1" fmla="*/ 659568 w 2068643"/>
              <a:gd name="connsiteY1" fmla="*/ 1469036 h 1648918"/>
              <a:gd name="connsiteX2" fmla="*/ 2068643 w 2068643"/>
              <a:gd name="connsiteY2" fmla="*/ 0 h 1648918"/>
              <a:gd name="connsiteX3" fmla="*/ 2068643 w 2068643"/>
              <a:gd name="connsiteY3" fmla="*/ 0 h 164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643" h="1648918">
                <a:moveTo>
                  <a:pt x="0" y="1079292"/>
                </a:moveTo>
                <a:cubicBezTo>
                  <a:pt x="157397" y="1364105"/>
                  <a:pt x="314794" y="1648918"/>
                  <a:pt x="659568" y="1469036"/>
                </a:cubicBezTo>
                <a:cubicBezTo>
                  <a:pt x="1004342" y="1289154"/>
                  <a:pt x="2068643" y="0"/>
                  <a:pt x="2068643" y="0"/>
                </a:cubicBezTo>
                <a:lnTo>
                  <a:pt x="2068643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110" name="组合 24"/>
          <p:cNvGrpSpPr>
            <a:grpSpLocks/>
          </p:cNvGrpSpPr>
          <p:nvPr/>
        </p:nvGrpSpPr>
        <p:grpSpPr bwMode="auto">
          <a:xfrm>
            <a:off x="6845300" y="2627313"/>
            <a:ext cx="1298575" cy="1000125"/>
            <a:chOff x="6844862" y="2627606"/>
            <a:chExt cx="1299013" cy="100012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857566" y="2627606"/>
              <a:ext cx="1286309" cy="10001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V="1">
              <a:off x="6844862" y="2676818"/>
              <a:ext cx="1214848" cy="9286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76225" y="5462588"/>
            <a:ext cx="5903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形成条件四：必须形成闭合回路</a:t>
            </a:r>
          </a:p>
        </p:txBody>
      </p:sp>
      <p:grpSp>
        <p:nvGrpSpPr>
          <p:cNvPr id="27651" name="Group 9"/>
          <p:cNvGrpSpPr>
            <a:grpSpLocks/>
          </p:cNvGrpSpPr>
          <p:nvPr/>
        </p:nvGrpSpPr>
        <p:grpSpPr bwMode="auto">
          <a:xfrm>
            <a:off x="533400" y="1585913"/>
            <a:ext cx="7924800" cy="3200400"/>
            <a:chOff x="336" y="552"/>
            <a:chExt cx="4992" cy="2016"/>
          </a:xfrm>
        </p:grpSpPr>
        <p:pic>
          <p:nvPicPr>
            <p:cNvPr id="276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552"/>
              <a:ext cx="4992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Text Box 8"/>
            <p:cNvSpPr txBox="1">
              <a:spLocks noChangeArrowheads="1"/>
            </p:cNvSpPr>
            <p:nvPr/>
          </p:nvSpPr>
          <p:spPr bwMode="auto">
            <a:xfrm>
              <a:off x="3130" y="1569"/>
              <a:ext cx="49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3200" b="1">
                <a:solidFill>
                  <a:srgbClr val="FF0000"/>
                </a:solidFill>
              </a:endParaRPr>
            </a:p>
          </p:txBody>
        </p:sp>
      </p:grp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84163" y="884238"/>
            <a:ext cx="512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实验探究形成原电池的条件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5888038" y="4451350"/>
            <a:ext cx="220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（不可以）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490788" y="568325"/>
            <a:ext cx="423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原电池的形成条件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48228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自发的氧化还原反应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0675" y="12954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两个电极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活泼性不同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28677" name="组合 10"/>
          <p:cNvGrpSpPr>
            <a:grpSpLocks/>
          </p:cNvGrpSpPr>
          <p:nvPr/>
        </p:nvGrpSpPr>
        <p:grpSpPr bwMode="auto">
          <a:xfrm>
            <a:off x="700088" y="1962150"/>
            <a:ext cx="6326187" cy="1066800"/>
            <a:chOff x="699979" y="2073180"/>
            <a:chExt cx="6326187" cy="1066800"/>
          </a:xfrm>
        </p:grpSpPr>
        <p:sp>
          <p:nvSpPr>
            <p:cNvPr id="28682" name="Text Box 5"/>
            <p:cNvSpPr txBox="1">
              <a:spLocks noChangeArrowheads="1"/>
            </p:cNvSpPr>
            <p:nvPr/>
          </p:nvSpPr>
          <p:spPr bwMode="auto">
            <a:xfrm>
              <a:off x="701566" y="2073180"/>
              <a:ext cx="63246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负极：较活泼的金属</a:t>
              </a:r>
            </a:p>
            <a:p>
              <a:pPr eaLnBrk="1" hangingPunct="1"/>
              <a:r>
                <a:rPr lang="zh-CN" altLang="en-US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正极：较不活泼的金属、石墨等</a:t>
              </a:r>
            </a:p>
          </p:txBody>
        </p:sp>
        <p:sp>
          <p:nvSpPr>
            <p:cNvPr id="28683" name="AutoShape 6"/>
            <p:cNvSpPr>
              <a:spLocks/>
            </p:cNvSpPr>
            <p:nvPr/>
          </p:nvSpPr>
          <p:spPr bwMode="auto">
            <a:xfrm>
              <a:off x="699979" y="2249502"/>
              <a:ext cx="73025" cy="720725"/>
            </a:xfrm>
            <a:prstGeom prst="leftBrace">
              <a:avLst>
                <a:gd name="adj1" fmla="val 8224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3850" y="3221038"/>
            <a:ext cx="6400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电极需插进电解质溶液中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3850" y="4022725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必须形成闭合回路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4800" y="568325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原电池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把化学能直接转变为电池的装置</a:t>
            </a:r>
          </a:p>
        </p:txBody>
      </p:sp>
      <p:sp>
        <p:nvSpPr>
          <p:cNvPr id="21515" name="WordArt 11"/>
          <p:cNvSpPr>
            <a:spLocks noChangeArrowheads="1" noChangeShapeType="1" noTextEdit="1"/>
          </p:cNvSpPr>
          <p:nvPr/>
        </p:nvSpPr>
        <p:spPr bwMode="auto">
          <a:xfrm rot="1699433">
            <a:off x="9421813" y="2106613"/>
            <a:ext cx="3757612" cy="10128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55185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3660000" scaled="1"/>
                </a:gradFill>
                <a:latin typeface="宋体"/>
                <a:ea typeface="宋体"/>
              </a:rPr>
              <a:t>两极一液成回路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1" grpId="0"/>
      <p:bldP spid="21512" grpId="0"/>
      <p:bldP spid="21514" grpId="0"/>
      <p:bldP spid="215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-120650" y="20701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2400" b="1">
              <a:latin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797300"/>
            <a:ext cx="3200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850900"/>
            <a:ext cx="1817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774700"/>
            <a:ext cx="18589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93750" y="35623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1600" b="1">
              <a:latin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65150" y="32131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155950" y="32131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37150" y="32131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118350" y="32131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290638" y="604837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349875" y="3108325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466850" y="-31750"/>
            <a:ext cx="6172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下列哪些装置能构成原电池？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340600" y="31496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387850" y="603091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459288" y="5989638"/>
            <a:ext cx="7477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</a:rPr>
              <a:t>√</a:t>
            </a:r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3667125" y="3870325"/>
            <a:ext cx="1724025" cy="2216150"/>
            <a:chOff x="2640" y="3072"/>
            <a:chExt cx="815" cy="1210"/>
          </a:xfrm>
        </p:grpSpPr>
        <p:grpSp>
          <p:nvGrpSpPr>
            <p:cNvPr id="29796" name="Group 18"/>
            <p:cNvGrpSpPr>
              <a:grpSpLocks/>
            </p:cNvGrpSpPr>
            <p:nvPr/>
          </p:nvGrpSpPr>
          <p:grpSpPr bwMode="auto">
            <a:xfrm>
              <a:off x="2740" y="3381"/>
              <a:ext cx="631" cy="901"/>
              <a:chOff x="2592" y="2382"/>
              <a:chExt cx="861" cy="1287"/>
            </a:xfrm>
          </p:grpSpPr>
          <p:grpSp>
            <p:nvGrpSpPr>
              <p:cNvPr id="29801" name="Group 19"/>
              <p:cNvGrpSpPr>
                <a:grpSpLocks/>
              </p:cNvGrpSpPr>
              <p:nvPr/>
            </p:nvGrpSpPr>
            <p:grpSpPr bwMode="auto">
              <a:xfrm>
                <a:off x="2592" y="2382"/>
                <a:ext cx="861" cy="894"/>
                <a:chOff x="2592" y="2382"/>
                <a:chExt cx="861" cy="894"/>
              </a:xfrm>
            </p:grpSpPr>
            <p:sp>
              <p:nvSpPr>
                <p:cNvPr id="29806" name="Line 20"/>
                <p:cNvSpPr>
                  <a:spLocks noChangeShapeType="1"/>
                </p:cNvSpPr>
                <p:nvPr/>
              </p:nvSpPr>
              <p:spPr bwMode="auto">
                <a:xfrm>
                  <a:off x="268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7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95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8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9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040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0" name="Freeform 24"/>
                <p:cNvSpPr>
                  <a:spLocks/>
                </p:cNvSpPr>
                <p:nvPr/>
              </p:nvSpPr>
              <p:spPr bwMode="auto">
                <a:xfrm>
                  <a:off x="2688" y="3204"/>
                  <a:ext cx="108" cy="72"/>
                </a:xfrm>
                <a:custGeom>
                  <a:avLst/>
                  <a:gdLst>
                    <a:gd name="T0" fmla="*/ 0 w 108"/>
                    <a:gd name="T1" fmla="*/ 0 h 72"/>
                    <a:gd name="T2" fmla="*/ 108 w 108"/>
                    <a:gd name="T3" fmla="*/ 72 h 72"/>
                    <a:gd name="T4" fmla="*/ 0 60000 65536"/>
                    <a:gd name="T5" fmla="*/ 0 60000 65536"/>
                    <a:gd name="T6" fmla="*/ 0 w 108"/>
                    <a:gd name="T7" fmla="*/ 0 h 72"/>
                    <a:gd name="T8" fmla="*/ 108 w 108"/>
                    <a:gd name="T9" fmla="*/ 72 h 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72">
                      <a:moveTo>
                        <a:pt x="0" y="0"/>
                      </a:moveTo>
                      <a:cubicBezTo>
                        <a:pt x="26" y="39"/>
                        <a:pt x="57" y="72"/>
                        <a:pt x="108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811" name="Freeform 25"/>
                <p:cNvSpPr>
                  <a:spLocks/>
                </p:cNvSpPr>
                <p:nvPr/>
              </p:nvSpPr>
              <p:spPr bwMode="auto">
                <a:xfrm>
                  <a:off x="3324" y="3192"/>
                  <a:ext cx="84" cy="72"/>
                </a:xfrm>
                <a:custGeom>
                  <a:avLst/>
                  <a:gdLst>
                    <a:gd name="T0" fmla="*/ 84 w 84"/>
                    <a:gd name="T1" fmla="*/ 0 h 72"/>
                    <a:gd name="T2" fmla="*/ 36 w 84"/>
                    <a:gd name="T3" fmla="*/ 60 h 72"/>
                    <a:gd name="T4" fmla="*/ 0 w 84"/>
                    <a:gd name="T5" fmla="*/ 72 h 72"/>
                    <a:gd name="T6" fmla="*/ 0 60000 65536"/>
                    <a:gd name="T7" fmla="*/ 0 60000 65536"/>
                    <a:gd name="T8" fmla="*/ 0 60000 65536"/>
                    <a:gd name="T9" fmla="*/ 0 w 84"/>
                    <a:gd name="T10" fmla="*/ 0 h 72"/>
                    <a:gd name="T11" fmla="*/ 84 w 8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4" h="72">
                      <a:moveTo>
                        <a:pt x="84" y="0"/>
                      </a:moveTo>
                      <a:cubicBezTo>
                        <a:pt x="70" y="42"/>
                        <a:pt x="79" y="38"/>
                        <a:pt x="36" y="60"/>
                      </a:cubicBezTo>
                      <a:cubicBezTo>
                        <a:pt x="25" y="66"/>
                        <a:pt x="0" y="72"/>
                        <a:pt x="0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812" name="Freeform 26"/>
                <p:cNvSpPr>
                  <a:spLocks/>
                </p:cNvSpPr>
                <p:nvPr/>
              </p:nvSpPr>
              <p:spPr bwMode="auto">
                <a:xfrm>
                  <a:off x="3408" y="2400"/>
                  <a:ext cx="45" cy="120"/>
                </a:xfrm>
                <a:custGeom>
                  <a:avLst/>
                  <a:gdLst>
                    <a:gd name="T0" fmla="*/ 0 w 45"/>
                    <a:gd name="T1" fmla="*/ 0 h 120"/>
                    <a:gd name="T2" fmla="*/ 36 w 45"/>
                    <a:gd name="T3" fmla="*/ 12 h 120"/>
                    <a:gd name="T4" fmla="*/ 0 w 45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45"/>
                    <a:gd name="T10" fmla="*/ 0 h 120"/>
                    <a:gd name="T11" fmla="*/ 45 w 45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" h="120">
                      <a:moveTo>
                        <a:pt x="0" y="0"/>
                      </a:moveTo>
                      <a:cubicBezTo>
                        <a:pt x="12" y="4"/>
                        <a:pt x="31" y="0"/>
                        <a:pt x="36" y="12"/>
                      </a:cubicBezTo>
                      <a:cubicBezTo>
                        <a:pt x="45" y="34"/>
                        <a:pt x="11" y="99"/>
                        <a:pt x="0" y="12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813" name="Freeform 27"/>
                <p:cNvSpPr>
                  <a:spLocks/>
                </p:cNvSpPr>
                <p:nvPr/>
              </p:nvSpPr>
              <p:spPr bwMode="auto">
                <a:xfrm>
                  <a:off x="2592" y="2382"/>
                  <a:ext cx="108" cy="118"/>
                </a:xfrm>
                <a:custGeom>
                  <a:avLst/>
                  <a:gdLst>
                    <a:gd name="T0" fmla="*/ 108 w 108"/>
                    <a:gd name="T1" fmla="*/ 6 h 118"/>
                    <a:gd name="T2" fmla="*/ 12 w 108"/>
                    <a:gd name="T3" fmla="*/ 18 h 118"/>
                    <a:gd name="T4" fmla="*/ 36 w 108"/>
                    <a:gd name="T5" fmla="*/ 54 h 118"/>
                    <a:gd name="T6" fmla="*/ 72 w 108"/>
                    <a:gd name="T7" fmla="*/ 78 h 118"/>
                    <a:gd name="T8" fmla="*/ 96 w 108"/>
                    <a:gd name="T9" fmla="*/ 114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18"/>
                    <a:gd name="T17" fmla="*/ 108 w 108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18">
                      <a:moveTo>
                        <a:pt x="108" y="6"/>
                      </a:moveTo>
                      <a:cubicBezTo>
                        <a:pt x="76" y="10"/>
                        <a:pt x="39" y="0"/>
                        <a:pt x="12" y="18"/>
                      </a:cubicBezTo>
                      <a:cubicBezTo>
                        <a:pt x="0" y="26"/>
                        <a:pt x="26" y="44"/>
                        <a:pt x="36" y="54"/>
                      </a:cubicBezTo>
                      <a:cubicBezTo>
                        <a:pt x="46" y="64"/>
                        <a:pt x="60" y="70"/>
                        <a:pt x="72" y="78"/>
                      </a:cubicBezTo>
                      <a:cubicBezTo>
                        <a:pt x="85" y="118"/>
                        <a:pt x="71" y="114"/>
                        <a:pt x="96" y="11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9802" name="Line 28"/>
              <p:cNvSpPr>
                <a:spLocks noChangeShapeType="1"/>
              </p:cNvSpPr>
              <p:nvPr/>
            </p:nvSpPr>
            <p:spPr bwMode="auto">
              <a:xfrm>
                <a:off x="2832" y="312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29"/>
              <p:cNvSpPr>
                <a:spLocks noChangeShapeType="1"/>
              </p:cNvSpPr>
              <p:nvPr/>
            </p:nvSpPr>
            <p:spPr bwMode="auto">
              <a:xfrm>
                <a:off x="2736" y="297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30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5" name="Text Box 31"/>
              <p:cNvSpPr txBox="1">
                <a:spLocks noChangeArrowheads="1"/>
              </p:cNvSpPr>
              <p:nvPr/>
            </p:nvSpPr>
            <p:spPr bwMode="auto">
              <a:xfrm>
                <a:off x="2716" y="3313"/>
                <a:ext cx="712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itchFamily="18" charset="0"/>
                  </a:rPr>
                  <a:t>稀硫酸</a:t>
                </a:r>
              </a:p>
            </p:txBody>
          </p:sp>
        </p:grpSp>
        <p:sp>
          <p:nvSpPr>
            <p:cNvPr id="29797" name="Rectangle 32"/>
            <p:cNvSpPr>
              <a:spLocks noChangeArrowheads="1"/>
            </p:cNvSpPr>
            <p:nvPr/>
          </p:nvSpPr>
          <p:spPr bwMode="auto">
            <a:xfrm rot="1077805">
              <a:off x="2943" y="3217"/>
              <a:ext cx="56" cy="699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98" name="Rectangle 33"/>
            <p:cNvSpPr>
              <a:spLocks noChangeArrowheads="1"/>
            </p:cNvSpPr>
            <p:nvPr/>
          </p:nvSpPr>
          <p:spPr bwMode="auto">
            <a:xfrm rot="-956647">
              <a:off x="3157" y="3217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99" name="Rectangle 34"/>
            <p:cNvSpPr>
              <a:spLocks noChangeArrowheads="1"/>
            </p:cNvSpPr>
            <p:nvPr/>
          </p:nvSpPr>
          <p:spPr bwMode="auto">
            <a:xfrm>
              <a:off x="2640" y="3072"/>
              <a:ext cx="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Zn</a:t>
              </a:r>
            </a:p>
          </p:txBody>
        </p:sp>
        <p:sp>
          <p:nvSpPr>
            <p:cNvPr id="29800" name="Rectangle 35"/>
            <p:cNvSpPr>
              <a:spLocks noChangeArrowheads="1"/>
            </p:cNvSpPr>
            <p:nvPr/>
          </p:nvSpPr>
          <p:spPr bwMode="auto">
            <a:xfrm>
              <a:off x="3216" y="3072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Fe</a:t>
              </a:r>
            </a:p>
          </p:txBody>
        </p:sp>
      </p:grpSp>
      <p:grpSp>
        <p:nvGrpSpPr>
          <p:cNvPr id="29714" name="Group 36"/>
          <p:cNvGrpSpPr>
            <a:grpSpLocks/>
          </p:cNvGrpSpPr>
          <p:nvPr/>
        </p:nvGrpSpPr>
        <p:grpSpPr bwMode="auto">
          <a:xfrm>
            <a:off x="2470150" y="1143000"/>
            <a:ext cx="2079625" cy="2070100"/>
            <a:chOff x="288" y="432"/>
            <a:chExt cx="887" cy="1304"/>
          </a:xfrm>
        </p:grpSpPr>
        <p:grpSp>
          <p:nvGrpSpPr>
            <p:cNvPr id="29773" name="Group 37"/>
            <p:cNvGrpSpPr>
              <a:grpSpLocks/>
            </p:cNvGrpSpPr>
            <p:nvPr/>
          </p:nvGrpSpPr>
          <p:grpSpPr bwMode="auto">
            <a:xfrm>
              <a:off x="391" y="797"/>
              <a:ext cx="646" cy="939"/>
              <a:chOff x="2592" y="2382"/>
              <a:chExt cx="861" cy="1341"/>
            </a:xfrm>
          </p:grpSpPr>
          <p:grpSp>
            <p:nvGrpSpPr>
              <p:cNvPr id="29783" name="Group 38"/>
              <p:cNvGrpSpPr>
                <a:grpSpLocks/>
              </p:cNvGrpSpPr>
              <p:nvPr/>
            </p:nvGrpSpPr>
            <p:grpSpPr bwMode="auto">
              <a:xfrm>
                <a:off x="2592" y="2382"/>
                <a:ext cx="861" cy="894"/>
                <a:chOff x="2592" y="2382"/>
                <a:chExt cx="861" cy="894"/>
              </a:xfrm>
            </p:grpSpPr>
            <p:sp>
              <p:nvSpPr>
                <p:cNvPr id="29788" name="Line 39"/>
                <p:cNvSpPr>
                  <a:spLocks noChangeShapeType="1"/>
                </p:cNvSpPr>
                <p:nvPr/>
              </p:nvSpPr>
              <p:spPr bwMode="auto">
                <a:xfrm>
                  <a:off x="268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9" name="Line 40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95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0" name="Line 41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1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040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2" name="Freeform 43"/>
                <p:cNvSpPr>
                  <a:spLocks/>
                </p:cNvSpPr>
                <p:nvPr/>
              </p:nvSpPr>
              <p:spPr bwMode="auto">
                <a:xfrm>
                  <a:off x="2688" y="3204"/>
                  <a:ext cx="108" cy="72"/>
                </a:xfrm>
                <a:custGeom>
                  <a:avLst/>
                  <a:gdLst>
                    <a:gd name="T0" fmla="*/ 0 w 108"/>
                    <a:gd name="T1" fmla="*/ 0 h 72"/>
                    <a:gd name="T2" fmla="*/ 108 w 108"/>
                    <a:gd name="T3" fmla="*/ 72 h 72"/>
                    <a:gd name="T4" fmla="*/ 0 60000 65536"/>
                    <a:gd name="T5" fmla="*/ 0 60000 65536"/>
                    <a:gd name="T6" fmla="*/ 0 w 108"/>
                    <a:gd name="T7" fmla="*/ 0 h 72"/>
                    <a:gd name="T8" fmla="*/ 108 w 108"/>
                    <a:gd name="T9" fmla="*/ 72 h 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72">
                      <a:moveTo>
                        <a:pt x="0" y="0"/>
                      </a:moveTo>
                      <a:cubicBezTo>
                        <a:pt x="26" y="39"/>
                        <a:pt x="57" y="72"/>
                        <a:pt x="108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93" name="Freeform 44"/>
                <p:cNvSpPr>
                  <a:spLocks/>
                </p:cNvSpPr>
                <p:nvPr/>
              </p:nvSpPr>
              <p:spPr bwMode="auto">
                <a:xfrm>
                  <a:off x="3324" y="3192"/>
                  <a:ext cx="84" cy="72"/>
                </a:xfrm>
                <a:custGeom>
                  <a:avLst/>
                  <a:gdLst>
                    <a:gd name="T0" fmla="*/ 84 w 84"/>
                    <a:gd name="T1" fmla="*/ 0 h 72"/>
                    <a:gd name="T2" fmla="*/ 36 w 84"/>
                    <a:gd name="T3" fmla="*/ 60 h 72"/>
                    <a:gd name="T4" fmla="*/ 0 w 84"/>
                    <a:gd name="T5" fmla="*/ 72 h 72"/>
                    <a:gd name="T6" fmla="*/ 0 60000 65536"/>
                    <a:gd name="T7" fmla="*/ 0 60000 65536"/>
                    <a:gd name="T8" fmla="*/ 0 60000 65536"/>
                    <a:gd name="T9" fmla="*/ 0 w 84"/>
                    <a:gd name="T10" fmla="*/ 0 h 72"/>
                    <a:gd name="T11" fmla="*/ 84 w 8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4" h="72">
                      <a:moveTo>
                        <a:pt x="84" y="0"/>
                      </a:moveTo>
                      <a:cubicBezTo>
                        <a:pt x="70" y="42"/>
                        <a:pt x="79" y="38"/>
                        <a:pt x="36" y="60"/>
                      </a:cubicBezTo>
                      <a:cubicBezTo>
                        <a:pt x="25" y="66"/>
                        <a:pt x="0" y="72"/>
                        <a:pt x="0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94" name="Freeform 45"/>
                <p:cNvSpPr>
                  <a:spLocks/>
                </p:cNvSpPr>
                <p:nvPr/>
              </p:nvSpPr>
              <p:spPr bwMode="auto">
                <a:xfrm>
                  <a:off x="3408" y="2400"/>
                  <a:ext cx="45" cy="120"/>
                </a:xfrm>
                <a:custGeom>
                  <a:avLst/>
                  <a:gdLst>
                    <a:gd name="T0" fmla="*/ 0 w 45"/>
                    <a:gd name="T1" fmla="*/ 0 h 120"/>
                    <a:gd name="T2" fmla="*/ 36 w 45"/>
                    <a:gd name="T3" fmla="*/ 12 h 120"/>
                    <a:gd name="T4" fmla="*/ 0 w 45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45"/>
                    <a:gd name="T10" fmla="*/ 0 h 120"/>
                    <a:gd name="T11" fmla="*/ 45 w 45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" h="120">
                      <a:moveTo>
                        <a:pt x="0" y="0"/>
                      </a:moveTo>
                      <a:cubicBezTo>
                        <a:pt x="12" y="4"/>
                        <a:pt x="31" y="0"/>
                        <a:pt x="36" y="12"/>
                      </a:cubicBezTo>
                      <a:cubicBezTo>
                        <a:pt x="45" y="34"/>
                        <a:pt x="11" y="99"/>
                        <a:pt x="0" y="12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95" name="Freeform 46"/>
                <p:cNvSpPr>
                  <a:spLocks/>
                </p:cNvSpPr>
                <p:nvPr/>
              </p:nvSpPr>
              <p:spPr bwMode="auto">
                <a:xfrm>
                  <a:off x="2592" y="2382"/>
                  <a:ext cx="108" cy="118"/>
                </a:xfrm>
                <a:custGeom>
                  <a:avLst/>
                  <a:gdLst>
                    <a:gd name="T0" fmla="*/ 108 w 108"/>
                    <a:gd name="T1" fmla="*/ 6 h 118"/>
                    <a:gd name="T2" fmla="*/ 12 w 108"/>
                    <a:gd name="T3" fmla="*/ 18 h 118"/>
                    <a:gd name="T4" fmla="*/ 36 w 108"/>
                    <a:gd name="T5" fmla="*/ 54 h 118"/>
                    <a:gd name="T6" fmla="*/ 72 w 108"/>
                    <a:gd name="T7" fmla="*/ 78 h 118"/>
                    <a:gd name="T8" fmla="*/ 96 w 108"/>
                    <a:gd name="T9" fmla="*/ 114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18"/>
                    <a:gd name="T17" fmla="*/ 108 w 108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18">
                      <a:moveTo>
                        <a:pt x="108" y="6"/>
                      </a:moveTo>
                      <a:cubicBezTo>
                        <a:pt x="76" y="10"/>
                        <a:pt x="39" y="0"/>
                        <a:pt x="12" y="18"/>
                      </a:cubicBezTo>
                      <a:cubicBezTo>
                        <a:pt x="0" y="26"/>
                        <a:pt x="26" y="44"/>
                        <a:pt x="36" y="54"/>
                      </a:cubicBezTo>
                      <a:cubicBezTo>
                        <a:pt x="46" y="64"/>
                        <a:pt x="60" y="70"/>
                        <a:pt x="72" y="78"/>
                      </a:cubicBezTo>
                      <a:cubicBezTo>
                        <a:pt x="85" y="118"/>
                        <a:pt x="71" y="114"/>
                        <a:pt x="96" y="11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9784" name="Line 47"/>
              <p:cNvSpPr>
                <a:spLocks noChangeShapeType="1"/>
              </p:cNvSpPr>
              <p:nvPr/>
            </p:nvSpPr>
            <p:spPr bwMode="auto">
              <a:xfrm>
                <a:off x="2832" y="312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5" name="Line 48"/>
              <p:cNvSpPr>
                <a:spLocks noChangeShapeType="1"/>
              </p:cNvSpPr>
              <p:nvPr/>
            </p:nvSpPr>
            <p:spPr bwMode="auto">
              <a:xfrm>
                <a:off x="2736" y="297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6" name="Line 49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7" name="Text Box 50"/>
              <p:cNvSpPr txBox="1">
                <a:spLocks noChangeArrowheads="1"/>
              </p:cNvSpPr>
              <p:nvPr/>
            </p:nvSpPr>
            <p:spPr bwMode="auto">
              <a:xfrm>
                <a:off x="2716" y="3312"/>
                <a:ext cx="62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itchFamily="18" charset="0"/>
                  </a:rPr>
                  <a:t>稀硫酸</a:t>
                </a:r>
              </a:p>
            </p:txBody>
          </p:sp>
        </p:grpSp>
        <p:sp>
          <p:nvSpPr>
            <p:cNvPr id="29774" name="Rectangle 51"/>
            <p:cNvSpPr>
              <a:spLocks noChangeArrowheads="1"/>
            </p:cNvSpPr>
            <p:nvPr/>
          </p:nvSpPr>
          <p:spPr bwMode="auto">
            <a:xfrm>
              <a:off x="535" y="696"/>
              <a:ext cx="72" cy="60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5" name="Rectangle 52"/>
            <p:cNvSpPr>
              <a:spLocks noChangeArrowheads="1"/>
            </p:cNvSpPr>
            <p:nvPr/>
          </p:nvSpPr>
          <p:spPr bwMode="auto">
            <a:xfrm>
              <a:off x="859" y="696"/>
              <a:ext cx="72" cy="60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76" name="Group 53"/>
            <p:cNvGrpSpPr>
              <a:grpSpLocks/>
            </p:cNvGrpSpPr>
            <p:nvPr/>
          </p:nvGrpSpPr>
          <p:grpSpPr bwMode="auto">
            <a:xfrm>
              <a:off x="571" y="528"/>
              <a:ext cx="324" cy="168"/>
              <a:chOff x="192" y="2256"/>
              <a:chExt cx="432" cy="240"/>
            </a:xfrm>
          </p:grpSpPr>
          <p:sp>
            <p:nvSpPr>
              <p:cNvPr id="29780" name="Line 54"/>
              <p:cNvSpPr>
                <a:spLocks noChangeShapeType="1"/>
              </p:cNvSpPr>
              <p:nvPr/>
            </p:nvSpPr>
            <p:spPr bwMode="auto">
              <a:xfrm>
                <a:off x="192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1" name="Line 5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2" name="Line 56"/>
              <p:cNvSpPr>
                <a:spLocks noChangeShapeType="1"/>
              </p:cNvSpPr>
              <p:nvPr/>
            </p:nvSpPr>
            <p:spPr bwMode="auto">
              <a:xfrm>
                <a:off x="192" y="225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77" name="Rectangle 57"/>
            <p:cNvSpPr>
              <a:spLocks noChangeArrowheads="1"/>
            </p:cNvSpPr>
            <p:nvPr/>
          </p:nvSpPr>
          <p:spPr bwMode="auto">
            <a:xfrm>
              <a:off x="288" y="528"/>
              <a:ext cx="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Ag</a:t>
              </a:r>
            </a:p>
          </p:txBody>
        </p:sp>
        <p:sp>
          <p:nvSpPr>
            <p:cNvPr id="29778" name="Rectangle 58"/>
            <p:cNvSpPr>
              <a:spLocks noChangeArrowheads="1"/>
            </p:cNvSpPr>
            <p:nvPr/>
          </p:nvSpPr>
          <p:spPr bwMode="auto">
            <a:xfrm>
              <a:off x="930" y="528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29779" name="Oval 59"/>
            <p:cNvSpPr>
              <a:spLocks noChangeArrowheads="1"/>
            </p:cNvSpPr>
            <p:nvPr/>
          </p:nvSpPr>
          <p:spPr bwMode="auto">
            <a:xfrm>
              <a:off x="624" y="4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29715" name="Group 60"/>
          <p:cNvGrpSpPr>
            <a:grpSpLocks/>
          </p:cNvGrpSpPr>
          <p:nvPr/>
        </p:nvGrpSpPr>
        <p:grpSpPr bwMode="auto">
          <a:xfrm>
            <a:off x="7194550" y="4127500"/>
            <a:ext cx="2193925" cy="2054225"/>
            <a:chOff x="0" y="0"/>
            <a:chExt cx="1440" cy="1645"/>
          </a:xfrm>
        </p:grpSpPr>
        <p:grpSp>
          <p:nvGrpSpPr>
            <p:cNvPr id="29748" name="Group 61"/>
            <p:cNvGrpSpPr>
              <a:grpSpLocks/>
            </p:cNvGrpSpPr>
            <p:nvPr/>
          </p:nvGrpSpPr>
          <p:grpSpPr bwMode="auto">
            <a:xfrm>
              <a:off x="0" y="0"/>
              <a:ext cx="1153" cy="1645"/>
              <a:chOff x="0" y="0"/>
              <a:chExt cx="1153" cy="1645"/>
            </a:xfrm>
          </p:grpSpPr>
          <p:grpSp>
            <p:nvGrpSpPr>
              <p:cNvPr id="29750" name="Group 62"/>
              <p:cNvGrpSpPr>
                <a:grpSpLocks/>
              </p:cNvGrpSpPr>
              <p:nvPr/>
            </p:nvGrpSpPr>
            <p:grpSpPr bwMode="auto">
              <a:xfrm>
                <a:off x="140" y="96"/>
                <a:ext cx="1011" cy="1549"/>
                <a:chOff x="0" y="0"/>
                <a:chExt cx="1011" cy="1549"/>
              </a:xfrm>
            </p:grpSpPr>
            <p:grpSp>
              <p:nvGrpSpPr>
                <p:cNvPr id="29753" name="Group 63"/>
                <p:cNvGrpSpPr>
                  <a:grpSpLocks/>
                </p:cNvGrpSpPr>
                <p:nvPr/>
              </p:nvGrpSpPr>
              <p:grpSpPr bwMode="auto">
                <a:xfrm>
                  <a:off x="0" y="270"/>
                  <a:ext cx="1011" cy="1279"/>
                  <a:chOff x="0" y="0"/>
                  <a:chExt cx="1011" cy="1279"/>
                </a:xfrm>
              </p:grpSpPr>
              <p:grpSp>
                <p:nvGrpSpPr>
                  <p:cNvPr id="29760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861" cy="894"/>
                    <a:chOff x="0" y="0"/>
                    <a:chExt cx="861" cy="894"/>
                  </a:xfrm>
                </p:grpSpPr>
                <p:sp>
                  <p:nvSpPr>
                    <p:cNvPr id="2976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" y="114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6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56" y="570"/>
                      <a:ext cx="0" cy="6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14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8" name="Line 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56" y="-342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6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96" y="822"/>
                      <a:ext cx="108" cy="72"/>
                    </a:xfrm>
                    <a:custGeom>
                      <a:avLst/>
                      <a:gdLst>
                        <a:gd name="T0" fmla="*/ 0 w 108"/>
                        <a:gd name="T1" fmla="*/ 0 h 72"/>
                        <a:gd name="T2" fmla="*/ 108 w 108"/>
                        <a:gd name="T3" fmla="*/ 72 h 72"/>
                        <a:gd name="T4" fmla="*/ 0 60000 65536"/>
                        <a:gd name="T5" fmla="*/ 0 60000 65536"/>
                        <a:gd name="T6" fmla="*/ 0 w 108"/>
                        <a:gd name="T7" fmla="*/ 0 h 72"/>
                        <a:gd name="T8" fmla="*/ 108 w 108"/>
                        <a:gd name="T9" fmla="*/ 72 h 7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8" h="72">
                          <a:moveTo>
                            <a:pt x="0" y="0"/>
                          </a:moveTo>
                          <a:cubicBezTo>
                            <a:pt x="26" y="39"/>
                            <a:pt x="57" y="72"/>
                            <a:pt x="108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977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732" y="810"/>
                      <a:ext cx="84" cy="72"/>
                    </a:xfrm>
                    <a:custGeom>
                      <a:avLst/>
                      <a:gdLst>
                        <a:gd name="T0" fmla="*/ 84 w 84"/>
                        <a:gd name="T1" fmla="*/ 0 h 72"/>
                        <a:gd name="T2" fmla="*/ 36 w 84"/>
                        <a:gd name="T3" fmla="*/ 60 h 72"/>
                        <a:gd name="T4" fmla="*/ 0 w 84"/>
                        <a:gd name="T5" fmla="*/ 72 h 72"/>
                        <a:gd name="T6" fmla="*/ 0 60000 65536"/>
                        <a:gd name="T7" fmla="*/ 0 60000 65536"/>
                        <a:gd name="T8" fmla="*/ 0 60000 65536"/>
                        <a:gd name="T9" fmla="*/ 0 w 84"/>
                        <a:gd name="T10" fmla="*/ 0 h 72"/>
                        <a:gd name="T11" fmla="*/ 84 w 84"/>
                        <a:gd name="T12" fmla="*/ 72 h 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4" h="72">
                          <a:moveTo>
                            <a:pt x="84" y="0"/>
                          </a:moveTo>
                          <a:cubicBezTo>
                            <a:pt x="70" y="42"/>
                            <a:pt x="79" y="38"/>
                            <a:pt x="36" y="60"/>
                          </a:cubicBezTo>
                          <a:cubicBezTo>
                            <a:pt x="25" y="66"/>
                            <a:pt x="0" y="72"/>
                            <a:pt x="0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9771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816" y="18"/>
                      <a:ext cx="45" cy="120"/>
                    </a:xfrm>
                    <a:custGeom>
                      <a:avLst/>
                      <a:gdLst>
                        <a:gd name="T0" fmla="*/ 0 w 45"/>
                        <a:gd name="T1" fmla="*/ 0 h 120"/>
                        <a:gd name="T2" fmla="*/ 36 w 45"/>
                        <a:gd name="T3" fmla="*/ 12 h 120"/>
                        <a:gd name="T4" fmla="*/ 0 w 45"/>
                        <a:gd name="T5" fmla="*/ 120 h 120"/>
                        <a:gd name="T6" fmla="*/ 0 60000 65536"/>
                        <a:gd name="T7" fmla="*/ 0 60000 65536"/>
                        <a:gd name="T8" fmla="*/ 0 60000 65536"/>
                        <a:gd name="T9" fmla="*/ 0 w 45"/>
                        <a:gd name="T10" fmla="*/ 0 h 120"/>
                        <a:gd name="T11" fmla="*/ 45 w 45"/>
                        <a:gd name="T12" fmla="*/ 120 h 12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5" h="120">
                          <a:moveTo>
                            <a:pt x="0" y="0"/>
                          </a:moveTo>
                          <a:cubicBezTo>
                            <a:pt x="12" y="4"/>
                            <a:pt x="31" y="0"/>
                            <a:pt x="36" y="12"/>
                          </a:cubicBezTo>
                          <a:cubicBezTo>
                            <a:pt x="45" y="34"/>
                            <a:pt x="11" y="99"/>
                            <a:pt x="0" y="12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977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08" cy="118"/>
                    </a:xfrm>
                    <a:custGeom>
                      <a:avLst/>
                      <a:gdLst>
                        <a:gd name="T0" fmla="*/ 108 w 108"/>
                        <a:gd name="T1" fmla="*/ 6 h 118"/>
                        <a:gd name="T2" fmla="*/ 12 w 108"/>
                        <a:gd name="T3" fmla="*/ 18 h 118"/>
                        <a:gd name="T4" fmla="*/ 36 w 108"/>
                        <a:gd name="T5" fmla="*/ 54 h 118"/>
                        <a:gd name="T6" fmla="*/ 72 w 108"/>
                        <a:gd name="T7" fmla="*/ 78 h 118"/>
                        <a:gd name="T8" fmla="*/ 96 w 108"/>
                        <a:gd name="T9" fmla="*/ 114 h 11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118"/>
                        <a:gd name="T17" fmla="*/ 108 w 108"/>
                        <a:gd name="T18" fmla="*/ 118 h 11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118">
                          <a:moveTo>
                            <a:pt x="108" y="6"/>
                          </a:moveTo>
                          <a:cubicBezTo>
                            <a:pt x="76" y="10"/>
                            <a:pt x="39" y="0"/>
                            <a:pt x="12" y="18"/>
                          </a:cubicBezTo>
                          <a:cubicBezTo>
                            <a:pt x="0" y="26"/>
                            <a:pt x="26" y="44"/>
                            <a:pt x="36" y="54"/>
                          </a:cubicBezTo>
                          <a:cubicBezTo>
                            <a:pt x="46" y="64"/>
                            <a:pt x="60" y="70"/>
                            <a:pt x="72" y="78"/>
                          </a:cubicBezTo>
                          <a:cubicBezTo>
                            <a:pt x="85" y="118"/>
                            <a:pt x="71" y="114"/>
                            <a:pt x="96" y="11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29761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738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594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3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96" y="450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4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" y="864"/>
                    <a:ext cx="887" cy="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800" b="1">
                        <a:latin typeface="Times New Roman" pitchFamily="18" charset="0"/>
                      </a:rPr>
                      <a:t>稀硫酸</a:t>
                    </a:r>
                  </a:p>
                </p:txBody>
              </p:sp>
            </p:grpSp>
            <p:sp>
              <p:nvSpPr>
                <p:cNvPr id="29754" name="Rectangle 77"/>
                <p:cNvSpPr>
                  <a:spLocks noChangeArrowheads="1"/>
                </p:cNvSpPr>
                <p:nvPr/>
              </p:nvSpPr>
              <p:spPr bwMode="auto">
                <a:xfrm>
                  <a:off x="189" y="192"/>
                  <a:ext cx="96" cy="86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rgbClr val="F5EC41"/>
                    </a:gs>
                    <a:gs pos="100000">
                      <a:srgbClr val="FF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06" name="Rectangle 78"/>
                <p:cNvSpPr>
                  <a:spLocks noChangeArrowheads="1"/>
                </p:cNvSpPr>
                <p:nvPr/>
              </p:nvSpPr>
              <p:spPr bwMode="auto">
                <a:xfrm>
                  <a:off x="573" y="195"/>
                  <a:ext cx="97" cy="86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00FF99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29756" name="Group 79"/>
                <p:cNvGrpSpPr>
                  <a:grpSpLocks/>
                </p:cNvGrpSpPr>
                <p:nvPr/>
              </p:nvGrpSpPr>
              <p:grpSpPr bwMode="auto">
                <a:xfrm>
                  <a:off x="237" y="0"/>
                  <a:ext cx="384" cy="192"/>
                  <a:chOff x="0" y="0"/>
                  <a:chExt cx="432" cy="240"/>
                </a:xfrm>
              </p:grpSpPr>
              <p:sp>
                <p:nvSpPr>
                  <p:cNvPr id="2975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751" name="Text Box 8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Zn</a:t>
                </a:r>
              </a:p>
            </p:txBody>
          </p:sp>
          <p:sp>
            <p:nvSpPr>
              <p:cNvPr id="29752" name="Text Box 84"/>
              <p:cNvSpPr txBox="1">
                <a:spLocks noChangeArrowheads="1"/>
              </p:cNvSpPr>
              <p:nvPr/>
            </p:nvSpPr>
            <p:spPr bwMode="auto">
              <a:xfrm>
                <a:off x="799" y="0"/>
                <a:ext cx="35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Cu</a:t>
                </a:r>
              </a:p>
            </p:txBody>
          </p:sp>
        </p:grpSp>
        <p:sp>
          <p:nvSpPr>
            <p:cNvPr id="29749" name="Text Box 85"/>
            <p:cNvSpPr txBox="1">
              <a:spLocks noChangeArrowheads="1"/>
            </p:cNvSpPr>
            <p:nvPr/>
          </p:nvSpPr>
          <p:spPr bwMode="auto">
            <a:xfrm>
              <a:off x="960" y="816"/>
              <a:ext cx="4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200" b="1">
                <a:latin typeface="Times New Roman" pitchFamily="18" charset="0"/>
              </a:endParaRPr>
            </a:p>
          </p:txBody>
        </p:sp>
      </p:grp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3260725" y="31496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</a:rPr>
              <a:t>√</a:t>
            </a:r>
          </a:p>
        </p:txBody>
      </p:sp>
      <p:grpSp>
        <p:nvGrpSpPr>
          <p:cNvPr id="29717" name="Group 4"/>
          <p:cNvGrpSpPr>
            <a:grpSpLocks/>
          </p:cNvGrpSpPr>
          <p:nvPr/>
        </p:nvGrpSpPr>
        <p:grpSpPr bwMode="auto">
          <a:xfrm>
            <a:off x="5594350" y="3797300"/>
            <a:ext cx="1657350" cy="2663825"/>
            <a:chOff x="204" y="981"/>
            <a:chExt cx="1044" cy="1678"/>
          </a:xfrm>
        </p:grpSpPr>
        <p:pic>
          <p:nvPicPr>
            <p:cNvPr id="2974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1238"/>
              <a:ext cx="656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6" name="Text Box 6"/>
            <p:cNvSpPr txBox="1">
              <a:spLocks noChangeArrowheads="1"/>
            </p:cNvSpPr>
            <p:nvPr/>
          </p:nvSpPr>
          <p:spPr bwMode="auto">
            <a:xfrm>
              <a:off x="567" y="98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</a:rPr>
                <a:t>Zn</a:t>
              </a:r>
            </a:p>
          </p:txBody>
        </p:sp>
        <p:sp>
          <p:nvSpPr>
            <p:cNvPr id="29747" name="Text Box 7"/>
            <p:cNvSpPr txBox="1">
              <a:spLocks noChangeArrowheads="1"/>
            </p:cNvSpPr>
            <p:nvPr/>
          </p:nvSpPr>
          <p:spPr bwMode="auto">
            <a:xfrm>
              <a:off x="204" y="2160"/>
              <a:ext cx="104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 bIns="36000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</a:rPr>
                <a:t>H</a:t>
              </a:r>
              <a:r>
                <a:rPr lang="en-US" altLang="zh-CN" sz="2400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</a:rPr>
                <a:t>SO</a:t>
              </a:r>
              <a:r>
                <a:rPr lang="en-US" altLang="zh-CN" sz="2400" baseline="-2500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r>
                <a:rPr lang="zh-CN" altLang="en-US" sz="2400">
                  <a:solidFill>
                    <a:srgbClr val="000000"/>
                  </a:solidFill>
                  <a:latin typeface="Tahoma" pitchFamily="34" charset="0"/>
                </a:rPr>
                <a:t>溶液</a:t>
              </a:r>
              <a:br>
                <a:rPr lang="zh-CN" altLang="en-US" sz="2400">
                  <a:solidFill>
                    <a:srgbClr val="000000"/>
                  </a:solidFill>
                  <a:latin typeface="Tahoma" pitchFamily="34" charset="0"/>
                </a:rPr>
              </a:br>
              <a:r>
                <a:rPr lang="en-US" altLang="zh-CN" sz="2400" b="1">
                  <a:solidFill>
                    <a:srgbClr val="0000CC"/>
                  </a:solidFill>
                  <a:latin typeface="Tahoma" pitchFamily="34" charset="0"/>
                </a:rPr>
                <a:t>G</a:t>
              </a:r>
            </a:p>
          </p:txBody>
        </p:sp>
      </p:grpSp>
      <p:grpSp>
        <p:nvGrpSpPr>
          <p:cNvPr id="29718" name="Group 36"/>
          <p:cNvGrpSpPr>
            <a:grpSpLocks/>
          </p:cNvGrpSpPr>
          <p:nvPr/>
        </p:nvGrpSpPr>
        <p:grpSpPr bwMode="auto">
          <a:xfrm>
            <a:off x="185738" y="1214438"/>
            <a:ext cx="1946275" cy="2066925"/>
            <a:chOff x="321" y="432"/>
            <a:chExt cx="830" cy="1302"/>
          </a:xfrm>
        </p:grpSpPr>
        <p:grpSp>
          <p:nvGrpSpPr>
            <p:cNvPr id="29722" name="Group 37"/>
            <p:cNvGrpSpPr>
              <a:grpSpLocks/>
            </p:cNvGrpSpPr>
            <p:nvPr/>
          </p:nvGrpSpPr>
          <p:grpSpPr bwMode="auto">
            <a:xfrm>
              <a:off x="391" y="795"/>
              <a:ext cx="646" cy="939"/>
              <a:chOff x="2592" y="2382"/>
              <a:chExt cx="861" cy="1341"/>
            </a:xfrm>
          </p:grpSpPr>
          <p:grpSp>
            <p:nvGrpSpPr>
              <p:cNvPr id="29732" name="Group 38"/>
              <p:cNvGrpSpPr>
                <a:grpSpLocks/>
              </p:cNvGrpSpPr>
              <p:nvPr/>
            </p:nvGrpSpPr>
            <p:grpSpPr bwMode="auto">
              <a:xfrm>
                <a:off x="2592" y="2382"/>
                <a:ext cx="861" cy="894"/>
                <a:chOff x="2592" y="2382"/>
                <a:chExt cx="861" cy="894"/>
              </a:xfrm>
            </p:grpSpPr>
            <p:sp>
              <p:nvSpPr>
                <p:cNvPr id="29737" name="Line 39"/>
                <p:cNvSpPr>
                  <a:spLocks noChangeShapeType="1"/>
                </p:cNvSpPr>
                <p:nvPr/>
              </p:nvSpPr>
              <p:spPr bwMode="auto">
                <a:xfrm>
                  <a:off x="268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8" name="Line 40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95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9" name="Line 41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0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040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1" name="Freeform 43"/>
                <p:cNvSpPr>
                  <a:spLocks/>
                </p:cNvSpPr>
                <p:nvPr/>
              </p:nvSpPr>
              <p:spPr bwMode="auto">
                <a:xfrm>
                  <a:off x="2688" y="3204"/>
                  <a:ext cx="108" cy="72"/>
                </a:xfrm>
                <a:custGeom>
                  <a:avLst/>
                  <a:gdLst>
                    <a:gd name="T0" fmla="*/ 0 w 108"/>
                    <a:gd name="T1" fmla="*/ 0 h 72"/>
                    <a:gd name="T2" fmla="*/ 108 w 108"/>
                    <a:gd name="T3" fmla="*/ 72 h 72"/>
                    <a:gd name="T4" fmla="*/ 0 60000 65536"/>
                    <a:gd name="T5" fmla="*/ 0 60000 65536"/>
                    <a:gd name="T6" fmla="*/ 0 w 108"/>
                    <a:gd name="T7" fmla="*/ 0 h 72"/>
                    <a:gd name="T8" fmla="*/ 108 w 108"/>
                    <a:gd name="T9" fmla="*/ 72 h 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72">
                      <a:moveTo>
                        <a:pt x="0" y="0"/>
                      </a:moveTo>
                      <a:cubicBezTo>
                        <a:pt x="26" y="39"/>
                        <a:pt x="57" y="72"/>
                        <a:pt x="108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2" name="Freeform 44"/>
                <p:cNvSpPr>
                  <a:spLocks/>
                </p:cNvSpPr>
                <p:nvPr/>
              </p:nvSpPr>
              <p:spPr bwMode="auto">
                <a:xfrm>
                  <a:off x="3324" y="3192"/>
                  <a:ext cx="84" cy="72"/>
                </a:xfrm>
                <a:custGeom>
                  <a:avLst/>
                  <a:gdLst>
                    <a:gd name="T0" fmla="*/ 84 w 84"/>
                    <a:gd name="T1" fmla="*/ 0 h 72"/>
                    <a:gd name="T2" fmla="*/ 36 w 84"/>
                    <a:gd name="T3" fmla="*/ 60 h 72"/>
                    <a:gd name="T4" fmla="*/ 0 w 84"/>
                    <a:gd name="T5" fmla="*/ 72 h 72"/>
                    <a:gd name="T6" fmla="*/ 0 60000 65536"/>
                    <a:gd name="T7" fmla="*/ 0 60000 65536"/>
                    <a:gd name="T8" fmla="*/ 0 60000 65536"/>
                    <a:gd name="T9" fmla="*/ 0 w 84"/>
                    <a:gd name="T10" fmla="*/ 0 h 72"/>
                    <a:gd name="T11" fmla="*/ 84 w 8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4" h="72">
                      <a:moveTo>
                        <a:pt x="84" y="0"/>
                      </a:moveTo>
                      <a:cubicBezTo>
                        <a:pt x="70" y="42"/>
                        <a:pt x="79" y="38"/>
                        <a:pt x="36" y="60"/>
                      </a:cubicBezTo>
                      <a:cubicBezTo>
                        <a:pt x="25" y="66"/>
                        <a:pt x="0" y="72"/>
                        <a:pt x="0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3" name="Freeform 45"/>
                <p:cNvSpPr>
                  <a:spLocks/>
                </p:cNvSpPr>
                <p:nvPr/>
              </p:nvSpPr>
              <p:spPr bwMode="auto">
                <a:xfrm>
                  <a:off x="3408" y="2400"/>
                  <a:ext cx="45" cy="120"/>
                </a:xfrm>
                <a:custGeom>
                  <a:avLst/>
                  <a:gdLst>
                    <a:gd name="T0" fmla="*/ 0 w 45"/>
                    <a:gd name="T1" fmla="*/ 0 h 120"/>
                    <a:gd name="T2" fmla="*/ 36 w 45"/>
                    <a:gd name="T3" fmla="*/ 12 h 120"/>
                    <a:gd name="T4" fmla="*/ 0 w 45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45"/>
                    <a:gd name="T10" fmla="*/ 0 h 120"/>
                    <a:gd name="T11" fmla="*/ 45 w 45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" h="120">
                      <a:moveTo>
                        <a:pt x="0" y="0"/>
                      </a:moveTo>
                      <a:cubicBezTo>
                        <a:pt x="12" y="4"/>
                        <a:pt x="31" y="0"/>
                        <a:pt x="36" y="12"/>
                      </a:cubicBezTo>
                      <a:cubicBezTo>
                        <a:pt x="45" y="34"/>
                        <a:pt x="11" y="99"/>
                        <a:pt x="0" y="12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4" name="Freeform 46"/>
                <p:cNvSpPr>
                  <a:spLocks/>
                </p:cNvSpPr>
                <p:nvPr/>
              </p:nvSpPr>
              <p:spPr bwMode="auto">
                <a:xfrm>
                  <a:off x="2592" y="2382"/>
                  <a:ext cx="108" cy="118"/>
                </a:xfrm>
                <a:custGeom>
                  <a:avLst/>
                  <a:gdLst>
                    <a:gd name="T0" fmla="*/ 108 w 108"/>
                    <a:gd name="T1" fmla="*/ 6 h 118"/>
                    <a:gd name="T2" fmla="*/ 12 w 108"/>
                    <a:gd name="T3" fmla="*/ 18 h 118"/>
                    <a:gd name="T4" fmla="*/ 36 w 108"/>
                    <a:gd name="T5" fmla="*/ 54 h 118"/>
                    <a:gd name="T6" fmla="*/ 72 w 108"/>
                    <a:gd name="T7" fmla="*/ 78 h 118"/>
                    <a:gd name="T8" fmla="*/ 96 w 108"/>
                    <a:gd name="T9" fmla="*/ 114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18"/>
                    <a:gd name="T17" fmla="*/ 108 w 108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18">
                      <a:moveTo>
                        <a:pt x="108" y="6"/>
                      </a:moveTo>
                      <a:cubicBezTo>
                        <a:pt x="76" y="10"/>
                        <a:pt x="39" y="0"/>
                        <a:pt x="12" y="18"/>
                      </a:cubicBezTo>
                      <a:cubicBezTo>
                        <a:pt x="0" y="26"/>
                        <a:pt x="26" y="44"/>
                        <a:pt x="36" y="54"/>
                      </a:cubicBezTo>
                      <a:cubicBezTo>
                        <a:pt x="46" y="64"/>
                        <a:pt x="60" y="70"/>
                        <a:pt x="72" y="78"/>
                      </a:cubicBezTo>
                      <a:cubicBezTo>
                        <a:pt x="85" y="118"/>
                        <a:pt x="71" y="114"/>
                        <a:pt x="96" y="11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9733" name="Line 47"/>
              <p:cNvSpPr>
                <a:spLocks noChangeShapeType="1"/>
              </p:cNvSpPr>
              <p:nvPr/>
            </p:nvSpPr>
            <p:spPr bwMode="auto">
              <a:xfrm>
                <a:off x="2832" y="312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Line 48"/>
              <p:cNvSpPr>
                <a:spLocks noChangeShapeType="1"/>
              </p:cNvSpPr>
              <p:nvPr/>
            </p:nvSpPr>
            <p:spPr bwMode="auto">
              <a:xfrm>
                <a:off x="2736" y="297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5" name="Line 49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6" name="Text Box 50"/>
              <p:cNvSpPr txBox="1">
                <a:spLocks noChangeArrowheads="1"/>
              </p:cNvSpPr>
              <p:nvPr/>
            </p:nvSpPr>
            <p:spPr bwMode="auto">
              <a:xfrm>
                <a:off x="2716" y="3312"/>
                <a:ext cx="62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itchFamily="18" charset="0"/>
                  </a:rPr>
                  <a:t>稀硫酸</a:t>
                </a:r>
              </a:p>
            </p:txBody>
          </p:sp>
        </p:grpSp>
        <p:sp>
          <p:nvSpPr>
            <p:cNvPr id="29723" name="Rectangle 51"/>
            <p:cNvSpPr>
              <a:spLocks noChangeArrowheads="1"/>
            </p:cNvSpPr>
            <p:nvPr/>
          </p:nvSpPr>
          <p:spPr bwMode="auto">
            <a:xfrm>
              <a:off x="535" y="696"/>
              <a:ext cx="72" cy="60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4" name="Rectangle 52"/>
            <p:cNvSpPr>
              <a:spLocks noChangeArrowheads="1"/>
            </p:cNvSpPr>
            <p:nvPr/>
          </p:nvSpPr>
          <p:spPr bwMode="auto">
            <a:xfrm>
              <a:off x="859" y="696"/>
              <a:ext cx="72" cy="60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5EC4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25" name="Group 53"/>
            <p:cNvGrpSpPr>
              <a:grpSpLocks/>
            </p:cNvGrpSpPr>
            <p:nvPr/>
          </p:nvGrpSpPr>
          <p:grpSpPr bwMode="auto">
            <a:xfrm>
              <a:off x="539" y="528"/>
              <a:ext cx="367" cy="168"/>
              <a:chOff x="112" y="2256"/>
              <a:chExt cx="367" cy="240"/>
            </a:xfrm>
          </p:grpSpPr>
          <p:sp>
            <p:nvSpPr>
              <p:cNvPr id="29729" name="Line 54"/>
              <p:cNvSpPr>
                <a:spLocks noChangeShapeType="1"/>
              </p:cNvSpPr>
              <p:nvPr/>
            </p:nvSpPr>
            <p:spPr bwMode="auto">
              <a:xfrm>
                <a:off x="121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0" name="Line 55"/>
              <p:cNvSpPr>
                <a:spLocks noChangeShapeType="1"/>
              </p:cNvSpPr>
              <p:nvPr/>
            </p:nvSpPr>
            <p:spPr bwMode="auto">
              <a:xfrm>
                <a:off x="479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Line 56"/>
              <p:cNvSpPr>
                <a:spLocks noChangeShapeType="1"/>
              </p:cNvSpPr>
              <p:nvPr/>
            </p:nvSpPr>
            <p:spPr bwMode="auto">
              <a:xfrm>
                <a:off x="112" y="2256"/>
                <a:ext cx="367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6" name="Rectangle 57"/>
            <p:cNvSpPr>
              <a:spLocks noChangeArrowheads="1"/>
            </p:cNvSpPr>
            <p:nvPr/>
          </p:nvSpPr>
          <p:spPr bwMode="auto">
            <a:xfrm>
              <a:off x="321" y="443"/>
              <a:ext cx="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Ag</a:t>
              </a:r>
            </a:p>
          </p:txBody>
        </p:sp>
        <p:sp>
          <p:nvSpPr>
            <p:cNvPr id="29727" name="Rectangle 58"/>
            <p:cNvSpPr>
              <a:spLocks noChangeArrowheads="1"/>
            </p:cNvSpPr>
            <p:nvPr/>
          </p:nvSpPr>
          <p:spPr bwMode="auto">
            <a:xfrm>
              <a:off x="906" y="443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29728" name="Oval 59"/>
            <p:cNvSpPr>
              <a:spLocks noChangeArrowheads="1"/>
            </p:cNvSpPr>
            <p:nvPr/>
          </p:nvSpPr>
          <p:spPr bwMode="auto">
            <a:xfrm>
              <a:off x="624" y="4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9719" name="TextBox 114"/>
          <p:cNvSpPr txBox="1">
            <a:spLocks noChangeArrowheads="1"/>
          </p:cNvSpPr>
          <p:nvPr/>
        </p:nvSpPr>
        <p:spPr bwMode="auto">
          <a:xfrm>
            <a:off x="2622550" y="2751138"/>
            <a:ext cx="19050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AgNO</a:t>
            </a:r>
            <a:r>
              <a:rPr lang="en-US" altLang="zh-CN" sz="2400" b="1" baseline="-25000"/>
              <a:t>3</a:t>
            </a:r>
            <a:r>
              <a:rPr lang="zh-CN" altLang="en-US" sz="2400" b="1"/>
              <a:t>溶液</a:t>
            </a:r>
          </a:p>
        </p:txBody>
      </p:sp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7651750" y="61087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117" name="Rectangle 16"/>
          <p:cNvSpPr>
            <a:spLocks noChangeArrowheads="1"/>
          </p:cNvSpPr>
          <p:nvPr/>
        </p:nvSpPr>
        <p:spPr bwMode="auto">
          <a:xfrm>
            <a:off x="8032750" y="6108700"/>
            <a:ext cx="747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</a:rPr>
              <a:t>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utoUpdateAnimBg="0"/>
      <p:bldP spid="22542" grpId="0" autoUpdateAnimBg="0"/>
      <p:bldP spid="22544" grpId="0" autoUpdateAnimBg="0"/>
      <p:bldP spid="22614" grpId="0" autoUpdateAnimBg="0"/>
      <p:bldP spid="1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5"/>
          <p:cNvGrpSpPr>
            <a:grpSpLocks/>
          </p:cNvGrpSpPr>
          <p:nvPr/>
        </p:nvGrpSpPr>
        <p:grpSpPr bwMode="auto">
          <a:xfrm>
            <a:off x="6153150" y="1587500"/>
            <a:ext cx="1976438" cy="1871663"/>
            <a:chOff x="1728" y="1344"/>
            <a:chExt cx="912" cy="1290"/>
          </a:xfrm>
        </p:grpSpPr>
        <p:pic>
          <p:nvPicPr>
            <p:cNvPr id="3074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777"/>
              <a:ext cx="912" cy="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43" name="Group 7"/>
            <p:cNvGrpSpPr>
              <a:grpSpLocks/>
            </p:cNvGrpSpPr>
            <p:nvPr/>
          </p:nvGrpSpPr>
          <p:grpSpPr bwMode="auto">
            <a:xfrm>
              <a:off x="1894" y="1680"/>
              <a:ext cx="458" cy="830"/>
              <a:chOff x="3420" y="3312"/>
              <a:chExt cx="485" cy="1248"/>
            </a:xfrm>
          </p:grpSpPr>
          <p:sp>
            <p:nvSpPr>
              <p:cNvPr id="30748" name="Rectangle 8"/>
              <p:cNvSpPr>
                <a:spLocks noChangeArrowheads="1"/>
              </p:cNvSpPr>
              <p:nvPr/>
            </p:nvSpPr>
            <p:spPr bwMode="auto">
              <a:xfrm>
                <a:off x="3420" y="3312"/>
                <a:ext cx="125" cy="12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49" name="Rectangle 9"/>
              <p:cNvSpPr>
                <a:spLocks noChangeArrowheads="1"/>
              </p:cNvSpPr>
              <p:nvPr/>
            </p:nvSpPr>
            <p:spPr bwMode="auto">
              <a:xfrm>
                <a:off x="3780" y="3312"/>
                <a:ext cx="125" cy="12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744" name="Group 10"/>
            <p:cNvGrpSpPr>
              <a:grpSpLocks/>
            </p:cNvGrpSpPr>
            <p:nvPr/>
          </p:nvGrpSpPr>
          <p:grpSpPr bwMode="auto">
            <a:xfrm>
              <a:off x="1968" y="1344"/>
              <a:ext cx="336" cy="384"/>
              <a:chOff x="1968" y="1344"/>
              <a:chExt cx="336" cy="384"/>
            </a:xfrm>
          </p:grpSpPr>
          <p:sp>
            <p:nvSpPr>
              <p:cNvPr id="30745" name="Line 11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6" name="Line 12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723" name="Text Box 15"/>
          <p:cNvSpPr txBox="1">
            <a:spLocks noChangeArrowheads="1"/>
          </p:cNvSpPr>
          <p:nvPr/>
        </p:nvSpPr>
        <p:spPr bwMode="auto">
          <a:xfrm>
            <a:off x="5537200" y="1514475"/>
            <a:ext cx="116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Zn</a:t>
            </a:r>
          </a:p>
        </p:txBody>
      </p:sp>
      <p:sp>
        <p:nvSpPr>
          <p:cNvPr id="30724" name="Text Box 16"/>
          <p:cNvSpPr txBox="1">
            <a:spLocks noChangeArrowheads="1"/>
          </p:cNvSpPr>
          <p:nvPr/>
        </p:nvSpPr>
        <p:spPr bwMode="auto">
          <a:xfrm>
            <a:off x="7553325" y="1514475"/>
            <a:ext cx="116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Cu</a:t>
            </a:r>
          </a:p>
        </p:txBody>
      </p:sp>
      <p:sp>
        <p:nvSpPr>
          <p:cNvPr id="30725" name="Text Box 17"/>
          <p:cNvSpPr txBox="1">
            <a:spLocks noChangeArrowheads="1"/>
          </p:cNvSpPr>
          <p:nvPr/>
        </p:nvSpPr>
        <p:spPr bwMode="auto">
          <a:xfrm>
            <a:off x="146050" y="4197350"/>
            <a:ext cx="501808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负极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(      ):   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正极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(      ):   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总反应式</a:t>
            </a:r>
            <a:r>
              <a:rPr kumimoji="1" lang="zh-CN" altLang="en-US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     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30726" name="Group 43"/>
          <p:cNvGrpSpPr>
            <a:grpSpLocks/>
          </p:cNvGrpSpPr>
          <p:nvPr/>
        </p:nvGrpSpPr>
        <p:grpSpPr bwMode="auto">
          <a:xfrm>
            <a:off x="1284288" y="1582738"/>
            <a:ext cx="2462212" cy="1803400"/>
            <a:chOff x="195" y="706"/>
            <a:chExt cx="1778" cy="1363"/>
          </a:xfrm>
        </p:grpSpPr>
        <p:pic>
          <p:nvPicPr>
            <p:cNvPr id="3073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" y="1195"/>
              <a:ext cx="1478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34" name="Group 20"/>
            <p:cNvGrpSpPr>
              <a:grpSpLocks/>
            </p:cNvGrpSpPr>
            <p:nvPr/>
          </p:nvGrpSpPr>
          <p:grpSpPr bwMode="auto">
            <a:xfrm>
              <a:off x="779" y="753"/>
              <a:ext cx="544" cy="392"/>
              <a:chOff x="1968" y="1344"/>
              <a:chExt cx="336" cy="384"/>
            </a:xfrm>
          </p:grpSpPr>
          <p:sp>
            <p:nvSpPr>
              <p:cNvPr id="30739" name="Line 21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0" name="Line 22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Line 2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35" name="Text Box 24"/>
            <p:cNvSpPr txBox="1">
              <a:spLocks noChangeArrowheads="1"/>
            </p:cNvSpPr>
            <p:nvPr/>
          </p:nvSpPr>
          <p:spPr bwMode="auto">
            <a:xfrm>
              <a:off x="195" y="708"/>
              <a:ext cx="59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 Ag</a:t>
              </a:r>
            </a:p>
          </p:txBody>
        </p:sp>
        <p:sp>
          <p:nvSpPr>
            <p:cNvPr id="30736" name="Text Box 25"/>
            <p:cNvSpPr txBox="1">
              <a:spLocks noChangeArrowheads="1"/>
            </p:cNvSpPr>
            <p:nvPr/>
          </p:nvSpPr>
          <p:spPr bwMode="auto">
            <a:xfrm>
              <a:off x="1428" y="706"/>
              <a:ext cx="545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221" y="1088"/>
              <a:ext cx="191" cy="84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688" y="1068"/>
              <a:ext cx="191" cy="8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727" name="Text Box 28"/>
          <p:cNvSpPr txBox="1">
            <a:spLocks noChangeArrowheads="1"/>
          </p:cNvSpPr>
          <p:nvPr/>
        </p:nvSpPr>
        <p:spPr bwMode="auto">
          <a:xfrm>
            <a:off x="4467225" y="4249738"/>
            <a:ext cx="450056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负极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(      ):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正极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(      ):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     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总反应式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kumimoji="1" lang="en-US" altLang="zh-CN" sz="2800" b="1" u="sng">
                <a:solidFill>
                  <a:schemeClr val="tx2"/>
                </a:solidFill>
                <a:latin typeface="Times New Roman" pitchFamily="18" charset="0"/>
              </a:rPr>
              <a:t>                              .</a:t>
            </a:r>
          </a:p>
        </p:txBody>
      </p:sp>
      <p:sp>
        <p:nvSpPr>
          <p:cNvPr id="30728" name="Text Box 29"/>
          <p:cNvSpPr txBox="1">
            <a:spLocks noChangeArrowheads="1"/>
          </p:cNvSpPr>
          <p:nvPr/>
        </p:nvSpPr>
        <p:spPr bwMode="auto">
          <a:xfrm>
            <a:off x="1443038" y="3459163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H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SO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4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(aq)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1082675" y="4184650"/>
            <a:ext cx="370363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        Fe–2e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Fe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</a:p>
          <a:p>
            <a:pPr eaLnBrk="1" hangingPunct="1">
              <a:lnSpc>
                <a:spcPct val="105000"/>
              </a:lnSpc>
            </a:pPr>
            <a:endParaRPr lang="en-US" altLang="zh-CN" sz="1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      2H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+2e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=H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endParaRPr lang="en-US" altLang="zh-CN" sz="1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Fe+2H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=Fe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+H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↑</a:t>
            </a: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5368925" y="4044950"/>
            <a:ext cx="39195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Zn       Zn–2e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=Zn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      Cu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+2e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=Cu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Zn+Cu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=Zn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+Cu</a:t>
            </a:r>
          </a:p>
        </p:txBody>
      </p:sp>
      <p:sp>
        <p:nvSpPr>
          <p:cNvPr id="30731" name="Rectangle 45"/>
          <p:cNvSpPr>
            <a:spLocks noChangeArrowheads="1"/>
          </p:cNvSpPr>
          <p:nvPr/>
        </p:nvSpPr>
        <p:spPr bwMode="auto">
          <a:xfrm>
            <a:off x="5969000" y="3459163"/>
            <a:ext cx="224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CuSO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4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(aq)</a:t>
            </a:r>
          </a:p>
        </p:txBody>
      </p:sp>
      <p:sp>
        <p:nvSpPr>
          <p:cNvPr id="30732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668338"/>
            <a:ext cx="4937125" cy="65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 </a:t>
            </a: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电极方程式的书写</a:t>
            </a:r>
            <a:endParaRPr lang="zh-CN" altLang="en-US" sz="360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0" grpId="0"/>
      <p:bldP spid="942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92075" y="1368425"/>
            <a:ext cx="896461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1.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判断下列哪些装置构成了原电池？若不是，请说明理由；若是，请指出正负极名称，并写出电极反应式。</a:t>
            </a:r>
          </a:p>
        </p:txBody>
      </p: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782638" y="3021013"/>
            <a:ext cx="3125787" cy="2638425"/>
            <a:chOff x="1270" y="1063"/>
            <a:chExt cx="1370" cy="1385"/>
          </a:xfrm>
        </p:grpSpPr>
        <p:graphicFrame>
          <p:nvGraphicFramePr>
            <p:cNvPr id="5123" name="Object 9"/>
            <p:cNvGraphicFramePr>
              <a:graphicFrameLocks noChangeAspect="1"/>
            </p:cNvGraphicFramePr>
            <p:nvPr/>
          </p:nvGraphicFramePr>
          <p:xfrm>
            <a:off x="1584" y="1104"/>
            <a:ext cx="1056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BMP 图象" r:id="rId3" imgW="885949" imgH="1314286" progId="Paint.Picture">
                    <p:embed/>
                  </p:oleObj>
                </mc:Choice>
                <mc:Fallback>
                  <p:oleObj name="BMP 图象" r:id="rId3" imgW="885949" imgH="1314286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04"/>
                          <a:ext cx="1056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1270" y="1063"/>
              <a:ext cx="3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000000"/>
                  </a:solidFill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5126" name="Group 11"/>
          <p:cNvGrpSpPr>
            <a:grpSpLocks/>
          </p:cNvGrpSpPr>
          <p:nvPr/>
        </p:nvGrpSpPr>
        <p:grpSpPr bwMode="auto">
          <a:xfrm>
            <a:off x="5070475" y="2995613"/>
            <a:ext cx="3157538" cy="2663825"/>
            <a:chOff x="3915" y="1027"/>
            <a:chExt cx="1221" cy="1421"/>
          </a:xfrm>
        </p:grpSpPr>
        <p:graphicFrame>
          <p:nvGraphicFramePr>
            <p:cNvPr id="5122" name="Object 12"/>
            <p:cNvGraphicFramePr>
              <a:graphicFrameLocks noChangeAspect="1"/>
            </p:cNvGraphicFramePr>
            <p:nvPr/>
          </p:nvGraphicFramePr>
          <p:xfrm>
            <a:off x="4176" y="1104"/>
            <a:ext cx="960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BMP 图象" r:id="rId5" imgW="876190" imgH="1362265" progId="Paint.Picture">
                    <p:embed/>
                  </p:oleObj>
                </mc:Choice>
                <mc:Fallback>
                  <p:oleObj name="BMP 图象" r:id="rId5" imgW="876190" imgH="136226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04"/>
                          <a:ext cx="960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13"/>
            <p:cNvSpPr txBox="1">
              <a:spLocks noChangeArrowheads="1"/>
            </p:cNvSpPr>
            <p:nvPr/>
          </p:nvSpPr>
          <p:spPr bwMode="auto">
            <a:xfrm>
              <a:off x="3915" y="1027"/>
              <a:ext cx="43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000000"/>
                  </a:solidFill>
                  <a:latin typeface="Times New Roman" pitchFamily="18" charset="0"/>
                </a:rPr>
                <a:t>②</a:t>
              </a:r>
            </a:p>
          </p:txBody>
        </p:sp>
      </p:grp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327275" y="5481638"/>
            <a:ext cx="13684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6000" b="1">
                <a:solidFill>
                  <a:srgbClr val="FF0000"/>
                </a:solidFill>
                <a:latin typeface="宋体" pitchFamily="2" charset="-122"/>
              </a:rPr>
              <a:t>×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6651625" y="5497513"/>
            <a:ext cx="14414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6000" b="1">
                <a:solidFill>
                  <a:srgbClr val="FF0000"/>
                </a:solidFill>
                <a:latin typeface="宋体" pitchFamily="2" charset="-122"/>
              </a:rPr>
              <a:t>×</a:t>
            </a:r>
            <a:endParaRPr kumimoji="1" lang="en-US" altLang="zh-CN" sz="6000" b="1">
              <a:latin typeface="宋体" pitchFamily="2" charset="-122"/>
            </a:endParaRPr>
          </a:p>
        </p:txBody>
      </p:sp>
      <p:sp>
        <p:nvSpPr>
          <p:cNvPr id="5129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2075" y="730250"/>
            <a:ext cx="4319588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【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思考与交流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】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autoUpdateAnimBg="0"/>
      <p:bldP spid="716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877888" y="3581400"/>
          <a:ext cx="2078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BMP 图象" r:id="rId3" imgW="857143" imgH="1314286" progId="Paint.Picture">
                  <p:embed/>
                </p:oleObj>
              </mc:Choice>
              <mc:Fallback>
                <p:oleObj name="BMP 图象" r:id="rId3" imgW="857143" imgH="13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581400"/>
                        <a:ext cx="2078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246063" y="3457575"/>
            <a:ext cx="60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④</a:t>
            </a:r>
          </a:p>
        </p:txBody>
      </p:sp>
      <p:sp>
        <p:nvSpPr>
          <p:cNvPr id="6149" name="Rectangle 22"/>
          <p:cNvSpPr>
            <a:spLocks noChangeArrowheads="1"/>
          </p:cNvSpPr>
          <p:nvPr/>
        </p:nvSpPr>
        <p:spPr bwMode="auto">
          <a:xfrm>
            <a:off x="866775" y="4187825"/>
            <a:ext cx="431800" cy="431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Text Box 25"/>
          <p:cNvSpPr txBox="1">
            <a:spLocks noChangeArrowheads="1"/>
          </p:cNvSpPr>
          <p:nvPr/>
        </p:nvSpPr>
        <p:spPr bwMode="auto">
          <a:xfrm>
            <a:off x="881063" y="41021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C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078163" y="3929063"/>
            <a:ext cx="6156325" cy="1814512"/>
            <a:chOff x="1860" y="1899"/>
            <a:chExt cx="3878" cy="1143"/>
          </a:xfrm>
        </p:grpSpPr>
        <p:grpSp>
          <p:nvGrpSpPr>
            <p:cNvPr id="6162" name="Group 29"/>
            <p:cNvGrpSpPr>
              <a:grpSpLocks/>
            </p:cNvGrpSpPr>
            <p:nvPr/>
          </p:nvGrpSpPr>
          <p:grpSpPr bwMode="auto">
            <a:xfrm>
              <a:off x="1860" y="1899"/>
              <a:ext cx="1440" cy="1133"/>
              <a:chOff x="1814" y="203"/>
              <a:chExt cx="1440" cy="1133"/>
            </a:xfrm>
          </p:grpSpPr>
          <p:sp>
            <p:nvSpPr>
              <p:cNvPr id="6166" name="Text Box 10"/>
              <p:cNvSpPr txBox="1">
                <a:spLocks noChangeArrowheads="1"/>
              </p:cNvSpPr>
              <p:nvPr/>
            </p:nvSpPr>
            <p:spPr bwMode="auto">
              <a:xfrm>
                <a:off x="1814" y="203"/>
                <a:ext cx="10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0000FF"/>
                    </a:solidFill>
                    <a:latin typeface="Times New Roman" pitchFamily="18" charset="0"/>
                  </a:rPr>
                  <a:t>负极：</a:t>
                </a:r>
              </a:p>
            </p:txBody>
          </p:sp>
          <p:sp>
            <p:nvSpPr>
              <p:cNvPr id="6167" name="Text Box 11"/>
              <p:cNvSpPr txBox="1">
                <a:spLocks noChangeArrowheads="1"/>
              </p:cNvSpPr>
              <p:nvPr/>
            </p:nvSpPr>
            <p:spPr bwMode="auto">
              <a:xfrm>
                <a:off x="1814" y="562"/>
                <a:ext cx="14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0000FF"/>
                    </a:solidFill>
                    <a:latin typeface="Times New Roman" pitchFamily="18" charset="0"/>
                  </a:rPr>
                  <a:t>正极：</a:t>
                </a:r>
              </a:p>
            </p:txBody>
          </p:sp>
          <p:sp>
            <p:nvSpPr>
              <p:cNvPr id="6168" name="Text Box 12"/>
              <p:cNvSpPr txBox="1">
                <a:spLocks noChangeArrowheads="1"/>
              </p:cNvSpPr>
              <p:nvPr/>
            </p:nvSpPr>
            <p:spPr bwMode="auto">
              <a:xfrm>
                <a:off x="1814" y="971"/>
                <a:ext cx="142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0000FF"/>
                    </a:solidFill>
                    <a:latin typeface="Times New Roman" pitchFamily="18" charset="0"/>
                  </a:rPr>
                  <a:t>总反应：</a:t>
                </a:r>
              </a:p>
            </p:txBody>
          </p:sp>
        </p:grp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2813" y="2677"/>
              <a:ext cx="29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Cu+2Fe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3+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2Fe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 + Cu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</a:p>
          </p:txBody>
        </p:sp>
        <p:sp>
          <p:nvSpPr>
            <p:cNvPr id="6164" name="Text Box 27"/>
            <p:cNvSpPr txBox="1">
              <a:spLocks noChangeArrowheads="1"/>
            </p:cNvSpPr>
            <p:nvPr/>
          </p:nvSpPr>
          <p:spPr bwMode="auto">
            <a:xfrm>
              <a:off x="2637" y="1903"/>
              <a:ext cx="26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Cu -2e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-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zh-CN" altLang="en-US" sz="3200" b="1" baseline="30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Cu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</a:p>
          </p:txBody>
        </p:sp>
        <p:sp>
          <p:nvSpPr>
            <p:cNvPr id="6165" name="Text Box 28"/>
            <p:cNvSpPr txBox="1">
              <a:spLocks noChangeArrowheads="1"/>
            </p:cNvSpPr>
            <p:nvPr/>
          </p:nvSpPr>
          <p:spPr bwMode="auto">
            <a:xfrm>
              <a:off x="2677" y="2268"/>
              <a:ext cx="2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2Fe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3+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 + 2e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-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2Fe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</a:p>
          </p:txBody>
        </p:sp>
      </p:grpSp>
      <p:graphicFrame>
        <p:nvGraphicFramePr>
          <p:cNvPr id="6147" name="Object 32"/>
          <p:cNvGraphicFramePr>
            <a:graphicFrameLocks noChangeAspect="1"/>
          </p:cNvGraphicFramePr>
          <p:nvPr/>
        </p:nvGraphicFramePr>
        <p:xfrm>
          <a:off x="833438" y="768350"/>
          <a:ext cx="21351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MP 图象" r:id="rId5" imgW="895238" imgH="1324160" progId="Paint.Picture">
                  <p:embed/>
                </p:oleObj>
              </mc:Choice>
              <mc:Fallback>
                <p:oleObj name="BMP 图象" r:id="rId5" imgW="895238" imgH="1324160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768350"/>
                        <a:ext cx="2135187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33"/>
          <p:cNvSpPr txBox="1">
            <a:spLocks noChangeArrowheads="1"/>
          </p:cNvSpPr>
          <p:nvPr/>
        </p:nvSpPr>
        <p:spPr bwMode="auto">
          <a:xfrm>
            <a:off x="214313" y="652463"/>
            <a:ext cx="873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③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076575" y="1058863"/>
            <a:ext cx="5372100" cy="1798637"/>
            <a:chOff x="1988" y="319"/>
            <a:chExt cx="3384" cy="1133"/>
          </a:xfrm>
        </p:grpSpPr>
        <p:sp>
          <p:nvSpPr>
            <p:cNvPr id="6156" name="Text Box 34"/>
            <p:cNvSpPr txBox="1">
              <a:spLocks noChangeArrowheads="1"/>
            </p:cNvSpPr>
            <p:nvPr/>
          </p:nvSpPr>
          <p:spPr bwMode="auto">
            <a:xfrm>
              <a:off x="2722" y="725"/>
              <a:ext cx="19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2H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+2e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↑</a:t>
              </a:r>
            </a:p>
          </p:txBody>
        </p:sp>
        <p:sp>
          <p:nvSpPr>
            <p:cNvPr id="6157" name="Text Box 35"/>
            <p:cNvSpPr txBox="1">
              <a:spLocks noChangeArrowheads="1"/>
            </p:cNvSpPr>
            <p:nvPr/>
          </p:nvSpPr>
          <p:spPr bwMode="auto">
            <a:xfrm>
              <a:off x="1988" y="319"/>
              <a:ext cx="1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负极：</a:t>
              </a:r>
              <a:endParaRPr kumimoji="1" lang="zh-CN" altLang="en-US" sz="3200" b="1" baseline="30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6158" name="Text Box 36"/>
            <p:cNvSpPr txBox="1">
              <a:spLocks noChangeArrowheads="1"/>
            </p:cNvSpPr>
            <p:nvPr/>
          </p:nvSpPr>
          <p:spPr bwMode="auto">
            <a:xfrm>
              <a:off x="1990" y="1087"/>
              <a:ext cx="13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总反应：</a:t>
              </a:r>
            </a:p>
          </p:txBody>
        </p:sp>
        <p:sp>
          <p:nvSpPr>
            <p:cNvPr id="6159" name="Rectangle 37"/>
            <p:cNvSpPr>
              <a:spLocks noChangeArrowheads="1"/>
            </p:cNvSpPr>
            <p:nvPr/>
          </p:nvSpPr>
          <p:spPr bwMode="auto">
            <a:xfrm>
              <a:off x="1988" y="703"/>
              <a:ext cx="1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正极</a:t>
              </a:r>
              <a:r>
                <a:rPr kumimoji="1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6160" name="Text Box 38"/>
            <p:cNvSpPr txBox="1">
              <a:spLocks noChangeArrowheads="1"/>
            </p:cNvSpPr>
            <p:nvPr/>
          </p:nvSpPr>
          <p:spPr bwMode="auto">
            <a:xfrm>
              <a:off x="2722" y="341"/>
              <a:ext cx="17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Zn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－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2e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Zn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</a:p>
          </p:txBody>
        </p:sp>
        <p:sp>
          <p:nvSpPr>
            <p:cNvPr id="6161" name="Text Box 39"/>
            <p:cNvSpPr txBox="1">
              <a:spLocks noChangeArrowheads="1"/>
            </p:cNvSpPr>
            <p:nvPr/>
          </p:nvSpPr>
          <p:spPr bwMode="auto">
            <a:xfrm>
              <a:off x="2974" y="1084"/>
              <a:ext cx="2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Zn+2H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＝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Zn</a:t>
              </a:r>
              <a:r>
                <a:rPr kumimoji="1" lang="en-US" altLang="zh-CN" sz="3200" b="1" baseline="3000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+H</a:t>
              </a:r>
              <a:r>
                <a:rPr kumimoji="1" lang="en-US" altLang="zh-CN" sz="3200" b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↑</a:t>
              </a:r>
            </a:p>
          </p:txBody>
        </p:sp>
      </p:grpSp>
      <p:sp>
        <p:nvSpPr>
          <p:cNvPr id="6154" name="Rectangle 42"/>
          <p:cNvSpPr>
            <a:spLocks noChangeArrowheads="1"/>
          </p:cNvSpPr>
          <p:nvPr/>
        </p:nvSpPr>
        <p:spPr bwMode="auto">
          <a:xfrm>
            <a:off x="1258888" y="5857875"/>
            <a:ext cx="1152525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Rectangle 43"/>
          <p:cNvSpPr>
            <a:spLocks noChangeArrowheads="1"/>
          </p:cNvSpPr>
          <p:nvPr/>
        </p:nvSpPr>
        <p:spPr bwMode="auto">
          <a:xfrm>
            <a:off x="1258888" y="5710238"/>
            <a:ext cx="2554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FeCl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682625"/>
            <a:ext cx="7777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6600"/>
                </a:solidFill>
                <a:ea typeface="华文隶书" pitchFamily="2" charset="-122"/>
              </a:rPr>
              <a:t>原电池正负电极的判断方法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1474788"/>
            <a:ext cx="6319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①</a:t>
            </a:r>
            <a:r>
              <a:rPr lang="zh-CN" altLang="en-US" sz="3200" b="1">
                <a:solidFill>
                  <a:srgbClr val="0000CC"/>
                </a:solidFill>
              </a:rPr>
              <a:t>根据电极材料判断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2101850"/>
            <a:ext cx="76327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负极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</a:rPr>
              <a:t>较活泼的金属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正极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</a:rPr>
              <a:t>较不活泼的金属或非金属导体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5488" y="3349625"/>
            <a:ext cx="7737475" cy="2967038"/>
            <a:chOff x="365" y="2151"/>
            <a:chExt cx="4874" cy="1869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431" y="2151"/>
              <a:ext cx="399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练习：判断下列原电池的正负极</a:t>
              </a: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</a:p>
          </p:txBody>
        </p:sp>
        <p:grpSp>
          <p:nvGrpSpPr>
            <p:cNvPr id="31759" name="Group 7"/>
            <p:cNvGrpSpPr>
              <a:grpSpLocks/>
            </p:cNvGrpSpPr>
            <p:nvPr/>
          </p:nvGrpSpPr>
          <p:grpSpPr bwMode="auto">
            <a:xfrm>
              <a:off x="365" y="2605"/>
              <a:ext cx="4874" cy="1415"/>
              <a:chOff x="552" y="1516"/>
              <a:chExt cx="4874" cy="1415"/>
            </a:xfrm>
          </p:grpSpPr>
          <p:grpSp>
            <p:nvGrpSpPr>
              <p:cNvPr id="31760" name="Group 8"/>
              <p:cNvGrpSpPr>
                <a:grpSpLocks/>
              </p:cNvGrpSpPr>
              <p:nvPr/>
            </p:nvGrpSpPr>
            <p:grpSpPr bwMode="auto">
              <a:xfrm>
                <a:off x="4513" y="1843"/>
                <a:ext cx="641" cy="755"/>
                <a:chOff x="2592" y="2382"/>
                <a:chExt cx="861" cy="894"/>
              </a:xfrm>
            </p:grpSpPr>
            <p:sp>
              <p:nvSpPr>
                <p:cNvPr id="31849" name="Line 9"/>
                <p:cNvSpPr>
                  <a:spLocks noChangeShapeType="1"/>
                </p:cNvSpPr>
                <p:nvPr/>
              </p:nvSpPr>
              <p:spPr bwMode="auto">
                <a:xfrm>
                  <a:off x="268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0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952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1" name="Line 11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2" name="Line 12"/>
                <p:cNvSpPr>
                  <a:spLocks noChangeShapeType="1"/>
                </p:cNvSpPr>
                <p:nvPr/>
              </p:nvSpPr>
              <p:spPr bwMode="auto">
                <a:xfrm rot="5400000">
                  <a:off x="3048" y="2040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3" name="Freeform 13"/>
                <p:cNvSpPr>
                  <a:spLocks/>
                </p:cNvSpPr>
                <p:nvPr/>
              </p:nvSpPr>
              <p:spPr bwMode="auto">
                <a:xfrm>
                  <a:off x="2688" y="3204"/>
                  <a:ext cx="108" cy="72"/>
                </a:xfrm>
                <a:custGeom>
                  <a:avLst/>
                  <a:gdLst>
                    <a:gd name="T0" fmla="*/ 0 w 108"/>
                    <a:gd name="T1" fmla="*/ 0 h 72"/>
                    <a:gd name="T2" fmla="*/ 108 w 108"/>
                    <a:gd name="T3" fmla="*/ 72 h 72"/>
                    <a:gd name="T4" fmla="*/ 0 60000 65536"/>
                    <a:gd name="T5" fmla="*/ 0 60000 65536"/>
                    <a:gd name="T6" fmla="*/ 0 w 108"/>
                    <a:gd name="T7" fmla="*/ 0 h 72"/>
                    <a:gd name="T8" fmla="*/ 108 w 108"/>
                    <a:gd name="T9" fmla="*/ 72 h 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72">
                      <a:moveTo>
                        <a:pt x="0" y="0"/>
                      </a:moveTo>
                      <a:cubicBezTo>
                        <a:pt x="26" y="39"/>
                        <a:pt x="57" y="72"/>
                        <a:pt x="108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854" name="Freeform 14"/>
                <p:cNvSpPr>
                  <a:spLocks/>
                </p:cNvSpPr>
                <p:nvPr/>
              </p:nvSpPr>
              <p:spPr bwMode="auto">
                <a:xfrm>
                  <a:off x="3324" y="3192"/>
                  <a:ext cx="84" cy="72"/>
                </a:xfrm>
                <a:custGeom>
                  <a:avLst/>
                  <a:gdLst>
                    <a:gd name="T0" fmla="*/ 84 w 84"/>
                    <a:gd name="T1" fmla="*/ 0 h 72"/>
                    <a:gd name="T2" fmla="*/ 36 w 84"/>
                    <a:gd name="T3" fmla="*/ 60 h 72"/>
                    <a:gd name="T4" fmla="*/ 0 w 84"/>
                    <a:gd name="T5" fmla="*/ 72 h 72"/>
                    <a:gd name="T6" fmla="*/ 0 60000 65536"/>
                    <a:gd name="T7" fmla="*/ 0 60000 65536"/>
                    <a:gd name="T8" fmla="*/ 0 60000 65536"/>
                    <a:gd name="T9" fmla="*/ 0 w 84"/>
                    <a:gd name="T10" fmla="*/ 0 h 72"/>
                    <a:gd name="T11" fmla="*/ 84 w 8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4" h="72">
                      <a:moveTo>
                        <a:pt x="84" y="0"/>
                      </a:moveTo>
                      <a:cubicBezTo>
                        <a:pt x="70" y="42"/>
                        <a:pt x="79" y="38"/>
                        <a:pt x="36" y="60"/>
                      </a:cubicBezTo>
                      <a:cubicBezTo>
                        <a:pt x="25" y="66"/>
                        <a:pt x="0" y="72"/>
                        <a:pt x="0" y="7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855" name="Freeform 15"/>
                <p:cNvSpPr>
                  <a:spLocks/>
                </p:cNvSpPr>
                <p:nvPr/>
              </p:nvSpPr>
              <p:spPr bwMode="auto">
                <a:xfrm>
                  <a:off x="3408" y="2400"/>
                  <a:ext cx="45" cy="120"/>
                </a:xfrm>
                <a:custGeom>
                  <a:avLst/>
                  <a:gdLst>
                    <a:gd name="T0" fmla="*/ 0 w 45"/>
                    <a:gd name="T1" fmla="*/ 0 h 120"/>
                    <a:gd name="T2" fmla="*/ 36 w 45"/>
                    <a:gd name="T3" fmla="*/ 12 h 120"/>
                    <a:gd name="T4" fmla="*/ 0 w 45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45"/>
                    <a:gd name="T10" fmla="*/ 0 h 120"/>
                    <a:gd name="T11" fmla="*/ 45 w 45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" h="120">
                      <a:moveTo>
                        <a:pt x="0" y="0"/>
                      </a:moveTo>
                      <a:cubicBezTo>
                        <a:pt x="12" y="4"/>
                        <a:pt x="31" y="0"/>
                        <a:pt x="36" y="12"/>
                      </a:cubicBezTo>
                      <a:cubicBezTo>
                        <a:pt x="45" y="34"/>
                        <a:pt x="11" y="99"/>
                        <a:pt x="0" y="12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856" name="Freeform 16"/>
                <p:cNvSpPr>
                  <a:spLocks/>
                </p:cNvSpPr>
                <p:nvPr/>
              </p:nvSpPr>
              <p:spPr bwMode="auto">
                <a:xfrm>
                  <a:off x="2592" y="2382"/>
                  <a:ext cx="108" cy="118"/>
                </a:xfrm>
                <a:custGeom>
                  <a:avLst/>
                  <a:gdLst>
                    <a:gd name="T0" fmla="*/ 108 w 108"/>
                    <a:gd name="T1" fmla="*/ 6 h 118"/>
                    <a:gd name="T2" fmla="*/ 12 w 108"/>
                    <a:gd name="T3" fmla="*/ 18 h 118"/>
                    <a:gd name="T4" fmla="*/ 36 w 108"/>
                    <a:gd name="T5" fmla="*/ 54 h 118"/>
                    <a:gd name="T6" fmla="*/ 72 w 108"/>
                    <a:gd name="T7" fmla="*/ 78 h 118"/>
                    <a:gd name="T8" fmla="*/ 96 w 108"/>
                    <a:gd name="T9" fmla="*/ 114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18"/>
                    <a:gd name="T17" fmla="*/ 108 w 108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18">
                      <a:moveTo>
                        <a:pt x="108" y="6"/>
                      </a:moveTo>
                      <a:cubicBezTo>
                        <a:pt x="76" y="10"/>
                        <a:pt x="39" y="0"/>
                        <a:pt x="12" y="18"/>
                      </a:cubicBezTo>
                      <a:cubicBezTo>
                        <a:pt x="0" y="26"/>
                        <a:pt x="26" y="44"/>
                        <a:pt x="36" y="54"/>
                      </a:cubicBezTo>
                      <a:cubicBezTo>
                        <a:pt x="46" y="64"/>
                        <a:pt x="60" y="70"/>
                        <a:pt x="72" y="78"/>
                      </a:cubicBezTo>
                      <a:cubicBezTo>
                        <a:pt x="85" y="118"/>
                        <a:pt x="71" y="114"/>
                        <a:pt x="96" y="114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4692" y="2466"/>
                <a:ext cx="3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>
                <a:off x="4620" y="2345"/>
                <a:ext cx="4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4585" y="2223"/>
                <a:ext cx="5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Rectangle 20"/>
              <p:cNvSpPr>
                <a:spLocks noChangeArrowheads="1"/>
              </p:cNvSpPr>
              <p:nvPr/>
            </p:nvSpPr>
            <p:spPr bwMode="auto">
              <a:xfrm>
                <a:off x="4627" y="1825"/>
                <a:ext cx="41" cy="652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F5EC41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05" name="Rectangle 21"/>
              <p:cNvSpPr>
                <a:spLocks noChangeArrowheads="1"/>
              </p:cNvSpPr>
              <p:nvPr/>
            </p:nvSpPr>
            <p:spPr bwMode="auto">
              <a:xfrm>
                <a:off x="5022" y="1825"/>
                <a:ext cx="44" cy="65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00FF99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66" name="Line 22"/>
              <p:cNvSpPr>
                <a:spLocks noChangeShapeType="1"/>
              </p:cNvSpPr>
              <p:nvPr/>
            </p:nvSpPr>
            <p:spPr bwMode="auto">
              <a:xfrm>
                <a:off x="4646" y="1647"/>
                <a:ext cx="2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 flipH="1">
                <a:off x="5043" y="1647"/>
                <a:ext cx="0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4646" y="1647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Text Box 25"/>
              <p:cNvSpPr txBox="1">
                <a:spLocks noChangeArrowheads="1"/>
              </p:cNvSpPr>
              <p:nvPr/>
            </p:nvSpPr>
            <p:spPr bwMode="auto">
              <a:xfrm>
                <a:off x="4356" y="161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Zn</a:t>
                </a:r>
              </a:p>
            </p:txBody>
          </p:sp>
          <p:sp>
            <p:nvSpPr>
              <p:cNvPr id="31770" name="Text Box 26"/>
              <p:cNvSpPr txBox="1">
                <a:spLocks noChangeArrowheads="1"/>
              </p:cNvSpPr>
              <p:nvPr/>
            </p:nvSpPr>
            <p:spPr bwMode="auto">
              <a:xfrm>
                <a:off x="5064" y="1618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Cu</a:t>
                </a:r>
              </a:p>
            </p:txBody>
          </p:sp>
          <p:grpSp>
            <p:nvGrpSpPr>
              <p:cNvPr id="31771" name="Group 27"/>
              <p:cNvGrpSpPr>
                <a:grpSpLocks/>
              </p:cNvGrpSpPr>
              <p:nvPr/>
            </p:nvGrpSpPr>
            <p:grpSpPr bwMode="auto">
              <a:xfrm>
                <a:off x="4787" y="1516"/>
                <a:ext cx="160" cy="288"/>
                <a:chOff x="432" y="2811"/>
                <a:chExt cx="240" cy="467"/>
              </a:xfrm>
            </p:grpSpPr>
            <p:sp>
              <p:nvSpPr>
                <p:cNvPr id="31847" name="Oval 28"/>
                <p:cNvSpPr>
                  <a:spLocks noChangeArrowheads="1"/>
                </p:cNvSpPr>
                <p:nvPr/>
              </p:nvSpPr>
              <p:spPr bwMode="auto">
                <a:xfrm>
                  <a:off x="432" y="2880"/>
                  <a:ext cx="240" cy="2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84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4" y="2811"/>
                  <a:ext cx="174" cy="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400" b="1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772" name="Line 30"/>
              <p:cNvSpPr>
                <a:spLocks noChangeShapeType="1"/>
              </p:cNvSpPr>
              <p:nvPr/>
            </p:nvSpPr>
            <p:spPr bwMode="auto">
              <a:xfrm>
                <a:off x="4952" y="1645"/>
                <a:ext cx="9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73" name="Group 31"/>
              <p:cNvGrpSpPr>
                <a:grpSpLocks/>
              </p:cNvGrpSpPr>
              <p:nvPr/>
            </p:nvGrpSpPr>
            <p:grpSpPr bwMode="auto">
              <a:xfrm>
                <a:off x="552" y="1595"/>
                <a:ext cx="3545" cy="1336"/>
                <a:chOff x="752" y="357"/>
                <a:chExt cx="3763" cy="1336"/>
              </a:xfrm>
            </p:grpSpPr>
            <p:grpSp>
              <p:nvGrpSpPr>
                <p:cNvPr id="31792" name="Group 32"/>
                <p:cNvGrpSpPr>
                  <a:grpSpLocks/>
                </p:cNvGrpSpPr>
                <p:nvPr/>
              </p:nvGrpSpPr>
              <p:grpSpPr bwMode="auto">
                <a:xfrm>
                  <a:off x="752" y="357"/>
                  <a:ext cx="954" cy="1304"/>
                  <a:chOff x="288" y="432"/>
                  <a:chExt cx="979" cy="1304"/>
                </a:xfrm>
              </p:grpSpPr>
              <p:grpSp>
                <p:nvGrpSpPr>
                  <p:cNvPr id="31824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91" y="797"/>
                    <a:ext cx="847" cy="939"/>
                    <a:chOff x="2592" y="2382"/>
                    <a:chExt cx="1129" cy="1341"/>
                  </a:xfrm>
                </p:grpSpPr>
                <p:grpSp>
                  <p:nvGrpSpPr>
                    <p:cNvPr id="31834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2382"/>
                      <a:ext cx="861" cy="894"/>
                      <a:chOff x="2592" y="2382"/>
                      <a:chExt cx="861" cy="894"/>
                    </a:xfrm>
                  </p:grpSpPr>
                  <p:sp>
                    <p:nvSpPr>
                      <p:cNvPr id="31839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8" y="2496"/>
                        <a:ext cx="0" cy="72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40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048" y="2952"/>
                        <a:ext cx="0" cy="6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4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08" y="2496"/>
                        <a:ext cx="0" cy="72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42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048" y="2040"/>
                        <a:ext cx="0" cy="72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43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8" y="3204"/>
                        <a:ext cx="108" cy="72"/>
                      </a:xfrm>
                      <a:custGeom>
                        <a:avLst/>
                        <a:gdLst>
                          <a:gd name="T0" fmla="*/ 0 w 108"/>
                          <a:gd name="T1" fmla="*/ 0 h 72"/>
                          <a:gd name="T2" fmla="*/ 108 w 108"/>
                          <a:gd name="T3" fmla="*/ 72 h 72"/>
                          <a:gd name="T4" fmla="*/ 0 60000 65536"/>
                          <a:gd name="T5" fmla="*/ 0 60000 65536"/>
                          <a:gd name="T6" fmla="*/ 0 w 108"/>
                          <a:gd name="T7" fmla="*/ 0 h 72"/>
                          <a:gd name="T8" fmla="*/ 108 w 108"/>
                          <a:gd name="T9" fmla="*/ 72 h 7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08" h="72">
                            <a:moveTo>
                              <a:pt x="0" y="0"/>
                            </a:moveTo>
                            <a:cubicBezTo>
                              <a:pt x="26" y="39"/>
                              <a:pt x="57" y="72"/>
                              <a:pt x="108" y="72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844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4" y="3192"/>
                        <a:ext cx="84" cy="72"/>
                      </a:xfrm>
                      <a:custGeom>
                        <a:avLst/>
                        <a:gdLst>
                          <a:gd name="T0" fmla="*/ 84 w 84"/>
                          <a:gd name="T1" fmla="*/ 0 h 72"/>
                          <a:gd name="T2" fmla="*/ 36 w 84"/>
                          <a:gd name="T3" fmla="*/ 60 h 72"/>
                          <a:gd name="T4" fmla="*/ 0 w 84"/>
                          <a:gd name="T5" fmla="*/ 72 h 72"/>
                          <a:gd name="T6" fmla="*/ 0 60000 65536"/>
                          <a:gd name="T7" fmla="*/ 0 60000 65536"/>
                          <a:gd name="T8" fmla="*/ 0 60000 65536"/>
                          <a:gd name="T9" fmla="*/ 0 w 84"/>
                          <a:gd name="T10" fmla="*/ 0 h 72"/>
                          <a:gd name="T11" fmla="*/ 84 w 84"/>
                          <a:gd name="T12" fmla="*/ 72 h 7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84" h="72">
                            <a:moveTo>
                              <a:pt x="84" y="0"/>
                            </a:moveTo>
                            <a:cubicBezTo>
                              <a:pt x="70" y="42"/>
                              <a:pt x="79" y="38"/>
                              <a:pt x="36" y="60"/>
                            </a:cubicBezTo>
                            <a:cubicBezTo>
                              <a:pt x="25" y="66"/>
                              <a:pt x="0" y="72"/>
                              <a:pt x="0" y="72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845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08" y="2400"/>
                        <a:ext cx="45" cy="120"/>
                      </a:xfrm>
                      <a:custGeom>
                        <a:avLst/>
                        <a:gdLst>
                          <a:gd name="T0" fmla="*/ 0 w 45"/>
                          <a:gd name="T1" fmla="*/ 0 h 120"/>
                          <a:gd name="T2" fmla="*/ 36 w 45"/>
                          <a:gd name="T3" fmla="*/ 12 h 120"/>
                          <a:gd name="T4" fmla="*/ 0 w 45"/>
                          <a:gd name="T5" fmla="*/ 120 h 120"/>
                          <a:gd name="T6" fmla="*/ 0 60000 65536"/>
                          <a:gd name="T7" fmla="*/ 0 60000 65536"/>
                          <a:gd name="T8" fmla="*/ 0 60000 65536"/>
                          <a:gd name="T9" fmla="*/ 0 w 45"/>
                          <a:gd name="T10" fmla="*/ 0 h 120"/>
                          <a:gd name="T11" fmla="*/ 45 w 45"/>
                          <a:gd name="T12" fmla="*/ 120 h 12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5" h="120">
                            <a:moveTo>
                              <a:pt x="0" y="0"/>
                            </a:moveTo>
                            <a:cubicBezTo>
                              <a:pt x="12" y="4"/>
                              <a:pt x="31" y="0"/>
                              <a:pt x="36" y="12"/>
                            </a:cubicBezTo>
                            <a:cubicBezTo>
                              <a:pt x="45" y="34"/>
                              <a:pt x="11" y="99"/>
                              <a:pt x="0" y="120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846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2382"/>
                        <a:ext cx="108" cy="118"/>
                      </a:xfrm>
                      <a:custGeom>
                        <a:avLst/>
                        <a:gdLst>
                          <a:gd name="T0" fmla="*/ 108 w 108"/>
                          <a:gd name="T1" fmla="*/ 6 h 118"/>
                          <a:gd name="T2" fmla="*/ 12 w 108"/>
                          <a:gd name="T3" fmla="*/ 18 h 118"/>
                          <a:gd name="T4" fmla="*/ 36 w 108"/>
                          <a:gd name="T5" fmla="*/ 54 h 118"/>
                          <a:gd name="T6" fmla="*/ 72 w 108"/>
                          <a:gd name="T7" fmla="*/ 78 h 118"/>
                          <a:gd name="T8" fmla="*/ 96 w 108"/>
                          <a:gd name="T9" fmla="*/ 114 h 11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08"/>
                          <a:gd name="T16" fmla="*/ 0 h 118"/>
                          <a:gd name="T17" fmla="*/ 108 w 108"/>
                          <a:gd name="T18" fmla="*/ 118 h 11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08" h="118">
                            <a:moveTo>
                              <a:pt x="108" y="6"/>
                            </a:moveTo>
                            <a:cubicBezTo>
                              <a:pt x="76" y="10"/>
                              <a:pt x="39" y="0"/>
                              <a:pt x="12" y="18"/>
                            </a:cubicBezTo>
                            <a:cubicBezTo>
                              <a:pt x="0" y="26"/>
                              <a:pt x="26" y="44"/>
                              <a:pt x="36" y="54"/>
                            </a:cubicBezTo>
                            <a:cubicBezTo>
                              <a:pt x="46" y="64"/>
                              <a:pt x="60" y="70"/>
                              <a:pt x="72" y="78"/>
                            </a:cubicBezTo>
                            <a:cubicBezTo>
                              <a:pt x="85" y="118"/>
                              <a:pt x="71" y="114"/>
                              <a:pt x="96" y="114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rgbClr val="8E163E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sp>
                  <p:nvSpPr>
                    <p:cNvPr id="31835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3120"/>
                      <a:ext cx="52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3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976"/>
                      <a:ext cx="6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3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832"/>
                      <a:ext cx="72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3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16" y="3312"/>
                      <a:ext cx="1005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zh-CN" altLang="en-US" sz="2400" b="1">
                          <a:latin typeface="Times New Roman" pitchFamily="18" charset="0"/>
                        </a:rPr>
                        <a:t>稀硫酸</a:t>
                      </a:r>
                    </a:p>
                  </p:txBody>
                </p:sp>
              </p:grpSp>
              <p:sp>
                <p:nvSpPr>
                  <p:cNvPr id="3182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696"/>
                    <a:ext cx="72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2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859" y="696"/>
                    <a:ext cx="72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182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571" y="528"/>
                    <a:ext cx="324" cy="168"/>
                    <a:chOff x="192" y="2256"/>
                    <a:chExt cx="432" cy="240"/>
                  </a:xfrm>
                </p:grpSpPr>
                <p:sp>
                  <p:nvSpPr>
                    <p:cNvPr id="3183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3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3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43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182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528"/>
                    <a:ext cx="3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Zn</a:t>
                    </a:r>
                  </a:p>
                </p:txBody>
              </p:sp>
              <p:sp>
                <p:nvSpPr>
                  <p:cNvPr id="3182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931" y="528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Fe</a:t>
                    </a:r>
                  </a:p>
                </p:txBody>
              </p:sp>
              <p:sp>
                <p:nvSpPr>
                  <p:cNvPr id="3183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43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31793" name="Group 56"/>
                <p:cNvGrpSpPr>
                  <a:grpSpLocks/>
                </p:cNvGrpSpPr>
                <p:nvPr/>
              </p:nvGrpSpPr>
              <p:grpSpPr bwMode="auto">
                <a:xfrm>
                  <a:off x="2200" y="754"/>
                  <a:ext cx="826" cy="939"/>
                  <a:chOff x="2592" y="2382"/>
                  <a:chExt cx="1129" cy="1341"/>
                </a:xfrm>
              </p:grpSpPr>
              <p:grpSp>
                <p:nvGrpSpPr>
                  <p:cNvPr id="31811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592" y="2382"/>
                    <a:ext cx="861" cy="894"/>
                    <a:chOff x="2592" y="2382"/>
                    <a:chExt cx="861" cy="894"/>
                  </a:xfrm>
                </p:grpSpPr>
                <p:sp>
                  <p:nvSpPr>
                    <p:cNvPr id="31816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496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7" name="Line 5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048" y="2952"/>
                      <a:ext cx="0" cy="6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496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9" name="Line 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048" y="2040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2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688" y="3204"/>
                      <a:ext cx="108" cy="72"/>
                    </a:xfrm>
                    <a:custGeom>
                      <a:avLst/>
                      <a:gdLst>
                        <a:gd name="T0" fmla="*/ 0 w 108"/>
                        <a:gd name="T1" fmla="*/ 0 h 72"/>
                        <a:gd name="T2" fmla="*/ 108 w 108"/>
                        <a:gd name="T3" fmla="*/ 72 h 72"/>
                        <a:gd name="T4" fmla="*/ 0 60000 65536"/>
                        <a:gd name="T5" fmla="*/ 0 60000 65536"/>
                        <a:gd name="T6" fmla="*/ 0 w 108"/>
                        <a:gd name="T7" fmla="*/ 0 h 72"/>
                        <a:gd name="T8" fmla="*/ 108 w 108"/>
                        <a:gd name="T9" fmla="*/ 72 h 7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8" h="72">
                          <a:moveTo>
                            <a:pt x="0" y="0"/>
                          </a:moveTo>
                          <a:cubicBezTo>
                            <a:pt x="26" y="39"/>
                            <a:pt x="57" y="72"/>
                            <a:pt x="108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82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3324" y="3192"/>
                      <a:ext cx="84" cy="72"/>
                    </a:xfrm>
                    <a:custGeom>
                      <a:avLst/>
                      <a:gdLst>
                        <a:gd name="T0" fmla="*/ 84 w 84"/>
                        <a:gd name="T1" fmla="*/ 0 h 72"/>
                        <a:gd name="T2" fmla="*/ 36 w 84"/>
                        <a:gd name="T3" fmla="*/ 60 h 72"/>
                        <a:gd name="T4" fmla="*/ 0 w 84"/>
                        <a:gd name="T5" fmla="*/ 72 h 72"/>
                        <a:gd name="T6" fmla="*/ 0 60000 65536"/>
                        <a:gd name="T7" fmla="*/ 0 60000 65536"/>
                        <a:gd name="T8" fmla="*/ 0 60000 65536"/>
                        <a:gd name="T9" fmla="*/ 0 w 84"/>
                        <a:gd name="T10" fmla="*/ 0 h 72"/>
                        <a:gd name="T11" fmla="*/ 84 w 84"/>
                        <a:gd name="T12" fmla="*/ 72 h 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4" h="72">
                          <a:moveTo>
                            <a:pt x="84" y="0"/>
                          </a:moveTo>
                          <a:cubicBezTo>
                            <a:pt x="70" y="42"/>
                            <a:pt x="79" y="38"/>
                            <a:pt x="36" y="60"/>
                          </a:cubicBezTo>
                          <a:cubicBezTo>
                            <a:pt x="25" y="66"/>
                            <a:pt x="0" y="72"/>
                            <a:pt x="0" y="7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82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3408" y="2400"/>
                      <a:ext cx="45" cy="120"/>
                    </a:xfrm>
                    <a:custGeom>
                      <a:avLst/>
                      <a:gdLst>
                        <a:gd name="T0" fmla="*/ 0 w 45"/>
                        <a:gd name="T1" fmla="*/ 0 h 120"/>
                        <a:gd name="T2" fmla="*/ 36 w 45"/>
                        <a:gd name="T3" fmla="*/ 12 h 120"/>
                        <a:gd name="T4" fmla="*/ 0 w 45"/>
                        <a:gd name="T5" fmla="*/ 120 h 120"/>
                        <a:gd name="T6" fmla="*/ 0 60000 65536"/>
                        <a:gd name="T7" fmla="*/ 0 60000 65536"/>
                        <a:gd name="T8" fmla="*/ 0 60000 65536"/>
                        <a:gd name="T9" fmla="*/ 0 w 45"/>
                        <a:gd name="T10" fmla="*/ 0 h 120"/>
                        <a:gd name="T11" fmla="*/ 45 w 45"/>
                        <a:gd name="T12" fmla="*/ 120 h 12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5" h="120">
                          <a:moveTo>
                            <a:pt x="0" y="0"/>
                          </a:moveTo>
                          <a:cubicBezTo>
                            <a:pt x="12" y="4"/>
                            <a:pt x="31" y="0"/>
                            <a:pt x="36" y="12"/>
                          </a:cubicBezTo>
                          <a:cubicBezTo>
                            <a:pt x="45" y="34"/>
                            <a:pt x="11" y="99"/>
                            <a:pt x="0" y="12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82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592" y="2382"/>
                      <a:ext cx="108" cy="118"/>
                    </a:xfrm>
                    <a:custGeom>
                      <a:avLst/>
                      <a:gdLst>
                        <a:gd name="T0" fmla="*/ 108 w 108"/>
                        <a:gd name="T1" fmla="*/ 6 h 118"/>
                        <a:gd name="T2" fmla="*/ 12 w 108"/>
                        <a:gd name="T3" fmla="*/ 18 h 118"/>
                        <a:gd name="T4" fmla="*/ 36 w 108"/>
                        <a:gd name="T5" fmla="*/ 54 h 118"/>
                        <a:gd name="T6" fmla="*/ 72 w 108"/>
                        <a:gd name="T7" fmla="*/ 78 h 118"/>
                        <a:gd name="T8" fmla="*/ 96 w 108"/>
                        <a:gd name="T9" fmla="*/ 114 h 11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118"/>
                        <a:gd name="T17" fmla="*/ 108 w 108"/>
                        <a:gd name="T18" fmla="*/ 118 h 11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118">
                          <a:moveTo>
                            <a:pt x="108" y="6"/>
                          </a:moveTo>
                          <a:cubicBezTo>
                            <a:pt x="76" y="10"/>
                            <a:pt x="39" y="0"/>
                            <a:pt x="12" y="18"/>
                          </a:cubicBezTo>
                          <a:cubicBezTo>
                            <a:pt x="0" y="26"/>
                            <a:pt x="26" y="44"/>
                            <a:pt x="36" y="54"/>
                          </a:cubicBezTo>
                          <a:cubicBezTo>
                            <a:pt x="46" y="64"/>
                            <a:pt x="60" y="70"/>
                            <a:pt x="72" y="78"/>
                          </a:cubicBezTo>
                          <a:cubicBezTo>
                            <a:pt x="85" y="118"/>
                            <a:pt x="71" y="114"/>
                            <a:pt x="96" y="11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rgbClr val="8E163E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3181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12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1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976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1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832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15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7" y="3312"/>
                    <a:ext cx="1004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2400" b="1">
                        <a:latin typeface="Times New Roman" pitchFamily="18" charset="0"/>
                      </a:rPr>
                      <a:t>稀硫酸</a:t>
                    </a:r>
                  </a:p>
                </p:txBody>
              </p:sp>
            </p:grpSp>
            <p:grpSp>
              <p:nvGrpSpPr>
                <p:cNvPr id="31794" name="Group 70"/>
                <p:cNvGrpSpPr>
                  <a:grpSpLocks/>
                </p:cNvGrpSpPr>
                <p:nvPr/>
              </p:nvGrpSpPr>
              <p:grpSpPr bwMode="auto">
                <a:xfrm>
                  <a:off x="2064" y="432"/>
                  <a:ext cx="2451" cy="773"/>
                  <a:chOff x="2064" y="432"/>
                  <a:chExt cx="2451" cy="773"/>
                </a:xfrm>
              </p:grpSpPr>
              <p:sp>
                <p:nvSpPr>
                  <p:cNvPr id="3179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600"/>
                    <a:ext cx="70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9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667" y="600"/>
                    <a:ext cx="71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179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387" y="432"/>
                    <a:ext cx="315" cy="168"/>
                    <a:chOff x="192" y="2256"/>
                    <a:chExt cx="432" cy="240"/>
                  </a:xfrm>
                </p:grpSpPr>
                <p:sp>
                  <p:nvSpPr>
                    <p:cNvPr id="3180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0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43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179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432"/>
                    <a:ext cx="25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3179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432"/>
                    <a:ext cx="34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Zn</a:t>
                    </a:r>
                  </a:p>
                </p:txBody>
              </p:sp>
              <p:sp>
                <p:nvSpPr>
                  <p:cNvPr id="3180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865" y="600"/>
                    <a:ext cx="71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01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181" y="600"/>
                    <a:ext cx="71" cy="60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rgbClr val="F5EC41"/>
                      </a:gs>
                      <a:gs pos="100000">
                        <a:srgbClr val="FF0000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1802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901" y="432"/>
                    <a:ext cx="316" cy="168"/>
                    <a:chOff x="192" y="2256"/>
                    <a:chExt cx="432" cy="240"/>
                  </a:xfrm>
                </p:grpSpPr>
                <p:sp>
                  <p:nvSpPr>
                    <p:cNvPr id="31805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6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225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2256"/>
                      <a:ext cx="43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180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432"/>
                    <a:ext cx="32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Fe</a:t>
                    </a:r>
                  </a:p>
                </p:txBody>
              </p:sp>
              <p:sp>
                <p:nvSpPr>
                  <p:cNvPr id="3180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256" y="432"/>
                    <a:ext cx="25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>
                        <a:latin typeface="Times New Roman" pitchFamily="18" charset="0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31774" name="Oval 87"/>
              <p:cNvSpPr>
                <a:spLocks noChangeArrowheads="1"/>
              </p:cNvSpPr>
              <p:nvPr/>
            </p:nvSpPr>
            <p:spPr bwMode="auto">
              <a:xfrm>
                <a:off x="3566" y="1559"/>
                <a:ext cx="178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itchFamily="18" charset="0"/>
                  </a:rPr>
                  <a:t>A</a:t>
                </a:r>
              </a:p>
            </p:txBody>
          </p:sp>
          <p:grpSp>
            <p:nvGrpSpPr>
              <p:cNvPr id="31775" name="Group 88"/>
              <p:cNvGrpSpPr>
                <a:grpSpLocks/>
              </p:cNvGrpSpPr>
              <p:nvPr/>
            </p:nvGrpSpPr>
            <p:grpSpPr bwMode="auto">
              <a:xfrm>
                <a:off x="3353" y="1946"/>
                <a:ext cx="777" cy="939"/>
                <a:chOff x="2592" y="2382"/>
                <a:chExt cx="1128" cy="1341"/>
              </a:xfrm>
            </p:grpSpPr>
            <p:grpSp>
              <p:nvGrpSpPr>
                <p:cNvPr id="31779" name="Group 89"/>
                <p:cNvGrpSpPr>
                  <a:grpSpLocks/>
                </p:cNvGrpSpPr>
                <p:nvPr/>
              </p:nvGrpSpPr>
              <p:grpSpPr bwMode="auto">
                <a:xfrm>
                  <a:off x="2592" y="2382"/>
                  <a:ext cx="861" cy="894"/>
                  <a:chOff x="2592" y="2382"/>
                  <a:chExt cx="861" cy="894"/>
                </a:xfrm>
              </p:grpSpPr>
              <p:sp>
                <p:nvSpPr>
                  <p:cNvPr id="3178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96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5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48" y="2952"/>
                    <a:ext cx="0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6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496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7" name="Line 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48" y="2040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8" name="Freeform 94"/>
                  <p:cNvSpPr>
                    <a:spLocks/>
                  </p:cNvSpPr>
                  <p:nvPr/>
                </p:nvSpPr>
                <p:spPr bwMode="auto">
                  <a:xfrm>
                    <a:off x="2688" y="3204"/>
                    <a:ext cx="108" cy="72"/>
                  </a:xfrm>
                  <a:custGeom>
                    <a:avLst/>
                    <a:gdLst>
                      <a:gd name="T0" fmla="*/ 0 w 108"/>
                      <a:gd name="T1" fmla="*/ 0 h 72"/>
                      <a:gd name="T2" fmla="*/ 108 w 108"/>
                      <a:gd name="T3" fmla="*/ 72 h 72"/>
                      <a:gd name="T4" fmla="*/ 0 60000 65536"/>
                      <a:gd name="T5" fmla="*/ 0 60000 65536"/>
                      <a:gd name="T6" fmla="*/ 0 w 108"/>
                      <a:gd name="T7" fmla="*/ 0 h 72"/>
                      <a:gd name="T8" fmla="*/ 108 w 108"/>
                      <a:gd name="T9" fmla="*/ 72 h 7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8" h="72">
                        <a:moveTo>
                          <a:pt x="0" y="0"/>
                        </a:moveTo>
                        <a:cubicBezTo>
                          <a:pt x="26" y="39"/>
                          <a:pt x="57" y="72"/>
                          <a:pt x="108" y="7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89" name="Freeform 95"/>
                  <p:cNvSpPr>
                    <a:spLocks/>
                  </p:cNvSpPr>
                  <p:nvPr/>
                </p:nvSpPr>
                <p:spPr bwMode="auto">
                  <a:xfrm>
                    <a:off x="3324" y="3192"/>
                    <a:ext cx="84" cy="72"/>
                  </a:xfrm>
                  <a:custGeom>
                    <a:avLst/>
                    <a:gdLst>
                      <a:gd name="T0" fmla="*/ 84 w 84"/>
                      <a:gd name="T1" fmla="*/ 0 h 72"/>
                      <a:gd name="T2" fmla="*/ 36 w 84"/>
                      <a:gd name="T3" fmla="*/ 60 h 72"/>
                      <a:gd name="T4" fmla="*/ 0 w 84"/>
                      <a:gd name="T5" fmla="*/ 72 h 72"/>
                      <a:gd name="T6" fmla="*/ 0 60000 65536"/>
                      <a:gd name="T7" fmla="*/ 0 60000 65536"/>
                      <a:gd name="T8" fmla="*/ 0 60000 65536"/>
                      <a:gd name="T9" fmla="*/ 0 w 84"/>
                      <a:gd name="T10" fmla="*/ 0 h 72"/>
                      <a:gd name="T11" fmla="*/ 84 w 8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4" h="72">
                        <a:moveTo>
                          <a:pt x="84" y="0"/>
                        </a:moveTo>
                        <a:cubicBezTo>
                          <a:pt x="70" y="42"/>
                          <a:pt x="79" y="38"/>
                          <a:pt x="36" y="60"/>
                        </a:cubicBezTo>
                        <a:cubicBezTo>
                          <a:pt x="25" y="66"/>
                          <a:pt x="0" y="72"/>
                          <a:pt x="0" y="7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90" name="Freeform 96"/>
                  <p:cNvSpPr>
                    <a:spLocks/>
                  </p:cNvSpPr>
                  <p:nvPr/>
                </p:nvSpPr>
                <p:spPr bwMode="auto">
                  <a:xfrm>
                    <a:off x="3408" y="2400"/>
                    <a:ext cx="45" cy="120"/>
                  </a:xfrm>
                  <a:custGeom>
                    <a:avLst/>
                    <a:gdLst>
                      <a:gd name="T0" fmla="*/ 0 w 45"/>
                      <a:gd name="T1" fmla="*/ 0 h 120"/>
                      <a:gd name="T2" fmla="*/ 36 w 45"/>
                      <a:gd name="T3" fmla="*/ 12 h 120"/>
                      <a:gd name="T4" fmla="*/ 0 w 45"/>
                      <a:gd name="T5" fmla="*/ 120 h 120"/>
                      <a:gd name="T6" fmla="*/ 0 60000 65536"/>
                      <a:gd name="T7" fmla="*/ 0 60000 65536"/>
                      <a:gd name="T8" fmla="*/ 0 60000 65536"/>
                      <a:gd name="T9" fmla="*/ 0 w 45"/>
                      <a:gd name="T10" fmla="*/ 0 h 120"/>
                      <a:gd name="T11" fmla="*/ 45 w 45"/>
                      <a:gd name="T12" fmla="*/ 120 h 1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5" h="120">
                        <a:moveTo>
                          <a:pt x="0" y="0"/>
                        </a:moveTo>
                        <a:cubicBezTo>
                          <a:pt x="12" y="4"/>
                          <a:pt x="31" y="0"/>
                          <a:pt x="36" y="12"/>
                        </a:cubicBezTo>
                        <a:cubicBezTo>
                          <a:pt x="45" y="34"/>
                          <a:pt x="11" y="99"/>
                          <a:pt x="0" y="12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91" name="Freeform 97"/>
                  <p:cNvSpPr>
                    <a:spLocks/>
                  </p:cNvSpPr>
                  <p:nvPr/>
                </p:nvSpPr>
                <p:spPr bwMode="auto">
                  <a:xfrm>
                    <a:off x="2592" y="2382"/>
                    <a:ext cx="108" cy="118"/>
                  </a:xfrm>
                  <a:custGeom>
                    <a:avLst/>
                    <a:gdLst>
                      <a:gd name="T0" fmla="*/ 108 w 108"/>
                      <a:gd name="T1" fmla="*/ 6 h 118"/>
                      <a:gd name="T2" fmla="*/ 12 w 108"/>
                      <a:gd name="T3" fmla="*/ 18 h 118"/>
                      <a:gd name="T4" fmla="*/ 36 w 108"/>
                      <a:gd name="T5" fmla="*/ 54 h 118"/>
                      <a:gd name="T6" fmla="*/ 72 w 108"/>
                      <a:gd name="T7" fmla="*/ 78 h 118"/>
                      <a:gd name="T8" fmla="*/ 96 w 108"/>
                      <a:gd name="T9" fmla="*/ 114 h 1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118"/>
                      <a:gd name="T17" fmla="*/ 108 w 108"/>
                      <a:gd name="T18" fmla="*/ 118 h 11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118">
                        <a:moveTo>
                          <a:pt x="108" y="6"/>
                        </a:moveTo>
                        <a:cubicBezTo>
                          <a:pt x="76" y="10"/>
                          <a:pt x="39" y="0"/>
                          <a:pt x="12" y="18"/>
                        </a:cubicBezTo>
                        <a:cubicBezTo>
                          <a:pt x="0" y="26"/>
                          <a:pt x="26" y="44"/>
                          <a:pt x="36" y="54"/>
                        </a:cubicBezTo>
                        <a:cubicBezTo>
                          <a:pt x="46" y="64"/>
                          <a:pt x="60" y="70"/>
                          <a:pt x="72" y="78"/>
                        </a:cubicBezTo>
                        <a:cubicBezTo>
                          <a:pt x="85" y="118"/>
                          <a:pt x="71" y="114"/>
                          <a:pt x="96" y="114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8E163E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1780" name="Line 98"/>
                <p:cNvSpPr>
                  <a:spLocks noChangeShapeType="1"/>
                </p:cNvSpPr>
                <p:nvPr/>
              </p:nvSpPr>
              <p:spPr bwMode="auto">
                <a:xfrm>
                  <a:off x="2832" y="312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1" name="Line 99"/>
                <p:cNvSpPr>
                  <a:spLocks noChangeShapeType="1"/>
                </p:cNvSpPr>
                <p:nvPr/>
              </p:nvSpPr>
              <p:spPr bwMode="auto">
                <a:xfrm>
                  <a:off x="2736" y="2976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2" name="Line 100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715" y="3312"/>
                  <a:ext cx="1005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8E163E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 b="1">
                      <a:latin typeface="Times New Roman" pitchFamily="18" charset="0"/>
                    </a:rPr>
                    <a:t>稀硫酸</a:t>
                  </a:r>
                </a:p>
              </p:txBody>
            </p:sp>
          </p:grpSp>
          <p:sp>
            <p:nvSpPr>
              <p:cNvPr id="31776" name="Oval 102"/>
              <p:cNvSpPr>
                <a:spLocks noChangeArrowheads="1"/>
              </p:cNvSpPr>
              <p:nvPr/>
            </p:nvSpPr>
            <p:spPr bwMode="auto">
              <a:xfrm>
                <a:off x="2172" y="1570"/>
                <a:ext cx="176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1777" name="Text Box 103"/>
              <p:cNvSpPr txBox="1">
                <a:spLocks noChangeArrowheads="1"/>
              </p:cNvSpPr>
              <p:nvPr/>
            </p:nvSpPr>
            <p:spPr bwMode="auto">
              <a:xfrm>
                <a:off x="4482" y="2614"/>
                <a:ext cx="6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稀硫酸</a:t>
                </a:r>
              </a:p>
            </p:txBody>
          </p:sp>
          <p:sp>
            <p:nvSpPr>
              <p:cNvPr id="31778" name="Oval 104"/>
              <p:cNvSpPr>
                <a:spLocks noChangeArrowheads="1"/>
              </p:cNvSpPr>
              <p:nvPr/>
            </p:nvSpPr>
            <p:spPr bwMode="auto">
              <a:xfrm>
                <a:off x="4785" y="1525"/>
                <a:ext cx="178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itchFamily="18" charset="0"/>
                  </a:rPr>
                  <a:t>A</a:t>
                </a:r>
              </a:p>
            </p:txBody>
          </p:sp>
        </p:grpSp>
      </p:grpSp>
      <p:sp>
        <p:nvSpPr>
          <p:cNvPr id="42089" name="Text Box 105"/>
          <p:cNvSpPr txBox="1">
            <a:spLocks noChangeArrowheads="1"/>
          </p:cNvSpPr>
          <p:nvPr/>
        </p:nvSpPr>
        <p:spPr bwMode="auto">
          <a:xfrm>
            <a:off x="685800" y="3884613"/>
            <a:ext cx="5016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7200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2090" name="Text Box 106"/>
          <p:cNvSpPr txBox="1">
            <a:spLocks noChangeArrowheads="1"/>
          </p:cNvSpPr>
          <p:nvPr/>
        </p:nvSpPr>
        <p:spPr bwMode="auto">
          <a:xfrm>
            <a:off x="1622425" y="4251325"/>
            <a:ext cx="50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2091" name="Text Box 107"/>
          <p:cNvSpPr txBox="1">
            <a:spLocks noChangeArrowheads="1"/>
          </p:cNvSpPr>
          <p:nvPr/>
        </p:nvSpPr>
        <p:spPr bwMode="auto">
          <a:xfrm>
            <a:off x="2701925" y="3878263"/>
            <a:ext cx="5016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7200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2092" name="Text Box 108"/>
          <p:cNvSpPr txBox="1">
            <a:spLocks noChangeArrowheads="1"/>
          </p:cNvSpPr>
          <p:nvPr/>
        </p:nvSpPr>
        <p:spPr bwMode="auto">
          <a:xfrm>
            <a:off x="3638550" y="4244975"/>
            <a:ext cx="50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2093" name="Text Box 109"/>
          <p:cNvSpPr txBox="1">
            <a:spLocks noChangeArrowheads="1"/>
          </p:cNvSpPr>
          <p:nvPr/>
        </p:nvSpPr>
        <p:spPr bwMode="auto">
          <a:xfrm>
            <a:off x="4862513" y="3806825"/>
            <a:ext cx="5016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7200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2094" name="Text Box 110"/>
          <p:cNvSpPr txBox="1">
            <a:spLocks noChangeArrowheads="1"/>
          </p:cNvSpPr>
          <p:nvPr/>
        </p:nvSpPr>
        <p:spPr bwMode="auto">
          <a:xfrm>
            <a:off x="5945188" y="4173538"/>
            <a:ext cx="50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2095" name="Text Box 111"/>
          <p:cNvSpPr txBox="1">
            <a:spLocks noChangeArrowheads="1"/>
          </p:cNvSpPr>
          <p:nvPr/>
        </p:nvSpPr>
        <p:spPr bwMode="auto">
          <a:xfrm>
            <a:off x="6734175" y="3733800"/>
            <a:ext cx="5016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7200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2096" name="Text Box 112"/>
          <p:cNvSpPr txBox="1">
            <a:spLocks noChangeArrowheads="1"/>
          </p:cNvSpPr>
          <p:nvPr/>
        </p:nvSpPr>
        <p:spPr bwMode="auto">
          <a:xfrm>
            <a:off x="7961313" y="4100513"/>
            <a:ext cx="50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  <p:bldP spid="42089" grpId="0"/>
      <p:bldP spid="42090" grpId="0"/>
      <p:bldP spid="42091" grpId="0"/>
      <p:bldP spid="42092" grpId="0"/>
      <p:bldP spid="42093" grpId="0"/>
      <p:bldP spid="42094" grpId="0"/>
      <p:bldP spid="42095" grpId="0"/>
      <p:bldP spid="420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D48-302_水果電池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3" b="9952"/>
          <a:stretch>
            <a:fillRect/>
          </a:stretch>
        </p:blipFill>
        <p:spPr bwMode="auto">
          <a:xfrm>
            <a:off x="1165225" y="3017838"/>
            <a:ext cx="4352925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54" descr="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882650"/>
            <a:ext cx="60737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3"/>
          <p:cNvSpPr txBox="1">
            <a:spLocks noChangeArrowheads="1"/>
          </p:cNvSpPr>
          <p:nvPr/>
        </p:nvSpPr>
        <p:spPr bwMode="auto">
          <a:xfrm>
            <a:off x="2209800" y="1003300"/>
            <a:ext cx="64008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趣味</a:t>
            </a:r>
            <a:r>
              <a:rPr lang="zh-CN" altLang="en-US" sz="4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化学实验之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水果电池</a:t>
            </a:r>
            <a:endParaRPr lang="en-US" altLang="zh-CN" sz="36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269" name="Picture 56" descr="老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1193800"/>
            <a:ext cx="314483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500fd9f9d72a6059e0f25f6a2834349b023bbae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513" y="3421119"/>
            <a:ext cx="3582636" cy="2790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5888" y="2657475"/>
            <a:ext cx="8647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CC"/>
                </a:solidFill>
              </a:rPr>
              <a:t>③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根据电子或电流流动方向判断（外电路）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3571875"/>
            <a:ext cx="6000750" cy="579438"/>
            <a:chOff x="369" y="1506"/>
            <a:chExt cx="3584" cy="365"/>
          </a:xfrm>
        </p:grpSpPr>
        <p:sp>
          <p:nvSpPr>
            <p:cNvPr id="7187" name="Text Box 4"/>
            <p:cNvSpPr txBox="1">
              <a:spLocks noChangeArrowheads="1"/>
            </p:cNvSpPr>
            <p:nvPr/>
          </p:nvSpPr>
          <p:spPr bwMode="auto">
            <a:xfrm>
              <a:off x="369" y="1506"/>
              <a:ext cx="3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Times New Roman" pitchFamily="18" charset="0"/>
                </a:rPr>
                <a:t>电子从负极流出</a:t>
              </a:r>
              <a:r>
                <a:rPr lang="zh-CN" altLang="en-US" sz="3200" b="1" baseline="30000">
                  <a:latin typeface="Times New Roman" pitchFamily="18" charset="0"/>
                </a:rPr>
                <a:t>  </a:t>
              </a:r>
              <a:r>
                <a:rPr lang="zh-CN" altLang="en-US" sz="3200" b="1" baseline="30000">
                  <a:latin typeface="Times New Roman" pitchFamily="18" charset="0"/>
                  <a:ea typeface="楷体_GB2312" pitchFamily="49" charset="-122"/>
                </a:rPr>
                <a:t>沿导线</a:t>
              </a:r>
              <a:r>
                <a:rPr lang="zh-CN" altLang="en-US" sz="3200" b="1">
                  <a:latin typeface="Times New Roman" pitchFamily="18" charset="0"/>
                </a:rPr>
                <a:t> 流入正极</a:t>
              </a:r>
            </a:p>
          </p:txBody>
        </p:sp>
        <p:sp>
          <p:nvSpPr>
            <p:cNvPr id="7188" name="Line 5"/>
            <p:cNvSpPr>
              <a:spLocks noChangeShapeType="1"/>
            </p:cNvSpPr>
            <p:nvPr/>
          </p:nvSpPr>
          <p:spPr bwMode="auto">
            <a:xfrm>
              <a:off x="2304" y="1776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1950" y="4303713"/>
            <a:ext cx="5886450" cy="579437"/>
            <a:chOff x="417" y="2274"/>
            <a:chExt cx="3564" cy="365"/>
          </a:xfrm>
        </p:grpSpPr>
        <p:sp>
          <p:nvSpPr>
            <p:cNvPr id="7185" name="Text Box 7"/>
            <p:cNvSpPr txBox="1">
              <a:spLocks noChangeArrowheads="1"/>
            </p:cNvSpPr>
            <p:nvPr/>
          </p:nvSpPr>
          <p:spPr bwMode="auto">
            <a:xfrm>
              <a:off x="417" y="2274"/>
              <a:ext cx="35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Times New Roman" pitchFamily="18" charset="0"/>
                </a:rPr>
                <a:t>电流从正极流出 </a:t>
              </a:r>
              <a:r>
                <a:rPr lang="zh-CN" altLang="en-US" sz="3200" b="1" baseline="30000">
                  <a:latin typeface="Times New Roman" pitchFamily="18" charset="0"/>
                  <a:ea typeface="楷体_GB2312" pitchFamily="49" charset="-122"/>
                </a:rPr>
                <a:t>沿导线</a:t>
              </a:r>
              <a:r>
                <a:rPr lang="zh-CN" altLang="en-US" sz="3200" b="1">
                  <a:latin typeface="Times New Roman" pitchFamily="18" charset="0"/>
                </a:rPr>
                <a:t> 流入负极</a:t>
              </a:r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765925" y="3160713"/>
            <a:ext cx="2378075" cy="2447925"/>
            <a:chOff x="2290" y="799"/>
            <a:chExt cx="1498" cy="1177"/>
          </a:xfrm>
        </p:grpSpPr>
        <p:graphicFrame>
          <p:nvGraphicFramePr>
            <p:cNvPr id="7170" name="Object 10"/>
            <p:cNvGraphicFramePr>
              <a:graphicFrameLocks noChangeAspect="1"/>
            </p:cNvGraphicFramePr>
            <p:nvPr/>
          </p:nvGraphicFramePr>
          <p:xfrm>
            <a:off x="2381" y="799"/>
            <a:ext cx="1227" cy="1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位图图像" r:id="rId3" imgW="1219370" imgH="2085714" progId="Paint.Picture">
                    <p:embed/>
                  </p:oleObj>
                </mc:Choice>
                <mc:Fallback>
                  <p:oleObj name="位图图像" r:id="rId3" imgW="1219370" imgH="2085714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799"/>
                          <a:ext cx="1227" cy="1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 flipV="1">
              <a:off x="2562" y="845"/>
              <a:ext cx="0" cy="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3470" y="845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2290" y="859"/>
              <a:ext cx="28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rgbClr val="3333FF"/>
                  </a:solidFill>
                  <a:latin typeface="Tahoma" pitchFamily="34" charset="0"/>
                </a:rPr>
                <a:t>e</a:t>
              </a:r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3504" y="825"/>
              <a:ext cx="28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rgbClr val="3333FF"/>
                  </a:solidFill>
                  <a:latin typeface="Tahoma" pitchFamily="34" charset="0"/>
                </a:rPr>
                <a:t>e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2976" y="1701"/>
              <a:ext cx="480" cy="2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52400" y="5095875"/>
            <a:ext cx="7716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CC"/>
                </a:solidFill>
              </a:rPr>
              <a:t>④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根据离子的定向移动方向（内电路）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17550" y="5837238"/>
            <a:ext cx="4083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阳离子向正极移动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45013" y="5857875"/>
            <a:ext cx="4294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阴离子向负极移动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152400" y="738188"/>
            <a:ext cx="640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②</a:t>
            </a:r>
            <a:r>
              <a:rPr lang="zh-CN" altLang="en-US" sz="3200" b="1">
                <a:solidFill>
                  <a:srgbClr val="0000CC"/>
                </a:solidFill>
              </a:rPr>
              <a:t>根据电极反应判断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12775" y="1385888"/>
            <a:ext cx="6397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负极</a:t>
            </a:r>
            <a:r>
              <a:rPr lang="zh-CN" altLang="en-US" sz="3200" b="1"/>
              <a:t>→失电子的反应→氧化反应</a:t>
            </a:r>
            <a:endParaRPr lang="zh-CN" altLang="en-US" sz="3200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正极</a:t>
            </a:r>
            <a:r>
              <a:rPr lang="zh-CN" altLang="en-US" sz="3200" b="1"/>
              <a:t>→得电子的反应→还原反应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24" grpId="0" autoUpdateAnimBg="0"/>
      <p:bldP spid="43025" grpId="0" autoUpdateAnimBg="0"/>
      <p:bldP spid="43026" grpId="0" autoUpdateAnimBg="0"/>
      <p:bldP spid="43027" grpId="0"/>
      <p:bldP spid="430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00050" y="322262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00CC"/>
                </a:solidFill>
                <a:latin typeface="宋体" pitchFamily="2" charset="-122"/>
              </a:rPr>
              <a:t>⑥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根据现象判断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5150" y="3960813"/>
            <a:ext cx="4387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电极不断溶解：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负极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84188" y="4610100"/>
            <a:ext cx="652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有气泡冒出、有固体析出：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正极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31788" y="811213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00CC"/>
                </a:solidFill>
              </a:rPr>
              <a:t>⑤</a:t>
            </a:r>
            <a:r>
              <a:rPr lang="zh-CN" altLang="en-US" sz="3200" b="1">
                <a:solidFill>
                  <a:srgbClr val="0000CC"/>
                </a:solidFill>
                <a:latin typeface="Tahoma" pitchFamily="34" charset="0"/>
              </a:rPr>
              <a:t>根据离子方程式判断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39863" y="1243013"/>
            <a:ext cx="6335712" cy="777875"/>
            <a:chOff x="857" y="1872"/>
            <a:chExt cx="3991" cy="490"/>
          </a:xfrm>
        </p:grpSpPr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857" y="1997"/>
              <a:ext cx="39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latin typeface="Tahoma" pitchFamily="34" charset="0"/>
                </a:rPr>
                <a:t>Fe+2H</a:t>
              </a:r>
              <a:r>
                <a:rPr lang="en-US" altLang="zh-CN" sz="3200" baseline="30000">
                  <a:latin typeface="Tahoma" pitchFamily="34" charset="0"/>
                </a:rPr>
                <a:t>+</a:t>
              </a:r>
              <a:r>
                <a:rPr lang="en-US" altLang="zh-CN" sz="3200">
                  <a:latin typeface="Tahoma" pitchFamily="34" charset="0"/>
                </a:rPr>
                <a:t>=Fe</a:t>
              </a:r>
              <a:r>
                <a:rPr lang="en-US" altLang="zh-CN" sz="3200" baseline="30000">
                  <a:latin typeface="Tahoma" pitchFamily="34" charset="0"/>
                </a:rPr>
                <a:t>2+</a:t>
              </a:r>
              <a:r>
                <a:rPr lang="en-US" altLang="zh-CN" sz="3200">
                  <a:latin typeface="Tahoma" pitchFamily="34" charset="0"/>
                </a:rPr>
                <a:t>+H</a:t>
              </a:r>
              <a:r>
                <a:rPr lang="en-US" altLang="zh-CN" sz="3200" baseline="-25000">
                  <a:latin typeface="Tahoma" pitchFamily="34" charset="0"/>
                </a:rPr>
                <a:t>2</a:t>
              </a:r>
              <a:r>
                <a:rPr lang="en-US" altLang="zh-CN" sz="3200"/>
                <a:t>↑</a:t>
              </a:r>
            </a:p>
          </p:txBody>
        </p:sp>
        <p:sp>
          <p:nvSpPr>
            <p:cNvPr id="32781" name="Line 8"/>
            <p:cNvSpPr>
              <a:spLocks noChangeShapeType="1"/>
            </p:cNvSpPr>
            <p:nvPr/>
          </p:nvSpPr>
          <p:spPr bwMode="auto">
            <a:xfrm flipV="1">
              <a:off x="4608" y="1872"/>
              <a:ext cx="0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triangle" w="med" len="sm"/>
                </a14:hiddenLine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240088" y="1963738"/>
            <a:ext cx="0" cy="633412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374900" y="2468563"/>
            <a:ext cx="2425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ahoma" pitchFamily="34" charset="0"/>
              </a:rPr>
              <a:t>（负极）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697288" y="2468563"/>
            <a:ext cx="3465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ahoma" pitchFamily="34" charset="0"/>
              </a:rPr>
              <a:t>（在正极反应）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959225" y="1892300"/>
            <a:ext cx="649288" cy="6477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85800" y="5389563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《</a:t>
            </a:r>
            <a:r>
              <a:rPr lang="zh-CN" altLang="en-US" sz="3200" b="1">
                <a:solidFill>
                  <a:srgbClr val="0000FF"/>
                </a:solidFill>
              </a:rPr>
              <a:t>创新</a:t>
            </a:r>
            <a:r>
              <a:rPr lang="en-US" altLang="zh-CN" sz="3200" b="1">
                <a:solidFill>
                  <a:srgbClr val="0000FF"/>
                </a:solidFill>
              </a:rPr>
              <a:t>》P</a:t>
            </a:r>
            <a:r>
              <a:rPr lang="en-US" altLang="zh-CN" sz="3200" b="1" baseline="-25000">
                <a:solidFill>
                  <a:srgbClr val="0000FF"/>
                </a:solidFill>
              </a:rPr>
              <a:t>24</a:t>
            </a:r>
            <a:r>
              <a:rPr lang="zh-CN" altLang="en-US" sz="3200" b="1">
                <a:solidFill>
                  <a:srgbClr val="0000FF"/>
                </a:solidFill>
              </a:rPr>
              <a:t>例</a:t>
            </a:r>
            <a:r>
              <a:rPr lang="en-US" altLang="zh-CN" sz="3200" b="1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autoUpdateAnimBg="0"/>
      <p:bldP spid="44036" grpId="0" autoUpdateAnimBg="0"/>
      <p:bldP spid="44037" grpId="0"/>
      <p:bldP spid="44041" grpId="0" animBg="1"/>
      <p:bldP spid="44042" grpId="0" autoUpdateAnimBg="0"/>
      <p:bldP spid="44043" grpId="0" autoUpdateAnimBg="0"/>
      <p:bldP spid="44044" grpId="0" animBg="1"/>
      <p:bldP spid="440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6600"/>
                </a:solidFill>
                <a:ea typeface="华文隶书" pitchFamily="2" charset="-122"/>
              </a:rPr>
              <a:t>结合原电池总反应式设计原电池装置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914400" y="1828800"/>
            <a:ext cx="5257800" cy="1117600"/>
            <a:chOff x="1824" y="1248"/>
            <a:chExt cx="3312" cy="704"/>
          </a:xfrm>
        </p:grpSpPr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1824" y="1248"/>
              <a:ext cx="331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A50021"/>
                  </a:solidFill>
                </a:rPr>
                <a:t>电池总反应 </a:t>
              </a:r>
              <a:r>
                <a:rPr lang="en-US" altLang="zh-CN" sz="3200" b="1">
                  <a:solidFill>
                    <a:srgbClr val="A50021"/>
                  </a:solidFill>
                </a:rPr>
                <a:t>: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A50021"/>
                  </a:solidFill>
                </a:rPr>
                <a:t>Zn + 2H</a:t>
              </a:r>
              <a:r>
                <a:rPr lang="en-US" altLang="zh-CN" sz="3200" b="1" baseline="30000">
                  <a:solidFill>
                    <a:srgbClr val="A50021"/>
                  </a:solidFill>
                </a:rPr>
                <a:t>+ </a:t>
              </a:r>
              <a:r>
                <a:rPr lang="en-US" altLang="zh-CN" sz="3200" b="1">
                  <a:solidFill>
                    <a:srgbClr val="A50021"/>
                  </a:solidFill>
                </a:rPr>
                <a:t>= Zn</a:t>
              </a:r>
              <a:r>
                <a:rPr lang="en-US" altLang="zh-CN" sz="3200" b="1" baseline="30000">
                  <a:solidFill>
                    <a:srgbClr val="A50021"/>
                  </a:solidFill>
                </a:rPr>
                <a:t>2+ </a:t>
              </a:r>
              <a:r>
                <a:rPr lang="en-US" altLang="zh-CN" sz="3200" b="1">
                  <a:solidFill>
                    <a:srgbClr val="A50021"/>
                  </a:solidFill>
                </a:rPr>
                <a:t>+ H</a:t>
              </a:r>
              <a:r>
                <a:rPr lang="en-US" altLang="zh-CN" sz="3200" b="1" baseline="-25000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33801" name="Line 5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28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22288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38200"/>
            <a:ext cx="20780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990600" y="4419600"/>
            <a:ext cx="5257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A50021"/>
                </a:solidFill>
              </a:rPr>
              <a:t>电池总反应 </a:t>
            </a:r>
            <a:r>
              <a:rPr lang="en-US" altLang="zh-CN" sz="3200" b="1">
                <a:solidFill>
                  <a:srgbClr val="A50021"/>
                </a:solidFill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A50021"/>
                </a:solidFill>
              </a:rPr>
              <a:t>Zn + Cu</a:t>
            </a:r>
            <a:r>
              <a:rPr lang="en-US" altLang="zh-CN" sz="3200" b="1" baseline="30000">
                <a:solidFill>
                  <a:srgbClr val="A50021"/>
                </a:solidFill>
              </a:rPr>
              <a:t>2+ </a:t>
            </a:r>
            <a:r>
              <a:rPr lang="en-US" altLang="zh-CN" sz="3200" b="1">
                <a:solidFill>
                  <a:srgbClr val="A50021"/>
                </a:solidFill>
              </a:rPr>
              <a:t>= Zn</a:t>
            </a:r>
            <a:r>
              <a:rPr lang="en-US" altLang="zh-CN" sz="3200" b="1" baseline="30000">
                <a:solidFill>
                  <a:srgbClr val="A50021"/>
                </a:solidFill>
              </a:rPr>
              <a:t>2+ </a:t>
            </a:r>
            <a:r>
              <a:rPr lang="en-US" altLang="zh-CN" sz="3200" b="1">
                <a:solidFill>
                  <a:srgbClr val="A50021"/>
                </a:solidFill>
              </a:rPr>
              <a:t>+ Cu</a:t>
            </a:r>
            <a:endParaRPr lang="en-US" altLang="zh-CN" sz="3200" b="1" baseline="-25000">
              <a:solidFill>
                <a:srgbClr val="A50021"/>
              </a:solidFill>
            </a:endParaRP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7404100" y="3886200"/>
            <a:ext cx="30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400" y="0"/>
            <a:ext cx="4876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6600"/>
                </a:solidFill>
                <a:ea typeface="华文隶书" pitchFamily="2" charset="-122"/>
              </a:rPr>
              <a:t>原电池原理的应用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200" y="517525"/>
            <a:ext cx="900112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①</a:t>
            </a:r>
            <a:r>
              <a:rPr lang="zh-CN" altLang="en-US" sz="3200" b="1">
                <a:solidFill>
                  <a:srgbClr val="000000"/>
                </a:solidFill>
              </a:rPr>
              <a:t>加快反应速率：</a:t>
            </a:r>
          </a:p>
          <a:p>
            <a:pPr eaLnBrk="1" hangingPunct="1"/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</a:rPr>
              <a:t>（形成原电池反应，反应速率加快）</a:t>
            </a:r>
            <a:endParaRPr lang="zh-CN" altLang="en-US" sz="3200" b="1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</a:t>
            </a:r>
            <a:r>
              <a:rPr lang="zh-CN" altLang="en-US" sz="3200" b="1">
                <a:solidFill>
                  <a:srgbClr val="0000FF"/>
                </a:solidFill>
              </a:rPr>
              <a:t>例如，实验室制</a:t>
            </a:r>
            <a:r>
              <a:rPr lang="en-US" altLang="zh-CN" sz="3200" b="1">
                <a:solidFill>
                  <a:srgbClr val="0000FF"/>
                </a:solidFill>
              </a:rPr>
              <a:t>H</a:t>
            </a:r>
            <a:r>
              <a:rPr lang="en-US" altLang="zh-CN" sz="3200" b="1" baseline="-25000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时，由于锌太纯，反应一般较慢，可加入少量</a:t>
            </a:r>
            <a:r>
              <a:rPr lang="en-US" altLang="zh-CN" sz="3200" b="1">
                <a:solidFill>
                  <a:srgbClr val="0000FF"/>
                </a:solidFill>
              </a:rPr>
              <a:t>CuSO</a:t>
            </a:r>
            <a:r>
              <a:rPr lang="en-US" altLang="zh-CN" sz="3200" b="1" baseline="-25000">
                <a:solidFill>
                  <a:srgbClr val="0000FF"/>
                </a:solidFill>
              </a:rPr>
              <a:t>4</a:t>
            </a:r>
            <a:r>
              <a:rPr lang="zh-CN" altLang="en-US" sz="3200" b="1">
                <a:solidFill>
                  <a:srgbClr val="0000FF"/>
                </a:solidFill>
              </a:rPr>
              <a:t>以加快反应速率。或者使用粗锌与稀硫酸反应。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创新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》P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24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变式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3200" b="1" baseline="-25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②</a:t>
            </a:r>
            <a:r>
              <a:rPr lang="zh-CN" altLang="en-US" sz="3200" b="1">
                <a:solidFill>
                  <a:srgbClr val="000000"/>
                </a:solidFill>
              </a:rPr>
              <a:t>揭示钢铁腐蚀的原因及防止钢铁的腐蚀。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</a:t>
            </a:r>
            <a:r>
              <a:rPr lang="zh-CN" altLang="en-US" sz="3200" b="1">
                <a:solidFill>
                  <a:srgbClr val="0000FF"/>
                </a:solidFill>
              </a:rPr>
              <a:t>钢铁中含有碳，可与</a:t>
            </a:r>
            <a:r>
              <a:rPr lang="en-US" altLang="zh-CN" sz="3200" b="1">
                <a:solidFill>
                  <a:srgbClr val="0000FF"/>
                </a:solidFill>
              </a:rPr>
              <a:t>Fe</a:t>
            </a:r>
            <a:r>
              <a:rPr lang="zh-CN" altLang="en-US" sz="3200" b="1">
                <a:solidFill>
                  <a:srgbClr val="0000FF"/>
                </a:solidFill>
              </a:rPr>
              <a:t>组成原电池，发生原电池反应而使钢铁遭到腐蚀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创新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》 P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23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议一议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4(1)     P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25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③</a:t>
            </a:r>
            <a:r>
              <a:rPr lang="zh-CN" altLang="en-US" sz="3200" b="1"/>
              <a:t>判断金属活动性的强弱   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25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32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5725" y="908050"/>
            <a:ext cx="905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）化学电池有三大类型：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     </a:t>
            </a:r>
            <a:r>
              <a:rPr lang="zh-CN" altLang="en-US" sz="2800" b="1" u="sng">
                <a:latin typeface="Times New Roman" pitchFamily="18" charset="0"/>
              </a:rPr>
              <a:t>                      </a:t>
            </a:r>
            <a:r>
              <a:rPr lang="zh-CN" altLang="en-US" sz="2000" b="1">
                <a:latin typeface="Times New Roman" pitchFamily="18" charset="0"/>
              </a:rPr>
              <a:t>、</a:t>
            </a:r>
            <a:r>
              <a:rPr lang="zh-CN" altLang="en-US" sz="2000">
                <a:latin typeface="Times New Roman" pitchFamily="18" charset="0"/>
              </a:rPr>
              <a:t>     </a:t>
            </a:r>
            <a:r>
              <a:rPr lang="zh-CN" altLang="en-US" sz="2000" u="sng">
                <a:latin typeface="Times New Roman" pitchFamily="18" charset="0"/>
              </a:rPr>
              <a:t>                                 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、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000" u="sng">
                <a:latin typeface="Times New Roman" pitchFamily="18" charset="0"/>
              </a:rPr>
              <a:t>                                  </a:t>
            </a:r>
            <a:r>
              <a:rPr lang="en-US" altLang="zh-CN" sz="2000" b="1">
                <a:latin typeface="Times New Roman" pitchFamily="18" charset="0"/>
              </a:rPr>
              <a:t>.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 u="sng">
                <a:latin typeface="Times New Roman" pitchFamily="18" charset="0"/>
              </a:rPr>
              <a:t>    </a:t>
            </a:r>
            <a:r>
              <a:rPr lang="en-US" altLang="zh-CN" sz="2000" b="1" u="sng">
                <a:latin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</a:rPr>
              <a:t>   </a:t>
            </a:r>
            <a:r>
              <a:rPr lang="en-US" altLang="zh-CN" sz="2000" b="1" u="sng">
                <a:latin typeface="Times New Roman" pitchFamily="18" charset="0"/>
              </a:rPr>
              <a:t>   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476375" y="1268413"/>
            <a:ext cx="715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一次电池            二次电池             燃料电池</a:t>
            </a:r>
            <a:r>
              <a:rPr lang="zh-CN" alt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14300" y="1682750"/>
            <a:ext cx="91122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）特点：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①一次电池：不可充电，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如干电池（又称为锌锰电池，是最早使用的化学电池）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②二次电池：可循环利用，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   放电过程是将</a:t>
            </a:r>
            <a:r>
              <a:rPr lang="zh-CN" altLang="en-US" sz="2800" b="1" u="sng">
                <a:latin typeface="Times New Roman" pitchFamily="18" charset="0"/>
              </a:rPr>
              <a:t>         </a:t>
            </a:r>
            <a:r>
              <a:rPr lang="zh-CN" altLang="en-US" sz="2800" b="1">
                <a:latin typeface="Times New Roman" pitchFamily="18" charset="0"/>
              </a:rPr>
              <a:t>能转化为</a:t>
            </a:r>
            <a:r>
              <a:rPr lang="zh-CN" altLang="en-US" sz="2800" b="1" u="sng">
                <a:latin typeface="Times New Roman" pitchFamily="18" charset="0"/>
              </a:rPr>
              <a:t>       </a:t>
            </a:r>
            <a:r>
              <a:rPr lang="zh-CN" altLang="en-US" sz="2800" b="1">
                <a:latin typeface="Times New Roman" pitchFamily="18" charset="0"/>
              </a:rPr>
              <a:t>能；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   充电过程是将</a:t>
            </a:r>
            <a:r>
              <a:rPr lang="zh-CN" altLang="en-US" sz="2800" b="1" u="sng">
                <a:latin typeface="Times New Roman" pitchFamily="18" charset="0"/>
              </a:rPr>
              <a:t>      </a:t>
            </a:r>
            <a:r>
              <a:rPr lang="zh-CN" altLang="en-US" sz="2800" b="1">
                <a:latin typeface="Times New Roman" pitchFamily="18" charset="0"/>
              </a:rPr>
              <a:t>能转化为</a:t>
            </a:r>
            <a:r>
              <a:rPr lang="zh-CN" altLang="en-US" sz="2800" b="1" u="sng">
                <a:latin typeface="Times New Roman" pitchFamily="18" charset="0"/>
              </a:rPr>
              <a:t>         </a:t>
            </a:r>
            <a:r>
              <a:rPr lang="zh-CN" altLang="en-US" sz="2800" b="1">
                <a:latin typeface="Times New Roman" pitchFamily="18" charset="0"/>
              </a:rPr>
              <a:t>能。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③燃料电池：可不断充入氧化剂、还原剂连续使用，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  最理想的燃料是</a:t>
            </a:r>
            <a:r>
              <a:rPr lang="zh-CN" altLang="en-US" sz="2800" b="1" u="sng">
                <a:latin typeface="Times New Roman" pitchFamily="18" charset="0"/>
              </a:rPr>
              <a:t>          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5800" y="5256213"/>
            <a:ext cx="78628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）产物为水，无污染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）与其它能源比，反应相同质量，放出能量多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）来源广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581400" y="3384550"/>
            <a:ext cx="315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化学                 电</a:t>
            </a:r>
            <a:r>
              <a:rPr lang="zh-CN" alt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435350" y="3814763"/>
            <a:ext cx="3152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电                  化学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6213" y="459898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52400" y="0"/>
            <a:ext cx="7677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6600"/>
                </a:solidFill>
                <a:latin typeface="黑体" pitchFamily="49" charset="-122"/>
                <a:ea typeface="华文隶书" pitchFamily="2" charset="-122"/>
              </a:rPr>
              <a:t>发展中的化学电源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6" grpId="0"/>
      <p:bldP spid="54277" grpId="0"/>
      <p:bldP spid="54278" grpId="0"/>
      <p:bldP spid="54279" grpId="0"/>
      <p:bldP spid="542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 descr="D48-302_水果電池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346200"/>
            <a:ext cx="315595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:\课件和教案\第2学期\叶-课件\第二章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14763"/>
            <a:ext cx="3482975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:\课件和教案\第2学期\叶-课件\第二章\7ATYJCJNLOVQN4J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1707" r="6024"/>
          <a:stretch>
            <a:fillRect/>
          </a:stretch>
        </p:blipFill>
        <p:spPr bwMode="auto">
          <a:xfrm>
            <a:off x="5227638" y="1363663"/>
            <a:ext cx="35401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282575" y="619125"/>
            <a:ext cx="2192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水果电池</a:t>
            </a:r>
          </a:p>
        </p:txBody>
      </p:sp>
      <p:pic>
        <p:nvPicPr>
          <p:cNvPr id="12294" name="图片 7" descr="1535420694393017.jpg"/>
          <p:cNvPicPr>
            <a:picLocks noChangeAspect="1"/>
          </p:cNvPicPr>
          <p:nvPr/>
        </p:nvPicPr>
        <p:blipFill>
          <a:blip r:embed="rId5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3798888"/>
            <a:ext cx="46736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88913" y="1143000"/>
            <a:ext cx="8875712" cy="547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1786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年的一天，意大利解剖学教授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伽伐尼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正在实验室解剖青蛙，妻子当他的助手，在一旁侍候。只见他手中的解剖刀一刀下去切开青蛙的腰部，再一刀下去剥出腰部的神经，他又顺手抄过一把精巧的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黄铜小钩，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一钩穿了过去，随手递给妻子，吩咐挂将起来。妻子顺手将这死青蛙挂在实验桌上的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一根横铁棍上。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当伽伐尼将第二只青蛙剥开皮正准备再下刀时，突然妻子惊叫一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声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“天啊！青蛙又活了。”她顾不得满手的血污，一把抓住伽伐尼的手臂，叫他快看这个“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显灵”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的青蛙。只见那只靠近铜钩的蛙腿正在一张一弛，抽搐不停。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152775" y="508000"/>
            <a:ext cx="315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72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88913" y="1238250"/>
            <a:ext cx="8875712" cy="4910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伽伐尼又吩咐妻子再取几只青蛙来，手起刀落，游刃如电，一刹时便有五只青蛙也倒挂在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横铁棍上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只见这五只青蛙又都伸开它们的右腿，整齐地一紧一松在抽搐，又像是在向教授夫妇做着友好的招手，这回妻子可真有点怕了。她返身抱住伽伐尼，瞪着大眼说道：“亲爱的，怕是我们荼毒生灵太多，上帝在发出警告吧。”伽伐尼却手握刀柄靠着实验台陷入一阵沉思。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他将解剖刀往桌上一摔，高喊着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“我们发现了另一种电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动物电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。”</a:t>
            </a:r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3152775" y="508000"/>
            <a:ext cx="315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7"/>
          <p:cNvSpPr txBox="1">
            <a:spLocks noChangeArrowheads="1"/>
          </p:cNvSpPr>
          <p:nvPr/>
        </p:nvSpPr>
        <p:spPr bwMode="auto">
          <a:xfrm>
            <a:off x="3152775" y="555625"/>
            <a:ext cx="3152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  <p:pic>
        <p:nvPicPr>
          <p:cNvPr id="6" name="图片 5" descr="T2001113813071408070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"/>
          <a:stretch>
            <a:fillRect/>
          </a:stretch>
        </p:blipFill>
        <p:spPr bwMode="auto">
          <a:xfrm>
            <a:off x="301625" y="1733550"/>
            <a:ext cx="49736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88063" y="3276600"/>
            <a:ext cx="22431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动物电？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220663" y="1174750"/>
            <a:ext cx="8734425" cy="5399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“上次伽伐尼教授说死蛙腿会动是青蛙身上有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动物电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，其实那是一种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错觉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。这阵子，我仔细研究了一下，伽伐尼教授实验时，是用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铜钩钩起青蛙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，再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挂在铁棍上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实际上只要是不相同的金属接触就会产生微弱的电流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。蛙腿的动便是这种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电流刺激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的结果，而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不是它自身带电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。你们大概还没有注意今天我在这里用的是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铁钩、铁棍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，而同一种金属就不会产生电，蛙腿自然也就不会动了。可见伽伐尼教授的动物电一说不能成立。”这时人群里挤出一个人来，大声说：“伏打先生，你有什么根据肯定动物电不存在呢？”</a:t>
            </a:r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3152775" y="508000"/>
            <a:ext cx="315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 bwMode="auto">
          <a:xfrm>
            <a:off x="204788" y="1127125"/>
            <a:ext cx="8734425" cy="568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伽伐尼说完向后一挥手，立即，他的两个助手从人堆中挤出，抬过一个大木桶来。只听里面噼啪作响，像有什么东西在动。伽伐尼将盖子打开，说声：“伏打先生请看，是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一条鱼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。”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伏打的手也还没弄清是否碰到鱼尾巴，就听他“哎呀”一声，连忙缩了回来，又觉全身麻酥酥的，这位电学教授知道自己是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中了电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我带来的这条鱼叫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电鳗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，在它的头部两侧的皮肤里就各藏着一个由纤维组织组成，并由神经纤维相连接的发电器。它就是</a:t>
            </a:r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靠放电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击倒强敌、捕捉食物的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……”</a:t>
            </a:r>
            <a:endParaRPr lang="zh-CN" altLang="en-US" sz="28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3152775" y="523875"/>
            <a:ext cx="315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原电池的发现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古瓶荷花">
  <a:themeElements>
    <a:clrScheme name="2_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2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2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8302</TotalTime>
  <Words>2207</Words>
  <Application>Microsoft Office PowerPoint</Application>
  <PresentationFormat>全屏显示(4:3)</PresentationFormat>
  <Paragraphs>320</Paragraphs>
  <Slides>34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古瓶荷花</vt:lpstr>
      <vt:lpstr>2_古瓶荷花</vt:lpstr>
      <vt:lpstr>BMP 图象</vt:lpstr>
      <vt:lpstr>BMP 图像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电极方程式的书写</vt:lpstr>
      <vt:lpstr>【思考与交流】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世纪金榜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世纪金榜</dc:title>
  <dc:creator>世纪金榜</dc:creator>
  <cp:lastModifiedBy>USER</cp:lastModifiedBy>
  <cp:revision>233</cp:revision>
  <dcterms:created xsi:type="dcterms:W3CDTF">2001-04-08T04:59:18Z</dcterms:created>
  <dcterms:modified xsi:type="dcterms:W3CDTF">2016-06-15T07:42:17Z</dcterms:modified>
</cp:coreProperties>
</file>