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handoutMasterIdLst>
    <p:handoutMasterId r:id="rId98"/>
  </p:handoutMasterIdLst>
  <p:sldIdLst>
    <p:sldId id="256" r:id="rId2"/>
    <p:sldId id="716" r:id="rId3"/>
    <p:sldId id="587" r:id="rId4"/>
    <p:sldId id="715" r:id="rId5"/>
    <p:sldId id="591" r:id="rId6"/>
    <p:sldId id="592" r:id="rId7"/>
    <p:sldId id="717" r:id="rId8"/>
    <p:sldId id="593" r:id="rId9"/>
    <p:sldId id="759" r:id="rId10"/>
    <p:sldId id="594" r:id="rId11"/>
    <p:sldId id="761" r:id="rId12"/>
    <p:sldId id="595" r:id="rId13"/>
    <p:sldId id="760" r:id="rId14"/>
    <p:sldId id="596" r:id="rId15"/>
    <p:sldId id="762" r:id="rId16"/>
    <p:sldId id="597" r:id="rId17"/>
    <p:sldId id="718" r:id="rId18"/>
    <p:sldId id="598" r:id="rId19"/>
    <p:sldId id="599" r:id="rId20"/>
    <p:sldId id="600" r:id="rId21"/>
    <p:sldId id="601" r:id="rId22"/>
    <p:sldId id="763" r:id="rId23"/>
    <p:sldId id="602" r:id="rId24"/>
    <p:sldId id="603" r:id="rId25"/>
    <p:sldId id="719" r:id="rId26"/>
    <p:sldId id="604" r:id="rId27"/>
    <p:sldId id="605" r:id="rId28"/>
    <p:sldId id="720" r:id="rId29"/>
    <p:sldId id="606" r:id="rId30"/>
    <p:sldId id="607" r:id="rId31"/>
    <p:sldId id="721" r:id="rId32"/>
    <p:sldId id="608" r:id="rId33"/>
    <p:sldId id="609" r:id="rId34"/>
    <p:sldId id="723" r:id="rId35"/>
    <p:sldId id="610" r:id="rId36"/>
    <p:sldId id="611" r:id="rId37"/>
    <p:sldId id="724" r:id="rId38"/>
    <p:sldId id="612" r:id="rId39"/>
    <p:sldId id="613" r:id="rId40"/>
    <p:sldId id="614" r:id="rId41"/>
    <p:sldId id="615" r:id="rId42"/>
    <p:sldId id="725" r:id="rId43"/>
    <p:sldId id="616" r:id="rId44"/>
    <p:sldId id="688" r:id="rId45"/>
    <p:sldId id="689" r:id="rId46"/>
    <p:sldId id="690" r:id="rId47"/>
    <p:sldId id="691" r:id="rId48"/>
    <p:sldId id="692" r:id="rId49"/>
    <p:sldId id="693" r:id="rId50"/>
    <p:sldId id="694" r:id="rId51"/>
    <p:sldId id="758" r:id="rId52"/>
    <p:sldId id="696" r:id="rId53"/>
    <p:sldId id="697" r:id="rId54"/>
    <p:sldId id="698" r:id="rId55"/>
    <p:sldId id="699" r:id="rId56"/>
    <p:sldId id="700" r:id="rId57"/>
    <p:sldId id="728" r:id="rId58"/>
    <p:sldId id="701" r:id="rId59"/>
    <p:sldId id="729" r:id="rId60"/>
    <p:sldId id="702" r:id="rId61"/>
    <p:sldId id="704" r:id="rId62"/>
    <p:sldId id="730" r:id="rId63"/>
    <p:sldId id="705" r:id="rId64"/>
    <p:sldId id="707" r:id="rId65"/>
    <p:sldId id="708" r:id="rId66"/>
    <p:sldId id="709" r:id="rId67"/>
    <p:sldId id="710" r:id="rId68"/>
    <p:sldId id="731" r:id="rId69"/>
    <p:sldId id="711" r:id="rId70"/>
    <p:sldId id="712" r:id="rId71"/>
    <p:sldId id="755" r:id="rId72"/>
    <p:sldId id="713" r:id="rId73"/>
    <p:sldId id="764" r:id="rId74"/>
    <p:sldId id="765" r:id="rId75"/>
    <p:sldId id="736" r:id="rId76"/>
    <p:sldId id="756" r:id="rId77"/>
    <p:sldId id="740" r:id="rId78"/>
    <p:sldId id="737" r:id="rId79"/>
    <p:sldId id="741" r:id="rId80"/>
    <p:sldId id="742" r:id="rId81"/>
    <p:sldId id="738" r:id="rId82"/>
    <p:sldId id="743" r:id="rId83"/>
    <p:sldId id="744" r:id="rId84"/>
    <p:sldId id="745" r:id="rId85"/>
    <p:sldId id="733" r:id="rId86"/>
    <p:sldId id="746" r:id="rId87"/>
    <p:sldId id="747" r:id="rId88"/>
    <p:sldId id="734" r:id="rId89"/>
    <p:sldId id="748" r:id="rId90"/>
    <p:sldId id="749" r:id="rId91"/>
    <p:sldId id="735" r:id="rId92"/>
    <p:sldId id="750" r:id="rId93"/>
    <p:sldId id="739" r:id="rId94"/>
    <p:sldId id="753" r:id="rId95"/>
    <p:sldId id="381" r:id="rId9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608"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1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1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1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1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1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1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1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1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1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2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2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2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2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2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2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2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2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2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2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3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3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3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3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3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3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3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3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3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3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4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4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4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4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4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4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4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4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4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4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50.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51.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52.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53.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54.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55.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56.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57.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58.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59.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60.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61.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62.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63.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64.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65.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66.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67.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68.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69.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70.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71.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72.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73.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74.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75.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76.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77.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78.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79.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80.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81.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82.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83.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84.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85.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86.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87.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88.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89.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8.xml"/><Relationship Id="rId18" Type="http://schemas.openxmlformats.org/officeDocument/2006/relationships/slide" Target="slide55.xml"/><Relationship Id="rId26" Type="http://schemas.openxmlformats.org/officeDocument/2006/relationships/slide" Target="slide81.xml"/><Relationship Id="rId3" Type="http://schemas.openxmlformats.org/officeDocument/2006/relationships/slide" Target="slide5.xml"/><Relationship Id="rId21" Type="http://schemas.openxmlformats.org/officeDocument/2006/relationships/slide" Target="slide64.xml"/><Relationship Id="rId7" Type="http://schemas.openxmlformats.org/officeDocument/2006/relationships/slide" Target="slide19.xml"/><Relationship Id="rId12" Type="http://schemas.openxmlformats.org/officeDocument/2006/relationships/slide" Target="slide35.xml"/><Relationship Id="rId17" Type="http://schemas.openxmlformats.org/officeDocument/2006/relationships/slide" Target="slide52.xml"/><Relationship Id="rId25" Type="http://schemas.openxmlformats.org/officeDocument/2006/relationships/slide" Target="slide78.xml"/><Relationship Id="rId2" Type="http://schemas.openxmlformats.org/officeDocument/2006/relationships/slide" Target="slide2.xml"/><Relationship Id="rId16" Type="http://schemas.openxmlformats.org/officeDocument/2006/relationships/slide" Target="slide47.xml"/><Relationship Id="rId20" Type="http://schemas.openxmlformats.org/officeDocument/2006/relationships/slide" Target="slide61.xml"/><Relationship Id="rId29" Type="http://schemas.openxmlformats.org/officeDocument/2006/relationships/slide" Target="slide91.xml"/><Relationship Id="rId1" Type="http://schemas.openxmlformats.org/officeDocument/2006/relationships/slideLayout" Target="../slideLayouts/slideLayout8.xml"/><Relationship Id="rId6" Type="http://schemas.openxmlformats.org/officeDocument/2006/relationships/slide" Target="slide16.xml"/><Relationship Id="rId11" Type="http://schemas.openxmlformats.org/officeDocument/2006/relationships/slide" Target="slide32.xml"/><Relationship Id="rId24" Type="http://schemas.openxmlformats.org/officeDocument/2006/relationships/slide" Target="slide75.xml"/><Relationship Id="rId5" Type="http://schemas.openxmlformats.org/officeDocument/2006/relationships/slide" Target="slide12.xml"/><Relationship Id="rId15" Type="http://schemas.openxmlformats.org/officeDocument/2006/relationships/slide" Target="slide44.xml"/><Relationship Id="rId23" Type="http://schemas.openxmlformats.org/officeDocument/2006/relationships/slide" Target="slide70.xml"/><Relationship Id="rId28" Type="http://schemas.openxmlformats.org/officeDocument/2006/relationships/slide" Target="slide88.xml"/><Relationship Id="rId10" Type="http://schemas.openxmlformats.org/officeDocument/2006/relationships/slide" Target="slide29.xml"/><Relationship Id="rId19" Type="http://schemas.openxmlformats.org/officeDocument/2006/relationships/slide" Target="slide58.xml"/><Relationship Id="rId31" Type="http://schemas.openxmlformats.org/officeDocument/2006/relationships/slide" Target="slide93.xml"/><Relationship Id="rId4" Type="http://schemas.openxmlformats.org/officeDocument/2006/relationships/slide" Target="slide8.xml"/><Relationship Id="rId9" Type="http://schemas.openxmlformats.org/officeDocument/2006/relationships/slide" Target="slide26.xml"/><Relationship Id="rId14" Type="http://schemas.openxmlformats.org/officeDocument/2006/relationships/slide" Target="slide41.xml"/><Relationship Id="rId22" Type="http://schemas.openxmlformats.org/officeDocument/2006/relationships/slide" Target="slide67.xml"/><Relationship Id="rId27" Type="http://schemas.openxmlformats.org/officeDocument/2006/relationships/slide" Target="slide85.xml"/><Relationship Id="rId30" Type="http://schemas.openxmlformats.org/officeDocument/2006/relationships/slide" Target="slide50.xml"/></Relationships>
</file>

<file path=ppt/slides/_rels/slide90.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91.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92.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93.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94.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88.xml"/><Relationship Id="rId18" Type="http://schemas.openxmlformats.org/officeDocument/2006/relationships/slide" Target="slide5.xml"/><Relationship Id="rId26" Type="http://schemas.openxmlformats.org/officeDocument/2006/relationships/slide" Target="slide32.xml"/><Relationship Id="rId3" Type="http://schemas.openxmlformats.org/officeDocument/2006/relationships/slide" Target="slide55.xml"/><Relationship Id="rId21" Type="http://schemas.openxmlformats.org/officeDocument/2006/relationships/slide" Target="slide16.xml"/><Relationship Id="rId7" Type="http://schemas.openxmlformats.org/officeDocument/2006/relationships/slide" Target="slide67.xml"/><Relationship Id="rId12" Type="http://schemas.openxmlformats.org/officeDocument/2006/relationships/slide" Target="slide85.xml"/><Relationship Id="rId17" Type="http://schemas.openxmlformats.org/officeDocument/2006/relationships/slide" Target="slide2.xml"/><Relationship Id="rId25" Type="http://schemas.openxmlformats.org/officeDocument/2006/relationships/slide" Target="slide29.xml"/><Relationship Id="rId2" Type="http://schemas.openxmlformats.org/officeDocument/2006/relationships/slide" Target="slide52.xml"/><Relationship Id="rId16" Type="http://schemas.openxmlformats.org/officeDocument/2006/relationships/slide" Target="slide93.xml"/><Relationship Id="rId20" Type="http://schemas.openxmlformats.org/officeDocument/2006/relationships/slide" Target="slide12.xml"/><Relationship Id="rId29"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64.xml"/><Relationship Id="rId11" Type="http://schemas.openxmlformats.org/officeDocument/2006/relationships/slide" Target="slide81.xml"/><Relationship Id="rId24" Type="http://schemas.openxmlformats.org/officeDocument/2006/relationships/slide" Target="slide26.xml"/><Relationship Id="rId5" Type="http://schemas.openxmlformats.org/officeDocument/2006/relationships/slide" Target="slide61.xml"/><Relationship Id="rId15" Type="http://schemas.openxmlformats.org/officeDocument/2006/relationships/slide" Target="slide50.xml"/><Relationship Id="rId23" Type="http://schemas.openxmlformats.org/officeDocument/2006/relationships/slide" Target="slide23.xml"/><Relationship Id="rId28" Type="http://schemas.openxmlformats.org/officeDocument/2006/relationships/slide" Target="slide38.xml"/><Relationship Id="rId10" Type="http://schemas.openxmlformats.org/officeDocument/2006/relationships/slide" Target="slide78.xml"/><Relationship Id="rId19" Type="http://schemas.openxmlformats.org/officeDocument/2006/relationships/slide" Target="slide8.xml"/><Relationship Id="rId31" Type="http://schemas.openxmlformats.org/officeDocument/2006/relationships/slide" Target="slide47.xml"/><Relationship Id="rId4" Type="http://schemas.openxmlformats.org/officeDocument/2006/relationships/slide" Target="slide58.xml"/><Relationship Id="rId9" Type="http://schemas.openxmlformats.org/officeDocument/2006/relationships/slide" Target="slide75.xml"/><Relationship Id="rId14" Type="http://schemas.openxmlformats.org/officeDocument/2006/relationships/slide" Target="slide91.xml"/><Relationship Id="rId22" Type="http://schemas.openxmlformats.org/officeDocument/2006/relationships/slide" Target="slide19.xml"/><Relationship Id="rId27" Type="http://schemas.openxmlformats.org/officeDocument/2006/relationships/slide" Target="slide35.xml"/><Relationship Id="rId30" Type="http://schemas.openxmlformats.org/officeDocument/2006/relationships/slide" Target="slide4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4798" y="2347015"/>
            <a:ext cx="3775394" cy="707886"/>
          </a:xfrm>
          <a:prstGeom prst="rect">
            <a:avLst/>
          </a:prstGeom>
          <a:noFill/>
        </p:spPr>
        <p:txBody>
          <a:bodyPr wrap="none" rtlCol="0">
            <a:spAutoFit/>
          </a:bodyPr>
          <a:lstStyle/>
          <a:p>
            <a:pPr algn="ctr"/>
            <a:r>
              <a:rPr lang="zh-CN" altLang="en-US" sz="4000" b="1" dirty="0" smtClean="0">
                <a:solidFill>
                  <a:srgbClr val="FF1111"/>
                </a:solidFill>
                <a:latin typeface="Times New Roman" pitchFamily="18" charset="0"/>
                <a:ea typeface="微软雅黑" pitchFamily="34" charset="-122"/>
                <a:cs typeface="Times New Roman" pitchFamily="18" charset="0"/>
              </a:rPr>
              <a:t>连贯</a:t>
            </a:r>
            <a:r>
              <a:rPr lang="zh-CN" altLang="en-US" sz="4000" b="1" dirty="0">
                <a:solidFill>
                  <a:srgbClr val="FF1111"/>
                </a:solidFill>
                <a:latin typeface="Times New Roman" pitchFamily="18" charset="0"/>
                <a:ea typeface="微软雅黑" pitchFamily="34" charset="-122"/>
                <a:cs typeface="Times New Roman" pitchFamily="18" charset="0"/>
              </a:rPr>
              <a:t>题题组训练</a:t>
            </a:r>
          </a:p>
        </p:txBody>
      </p:sp>
      <p:sp>
        <p:nvSpPr>
          <p:cNvPr id="3" name="TextBox 2"/>
          <p:cNvSpPr txBox="1"/>
          <p:nvPr/>
        </p:nvSpPr>
        <p:spPr>
          <a:xfrm>
            <a:off x="2555776" y="1836430"/>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307" y="756310"/>
            <a:ext cx="8596501" cy="3416320"/>
          </a:xfrm>
          <a:prstGeom prst="rect">
            <a:avLst/>
          </a:prstGeom>
          <a:noFill/>
        </p:spPr>
        <p:txBody>
          <a:bodyPr wrap="square" rtlCol="0">
            <a:spAutoFit/>
          </a:bodyPr>
          <a:lstStyle/>
          <a:p>
            <a:pPr lvl="0" algn="just">
              <a:lnSpc>
                <a:spcPct val="150000"/>
              </a:lnSpc>
            </a:pPr>
            <a:r>
              <a:rPr lang="en-US" altLang="zh-CN" sz="2400" kern="100" dirty="0" smtClean="0">
                <a:solidFill>
                  <a:prstClr val="black"/>
                </a:solidFill>
                <a:latin typeface="宋体"/>
                <a:ea typeface="华文细黑"/>
                <a:cs typeface="Times New Roman"/>
              </a:rPr>
              <a:t>⑤</a:t>
            </a:r>
            <a:r>
              <a:rPr lang="zh-CN" altLang="zh-CN" sz="2400" kern="100" dirty="0">
                <a:solidFill>
                  <a:prstClr val="black"/>
                </a:solidFill>
                <a:latin typeface="Times New Roman"/>
                <a:ea typeface="华文细黑"/>
                <a:cs typeface="Times New Roman"/>
              </a:rPr>
              <a:t>这就是，它们都是作家根据抒情传意的需要而从生活中选择、提炼出来的</a:t>
            </a:r>
            <a:endParaRPr lang="zh-CN" altLang="zh-CN" sz="2400" kern="100" dirty="0">
              <a:solidFill>
                <a:prstClr val="black"/>
              </a:solidFill>
              <a:latin typeface="宋体"/>
              <a:cs typeface="Courier New"/>
            </a:endParaRPr>
          </a:p>
          <a:p>
            <a:pPr lvl="0" algn="just">
              <a:lnSpc>
                <a:spcPct val="150000"/>
              </a:lnSpc>
            </a:pPr>
            <a:r>
              <a:rPr lang="en-US" altLang="zh-CN" sz="2400" kern="100" dirty="0">
                <a:solidFill>
                  <a:prstClr val="black"/>
                </a:solidFill>
                <a:latin typeface="宋体"/>
                <a:ea typeface="华文细黑"/>
                <a:cs typeface="Times New Roman"/>
              </a:rPr>
              <a:t>⑥</a:t>
            </a:r>
            <a:r>
              <a:rPr lang="zh-CN" altLang="zh-CN" sz="2400" kern="100" dirty="0">
                <a:solidFill>
                  <a:prstClr val="black"/>
                </a:solidFill>
                <a:latin typeface="Times New Roman"/>
                <a:ea typeface="华文细黑"/>
                <a:cs typeface="Times New Roman"/>
              </a:rPr>
              <a:t>但这些都不是作家着意表现的中心，作家的目的不是为它们本身留影造</a:t>
            </a:r>
            <a:r>
              <a:rPr lang="zh-CN" altLang="zh-CN" sz="2400" kern="100" dirty="0" smtClean="0">
                <a:solidFill>
                  <a:prstClr val="black"/>
                </a:solidFill>
                <a:latin typeface="Times New Roman"/>
                <a:ea typeface="华文细黑"/>
                <a:cs typeface="Times New Roman"/>
              </a:rPr>
              <a:t>像</a:t>
            </a:r>
            <a:endParaRPr lang="en-US" altLang="zh-CN" sz="2400" kern="100" dirty="0" smtClean="0">
              <a:solidFill>
                <a:prstClr val="black"/>
              </a:solidFill>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⑤③④②①⑥</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②①⑥⑤③④</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⑤③①⑥④②</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smtClean="0">
                <a:latin typeface="宋体"/>
                <a:ea typeface="华文细黑"/>
                <a:cs typeface="Times New Roman"/>
              </a:rPr>
              <a:t>②①③④⑥⑤</a:t>
            </a:r>
            <a:endParaRPr lang="zh-CN" altLang="zh-CN" sz="1000" kern="100" dirty="0">
              <a:latin typeface="宋体"/>
              <a:cs typeface="Courier New"/>
            </a:endParaRPr>
          </a:p>
        </p:txBody>
      </p:sp>
      <p:sp>
        <p:nvSpPr>
          <p:cNvPr id="2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1" name="表格 30"/>
          <p:cNvGraphicFramePr>
            <a:graphicFrameLocks noGrp="1"/>
          </p:cNvGraphicFramePr>
          <p:nvPr>
            <p:extLst>
              <p:ext uri="{D42A27DB-BD31-4B8C-83A1-F6EECF244321}">
                <p14:modId xmlns:p14="http://schemas.microsoft.com/office/powerpoint/2010/main" val="111626824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2" name="TextBox 3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3" name="TextBox 3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4" name="TextBox 33">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5" name="TextBox 3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0" name="TextBox 5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1" name="TextBox 6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2" name="TextBox 6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3" name="TextBox 6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4" name="TextBox 6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5" name="TextBox 6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6" name="TextBox 6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7" name="TextBox 66">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8" name="TextBox 67">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9" name="TextBox 68">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0" name="TextBox 69">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6" name="TextBox 35">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7" name="TextBox 36">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8" name="TextBox 37">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9" name="TextBox 38">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40" name="TextBox 39">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41" name="TextBox 40">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42" name="TextBox 41">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43" name="TextBox 42">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44" name="TextBox 43">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5" name="TextBox 44">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96707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307" y="718210"/>
            <a:ext cx="8596501" cy="3416320"/>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首句末尾说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意境与意象</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具有共同的审美特征</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，据此可找出</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语意与之衔接最紧，</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很明显承上文指代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特征</a:t>
            </a:r>
            <a:r>
              <a:rPr lang="en-US" altLang="zh-CN" sz="2400" kern="100" dirty="0">
                <a:latin typeface="宋体"/>
                <a:ea typeface="华文细黑"/>
                <a:cs typeface="Times New Roman"/>
              </a:rPr>
              <a:t>”</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宋体"/>
                <a:ea typeface="华文细黑"/>
                <a:cs typeface="Times New Roman"/>
              </a:rPr>
              <a:t>②</a:t>
            </a:r>
            <a:r>
              <a:rPr lang="zh-CN" altLang="zh-CN" sz="2400" kern="100" dirty="0">
                <a:latin typeface="Times New Roman"/>
                <a:ea typeface="华文细黑"/>
                <a:cs typeface="Times New Roman"/>
              </a:rPr>
              <a:t>中有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这种主客观的统一</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明显承</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而来，</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在</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后</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宋体"/>
                <a:ea typeface="华文细黑"/>
                <a:cs typeface="Times New Roman"/>
              </a:rPr>
              <a:t>“</a:t>
            </a:r>
            <a:r>
              <a:rPr lang="zh-CN" altLang="zh-CN" sz="2400" kern="100" dirty="0">
                <a:latin typeface="Times New Roman"/>
                <a:ea typeface="华文细黑"/>
                <a:cs typeface="Times New Roman"/>
              </a:rPr>
              <a:t>而是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前面应该有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，恰好是</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a:t>
            </a:r>
            <a:endParaRPr lang="zh-CN" altLang="zh-CN" sz="10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36C0A"/>
                </a:solidFill>
                <a:latin typeface="Times New Roman"/>
                <a:ea typeface="华文细黑"/>
                <a:cs typeface="Courier New"/>
              </a:rPr>
              <a:t>A</a:t>
            </a:r>
            <a:endParaRPr lang="zh-CN" altLang="zh-CN" sz="1000" kern="100" dirty="0">
              <a:effectLst/>
              <a:latin typeface="宋体"/>
              <a:cs typeface="Courier New"/>
            </a:endParaRPr>
          </a:p>
        </p:txBody>
      </p:sp>
      <p:sp>
        <p:nvSpPr>
          <p:cNvPr id="2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1" name="表格 30"/>
          <p:cNvGraphicFramePr>
            <a:graphicFrameLocks noGrp="1"/>
          </p:cNvGraphicFramePr>
          <p:nvPr>
            <p:extLst>
              <p:ext uri="{D42A27DB-BD31-4B8C-83A1-F6EECF244321}">
                <p14:modId xmlns:p14="http://schemas.microsoft.com/office/powerpoint/2010/main" val="176799160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2" name="TextBox 3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3" name="TextBox 3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4" name="TextBox 33">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5" name="TextBox 3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0" name="TextBox 5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1" name="TextBox 6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2" name="TextBox 6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3" name="TextBox 6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4" name="TextBox 6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5" name="TextBox 6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6" name="TextBox 6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7" name="TextBox 66">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8" name="TextBox 67">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9" name="TextBox 68">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0" name="TextBox 69">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229555395"/>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6" name="TextBox 35">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7" name="TextBox 36">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8" name="TextBox 37">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9" name="TextBox 38">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40" name="TextBox 39">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41" name="TextBox 40">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42" name="TextBox 41">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43" name="TextBox 42">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44" name="TextBox 43">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5" name="TextBox 44">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3895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957" y="579556"/>
            <a:ext cx="8769291"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4.</a:t>
            </a:r>
            <a:r>
              <a:rPr lang="zh-CN" altLang="zh-CN" sz="2400" kern="100" dirty="0">
                <a:latin typeface="Times New Roman"/>
                <a:ea typeface="华文细黑"/>
                <a:cs typeface="Times New Roman"/>
              </a:rPr>
              <a:t>依次填入下面一段文字横线处的语句，衔接最恰当的一组是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中国</a:t>
            </a:r>
            <a:r>
              <a:rPr lang="zh-CN" altLang="zh-CN" sz="2400" kern="100" dirty="0">
                <a:latin typeface="Times New Roman"/>
                <a:ea typeface="华文细黑"/>
                <a:cs typeface="Times New Roman"/>
              </a:rPr>
              <a:t>文化上最大的发明贡献不是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四大</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，而是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五大</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，此</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五大</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者何？即</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四大</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之外还要加一个毛笔。</a:t>
            </a:r>
            <a:r>
              <a:rPr lang="en-US" altLang="zh-CN" sz="2400" kern="100" dirty="0" smtClean="0">
                <a:latin typeface="Times New Roman"/>
                <a:ea typeface="华文细黑"/>
                <a:cs typeface="Courier New"/>
              </a:rPr>
              <a:t>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smtClean="0">
                <a:latin typeface="Times New Roman"/>
                <a:ea typeface="华文细黑"/>
                <a:cs typeface="Courier New"/>
              </a:rPr>
              <a:t>____________________</a:t>
            </a:r>
            <a:r>
              <a:rPr lang="zh-CN" altLang="zh-CN" sz="2400" kern="100" dirty="0" smtClean="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。中国文化的精神面貌，表现于毛笔，其发展又取决于毛笔。汉字形态与本质永远是毛笔的子孙后代。</a:t>
            </a:r>
            <a:endParaRPr lang="zh-CN" altLang="zh-CN" sz="2400" kern="100" dirty="0">
              <a:effectLst/>
              <a:latin typeface="宋体"/>
              <a:cs typeface="Courier New"/>
            </a:endParaRPr>
          </a:p>
        </p:txBody>
      </p:sp>
      <p:sp>
        <p:nvSpPr>
          <p:cNvPr id="3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0" name="表格 39"/>
          <p:cNvGraphicFramePr>
            <a:graphicFrameLocks noGrp="1"/>
          </p:cNvGraphicFramePr>
          <p:nvPr>
            <p:extLst>
              <p:ext uri="{D42A27DB-BD31-4B8C-83A1-F6EECF244321}">
                <p14:modId xmlns:p14="http://schemas.microsoft.com/office/powerpoint/2010/main" val="111626824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1" name="TextBox 4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2" name="TextBox 4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3" name="TextBox 4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4" name="TextBox 43">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5" name="TextBox 4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6" name="TextBox 4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7" name="TextBox 4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8" name="TextBox 4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6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9" name="表格 68"/>
          <p:cNvGraphicFramePr>
            <a:graphicFrameLocks noGrp="1"/>
          </p:cNvGraphicFramePr>
          <p:nvPr>
            <p:extLst>
              <p:ext uri="{D42A27DB-BD31-4B8C-83A1-F6EECF244321}">
                <p14:modId xmlns:p14="http://schemas.microsoft.com/office/powerpoint/2010/main" val="1198302635"/>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0" name="TextBox 69">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71" name="TextBox 70">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2" name="TextBox 71">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3" name="TextBox 7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4" name="TextBox 7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5" name="TextBox 7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6" name="TextBox 7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7" name="TextBox 7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8" name="TextBox 7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9" name="TextBox 7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0" name="TextBox 7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1" name="TextBox 8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2" name="TextBox 81">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3" name="TextBox 82">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4" name="TextBox 83">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40865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32" y="625276"/>
            <a:ext cx="8596501"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字的形态、结体、书写方法，使用功能、艺术效果，都不会是如此这般</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这是很难</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唯物</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的真理，没有任何玄虚与偶然可言</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这样说，势必会引起不少人的质疑，不能接受，或者干脆不以为然，表示反对</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如果没有毛笔，不仅仅中国艺术不会是这个样子的，就连整个中国文化的精神面貌也要大大</a:t>
            </a:r>
            <a:r>
              <a:rPr lang="zh-CN" altLang="zh-CN" sz="2400" kern="100" dirty="0" smtClean="0">
                <a:latin typeface="Times New Roman"/>
                <a:ea typeface="华文细黑"/>
                <a:cs typeface="Times New Roman"/>
              </a:rPr>
              <a:t>不同</a:t>
            </a:r>
            <a:endParaRPr lang="zh-CN" altLang="zh-CN" sz="2400" kern="100" dirty="0">
              <a:latin typeface="宋体"/>
              <a:cs typeface="Courier New"/>
            </a:endParaRPr>
          </a:p>
        </p:txBody>
      </p:sp>
      <p:sp>
        <p:nvSpPr>
          <p:cNvPr id="3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0" name="表格 39"/>
          <p:cNvGraphicFramePr>
            <a:graphicFrameLocks noGrp="1"/>
          </p:cNvGraphicFramePr>
          <p:nvPr>
            <p:extLst>
              <p:ext uri="{D42A27DB-BD31-4B8C-83A1-F6EECF244321}">
                <p14:modId xmlns:p14="http://schemas.microsoft.com/office/powerpoint/2010/main" val="249401204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1" name="TextBox 4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2" name="TextBox 4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3" name="TextBox 4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4" name="TextBox 43">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5" name="TextBox 4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6" name="TextBox 4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7" name="TextBox 4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8" name="TextBox 4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6"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7"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8" name="表格 27"/>
          <p:cNvGraphicFramePr>
            <a:graphicFrameLocks noGrp="1"/>
          </p:cNvGraphicFramePr>
          <p:nvPr>
            <p:extLst>
              <p:ext uri="{D42A27DB-BD31-4B8C-83A1-F6EECF244321}">
                <p14:modId xmlns:p14="http://schemas.microsoft.com/office/powerpoint/2010/main" val="1198302635"/>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9" name="TextBox 28">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30" name="TextBox 29">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31" name="TextBox 30">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32" name="TextBox 31">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3" name="TextBox 32">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9" name="TextBox 4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0" name="TextBox 4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1" name="TextBox 5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2" name="TextBox 5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3" name="TextBox 5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4" name="TextBox 5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5" name="TextBox 5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6" name="TextBox 5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57" name="TextBox 5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58" name="TextBox 5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363019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714" y="698078"/>
            <a:ext cx="8427116" cy="3416320"/>
          </a:xfrm>
          <a:prstGeom prst="rect">
            <a:avLst/>
          </a:prstGeom>
          <a:noFill/>
        </p:spPr>
        <p:txBody>
          <a:bodyPr wrap="square" rtlCol="0">
            <a:spAutoFit/>
          </a:bodyPr>
          <a:lstStyle/>
          <a:p>
            <a:pPr lvl="0" algn="just">
              <a:lnSpc>
                <a:spcPct val="150000"/>
              </a:lnSpc>
            </a:pPr>
            <a:r>
              <a:rPr lang="en-US" altLang="zh-CN" sz="2400" kern="100" dirty="0">
                <a:solidFill>
                  <a:prstClr val="black"/>
                </a:solidFill>
                <a:latin typeface="宋体"/>
                <a:ea typeface="华文细黑"/>
                <a:cs typeface="Times New Roman"/>
              </a:rPr>
              <a:t>⑤</a:t>
            </a:r>
            <a:r>
              <a:rPr lang="zh-CN" altLang="zh-CN" sz="2400" kern="100" dirty="0">
                <a:solidFill>
                  <a:prstClr val="black"/>
                </a:solidFill>
                <a:latin typeface="Times New Roman"/>
                <a:ea typeface="华文细黑"/>
                <a:cs typeface="Times New Roman"/>
              </a:rPr>
              <a:t>他们忘了，没有毛笔，莫说绘画，就连汉字也无法发展到今天的状况</a:t>
            </a:r>
            <a:endParaRPr lang="zh-CN" altLang="zh-CN" sz="2400" kern="100" dirty="0">
              <a:solidFill>
                <a:prstClr val="black"/>
              </a:solidFill>
              <a:latin typeface="宋体"/>
              <a:cs typeface="Courier New"/>
            </a:endParaRPr>
          </a:p>
          <a:p>
            <a:pPr lvl="0" algn="just">
              <a:lnSpc>
                <a:spcPct val="150000"/>
              </a:lnSpc>
            </a:pPr>
            <a:r>
              <a:rPr lang="en-US" altLang="zh-CN" sz="2400" kern="100" dirty="0">
                <a:solidFill>
                  <a:prstClr val="black"/>
                </a:solidFill>
                <a:latin typeface="宋体"/>
                <a:ea typeface="华文细黑"/>
                <a:cs typeface="Times New Roman"/>
              </a:rPr>
              <a:t>⑥</a:t>
            </a:r>
            <a:r>
              <a:rPr lang="zh-CN" altLang="zh-CN" sz="2400" kern="100" dirty="0">
                <a:solidFill>
                  <a:prstClr val="black"/>
                </a:solidFill>
                <a:latin typeface="Times New Roman"/>
                <a:ea typeface="华文细黑"/>
                <a:cs typeface="Times New Roman"/>
              </a:rPr>
              <a:t>这就决定了书卷、本册、档记、简札、匾额、对联、文件，各式文献形态，都是在那大前提下，随之而产生形成</a:t>
            </a:r>
            <a:r>
              <a:rPr lang="zh-CN" altLang="zh-CN" sz="2400" kern="100" dirty="0" smtClean="0">
                <a:solidFill>
                  <a:prstClr val="black"/>
                </a:solidFill>
                <a:latin typeface="Times New Roman"/>
                <a:ea typeface="华文细黑"/>
                <a:cs typeface="Times New Roman"/>
              </a:rPr>
              <a:t>的</a:t>
            </a:r>
            <a:endParaRPr lang="en-US" altLang="zh-CN" sz="2400" kern="100" dirty="0">
              <a:solidFill>
                <a:prstClr val="black"/>
              </a:solidFill>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④③⑤①⑥②</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④③②⑤①⑥</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④③①⑥②⑤</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smtClean="0">
                <a:latin typeface="宋体"/>
                <a:ea typeface="华文细黑"/>
                <a:cs typeface="Times New Roman"/>
              </a:rPr>
              <a:t>⑥④③⑤①②</a:t>
            </a:r>
            <a:endParaRPr lang="zh-CN" altLang="zh-CN" sz="1000" kern="100" dirty="0">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2981785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15605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374" y="597054"/>
            <a:ext cx="8427116" cy="4016484"/>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是总括论点，</a:t>
            </a:r>
            <a:r>
              <a:rPr lang="en-US" altLang="zh-CN" sz="2400" kern="100" dirty="0">
                <a:latin typeface="宋体"/>
                <a:ea typeface="华文细黑"/>
                <a:cs typeface="Times New Roman"/>
              </a:rPr>
              <a:t>③⑤①⑥</a:t>
            </a:r>
            <a:r>
              <a:rPr lang="zh-CN" altLang="zh-CN" sz="2400" kern="100" dirty="0">
                <a:latin typeface="Times New Roman"/>
                <a:ea typeface="华文细黑"/>
                <a:cs typeface="Times New Roman"/>
              </a:rPr>
              <a:t>从汉字本身及以汉字为中心形成的各种文化形态具体分层论述，</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从哲学层面肯定自己论断的正确性。利用指代语言可判断</a:t>
            </a:r>
            <a:r>
              <a:rPr lang="en-US" altLang="zh-CN" sz="2400" kern="100" dirty="0">
                <a:latin typeface="宋体"/>
                <a:ea typeface="华文细黑"/>
                <a:cs typeface="Times New Roman"/>
              </a:rPr>
              <a:t>③⑤</a:t>
            </a:r>
            <a:r>
              <a:rPr lang="zh-CN" altLang="zh-CN" sz="2400" kern="100" dirty="0">
                <a:latin typeface="Times New Roman"/>
                <a:ea typeface="华文细黑"/>
                <a:cs typeface="Times New Roman"/>
              </a:rPr>
              <a:t>应连在一起</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宋体"/>
                <a:ea typeface="华文细黑"/>
                <a:cs typeface="Times New Roman"/>
              </a:rPr>
              <a:t>⑤①</a:t>
            </a:r>
            <a:r>
              <a:rPr lang="zh-CN" altLang="zh-CN" sz="2400" kern="100" dirty="0">
                <a:latin typeface="Times New Roman"/>
                <a:ea typeface="华文细黑"/>
                <a:cs typeface="Times New Roman"/>
              </a:rPr>
              <a:t>的中心话题都是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汉字</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，据此可判断其应连在一起</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zh-CN" altLang="zh-CN" sz="2400" kern="100" dirty="0" smtClean="0">
                <a:latin typeface="Times New Roman"/>
                <a:ea typeface="华文细黑"/>
                <a:cs typeface="Times New Roman"/>
              </a:rPr>
              <a:t>由</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就决定了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判断</a:t>
            </a:r>
            <a:r>
              <a:rPr lang="en-US" altLang="zh-CN" sz="2400" kern="100" dirty="0">
                <a:latin typeface="宋体"/>
                <a:ea typeface="华文细黑"/>
                <a:cs typeface="Times New Roman"/>
              </a:rPr>
              <a:t>①⑥</a:t>
            </a:r>
            <a:r>
              <a:rPr lang="zh-CN" altLang="zh-CN" sz="2400" kern="100" dirty="0">
                <a:latin typeface="Times New Roman"/>
                <a:ea typeface="华文细黑"/>
                <a:cs typeface="Times New Roman"/>
              </a:rPr>
              <a:t>应连在一起</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宋体"/>
                <a:ea typeface="华文细黑"/>
                <a:cs typeface="Times New Roman"/>
              </a:rPr>
              <a:t>②</a:t>
            </a:r>
            <a:r>
              <a:rPr lang="zh-CN" altLang="zh-CN" sz="2400" kern="100" dirty="0">
                <a:latin typeface="Times New Roman"/>
                <a:ea typeface="华文细黑"/>
                <a:cs typeface="Times New Roman"/>
              </a:rPr>
              <a:t>有明显的总括意味，且主语是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，故放在最后。</a:t>
            </a:r>
            <a:endParaRPr lang="zh-CN" altLang="zh-CN" sz="10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36C0A"/>
                </a:solidFill>
                <a:latin typeface="Times New Roman"/>
                <a:ea typeface="华文细黑"/>
                <a:cs typeface="Courier New"/>
              </a:rPr>
              <a:t>A</a:t>
            </a:r>
            <a:endParaRPr lang="zh-CN" altLang="zh-CN" sz="10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343217657"/>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43858510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8131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908" y="469538"/>
            <a:ext cx="8511387"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这里</a:t>
            </a:r>
            <a:r>
              <a:rPr lang="zh-CN" altLang="zh-CN" sz="2600" kern="100" dirty="0">
                <a:latin typeface="Times New Roman"/>
                <a:ea typeface="华文细黑"/>
                <a:cs typeface="Times New Roman"/>
              </a:rPr>
              <a:t>所说的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，是昌化鸡血石地子中所含有的红色斑块和斑点。</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_____________</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_______________</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。鸡血石的红色以鲜红为贵，嫣红次之，其他依次排列等级。</a:t>
            </a:r>
            <a:endParaRPr lang="zh-CN" altLang="zh-CN" sz="2600" kern="100" dirty="0">
              <a:effectLst/>
              <a:latin typeface="宋体"/>
              <a:cs typeface="Courier New"/>
            </a:endParaRPr>
          </a:p>
        </p:txBody>
      </p:sp>
      <p:sp>
        <p:nvSpPr>
          <p:cNvPr id="4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22981785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3" name="TextBox 5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4" name="TextBox 5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5" name="TextBox 5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6" name="TextBox 55">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7" name="TextBox 5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8" name="TextBox 5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9" name="TextBox 5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4" name="TextBox 6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5" name="TextBox 6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6" name="TextBox 6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9" name="TextBox 2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0" name="TextBox 2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1" name="TextBox 3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2" name="TextBox 3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3" name="TextBox 3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4" name="TextBox 3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5" name="TextBox 3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6" name="TextBox 3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7" name="TextBox 3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8" name="TextBox 37">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9" name="TextBox 38">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0" name="TextBox 39">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05922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7047" y="547906"/>
            <a:ext cx="8343679" cy="4168000"/>
          </a:xfrm>
          <a:prstGeom prst="rect">
            <a:avLst/>
          </a:prstGeom>
          <a:noFill/>
        </p:spPr>
        <p:txBody>
          <a:bodyPr wrap="square" rtlCol="0">
            <a:spAutoFit/>
          </a:bodyPr>
          <a:lstStyle/>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其中要害是个</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鲜</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字</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身份便会大跌</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如做成的鸡鸭血汤之血色</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指的是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新鲜</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鲜红</a:t>
            </a:r>
            <a:r>
              <a:rPr lang="en-US" altLang="zh-CN" sz="2400" kern="100" dirty="0">
                <a:latin typeface="宋体"/>
                <a:ea typeface="华文细黑"/>
                <a:cs typeface="Times New Roman"/>
              </a:rPr>
              <a:t>”</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血的红色要恰如刚宰杀的鸡流淌下来的鲜红淋漓的血</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若血隔日持久，其色必变暗，之后渐成紫</a:t>
            </a:r>
            <a:r>
              <a:rPr lang="zh-CN" altLang="zh-CN" sz="2400" kern="100" dirty="0" smtClean="0">
                <a:latin typeface="Times New Roman"/>
                <a:ea typeface="华文细黑"/>
                <a:cs typeface="Times New Roman"/>
              </a:rPr>
              <a:t>黑</a:t>
            </a:r>
            <a:endParaRPr lang="en-US" altLang="zh-CN" sz="2400" kern="100" dirty="0" smtClean="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①⑤④③⑥②</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⑤①④⑥③②</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⑤⑥②①③④</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smtClean="0">
                <a:latin typeface="宋体"/>
                <a:ea typeface="华文细黑"/>
                <a:cs typeface="Times New Roman"/>
              </a:rPr>
              <a:t>①③②⑤④⑥</a:t>
            </a:r>
            <a:endParaRPr lang="zh-CN" altLang="zh-CN" sz="2400" kern="100" dirty="0">
              <a:latin typeface="宋体"/>
              <a:cs typeface="Courier New"/>
            </a:endParaRPr>
          </a:p>
        </p:txBody>
      </p:sp>
      <p:sp>
        <p:nvSpPr>
          <p:cNvPr id="4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3" name="TextBox 5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4" name="TextBox 5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5" name="TextBox 5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6" name="TextBox 55">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7" name="TextBox 5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8" name="TextBox 5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9" name="TextBox 5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4" name="TextBox 6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5" name="TextBox 6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6" name="TextBox 6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9" name="TextBox 2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0" name="TextBox 2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1" name="TextBox 3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2" name="TextBox 3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3" name="TextBox 3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4" name="TextBox 3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5" name="TextBox 3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6" name="TextBox 3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7" name="TextBox 3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8" name="TextBox 37">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9" name="TextBox 38">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0" name="TextBox 39">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29305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817" y="998622"/>
            <a:ext cx="8769291" cy="1816908"/>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语段的中心是说明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血色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的等级。根据语境，排在首位的只能是</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，然后按照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鲜红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嫣红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的顺序说明。</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B</a:t>
            </a:r>
            <a:endParaRPr lang="zh-CN" altLang="zh-CN" sz="26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0607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4063" y="606608"/>
            <a:ext cx="8261068"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6.</a:t>
            </a:r>
            <a:r>
              <a:rPr lang="zh-CN" altLang="zh-CN" sz="2400" kern="100" dirty="0">
                <a:latin typeface="Times New Roman"/>
                <a:ea typeface="华文细黑"/>
                <a:cs typeface="Times New Roman"/>
              </a:rPr>
              <a:t>依次填入下面一段文字横线处的语句，衔接最恰当的一组是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英国</a:t>
            </a:r>
            <a:r>
              <a:rPr lang="zh-CN" altLang="zh-CN" sz="2400" kern="100" dirty="0">
                <a:latin typeface="Times New Roman"/>
                <a:ea typeface="华文细黑"/>
                <a:cs typeface="Times New Roman"/>
              </a:rPr>
              <a:t>《卫报》</a:t>
            </a:r>
            <a:r>
              <a:rPr lang="en-US" altLang="zh-CN" sz="2400" kern="100" dirty="0">
                <a:latin typeface="Times New Roman"/>
                <a:ea typeface="华文细黑"/>
                <a:cs typeface="Courier New"/>
              </a:rPr>
              <a:t>7</a:t>
            </a:r>
            <a:r>
              <a:rPr lang="zh-CN" altLang="zh-CN" sz="2400" kern="100" dirty="0">
                <a:latin typeface="Times New Roman"/>
                <a:ea typeface="华文细黑"/>
                <a:cs typeface="Times New Roman"/>
              </a:rPr>
              <a:t>月</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日头版刊文独家披露说，美国对其欧洲盟友设在纽约、华盛顿的机构和使领馆都实施了窃听，目标多达</a:t>
            </a:r>
            <a:r>
              <a:rPr lang="en-US" altLang="zh-CN" sz="2400" kern="100" dirty="0">
                <a:latin typeface="Times New Roman"/>
                <a:ea typeface="华文细黑"/>
                <a:cs typeface="Courier New"/>
              </a:rPr>
              <a:t>38</a:t>
            </a:r>
            <a:r>
              <a:rPr lang="zh-CN" altLang="zh-CN" sz="2400" kern="100" dirty="0">
                <a:latin typeface="Times New Roman"/>
                <a:ea typeface="华文细黑"/>
                <a:cs typeface="Times New Roman"/>
              </a:rPr>
              <a:t>处。</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endParaRPr lang="zh-CN" altLang="zh-CN" sz="100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80508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62812" y="483518"/>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一、有语境客观排序题</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今天的语言竞赛中，互联网语言显示出强大的繁殖能力。</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
        <p:nvSpPr>
          <p:cNvPr id="7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val="40121498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7" name="TextBox 76">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8" name="TextBox 7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9" name="TextBox 78">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80" name="TextBox 7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81" name="TextBox 80">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82" name="TextBox 81">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83" name="TextBox 82">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84" name="TextBox 83">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85" name="TextBox 84">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86" name="TextBox 8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87" name="TextBox 86">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88" name="TextBox 87">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89" name="TextBox 88">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90" name="TextBox 89">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91" name="TextBox 90">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9" name="TextBox 2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0" name="TextBox 2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1" name="TextBox 3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2" name="TextBox 3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3" name="TextBox 3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5" name="TextBox 34">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6" name="TextBox 35">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7" name="TextBox 36">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8" name="TextBox 37">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9" name="TextBox 38">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40" name="TextBox 39">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1" name="TextBox 40">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576" y="594796"/>
            <a:ext cx="8769291"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其中包括在电子通讯设备上安装窃听器</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此外，美国的窃听目标还包括日本、墨西哥、韩国、印度和土耳其等其他盟友</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美国情报机构还在欧盟驻美机构的加密传真机中安置了窃听器</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文章还披露了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一系列不寻常的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监听方式细节</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监听电缆通讯和使用特殊天线等</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欧盟驻华盛顿代表团被窃听的工作人员高达</a:t>
            </a:r>
            <a:r>
              <a:rPr lang="en-US" altLang="zh-CN" sz="2400" kern="100" dirty="0">
                <a:latin typeface="Times New Roman"/>
                <a:ea typeface="华文细黑"/>
                <a:cs typeface="Courier New"/>
              </a:rPr>
              <a:t>90</a:t>
            </a:r>
            <a:r>
              <a:rPr lang="zh-CN" altLang="zh-CN" sz="2400" kern="100" dirty="0" smtClean="0">
                <a:latin typeface="Times New Roman"/>
                <a:ea typeface="华文细黑"/>
                <a:cs typeface="Times New Roman"/>
              </a:rPr>
              <a:t>名</a:t>
            </a:r>
            <a:endParaRPr lang="en-US" altLang="zh-CN" sz="2400" kern="100" dirty="0" smtClean="0">
              <a:latin typeface="Times New Roman"/>
              <a:ea typeface="华文细黑"/>
              <a:cs typeface="Times New Roman"/>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395349956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65222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277161" y="668848"/>
            <a:ext cx="8596501" cy="1130246"/>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④①⑤③⑥②</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④③⑥②⑤①</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②①⑤⑥④③</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②①⑤④③⑥</a:t>
            </a:r>
            <a:endParaRPr lang="zh-CN" altLang="zh-CN" sz="2400" kern="100" dirty="0">
              <a:effectLst/>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395349956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2" name="TextBox 5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3" name="TextBox 5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4" name="TextBox 5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5" name="TextBox 5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6" name="TextBox 55">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7" name="TextBox 5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8" name="TextBox 5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TextBox 38"/>
          <p:cNvSpPr txBox="1"/>
          <p:nvPr/>
        </p:nvSpPr>
        <p:spPr>
          <a:xfrm>
            <a:off x="172745" y="1779662"/>
            <a:ext cx="8769291" cy="2862322"/>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文章还</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与前文的内容紧密相连，因此</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应为第一句。这样可以排除</a:t>
            </a: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项和</a:t>
            </a: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项</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dist">
              <a:lnSpc>
                <a:spcPct val="150000"/>
              </a:lnSpc>
              <a:spcAft>
                <a:spcPts val="0"/>
              </a:spcAft>
            </a:pPr>
            <a:r>
              <a:rPr lang="en-US" altLang="zh-CN" sz="2400" kern="100" dirty="0" smtClean="0">
                <a:latin typeface="宋体"/>
                <a:ea typeface="华文细黑"/>
                <a:cs typeface="Times New Roman"/>
              </a:rPr>
              <a:t>“</a:t>
            </a:r>
            <a:r>
              <a:rPr lang="zh-CN" altLang="zh-CN" sz="2400" kern="100" dirty="0">
                <a:latin typeface="Times New Roman"/>
                <a:ea typeface="华文细黑"/>
                <a:cs typeface="Times New Roman"/>
              </a:rPr>
              <a:t>在电子通讯设备上安装窃听器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监听电缆通讯和使用特殊天线</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在欧盟驻美机构的加密传真机中安置了窃听器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都是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监听细节</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其中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代指</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监听细节</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，因此</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Tree>
    <p:extLst>
      <p:ext uri="{BB962C8B-B14F-4D97-AF65-F5344CB8AC3E}">
        <p14:creationId xmlns:p14="http://schemas.microsoft.com/office/powerpoint/2010/main" val="34159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471865767"/>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2" name="TextBox 5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3" name="TextBox 5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4" name="TextBox 5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5" name="TextBox 5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6" name="TextBox 55">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7" name="TextBox 5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8" name="TextBox 5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570119629"/>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TextBox 38"/>
          <p:cNvSpPr txBox="1"/>
          <p:nvPr/>
        </p:nvSpPr>
        <p:spPr>
          <a:xfrm>
            <a:off x="218465" y="1195978"/>
            <a:ext cx="8769291" cy="1684244"/>
          </a:xfrm>
          <a:prstGeom prst="rect">
            <a:avLst/>
          </a:prstGeom>
          <a:noFill/>
        </p:spPr>
        <p:txBody>
          <a:bodyPr wrap="square" rtlCol="0">
            <a:spAutoFit/>
          </a:bodyPr>
          <a:lstStyle/>
          <a:p>
            <a:pPr lvl="0" algn="just">
              <a:lnSpc>
                <a:spcPct val="150000"/>
              </a:lnSpc>
            </a:pPr>
            <a:r>
              <a:rPr lang="en-US" altLang="zh-CN" sz="2400" kern="100" dirty="0">
                <a:solidFill>
                  <a:prstClr val="black"/>
                </a:solidFill>
                <a:latin typeface="宋体"/>
                <a:ea typeface="华文细黑"/>
                <a:cs typeface="Times New Roman"/>
              </a:rPr>
              <a:t>①</a:t>
            </a:r>
            <a:r>
              <a:rPr lang="zh-CN" altLang="zh-CN" sz="2400" kern="100" dirty="0">
                <a:solidFill>
                  <a:prstClr val="black"/>
                </a:solidFill>
                <a:latin typeface="Times New Roman"/>
                <a:ea typeface="华文细黑"/>
                <a:cs typeface="Times New Roman"/>
              </a:rPr>
              <a:t>领起</a:t>
            </a:r>
            <a:r>
              <a:rPr lang="en-US" altLang="zh-CN" sz="2400" kern="100" dirty="0">
                <a:solidFill>
                  <a:prstClr val="black"/>
                </a:solidFill>
                <a:latin typeface="宋体"/>
                <a:ea typeface="华文细黑"/>
                <a:cs typeface="Times New Roman"/>
              </a:rPr>
              <a:t>⑤③</a:t>
            </a:r>
            <a:r>
              <a:rPr lang="zh-CN" altLang="zh-CN" sz="2400" kern="100" dirty="0">
                <a:solidFill>
                  <a:prstClr val="black"/>
                </a:solidFill>
                <a:latin typeface="Times New Roman"/>
                <a:ea typeface="华文细黑"/>
                <a:cs typeface="Times New Roman"/>
              </a:rPr>
              <a:t>，应排在</a:t>
            </a:r>
            <a:r>
              <a:rPr lang="en-US" altLang="zh-CN" sz="2400" kern="100" dirty="0">
                <a:solidFill>
                  <a:prstClr val="black"/>
                </a:solidFill>
                <a:latin typeface="宋体"/>
                <a:ea typeface="华文细黑"/>
                <a:cs typeface="Times New Roman"/>
              </a:rPr>
              <a:t>④</a:t>
            </a:r>
            <a:r>
              <a:rPr lang="zh-CN" altLang="zh-CN" sz="2400" kern="100" dirty="0">
                <a:solidFill>
                  <a:prstClr val="black"/>
                </a:solidFill>
                <a:latin typeface="Times New Roman"/>
                <a:ea typeface="华文细黑"/>
                <a:cs typeface="Times New Roman"/>
              </a:rPr>
              <a:t>后面。</a:t>
            </a:r>
            <a:r>
              <a:rPr lang="en-US" altLang="zh-CN" sz="2400" kern="100" dirty="0">
                <a:solidFill>
                  <a:prstClr val="black"/>
                </a:solidFill>
                <a:latin typeface="宋体"/>
                <a:ea typeface="华文细黑"/>
                <a:cs typeface="Times New Roman"/>
              </a:rPr>
              <a:t>②</a:t>
            </a:r>
            <a:r>
              <a:rPr lang="zh-CN" altLang="zh-CN" sz="2400" kern="100" dirty="0">
                <a:solidFill>
                  <a:prstClr val="black"/>
                </a:solidFill>
                <a:latin typeface="Times New Roman"/>
                <a:ea typeface="华文细黑"/>
                <a:cs typeface="Times New Roman"/>
              </a:rPr>
              <a:t>说的是除欧盟之外的地区，所以排在最后，是结句。故选</a:t>
            </a:r>
            <a:r>
              <a:rPr lang="en-US" altLang="zh-CN" sz="2400" kern="100" dirty="0">
                <a:solidFill>
                  <a:prstClr val="black"/>
                </a:solidFill>
                <a:latin typeface="Times New Roman"/>
                <a:ea typeface="华文细黑"/>
                <a:cs typeface="Courier New"/>
              </a:rPr>
              <a:t>A</a:t>
            </a:r>
            <a:r>
              <a:rPr lang="zh-CN" altLang="zh-CN" sz="2400" kern="100" dirty="0">
                <a:solidFill>
                  <a:prstClr val="black"/>
                </a:solidFill>
                <a:latin typeface="Times New Roman"/>
                <a:ea typeface="华文细黑"/>
                <a:cs typeface="Times New Roman"/>
              </a:rPr>
              <a:t>项。</a:t>
            </a:r>
            <a:endParaRPr lang="zh-CN" altLang="zh-CN" sz="2400" kern="100" dirty="0">
              <a:solidFill>
                <a:prstClr val="black"/>
              </a:solidFill>
              <a:latin typeface="宋体"/>
              <a:cs typeface="Courier New"/>
            </a:endParaRPr>
          </a:p>
          <a:p>
            <a:pPr lvl="0" algn="just">
              <a:lnSpc>
                <a:spcPct val="150000"/>
              </a:lnSpc>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r>
              <a:rPr lang="en-US" altLang="zh-CN" sz="2400" kern="100" dirty="0">
                <a:solidFill>
                  <a:srgbClr val="E36C0A"/>
                </a:solidFill>
                <a:latin typeface="Times New Roman"/>
                <a:ea typeface="华文细黑"/>
                <a:cs typeface="Courier New"/>
              </a:rPr>
              <a:t>A</a:t>
            </a:r>
            <a:endParaRPr lang="zh-CN" altLang="zh-CN" sz="2400" kern="100" dirty="0">
              <a:solidFill>
                <a:prstClr val="black"/>
              </a:solidFill>
              <a:latin typeface="宋体"/>
              <a:cs typeface="Courier New"/>
            </a:endParaRPr>
          </a:p>
        </p:txBody>
      </p:sp>
    </p:spTree>
    <p:extLst>
      <p:ext uri="{BB962C8B-B14F-4D97-AF65-F5344CB8AC3E}">
        <p14:creationId xmlns:p14="http://schemas.microsoft.com/office/powerpoint/2010/main" val="236419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animEffect transition="in" filter="blinds(horizontal)">
                                      <p:cBhvr>
                                        <p:cTn id="7" dur="500"/>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767" y="566851"/>
            <a:ext cx="8769291" cy="4062651"/>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7.</a:t>
            </a:r>
            <a:r>
              <a:rPr lang="zh-CN" altLang="zh-CN" sz="2400" kern="100" dirty="0">
                <a:latin typeface="Times New Roman"/>
                <a:ea typeface="华文细黑"/>
                <a:cs typeface="Times New Roman"/>
              </a:rPr>
              <a:t>依次填入下面一段文字横线处的语句，衔接最恰当的一组是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smtClean="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地球</a:t>
            </a:r>
            <a:r>
              <a:rPr lang="zh-CN" altLang="zh-CN" sz="2400" kern="100" dirty="0">
                <a:latin typeface="Times New Roman"/>
                <a:ea typeface="华文细黑"/>
                <a:cs typeface="Times New Roman"/>
              </a:rPr>
              <a:t>上瑰丽的生命画卷，在常人看来，</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。简言之，从生物圈到细胞，</a:t>
            </a:r>
            <a:r>
              <a:rPr lang="en-US" altLang="zh-CN" sz="2400" kern="100" dirty="0">
                <a:latin typeface="Times New Roman"/>
                <a:ea typeface="华文细黑"/>
                <a:cs typeface="Courier New"/>
              </a:rPr>
              <a:t>____________</a:t>
            </a:r>
            <a:r>
              <a:rPr lang="zh-CN" altLang="zh-CN" sz="2400" kern="100" dirty="0" smtClean="0">
                <a:latin typeface="Times New Roman"/>
                <a:ea typeface="华文细黑"/>
                <a:cs typeface="Times New Roman"/>
              </a:rPr>
              <a:t>。</a:t>
            </a:r>
            <a:endParaRPr lang="en-US" altLang="zh-CN" sz="1000" kern="100" dirty="0" smtClean="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个体水平以下是组成个体的器官、组织，直至细胞</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但在科学家的眼中，它们却是富有层次的生命系统</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生命系统层层相依，又各自有特定的组成、结构和功能　</a:t>
            </a:r>
            <a:endParaRPr lang="en-US" altLang="zh-CN" sz="2400" kern="100" dirty="0" smtClean="0">
              <a:latin typeface="Times New Roman"/>
              <a:ea typeface="华文细黑"/>
              <a:cs typeface="Times New Roman"/>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395349956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0858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1387" y="663391"/>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不过是芸芸众生，千姿百态　</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从大大小小的群体到每个独特的个体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从生物圈到各种生态系统</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pitchFamily="18" charset="0"/>
                <a:ea typeface="Times New Roman" pitchFamily="18" charset="0"/>
                <a:cs typeface="Times New Roman" pitchFamily="18" charset="0"/>
              </a:rPr>
              <a:t>A.③④⑥⑤②①  	</a:t>
            </a:r>
            <a:r>
              <a:rPr lang="en-US" altLang="zh-CN" sz="2600" kern="100" dirty="0" smtClean="0">
                <a:latin typeface="Times New Roman" pitchFamily="18" charset="0"/>
                <a:ea typeface="Times New Roman" pitchFamily="18" charset="0"/>
                <a:cs typeface="Times New Roman" pitchFamily="18" charset="0"/>
              </a:rPr>
              <a:t>	B</a:t>
            </a:r>
            <a:r>
              <a:rPr lang="en-US" altLang="zh-CN" sz="2600" kern="100" dirty="0">
                <a:latin typeface="Times New Roman" pitchFamily="18" charset="0"/>
                <a:ea typeface="Times New Roman" pitchFamily="18" charset="0"/>
                <a:cs typeface="Times New Roman" pitchFamily="18" charset="0"/>
              </a:rPr>
              <a:t>.①②⑤③④⑥</a:t>
            </a:r>
            <a:endParaRPr lang="zh-CN" altLang="zh-CN" sz="2600" kern="100" dirty="0">
              <a:latin typeface="Times New Roman" pitchFamily="18" charset="0"/>
              <a:cs typeface="Times New Roman" pitchFamily="18" charset="0"/>
            </a:endParaRPr>
          </a:p>
          <a:p>
            <a:pPr algn="just">
              <a:lnSpc>
                <a:spcPct val="150000"/>
              </a:lnSpc>
              <a:spcAft>
                <a:spcPts val="0"/>
              </a:spcAft>
            </a:pPr>
            <a:r>
              <a:rPr lang="en-US" altLang="zh-CN" sz="2600" kern="100" dirty="0">
                <a:latin typeface="Times New Roman" pitchFamily="18" charset="0"/>
                <a:ea typeface="Times New Roman" pitchFamily="18" charset="0"/>
                <a:cs typeface="Times New Roman" pitchFamily="18" charset="0"/>
              </a:rPr>
              <a:t>C.④②⑥⑤①③  	</a:t>
            </a:r>
            <a:r>
              <a:rPr lang="en-US" altLang="zh-CN" sz="2600" kern="100" dirty="0" smtClean="0">
                <a:latin typeface="Times New Roman" pitchFamily="18" charset="0"/>
                <a:ea typeface="Times New Roman" pitchFamily="18" charset="0"/>
                <a:cs typeface="Times New Roman" pitchFamily="18" charset="0"/>
              </a:rPr>
              <a:t>	D</a:t>
            </a:r>
            <a:r>
              <a:rPr lang="en-US" altLang="zh-CN" sz="2600" kern="100" dirty="0">
                <a:latin typeface="Times New Roman" pitchFamily="18" charset="0"/>
                <a:ea typeface="Times New Roman" pitchFamily="18" charset="0"/>
                <a:cs typeface="Times New Roman" pitchFamily="18" charset="0"/>
              </a:rPr>
              <a:t>.</a:t>
            </a:r>
            <a:r>
              <a:rPr lang="en-US" altLang="zh-CN" sz="2600" kern="100" dirty="0" smtClean="0">
                <a:latin typeface="Times New Roman" pitchFamily="18" charset="0"/>
                <a:ea typeface="Times New Roman" pitchFamily="18" charset="0"/>
                <a:cs typeface="Times New Roman" pitchFamily="18" charset="0"/>
              </a:rPr>
              <a:t>④②⑥⑤③①</a:t>
            </a: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解答此</a:t>
            </a:r>
            <a:r>
              <a:rPr lang="zh-CN" altLang="zh-CN" sz="2600" kern="100" dirty="0" smtClean="0">
                <a:latin typeface="Times New Roman"/>
                <a:ea typeface="华文细黑"/>
                <a:cs typeface="Times New Roman"/>
              </a:rPr>
              <a:t>题</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要</a:t>
            </a:r>
            <a:r>
              <a:rPr lang="zh-CN" altLang="zh-CN" sz="2600" kern="100" dirty="0">
                <a:latin typeface="Times New Roman"/>
                <a:ea typeface="华文细黑"/>
                <a:cs typeface="Times New Roman"/>
              </a:rPr>
              <a:t>寻找各个句子间的</a:t>
            </a:r>
            <a:r>
              <a:rPr lang="zh-CN" altLang="zh-CN" sz="2600" kern="100" dirty="0" smtClean="0">
                <a:latin typeface="Times New Roman"/>
                <a:ea typeface="华文细黑"/>
                <a:cs typeface="Times New Roman"/>
              </a:rPr>
              <a:t>联系</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瞻前顾后</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并</a:t>
            </a:r>
            <a:r>
              <a:rPr lang="zh-CN" altLang="zh-CN" sz="2600" kern="100" dirty="0">
                <a:latin typeface="Times New Roman"/>
                <a:ea typeface="华文细黑"/>
                <a:cs typeface="Times New Roman"/>
              </a:rPr>
              <a:t>结合所给标点具体分析。仔细琢磨所给的要填入横线处的</a:t>
            </a:r>
            <a:r>
              <a:rPr lang="zh-CN" altLang="zh-CN" sz="2600" kern="100" dirty="0" smtClean="0">
                <a:latin typeface="Times New Roman"/>
                <a:ea typeface="华文细黑"/>
                <a:cs typeface="Times New Roman"/>
              </a:rPr>
              <a:t>语句</a:t>
            </a:r>
            <a:r>
              <a:rPr lang="en-US"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987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147" y="889998"/>
            <a:ext cx="8769291" cy="2417072"/>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不难发现：</a:t>
            </a:r>
            <a:r>
              <a:rPr lang="en-US" altLang="zh-CN" sz="2600" kern="100" dirty="0">
                <a:solidFill>
                  <a:prstClr val="black"/>
                </a:solidFill>
                <a:latin typeface="宋体"/>
                <a:ea typeface="华文细黑"/>
                <a:cs typeface="Times New Roman"/>
              </a:rPr>
              <a:t>④</a:t>
            </a:r>
            <a:r>
              <a:rPr lang="zh-CN" altLang="zh-CN" sz="2600" kern="100" dirty="0">
                <a:solidFill>
                  <a:prstClr val="black"/>
                </a:solidFill>
                <a:latin typeface="Times New Roman"/>
                <a:ea typeface="华文细黑"/>
                <a:cs typeface="Times New Roman"/>
              </a:rPr>
              <a:t>与段首句衔接自然，且</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不过</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一词与</a:t>
            </a:r>
            <a:r>
              <a:rPr lang="en-US" altLang="zh-CN" sz="2600" kern="100" dirty="0">
                <a:solidFill>
                  <a:prstClr val="black"/>
                </a:solidFill>
                <a:latin typeface="宋体"/>
                <a:ea typeface="华文细黑"/>
                <a:cs typeface="Times New Roman"/>
              </a:rPr>
              <a:t>②</a:t>
            </a:r>
            <a:r>
              <a:rPr lang="zh-CN" altLang="zh-CN" sz="2600" kern="100" dirty="0">
                <a:solidFill>
                  <a:prstClr val="black"/>
                </a:solidFill>
                <a:latin typeface="Times New Roman"/>
                <a:ea typeface="华文细黑"/>
                <a:cs typeface="Times New Roman"/>
              </a:rPr>
              <a:t>中的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但</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呼应；再结合最后的总结句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从生物圈到细胞</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，可以推断出</a:t>
            </a:r>
            <a:r>
              <a:rPr lang="en-US" altLang="zh-CN" sz="2600" kern="100" dirty="0">
                <a:solidFill>
                  <a:prstClr val="black"/>
                </a:solidFill>
                <a:latin typeface="宋体"/>
                <a:ea typeface="华文细黑"/>
                <a:cs typeface="Times New Roman"/>
              </a:rPr>
              <a:t>③</a:t>
            </a:r>
            <a:r>
              <a:rPr lang="zh-CN" altLang="zh-CN" sz="2600" kern="100" dirty="0">
                <a:solidFill>
                  <a:prstClr val="black"/>
                </a:solidFill>
                <a:latin typeface="Times New Roman"/>
                <a:ea typeface="华文细黑"/>
                <a:cs typeface="Times New Roman"/>
              </a:rPr>
              <a:t>应放在最后。因此答案为</a:t>
            </a: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2600" kern="100" dirty="0">
              <a:solidFill>
                <a:prstClr val="black"/>
              </a:solidFill>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253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451" y="777706"/>
            <a:ext cx="8769291" cy="3416320"/>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8.</a:t>
            </a:r>
            <a:r>
              <a:rPr lang="zh-CN" altLang="zh-CN" sz="2400" kern="100" dirty="0">
                <a:latin typeface="Times New Roman"/>
                <a:ea typeface="华文细黑"/>
                <a:cs typeface="Times New Roman"/>
              </a:rPr>
              <a:t>依次填入下面一段文字横线处的语句，衔接最恰当的一组是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一些</a:t>
            </a:r>
            <a:r>
              <a:rPr lang="zh-CN" altLang="zh-CN" sz="2400" kern="100" dirty="0">
                <a:latin typeface="Times New Roman"/>
                <a:ea typeface="华文细黑"/>
                <a:cs typeface="Times New Roman"/>
              </a:rPr>
              <a:t>媒体称，随着美国开始推行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经济优先</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战略，美中可能在非洲短兵相接。</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。毕竟，如果美国推行的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经济优先</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非洲战略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能真正惠及非洲人民，我们是乐观其成的</a:t>
            </a:r>
            <a:r>
              <a:rPr lang="zh-CN" altLang="zh-CN" sz="2400" kern="100" dirty="0" smtClean="0">
                <a:latin typeface="Times New Roman"/>
                <a:ea typeface="华文细黑"/>
                <a:cs typeface="Times New Roman"/>
              </a:rPr>
              <a:t>。</a:t>
            </a:r>
            <a:endParaRPr lang="en-US" altLang="zh-CN" sz="1000" kern="100" dirty="0" smtClean="0">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05359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759" y="521618"/>
            <a:ext cx="8511387" cy="4228850"/>
          </a:xfrm>
          <a:prstGeom prst="rect">
            <a:avLst/>
          </a:prstGeom>
          <a:noFill/>
        </p:spPr>
        <p:txBody>
          <a:bodyPr wrap="square" rtlCol="0">
            <a:spAutoFit/>
          </a:bodyPr>
          <a:lstStyle/>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他们认为美中两国对非经济战略侧重点不尽相同</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更谈不上要在非洲战场上进行所谓严酷</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厮杀</a:t>
            </a:r>
            <a:r>
              <a:rPr lang="en-US" altLang="zh-CN" sz="2400" kern="100" dirty="0">
                <a:latin typeface="宋体"/>
                <a:ea typeface="华文细黑"/>
                <a:cs typeface="Times New Roman"/>
              </a:rPr>
              <a:t>”</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不过，大多数观察家并不认同　</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当然，不排除美国通用电气等企业同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中国路桥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等企业存在利益交叉点</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但是这并不必然导致一场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零和博弈</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对此，无论是中国企业还是社会，均需保持平常心</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pitchFamily="18" charset="0"/>
                <a:ea typeface="Times New Roman" pitchFamily="18" charset="0"/>
                <a:cs typeface="Times New Roman" pitchFamily="18" charset="0"/>
              </a:rPr>
              <a:t>A.③①⑥⑤②④  	</a:t>
            </a:r>
            <a:r>
              <a:rPr lang="en-US" altLang="zh-CN" sz="2400" kern="100" dirty="0" smtClean="0">
                <a:latin typeface="Times New Roman" pitchFamily="18" charset="0"/>
                <a:ea typeface="Times New Roman" pitchFamily="18" charset="0"/>
                <a:cs typeface="Times New Roman" pitchFamily="18" charset="0"/>
              </a:rPr>
              <a:t>	B</a:t>
            </a:r>
            <a:r>
              <a:rPr lang="en-US" altLang="zh-CN" sz="2400" kern="100" dirty="0">
                <a:latin typeface="Times New Roman" pitchFamily="18" charset="0"/>
                <a:ea typeface="Times New Roman" pitchFamily="18" charset="0"/>
                <a:cs typeface="Times New Roman" pitchFamily="18" charset="0"/>
              </a:rPr>
              <a:t>.⑥③①⑤②④</a:t>
            </a:r>
            <a:endParaRPr lang="zh-CN" altLang="zh-CN" sz="2400" kern="100" dirty="0">
              <a:latin typeface="Times New Roman" pitchFamily="18" charset="0"/>
              <a:cs typeface="Times New Roman" pitchFamily="18" charset="0"/>
            </a:endParaRPr>
          </a:p>
          <a:p>
            <a:pPr algn="just">
              <a:lnSpc>
                <a:spcPct val="140000"/>
              </a:lnSpc>
              <a:spcAft>
                <a:spcPts val="0"/>
              </a:spcAft>
            </a:pPr>
            <a:r>
              <a:rPr lang="en-US" altLang="zh-CN" sz="2400" kern="100" dirty="0">
                <a:latin typeface="Times New Roman" pitchFamily="18" charset="0"/>
                <a:ea typeface="Times New Roman" pitchFamily="18" charset="0"/>
                <a:cs typeface="Times New Roman" pitchFamily="18" charset="0"/>
              </a:rPr>
              <a:t>C.③①④⑤②⑥  	</a:t>
            </a:r>
            <a:r>
              <a:rPr lang="en-US" altLang="zh-CN" sz="2400" kern="100" dirty="0" smtClean="0">
                <a:latin typeface="Times New Roman" pitchFamily="18" charset="0"/>
                <a:ea typeface="Times New Roman" pitchFamily="18" charset="0"/>
                <a:cs typeface="Times New Roman" pitchFamily="18" charset="0"/>
              </a:rPr>
              <a:t>	D</a:t>
            </a:r>
            <a:r>
              <a:rPr lang="en-US" altLang="zh-CN" sz="2400" kern="100" dirty="0">
                <a:latin typeface="Times New Roman" pitchFamily="18" charset="0"/>
                <a:ea typeface="Times New Roman" pitchFamily="18" charset="0"/>
                <a:cs typeface="Times New Roman" pitchFamily="18" charset="0"/>
              </a:rPr>
              <a:t>.⑥③①④⑤②</a:t>
            </a:r>
            <a:endParaRPr lang="zh-CN" altLang="zh-CN" sz="2400" kern="100" dirty="0">
              <a:effectLst/>
              <a:latin typeface="Times New Roman" pitchFamily="18" charset="0"/>
              <a:cs typeface="Times New Roman" pitchFamily="18" charset="0"/>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199164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44975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999" y="509806"/>
            <a:ext cx="8511387" cy="421756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文段开头说了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一些媒体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的观点，然后对此进行了评论。分析题中提供的六个句子可知，</a:t>
            </a:r>
            <a:r>
              <a:rPr lang="zh-CN" altLang="zh-CN" sz="2600" kern="100" dirty="0">
                <a:latin typeface="宋体"/>
                <a:cs typeface="宋体"/>
              </a:rPr>
              <a:t>③</a:t>
            </a:r>
            <a:r>
              <a:rPr lang="zh-CN" altLang="zh-CN" sz="2600" kern="100" dirty="0">
                <a:latin typeface="Times New Roman"/>
                <a:ea typeface="华文细黑"/>
                <a:cs typeface="Times New Roman"/>
              </a:rPr>
              <a:t>是下面内容的领起句，应该排在最前面；</a:t>
            </a:r>
            <a:r>
              <a:rPr lang="zh-CN" altLang="zh-CN" sz="2600" kern="100" dirty="0">
                <a:latin typeface="宋体"/>
                <a:cs typeface="宋体"/>
              </a:rPr>
              <a:t>①</a:t>
            </a:r>
            <a:r>
              <a:rPr lang="zh-CN" altLang="zh-CN" sz="2600" kern="100" dirty="0">
                <a:latin typeface="Times New Roman"/>
                <a:ea typeface="华文细黑"/>
                <a:cs typeface="Times New Roman"/>
              </a:rPr>
              <a:t>紧随</a:t>
            </a:r>
            <a:r>
              <a:rPr lang="zh-CN" altLang="zh-CN" sz="2600" kern="100" dirty="0">
                <a:latin typeface="宋体"/>
                <a:cs typeface="宋体"/>
              </a:rPr>
              <a:t>③</a:t>
            </a:r>
            <a:r>
              <a:rPr lang="zh-CN" altLang="zh-CN" sz="2600" kern="100" dirty="0">
                <a:latin typeface="Times New Roman"/>
                <a:ea typeface="华文细黑"/>
                <a:cs typeface="Times New Roman"/>
              </a:rPr>
              <a:t>后，是观察家们的观点；而</a:t>
            </a:r>
            <a:r>
              <a:rPr lang="zh-CN" altLang="zh-CN" sz="2600" kern="100" dirty="0">
                <a:latin typeface="宋体"/>
                <a:cs typeface="宋体"/>
              </a:rPr>
              <a:t>④</a:t>
            </a:r>
            <a:r>
              <a:rPr lang="zh-CN" altLang="zh-CN" sz="2600" kern="100" dirty="0">
                <a:latin typeface="Times New Roman"/>
                <a:ea typeface="华文细黑"/>
                <a:cs typeface="Times New Roman"/>
              </a:rPr>
              <a:t>是紧承着</a:t>
            </a:r>
            <a:r>
              <a:rPr lang="zh-CN" altLang="zh-CN" sz="2600" kern="100" dirty="0">
                <a:latin typeface="宋体"/>
                <a:cs typeface="宋体"/>
              </a:rPr>
              <a:t>①</a:t>
            </a:r>
            <a:r>
              <a:rPr lang="zh-CN" altLang="zh-CN" sz="2600" kern="100" dirty="0">
                <a:latin typeface="Times New Roman"/>
                <a:ea typeface="华文细黑"/>
                <a:cs typeface="Times New Roman"/>
              </a:rPr>
              <a:t>而来的，指出一种特殊情况；</a:t>
            </a:r>
            <a:r>
              <a:rPr lang="zh-CN" altLang="zh-CN" sz="2600" kern="100" dirty="0">
                <a:latin typeface="宋体"/>
                <a:cs typeface="宋体"/>
              </a:rPr>
              <a:t>⑤</a:t>
            </a:r>
            <a:r>
              <a:rPr lang="zh-CN" altLang="zh-CN" sz="2600" kern="100" dirty="0">
                <a:latin typeface="Times New Roman"/>
                <a:ea typeface="华文细黑"/>
                <a:cs typeface="Times New Roman"/>
              </a:rPr>
              <a:t>紧接</a:t>
            </a:r>
            <a:r>
              <a:rPr lang="zh-CN" altLang="zh-CN" sz="2600" kern="100" dirty="0">
                <a:latin typeface="宋体"/>
                <a:cs typeface="宋体"/>
              </a:rPr>
              <a:t>④</a:t>
            </a:r>
            <a:r>
              <a:rPr lang="zh-CN" altLang="zh-CN" sz="2600" kern="100" dirty="0">
                <a:latin typeface="Times New Roman"/>
                <a:ea typeface="华文细黑"/>
                <a:cs typeface="Times New Roman"/>
              </a:rPr>
              <a:t>后，是一个转折；</a:t>
            </a:r>
            <a:r>
              <a:rPr lang="zh-CN" altLang="zh-CN" sz="2600" kern="100" dirty="0">
                <a:latin typeface="宋体"/>
                <a:cs typeface="宋体"/>
              </a:rPr>
              <a:t>②</a:t>
            </a:r>
            <a:r>
              <a:rPr lang="zh-CN" altLang="zh-CN" sz="2600" kern="100" dirty="0">
                <a:latin typeface="Times New Roman"/>
                <a:ea typeface="华文细黑"/>
                <a:cs typeface="Times New Roman"/>
              </a:rPr>
              <a:t>与</a:t>
            </a:r>
            <a:r>
              <a:rPr lang="zh-CN" altLang="zh-CN" sz="2600" kern="100" dirty="0">
                <a:latin typeface="宋体"/>
                <a:cs typeface="宋体"/>
              </a:rPr>
              <a:t>⑤</a:t>
            </a:r>
            <a:r>
              <a:rPr lang="zh-CN" altLang="zh-CN" sz="2600" kern="100" dirty="0">
                <a:latin typeface="Times New Roman"/>
                <a:ea typeface="华文细黑"/>
                <a:cs typeface="Times New Roman"/>
              </a:rPr>
              <a:t>相连，进一步说明；</a:t>
            </a:r>
            <a:r>
              <a:rPr lang="zh-CN" altLang="zh-CN" sz="2600" kern="100" dirty="0">
                <a:latin typeface="宋体"/>
                <a:cs typeface="宋体"/>
              </a:rPr>
              <a:t>⑥</a:t>
            </a:r>
            <a:r>
              <a:rPr lang="zh-CN" altLang="zh-CN" sz="2600" kern="100" dirty="0">
                <a:latin typeface="Times New Roman"/>
                <a:ea typeface="华文细黑"/>
                <a:cs typeface="Times New Roman"/>
              </a:rPr>
              <a:t>和横线后面的语句衔接最为紧密。</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199164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7364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817" y="483518"/>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我们</a:t>
            </a:r>
            <a:r>
              <a:rPr lang="zh-CN" altLang="zh-CN" sz="2600" kern="100" dirty="0">
                <a:latin typeface="Times New Roman"/>
                <a:ea typeface="华文细黑"/>
                <a:cs typeface="Times New Roman"/>
              </a:rPr>
              <a:t>知道，航天器在太空运行，需要利用推进系统来执行轨道变化、轨道维持、姿态控制等多种任务。</a:t>
            </a:r>
            <a:r>
              <a:rPr lang="en-US" altLang="zh-CN" sz="2600" kern="100" dirty="0">
                <a:latin typeface="Times New Roman"/>
                <a:ea typeface="华文细黑"/>
                <a:cs typeface="Courier New"/>
              </a:rPr>
              <a:t>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a:t>
            </a:r>
            <a:r>
              <a:rPr lang="zh-CN" altLang="zh-CN" sz="2600" kern="100" dirty="0">
                <a:latin typeface="Times New Roman"/>
                <a:ea typeface="华文细黑"/>
                <a:cs typeface="Times New Roman"/>
              </a:rPr>
              <a:t>，是航天器延寿的关键</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2199164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2" name="TextBox 5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3" name="TextBox 5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4" name="TextBox 5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5" name="TextBox 5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6" name="TextBox 5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7" name="TextBox 5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8" name="TextBox 5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4"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8" name="TextBox 27">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9" name="TextBox 28">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30" name="TextBox 29">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1" name="TextBox 30">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2" name="TextBox 31">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3" name="TextBox 32">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4" name="TextBox 33">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5" name="TextBox 34">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6" name="TextBox 35">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7" name="TextBox 36">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8" name="TextBox 37">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9" name="TextBox 38">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40" name="TextBox 39">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1" name="TextBox 40">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51422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304" y="510976"/>
            <a:ext cx="9036443" cy="4228850"/>
          </a:xfrm>
          <a:prstGeom prst="rect">
            <a:avLst/>
          </a:prstGeom>
        </p:spPr>
        <p:txBody>
          <a:bodyPr>
            <a:spAutoFit/>
          </a:bodyPr>
          <a:lstStyle/>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对传统汉语构成犀利的挑战</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smtClean="0">
                <a:latin typeface="Times New Roman"/>
                <a:ea typeface="华文细黑"/>
                <a:cs typeface="Times New Roman"/>
              </a:rPr>
              <a:t>近年来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汉语</a:t>
            </a:r>
            <a:r>
              <a:rPr lang="zh-CN" altLang="zh-CN" sz="2400" kern="100" dirty="0">
                <a:latin typeface="Times New Roman"/>
                <a:ea typeface="华文细黑"/>
                <a:cs typeface="Times New Roman"/>
              </a:rPr>
              <a:t>互联网平均每天以诞生</a:t>
            </a:r>
            <a:r>
              <a:rPr lang="en-US" altLang="zh-CN" sz="2400" kern="100" dirty="0">
                <a:latin typeface="Times New Roman"/>
                <a:ea typeface="华文细黑"/>
                <a:cs typeface="Courier New"/>
              </a:rPr>
              <a:t>17.5</a:t>
            </a:r>
            <a:r>
              <a:rPr lang="zh-CN" altLang="zh-CN" sz="2400" kern="100" dirty="0">
                <a:latin typeface="Times New Roman"/>
                <a:ea typeface="华文细黑"/>
                <a:cs typeface="Times New Roman"/>
              </a:rPr>
              <a:t>个新词的速度在自我繁殖</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但绝大多数新鲜出炉的语言事物，只是一些转瞬即逝的泡沫</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新词组、新句式和新语体更是大量疯长，犹如春风野草</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同时，它也以每天淘汰</a:t>
            </a:r>
            <a:r>
              <a:rPr lang="en-US" altLang="zh-CN" sz="2400" kern="100" dirty="0">
                <a:latin typeface="Times New Roman"/>
                <a:ea typeface="华文细黑"/>
                <a:cs typeface="Courier New"/>
              </a:rPr>
              <a:t>9</a:t>
            </a:r>
            <a:r>
              <a:rPr lang="zh-CN" altLang="zh-CN" sz="2400" kern="100" dirty="0">
                <a:latin typeface="Times New Roman"/>
                <a:ea typeface="华文细黑"/>
                <a:cs typeface="Times New Roman"/>
              </a:rPr>
              <a:t>个新词的速度在自我</a:t>
            </a:r>
            <a:r>
              <a:rPr lang="zh-CN" altLang="zh-CN" sz="2400" kern="100" dirty="0" smtClean="0">
                <a:latin typeface="Times New Roman"/>
                <a:ea typeface="华文细黑"/>
                <a:cs typeface="Times New Roman"/>
              </a:rPr>
              <a:t>清洗</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它们在互联网上喧嚣数日或</a:t>
            </a:r>
            <a:r>
              <a:rPr lang="zh-CN" altLang="zh-CN" sz="2400" kern="100" dirty="0" smtClean="0">
                <a:latin typeface="Times New Roman"/>
                <a:ea typeface="华文细黑"/>
                <a:cs typeface="Times New Roman"/>
              </a:rPr>
              <a:t>数月</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而后</a:t>
            </a:r>
            <a:r>
              <a:rPr lang="zh-CN" altLang="zh-CN" sz="2400" kern="100" dirty="0">
                <a:latin typeface="Times New Roman"/>
                <a:ea typeface="华文细黑"/>
                <a:cs typeface="Times New Roman"/>
              </a:rPr>
              <a:t>便消失在时间的洪流</a:t>
            </a:r>
            <a:r>
              <a:rPr lang="zh-CN" altLang="zh-CN" sz="2400" kern="100" dirty="0" smtClean="0">
                <a:latin typeface="Times New Roman"/>
                <a:ea typeface="华文细黑"/>
                <a:cs typeface="Times New Roman"/>
              </a:rPr>
              <a:t>之中</a:t>
            </a:r>
            <a:endParaRPr lang="en-US" altLang="zh-CN" sz="2400" kern="100" dirty="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①③⑥②⑤④</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②①⑤⑥④③</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②⑤④①③⑥</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smtClean="0">
                <a:latin typeface="宋体"/>
                <a:ea typeface="华文细黑"/>
                <a:cs typeface="Times New Roman"/>
              </a:rPr>
              <a:t>③⑥②⑤④①</a:t>
            </a:r>
            <a:endParaRPr lang="zh-CN" altLang="zh-CN" sz="1000" kern="100" dirty="0">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5850228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9" name="TextBox 2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0" name="TextBox 2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1" name="TextBox 3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2" name="TextBox 3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3" name="TextBox 3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4" name="TextBox 3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5" name="TextBox 3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6" name="TextBox 3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7" name="TextBox 3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8" name="TextBox 37">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9" name="TextBox 38">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0" name="TextBox 39">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34566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75898"/>
            <a:ext cx="8769291" cy="4293483"/>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宋体"/>
                <a:ea typeface="华文细黑"/>
                <a:cs typeface="Times New Roman"/>
              </a:rPr>
              <a:t>①</a:t>
            </a:r>
            <a:r>
              <a:rPr lang="zh-CN" altLang="zh-CN" sz="2600" kern="100" dirty="0">
                <a:solidFill>
                  <a:prstClr val="black"/>
                </a:solidFill>
                <a:latin typeface="Times New Roman"/>
                <a:ea typeface="华文细黑"/>
                <a:cs typeface="Times New Roman"/>
              </a:rPr>
              <a:t>航天器寿命即宣告终结　</a:t>
            </a:r>
            <a:r>
              <a:rPr lang="en-US" altLang="zh-CN" sz="2600" kern="100" dirty="0">
                <a:solidFill>
                  <a:prstClr val="black"/>
                </a:solidFill>
                <a:latin typeface="宋体"/>
                <a:ea typeface="华文细黑"/>
                <a:cs typeface="Times New Roman"/>
              </a:rPr>
              <a:t>②</a:t>
            </a:r>
            <a:r>
              <a:rPr lang="zh-CN" altLang="zh-CN" sz="2600" kern="100" dirty="0">
                <a:solidFill>
                  <a:prstClr val="black"/>
                </a:solidFill>
                <a:latin typeface="Times New Roman"/>
                <a:ea typeface="华文细黑"/>
                <a:cs typeface="Times New Roman"/>
              </a:rPr>
              <a:t>提高推进剂利用效率</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产生单位推力的推进剂需求量</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　</a:t>
            </a:r>
            <a:r>
              <a:rPr lang="en-US" altLang="zh-CN" sz="2600" kern="100" dirty="0">
                <a:solidFill>
                  <a:prstClr val="black"/>
                </a:solidFill>
                <a:latin typeface="宋体"/>
                <a:ea typeface="华文细黑"/>
                <a:cs typeface="Times New Roman"/>
              </a:rPr>
              <a:t>③</a:t>
            </a:r>
            <a:r>
              <a:rPr lang="zh-CN" altLang="zh-CN" sz="2600" kern="100" dirty="0">
                <a:solidFill>
                  <a:prstClr val="black"/>
                </a:solidFill>
                <a:latin typeface="Times New Roman"/>
                <a:ea typeface="华文细黑"/>
                <a:cs typeface="Times New Roman"/>
              </a:rPr>
              <a:t>因此推进剂携带量决定了航天器在轨寿命　</a:t>
            </a:r>
            <a:r>
              <a:rPr lang="en-US" altLang="zh-CN" sz="2600" kern="100" dirty="0">
                <a:solidFill>
                  <a:prstClr val="black"/>
                </a:solidFill>
                <a:latin typeface="宋体"/>
                <a:ea typeface="华文细黑"/>
                <a:cs typeface="Times New Roman"/>
              </a:rPr>
              <a:t>④</a:t>
            </a:r>
            <a:r>
              <a:rPr lang="zh-CN" altLang="zh-CN" sz="2600" kern="100" dirty="0">
                <a:solidFill>
                  <a:prstClr val="black"/>
                </a:solidFill>
                <a:latin typeface="Times New Roman"/>
                <a:ea typeface="华文细黑"/>
                <a:cs typeface="Times New Roman"/>
              </a:rPr>
              <a:t>目前推进系统基本都通过航天器携带的推进剂产生推力　</a:t>
            </a:r>
            <a:r>
              <a:rPr lang="en-US" altLang="zh-CN" sz="2600" kern="100" dirty="0">
                <a:solidFill>
                  <a:prstClr val="black"/>
                </a:solidFill>
                <a:latin typeface="宋体"/>
                <a:ea typeface="华文细黑"/>
                <a:cs typeface="Times New Roman"/>
              </a:rPr>
              <a:t>⑤</a:t>
            </a:r>
            <a:r>
              <a:rPr lang="zh-CN" altLang="zh-CN" sz="2600" kern="100" dirty="0">
                <a:solidFill>
                  <a:prstClr val="black"/>
                </a:solidFill>
                <a:latin typeface="Times New Roman"/>
                <a:ea typeface="华文细黑"/>
                <a:cs typeface="Times New Roman"/>
              </a:rPr>
              <a:t>推进剂一旦消耗殆尽</a:t>
            </a:r>
            <a:r>
              <a:rPr lang="en-US" altLang="zh-CN" sz="2600" kern="100" dirty="0">
                <a:solidFill>
                  <a:prstClr val="black"/>
                </a:solidFill>
                <a:latin typeface="Times New Roman"/>
                <a:ea typeface="华文细黑"/>
                <a:cs typeface="Courier New"/>
              </a:rPr>
              <a:t>  </a:t>
            </a:r>
            <a:r>
              <a:rPr lang="en-US" altLang="zh-CN" sz="2600" kern="100" dirty="0">
                <a:solidFill>
                  <a:prstClr val="black"/>
                </a:solidFill>
                <a:latin typeface="宋体"/>
                <a:ea typeface="华文细黑"/>
                <a:cs typeface="Times New Roman"/>
              </a:rPr>
              <a:t>⑥</a:t>
            </a:r>
            <a:r>
              <a:rPr lang="zh-CN" altLang="zh-CN" sz="2600" kern="100" dirty="0">
                <a:solidFill>
                  <a:prstClr val="black"/>
                </a:solidFill>
                <a:latin typeface="Times New Roman"/>
                <a:ea typeface="华文细黑"/>
                <a:cs typeface="Times New Roman"/>
              </a:rPr>
              <a:t>从而满足航天器动力</a:t>
            </a:r>
            <a:r>
              <a:rPr lang="zh-CN" altLang="zh-CN" sz="2600" kern="100" dirty="0" smtClean="0">
                <a:solidFill>
                  <a:prstClr val="black"/>
                </a:solidFill>
                <a:latin typeface="Times New Roman"/>
                <a:ea typeface="华文细黑"/>
                <a:cs typeface="Times New Roman"/>
              </a:rPr>
              <a:t>需求</a:t>
            </a:r>
            <a:endParaRPr lang="en-US" altLang="zh-CN" sz="2600" kern="100" dirty="0" smtClean="0">
              <a:solidFill>
                <a:prstClr val="black"/>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②⑥⑤④③①</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②③①④⑤⑥</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④⑤②①⑥③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④⑥⑤①③②</a:t>
            </a:r>
            <a:endParaRPr lang="zh-CN" altLang="zh-CN" sz="1050" kern="100" dirty="0">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37057481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4"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8" name="TextBox 27">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9" name="TextBox 28">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30" name="TextBox 29">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1" name="TextBox 30">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2" name="TextBox 31">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3" name="TextBox 32">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4" name="TextBox 33">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5" name="TextBox 34">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6" name="TextBox 35">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7" name="TextBox 36">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8" name="TextBox 37">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9" name="TextBox 38">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40" name="TextBox 39">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1" name="TextBox 40">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81468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6387" y="610051"/>
            <a:ext cx="8596501"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分析所提供的六个句子的内容，可以判断出</a:t>
            </a:r>
            <a:r>
              <a:rPr lang="zh-CN" altLang="zh-CN" sz="2600" kern="100" dirty="0">
                <a:latin typeface="宋体"/>
                <a:cs typeface="宋体"/>
              </a:rPr>
              <a:t>④⑥</a:t>
            </a:r>
            <a:r>
              <a:rPr lang="zh-CN" altLang="zh-CN" sz="2600" kern="100" dirty="0">
                <a:latin typeface="Times New Roman"/>
                <a:ea typeface="华文细黑"/>
                <a:cs typeface="Times New Roman"/>
              </a:rPr>
              <a:t>为一组，谈的是目前推进系统中推进剂的作用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宋体"/>
                <a:cs typeface="宋体"/>
              </a:rPr>
              <a:t>⑤</a:t>
            </a:r>
            <a:r>
              <a:rPr lang="zh-CN" altLang="zh-CN" sz="2600" kern="100" dirty="0">
                <a:latin typeface="宋体"/>
                <a:cs typeface="宋体"/>
              </a:rPr>
              <a:t>①</a:t>
            </a:r>
            <a:r>
              <a:rPr lang="zh-CN" altLang="zh-CN" sz="2600" kern="100" dirty="0">
                <a:latin typeface="Times New Roman"/>
                <a:ea typeface="华文细黑"/>
                <a:cs typeface="Times New Roman"/>
              </a:rPr>
              <a:t>为一组，谈的是推进剂消耗殆尽的后果</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宋体"/>
                <a:cs typeface="宋体"/>
              </a:rPr>
              <a:t>③</a:t>
            </a:r>
            <a:r>
              <a:rPr lang="zh-CN" altLang="zh-CN" sz="2600" kern="100" dirty="0">
                <a:latin typeface="宋体"/>
                <a:cs typeface="宋体"/>
              </a:rPr>
              <a:t>②</a:t>
            </a:r>
            <a:r>
              <a:rPr lang="zh-CN" altLang="zh-CN" sz="2600" kern="100" dirty="0">
                <a:latin typeface="Times New Roman"/>
                <a:ea typeface="华文细黑"/>
                <a:cs typeface="Times New Roman"/>
              </a:rPr>
              <a:t>为一组，是结论性的句子，而②与横线后的句子内容上联系紧密。据此即可得出答案。</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37057481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9789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82" y="956424"/>
            <a:ext cx="8682466" cy="2862322"/>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10.</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smtClean="0">
                <a:latin typeface="Times New Roman"/>
                <a:ea typeface="华文细黑"/>
                <a:cs typeface="Courier New"/>
              </a:rPr>
              <a:t>)    </a:t>
            </a:r>
          </a:p>
          <a:p>
            <a:pPr algn="just">
              <a:lnSpc>
                <a:spcPct val="150000"/>
              </a:lnSpc>
              <a:spcAft>
                <a:spcPts val="0"/>
              </a:spcAft>
            </a:pP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a:t>
            </a:r>
            <a:r>
              <a:rPr lang="zh-CN" altLang="zh-CN" sz="2400" kern="100" dirty="0" smtClean="0">
                <a:latin typeface="Times New Roman"/>
                <a:ea typeface="华文细黑"/>
                <a:cs typeface="Times New Roman"/>
              </a:rPr>
              <a:t>人类</a:t>
            </a:r>
            <a:r>
              <a:rPr lang="zh-CN" altLang="zh-CN" sz="2400" kern="100" dirty="0">
                <a:latin typeface="Times New Roman"/>
                <a:ea typeface="华文细黑"/>
                <a:cs typeface="Times New Roman"/>
              </a:rPr>
              <a:t>自身便是宇宙秩序的一部分。当人文未开</a:t>
            </a:r>
            <a:r>
              <a:rPr lang="zh-CN" altLang="zh-CN" sz="2400" kern="100" dirty="0" smtClean="0">
                <a:latin typeface="Times New Roman"/>
                <a:ea typeface="华文细黑"/>
                <a:cs typeface="Times New Roman"/>
              </a:rPr>
              <a:t>时</a:t>
            </a:r>
            <a:r>
              <a:rPr lang="en-US" altLang="zh-CN" sz="2400" kern="100" dirty="0">
                <a:latin typeface="Times New Roman"/>
                <a:ea typeface="华文细黑"/>
                <a:cs typeface="Times New Roman"/>
              </a:rPr>
              <a:t>,</a:t>
            </a:r>
            <a:r>
              <a:rPr lang="en-US" altLang="zh-CN" sz="2400" kern="100" dirty="0" smtClean="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。古哲强调</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天人合一</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，意在指出人类背离这一根本规律的危机</a:t>
            </a:r>
            <a:r>
              <a:rPr lang="zh-CN" altLang="zh-CN" sz="2400" kern="100" dirty="0" smtClean="0">
                <a:latin typeface="Times New Roman"/>
                <a:ea typeface="华文细黑"/>
                <a:cs typeface="Times New Roman"/>
              </a:rPr>
              <a:t>。</a:t>
            </a:r>
            <a:endParaRPr lang="en-US" altLang="zh-CN" sz="1000" kern="100" dirty="0">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37057481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4346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007" y="781134"/>
            <a:ext cx="8769291" cy="3416320"/>
          </a:xfrm>
          <a:prstGeom prst="rect">
            <a:avLst/>
          </a:prstGeom>
          <a:noFill/>
        </p:spPr>
        <p:txBody>
          <a:bodyPr wrap="square" rtlCol="0">
            <a:spAutoFit/>
          </a:bodyPr>
          <a:lstStyle/>
          <a:p>
            <a:pPr algn="just">
              <a:lnSpc>
                <a:spcPct val="150000"/>
              </a:lnSpc>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这</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间间小智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便会与宇宙的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闲闲大智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相龃龉、相矛盾　</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人类懵懂地生活于自然的状态　</a:t>
            </a: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人类的智慧渐渐</a:t>
            </a:r>
            <a:r>
              <a:rPr lang="zh-CN" altLang="zh-CN" sz="2400" kern="100" dirty="0" smtClean="0">
                <a:latin typeface="Times New Roman"/>
                <a:ea typeface="华文细黑"/>
                <a:cs typeface="Times New Roman"/>
              </a:rPr>
              <a:t>增长</a:t>
            </a:r>
            <a:r>
              <a:rPr lang="en-US" altLang="zh-CN" sz="2400" kern="100" dirty="0" smtClean="0">
                <a:latin typeface="Times New Roman"/>
                <a:ea typeface="华文细黑"/>
                <a:cs typeface="Times New Roman"/>
              </a:rPr>
              <a:t>    </a:t>
            </a:r>
            <a:r>
              <a:rPr lang="en-US" altLang="zh-CN" sz="2400" kern="100" dirty="0" smtClean="0">
                <a:latin typeface="宋体"/>
                <a:ea typeface="华文细黑"/>
                <a:cs typeface="Times New Roman"/>
              </a:rPr>
              <a:t>④</a:t>
            </a:r>
            <a:r>
              <a:rPr lang="zh-CN" altLang="zh-CN" sz="2400" kern="100" dirty="0">
                <a:latin typeface="Times New Roman"/>
                <a:ea typeface="华文细黑"/>
                <a:cs typeface="Times New Roman"/>
              </a:rPr>
              <a:t>这便构成了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天人本无二，不必言合</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的境界　</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意识到自身的</a:t>
            </a:r>
            <a:r>
              <a:rPr lang="zh-CN" altLang="zh-CN" sz="2400" kern="100" dirty="0" smtClean="0">
                <a:latin typeface="Times New Roman"/>
                <a:ea typeface="华文细黑"/>
                <a:cs typeface="Times New Roman"/>
              </a:rPr>
              <a:t>存在</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并</a:t>
            </a:r>
            <a:r>
              <a:rPr lang="zh-CN" altLang="zh-CN" sz="2400" kern="100" dirty="0">
                <a:latin typeface="Times New Roman"/>
                <a:ea typeface="华文细黑"/>
                <a:cs typeface="Times New Roman"/>
              </a:rPr>
              <a:t>竭力想表现其自身时　</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那时的顺应是天生</a:t>
            </a:r>
            <a:r>
              <a:rPr lang="zh-CN" altLang="zh-CN" sz="2400" kern="100" dirty="0" smtClean="0">
                <a:latin typeface="Times New Roman"/>
                <a:ea typeface="华文细黑"/>
                <a:cs typeface="Times New Roman"/>
              </a:rPr>
              <a:t>的</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不</a:t>
            </a:r>
            <a:r>
              <a:rPr lang="zh-CN" altLang="zh-CN" sz="2400" kern="100" dirty="0">
                <a:latin typeface="Times New Roman"/>
                <a:ea typeface="华文细黑"/>
                <a:cs typeface="Times New Roman"/>
              </a:rPr>
              <a:t>假意志的</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②⑥④③⑤①</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③⑤⑥①④②</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③①⑥②⑤④</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②⑤④①⑥③</a:t>
            </a:r>
            <a:endParaRPr lang="zh-CN" altLang="zh-CN" sz="10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156516303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5891137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97389" y="885086"/>
            <a:ext cx="8733982" cy="309315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由第一处横线前语意可知，第一处横线填</a:t>
            </a:r>
            <a:r>
              <a:rPr lang="zh-CN" altLang="zh-CN" sz="2600" kern="100" dirty="0">
                <a:latin typeface="宋体"/>
                <a:cs typeface="宋体"/>
              </a:rPr>
              <a:t>③</a:t>
            </a:r>
            <a:r>
              <a:rPr lang="zh-CN" altLang="zh-CN" sz="2600" kern="100" dirty="0">
                <a:latin typeface="Times New Roman"/>
                <a:ea typeface="华文细黑"/>
                <a:cs typeface="Times New Roman"/>
              </a:rPr>
              <a:t>和横线前内容自相矛盾，排除</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两项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内容</a:t>
            </a:r>
            <a:r>
              <a:rPr lang="zh-CN" altLang="zh-CN" sz="2600" kern="100" dirty="0">
                <a:latin typeface="Times New Roman"/>
                <a:ea typeface="华文细黑"/>
                <a:cs typeface="Times New Roman"/>
              </a:rPr>
              <a:t>上，</a:t>
            </a:r>
            <a:r>
              <a:rPr lang="zh-CN" altLang="zh-CN" sz="2600" kern="100" dirty="0">
                <a:latin typeface="宋体"/>
                <a:cs typeface="宋体"/>
              </a:rPr>
              <a:t>④</a:t>
            </a:r>
            <a:r>
              <a:rPr lang="zh-CN" altLang="zh-CN" sz="2600" kern="100" dirty="0">
                <a:latin typeface="Times New Roman"/>
                <a:ea typeface="华文细黑"/>
                <a:cs typeface="Times New Roman"/>
              </a:rPr>
              <a:t>是对</a:t>
            </a:r>
            <a:r>
              <a:rPr lang="zh-CN" altLang="zh-CN" sz="2600" kern="100" dirty="0">
                <a:latin typeface="宋体"/>
                <a:cs typeface="宋体"/>
              </a:rPr>
              <a:t>⑥</a:t>
            </a:r>
            <a:r>
              <a:rPr lang="zh-CN" altLang="zh-CN" sz="2600" kern="100" dirty="0">
                <a:latin typeface="Times New Roman"/>
                <a:ea typeface="华文细黑"/>
                <a:cs typeface="Times New Roman"/>
              </a:rPr>
              <a:t>的紧密承接，所以</a:t>
            </a:r>
            <a:r>
              <a:rPr lang="zh-CN" altLang="zh-CN" sz="2600" kern="100" dirty="0">
                <a:latin typeface="宋体"/>
                <a:cs typeface="宋体"/>
              </a:rPr>
              <a:t>④</a:t>
            </a:r>
            <a:r>
              <a:rPr lang="zh-CN" altLang="zh-CN" sz="2600" kern="100" dirty="0">
                <a:latin typeface="Times New Roman"/>
                <a:ea typeface="华文细黑"/>
                <a:cs typeface="Times New Roman"/>
              </a:rPr>
              <a:t>应该紧跟在</a:t>
            </a:r>
            <a:r>
              <a:rPr lang="zh-CN" altLang="zh-CN" sz="2600" kern="100" dirty="0">
                <a:latin typeface="宋体"/>
                <a:cs typeface="宋体"/>
              </a:rPr>
              <a:t>⑥</a:t>
            </a:r>
            <a:r>
              <a:rPr lang="zh-CN" altLang="zh-CN" sz="2600" kern="100" dirty="0">
                <a:latin typeface="Times New Roman"/>
                <a:ea typeface="华文细黑"/>
                <a:cs typeface="Times New Roman"/>
              </a:rPr>
              <a:t>后，排除</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A</a:t>
            </a:r>
            <a:endParaRPr lang="zh-CN" altLang="zh-CN" sz="105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156516303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398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xEl>
                                              <p:pRg st="1" end="1"/>
                                            </p:txEl>
                                          </p:spTgt>
                                        </p:tgtEl>
                                        <p:attrNameLst>
                                          <p:attrName>style.visibility</p:attrName>
                                        </p:attrNameLst>
                                      </p:cBhvr>
                                      <p:to>
                                        <p:strVal val="visible"/>
                                      </p:to>
                                    </p:set>
                                    <p:animEffect transition="in" filter="blinds(horizontal)">
                                      <p:cBhvr>
                                        <p:cTn id="7" dur="500"/>
                                        <p:tgtEl>
                                          <p:spTgt spid="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xEl>
                                              <p:pRg st="2" end="2"/>
                                            </p:txEl>
                                          </p:spTgt>
                                        </p:tgtEl>
                                        <p:attrNameLst>
                                          <p:attrName>style.visibility</p:attrName>
                                        </p:attrNameLst>
                                      </p:cBhvr>
                                      <p:to>
                                        <p:strVal val="visible"/>
                                      </p:to>
                                    </p:set>
                                    <p:animEffect transition="in" filter="blinds(horizontal)">
                                      <p:cBhvr>
                                        <p:cTn id="12" dur="500"/>
                                        <p:tgtEl>
                                          <p:spTgt spid="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477" y="617656"/>
            <a:ext cx="8769291"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11.</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没有</a:t>
            </a:r>
            <a:r>
              <a:rPr lang="zh-CN" altLang="zh-CN" sz="2400" kern="100" dirty="0">
                <a:latin typeface="Times New Roman"/>
                <a:ea typeface="华文细黑"/>
                <a:cs typeface="Times New Roman"/>
              </a:rPr>
              <a:t>谁可以活在社会舆论的真空里，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贫二代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如此，</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拼二代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亦如此，</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富二代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更不例外。</a:t>
            </a:r>
            <a:r>
              <a:rPr lang="en-US" altLang="zh-CN" sz="2400" kern="100" dirty="0">
                <a:latin typeface="Times New Roman"/>
                <a:ea typeface="华文细黑"/>
                <a:cs typeface="Courier New"/>
              </a:rPr>
              <a:t>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__________________</a:t>
            </a:r>
            <a:r>
              <a:rPr lang="zh-CN" altLang="zh-CN" sz="2400" kern="100" dirty="0">
                <a:latin typeface="Times New Roman"/>
                <a:ea typeface="华文细黑"/>
                <a:cs typeface="Times New Roman"/>
              </a:rPr>
              <a:t>。当然，这其中不乏误解与偏见。</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，只是，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富二代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的代言人在为这个群体正名的时候，</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富二代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其实没那么脆弱，也不该如此敏感。</a:t>
            </a:r>
            <a:endParaRPr lang="zh-CN" altLang="zh-CN" sz="240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56516303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156044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1044" y="601970"/>
            <a:ext cx="8427116" cy="4016484"/>
          </a:xfrm>
          <a:prstGeom prst="rect">
            <a:avLst/>
          </a:prstGeom>
          <a:noFill/>
        </p:spPr>
        <p:txBody>
          <a:bodyPr wrap="square" rtlCol="0">
            <a:spAutoFit/>
          </a:bodyPr>
          <a:lstStyle/>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试图改变社会舆论对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富二代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的看法是必要的</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客观地为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富二代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正名也无可厚非</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只不过社会舆论给予前两者的多是支持和鼓励</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对于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富二代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多是批评与鞭策</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实在没必要把普通的社会舆论升级到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歧视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的地步</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②③①⑤④</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③④②①⑤</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③④①②⑤</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③①②④⑤</a:t>
            </a:r>
            <a:endParaRPr lang="zh-CN" altLang="zh-CN" sz="100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6955361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758613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609" y="653822"/>
            <a:ext cx="8682466" cy="3617401"/>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横线处填写的句子一定要注意与横线前后的句子衔接顺畅。根据文段最后一句可知，最后一处横线应填入</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根据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富二代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的代言人在为这个群体正名的时候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可推断出第四处横线应填入</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，由此可排除</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两项。</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260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6955361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3567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579556"/>
            <a:ext cx="8769291"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12.</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我们</a:t>
            </a:r>
            <a:r>
              <a:rPr lang="zh-CN" altLang="zh-CN" sz="2400" kern="100" dirty="0">
                <a:latin typeface="Times New Roman"/>
                <a:ea typeface="华文细黑"/>
                <a:cs typeface="Times New Roman"/>
              </a:rPr>
              <a:t>不再一己呢喃，也不满足于窃窃私语。我们要让声音在阳光下汇聚。越来越多的人不惮于我口说我心，这才是希望之民族，这才是强大之国度。如此，</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。如此，</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。令人欣慰的是，思想的光芒正在重生，行动的理性正在重生。</a:t>
            </a:r>
            <a:endParaRPr lang="zh-CN" altLang="zh-CN" sz="100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6955361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204688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272" y="502186"/>
            <a:ext cx="8511387" cy="4228850"/>
          </a:xfrm>
          <a:prstGeom prst="rect">
            <a:avLst/>
          </a:prstGeom>
          <a:noFill/>
        </p:spPr>
        <p:txBody>
          <a:bodyPr wrap="square" rtlCol="0">
            <a:spAutoFit/>
          </a:bodyPr>
          <a:lstStyle/>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让实践的理性改变</a:t>
            </a:r>
            <a:r>
              <a:rPr lang="zh-CN" altLang="zh-CN" sz="2400" kern="100" dirty="0" smtClean="0">
                <a:latin typeface="Times New Roman"/>
                <a:ea typeface="华文细黑"/>
                <a:cs typeface="Times New Roman"/>
              </a:rPr>
              <a:t>现实</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smtClean="0">
                <a:latin typeface="宋体"/>
                <a:ea typeface="华文细黑"/>
                <a:cs typeface="Times New Roman"/>
              </a:rPr>
              <a:t>②</a:t>
            </a:r>
            <a:r>
              <a:rPr lang="zh-CN" altLang="zh-CN" sz="2400" kern="100" dirty="0">
                <a:latin typeface="Times New Roman"/>
                <a:ea typeface="华文细黑"/>
                <a:cs typeface="Times New Roman"/>
              </a:rPr>
              <a:t>百家争鸣</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③</a:t>
            </a:r>
            <a:r>
              <a:rPr lang="zh-CN" altLang="zh-CN" sz="2400" kern="100" dirty="0" smtClean="0">
                <a:latin typeface="Times New Roman"/>
                <a:ea typeface="华文细黑"/>
                <a:cs typeface="Times New Roman"/>
              </a:rPr>
              <a:t>齐头并进</a:t>
            </a:r>
            <a:r>
              <a:rPr lang="en-US" altLang="zh-CN" sz="2400" kern="100" dirty="0" smtClean="0">
                <a:latin typeface="Times New Roman"/>
                <a:ea typeface="华文细黑"/>
                <a:cs typeface="Times New Roman"/>
              </a:rPr>
              <a:t>				</a:t>
            </a:r>
          </a:p>
          <a:p>
            <a:pPr algn="just">
              <a:lnSpc>
                <a:spcPct val="140000"/>
              </a:lnSpc>
              <a:spcAft>
                <a:spcPts val="0"/>
              </a:spcAft>
            </a:pPr>
            <a:r>
              <a:rPr lang="en-US" altLang="zh-CN" sz="2400" kern="100" dirty="0" smtClean="0">
                <a:latin typeface="宋体"/>
                <a:ea typeface="华文细黑"/>
                <a:cs typeface="Times New Roman"/>
              </a:rPr>
              <a:t>④</a:t>
            </a:r>
            <a:r>
              <a:rPr lang="zh-CN" altLang="zh-CN" sz="2400" kern="100" dirty="0">
                <a:latin typeface="Times New Roman"/>
                <a:ea typeface="华文细黑"/>
                <a:cs typeface="Times New Roman"/>
              </a:rPr>
              <a:t>才能智者蜂起</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让思想的光芒肆意</a:t>
            </a:r>
            <a:r>
              <a:rPr lang="zh-CN" altLang="zh-CN" sz="2400" kern="100" dirty="0" smtClean="0">
                <a:latin typeface="Times New Roman"/>
                <a:ea typeface="华文细黑"/>
                <a:cs typeface="Times New Roman"/>
              </a:rPr>
              <a:t>照射</a:t>
            </a:r>
            <a:r>
              <a:rPr lang="en-US" altLang="zh-CN" sz="2400" kern="100" dirty="0" smtClean="0">
                <a:latin typeface="Times New Roman"/>
                <a:ea typeface="华文细黑"/>
                <a:cs typeface="Times New Roman"/>
              </a:rPr>
              <a:t>		</a:t>
            </a:r>
          </a:p>
          <a:p>
            <a:pPr algn="just">
              <a:lnSpc>
                <a:spcPct val="140000"/>
              </a:lnSpc>
              <a:spcAft>
                <a:spcPts val="0"/>
              </a:spcAft>
            </a:pPr>
            <a:r>
              <a:rPr lang="en-US" altLang="zh-CN" sz="2400" kern="100" dirty="0" smtClean="0">
                <a:latin typeface="宋体"/>
                <a:ea typeface="华文细黑"/>
                <a:cs typeface="Times New Roman"/>
              </a:rPr>
              <a:t>⑥</a:t>
            </a:r>
            <a:r>
              <a:rPr lang="zh-CN" altLang="zh-CN" sz="2400" kern="100" dirty="0">
                <a:latin typeface="Times New Roman"/>
                <a:ea typeface="华文细黑"/>
                <a:cs typeface="Times New Roman"/>
              </a:rPr>
              <a:t>才能勇者辈出</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④③⑤⑥②①</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⑥③①④②⑤</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④②⑤⑥③①</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⑥②①④③⑤</a:t>
            </a:r>
            <a:endParaRPr lang="zh-CN" altLang="zh-CN" sz="24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533449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954" y="483518"/>
            <a:ext cx="8511387"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紧承前文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强大的繁殖能力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，故应排在首位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中有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等词，应紧承</a:t>
            </a:r>
            <a:r>
              <a:rPr lang="en-US" altLang="zh-CN" sz="2600" kern="100" dirty="0">
                <a:latin typeface="宋体"/>
                <a:ea typeface="华文细黑"/>
                <a:cs typeface="Times New Roman"/>
              </a:rPr>
              <a:t>②</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进一步说明互联网语言的繁殖能力，应紧接</a:t>
            </a:r>
            <a:r>
              <a:rPr lang="en-US" altLang="zh-CN" sz="2600" kern="100" dirty="0">
                <a:latin typeface="宋体"/>
                <a:ea typeface="华文细黑"/>
                <a:cs typeface="Times New Roman"/>
              </a:rPr>
              <a:t>⑤</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这些</a:t>
            </a:r>
            <a:r>
              <a:rPr lang="zh-CN" altLang="zh-CN" sz="2600" kern="100" dirty="0">
                <a:latin typeface="Times New Roman"/>
                <a:ea typeface="华文细黑"/>
                <a:cs typeface="Times New Roman"/>
              </a:rPr>
              <a:t>互联网语言对传统汉语构成挑战，</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紧接</a:t>
            </a:r>
            <a:r>
              <a:rPr lang="en-US" altLang="zh-CN" sz="2600" kern="100" dirty="0">
                <a:latin typeface="宋体"/>
                <a:ea typeface="华文细黑"/>
                <a:cs typeface="Times New Roman"/>
              </a:rPr>
              <a:t>④</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③⑥</a:t>
            </a:r>
            <a:r>
              <a:rPr lang="zh-CN" altLang="zh-CN" sz="2600" kern="100" dirty="0">
                <a:latin typeface="Times New Roman"/>
                <a:ea typeface="华文细黑"/>
                <a:cs typeface="Times New Roman"/>
              </a:rPr>
              <a:t>是说大量的互联网语言阳寿不足</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根据</a:t>
            </a:r>
            <a:r>
              <a:rPr lang="zh-CN" altLang="zh-CN" sz="2600" kern="100" dirty="0">
                <a:latin typeface="Times New Roman"/>
                <a:ea typeface="华文细黑"/>
                <a:cs typeface="Times New Roman"/>
              </a:rPr>
              <a:t>以上分析，可以确定答案为</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5850228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2" name="TextBox 5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3" name="TextBox 5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4" name="TextBox 5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5" name="TextBox 5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6" name="TextBox 5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7" name="TextBox 5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8" name="TextBox 5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3012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992" y="858278"/>
            <a:ext cx="8484015" cy="301723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根据后文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思想的光芒正在重生，行动的理性正在重生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确定先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思想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，正好六个句子两组，</a:t>
            </a:r>
            <a:r>
              <a:rPr lang="en-US" altLang="zh-CN" sz="2600" kern="100" dirty="0">
                <a:latin typeface="宋体"/>
                <a:ea typeface="华文细黑"/>
                <a:cs typeface="Times New Roman"/>
              </a:rPr>
              <a:t>④②⑤</a:t>
            </a:r>
            <a:r>
              <a:rPr lang="zh-CN" altLang="zh-CN" sz="2600" kern="100" dirty="0">
                <a:latin typeface="Times New Roman"/>
                <a:ea typeface="华文细黑"/>
                <a:cs typeface="Times New Roman"/>
              </a:rPr>
              <a:t>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⑥③①</a:t>
            </a:r>
            <a:r>
              <a:rPr lang="zh-CN" altLang="zh-CN" sz="2600" kern="100" dirty="0">
                <a:latin typeface="Times New Roman"/>
                <a:ea typeface="华文细黑"/>
                <a:cs typeface="Times New Roman"/>
              </a:rPr>
              <a:t>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，句子由短到长排列。由此可得出答案为</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99076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334" y="591368"/>
            <a:ext cx="8682466"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13.</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早</a:t>
            </a:r>
            <a:r>
              <a:rPr lang="zh-CN" altLang="zh-CN" sz="2400" kern="100" dirty="0">
                <a:latin typeface="Times New Roman"/>
                <a:ea typeface="华文细黑"/>
                <a:cs typeface="Times New Roman"/>
              </a:rPr>
              <a:t>在明朝嘉靖年间，钓鱼岛和黄尾屿就被确认不属于琉球，清初我国地图就刊载钓鱼诸岛。这里是我国东海靖渔场。</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。在这个海峡港湾中，还盛产飞花鱼，台湾省基隆、苏澳两地渔民，正是靠此渔区生存。</a:t>
            </a:r>
            <a:endParaRPr lang="zh-CN" altLang="zh-CN" sz="240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9" name="TextBox 2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0" name="TextBox 2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1" name="TextBox 3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2" name="TextBox 3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3" name="TextBox 3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4" name="TextBox 3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5" name="TextBox 3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6" name="TextBox 3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7" name="TextBox 3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8" name="TextBox 37">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9" name="TextBox 38">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0" name="TextBox 39">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478647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6922" y="513998"/>
            <a:ext cx="8769291" cy="4228850"/>
          </a:xfrm>
          <a:prstGeom prst="rect">
            <a:avLst/>
          </a:prstGeom>
          <a:noFill/>
        </p:spPr>
        <p:txBody>
          <a:bodyPr wrap="square" rtlCol="0">
            <a:spAutoFit/>
          </a:bodyPr>
          <a:lstStyle/>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带来了大批鱼群</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所以我国浙江、福建和台湾等地的渔民经常到这一带捕鱼</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在钓鱼岛与东南方的北小岛、南小岛之间</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风平浪静，成为渔民的天然避风港湾</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太平洋黑潮流经这里</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有一条宽达</a:t>
            </a:r>
            <a:r>
              <a:rPr lang="en-US" altLang="zh-CN" sz="2400" kern="100" dirty="0">
                <a:latin typeface="Times New Roman"/>
                <a:ea typeface="华文细黑"/>
                <a:cs typeface="Courier New"/>
              </a:rPr>
              <a:t>1 000</a:t>
            </a:r>
            <a:r>
              <a:rPr lang="zh-CN" altLang="zh-CN" sz="2400" kern="100" dirty="0">
                <a:latin typeface="Times New Roman"/>
                <a:ea typeface="华文细黑"/>
                <a:cs typeface="Times New Roman"/>
              </a:rPr>
              <a:t>多米的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蛇岛海峡</a:t>
            </a:r>
            <a:r>
              <a:rPr lang="en-US" altLang="zh-CN" sz="2400" kern="100" dirty="0">
                <a:latin typeface="宋体"/>
                <a:ea typeface="华文细黑"/>
                <a:cs typeface="Times New Roman"/>
              </a:rPr>
              <a:t>”</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④②③⑤①⑥</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⑤④②③⑥①</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⑤①②③⑥④</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②③⑥①⑤④</a:t>
            </a:r>
            <a:endParaRPr lang="zh-CN" altLang="zh-CN" sz="240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9" name="TextBox 2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0" name="TextBox 2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1" name="TextBox 3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2" name="TextBox 3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3" name="TextBox 3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4" name="TextBox 3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5" name="TextBox 3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6" name="TextBox 3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7" name="TextBox 3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8" name="TextBox 37">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9" name="TextBox 38">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0" name="TextBox 39">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8397207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2419" y="838696"/>
            <a:ext cx="8682466" cy="2862322"/>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由后面的句子</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在这个海峡港湾中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，推知前一个句子中必须提到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港湾</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，遂推断前一个句子为</a:t>
            </a:r>
            <a:r>
              <a:rPr lang="en-US" altLang="zh-CN" sz="2400" kern="100" dirty="0">
                <a:latin typeface="宋体"/>
                <a:ea typeface="华文细黑"/>
                <a:cs typeface="Times New Roman"/>
              </a:rPr>
              <a:t>④</a:t>
            </a:r>
            <a:r>
              <a:rPr lang="zh-CN" altLang="zh-CN" sz="2400" kern="100" dirty="0" smtClean="0">
                <a:latin typeface="Times New Roman"/>
                <a:ea typeface="华文细黑"/>
                <a:cs typeface="Times New Roman"/>
              </a:rPr>
              <a:t>；再</a:t>
            </a:r>
            <a:r>
              <a:rPr lang="zh-CN" altLang="zh-CN" sz="2400" kern="100" dirty="0">
                <a:latin typeface="Times New Roman"/>
                <a:ea typeface="华文细黑"/>
                <a:cs typeface="Times New Roman"/>
              </a:rPr>
              <a:t>根据</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东海靖渔场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推断，下一句必然介绍渔场，故下一句为</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。由此可得出答案为</a:t>
            </a: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a:t>
            </a:r>
            <a:endParaRPr lang="zh-CN" altLang="zh-CN" sz="10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36C0A"/>
                </a:solidFill>
                <a:latin typeface="Times New Roman"/>
                <a:ea typeface="华文细黑"/>
                <a:cs typeface="Courier New"/>
              </a:rPr>
              <a:t>C</a:t>
            </a:r>
            <a:endParaRPr lang="zh-CN" altLang="zh-CN" sz="1000" kern="100" dirty="0">
              <a:effectLst/>
              <a:latin typeface="宋体"/>
              <a:cs typeface="Courier New"/>
            </a:endParaRPr>
          </a:p>
        </p:txBody>
      </p:sp>
      <p:sp>
        <p:nvSpPr>
          <p:cNvPr id="4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3" name="TextBox 5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4" name="TextBox 5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5" name="TextBox 5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6" name="TextBox 55">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7" name="TextBox 5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8" name="TextBox 5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9" name="TextBox 5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4" name="TextBox 63">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5" name="TextBox 6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6" name="TextBox 6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2733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820" y="834474"/>
            <a:ext cx="8769291" cy="3416320"/>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14.</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初</a:t>
            </a:r>
            <a:r>
              <a:rPr lang="zh-CN" altLang="zh-CN" sz="2400" kern="100" dirty="0">
                <a:latin typeface="Times New Roman"/>
                <a:ea typeface="华文细黑"/>
                <a:cs typeface="Times New Roman"/>
              </a:rPr>
              <a:t>到江南，就碰上了梅雨季节。</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。朦胧的墨绿中，清晰地闪着点点火红的花朵，宛如一阕厚重、平和的弦乐声中，跳出了一管清脆、欢跃的笛音，给这雨后阴沉的清晨，增添了不少生气。</a:t>
            </a:r>
            <a:endParaRPr lang="zh-CN" altLang="zh-CN" sz="1000" kern="100" dirty="0">
              <a:effectLst/>
              <a:latin typeface="宋体"/>
              <a:cs typeface="Courier New"/>
            </a:endParaRPr>
          </a:p>
        </p:txBody>
      </p:sp>
      <p:sp>
        <p:nvSpPr>
          <p:cNvPr id="3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5" name="表格 34"/>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6" name="TextBox 35">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7" name="TextBox 3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8" name="TextBox 3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9" name="TextBox 3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4" name="TextBox 4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5" name="TextBox 4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6" name="TextBox 4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7" name="TextBox 46">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8" name="TextBox 47">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9" name="TextBox 48">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0" name="TextBox 49">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4"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8" name="TextBox 27">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9" name="TextBox 28">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1" name="TextBox 50">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2" name="TextBox 51">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3" name="TextBox 52">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4" name="TextBox 53">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5" name="TextBox 54">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6" name="TextBox 55">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7" name="TextBox 56">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8" name="TextBox 57">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9" name="TextBox 58">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60" name="TextBox 59">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61" name="TextBox 60">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62" name="TextBox 61">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265207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6580" y="503030"/>
            <a:ext cx="8769291" cy="4228850"/>
          </a:xfrm>
          <a:prstGeom prst="rect">
            <a:avLst/>
          </a:prstGeom>
          <a:noFill/>
        </p:spPr>
        <p:txBody>
          <a:bodyPr wrap="square" rtlCol="0">
            <a:spAutoFit/>
          </a:bodyPr>
          <a:lstStyle/>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空中还漂浮着若有若无的雨丝</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清晨推窗望去，雨虽停了</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但天顶上，浓云尚未散开，低低压着房檐</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一夜枕上听雨，辗转不能成寐</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院子中，一丛绿树被染得浓阴如墨</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天地间弥漫着一层湿漉漉、静悄悄的青黛色雾霭</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④②①③⑤⑥</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②④①⑤③⑥</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④②③①⑥⑤</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④①②⑤③⑥</a:t>
            </a:r>
            <a:endParaRPr lang="zh-CN" altLang="zh-CN" sz="2400" kern="100" dirty="0">
              <a:effectLst/>
              <a:latin typeface="宋体"/>
              <a:cs typeface="Courier New"/>
            </a:endParaRPr>
          </a:p>
        </p:txBody>
      </p:sp>
      <p:sp>
        <p:nvSpPr>
          <p:cNvPr id="3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4" name="表格 33"/>
          <p:cNvGraphicFramePr>
            <a:graphicFrameLocks noGrp="1"/>
          </p:cNvGraphicFramePr>
          <p:nvPr>
            <p:extLst>
              <p:ext uri="{D42A27DB-BD31-4B8C-83A1-F6EECF244321}">
                <p14:modId xmlns:p14="http://schemas.microsoft.com/office/powerpoint/2010/main" val="738607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4" name="TextBox 43">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5" name="TextBox 44">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6" name="TextBox 45">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7" name="TextBox 46">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8" name="TextBox 47">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9" name="TextBox 48">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9" name="TextBox 2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0" name="TextBox 4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1" name="TextBox 5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2" name="TextBox 5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3" name="TextBox 5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4" name="TextBox 5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5" name="TextBox 5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6" name="TextBox 5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7" name="TextBox 5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8" name="TextBox 57">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59" name="TextBox 58">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60" name="TextBox 59">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437479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1348" y="678631"/>
            <a:ext cx="8427116"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主要考查语言表达连贯的能力。答题时要善于根据所给句子的语体特点来组合句子。此题所给的写景的描述性文字，既有时间上的先后顺序，又有空间上的层次感。依照先时间顺序，再空间顺序及句间关系就可选出答案为</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738607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4" name="TextBox 53">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55" name="TextBox 54">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56" name="TextBox 55">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1769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8361" y="762466"/>
            <a:ext cx="8769291" cy="3416320"/>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15.</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smtClean="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中国</a:t>
            </a:r>
            <a:r>
              <a:rPr lang="zh-CN" altLang="zh-CN" sz="2400" kern="100" dirty="0">
                <a:latin typeface="Times New Roman"/>
                <a:ea typeface="华文细黑"/>
                <a:cs typeface="Times New Roman"/>
              </a:rPr>
              <a:t>古典美学讲和谐。</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，可高度概括为阴阳统一，刚柔统一。</a:t>
            </a:r>
            <a:r>
              <a:rPr lang="en-US" altLang="zh-CN" sz="2400" kern="100" dirty="0">
                <a:latin typeface="Times New Roman"/>
                <a:ea typeface="华文细黑"/>
                <a:cs typeface="Courier New"/>
              </a:rPr>
              <a:t>__________________</a:t>
            </a:r>
            <a:r>
              <a:rPr lang="zh-CN" altLang="zh-CN" sz="2400" kern="100" dirty="0">
                <a:latin typeface="Times New Roman"/>
                <a:ea typeface="华文细黑"/>
                <a:cs typeface="Times New Roman"/>
              </a:rPr>
              <a:t>，而强调你中有我、我中有你的交感统一。</a:t>
            </a:r>
            <a:r>
              <a:rPr lang="en-US" altLang="zh-CN" sz="2400" kern="100" dirty="0">
                <a:latin typeface="Times New Roman"/>
                <a:ea typeface="华文细黑"/>
                <a:cs typeface="Courier New"/>
              </a:rPr>
              <a:t>__________________</a:t>
            </a:r>
            <a:r>
              <a:rPr lang="zh-CN" altLang="zh-CN" sz="2400" kern="100" dirty="0">
                <a:latin typeface="Times New Roman"/>
                <a:ea typeface="华文细黑"/>
                <a:cs typeface="Times New Roman"/>
              </a:rPr>
              <a:t>，所以又称之为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中和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，孔子观东流之水，喟然长叹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逝者如斯夫，不舍昼夜</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endParaRPr lang="zh-CN" altLang="zh-CN" sz="100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738607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4" name="TextBox 53">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55" name="TextBox 54">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56" name="TextBox 55">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875582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6833" y="483518"/>
            <a:ext cx="8511387"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这种和谐由于做到恰到好处</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，恰当之谓也</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和谐不是同一重复，而是众多因素对立的统一</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中华民族十分重视天人合一之美</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这种统一不强调部分与部分或部分与整体之间的统一</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③④⑤②①</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④①②③⑤</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④⑤③②①</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③⑤①②④</a:t>
            </a:r>
            <a:endParaRPr lang="zh-CN" altLang="zh-CN" sz="105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202381968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4" name="TextBox 53">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55" name="TextBox 54">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56" name="TextBox 55">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311422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303" y="706642"/>
            <a:ext cx="8596501" cy="301723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和谐不是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与上文句尾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衔接。</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不强调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与下句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强调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衔接。只有</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能引出文段末句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孔子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例；由此可推出前后衔接最恰当的排序是</a:t>
            </a:r>
            <a:r>
              <a:rPr lang="en-US" altLang="zh-CN" sz="2600" kern="100" dirty="0">
                <a:latin typeface="宋体"/>
                <a:ea typeface="华文细黑"/>
                <a:cs typeface="Times New Roman"/>
              </a:rPr>
              <a:t>③⑤①②④</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202381968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4" name="TextBox 53">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55" name="TextBox 54">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56" name="TextBox 55">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5231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084" y="468987"/>
            <a:ext cx="8750644" cy="4293483"/>
          </a:xfrm>
          <a:prstGeom prst="rect">
            <a:avLst/>
          </a:prstGeom>
          <a:noFill/>
        </p:spPr>
        <p:txBody>
          <a:bodyPr wrap="square" rtlCol="0">
            <a:spAutoFit/>
          </a:bodyPr>
          <a:lstStyle/>
          <a:p>
            <a:pPr>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有人</a:t>
            </a:r>
            <a:r>
              <a:rPr lang="zh-CN" altLang="zh-CN" sz="2600" kern="100" dirty="0">
                <a:latin typeface="Times New Roman"/>
                <a:ea typeface="华文细黑"/>
                <a:cs typeface="Times New Roman"/>
              </a:rPr>
              <a:t>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文学反映时代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是一种过时的理念，现代文学更注重对人的个体生存和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内世界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的呈现，追求的是文学的超越性、永恒性而不是时代性。</a:t>
            </a:r>
            <a:r>
              <a:rPr lang="en-US" altLang="zh-CN" sz="2600" kern="100" dirty="0" smtClean="0">
                <a:latin typeface="Times New Roman"/>
                <a:ea typeface="华文细黑"/>
                <a:cs typeface="Courier New"/>
              </a:rPr>
              <a:t>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_____________</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3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3" name="表格 32"/>
          <p:cNvGraphicFramePr>
            <a:graphicFrameLocks noGrp="1"/>
          </p:cNvGraphicFramePr>
          <p:nvPr>
            <p:extLst>
              <p:ext uri="{D42A27DB-BD31-4B8C-83A1-F6EECF244321}">
                <p14:modId xmlns:p14="http://schemas.microsoft.com/office/powerpoint/2010/main" val="5850228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9" name="TextBox 5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0" name="TextBox 59">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61" name="TextBox 6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62" name="TextBox 6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3" name="TextBox 6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4" name="TextBox 6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5" name="TextBox 6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6" name="TextBox 6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7" name="TextBox 6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8" name="TextBox 6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9" name="TextBox 6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0" name="TextBox 6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1" name="TextBox 7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2" name="TextBox 7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3" name="TextBox 7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34" name="TextBox 33">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5" name="TextBox 34">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6" name="TextBox 35">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7" name="TextBox 36">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8" name="TextBox 37">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9" name="TextBox 38">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40" name="TextBox 39">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41" name="TextBox 40">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42" name="TextBox 41">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43" name="TextBox 42">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44" name="TextBox 43">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5" name="TextBox 44">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32993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0989" y="501193"/>
            <a:ext cx="8682466" cy="4247317"/>
          </a:xfrm>
          <a:prstGeom prst="rect">
            <a:avLst/>
          </a:prstGeom>
          <a:noFill/>
        </p:spPr>
        <p:txBody>
          <a:bodyPr wrap="square" rtlCol="0">
            <a:spAutoFit/>
          </a:bodyPr>
          <a:lstStyle/>
          <a:p>
            <a:pPr algn="just">
              <a:lnSpc>
                <a:spcPts val="3600"/>
              </a:lnSpc>
              <a:spcAft>
                <a:spcPts val="0"/>
              </a:spcAft>
            </a:pPr>
            <a:r>
              <a:rPr lang="en-US" altLang="zh-CN" sz="2400" kern="100" dirty="0">
                <a:latin typeface="Times New Roman"/>
                <a:ea typeface="华文细黑"/>
                <a:cs typeface="Courier New"/>
              </a:rPr>
              <a:t>16.</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ts val="36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生命</a:t>
            </a:r>
            <a:r>
              <a:rPr lang="zh-CN" altLang="zh-CN" sz="2400" kern="100" dirty="0">
                <a:latin typeface="Times New Roman"/>
                <a:ea typeface="华文细黑"/>
                <a:cs typeface="Times New Roman"/>
              </a:rPr>
              <a:t>像一江春水，</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smtClean="0">
                <a:latin typeface="Times New Roman"/>
                <a:ea typeface="华文细黑"/>
                <a:cs typeface="Courier New"/>
              </a:rPr>
              <a:t>___________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smtClean="0">
                <a:latin typeface="Times New Roman"/>
                <a:ea typeface="华文细黑"/>
                <a:cs typeface="Courier New"/>
              </a:rPr>
              <a:t>___________</a:t>
            </a:r>
            <a:r>
              <a:rPr lang="zh-CN" altLang="zh-CN" sz="2400" kern="100" dirty="0">
                <a:latin typeface="Times New Roman"/>
                <a:ea typeface="华文细黑"/>
                <a:cs typeface="Times New Roman"/>
              </a:rPr>
              <a:t>，快乐勇敢地流走，一路上享受着它所遭遇的一切。</a:t>
            </a:r>
            <a:endParaRPr lang="zh-CN" altLang="zh-CN" sz="2400" kern="100" dirty="0">
              <a:latin typeface="宋体"/>
              <a:cs typeface="Courier New"/>
            </a:endParaRPr>
          </a:p>
          <a:p>
            <a:pPr algn="just">
              <a:lnSpc>
                <a:spcPts val="36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它聚集起许多细流　</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它从最高处发源，冰雪是它的前身　</a:t>
            </a: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挟卷着滚滚的沙石　</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冲倒了层沙积土　</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合成有力的洪涛，向下奔注　</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它曲折地穿过悬崖峭壁</a:t>
            </a:r>
            <a:endParaRPr lang="zh-CN" altLang="zh-CN" sz="2400" kern="100" dirty="0">
              <a:latin typeface="宋体"/>
              <a:cs typeface="Courier New"/>
            </a:endParaRPr>
          </a:p>
          <a:p>
            <a:pPr algn="just">
              <a:lnSpc>
                <a:spcPts val="36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②①③⑤④⑥</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②①⑤⑥④③</a:t>
            </a:r>
            <a:endParaRPr lang="zh-CN" altLang="zh-CN" sz="2400" kern="100" dirty="0">
              <a:latin typeface="宋体"/>
              <a:cs typeface="Courier New"/>
            </a:endParaRPr>
          </a:p>
          <a:p>
            <a:pPr algn="just">
              <a:lnSpc>
                <a:spcPts val="36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⑤②①⑥④③</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⑤②①④⑥③</a:t>
            </a:r>
            <a:endParaRPr lang="zh-CN" altLang="zh-CN" sz="2400" kern="100" dirty="0">
              <a:effectLst/>
              <a:latin typeface="宋体"/>
              <a:cs typeface="Courier New"/>
            </a:endParaRPr>
          </a:p>
        </p:txBody>
      </p:sp>
      <p:sp>
        <p:nvSpPr>
          <p:cNvPr id="60"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1"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2" name="表格 61"/>
          <p:cNvGraphicFramePr>
            <a:graphicFrameLocks noGrp="1"/>
          </p:cNvGraphicFramePr>
          <p:nvPr>
            <p:extLst>
              <p:ext uri="{D42A27DB-BD31-4B8C-83A1-F6EECF244321}">
                <p14:modId xmlns:p14="http://schemas.microsoft.com/office/powerpoint/2010/main" val="4119131677"/>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3" name="TextBox 62">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4" name="TextBox 63">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65" name="TextBox 64">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6" name="TextBox 65">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7" name="TextBox 66">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8" name="TextBox 67">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9" name="TextBox 68">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0" name="TextBox 69">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1" name="TextBox 70">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2" name="TextBox 71">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3" name="TextBox 72">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4" name="TextBox 73">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5" name="TextBox 74">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76" name="TextBox 75">
            <a:hlinkClick r:id="rId15" action="ppaction://hlinksldjump"/>
          </p:cNvPr>
          <p:cNvSpPr txBox="1"/>
          <p:nvPr/>
        </p:nvSpPr>
        <p:spPr>
          <a:xfrm>
            <a:off x="387916" y="481786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77" name="TextBox 76">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val="389555755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 name="TextBox 27">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9" name="TextBox 28">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4" name="TextBox 3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5" name="TextBox 3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6" name="TextBox 3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7" name="TextBox 3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8" name="TextBox 3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9" name="TextBox 3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0" name="TextBox 39">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1" name="TextBox 40">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2" name="TextBox 4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3" name="TextBox 4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4" name="TextBox 4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5" name="TextBox 4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6" name="TextBox 4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937616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1"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2" name="表格 61"/>
          <p:cNvGraphicFramePr>
            <a:graphicFrameLocks noGrp="1"/>
          </p:cNvGraphicFramePr>
          <p:nvPr>
            <p:extLst>
              <p:ext uri="{D42A27DB-BD31-4B8C-83A1-F6EECF244321}">
                <p14:modId xmlns:p14="http://schemas.microsoft.com/office/powerpoint/2010/main" val="3562974906"/>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3" name="TextBox 62">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4" name="TextBox 63">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65" name="TextBox 64">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6" name="TextBox 65">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7" name="TextBox 66">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8" name="TextBox 67">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9" name="TextBox 68">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0" name="TextBox 69">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1" name="TextBox 70">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2" name="TextBox 71">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3" name="TextBox 72">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4" name="TextBox 73">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5" name="TextBox 74">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76" name="TextBox 75">
            <a:hlinkClick r:id="rId15" action="ppaction://hlinksldjump"/>
          </p:cNvPr>
          <p:cNvSpPr txBox="1"/>
          <p:nvPr/>
        </p:nvSpPr>
        <p:spPr>
          <a:xfrm>
            <a:off x="387916" y="481786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77" name="TextBox 76">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val="10837155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 name="TextBox 27">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9" name="TextBox 28">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4" name="TextBox 3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5" name="TextBox 3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6" name="TextBox 3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7" name="TextBox 3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8" name="TextBox 3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9" name="TextBox 3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0" name="TextBox 39">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1" name="TextBox 40">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2" name="TextBox 4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3" name="TextBox 4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4" name="TextBox 4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5" name="TextBox 4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6" name="TextBox 4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 name="矩形 2"/>
          <p:cNvSpPr/>
          <p:nvPr/>
        </p:nvSpPr>
        <p:spPr>
          <a:xfrm>
            <a:off x="399499" y="627534"/>
            <a:ext cx="8345003"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语段围绕</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春水</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展开，从</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发源</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到</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聚集</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，再到</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曲折地穿过</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，是事物发展的逻辑。句群内部从</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聚集</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细流</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到</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合成</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洪涛</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，遵循由少到多、由小到大的顺序；</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穿过</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冲倒</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挟卷</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是对</a:t>
            </a:r>
            <a:r>
              <a:rPr lang="zh-CN" altLang="zh-CN" sz="2600" kern="100" dirty="0">
                <a:latin typeface="宋体"/>
                <a:cs typeface="宋体"/>
              </a:rPr>
              <a:t>⑤</a:t>
            </a:r>
            <a:r>
              <a:rPr lang="zh-CN" altLang="zh-CN" sz="2600" kern="100" dirty="0">
                <a:latin typeface="Times New Roman"/>
                <a:ea typeface="华文细黑"/>
                <a:cs typeface="Times New Roman"/>
              </a:rPr>
              <a:t>句中</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向下奔注</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的具体阐释；</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滚滚的沙石</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快乐勇敢地流走</a:t>
            </a:r>
            <a:r>
              <a:rPr lang="en-US" altLang="zh-CN" sz="2400" kern="100" dirty="0">
                <a:latin typeface="宋体"/>
                <a:ea typeface="华文细黑"/>
                <a:cs typeface="Times New Roman"/>
              </a:rPr>
              <a:t>”</a:t>
            </a:r>
            <a:r>
              <a:rPr lang="zh-CN" altLang="zh-CN" sz="2600" kern="100" dirty="0">
                <a:latin typeface="Times New Roman"/>
                <a:ea typeface="华文细黑"/>
                <a:cs typeface="Times New Roman"/>
              </a:rPr>
              <a:t>衔接顺畅。</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B</a:t>
            </a:r>
          </a:p>
        </p:txBody>
      </p:sp>
    </p:spTree>
    <p:extLst>
      <p:ext uri="{BB962C8B-B14F-4D97-AF65-F5344CB8AC3E}">
        <p14:creationId xmlns:p14="http://schemas.microsoft.com/office/powerpoint/2010/main" val="43250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9320" y="511315"/>
            <a:ext cx="8682466" cy="4228850"/>
          </a:xfrm>
          <a:prstGeom prst="rect">
            <a:avLst/>
          </a:prstGeom>
          <a:noFill/>
        </p:spPr>
        <p:txBody>
          <a:bodyPr wrap="square" rtlCol="0">
            <a:spAutoFit/>
          </a:bodyPr>
          <a:lstStyle/>
          <a:p>
            <a:pPr algn="just">
              <a:lnSpc>
                <a:spcPct val="140000"/>
              </a:lnSpc>
              <a:spcAft>
                <a:spcPts val="0"/>
              </a:spcAft>
            </a:pPr>
            <a:r>
              <a:rPr lang="en-US" altLang="zh-CN" sz="2400" kern="100" dirty="0">
                <a:latin typeface="Times New Roman"/>
                <a:ea typeface="华文细黑"/>
                <a:cs typeface="Courier New"/>
              </a:rPr>
              <a:t>17.</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smtClean="0">
                <a:latin typeface="Times New Roman"/>
                <a:ea typeface="华文细黑"/>
                <a:cs typeface="Courier New"/>
              </a:rPr>
              <a:t>)</a:t>
            </a:r>
            <a:endParaRPr lang="zh-CN" altLang="zh-CN" sz="1000" kern="100" dirty="0">
              <a:latin typeface="宋体"/>
              <a:cs typeface="Courier New"/>
            </a:endParaRPr>
          </a:p>
          <a:p>
            <a:pPr algn="just">
              <a:lnSpc>
                <a:spcPct val="14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现代</a:t>
            </a:r>
            <a:r>
              <a:rPr lang="zh-CN" altLang="zh-CN" sz="2400" kern="100" dirty="0">
                <a:latin typeface="Times New Roman"/>
                <a:ea typeface="华文细黑"/>
                <a:cs typeface="Times New Roman"/>
              </a:rPr>
              <a:t>西方与中国武侠小说大致相当的，一个是侦探小说，一个是科幻小说。</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科幻小说</a:t>
            </a:r>
            <a:r>
              <a:rPr lang="en-US" altLang="zh-CN" sz="2400" kern="100" dirty="0">
                <a:latin typeface="Times New Roman"/>
                <a:ea typeface="华文细黑"/>
              </a:rPr>
              <a:t>(</a:t>
            </a:r>
            <a:r>
              <a:rPr lang="zh-CN" altLang="zh-CN" sz="2400" kern="100" dirty="0">
                <a:latin typeface="Times New Roman"/>
                <a:ea typeface="华文细黑"/>
                <a:cs typeface="Times New Roman"/>
              </a:rPr>
              <a:t>或电影</a:t>
            </a:r>
            <a:r>
              <a:rPr lang="en-US" altLang="zh-CN" sz="2400" kern="100" dirty="0">
                <a:latin typeface="Times New Roman"/>
                <a:ea typeface="华文细黑"/>
              </a:rPr>
              <a:t>)</a:t>
            </a:r>
            <a:r>
              <a:rPr lang="zh-CN" altLang="zh-CN" sz="2400" kern="100" dirty="0">
                <a:latin typeface="Times New Roman"/>
                <a:ea typeface="华文细黑"/>
                <a:cs typeface="Times New Roman"/>
              </a:rPr>
              <a:t>则是基于当前科技水平的对未来人类命运的思考，包括道德伦理的思考</a:t>
            </a:r>
            <a:r>
              <a:rPr lang="en-US" altLang="zh-CN" sz="2400" kern="100" dirty="0">
                <a:latin typeface="Times New Roman"/>
                <a:ea typeface="华文细黑"/>
              </a:rPr>
              <a:t>(</a:t>
            </a:r>
            <a:r>
              <a:rPr lang="zh-CN" altLang="zh-CN" sz="2400" kern="100" dirty="0">
                <a:latin typeface="Times New Roman"/>
                <a:ea typeface="华文细黑"/>
                <a:cs typeface="Times New Roman"/>
              </a:rPr>
              <a:t>如《阿凡达》</a:t>
            </a:r>
            <a:r>
              <a:rPr lang="en-US" altLang="zh-CN" sz="2400" kern="100" dirty="0">
                <a:latin typeface="Times New Roman"/>
                <a:ea typeface="华文细黑"/>
              </a:rPr>
              <a:t>)</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在武侠小说中，最常见到的就是各路武林高手共同去抢一部诸如《九阴真经》的武林秘籍，似乎只要得到了这本书，立刻就能功力大增</a:t>
            </a:r>
            <a:endParaRPr lang="en-US" altLang="zh-CN" sz="2400" kern="100" dirty="0" smtClean="0">
              <a:latin typeface="Times New Roman"/>
              <a:ea typeface="华文细黑"/>
              <a:cs typeface="Times New Roman"/>
            </a:endParaRPr>
          </a:p>
        </p:txBody>
      </p:sp>
      <p:sp>
        <p:nvSpPr>
          <p:cNvPr id="6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2036517850"/>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2" action="ppaction://hlinksldjump"/>
          </p:cNvPr>
          <p:cNvSpPr txBox="1"/>
          <p:nvPr/>
        </p:nvSpPr>
        <p:spPr>
          <a:xfrm>
            <a:off x="971600" y="482205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1" name="TextBox 80">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2" name="TextBox 81">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9554036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348907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1700" y="510650"/>
            <a:ext cx="8682466" cy="4168000"/>
          </a:xfrm>
          <a:prstGeom prst="rect">
            <a:avLst/>
          </a:prstGeom>
          <a:noFill/>
        </p:spPr>
        <p:txBody>
          <a:bodyPr wrap="square" rtlCol="0">
            <a:spAutoFit/>
          </a:bodyPr>
          <a:lstStyle/>
          <a:p>
            <a:pPr algn="just">
              <a:lnSpc>
                <a:spcPct val="14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但侦探小说完全是一种常识推导和逻辑的训练</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如《尼罗河上的惨案》</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甚至还有令狐冲观看岩洞壁上的刻图现学现练，战胜了武功强过自己多倍的田伯光的荒唐描写</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《笑傲江湖》</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相比较之下，中国武侠小说或武侠电影中的伦理冲突顶多是传统伦理的内部冲突</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复仇等</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，极少有对伦理思想的探索　</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而对常识的扼杀则是全方位的</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③①④②⑤⑥</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③①⑤⑥②④</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⑤①③②④⑥</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⑤⑥③①④②</a:t>
            </a:r>
            <a:endParaRPr lang="zh-CN" altLang="zh-CN" sz="100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93756678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6964325"/>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5871083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4752" y="351691"/>
            <a:ext cx="8682466" cy="4524315"/>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根据</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一个是侦探小说，一个是科幻小说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可知，这句话后面应该紧跟有关这两种小说的内容，而所给六个句子中</a:t>
            </a:r>
            <a:r>
              <a:rPr lang="zh-CN" altLang="zh-CN" sz="2400" kern="100" dirty="0">
                <a:latin typeface="宋体"/>
                <a:cs typeface="宋体"/>
              </a:rPr>
              <a:t>①③</a:t>
            </a:r>
            <a:r>
              <a:rPr lang="zh-CN" altLang="zh-CN" sz="2400" kern="100" dirty="0">
                <a:latin typeface="Times New Roman"/>
                <a:ea typeface="华文细黑"/>
                <a:cs typeface="Times New Roman"/>
              </a:rPr>
              <a:t>与这两种小说有关，且</a:t>
            </a:r>
            <a:r>
              <a:rPr lang="zh-CN" altLang="zh-CN" sz="2400" kern="100" dirty="0">
                <a:latin typeface="宋体"/>
                <a:cs typeface="宋体"/>
              </a:rPr>
              <a:t>①</a:t>
            </a:r>
            <a:r>
              <a:rPr lang="zh-CN" altLang="zh-CN" sz="2400" kern="100" dirty="0">
                <a:latin typeface="Times New Roman"/>
                <a:ea typeface="华文细黑"/>
                <a:cs typeface="Times New Roman"/>
              </a:rPr>
              <a:t>中有个</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则</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字，所以前两个横线处应该是</a:t>
            </a:r>
            <a:r>
              <a:rPr lang="zh-CN" altLang="zh-CN" sz="2400" kern="100" dirty="0">
                <a:latin typeface="宋体"/>
                <a:cs typeface="宋体"/>
              </a:rPr>
              <a:t>③①</a:t>
            </a:r>
            <a:r>
              <a:rPr lang="zh-CN" altLang="zh-CN" sz="2400" kern="100" dirty="0">
                <a:latin typeface="Times New Roman"/>
                <a:ea typeface="华文细黑"/>
                <a:cs typeface="Times New Roman"/>
              </a:rPr>
              <a:t>，排除</a:t>
            </a: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两项</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zh-CN" altLang="zh-CN" sz="2400" kern="100" dirty="0" smtClean="0">
                <a:latin typeface="Times New Roman"/>
                <a:ea typeface="华文细黑"/>
                <a:cs typeface="Times New Roman"/>
              </a:rPr>
              <a:t>再</a:t>
            </a:r>
            <a:r>
              <a:rPr lang="zh-CN" altLang="zh-CN" sz="2400" kern="100" dirty="0">
                <a:latin typeface="Times New Roman"/>
                <a:ea typeface="华文细黑"/>
                <a:cs typeface="Times New Roman"/>
              </a:rPr>
              <a:t>比较</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项与</a:t>
            </a: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项，可以从</a:t>
            </a:r>
            <a:r>
              <a:rPr lang="zh-CN" altLang="zh-CN" sz="2400" kern="100" dirty="0">
                <a:latin typeface="宋体"/>
                <a:cs typeface="宋体"/>
              </a:rPr>
              <a:t>②④</a:t>
            </a:r>
            <a:r>
              <a:rPr lang="zh-CN" altLang="zh-CN" sz="2400" kern="100" dirty="0">
                <a:latin typeface="Times New Roman"/>
                <a:ea typeface="华文细黑"/>
                <a:cs typeface="Times New Roman"/>
              </a:rPr>
              <a:t>入手，因为</a:t>
            </a:r>
            <a:r>
              <a:rPr lang="zh-CN" altLang="zh-CN" sz="2400" kern="100" dirty="0">
                <a:latin typeface="宋体"/>
                <a:cs typeface="宋体"/>
              </a:rPr>
              <a:t>④</a:t>
            </a:r>
            <a:r>
              <a:rPr lang="zh-CN" altLang="zh-CN" sz="2400" kern="100" dirty="0">
                <a:latin typeface="Times New Roman"/>
                <a:ea typeface="华文细黑"/>
                <a:cs typeface="Times New Roman"/>
              </a:rPr>
              <a:t>中有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甚至</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，表明是</a:t>
            </a:r>
            <a:r>
              <a:rPr lang="zh-CN" altLang="zh-CN" sz="2400" kern="100" dirty="0">
                <a:latin typeface="宋体"/>
                <a:cs typeface="宋体"/>
              </a:rPr>
              <a:t>②</a:t>
            </a:r>
            <a:r>
              <a:rPr lang="zh-CN" altLang="zh-CN" sz="2400" kern="100" dirty="0">
                <a:latin typeface="Times New Roman"/>
                <a:ea typeface="华文细黑"/>
                <a:cs typeface="Times New Roman"/>
              </a:rPr>
              <a:t>意思上的更进一步，所以应该是</a:t>
            </a:r>
            <a:r>
              <a:rPr lang="zh-CN" altLang="zh-CN" sz="2400" kern="100" dirty="0">
                <a:latin typeface="宋体"/>
                <a:cs typeface="宋体"/>
              </a:rPr>
              <a:t>②④</a:t>
            </a:r>
            <a:r>
              <a:rPr lang="zh-CN" altLang="zh-CN" sz="2400" kern="100" dirty="0">
                <a:latin typeface="Times New Roman"/>
                <a:ea typeface="华文细黑"/>
                <a:cs typeface="Times New Roman"/>
              </a:rPr>
              <a:t>，排除</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项，选择</a:t>
            </a: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项。</a:t>
            </a:r>
            <a:endParaRPr lang="zh-CN" altLang="zh-CN" sz="24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36C0A"/>
                </a:solidFill>
                <a:latin typeface="Times New Roman"/>
                <a:ea typeface="华文细黑"/>
                <a:cs typeface="Courier New"/>
              </a:rPr>
              <a:t>B</a:t>
            </a:r>
            <a:endParaRPr lang="zh-CN" altLang="zh-CN" sz="2400" kern="100" dirty="0">
              <a:effectLst/>
              <a:latin typeface="宋体"/>
              <a:cs typeface="Courier New"/>
            </a:endParaRPr>
          </a:p>
        </p:txBody>
      </p:sp>
      <p:sp>
        <p:nvSpPr>
          <p:cNvPr id="5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9" name="表格 58"/>
          <p:cNvGraphicFramePr>
            <a:graphicFrameLocks noGrp="1"/>
          </p:cNvGraphicFramePr>
          <p:nvPr>
            <p:extLst>
              <p:ext uri="{D42A27DB-BD31-4B8C-83A1-F6EECF244321}">
                <p14:modId xmlns:p14="http://schemas.microsoft.com/office/powerpoint/2010/main" val="193756678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0" name="TextBox 59">
            <a:hlinkClick r:id="rId2" action="ppaction://hlinksldjump"/>
          </p:cNvPr>
          <p:cNvSpPr txBox="1"/>
          <p:nvPr/>
        </p:nvSpPr>
        <p:spPr>
          <a:xfrm>
            <a:off x="971600" y="482205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1" name="TextBox 60">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62" name="TextBox 61">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83" name="TextBox 8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84" name="TextBox 8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85" name="TextBox 8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86" name="TextBox 8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87" name="TextBox 8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8" name="TextBox 8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9" name="TextBox 8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90" name="TextBox 89">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91" name="TextBox 90">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92" name="TextBox 91">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9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9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95" name="表格 94"/>
          <p:cNvGraphicFramePr>
            <a:graphicFrameLocks noGrp="1"/>
          </p:cNvGraphicFramePr>
          <p:nvPr>
            <p:extLst>
              <p:ext uri="{D42A27DB-BD31-4B8C-83A1-F6EECF244321}">
                <p14:modId xmlns:p14="http://schemas.microsoft.com/office/powerpoint/2010/main" val="36964325"/>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6" name="TextBox 95">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97" name="TextBox 96">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98" name="TextBox 97">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9" name="TextBox 98">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0" name="TextBox 99">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1" name="TextBox 100">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02" name="TextBox 101">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03" name="TextBox 102">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04" name="TextBox 103">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05" name="TextBox 104">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06" name="TextBox 105">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07" name="TextBox 106">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108" name="TextBox 107">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109" name="TextBox 108">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110" name="TextBox 109">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4886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5232" y="1085200"/>
            <a:ext cx="8682466" cy="2862322"/>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18.</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smtClean="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中国</a:t>
            </a:r>
            <a:r>
              <a:rPr lang="zh-CN" altLang="zh-CN" sz="2400" kern="100" dirty="0">
                <a:latin typeface="Times New Roman"/>
                <a:ea typeface="华文细黑"/>
                <a:cs typeface="Times New Roman"/>
              </a:rPr>
              <a:t>有一句格言：胜者王侯败者寇。</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a:t>
            </a:r>
            <a:r>
              <a:rPr lang="zh-CN" altLang="zh-CN" sz="2400" kern="100" dirty="0">
                <a:latin typeface="Times New Roman"/>
                <a:ea typeface="华文细黑"/>
                <a:cs typeface="Times New Roman"/>
              </a:rPr>
              <a:t>。但在中国，只有胜出者或</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出师未捷身先死</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的人才能扬名，败者会被人遗忘</a:t>
            </a:r>
            <a:r>
              <a:rPr lang="zh-CN" altLang="zh-CN" sz="2400" kern="100" dirty="0" smtClean="0">
                <a:latin typeface="Times New Roman"/>
                <a:ea typeface="华文细黑"/>
                <a:cs typeface="Times New Roman"/>
              </a:rPr>
              <a:t>。</a:t>
            </a:r>
            <a:endParaRPr lang="en-US" altLang="zh-CN" sz="1000" kern="100" dirty="0" smtClean="0">
              <a:latin typeface="宋体"/>
              <a:cs typeface="Courier New"/>
            </a:endParaRPr>
          </a:p>
        </p:txBody>
      </p:sp>
      <p:sp>
        <p:nvSpPr>
          <p:cNvPr id="6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75075377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3" action="ppaction://hlinksldjump"/>
          </p:cNvPr>
          <p:cNvSpPr txBox="1"/>
          <p:nvPr/>
        </p:nvSpPr>
        <p:spPr>
          <a:xfrm>
            <a:off x="1555284" y="4813672"/>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1" name="TextBox 80">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2" name="TextBox 81">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24683070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6438864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4200" y="492293"/>
            <a:ext cx="8769291" cy="4247317"/>
          </a:xfrm>
          <a:prstGeom prst="rect">
            <a:avLst/>
          </a:prstGeom>
          <a:noFill/>
        </p:spPr>
        <p:txBody>
          <a:bodyPr wrap="square" rtlCol="0">
            <a:spAutoFit/>
          </a:bodyPr>
          <a:lstStyle/>
          <a:p>
            <a:pPr lvl="0" algn="just">
              <a:lnSpc>
                <a:spcPct val="150000"/>
              </a:lnSpc>
            </a:pPr>
            <a:r>
              <a:rPr lang="en-US" altLang="zh-CN" sz="2400" kern="100" dirty="0">
                <a:solidFill>
                  <a:prstClr val="black"/>
                </a:solidFill>
                <a:latin typeface="宋体"/>
                <a:ea typeface="华文细黑"/>
                <a:cs typeface="Times New Roman"/>
              </a:rPr>
              <a:t>①</a:t>
            </a:r>
            <a:r>
              <a:rPr lang="zh-CN" altLang="zh-CN" sz="2400" kern="100" dirty="0">
                <a:solidFill>
                  <a:prstClr val="black"/>
                </a:solidFill>
                <a:latin typeface="Times New Roman"/>
                <a:ea typeface="华文细黑"/>
                <a:cs typeface="Times New Roman"/>
              </a:rPr>
              <a:t>这是中国人和美国人的一大区别　</a:t>
            </a:r>
            <a:r>
              <a:rPr lang="en-US" altLang="zh-CN" sz="2400" kern="100" dirty="0">
                <a:solidFill>
                  <a:prstClr val="black"/>
                </a:solidFill>
                <a:latin typeface="宋体"/>
                <a:ea typeface="华文细黑"/>
                <a:cs typeface="Times New Roman"/>
              </a:rPr>
              <a:t>②</a:t>
            </a:r>
            <a:r>
              <a:rPr lang="zh-CN" altLang="zh-CN" sz="2400" kern="100" dirty="0">
                <a:solidFill>
                  <a:prstClr val="black"/>
                </a:solidFill>
                <a:latin typeface="Times New Roman"/>
                <a:ea typeface="华文细黑"/>
                <a:cs typeface="Times New Roman"/>
              </a:rPr>
              <a:t>这说明中国人很在乎结果　</a:t>
            </a:r>
            <a:r>
              <a:rPr lang="en-US" altLang="zh-CN" sz="2400" kern="100" dirty="0">
                <a:solidFill>
                  <a:prstClr val="black"/>
                </a:solidFill>
                <a:latin typeface="宋体"/>
                <a:ea typeface="华文细黑"/>
                <a:cs typeface="Times New Roman"/>
              </a:rPr>
              <a:t>③</a:t>
            </a:r>
            <a:r>
              <a:rPr lang="zh-CN" altLang="zh-CN" sz="2400" kern="100" dirty="0">
                <a:solidFill>
                  <a:prstClr val="black"/>
                </a:solidFill>
                <a:latin typeface="Times New Roman"/>
                <a:ea typeface="华文细黑"/>
                <a:cs typeface="Times New Roman"/>
              </a:rPr>
              <a:t>在美国，迈克尔</a:t>
            </a:r>
            <a:r>
              <a:rPr lang="en-US" altLang="zh-CN" sz="2400" kern="100" dirty="0">
                <a:solidFill>
                  <a:prstClr val="black"/>
                </a:solidFill>
                <a:latin typeface="Times New Roman"/>
                <a:ea typeface="华文细黑"/>
              </a:rPr>
              <a:t>·</a:t>
            </a:r>
            <a:r>
              <a:rPr lang="zh-CN" altLang="zh-CN" sz="2400" kern="100" dirty="0">
                <a:solidFill>
                  <a:prstClr val="black"/>
                </a:solidFill>
                <a:latin typeface="Times New Roman"/>
                <a:ea typeface="华文细黑"/>
                <a:cs typeface="Times New Roman"/>
              </a:rPr>
              <a:t>乔丹和查尔斯</a:t>
            </a:r>
            <a:r>
              <a:rPr lang="en-US" altLang="zh-CN" sz="2400" kern="100" dirty="0">
                <a:solidFill>
                  <a:prstClr val="black"/>
                </a:solidFill>
                <a:latin typeface="Times New Roman"/>
                <a:ea typeface="华文细黑"/>
              </a:rPr>
              <a:t>·</a:t>
            </a:r>
            <a:r>
              <a:rPr lang="zh-CN" altLang="zh-CN" sz="2400" kern="100" dirty="0">
                <a:solidFill>
                  <a:prstClr val="black"/>
                </a:solidFill>
                <a:latin typeface="Times New Roman"/>
                <a:ea typeface="华文细黑"/>
                <a:cs typeface="Times New Roman"/>
              </a:rPr>
              <a:t>巴克利都是英雄　</a:t>
            </a:r>
            <a:r>
              <a:rPr lang="en-US" altLang="zh-CN" sz="2600" kern="100" dirty="0" smtClean="0">
                <a:latin typeface="宋体"/>
                <a:ea typeface="华文细黑"/>
                <a:cs typeface="Times New Roman"/>
              </a:rPr>
              <a:t>④</a:t>
            </a:r>
            <a:r>
              <a:rPr lang="zh-CN" altLang="zh-CN" sz="2600" kern="100" dirty="0" smtClean="0">
                <a:latin typeface="Times New Roman"/>
                <a:ea typeface="华文细黑"/>
                <a:cs typeface="Times New Roman"/>
              </a:rPr>
              <a:t>巴克利从未赢得总冠军，但他仍在孜孜不倦地工作，凭这点，他受到了人们的尊敬　</a:t>
            </a:r>
            <a:r>
              <a:rPr lang="en-US" altLang="zh-CN" sz="2600" kern="100" dirty="0" smtClean="0">
                <a:latin typeface="宋体"/>
                <a:ea typeface="华文细黑"/>
                <a:cs typeface="Times New Roman"/>
              </a:rPr>
              <a:t>⑤</a:t>
            </a:r>
            <a:r>
              <a:rPr lang="zh-CN" altLang="zh-CN" sz="2600" kern="100" dirty="0" smtClean="0">
                <a:latin typeface="Times New Roman"/>
                <a:ea typeface="华文细黑"/>
                <a:cs typeface="Times New Roman"/>
              </a:rPr>
              <a:t>这就是美国，只要你努力过了，即使不成功也能够出名　</a:t>
            </a:r>
            <a:r>
              <a:rPr lang="en-US" altLang="zh-CN" sz="2600" kern="100" dirty="0" smtClean="0">
                <a:latin typeface="宋体"/>
                <a:ea typeface="华文细黑"/>
                <a:cs typeface="Times New Roman"/>
              </a:rPr>
              <a:t>⑥</a:t>
            </a:r>
            <a:r>
              <a:rPr lang="zh-CN" altLang="zh-CN" sz="2600" kern="100" dirty="0" smtClean="0">
                <a:latin typeface="Times New Roman"/>
                <a:ea typeface="华文细黑"/>
                <a:cs typeface="Times New Roman"/>
              </a:rPr>
              <a:t>很多人把它当成人生信条</a:t>
            </a:r>
            <a:endParaRPr lang="zh-CN" altLang="zh-CN" sz="105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A</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②⑥①③④⑤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⑥②①④⑤③</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②⑥①④⑤③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⑥②①③④⑤</a:t>
            </a: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42981165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95213521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2640206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7612" y="507222"/>
            <a:ext cx="8682466" cy="4228850"/>
          </a:xfrm>
          <a:prstGeom prst="rect">
            <a:avLst/>
          </a:prstGeom>
          <a:noFill/>
        </p:spPr>
        <p:txBody>
          <a:bodyPr wrap="square" rtlCol="0">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作答此类试题，关键是要把握语段的中心，理清语段的结构层次以及句子之间的逻辑关系。就本题而言，通读语段后，先将所给的句子分层，大体可以确定</a:t>
            </a:r>
            <a:r>
              <a:rPr lang="zh-CN" altLang="zh-CN" sz="2400" kern="100" dirty="0">
                <a:latin typeface="宋体"/>
                <a:cs typeface="宋体"/>
              </a:rPr>
              <a:t>②⑥</a:t>
            </a:r>
            <a:r>
              <a:rPr lang="zh-CN" altLang="zh-CN" sz="2400" kern="100" dirty="0">
                <a:latin typeface="Times New Roman"/>
                <a:ea typeface="华文细黑"/>
                <a:cs typeface="Times New Roman"/>
              </a:rPr>
              <a:t>为一层，</a:t>
            </a:r>
            <a:r>
              <a:rPr lang="zh-CN" altLang="zh-CN" sz="2400" kern="100" dirty="0">
                <a:latin typeface="宋体"/>
                <a:cs typeface="宋体"/>
              </a:rPr>
              <a:t>①③④⑤</a:t>
            </a:r>
            <a:r>
              <a:rPr lang="zh-CN" altLang="zh-CN" sz="2400" kern="100" dirty="0">
                <a:latin typeface="Times New Roman"/>
                <a:ea typeface="华文细黑"/>
                <a:cs typeface="Times New Roman"/>
              </a:rPr>
              <a:t>为另一层。从下文看，</a:t>
            </a:r>
            <a:r>
              <a:rPr lang="zh-CN" altLang="zh-CN" sz="2400" kern="100" dirty="0">
                <a:latin typeface="宋体"/>
                <a:cs typeface="宋体"/>
              </a:rPr>
              <a:t>⑤</a:t>
            </a:r>
            <a:r>
              <a:rPr lang="zh-CN" altLang="zh-CN" sz="2400" kern="100" dirty="0">
                <a:latin typeface="Times New Roman"/>
                <a:ea typeface="华文细黑"/>
                <a:cs typeface="Times New Roman"/>
              </a:rPr>
              <a:t>句应该与下文衔接，应放在最后一个横线处，据此排除</a:t>
            </a: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两项</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40000"/>
              </a:lnSpc>
              <a:spcAft>
                <a:spcPts val="0"/>
              </a:spcAft>
            </a:pPr>
            <a:r>
              <a:rPr lang="zh-CN" altLang="zh-CN" sz="2400" kern="100" dirty="0" smtClean="0">
                <a:latin typeface="宋体"/>
                <a:cs typeface="宋体"/>
              </a:rPr>
              <a:t>⑥</a:t>
            </a:r>
            <a:r>
              <a:rPr lang="zh-CN" altLang="zh-CN" sz="2400" kern="100" dirty="0">
                <a:latin typeface="Times New Roman"/>
                <a:ea typeface="华文细黑"/>
                <a:cs typeface="Times New Roman"/>
              </a:rPr>
              <a:t>句中的</a:t>
            </a:r>
            <a:r>
              <a:rPr lang="en-US" altLang="zh-CN" sz="2400" kern="100" dirty="0">
                <a:latin typeface="+mj-ea"/>
                <a:ea typeface="+mj-ea"/>
                <a:cs typeface="Courier New"/>
              </a:rPr>
              <a:t>“</a:t>
            </a:r>
            <a:r>
              <a:rPr lang="zh-CN" altLang="zh-CN" sz="2400" kern="100" dirty="0">
                <a:latin typeface="Times New Roman"/>
                <a:ea typeface="华文细黑"/>
                <a:cs typeface="Times New Roman"/>
              </a:rPr>
              <a:t>它</a:t>
            </a:r>
            <a:r>
              <a:rPr lang="en-US" altLang="zh-CN" sz="2400" kern="100" dirty="0">
                <a:latin typeface="+mj-ea"/>
                <a:ea typeface="+mj-ea"/>
                <a:cs typeface="Courier New"/>
              </a:rPr>
              <a:t>”</a:t>
            </a:r>
            <a:r>
              <a:rPr lang="zh-CN" altLang="zh-CN" sz="2400" kern="100" dirty="0">
                <a:latin typeface="Times New Roman"/>
                <a:ea typeface="华文细黑"/>
                <a:cs typeface="Times New Roman"/>
              </a:rPr>
              <a:t>明显指代前文格言，与开头句连接紧密，应放在第一个横线处，据此可排除</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项，确定答案是</a:t>
            </a: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项。</a:t>
            </a:r>
            <a:endParaRPr lang="zh-CN" altLang="zh-CN" sz="2400" kern="100" dirty="0">
              <a:latin typeface="宋体"/>
              <a:cs typeface="Courier New"/>
            </a:endParaRPr>
          </a:p>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36C0A"/>
                </a:solidFill>
                <a:latin typeface="Times New Roman"/>
                <a:ea typeface="华文细黑"/>
                <a:cs typeface="Courier New"/>
              </a:rPr>
              <a:t>D</a:t>
            </a:r>
            <a:endParaRPr lang="zh-CN" altLang="zh-CN" sz="240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42981165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95213521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451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7612" y="903516"/>
            <a:ext cx="8682466"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19.</a:t>
            </a:r>
            <a:r>
              <a:rPr lang="zh-CN" altLang="zh-CN" sz="2600" kern="100" dirty="0">
                <a:latin typeface="Times New Roman"/>
                <a:ea typeface="华文细黑"/>
                <a:cs typeface="Times New Roman"/>
              </a:rPr>
              <a:t>填入下面一段文字横线处的语句，与上下文衔接最恰当的一组是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西</a:t>
            </a:r>
            <a:r>
              <a:rPr lang="zh-CN" altLang="zh-CN" sz="2600" kern="100" dirty="0">
                <a:latin typeface="Times New Roman"/>
                <a:ea typeface="华文细黑"/>
                <a:cs typeface="Times New Roman"/>
              </a:rPr>
              <a:t>塘与乌镇无非是环水之中，粉墙黛瓦、小桥石驳。</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可惜这座书卷气十足的江南古镇，能树起大旗、成为撑得起门面的大家的，寥若晨星</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p>
        </p:txBody>
      </p:sp>
      <p:sp>
        <p:nvSpPr>
          <p:cNvPr id="6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1" name="表格 70"/>
          <p:cNvGraphicFramePr>
            <a:graphicFrameLocks noGrp="1"/>
          </p:cNvGraphicFramePr>
          <p:nvPr>
            <p:extLst>
              <p:ext uri="{D42A27DB-BD31-4B8C-83A1-F6EECF244321}">
                <p14:modId xmlns:p14="http://schemas.microsoft.com/office/powerpoint/2010/main" val="2417549305"/>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TextBox 71">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73" name="TextBox 72">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4" name="TextBox 73">
            <a:hlinkClick r:id="rId4" action="ppaction://hlinksldjump"/>
          </p:cNvPr>
          <p:cNvSpPr txBox="1"/>
          <p:nvPr/>
        </p:nvSpPr>
        <p:spPr>
          <a:xfrm>
            <a:off x="2142396" y="482338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5" name="TextBox 74">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6" name="TextBox 75">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7" name="TextBox 76">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8" name="TextBox 77">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9" name="TextBox 78">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80" name="TextBox 79">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81" name="TextBox 80">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2" name="TextBox 81">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3" name="TextBox 82">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4" name="TextBox 83">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5" name="TextBox 84">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6" name="TextBox 85">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3" name="TextBox 32">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4" name="TextBox 33">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5" name="TextBox 34">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7" name="TextBox 36">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6917589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4680" y="480090"/>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南浔以其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簪缨世第，蓬荜名儒，相尚藏书，辉炳邑谋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的风采雄称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天下第一镇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，可谓实至名归。</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除了碧水环绕、小桥流水的水乡特色，这里豪宅巨厦、富甲天下，是出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沈万三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的地方。</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相比之下，南浔还有点内涵。</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清代三百年中，南浔出学者四百五十人，著作一千二百种，实乃壮观</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6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1" name="表格 70"/>
          <p:cNvGraphicFramePr>
            <a:graphicFrameLocks noGrp="1"/>
          </p:cNvGraphicFramePr>
          <p:nvPr>
            <p:extLst>
              <p:ext uri="{D42A27DB-BD31-4B8C-83A1-F6EECF244321}">
                <p14:modId xmlns:p14="http://schemas.microsoft.com/office/powerpoint/2010/main" val="76680328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TextBox 71">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73" name="TextBox 72">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4" name="TextBox 73">
            <a:hlinkClick r:id="rId4" action="ppaction://hlinksldjump"/>
          </p:cNvPr>
          <p:cNvSpPr txBox="1"/>
          <p:nvPr/>
        </p:nvSpPr>
        <p:spPr>
          <a:xfrm>
            <a:off x="2142396" y="482338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5" name="TextBox 74">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6" name="TextBox 75">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7" name="TextBox 76">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8" name="TextBox 77">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9" name="TextBox 78">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80" name="TextBox 79">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81" name="TextBox 80">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2" name="TextBox 81">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3" name="TextBox 82">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4" name="TextBox 83">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5" name="TextBox 84">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6" name="TextBox 85">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4" name="TextBox 33">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5" name="TextBox 34">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7" name="TextBox 36">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038864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300" y="507991"/>
            <a:ext cx="8856984" cy="4228850"/>
          </a:xfrm>
          <a:prstGeom prst="rect">
            <a:avLst/>
          </a:prstGeom>
          <a:noFill/>
        </p:spPr>
        <p:txBody>
          <a:bodyPr wrap="square" rtlCol="0">
            <a:spAutoFit/>
          </a:bodyPr>
          <a:lstStyle/>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鲁迅的小说和杂文深刻地反映了半殖民地半封建时代中国的真实现状</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优秀文学作品具有超越时代的永恒意义，与反映时代并不矛盾</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超越时代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不是悬浮在半空中超越</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它们至今仍具有超越性的影响</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某种意义上，越是时代的，才越是永恒的</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完全脱离现实感的作品无论在现世还是后世都是不会真正受到欢迎</a:t>
            </a:r>
            <a:r>
              <a:rPr lang="zh-CN" altLang="zh-CN" sz="2400" kern="100" dirty="0" smtClean="0">
                <a:latin typeface="Times New Roman"/>
                <a:ea typeface="华文细黑"/>
                <a:cs typeface="Times New Roman"/>
              </a:rPr>
              <a:t>的</a:t>
            </a:r>
            <a:endParaRPr lang="zh-CN" altLang="zh-CN" sz="1000" kern="100" dirty="0">
              <a:latin typeface="宋体"/>
              <a:cs typeface="Courier New"/>
            </a:endParaRPr>
          </a:p>
        </p:txBody>
      </p:sp>
      <p:sp>
        <p:nvSpPr>
          <p:cNvPr id="5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3" name="表格 52"/>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4" name="TextBox 53">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5" name="TextBox 54">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6" name="TextBox 55">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7" name="TextBox 56">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8" name="TextBox 57">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9" name="TextBox 58">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0" name="TextBox 59">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1" name="TextBox 6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2" name="TextBox 6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3" name="TextBox 6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4" name="TextBox 6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5" name="TextBox 6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6" name="TextBox 6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7" name="TextBox 6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8" name="TextBox 6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9" name="TextBox 2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0" name="TextBox 2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1" name="TextBox 3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2" name="TextBox 3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3" name="TextBox 3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4" name="TextBox 3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5" name="TextBox 3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6" name="TextBox 3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7" name="TextBox 3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8" name="TextBox 37">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9" name="TextBox 38">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0" name="TextBox 39">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885443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5232" y="597054"/>
            <a:ext cx="8682466" cy="3900235"/>
          </a:xfrm>
          <a:prstGeom prst="rect">
            <a:avLst/>
          </a:prstGeom>
          <a:noFill/>
        </p:spPr>
        <p:txBody>
          <a:bodyPr wrap="square" rtlCol="0">
            <a:spAutoFit/>
          </a:bodyPr>
          <a:lstStyle/>
          <a:p>
            <a:pPr lvl="0" algn="just">
              <a:lnSpc>
                <a:spcPct val="150000"/>
              </a:lnSpc>
            </a:pPr>
            <a:r>
              <a:rPr lang="en-US" altLang="zh-CN" sz="2400" kern="100" dirty="0">
                <a:solidFill>
                  <a:prstClr val="black"/>
                </a:solidFill>
                <a:latin typeface="宋体"/>
                <a:ea typeface="华文细黑"/>
                <a:cs typeface="Times New Roman"/>
              </a:rPr>
              <a:t>⑤</a:t>
            </a:r>
            <a:r>
              <a:rPr lang="zh-CN" altLang="zh-CN" sz="2400" kern="100" dirty="0">
                <a:solidFill>
                  <a:prstClr val="black"/>
                </a:solidFill>
                <a:latin typeface="Times New Roman"/>
                <a:ea typeface="华文细黑"/>
                <a:cs typeface="Times New Roman"/>
              </a:rPr>
              <a:t>南浔一为丝，一为书，湖丝与茅台酒在</a:t>
            </a:r>
            <a:r>
              <a:rPr lang="en-US" altLang="zh-CN" sz="2400" kern="100" dirty="0">
                <a:solidFill>
                  <a:prstClr val="black"/>
                </a:solidFill>
                <a:latin typeface="Times New Roman"/>
                <a:ea typeface="华文细黑"/>
                <a:cs typeface="Courier New"/>
              </a:rPr>
              <a:t>1915</a:t>
            </a:r>
            <a:r>
              <a:rPr lang="zh-CN" altLang="zh-CN" sz="2400" kern="100" dirty="0">
                <a:solidFill>
                  <a:prstClr val="black"/>
                </a:solidFill>
                <a:latin typeface="Times New Roman"/>
                <a:ea typeface="华文细黑"/>
                <a:cs typeface="Times New Roman"/>
              </a:rPr>
              <a:t>年巴拿马同获金奖，世人称南浔为</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诗丝书之乡</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a:t>
            </a:r>
            <a:endParaRPr lang="zh-CN" altLang="zh-CN" sz="2400" kern="100" dirty="0">
              <a:solidFill>
                <a:prstClr val="black"/>
              </a:solidFill>
              <a:latin typeface="宋体"/>
              <a:cs typeface="Courier New"/>
            </a:endParaRPr>
          </a:p>
          <a:p>
            <a:pPr lvl="0" algn="just">
              <a:lnSpc>
                <a:spcPct val="150000"/>
              </a:lnSpc>
            </a:pPr>
            <a:r>
              <a:rPr lang="en-US" altLang="zh-CN" sz="2400" kern="100" dirty="0">
                <a:solidFill>
                  <a:prstClr val="black"/>
                </a:solidFill>
                <a:latin typeface="Times New Roman"/>
                <a:ea typeface="华文细黑"/>
                <a:cs typeface="Courier New"/>
              </a:rPr>
              <a:t>A.</a:t>
            </a:r>
            <a:r>
              <a:rPr lang="en-US" altLang="zh-CN" sz="2400" kern="100" dirty="0">
                <a:solidFill>
                  <a:prstClr val="black"/>
                </a:solidFill>
                <a:latin typeface="宋体"/>
                <a:ea typeface="华文细黑"/>
                <a:cs typeface="Times New Roman"/>
              </a:rPr>
              <a:t>③②⑤④①</a:t>
            </a:r>
            <a:r>
              <a:rPr lang="en-US" altLang="zh-CN" sz="2400" kern="100" dirty="0">
                <a:solidFill>
                  <a:prstClr val="black"/>
                </a:solidFill>
                <a:latin typeface="Times New Roman"/>
                <a:ea typeface="华文细黑"/>
                <a:cs typeface="Courier New"/>
              </a:rPr>
              <a:t>  	</a:t>
            </a:r>
            <a:r>
              <a:rPr lang="en-US" altLang="zh-CN" sz="2400" kern="100" dirty="0" smtClean="0">
                <a:solidFill>
                  <a:prstClr val="black"/>
                </a:solidFill>
                <a:latin typeface="Times New Roman"/>
                <a:ea typeface="华文细黑"/>
                <a:cs typeface="Courier New"/>
              </a:rPr>
              <a:t>	B</a:t>
            </a:r>
            <a:r>
              <a:rPr lang="en-US" altLang="zh-CN" sz="2400" kern="100" dirty="0">
                <a:solidFill>
                  <a:prstClr val="black"/>
                </a:solidFill>
                <a:latin typeface="Times New Roman"/>
                <a:ea typeface="华文细黑"/>
                <a:cs typeface="Courier New"/>
              </a:rPr>
              <a:t>.</a:t>
            </a:r>
            <a:r>
              <a:rPr lang="en-US" altLang="zh-CN" sz="2400" kern="100" dirty="0">
                <a:solidFill>
                  <a:prstClr val="black"/>
                </a:solidFill>
                <a:latin typeface="宋体"/>
                <a:ea typeface="华文细黑"/>
                <a:cs typeface="Times New Roman"/>
              </a:rPr>
              <a:t>③⑤④①②</a:t>
            </a:r>
            <a:endParaRPr lang="zh-CN" altLang="zh-CN" sz="2400" kern="100" dirty="0">
              <a:solidFill>
                <a:prstClr val="black"/>
              </a:solidFill>
              <a:latin typeface="宋体"/>
              <a:cs typeface="Courier New"/>
            </a:endParaRPr>
          </a:p>
          <a:p>
            <a:pPr lvl="0" algn="just">
              <a:lnSpc>
                <a:spcPct val="150000"/>
              </a:lnSpc>
            </a:pPr>
            <a:r>
              <a:rPr lang="en-US" altLang="zh-CN" sz="2400" kern="100" dirty="0">
                <a:solidFill>
                  <a:prstClr val="black"/>
                </a:solidFill>
                <a:latin typeface="Times New Roman"/>
                <a:ea typeface="华文细黑"/>
                <a:cs typeface="Courier New"/>
              </a:rPr>
              <a:t>C.</a:t>
            </a:r>
            <a:r>
              <a:rPr lang="en-US" altLang="zh-CN" sz="2400" kern="100" dirty="0">
                <a:solidFill>
                  <a:prstClr val="black"/>
                </a:solidFill>
                <a:latin typeface="宋体"/>
                <a:ea typeface="华文细黑"/>
                <a:cs typeface="Times New Roman"/>
              </a:rPr>
              <a:t>⑤③②①④</a:t>
            </a:r>
            <a:r>
              <a:rPr lang="en-US" altLang="zh-CN" sz="2400" kern="100" dirty="0">
                <a:solidFill>
                  <a:prstClr val="black"/>
                </a:solidFill>
                <a:latin typeface="Times New Roman"/>
                <a:ea typeface="华文细黑"/>
                <a:cs typeface="Courier New"/>
              </a:rPr>
              <a:t>  	</a:t>
            </a:r>
            <a:r>
              <a:rPr lang="en-US" altLang="zh-CN" sz="2400" kern="100" dirty="0" smtClean="0">
                <a:solidFill>
                  <a:prstClr val="black"/>
                </a:solidFill>
                <a:latin typeface="Times New Roman"/>
                <a:ea typeface="华文细黑"/>
                <a:cs typeface="Courier New"/>
              </a:rPr>
              <a:t>	D</a:t>
            </a:r>
            <a:r>
              <a:rPr lang="en-US" altLang="zh-CN" sz="2400" kern="100" dirty="0">
                <a:solidFill>
                  <a:prstClr val="black"/>
                </a:solidFill>
                <a:latin typeface="Times New Roman"/>
                <a:ea typeface="华文细黑"/>
                <a:cs typeface="Courier New"/>
              </a:rPr>
              <a:t>.</a:t>
            </a:r>
            <a:r>
              <a:rPr lang="en-US" altLang="zh-CN" sz="2400" kern="100" dirty="0" smtClean="0">
                <a:solidFill>
                  <a:prstClr val="black"/>
                </a:solidFill>
                <a:latin typeface="宋体"/>
                <a:ea typeface="华文细黑"/>
                <a:cs typeface="Times New Roman"/>
              </a:rPr>
              <a:t>③②⑤①④</a:t>
            </a:r>
            <a:endParaRPr lang="en-US" altLang="zh-CN" sz="2400" kern="100" dirty="0">
              <a:solidFill>
                <a:prstClr val="black"/>
              </a:solidFill>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先写西塘与乌镇是要引出南浔，所以后面接</a:t>
            </a: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。然后</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总写南浔，接着</a:t>
            </a:r>
            <a:r>
              <a:rPr lang="en-US" altLang="zh-CN" sz="2400" kern="100" dirty="0">
                <a:latin typeface="宋体"/>
                <a:ea typeface="华文细黑"/>
                <a:cs typeface="Times New Roman"/>
              </a:rPr>
              <a:t>⑤④</a:t>
            </a:r>
            <a:r>
              <a:rPr lang="zh-CN" altLang="zh-CN" sz="2400" kern="100" dirty="0">
                <a:latin typeface="Times New Roman"/>
                <a:ea typeface="华文细黑"/>
                <a:cs typeface="Times New Roman"/>
              </a:rPr>
              <a:t>写南浔的两大特色，再以</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收总，接后文。</a:t>
            </a:r>
            <a:endParaRPr lang="zh-CN" altLang="zh-CN" sz="24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smtClean="0">
                <a:solidFill>
                  <a:srgbClr val="E36C0A"/>
                </a:solidFill>
                <a:latin typeface="Times New Roman"/>
                <a:ea typeface="华文细黑"/>
                <a:cs typeface="Courier New"/>
              </a:rPr>
              <a:t>A</a:t>
            </a:r>
            <a:endParaRPr lang="zh-CN" altLang="zh-CN" sz="2400" kern="100" dirty="0">
              <a:latin typeface="宋体"/>
              <a:cs typeface="Courier New"/>
            </a:endParaRPr>
          </a:p>
        </p:txBody>
      </p:sp>
      <p:sp>
        <p:nvSpPr>
          <p:cNvPr id="6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1406003883"/>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4" action="ppaction://hlinksldjump"/>
          </p:cNvPr>
          <p:cNvSpPr txBox="1"/>
          <p:nvPr/>
        </p:nvSpPr>
        <p:spPr>
          <a:xfrm>
            <a:off x="2142396" y="482338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1" name="TextBox 80">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2" name="TextBox 81">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5900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linds(horizontal)">
                                      <p:cBhvr>
                                        <p:cTn id="1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8791" y="621878"/>
            <a:ext cx="8261068"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20.</a:t>
            </a:r>
            <a:r>
              <a:rPr lang="zh-CN" altLang="zh-CN" sz="2400" kern="100" dirty="0">
                <a:latin typeface="Times New Roman"/>
                <a:ea typeface="华文细黑"/>
                <a:cs typeface="Times New Roman"/>
              </a:rPr>
              <a:t>依次填入下面一段文字横线处的语句，衔接最恰当的一组是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中</a:t>
            </a:r>
            <a:r>
              <a:rPr lang="zh-CN" altLang="zh-CN" sz="2400" kern="100" dirty="0">
                <a:latin typeface="Times New Roman"/>
                <a:ea typeface="华文细黑"/>
                <a:cs typeface="Times New Roman"/>
              </a:rPr>
              <a:t>国是个农耕国家，</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，而现在我们正进入一个现代化、城市化、商业化的时代，</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。中国人不乏道家的退隐、超逸，而却少狄奥尼索斯式的酒神精神。所以我们</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endParaRPr lang="zh-CN" altLang="zh-CN" sz="1000" kern="100" dirty="0">
              <a:effectLst/>
              <a:latin typeface="宋体"/>
              <a:cs typeface="Courier New"/>
            </a:endParaRPr>
          </a:p>
        </p:txBody>
      </p:sp>
      <p:sp>
        <p:nvSpPr>
          <p:cNvPr id="6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9" name="表格 68"/>
          <p:cNvGraphicFramePr>
            <a:graphicFrameLocks noGrp="1"/>
          </p:cNvGraphicFramePr>
          <p:nvPr>
            <p:extLst>
              <p:ext uri="{D42A27DB-BD31-4B8C-83A1-F6EECF244321}">
                <p14:modId xmlns:p14="http://schemas.microsoft.com/office/powerpoint/2010/main" val="3037071459"/>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0" name="TextBox 69">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71" name="TextBox 70">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2" name="TextBox 71">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3" name="TextBox 72">
            <a:hlinkClick r:id="rId5" action="ppaction://hlinksldjump"/>
          </p:cNvPr>
          <p:cNvSpPr txBox="1"/>
          <p:nvPr/>
        </p:nvSpPr>
        <p:spPr>
          <a:xfrm>
            <a:off x="2726080" y="482411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4" name="TextBox 73">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5" name="TextBox 74">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6" name="TextBox 75">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7" name="TextBox 76">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8" name="TextBox 77">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9" name="TextBox 78">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0" name="TextBox 79">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1" name="TextBox 80">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2" name="TextBox 81">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3" name="TextBox 82">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4" name="TextBox 83">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2" name="TextBox 31">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3" name="TextBox 32">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4" name="TextBox 33">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5" name="TextBox 34">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7" name="TextBox 36">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0867473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4680" y="566574"/>
            <a:ext cx="8769291" cy="4016484"/>
          </a:xfrm>
          <a:prstGeom prst="rect">
            <a:avLst/>
          </a:prstGeom>
          <a:noFill/>
        </p:spPr>
        <p:txBody>
          <a:bodyPr wrap="square" rtlCol="0">
            <a:spAutoFit/>
          </a:bodyPr>
          <a:lstStyle/>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减轻它通过其他管道发泄出来的可能性与危害性</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节日起源都与时令节气、宗教祭祀有关</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不妨把酒神精神输入到中国传统节日文化中来</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节日的内涵不可避免地要发生一些质的变化</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开辟疏导国人本能的新途径</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②④③①⑤</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②④③⑤①</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④②①③⑤</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④②⑤③①</a:t>
            </a:r>
            <a:endParaRPr lang="zh-CN" altLang="zh-CN" sz="1000" kern="100" dirty="0">
              <a:effectLst/>
              <a:latin typeface="宋体"/>
              <a:cs typeface="Courier New"/>
            </a:endParaRPr>
          </a:p>
        </p:txBody>
      </p:sp>
      <p:sp>
        <p:nvSpPr>
          <p:cNvPr id="6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9" name="表格 68"/>
          <p:cNvGraphicFramePr>
            <a:graphicFrameLocks noGrp="1"/>
          </p:cNvGraphicFramePr>
          <p:nvPr>
            <p:extLst>
              <p:ext uri="{D42A27DB-BD31-4B8C-83A1-F6EECF244321}">
                <p14:modId xmlns:p14="http://schemas.microsoft.com/office/powerpoint/2010/main" val="907462893"/>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0" name="TextBox 69">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71" name="TextBox 70">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2" name="TextBox 71">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3" name="TextBox 72">
            <a:hlinkClick r:id="rId5" action="ppaction://hlinksldjump"/>
          </p:cNvPr>
          <p:cNvSpPr txBox="1"/>
          <p:nvPr/>
        </p:nvSpPr>
        <p:spPr>
          <a:xfrm>
            <a:off x="2726080" y="482411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4" name="TextBox 73">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5" name="TextBox 74">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6" name="TextBox 75">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7" name="TextBox 76">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8" name="TextBox 77">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9" name="TextBox 78">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0" name="TextBox 79">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1" name="TextBox 80">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2" name="TextBox 81">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3" name="TextBox 82">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4" name="TextBox 83">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2" name="TextBox 31">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3" name="TextBox 32">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4" name="TextBox 33">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5" name="TextBox 34">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7" name="TextBox 36">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5060034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1252" y="942856"/>
            <a:ext cx="8511387" cy="249299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②④</a:t>
            </a:r>
            <a:r>
              <a:rPr lang="zh-CN" altLang="zh-CN" sz="2600" kern="100" dirty="0">
                <a:latin typeface="Times New Roman"/>
                <a:ea typeface="华文细黑"/>
                <a:cs typeface="Times New Roman"/>
              </a:rPr>
              <a:t>都与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节日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变化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在后，所以先</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后</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，排除</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两项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③⑤</a:t>
            </a:r>
            <a:r>
              <a:rPr lang="zh-CN" altLang="zh-CN" sz="2600" kern="100" dirty="0">
                <a:latin typeface="Times New Roman"/>
                <a:ea typeface="华文细黑"/>
                <a:cs typeface="Times New Roman"/>
              </a:rPr>
              <a:t>是做法，</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是结果，排除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B</a:t>
            </a:r>
            <a:endParaRPr lang="zh-CN" altLang="zh-CN" sz="2600" kern="100" dirty="0">
              <a:effectLst/>
              <a:latin typeface="宋体"/>
              <a:cs typeface="Courier New"/>
            </a:endParaRPr>
          </a:p>
        </p:txBody>
      </p:sp>
      <p:sp>
        <p:nvSpPr>
          <p:cNvPr id="6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1710905626"/>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5" action="ppaction://hlinksldjump"/>
          </p:cNvPr>
          <p:cNvSpPr txBox="1"/>
          <p:nvPr/>
        </p:nvSpPr>
        <p:spPr>
          <a:xfrm>
            <a:off x="2726080" y="482411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1" name="TextBox 80">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2" name="TextBox 81">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5567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4146" y="598988"/>
            <a:ext cx="8343679"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21.</a:t>
            </a:r>
            <a:r>
              <a:rPr lang="zh-CN" altLang="zh-CN" sz="2400" kern="100" dirty="0">
                <a:latin typeface="Times New Roman"/>
                <a:ea typeface="华文细黑"/>
                <a:cs typeface="Times New Roman"/>
              </a:rPr>
              <a:t>依次填入下面一段文字横线处的语句，衔接最恰当的一组是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古琴</a:t>
            </a:r>
            <a:r>
              <a:rPr lang="zh-CN" altLang="zh-CN" sz="2400" kern="100" dirty="0">
                <a:latin typeface="Times New Roman"/>
                <a:ea typeface="华文细黑"/>
                <a:cs typeface="Times New Roman"/>
              </a:rPr>
              <a:t>原名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或</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七弦琴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2003</a:t>
            </a:r>
            <a:r>
              <a:rPr lang="zh-CN" altLang="zh-CN" sz="2400" kern="100" dirty="0">
                <a:latin typeface="Times New Roman"/>
                <a:ea typeface="华文细黑"/>
                <a:cs typeface="Times New Roman"/>
              </a:rPr>
              <a:t>年</a:t>
            </a:r>
            <a:r>
              <a:rPr lang="en-US" altLang="zh-CN" sz="2400" kern="100" dirty="0">
                <a:latin typeface="Times New Roman"/>
                <a:ea typeface="华文细黑"/>
                <a:cs typeface="Courier New"/>
              </a:rPr>
              <a:t>11</a:t>
            </a:r>
            <a:r>
              <a:rPr lang="zh-CN" altLang="zh-CN" sz="2400" kern="100" dirty="0">
                <a:latin typeface="Times New Roman"/>
                <a:ea typeface="华文细黑"/>
                <a:cs typeface="Times New Roman"/>
              </a:rPr>
              <a:t>月，古琴入选联合国教科文组织第二批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人类口头和非物质遗产代表作</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，这一殊荣使得古琴在当今又受到人们的关注和喜爱。</a:t>
            </a:r>
            <a:endParaRPr lang="zh-CN" altLang="zh-CN" sz="1000" kern="100" dirty="0">
              <a:effectLst/>
              <a:latin typeface="宋体"/>
              <a:cs typeface="Courier New"/>
            </a:endParaRPr>
          </a:p>
        </p:txBody>
      </p:sp>
      <p:sp>
        <p:nvSpPr>
          <p:cNvPr id="6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374368720"/>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6" action="ppaction://hlinksldjump"/>
          </p:cNvPr>
          <p:cNvSpPr txBox="1"/>
          <p:nvPr/>
        </p:nvSpPr>
        <p:spPr>
          <a:xfrm>
            <a:off x="3304558" y="482484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1" name="TextBox 80">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2" name="TextBox 81">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0907243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5138" y="745262"/>
            <a:ext cx="8770682" cy="3693319"/>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也是中国古代地位最崇高的乐器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是中国最古老的弹拨乐器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是古代每个文人的必修之器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被誉为哲学性的艺术或艺术性的哲学　</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位列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琴棋书画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四艺之首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有三千多年的历史</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④⑤②①⑥③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⑥③①④⑤②</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②⑥③①④⑤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②⑥①④⑤③</a:t>
            </a:r>
            <a:endParaRPr lang="zh-CN" altLang="zh-CN" sz="1050" kern="100" dirty="0">
              <a:effectLst/>
              <a:latin typeface="宋体"/>
              <a:cs typeface="Courier New"/>
            </a:endParaRPr>
          </a:p>
        </p:txBody>
      </p:sp>
      <p:sp>
        <p:nvSpPr>
          <p:cNvPr id="68"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9"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0" name="表格 69"/>
          <p:cNvGraphicFramePr>
            <a:graphicFrameLocks noGrp="1"/>
          </p:cNvGraphicFramePr>
          <p:nvPr>
            <p:extLst>
              <p:ext uri="{D42A27DB-BD31-4B8C-83A1-F6EECF244321}">
                <p14:modId xmlns:p14="http://schemas.microsoft.com/office/powerpoint/2010/main" val="23569166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1" name="TextBox 70">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72" name="TextBox 71">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3" name="TextBox 72">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4" name="TextBox 73">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5" name="TextBox 74">
            <a:hlinkClick r:id="rId6" action="ppaction://hlinksldjump"/>
          </p:cNvPr>
          <p:cNvSpPr txBox="1"/>
          <p:nvPr/>
        </p:nvSpPr>
        <p:spPr>
          <a:xfrm>
            <a:off x="3304558" y="482484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6" name="TextBox 75">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7" name="TextBox 76">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8" name="TextBox 77">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9" name="TextBox 78">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80" name="TextBox 79">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1" name="TextBox 80">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2" name="TextBox 81">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3" name="TextBox 82">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4" name="TextBox 83">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5" name="TextBox 84">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40830935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2852" y="889998"/>
            <a:ext cx="8682466" cy="241707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cs typeface="宋体"/>
              </a:rPr>
              <a:t>②⑥</a:t>
            </a:r>
            <a:r>
              <a:rPr lang="zh-CN" altLang="zh-CN" sz="2600" kern="100" dirty="0">
                <a:latin typeface="Times New Roman"/>
                <a:ea typeface="华文细黑"/>
                <a:cs typeface="Times New Roman"/>
              </a:rPr>
              <a:t>合在一起是说古琴历史悠久，后者是对前者的扩展；</a:t>
            </a:r>
            <a:r>
              <a:rPr lang="zh-CN" altLang="zh-CN" sz="2600" kern="100" dirty="0">
                <a:latin typeface="宋体"/>
                <a:cs typeface="宋体"/>
              </a:rPr>
              <a:t>①④⑤</a:t>
            </a:r>
            <a:r>
              <a:rPr lang="zh-CN" altLang="zh-CN" sz="2600" kern="100" dirty="0">
                <a:latin typeface="Times New Roman"/>
                <a:ea typeface="华文细黑"/>
                <a:cs typeface="Times New Roman"/>
              </a:rPr>
              <a:t>是说古琴地位高，</a:t>
            </a:r>
            <a:r>
              <a:rPr lang="zh-CN" altLang="zh-CN" sz="2600" kern="100" dirty="0">
                <a:latin typeface="宋体"/>
                <a:cs typeface="宋体"/>
              </a:rPr>
              <a:t>④⑤</a:t>
            </a:r>
            <a:r>
              <a:rPr lang="zh-CN" altLang="zh-CN" sz="2600" kern="100" dirty="0">
                <a:latin typeface="Times New Roman"/>
                <a:ea typeface="华文细黑"/>
                <a:cs typeface="Times New Roman"/>
              </a:rPr>
              <a:t>是对</a:t>
            </a:r>
            <a:r>
              <a:rPr lang="zh-CN" altLang="zh-CN" sz="2600" kern="100" dirty="0">
                <a:latin typeface="宋体"/>
                <a:cs typeface="宋体"/>
              </a:rPr>
              <a:t>①</a:t>
            </a:r>
            <a:r>
              <a:rPr lang="zh-CN" altLang="zh-CN" sz="2600" kern="100" dirty="0">
                <a:latin typeface="Times New Roman"/>
                <a:ea typeface="华文细黑"/>
                <a:cs typeface="Times New Roman"/>
              </a:rPr>
              <a:t>的扩展。</a:t>
            </a:r>
            <a:r>
              <a:rPr lang="zh-CN" altLang="zh-CN" sz="2600" kern="100" dirty="0">
                <a:latin typeface="宋体"/>
                <a:cs typeface="宋体"/>
              </a:rPr>
              <a:t>③</a:t>
            </a:r>
            <a:r>
              <a:rPr lang="zh-CN" altLang="zh-CN" sz="2600" kern="100" dirty="0">
                <a:latin typeface="Times New Roman"/>
                <a:ea typeface="华文细黑"/>
                <a:cs typeface="Times New Roman"/>
              </a:rPr>
              <a:t>是说古琴影响之大。</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6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2349357960"/>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6" action="ppaction://hlinksldjump"/>
          </p:cNvPr>
          <p:cNvSpPr txBox="1"/>
          <p:nvPr/>
        </p:nvSpPr>
        <p:spPr>
          <a:xfrm>
            <a:off x="3304558" y="482484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1" name="TextBox 80">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2" name="TextBox 81">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51218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9888" y="792946"/>
            <a:ext cx="8343679" cy="3416320"/>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22.</a:t>
            </a:r>
            <a:r>
              <a:rPr lang="zh-CN" altLang="zh-CN" sz="2400" kern="100" dirty="0">
                <a:latin typeface="Times New Roman"/>
                <a:ea typeface="华文细黑"/>
                <a:cs typeface="Times New Roman"/>
              </a:rPr>
              <a:t>依次填入下面一段文字横线处的语句，衔接最恰当的一组是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手机</a:t>
            </a:r>
            <a:r>
              <a:rPr lang="zh-CN" altLang="zh-CN" sz="2400" kern="100" dirty="0">
                <a:latin typeface="Times New Roman"/>
                <a:ea typeface="华文细黑"/>
                <a:cs typeface="Times New Roman"/>
              </a:rPr>
              <a:t>的发明者无疑是伟大的，他改变了人们通讯的最基本的方式，</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，骚扰信息、流量黑洞、恶意软件、隐私威胁甚至病毒，都会让你苦恼至极。</a:t>
            </a:r>
            <a:endParaRPr lang="zh-CN" altLang="zh-CN" sz="1000" kern="100" dirty="0">
              <a:effectLst/>
              <a:latin typeface="宋体"/>
              <a:cs typeface="Courier New"/>
            </a:endParaRPr>
          </a:p>
        </p:txBody>
      </p:sp>
      <p:sp>
        <p:nvSpPr>
          <p:cNvPr id="6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9" name="表格 68"/>
          <p:cNvGraphicFramePr>
            <a:graphicFrameLocks noGrp="1"/>
          </p:cNvGraphicFramePr>
          <p:nvPr>
            <p:extLst>
              <p:ext uri="{D42A27DB-BD31-4B8C-83A1-F6EECF244321}">
                <p14:modId xmlns:p14="http://schemas.microsoft.com/office/powerpoint/2010/main" val="843350959"/>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0" name="TextBox 69">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71" name="TextBox 70">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2" name="TextBox 71">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3" name="TextBox 72">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4" name="TextBox 73">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5" name="TextBox 74">
            <a:hlinkClick r:id="rId7" action="ppaction://hlinksldjump"/>
          </p:cNvPr>
          <p:cNvSpPr txBox="1"/>
          <p:nvPr/>
        </p:nvSpPr>
        <p:spPr>
          <a:xfrm>
            <a:off x="3895862" y="482548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6" name="TextBox 75">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7" name="TextBox 76">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8" name="TextBox 77">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9" name="TextBox 78">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0" name="TextBox 79">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1" name="TextBox 80">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2" name="TextBox 81">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3" name="TextBox 82">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4" name="TextBox 83">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2" name="TextBox 31">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3" name="TextBox 32">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4" name="TextBox 33">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5" name="TextBox 34">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7" name="TextBox 36">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4950886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5734" y="495410"/>
            <a:ext cx="8682466" cy="4228850"/>
          </a:xfrm>
          <a:prstGeom prst="rect">
            <a:avLst/>
          </a:prstGeom>
          <a:noFill/>
        </p:spPr>
        <p:txBody>
          <a:bodyPr wrap="square" rtlCol="0">
            <a:spAutoFit/>
          </a:bodyPr>
          <a:lstStyle/>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很多人甚至把智能手机比作一个迷你型电脑</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当智能手机带给你无限乐趣与便捷的同时</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在移动的状态下依然可以让人们实现通讯自由</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在此基础上的智能手机又让这个世界多了些变幻莫测的色彩</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它的隐患黑洞会被无限放大</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然而造物者总是逃不出辩证法的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魔咒</a:t>
            </a:r>
            <a:r>
              <a:rPr lang="en-US" altLang="zh-CN" sz="2400" kern="100" dirty="0">
                <a:latin typeface="宋体"/>
                <a:ea typeface="华文细黑"/>
                <a:cs typeface="Times New Roman"/>
              </a:rPr>
              <a:t>”</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③⑥⑤②④①</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②④⑥③①⑤</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②⑤①④③⑥</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③④①⑥②⑤</a:t>
            </a:r>
            <a:endParaRPr lang="zh-CN" altLang="zh-CN" sz="2400" kern="100" dirty="0">
              <a:effectLst/>
              <a:latin typeface="宋体"/>
              <a:cs typeface="Courier New"/>
            </a:endParaRPr>
          </a:p>
        </p:txBody>
      </p:sp>
      <p:sp>
        <p:nvSpPr>
          <p:cNvPr id="24"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17169249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8" name="TextBox 27">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9" name="TextBox 28">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33" name="TextBox 32">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4" name="TextBox 33">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5" name="TextBox 34">
            <a:hlinkClick r:id="rId7" action="ppaction://hlinksldjump"/>
          </p:cNvPr>
          <p:cNvSpPr txBox="1"/>
          <p:nvPr/>
        </p:nvSpPr>
        <p:spPr>
          <a:xfrm>
            <a:off x="3895862" y="482548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6" name="TextBox 35">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7" name="TextBox 36">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8" name="TextBox 37">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9" name="TextBox 38">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40" name="TextBox 39">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41" name="TextBox 40">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42" name="TextBox 41">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43" name="TextBox 42">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4" name="TextBox 43">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3962569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1768630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4200" y="643498"/>
            <a:ext cx="8769291" cy="3416320"/>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注意分析横线前后的语句和所给六句话表述的内容。材料主要讲了手机的问题，并主要介绍了智能手机的相关内容。答题时首先可根据标点符号的提示，按照语句内容的关联性，将六句话分为两组。其次可根据横线前后的内容看哪一组在前，哪一组在后。最后可根据语句中的代词、关联词等进行组内排序。</a:t>
            </a:r>
            <a:endParaRPr lang="zh-CN" altLang="zh-CN" sz="10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smtClean="0">
                <a:solidFill>
                  <a:srgbClr val="E36C0A"/>
                </a:solidFill>
                <a:latin typeface="Times New Roman"/>
                <a:ea typeface="华文细黑"/>
                <a:cs typeface="Courier New"/>
              </a:rPr>
              <a:t>D</a:t>
            </a: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17169249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962569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2329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894" y="518270"/>
            <a:ext cx="8682466" cy="4228850"/>
          </a:xfrm>
          <a:prstGeom prst="rect">
            <a:avLst/>
          </a:prstGeom>
          <a:noFill/>
        </p:spPr>
        <p:txBody>
          <a:bodyPr wrap="square" rtlCol="0">
            <a:spAutoFit/>
          </a:bodyPr>
          <a:lstStyle/>
          <a:p>
            <a:pPr algn="just">
              <a:lnSpc>
                <a:spcPct val="140000"/>
              </a:lnSpc>
              <a:spcAft>
                <a:spcPts val="0"/>
              </a:spcAft>
            </a:pPr>
            <a:r>
              <a:rPr lang="en-US" altLang="zh-CN" sz="2400" kern="100" dirty="0">
                <a:latin typeface="Times New Roman" pitchFamily="18" charset="0"/>
                <a:ea typeface="Times New Roman" pitchFamily="18" charset="0"/>
                <a:cs typeface="Times New Roman" pitchFamily="18" charset="0"/>
              </a:rPr>
              <a:t>A.③⑥②⑤①④  	</a:t>
            </a:r>
            <a:r>
              <a:rPr lang="en-US" altLang="zh-CN" sz="2400" kern="100" dirty="0" smtClean="0">
                <a:latin typeface="Times New Roman" pitchFamily="18" charset="0"/>
                <a:ea typeface="Times New Roman" pitchFamily="18" charset="0"/>
                <a:cs typeface="Times New Roman" pitchFamily="18" charset="0"/>
              </a:rPr>
              <a:t>	B</a:t>
            </a:r>
            <a:r>
              <a:rPr lang="en-US" altLang="zh-CN" sz="2400" kern="100" dirty="0">
                <a:latin typeface="Times New Roman" pitchFamily="18" charset="0"/>
                <a:ea typeface="Times New Roman" pitchFamily="18" charset="0"/>
                <a:cs typeface="Times New Roman" pitchFamily="18" charset="0"/>
              </a:rPr>
              <a:t>.③②①④⑥⑤</a:t>
            </a:r>
            <a:endParaRPr lang="zh-CN" altLang="zh-CN" sz="2400" kern="100" dirty="0">
              <a:latin typeface="Times New Roman" pitchFamily="18" charset="0"/>
              <a:cs typeface="Times New Roman" pitchFamily="18" charset="0"/>
            </a:endParaRPr>
          </a:p>
          <a:p>
            <a:pPr algn="just">
              <a:lnSpc>
                <a:spcPct val="140000"/>
              </a:lnSpc>
              <a:spcAft>
                <a:spcPts val="0"/>
              </a:spcAft>
            </a:pPr>
            <a:r>
              <a:rPr lang="en-US" altLang="zh-CN" sz="2400" kern="100" dirty="0">
                <a:latin typeface="Times New Roman" pitchFamily="18" charset="0"/>
                <a:ea typeface="Times New Roman" pitchFamily="18" charset="0"/>
                <a:cs typeface="Times New Roman" pitchFamily="18" charset="0"/>
              </a:rPr>
              <a:t>C.⑤③⑥④①②  	</a:t>
            </a:r>
            <a:r>
              <a:rPr lang="en-US" altLang="zh-CN" sz="2400" kern="100" dirty="0" smtClean="0">
                <a:latin typeface="Times New Roman" pitchFamily="18" charset="0"/>
                <a:ea typeface="Times New Roman" pitchFamily="18" charset="0"/>
                <a:cs typeface="Times New Roman" pitchFamily="18" charset="0"/>
              </a:rPr>
              <a:t>	D</a:t>
            </a:r>
            <a:r>
              <a:rPr lang="en-US" altLang="zh-CN" sz="2400" kern="100" dirty="0">
                <a:latin typeface="Times New Roman" pitchFamily="18" charset="0"/>
                <a:ea typeface="Times New Roman" pitchFamily="18" charset="0"/>
                <a:cs typeface="Times New Roman" pitchFamily="18" charset="0"/>
              </a:rPr>
              <a:t>.</a:t>
            </a:r>
            <a:r>
              <a:rPr lang="en-US" altLang="zh-CN" sz="2400" kern="100" dirty="0" smtClean="0">
                <a:latin typeface="Times New Roman" pitchFamily="18" charset="0"/>
                <a:ea typeface="Times New Roman" pitchFamily="18" charset="0"/>
                <a:cs typeface="Times New Roman" pitchFamily="18" charset="0"/>
              </a:rPr>
              <a:t>⑤③⑥①④②</a:t>
            </a:r>
            <a:endParaRPr lang="en-US" altLang="zh-CN" sz="2400" kern="100" dirty="0" smtClean="0">
              <a:latin typeface="Times New Roman" pitchFamily="18" charset="0"/>
              <a:cs typeface="Times New Roman" pitchFamily="18" charset="0"/>
            </a:endParaRPr>
          </a:p>
          <a:p>
            <a:pPr algn="just">
              <a:lnSpc>
                <a:spcPct val="14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语段的总话题是对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文学反映时代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这一理念的争论，横线的上文讲的是现代文学</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追求的是文学的超越性、永恒性而不是时代性</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，在题目所给六句话中，</a:t>
            </a: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提到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超越时代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，因此此句排在首位最佳，据此排除</a:t>
            </a: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两项</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smtClean="0">
                <a:latin typeface="宋体"/>
                <a:ea typeface="华文细黑"/>
                <a:cs typeface="Times New Roman"/>
              </a:rPr>
              <a:t>②</a:t>
            </a:r>
            <a:r>
              <a:rPr lang="zh-CN" altLang="zh-CN" sz="2400" kern="100" dirty="0">
                <a:latin typeface="Times New Roman"/>
                <a:ea typeface="华文细黑"/>
                <a:cs typeface="Times New Roman"/>
              </a:rPr>
              <a:t>和</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从正面阐述，</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和</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举例论证，可排除</a:t>
            </a: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项。</a:t>
            </a:r>
            <a:endParaRPr lang="zh-CN" altLang="zh-CN" sz="2400" kern="100" dirty="0">
              <a:latin typeface="宋体"/>
              <a:cs typeface="Courier New"/>
            </a:endParaRPr>
          </a:p>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smtClean="0">
                <a:solidFill>
                  <a:srgbClr val="E36C0A"/>
                </a:solidFill>
                <a:latin typeface="Times New Roman"/>
                <a:ea typeface="华文细黑"/>
                <a:cs typeface="Courier New"/>
              </a:rPr>
              <a:t>A</a:t>
            </a:r>
            <a:endParaRPr lang="zh-CN" altLang="zh-CN" sz="2400" kern="100" dirty="0">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779394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4921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2372" y="608866"/>
            <a:ext cx="8682466"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23.</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传统</a:t>
            </a:r>
            <a:r>
              <a:rPr lang="zh-CN" altLang="zh-CN" sz="2400" kern="100" dirty="0">
                <a:latin typeface="Times New Roman"/>
                <a:ea typeface="华文细黑"/>
                <a:cs typeface="Times New Roman"/>
              </a:rPr>
              <a:t>美学理论所争论的问题之一，是画人容易还是画鬼容易。</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。问题虽是从绘画方面提出的，其他艺术何尝不存在神与形的矛盾。</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。艺术中的鬼虽是想象的产物，但虚构的依据仍然是人。</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。这种虚中有实、富有真实感的形象，是再现与表现的统一。</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endParaRPr lang="zh-CN" altLang="zh-CN" sz="2400" kern="100" dirty="0">
              <a:effectLst/>
              <a:latin typeface="宋体"/>
              <a:cs typeface="Courier New"/>
            </a:endParaRPr>
          </a:p>
        </p:txBody>
      </p:sp>
      <p:sp>
        <p:nvSpPr>
          <p:cNvPr id="2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val="2260678398"/>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 name="TextBox 2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9" name="TextBox 2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34" name="TextBox 33">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35" name="TextBox 34">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6" name="TextBox 35">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7" name="TextBox 36">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8" name="TextBox 37">
            <a:hlinkClick r:id="rId8" action="ppaction://hlinksldjump"/>
          </p:cNvPr>
          <p:cNvSpPr txBox="1"/>
          <p:nvPr/>
        </p:nvSpPr>
        <p:spPr>
          <a:xfrm>
            <a:off x="4477387" y="481850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9" name="TextBox 38">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40" name="TextBox 39">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41" name="TextBox 40">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42" name="TextBox 41">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43" name="TextBox 42">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44" name="TextBox 43">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45" name="TextBox 44">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6" name="TextBox 45">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00914013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1800928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4702" y="720159"/>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神鬼虽是一种依靠想象和幻想而虚构出来的形象，但它的根据仍然离不开对人和鸟兽的具体特征的观察、体验、改造与综合</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而神与形的矛盾，在创作上往往形成了再现与表现的矛盾</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这一争论在今天看来不仅仍然具有学术意义，而且仍然具有</a:t>
            </a:r>
            <a:r>
              <a:rPr lang="zh-CN" altLang="zh-CN" sz="2600" kern="100" dirty="0" smtClean="0">
                <a:latin typeface="Times New Roman"/>
                <a:ea typeface="华文细黑"/>
                <a:cs typeface="Times New Roman"/>
              </a:rPr>
              <a:t>现实意义</a:t>
            </a:r>
            <a:endParaRPr lang="zh-CN" altLang="zh-CN" sz="2600" kern="100" dirty="0">
              <a:latin typeface="宋体"/>
              <a:cs typeface="Courier New"/>
            </a:endParaRPr>
          </a:p>
        </p:txBody>
      </p:sp>
      <p:sp>
        <p:nvSpPr>
          <p:cNvPr id="2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val="2531450828"/>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 name="TextBox 2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9" name="TextBox 2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34" name="TextBox 33">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35" name="TextBox 34">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6" name="TextBox 35">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7" name="TextBox 36">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8" name="TextBox 37">
            <a:hlinkClick r:id="rId8" action="ppaction://hlinksldjump"/>
          </p:cNvPr>
          <p:cNvSpPr txBox="1"/>
          <p:nvPr/>
        </p:nvSpPr>
        <p:spPr>
          <a:xfrm>
            <a:off x="4477387" y="481850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9" name="TextBox 38">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40" name="TextBox 39">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41" name="TextBox 40">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42" name="TextBox 41">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43" name="TextBox 42">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44" name="TextBox 43">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45" name="TextBox 44">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6" name="TextBox 45">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980531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7260857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2551" y="789594"/>
            <a:ext cx="8596501" cy="3093154"/>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宋体"/>
                <a:ea typeface="华文细黑"/>
                <a:cs typeface="Times New Roman"/>
              </a:rPr>
              <a:t>④</a:t>
            </a:r>
            <a:r>
              <a:rPr lang="zh-CN" altLang="zh-CN" sz="2600" kern="100" dirty="0">
                <a:solidFill>
                  <a:prstClr val="black"/>
                </a:solidFill>
                <a:latin typeface="Times New Roman"/>
                <a:ea typeface="华文细黑"/>
                <a:cs typeface="Times New Roman"/>
              </a:rPr>
              <a:t>它和</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照着葫芦画瓢</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的再现方法有根本性的差别</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宋体"/>
                <a:ea typeface="华文细黑"/>
                <a:cs typeface="Times New Roman"/>
              </a:rPr>
              <a:t>⑤</a:t>
            </a:r>
            <a:r>
              <a:rPr lang="zh-CN" altLang="zh-CN" sz="2600" kern="100" dirty="0">
                <a:solidFill>
                  <a:prstClr val="black"/>
                </a:solidFill>
                <a:latin typeface="Times New Roman"/>
                <a:ea typeface="华文细黑"/>
                <a:cs typeface="Times New Roman"/>
              </a:rPr>
              <a:t>不论是描画印象中的人还是描画想象中的人或鬼，审美感受的深浅对于创作构思的得失具有决定性的意义和作用</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A.</a:t>
            </a:r>
            <a:r>
              <a:rPr lang="en-US" altLang="zh-CN" sz="2600" kern="100" dirty="0">
                <a:solidFill>
                  <a:prstClr val="black"/>
                </a:solidFill>
                <a:latin typeface="宋体"/>
                <a:ea typeface="华文细黑"/>
                <a:cs typeface="Times New Roman"/>
              </a:rPr>
              <a:t>③②⑤①④</a:t>
            </a:r>
            <a:r>
              <a:rPr lang="en-US" altLang="zh-CN" sz="2600" kern="100" dirty="0">
                <a:solidFill>
                  <a:prstClr val="black"/>
                </a:solidFill>
                <a:latin typeface="Times New Roman"/>
                <a:ea typeface="华文细黑"/>
                <a:cs typeface="Courier New"/>
              </a:rPr>
              <a:t>  	</a:t>
            </a:r>
            <a:r>
              <a:rPr lang="en-US" altLang="zh-CN" sz="2600" kern="100" dirty="0" smtClean="0">
                <a:solidFill>
                  <a:prstClr val="black"/>
                </a:solidFill>
                <a:latin typeface="Times New Roman"/>
                <a:ea typeface="华文细黑"/>
                <a:cs typeface="Courier New"/>
              </a:rPr>
              <a:t>	B</a:t>
            </a:r>
            <a:r>
              <a:rPr lang="en-US" altLang="zh-CN" sz="2600" kern="100" dirty="0">
                <a:solidFill>
                  <a:prstClr val="black"/>
                </a:solidFill>
                <a:latin typeface="Times New Roman"/>
                <a:ea typeface="华文细黑"/>
                <a:cs typeface="Courier New"/>
              </a:rPr>
              <a:t>.</a:t>
            </a:r>
            <a:r>
              <a:rPr lang="en-US" altLang="zh-CN" sz="2600" kern="100" dirty="0">
                <a:solidFill>
                  <a:prstClr val="black"/>
                </a:solidFill>
                <a:latin typeface="宋体"/>
                <a:ea typeface="华文细黑"/>
                <a:cs typeface="Times New Roman"/>
              </a:rPr>
              <a:t>③⑤④②①</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C.</a:t>
            </a:r>
            <a:r>
              <a:rPr lang="en-US" altLang="zh-CN" sz="2600" kern="100" dirty="0">
                <a:solidFill>
                  <a:prstClr val="black"/>
                </a:solidFill>
                <a:latin typeface="宋体"/>
                <a:ea typeface="华文细黑"/>
                <a:cs typeface="Times New Roman"/>
              </a:rPr>
              <a:t>⑤①③②④</a:t>
            </a:r>
            <a:r>
              <a:rPr lang="en-US" altLang="zh-CN" sz="2600" kern="100" dirty="0">
                <a:solidFill>
                  <a:prstClr val="black"/>
                </a:solidFill>
                <a:latin typeface="Times New Roman"/>
                <a:ea typeface="华文细黑"/>
                <a:cs typeface="Courier New"/>
              </a:rPr>
              <a:t>  	</a:t>
            </a:r>
            <a:r>
              <a:rPr lang="en-US" altLang="zh-CN" sz="2600" kern="100" dirty="0" smtClean="0">
                <a:solidFill>
                  <a:prstClr val="black"/>
                </a:solidFill>
                <a:latin typeface="Times New Roman"/>
                <a:ea typeface="华文细黑"/>
                <a:cs typeface="Courier New"/>
              </a:rPr>
              <a:t>	D</a:t>
            </a:r>
            <a:r>
              <a:rPr lang="en-US" altLang="zh-CN" sz="2600" kern="100" dirty="0">
                <a:solidFill>
                  <a:prstClr val="black"/>
                </a:solidFill>
                <a:latin typeface="Times New Roman"/>
                <a:ea typeface="华文细黑"/>
                <a:cs typeface="Courier New"/>
              </a:rPr>
              <a:t>.</a:t>
            </a:r>
            <a:r>
              <a:rPr lang="en-US" altLang="zh-CN" sz="2600" kern="100" dirty="0">
                <a:solidFill>
                  <a:prstClr val="black"/>
                </a:solidFill>
                <a:latin typeface="宋体"/>
                <a:ea typeface="华文细黑"/>
                <a:cs typeface="Times New Roman"/>
              </a:rPr>
              <a:t>⑤②③①④</a:t>
            </a:r>
            <a:endParaRPr lang="zh-CN" altLang="zh-CN" sz="2600" kern="100" dirty="0">
              <a:solidFill>
                <a:prstClr val="black"/>
              </a:solidFill>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531450828"/>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1980531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1315071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2180" y="680110"/>
            <a:ext cx="8682466" cy="3617401"/>
          </a:xfrm>
          <a:prstGeom prst="rect">
            <a:avLst/>
          </a:prstGeom>
          <a:noFill/>
        </p:spPr>
        <p:txBody>
          <a:bodyPr wrap="square" rtlCol="0">
            <a:spAutoFit/>
          </a:bodyPr>
          <a:lstStyle/>
          <a:p>
            <a:pPr lvl="0" algn="just">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本文段以画人容易还是画鬼容易的争论谈艺术创作上再现与表现的关系，通过代词与连词的运用使论述环环相扣：</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这一争论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指代前句提出的争论问题</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ct val="150000"/>
              </a:lnSpc>
            </a:pPr>
            <a:r>
              <a:rPr lang="en-US" altLang="zh-CN" sz="2600" kern="100" dirty="0" smtClean="0">
                <a:latin typeface="宋体"/>
                <a:ea typeface="华文细黑"/>
                <a:cs typeface="Times New Roman"/>
              </a:rPr>
              <a:t>②</a:t>
            </a:r>
            <a:r>
              <a:rPr lang="zh-CN" altLang="zh-CN" sz="2600" kern="100" dirty="0">
                <a:latin typeface="Times New Roman"/>
                <a:ea typeface="华文细黑"/>
                <a:cs typeface="Times New Roman"/>
              </a:rPr>
              <a:t>的开头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而神与形的矛盾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紧承上句的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何尝不存在神与形的矛盾</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ct val="150000"/>
              </a:lnSpc>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承上句的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依据仍然是人</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937110428"/>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71637299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56114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9800" y="619150"/>
            <a:ext cx="8682466" cy="3970318"/>
          </a:xfrm>
          <a:prstGeom prst="rect">
            <a:avLst/>
          </a:prstGeom>
          <a:noFill/>
        </p:spPr>
        <p:txBody>
          <a:bodyPr wrap="square" rtlCol="0">
            <a:spAutoFit/>
          </a:bodyPr>
          <a:lstStyle/>
          <a:p>
            <a:pPr lvl="0" algn="just">
              <a:lnSpc>
                <a:spcPct val="150000"/>
              </a:lnSpc>
            </a:pPr>
            <a:r>
              <a:rPr lang="en-US" altLang="zh-CN" sz="2400" kern="100" dirty="0">
                <a:solidFill>
                  <a:prstClr val="black"/>
                </a:solidFill>
                <a:latin typeface="宋体"/>
                <a:ea typeface="华文细黑"/>
                <a:cs typeface="Times New Roman"/>
              </a:rPr>
              <a:t>①</a:t>
            </a:r>
            <a:r>
              <a:rPr lang="zh-CN" altLang="zh-CN" sz="2400" kern="100" dirty="0">
                <a:solidFill>
                  <a:prstClr val="black"/>
                </a:solidFill>
                <a:latin typeface="Times New Roman"/>
                <a:ea typeface="华文细黑"/>
                <a:cs typeface="Times New Roman"/>
              </a:rPr>
              <a:t>中的</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神鬼</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即后一句中的</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这种虚中有实、富有真实感的形象</a:t>
            </a:r>
            <a:r>
              <a:rPr lang="en-US" altLang="zh-CN" sz="2400" kern="100" dirty="0">
                <a:solidFill>
                  <a:prstClr val="black"/>
                </a:solidFill>
                <a:latin typeface="宋体"/>
                <a:ea typeface="华文细黑"/>
                <a:cs typeface="Times New Roman"/>
              </a:rPr>
              <a:t>”</a:t>
            </a:r>
            <a:r>
              <a:rPr lang="zh-CN" altLang="zh-CN" sz="2400" kern="100" dirty="0" smtClean="0">
                <a:solidFill>
                  <a:prstClr val="black"/>
                </a:solidFill>
                <a:latin typeface="Times New Roman"/>
                <a:ea typeface="华文细黑"/>
                <a:cs typeface="Times New Roman"/>
              </a:rPr>
              <a:t>；</a:t>
            </a:r>
            <a:endParaRPr lang="en-US" altLang="zh-CN" sz="2400" kern="100" dirty="0">
              <a:solidFill>
                <a:prstClr val="black"/>
              </a:solidFill>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它</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指代上句中的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这种虚中有实、富有真实感的形象</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，这一句指出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再现与表现的统一</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照着葫芦画瓢</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的纯粹再现有根本性的差别，是对整个文段论述的小结，应放在最后。</a:t>
            </a:r>
            <a:endParaRPr lang="zh-CN" altLang="zh-CN" sz="10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smtClean="0">
                <a:solidFill>
                  <a:srgbClr val="E36C0A"/>
                </a:solidFill>
                <a:latin typeface="Times New Roman"/>
                <a:ea typeface="华文细黑"/>
                <a:cs typeface="Courier New"/>
              </a:rPr>
              <a:t>A</a:t>
            </a:r>
            <a:endParaRPr lang="zh-CN" altLang="zh-CN" sz="1000" kern="100" dirty="0">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173179735"/>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903418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98876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40627" y="591368"/>
            <a:ext cx="8647507" cy="3970318"/>
          </a:xfrm>
          <a:prstGeom prst="rect">
            <a:avLst/>
          </a:prstGeom>
        </p:spPr>
        <p:txBody>
          <a:bodyPr>
            <a:spAutoFit/>
          </a:bodyPr>
          <a:lstStyle/>
          <a:p>
            <a:pPr algn="just">
              <a:lnSpc>
                <a:spcPct val="150000"/>
              </a:lnSpc>
              <a:spcAft>
                <a:spcPts val="0"/>
              </a:spcAft>
            </a:pPr>
            <a:r>
              <a:rPr lang="en-US" altLang="zh-CN" sz="2400" kern="100" dirty="0">
                <a:latin typeface="Times New Roman"/>
                <a:ea typeface="华文细黑"/>
                <a:cs typeface="Courier New"/>
              </a:rPr>
              <a:t>24.</a:t>
            </a:r>
            <a:r>
              <a:rPr lang="zh-CN" altLang="zh-CN" sz="2400" kern="100" dirty="0">
                <a:latin typeface="Times New Roman"/>
                <a:ea typeface="华文细黑"/>
                <a:cs typeface="Times New Roman"/>
              </a:rPr>
              <a:t>填入下面一段文字横线处的语句，衔接最恰当的一组是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要</a:t>
            </a:r>
            <a:r>
              <a:rPr lang="zh-CN" altLang="zh-CN" sz="2400" kern="100" dirty="0">
                <a:latin typeface="Times New Roman"/>
                <a:ea typeface="华文细黑"/>
                <a:cs typeface="Times New Roman"/>
              </a:rPr>
              <a:t>成为一个创作的艺术家，除了要知道吸收许多知识之外，也要懂得排拒许多知识才行啊</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_________________________</a:t>
            </a:r>
            <a:endParaRPr lang="en-US" altLang="zh-CN" sz="1000" kern="100" dirty="0" smtClean="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因为不尽相同，所以艺术品才会有这样多不同的面貌。</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创作本身原来具有一种非常强烈的排他性。</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在艺术的领域里，我们要找到自己的极致，就需要先明白自己的极限，需要先明白自己和别人不尽相同的那一点</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2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val="2531450828"/>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 name="TextBox 2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9" name="TextBox 2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30" name="TextBox 29">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31" name="TextBox 30">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2" name="TextBox 31">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3" name="TextBox 3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4" name="TextBox 3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5" name="TextBox 34">
            <a:hlinkClick r:id="rId9" action="ppaction://hlinksldjump"/>
          </p:cNvPr>
          <p:cNvSpPr txBox="1"/>
          <p:nvPr/>
        </p:nvSpPr>
        <p:spPr>
          <a:xfrm>
            <a:off x="5060420" y="4816490"/>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7" name="TextBox 3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8" name="TextBox 3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40" name="TextBox 39">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41" name="TextBox 40">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2" name="TextBox 41">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4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val="1980531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TextBox 45">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7" name="TextBox 46">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8" name="TextBox 47">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9" name="TextBox 48">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0" name="TextBox 49">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1" name="TextBox 50">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2" name="TextBox 51">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71" name="TextBox 70">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72" name="TextBox 71">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73" name="TextBox 72">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4" name="TextBox 73">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5" name="TextBox 74">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6" name="TextBox 75">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7" name="TextBox 76">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8" name="TextBox 77">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3365323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51180" y="900326"/>
            <a:ext cx="8647507" cy="2862322"/>
          </a:xfrm>
          <a:prstGeom prst="rect">
            <a:avLst/>
          </a:prstGeom>
        </p:spPr>
        <p:txBody>
          <a:bodyPr>
            <a:spAutoFit/>
          </a:bodyPr>
          <a:lstStyle/>
          <a:p>
            <a:pPr lvl="0" algn="just">
              <a:lnSpc>
                <a:spcPct val="150000"/>
              </a:lnSpc>
            </a:pPr>
            <a:r>
              <a:rPr lang="en-US" altLang="zh-CN" sz="2400" kern="100" dirty="0">
                <a:solidFill>
                  <a:prstClr val="black"/>
                </a:solidFill>
                <a:latin typeface="宋体"/>
                <a:ea typeface="华文细黑"/>
                <a:cs typeface="Times New Roman"/>
              </a:rPr>
              <a:t>④</a:t>
            </a:r>
            <a:r>
              <a:rPr lang="zh-CN" altLang="zh-CN" sz="2400" kern="100" dirty="0">
                <a:solidFill>
                  <a:prstClr val="black"/>
                </a:solidFill>
                <a:latin typeface="Times New Roman"/>
                <a:ea typeface="华文细黑"/>
                <a:cs typeface="Times New Roman"/>
              </a:rPr>
              <a:t>一个优秀的艺术家就是在某一方面的表现能够达到极致的人。</a:t>
            </a:r>
            <a:endParaRPr lang="zh-CN" altLang="zh-CN" sz="1000" kern="100" dirty="0">
              <a:solidFill>
                <a:prstClr val="black"/>
              </a:solidFill>
              <a:latin typeface="宋体"/>
              <a:cs typeface="Courier New"/>
            </a:endParaRPr>
          </a:p>
          <a:p>
            <a:pPr lvl="0" algn="just">
              <a:lnSpc>
                <a:spcPct val="150000"/>
              </a:lnSpc>
            </a:pPr>
            <a:r>
              <a:rPr lang="en-US" altLang="zh-CN" sz="2400" kern="100" dirty="0">
                <a:solidFill>
                  <a:prstClr val="black"/>
                </a:solidFill>
                <a:latin typeface="宋体"/>
                <a:ea typeface="华文细黑"/>
                <a:cs typeface="Times New Roman"/>
              </a:rPr>
              <a:t>⑤</a:t>
            </a:r>
            <a:r>
              <a:rPr lang="zh-CN" altLang="zh-CN" sz="2400" kern="100" dirty="0">
                <a:solidFill>
                  <a:prstClr val="black"/>
                </a:solidFill>
                <a:latin typeface="Times New Roman"/>
                <a:ea typeface="华文细黑"/>
                <a:cs typeface="Times New Roman"/>
              </a:rPr>
              <a:t>而因为要走向极致，所以就不可能完全跟着别人的脚步去走，更不可能在自己的一生里走完所有别人曾经走过的路。</a:t>
            </a:r>
            <a:endParaRPr lang="zh-CN" altLang="zh-CN" sz="1000" kern="100" dirty="0">
              <a:solidFill>
                <a:prstClr val="black"/>
              </a:solidFill>
              <a:latin typeface="宋体"/>
              <a:cs typeface="Courier New"/>
            </a:endParaRPr>
          </a:p>
          <a:p>
            <a:pPr lvl="0" algn="just">
              <a:lnSpc>
                <a:spcPct val="150000"/>
              </a:lnSpc>
            </a:pPr>
            <a:r>
              <a:rPr lang="en-US" altLang="zh-CN" sz="2400" kern="100" dirty="0">
                <a:solidFill>
                  <a:prstClr val="black"/>
                </a:solidFill>
                <a:latin typeface="Times New Roman"/>
                <a:ea typeface="华文细黑"/>
                <a:cs typeface="Courier New"/>
              </a:rPr>
              <a:t>A.</a:t>
            </a:r>
            <a:r>
              <a:rPr lang="en-US" altLang="zh-CN" sz="2400" kern="100" dirty="0">
                <a:solidFill>
                  <a:prstClr val="black"/>
                </a:solidFill>
                <a:latin typeface="宋体"/>
                <a:ea typeface="华文细黑"/>
                <a:cs typeface="Times New Roman"/>
              </a:rPr>
              <a:t>①④⑤②③</a:t>
            </a:r>
            <a:r>
              <a:rPr lang="en-US" altLang="zh-CN" sz="2400" kern="100" dirty="0">
                <a:solidFill>
                  <a:prstClr val="black"/>
                </a:solidFill>
                <a:latin typeface="Times New Roman"/>
                <a:ea typeface="华文细黑"/>
                <a:cs typeface="Courier New"/>
              </a:rPr>
              <a:t>  	</a:t>
            </a:r>
            <a:r>
              <a:rPr lang="en-US" altLang="zh-CN" sz="2400" kern="100" dirty="0" smtClean="0">
                <a:solidFill>
                  <a:prstClr val="black"/>
                </a:solidFill>
                <a:latin typeface="Times New Roman"/>
                <a:ea typeface="华文细黑"/>
                <a:cs typeface="Courier New"/>
              </a:rPr>
              <a:t>	B</a:t>
            </a:r>
            <a:r>
              <a:rPr lang="en-US" altLang="zh-CN" sz="2400" kern="100" dirty="0">
                <a:solidFill>
                  <a:prstClr val="black"/>
                </a:solidFill>
                <a:latin typeface="Times New Roman"/>
                <a:ea typeface="华文细黑"/>
                <a:cs typeface="Courier New"/>
              </a:rPr>
              <a:t>.</a:t>
            </a:r>
            <a:r>
              <a:rPr lang="en-US" altLang="zh-CN" sz="2400" kern="100" dirty="0">
                <a:solidFill>
                  <a:prstClr val="black"/>
                </a:solidFill>
                <a:latin typeface="宋体"/>
                <a:ea typeface="华文细黑"/>
                <a:cs typeface="Times New Roman"/>
              </a:rPr>
              <a:t>②④⑤③①</a:t>
            </a:r>
            <a:endParaRPr lang="zh-CN" altLang="zh-CN" sz="1000" kern="100" dirty="0">
              <a:solidFill>
                <a:prstClr val="black"/>
              </a:solidFill>
              <a:latin typeface="宋体"/>
              <a:cs typeface="Courier New"/>
            </a:endParaRPr>
          </a:p>
          <a:p>
            <a:pPr lvl="0" algn="just">
              <a:lnSpc>
                <a:spcPct val="150000"/>
              </a:lnSpc>
            </a:pPr>
            <a:r>
              <a:rPr lang="en-US" altLang="zh-CN" sz="2400" kern="100" dirty="0">
                <a:solidFill>
                  <a:prstClr val="black"/>
                </a:solidFill>
                <a:latin typeface="Times New Roman"/>
                <a:ea typeface="华文细黑"/>
                <a:cs typeface="Courier New"/>
              </a:rPr>
              <a:t>C.</a:t>
            </a:r>
            <a:r>
              <a:rPr lang="en-US" altLang="zh-CN" sz="2400" kern="100" dirty="0">
                <a:solidFill>
                  <a:prstClr val="black"/>
                </a:solidFill>
                <a:latin typeface="宋体"/>
                <a:ea typeface="华文细黑"/>
                <a:cs typeface="Times New Roman"/>
              </a:rPr>
              <a:t>②③①⑤④</a:t>
            </a:r>
            <a:r>
              <a:rPr lang="en-US" altLang="zh-CN" sz="2400" kern="100" dirty="0">
                <a:solidFill>
                  <a:prstClr val="black"/>
                </a:solidFill>
                <a:latin typeface="Times New Roman"/>
                <a:ea typeface="华文细黑"/>
                <a:cs typeface="Courier New"/>
              </a:rPr>
              <a:t>  	</a:t>
            </a:r>
            <a:r>
              <a:rPr lang="en-US" altLang="zh-CN" sz="2400" kern="100" dirty="0" smtClean="0">
                <a:solidFill>
                  <a:prstClr val="black"/>
                </a:solidFill>
                <a:latin typeface="Times New Roman"/>
                <a:ea typeface="华文细黑"/>
                <a:cs typeface="Courier New"/>
              </a:rPr>
              <a:t>	D</a:t>
            </a:r>
            <a:r>
              <a:rPr lang="en-US" altLang="zh-CN" sz="2400" kern="100" dirty="0">
                <a:solidFill>
                  <a:prstClr val="black"/>
                </a:solidFill>
                <a:latin typeface="Times New Roman"/>
                <a:ea typeface="华文细黑"/>
                <a:cs typeface="Courier New"/>
              </a:rPr>
              <a:t>.</a:t>
            </a:r>
            <a:r>
              <a:rPr lang="en-US" altLang="zh-CN" sz="2400" kern="100" dirty="0">
                <a:solidFill>
                  <a:prstClr val="black"/>
                </a:solidFill>
                <a:latin typeface="宋体"/>
                <a:ea typeface="华文细黑"/>
                <a:cs typeface="Times New Roman"/>
              </a:rPr>
              <a:t>①②④⑤③</a:t>
            </a:r>
            <a:endParaRPr lang="zh-CN" altLang="zh-CN" sz="1000" kern="100" dirty="0">
              <a:solidFill>
                <a:prstClr val="black"/>
              </a:solidFill>
              <a:latin typeface="宋体"/>
              <a:cs typeface="Courier New"/>
            </a:endParaRPr>
          </a:p>
        </p:txBody>
      </p:sp>
      <p:sp>
        <p:nvSpPr>
          <p:cNvPr id="48"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1262630497"/>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2" name="TextBox 51">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3" name="TextBox 52">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4" name="TextBox 53">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5" name="TextBox 54">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6" name="TextBox 55">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7" name="TextBox 56">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8" name="TextBox 57">
            <a:hlinkClick r:id="rId9" action="ppaction://hlinksldjump"/>
          </p:cNvPr>
          <p:cNvSpPr txBox="1"/>
          <p:nvPr/>
        </p:nvSpPr>
        <p:spPr>
          <a:xfrm>
            <a:off x="5060420" y="4816490"/>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63" name="TextBox 62">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64" name="TextBox 63">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65" name="TextBox 64">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6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8" name="表格 67"/>
          <p:cNvGraphicFramePr>
            <a:graphicFrameLocks noGrp="1"/>
          </p:cNvGraphicFramePr>
          <p:nvPr>
            <p:extLst>
              <p:ext uri="{D42A27DB-BD31-4B8C-83A1-F6EECF244321}">
                <p14:modId xmlns:p14="http://schemas.microsoft.com/office/powerpoint/2010/main" val="65334586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9" name="TextBox 68">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0" name="TextBox 69">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1" name="TextBox 70">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72" name="TextBox 71">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73" name="TextBox 72">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74" name="TextBox 73">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75" name="TextBox 74">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76" name="TextBox 75">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77" name="TextBox 76">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78" name="TextBox 77">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9" name="TextBox 78">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80" name="TextBox 79">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81" name="TextBox 80">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82" name="TextBox 81">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83" name="TextBox 82">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3958729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40627" y="820698"/>
            <a:ext cx="8647507" cy="301723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题干说的是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创作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，所以，能够相衔接的应是</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，据此可排除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两项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项与</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项关键是</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的排列，</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衔接不紧凑，故排除</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B</a:t>
            </a:r>
            <a:endParaRPr lang="zh-CN" altLang="zh-CN" sz="260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825434070"/>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421910032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25556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63487" y="828631"/>
            <a:ext cx="8647507"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25.</a:t>
            </a:r>
            <a:r>
              <a:rPr lang="zh-CN" altLang="zh-CN" sz="2600" kern="100" dirty="0">
                <a:latin typeface="Times New Roman"/>
                <a:ea typeface="华文细黑"/>
                <a:cs typeface="Times New Roman"/>
              </a:rPr>
              <a:t>填入下面一段文字横线处的语句，与上下文衔接最恰当的一组是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通常</a:t>
            </a:r>
            <a:r>
              <a:rPr lang="zh-CN" altLang="zh-CN" sz="2600" kern="100" dirty="0">
                <a:latin typeface="Times New Roman"/>
                <a:ea typeface="华文细黑"/>
                <a:cs typeface="Times New Roman"/>
              </a:rPr>
              <a:t>的小说不允许离题，除非你是要另写一本小说。</a:t>
            </a:r>
            <a:r>
              <a:rPr lang="en-US" altLang="zh-CN" sz="2600" kern="100" dirty="0">
                <a:latin typeface="Times New Roman"/>
                <a:ea typeface="华文细黑"/>
                <a:cs typeface="Courier New"/>
              </a:rPr>
              <a:t>____________</a:t>
            </a:r>
            <a:r>
              <a:rPr lang="zh-CN" altLang="zh-CN" sz="2600" kern="100" dirty="0">
                <a:latin typeface="Times New Roman"/>
                <a:ea typeface="华文细黑"/>
                <a:cs typeface="Times New Roman"/>
              </a:rPr>
              <a:t>。作者便于把哲学、政治和道德融于小说之中，把一切用一条神秘的链条联接起来。</a:t>
            </a:r>
            <a:endParaRPr lang="zh-CN" altLang="zh-CN" sz="2600" kern="100" dirty="0">
              <a:effectLst/>
              <a:latin typeface="宋体"/>
              <a:cs typeface="Courier New"/>
            </a:endParaRPr>
          </a:p>
        </p:txBody>
      </p:sp>
      <p:sp>
        <p:nvSpPr>
          <p:cNvPr id="4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1533873505"/>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3" name="TextBox 52">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4" name="TextBox 53">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5" name="TextBox 54">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6" name="TextBox 55">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7" name="TextBox 56">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8" name="TextBox 57">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9" name="TextBox 58">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649784" y="4817864"/>
            <a:ext cx="57078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64" name="TextBox 63">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65" name="TextBox 64">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66" name="TextBox 65">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70827840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4348352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76579" y="475898"/>
            <a:ext cx="8821322" cy="4293483"/>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因为所有人物都不是为了发表议论而集合在小说里的。</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小说中夹杂议论，有悖于作品的意图和性质。</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通常的小说也不能夹杂议论。</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所谈论的话题不受任何预先拟定的计划或提纲约束。</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但是，在书信这种形式中，登场的人物都不是预先挑选的。</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③②①④⑤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⑤①②③④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③①②⑤④</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⑤④①③②</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002566243"/>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64004470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083446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666" y="503140"/>
            <a:ext cx="8682466" cy="4228850"/>
          </a:xfrm>
          <a:prstGeom prst="rect">
            <a:avLst/>
          </a:prstGeom>
          <a:noFill/>
        </p:spPr>
        <p:txBody>
          <a:bodyPr wrap="square" rtlCol="0">
            <a:spAutoFit/>
          </a:bodyPr>
          <a:lstStyle/>
          <a:p>
            <a:pPr algn="just">
              <a:lnSpc>
                <a:spcPct val="14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nSpc>
                <a:spcPct val="140000"/>
              </a:lnSpc>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意境</a:t>
            </a:r>
            <a:r>
              <a:rPr lang="zh-CN" altLang="zh-CN" sz="2400" kern="100" dirty="0">
                <a:latin typeface="Times New Roman"/>
                <a:ea typeface="华文细黑"/>
                <a:cs typeface="Times New Roman"/>
              </a:rPr>
              <a:t>与意象一样，是我国抒情文学创作中总结出来的审美范畴，也是传统文艺理论和美学的一个重要概念，因而具有共同的审美特征。</a:t>
            </a:r>
            <a:r>
              <a:rPr lang="en-US" altLang="zh-CN" sz="2400" kern="100" dirty="0">
                <a:latin typeface="Times New Roman"/>
                <a:ea typeface="华文细黑"/>
              </a:rPr>
              <a:t>________________</a:t>
            </a:r>
            <a:r>
              <a:rPr lang="zh-CN" altLang="zh-CN" sz="2400" kern="100" dirty="0">
                <a:latin typeface="Times New Roman"/>
                <a:ea typeface="华文细黑"/>
                <a:cs typeface="Times New Roman"/>
              </a:rPr>
              <a:t>，</a:t>
            </a:r>
            <a:r>
              <a:rPr lang="en-US" altLang="zh-CN" sz="2400" kern="100" dirty="0" smtClean="0">
                <a:latin typeface="Times New Roman"/>
                <a:ea typeface="华文细黑"/>
              </a:rPr>
              <a:t>___________</a:t>
            </a:r>
            <a:r>
              <a:rPr lang="zh-CN" altLang="zh-CN" sz="2400" kern="100" dirty="0" smtClean="0">
                <a:latin typeface="Times New Roman"/>
                <a:ea typeface="华文细黑"/>
                <a:cs typeface="Times New Roman"/>
              </a:rPr>
              <a:t>，</a:t>
            </a:r>
            <a:r>
              <a:rPr lang="en-US" altLang="zh-CN" sz="2400" kern="100" dirty="0">
                <a:latin typeface="Times New Roman"/>
                <a:ea typeface="华文细黑"/>
              </a:rPr>
              <a:t> </a:t>
            </a:r>
            <a:r>
              <a:rPr lang="en-US" altLang="zh-CN" sz="2400" kern="100" dirty="0" smtClean="0">
                <a:latin typeface="Times New Roman"/>
                <a:ea typeface="华文细黑"/>
              </a:rPr>
              <a:t>_________</a:t>
            </a:r>
            <a:r>
              <a:rPr lang="zh-CN" altLang="zh-CN" sz="2400" kern="100" dirty="0">
                <a:latin typeface="Times New Roman"/>
                <a:ea typeface="华文细黑"/>
                <a:cs typeface="Times New Roman"/>
              </a:rPr>
              <a:t>。 </a:t>
            </a:r>
            <a:r>
              <a:rPr lang="en-US" altLang="zh-CN" sz="2400" kern="100" dirty="0" smtClean="0">
                <a:latin typeface="Times New Roman"/>
                <a:ea typeface="华文细黑"/>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rPr>
              <a:t>________________</a:t>
            </a:r>
            <a:r>
              <a:rPr lang="zh-CN" altLang="zh-CN" sz="2400" kern="100" dirty="0">
                <a:latin typeface="Times New Roman"/>
                <a:ea typeface="华文细黑"/>
                <a:cs typeface="Times New Roman"/>
              </a:rPr>
              <a:t>，</a:t>
            </a:r>
            <a:r>
              <a:rPr lang="en-US" altLang="zh-CN" sz="2400" kern="100" dirty="0">
                <a:latin typeface="Times New Roman"/>
                <a:ea typeface="华文细黑"/>
              </a:rPr>
              <a:t>________________</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40000"/>
              </a:lnSpc>
              <a:spcAft>
                <a:spcPts val="0"/>
              </a:spcAft>
            </a:pPr>
            <a:r>
              <a:rPr lang="zh-CN" altLang="zh-CN" sz="2400" kern="100" dirty="0" smtClean="0">
                <a:latin typeface="Times New Roman"/>
                <a:ea typeface="华文细黑"/>
                <a:cs typeface="Times New Roman"/>
              </a:rPr>
              <a:t>而是在为</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情思</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寻找和创造合适的载体。</a:t>
            </a:r>
            <a:r>
              <a:rPr lang="zh-CN" altLang="zh-CN" sz="2400" kern="100" dirty="0">
                <a:latin typeface="Times New Roman"/>
                <a:ea typeface="华文细黑"/>
                <a:cs typeface="Times New Roman"/>
              </a:rPr>
              <a:t>透过载体，所抒发的是情感，是心灵</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作品发言人</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如游子、思妇等</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的心灵和作家的心灵</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Times New Roman"/>
              </a:rPr>
              <a:t> </a:t>
            </a:r>
            <a:endParaRPr lang="zh-CN" altLang="zh-CN" sz="1000" kern="100" dirty="0">
              <a:latin typeface="宋体"/>
              <a:cs typeface="Courier New"/>
            </a:endParaRPr>
          </a:p>
        </p:txBody>
      </p:sp>
      <p:sp>
        <p:nvSpPr>
          <p:cNvPr id="3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1" name="TextBox 6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2" name="TextBox 6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63" name="TextBox 62">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64" name="TextBox 6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5" name="TextBox 6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6" name="TextBox 6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7" name="TextBox 6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8" name="TextBox 6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9" name="TextBox 6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70" name="TextBox 6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1" name="TextBox 7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2" name="TextBox 7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3" name="TextBox 7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4" name="TextBox 7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5" name="TextBox 7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8"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1140580745"/>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2" name="TextBox 51">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3" name="TextBox 52">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4" name="TextBox 53">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5" name="TextBox 54">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6" name="TextBox 55">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7" name="TextBox 56">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8" name="TextBox 57">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81" name="TextBox 80">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82" name="TextBox 81">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33764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69248" y="946766"/>
            <a:ext cx="8477117" cy="241707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也不能夹杂议论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紧承前句，句式与前面一致，从内容上来理解又是提出观点的句子，因此首句应为</a:t>
            </a:r>
            <a:r>
              <a:rPr lang="en-US" altLang="zh-CN" sz="2600" kern="100" dirty="0">
                <a:latin typeface="Times New Roman"/>
                <a:ea typeface="华文细黑"/>
                <a:cs typeface="Courier New"/>
              </a:rPr>
              <a:t>③</a:t>
            </a:r>
            <a:r>
              <a:rPr lang="zh-CN" altLang="zh-CN" sz="2600" kern="100" dirty="0">
                <a:latin typeface="Times New Roman"/>
                <a:ea typeface="华文细黑"/>
                <a:cs typeface="Times New Roman"/>
              </a:rPr>
              <a:t>；再比较</a:t>
            </a:r>
            <a:r>
              <a:rPr lang="en-US" altLang="zh-CN" sz="2600" kern="100" dirty="0">
                <a:latin typeface="Times New Roman"/>
                <a:ea typeface="华文细黑"/>
                <a:cs typeface="Courier New"/>
              </a:rPr>
              <a:t>①②</a:t>
            </a:r>
            <a:r>
              <a:rPr lang="zh-CN" altLang="zh-CN" sz="2600" kern="100" dirty="0">
                <a:latin typeface="Times New Roman"/>
                <a:ea typeface="华文细黑"/>
                <a:cs typeface="Times New Roman"/>
              </a:rPr>
              <a:t>，就可确定答案为</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260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002566243"/>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64004470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13438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1056" y="843558"/>
            <a:ext cx="8561888"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26.</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文化</a:t>
            </a:r>
            <a:r>
              <a:rPr lang="zh-CN" altLang="zh-CN" sz="2600" kern="100" dirty="0">
                <a:latin typeface="Times New Roman"/>
                <a:ea typeface="华文细黑"/>
                <a:cs typeface="Times New Roman"/>
              </a:rPr>
              <a:t>遗产是中华民族文化的重要承载。</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，也就是对于中华民族文化本身的保护。</a:t>
            </a:r>
            <a:endParaRPr lang="zh-CN" altLang="zh-CN" sz="1050" kern="100" dirty="0">
              <a:effectLst/>
              <a:latin typeface="宋体"/>
              <a:cs typeface="Courier New"/>
            </a:endParaRPr>
          </a:p>
        </p:txBody>
      </p:sp>
      <p:sp>
        <p:nvSpPr>
          <p:cNvPr id="50"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4107203771"/>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4" name="TextBox 53">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5" name="TextBox 54">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6" name="TextBox 55">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7" name="TextBox 56">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8" name="TextBox 57">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9" name="TextBox 58">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0" name="TextBox 59">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6225847" y="481786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65" name="TextBox 64">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66" name="TextBox 65">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67" name="TextBox 66">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42844118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7" name="TextBox 36">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8" name="TextBox 37">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9" name="TextBox 38">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0" name="TextBox 39">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9665931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71107" y="701491"/>
            <a:ext cx="8647507" cy="3693319"/>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中华民族大量的文化累积都以物质或非物质文化遗产的形式留存</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历经了数千年的历史时期和众多的朝代更迭</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从传承的角度讲，对于文化遗产的保护传承</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保护和利用文化遗产对于传承延续悠久的中华文明</a:t>
            </a:r>
            <a:r>
              <a:rPr lang="zh-CN" altLang="zh-CN" sz="2600" kern="100" dirty="0" smtClean="0">
                <a:latin typeface="Times New Roman"/>
                <a:ea typeface="华文细黑"/>
                <a:cs typeface="Times New Roman"/>
              </a:rPr>
              <a:t>不可或缺</a:t>
            </a:r>
            <a:endParaRPr lang="zh-CN" altLang="zh-CN" sz="2600" kern="100" dirty="0">
              <a:latin typeface="宋体"/>
              <a:cs typeface="Courier New"/>
            </a:endParaRPr>
          </a:p>
        </p:txBody>
      </p:sp>
      <p:sp>
        <p:nvSpPr>
          <p:cNvPr id="4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3" name="表格 42"/>
          <p:cNvGraphicFramePr>
            <a:graphicFrameLocks noGrp="1"/>
          </p:cNvGraphicFramePr>
          <p:nvPr>
            <p:extLst>
              <p:ext uri="{D42A27DB-BD31-4B8C-83A1-F6EECF244321}">
                <p14:modId xmlns:p14="http://schemas.microsoft.com/office/powerpoint/2010/main" val="1098645897"/>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TextBox 4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5" name="TextBox 4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6" name="TextBox 4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7" name="TextBox 4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8" name="TextBox 4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9" name="TextBox 4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8" name="TextBox 67">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9" name="TextBox 68">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0" name="TextBox 69">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1" name="TextBox 70">
            <a:hlinkClick r:id="rId11" action="ppaction://hlinksldjump"/>
          </p:cNvPr>
          <p:cNvSpPr txBox="1"/>
          <p:nvPr/>
        </p:nvSpPr>
        <p:spPr>
          <a:xfrm>
            <a:off x="6225847" y="481786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2" name="TextBox 71">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3" name="TextBox 72">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4" name="TextBox 73">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75" name="TextBox 74">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76" name="TextBox 75">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7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9" name="表格 78"/>
          <p:cNvGraphicFramePr>
            <a:graphicFrameLocks noGrp="1"/>
          </p:cNvGraphicFramePr>
          <p:nvPr>
            <p:extLst>
              <p:ext uri="{D42A27DB-BD31-4B8C-83A1-F6EECF244321}">
                <p14:modId xmlns:p14="http://schemas.microsoft.com/office/powerpoint/2010/main" val="59899607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0" name="TextBox 79">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81" name="TextBox 80">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2" name="TextBox 81">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83" name="TextBox 82">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84" name="TextBox 83">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85" name="TextBox 84">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86" name="TextBox 85">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87" name="TextBox 8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88" name="TextBox 8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89" name="TextBox 8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90" name="TextBox 8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91" name="TextBox 9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92" name="TextBox 9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93" name="TextBox 9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94" name="TextBox 9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0136853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396" y="1041634"/>
            <a:ext cx="8561888" cy="2417072"/>
          </a:xfrm>
          <a:prstGeom prst="rect">
            <a:avLst/>
          </a:prstGeom>
        </p:spPr>
        <p:txBody>
          <a:bodyPr>
            <a:spAutoFit/>
          </a:bodyPr>
          <a:lstStyle/>
          <a:p>
            <a:pPr lvl="0" algn="just">
              <a:lnSpc>
                <a:spcPct val="150000"/>
              </a:lnSpc>
            </a:pPr>
            <a:r>
              <a:rPr lang="en-US" altLang="zh-CN" sz="2600" kern="100" dirty="0">
                <a:solidFill>
                  <a:prstClr val="black"/>
                </a:solidFill>
                <a:latin typeface="宋体"/>
                <a:ea typeface="华文细黑"/>
                <a:cs typeface="Times New Roman"/>
              </a:rPr>
              <a:t>⑤</a:t>
            </a:r>
            <a:r>
              <a:rPr lang="zh-CN" altLang="zh-CN" sz="2600" kern="100" dirty="0">
                <a:solidFill>
                  <a:prstClr val="black"/>
                </a:solidFill>
                <a:latin typeface="Times New Roman"/>
                <a:ea typeface="华文细黑"/>
                <a:cs typeface="Times New Roman"/>
              </a:rPr>
              <a:t>最终也会导致中华民族文化本身的减损或消亡</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宋体"/>
                <a:ea typeface="华文细黑"/>
                <a:cs typeface="Times New Roman"/>
              </a:rPr>
              <a:t>⑥</a:t>
            </a:r>
            <a:r>
              <a:rPr lang="zh-CN" altLang="zh-CN" sz="2600" kern="100" dirty="0">
                <a:solidFill>
                  <a:prstClr val="black"/>
                </a:solidFill>
                <a:latin typeface="Times New Roman"/>
                <a:ea typeface="华文细黑"/>
                <a:cs typeface="Times New Roman"/>
              </a:rPr>
              <a:t>文化遗产的保护不利或灭失</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A.</a:t>
            </a:r>
            <a:r>
              <a:rPr lang="en-US" altLang="zh-CN" sz="2600" kern="100" dirty="0">
                <a:solidFill>
                  <a:prstClr val="black"/>
                </a:solidFill>
                <a:latin typeface="宋体"/>
                <a:ea typeface="华文细黑"/>
                <a:cs typeface="Times New Roman"/>
              </a:rPr>
              <a:t>①③②⑥⑤④</a:t>
            </a:r>
            <a:r>
              <a:rPr lang="en-US" altLang="zh-CN" sz="2600" kern="100" dirty="0">
                <a:solidFill>
                  <a:prstClr val="black"/>
                </a:solidFill>
                <a:latin typeface="Times New Roman"/>
                <a:ea typeface="华文细黑"/>
                <a:cs typeface="Courier New"/>
              </a:rPr>
              <a:t>  		B.</a:t>
            </a:r>
            <a:r>
              <a:rPr lang="en-US" altLang="zh-CN" sz="2600" kern="100" dirty="0">
                <a:solidFill>
                  <a:prstClr val="black"/>
                </a:solidFill>
                <a:latin typeface="宋体"/>
                <a:ea typeface="华文细黑"/>
                <a:cs typeface="Times New Roman"/>
              </a:rPr>
              <a:t>②③①④⑥⑤</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C.</a:t>
            </a:r>
            <a:r>
              <a:rPr lang="en-US" altLang="zh-CN" sz="2600" kern="100" dirty="0">
                <a:solidFill>
                  <a:prstClr val="black"/>
                </a:solidFill>
                <a:latin typeface="宋体"/>
                <a:ea typeface="华文细黑"/>
                <a:cs typeface="Times New Roman"/>
              </a:rPr>
              <a:t>③②④⑥⑤①</a:t>
            </a:r>
            <a:r>
              <a:rPr lang="en-US" altLang="zh-CN" sz="2600" kern="100" dirty="0">
                <a:solidFill>
                  <a:prstClr val="black"/>
                </a:solidFill>
                <a:latin typeface="Times New Roman"/>
                <a:ea typeface="华文细黑"/>
                <a:cs typeface="Courier New"/>
              </a:rPr>
              <a:t>  		D.</a:t>
            </a:r>
            <a:r>
              <a:rPr lang="en-US" altLang="zh-CN" sz="2600" kern="100" dirty="0">
                <a:solidFill>
                  <a:prstClr val="black"/>
                </a:solidFill>
                <a:latin typeface="宋体"/>
                <a:ea typeface="华文细黑"/>
                <a:cs typeface="Times New Roman"/>
              </a:rPr>
              <a:t>④②①⑥⑤③</a:t>
            </a: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098645897"/>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59899607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8941014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4373" y="686251"/>
            <a:ext cx="8909535" cy="36933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承接段首句，说保护和利用文化遗产的意义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②①</a:t>
            </a:r>
            <a:r>
              <a:rPr lang="zh-CN" altLang="zh-CN" sz="2600" kern="100" dirty="0">
                <a:latin typeface="Times New Roman"/>
                <a:ea typeface="华文细黑"/>
                <a:cs typeface="Times New Roman"/>
              </a:rPr>
              <a:t>承接前面的</a:t>
            </a:r>
            <a:r>
              <a:rPr lang="zh-CN" altLang="zh-CN" sz="2600" kern="100" dirty="0" smtClean="0">
                <a:latin typeface="Times New Roman"/>
                <a:ea typeface="华文细黑"/>
                <a:cs typeface="Times New Roman"/>
              </a:rPr>
              <a:t>内容</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说</a:t>
            </a:r>
            <a:r>
              <a:rPr lang="zh-CN" altLang="zh-CN" sz="2600" kern="100" dirty="0">
                <a:latin typeface="Times New Roman"/>
                <a:ea typeface="华文细黑"/>
                <a:cs typeface="Times New Roman"/>
              </a:rPr>
              <a:t>历经朝代</a:t>
            </a:r>
            <a:r>
              <a:rPr lang="zh-CN" altLang="zh-CN" sz="2600" kern="100" dirty="0" smtClean="0">
                <a:latin typeface="Times New Roman"/>
                <a:ea typeface="华文细黑"/>
                <a:cs typeface="Times New Roman"/>
              </a:rPr>
              <a:t>更迭</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文化</a:t>
            </a:r>
            <a:r>
              <a:rPr lang="zh-CN" altLang="zh-CN" sz="2600" kern="100" dirty="0">
                <a:latin typeface="Times New Roman"/>
                <a:ea typeface="华文细黑"/>
                <a:cs typeface="Times New Roman"/>
              </a:rPr>
              <a:t>遗产的留存形式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⑥⑤</a:t>
            </a:r>
            <a:r>
              <a:rPr lang="zh-CN" altLang="zh-CN" sz="2600" kern="100" dirty="0">
                <a:latin typeface="Times New Roman"/>
                <a:ea typeface="华文细黑"/>
                <a:cs typeface="Times New Roman"/>
              </a:rPr>
              <a:t>承接</a:t>
            </a:r>
            <a:r>
              <a:rPr lang="en-US" altLang="zh-CN" sz="2600" kern="100" dirty="0">
                <a:latin typeface="宋体"/>
                <a:ea typeface="华文细黑"/>
                <a:cs typeface="Times New Roman"/>
              </a:rPr>
              <a:t>④②①</a:t>
            </a:r>
            <a:r>
              <a:rPr lang="zh-CN" altLang="zh-CN" sz="2600" kern="100" dirty="0">
                <a:latin typeface="Times New Roman"/>
                <a:ea typeface="华文细黑"/>
                <a:cs typeface="Times New Roman"/>
              </a:rPr>
              <a:t>三句，转而说文化遗产如果保护不利或灭失，就会产生的后果</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③</a:t>
            </a:r>
            <a:r>
              <a:rPr lang="zh-CN" altLang="zh-CN" sz="2600" kern="100" dirty="0">
                <a:latin typeface="Times New Roman"/>
                <a:ea typeface="华文细黑"/>
                <a:cs typeface="Times New Roman"/>
              </a:rPr>
              <a:t>从传承角度说对文化遗产的保护</a:t>
            </a:r>
            <a:r>
              <a:rPr lang="zh-CN" altLang="zh-CN" sz="2600" kern="100" dirty="0" smtClean="0">
                <a:latin typeface="Times New Roman"/>
                <a:ea typeface="华文细黑"/>
                <a:cs typeface="Times New Roman"/>
              </a:rPr>
              <a:t>传承</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与</a:t>
            </a:r>
            <a:r>
              <a:rPr lang="zh-CN" altLang="zh-CN" sz="2600" kern="100" dirty="0">
                <a:latin typeface="Times New Roman"/>
                <a:ea typeface="华文细黑"/>
                <a:cs typeface="Times New Roman"/>
              </a:rPr>
              <a:t>最后一句自然衔接。</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098645897"/>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59899607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15217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blinds(horizontal)">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blinds(horizontal)">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1610" y="716731"/>
            <a:ext cx="8821322"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二、无语境客观排序题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27.</a:t>
            </a:r>
            <a:r>
              <a:rPr lang="zh-CN" altLang="zh-CN" sz="2600" kern="100" dirty="0">
                <a:latin typeface="Times New Roman"/>
                <a:ea typeface="华文细黑"/>
                <a:cs typeface="Times New Roman"/>
              </a:rPr>
              <a:t>把下列句子组成语意连贯的语</a:t>
            </a:r>
            <a:r>
              <a:rPr lang="zh-CN" altLang="zh-CN" sz="2600" kern="100" dirty="0" smtClean="0">
                <a:latin typeface="Times New Roman"/>
                <a:ea typeface="华文细黑"/>
                <a:cs typeface="Times New Roman"/>
              </a:rPr>
              <a:t>段</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排序</a:t>
            </a:r>
            <a:r>
              <a:rPr lang="zh-CN" altLang="zh-CN" sz="2600" kern="100" dirty="0">
                <a:latin typeface="Times New Roman"/>
                <a:ea typeface="华文细黑"/>
                <a:cs typeface="Times New Roman"/>
              </a:rPr>
              <a:t>最恰当的一项是</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甚至，有相当多的设计是败笔，包括一些大型建筑物和公共设施。</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摆脱了贫穷的中国人渐渐开始追求更高的精神享受，小到家居、饰品，大到政府大楼、公共设施，什么都讲求创意。</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098645897"/>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59899607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051863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1610" y="553268"/>
            <a:ext cx="8821322" cy="3970318"/>
          </a:xfrm>
          <a:prstGeom prst="rect">
            <a:avLst/>
          </a:prstGeom>
        </p:spPr>
        <p:txBody>
          <a:bodyPr>
            <a:spAutoFit/>
          </a:bodyPr>
          <a:lstStyle/>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然而在艺术设计</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大跃进</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之</a:t>
            </a:r>
            <a:r>
              <a:rPr lang="zh-CN" altLang="zh-CN" sz="2400" kern="100" dirty="0" smtClean="0">
                <a:latin typeface="Times New Roman"/>
                <a:ea typeface="华文细黑"/>
                <a:cs typeface="Times New Roman"/>
              </a:rPr>
              <a:t>时</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我们</a:t>
            </a:r>
            <a:r>
              <a:rPr lang="zh-CN" altLang="zh-CN" sz="2400" kern="100" dirty="0">
                <a:latin typeface="Times New Roman"/>
                <a:ea typeface="华文细黑"/>
                <a:cs typeface="Times New Roman"/>
              </a:rPr>
              <a:t>必须承认一个</a:t>
            </a:r>
            <a:r>
              <a:rPr lang="zh-CN" altLang="zh-CN" sz="2400" kern="100" dirty="0" smtClean="0">
                <a:latin typeface="Times New Roman"/>
                <a:ea typeface="华文细黑"/>
                <a:cs typeface="Times New Roman"/>
              </a:rPr>
              <a:t>事实</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那</a:t>
            </a:r>
            <a:r>
              <a:rPr lang="zh-CN" altLang="zh-CN" sz="2400" kern="100" dirty="0">
                <a:latin typeface="Times New Roman"/>
                <a:ea typeface="华文细黑"/>
                <a:cs typeface="Times New Roman"/>
              </a:rPr>
              <a:t>就是铺天盖地的设计作品中，不乏劣质的设计和不尽如人意的创意。</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越来越多的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设计</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包围着人们的生活。</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中国的艺术消费力越来越强了！</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这是一件好事。</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②⑤⑥④③①</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⑤⑥③①②④</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⑤②④⑥③①</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⑤③④⑥②①</a:t>
            </a:r>
            <a:endParaRPr lang="zh-CN" altLang="zh-CN" sz="240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475780098"/>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51926472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451539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02372" y="640531"/>
            <a:ext cx="8733982" cy="36933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综观这六个句子，说的是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艺术消费力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艺术设计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的问题，应先说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艺术消费力越来越强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，然后是消费力强的具体表现，接着肯定这种现象。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然而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是转折，带出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艺术设计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不尽如人意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甚至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则是递进，进一步说明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不尽如人意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475780098"/>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51926472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74693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79039" y="613073"/>
            <a:ext cx="8770682" cy="3899465"/>
          </a:xfrm>
          <a:prstGeom prst="rect">
            <a:avLst/>
          </a:prstGeom>
        </p:spPr>
        <p:txBody>
          <a:bodyPr>
            <a:spAutoFit/>
          </a:bodyPr>
          <a:lstStyle/>
          <a:p>
            <a:pPr algn="just">
              <a:lnSpc>
                <a:spcPct val="150000"/>
              </a:lnSpc>
              <a:spcAft>
                <a:spcPts val="0"/>
              </a:spcAft>
            </a:pPr>
            <a:r>
              <a:rPr lang="en-US" altLang="zh-CN" sz="2400" kern="100" dirty="0">
                <a:latin typeface="Times New Roman"/>
                <a:ea typeface="华文细黑"/>
                <a:cs typeface="Courier New"/>
              </a:rPr>
              <a:t>28.</a:t>
            </a:r>
            <a:r>
              <a:rPr lang="zh-CN" altLang="zh-CN" sz="2400" kern="100" dirty="0">
                <a:latin typeface="Times New Roman"/>
                <a:ea typeface="华文细黑"/>
                <a:cs typeface="Times New Roman"/>
              </a:rPr>
              <a:t>把下列句子组成语意连贯的语</a:t>
            </a:r>
            <a:r>
              <a:rPr lang="zh-CN" altLang="zh-CN" sz="2400" kern="100" dirty="0" smtClean="0">
                <a:latin typeface="Times New Roman"/>
                <a:ea typeface="华文细黑"/>
                <a:cs typeface="Times New Roman"/>
              </a:rPr>
              <a:t>段</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排序</a:t>
            </a:r>
            <a:r>
              <a:rPr lang="zh-CN" altLang="zh-CN" sz="2400" kern="100" dirty="0">
                <a:latin typeface="Times New Roman"/>
                <a:ea typeface="华文细黑"/>
                <a:cs typeface="Times New Roman"/>
              </a:rPr>
              <a:t>最恰当的一项是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新的佛寺，称作</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大慈恩寺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慈恩</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二字，就是要感念慈母的恩德。</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贞观二十二年，当时的太子，也就是后来的唐高宗李治，为了追念他的母亲长孙皇后，决定在净觉寺的旧址重新修建一座佛寺</a:t>
            </a:r>
            <a:r>
              <a:rPr lang="zh-CN" altLang="zh-CN" sz="2400" kern="100" dirty="0" smtClean="0">
                <a:latin typeface="Times New Roman"/>
                <a:ea typeface="华文细黑"/>
                <a:cs typeface="Times New Roman"/>
              </a:rPr>
              <a:t>。</a:t>
            </a:r>
            <a:endParaRPr lang="en-US" altLang="zh-CN" sz="2400" kern="100" dirty="0" smtClean="0">
              <a:latin typeface="宋体"/>
              <a:cs typeface="Courier New"/>
            </a:endParaRPr>
          </a:p>
          <a:p>
            <a:pPr lvl="0" algn="just">
              <a:lnSpc>
                <a:spcPct val="150000"/>
              </a:lnSpc>
            </a:pPr>
            <a:r>
              <a:rPr lang="en-US" altLang="zh-CN" sz="2400" kern="100" dirty="0">
                <a:solidFill>
                  <a:prstClr val="black"/>
                </a:solidFill>
                <a:latin typeface="宋体"/>
                <a:ea typeface="华文细黑"/>
                <a:cs typeface="Times New Roman"/>
              </a:rPr>
              <a:t>③</a:t>
            </a:r>
            <a:r>
              <a:rPr lang="zh-CN" altLang="zh-CN" sz="2400" kern="100" dirty="0">
                <a:solidFill>
                  <a:prstClr val="black"/>
                </a:solidFill>
                <a:latin typeface="Times New Roman"/>
                <a:ea typeface="华文细黑"/>
                <a:cs typeface="Times New Roman"/>
              </a:rPr>
              <a:t>西安的城南，有座塔，称作大雁塔。大雁塔很出名，今天已经是西安最重要的地标建筑</a:t>
            </a:r>
            <a:r>
              <a:rPr lang="zh-CN" altLang="zh-CN" sz="2400" kern="100" dirty="0" smtClean="0">
                <a:solidFill>
                  <a:prstClr val="black"/>
                </a:solidFill>
                <a:latin typeface="Times New Roman"/>
                <a:ea typeface="华文细黑"/>
                <a:cs typeface="Times New Roman"/>
              </a:rPr>
              <a:t>。</a:t>
            </a:r>
            <a:endParaRPr lang="en-US" altLang="zh-CN" sz="2400" kern="100" dirty="0">
              <a:solidFill>
                <a:prstClr val="black"/>
              </a:solidFill>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475780098"/>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51926472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42885111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94279" y="574203"/>
            <a:ext cx="8770682" cy="3970318"/>
          </a:xfrm>
          <a:prstGeom prst="rect">
            <a:avLst/>
          </a:prstGeom>
        </p:spPr>
        <p:txBody>
          <a:bodyPr>
            <a:spAutoFit/>
          </a:bodyPr>
          <a:lstStyle/>
          <a:p>
            <a:pPr algn="just">
              <a:lnSpc>
                <a:spcPct val="150000"/>
              </a:lnSpc>
              <a:spcAft>
                <a:spcPts val="0"/>
              </a:spcAft>
            </a:pPr>
            <a:r>
              <a:rPr lang="en-US" altLang="zh-CN" sz="2400" kern="100" dirty="0" smtClean="0">
                <a:latin typeface="宋体"/>
                <a:ea typeface="华文细黑"/>
                <a:cs typeface="Times New Roman"/>
              </a:rPr>
              <a:t>④</a:t>
            </a:r>
            <a:r>
              <a:rPr lang="zh-CN" altLang="zh-CN" sz="2400" kern="100" dirty="0">
                <a:latin typeface="Times New Roman"/>
                <a:ea typeface="华文细黑"/>
                <a:cs typeface="Times New Roman"/>
              </a:rPr>
              <a:t>这里最早有北魏道武时建立的净觉寺，后来隋文帝又在此修建无漏寺。</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大慈恩寺建于唐贞观年间。建寺的地方，在唐代长安城南的晋昌里。</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宋体"/>
                <a:ea typeface="华文细黑"/>
                <a:cs typeface="Times New Roman"/>
              </a:rPr>
              <a:t>⑥</a:t>
            </a:r>
            <a:r>
              <a:rPr lang="zh-CN" altLang="zh-CN" sz="2400" kern="100" dirty="0" smtClean="0">
                <a:latin typeface="Times New Roman"/>
                <a:ea typeface="华文细黑"/>
                <a:cs typeface="Times New Roman"/>
              </a:rPr>
              <a:t>大雁塔下是一座佛教寺庙，称作大慈恩寺。</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④①②⑥⑤③</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③⑥⑤④②①</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③⑥②④①⑤</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smtClean="0">
                <a:latin typeface="宋体"/>
                <a:ea typeface="华文细黑"/>
                <a:cs typeface="Times New Roman"/>
              </a:rPr>
              <a:t>④②①⑤③⑥</a:t>
            </a:r>
            <a:endParaRPr lang="zh-CN" altLang="zh-CN" sz="1000" kern="100" dirty="0">
              <a:latin typeface="宋体"/>
              <a:cs typeface="Courier New"/>
            </a:endParaRPr>
          </a:p>
        </p:txBody>
      </p:sp>
      <p:sp>
        <p:nvSpPr>
          <p:cNvPr id="7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7" name="表格 76"/>
          <p:cNvGraphicFramePr>
            <a:graphicFrameLocks noGrp="1"/>
          </p:cNvGraphicFramePr>
          <p:nvPr>
            <p:extLst>
              <p:ext uri="{D42A27DB-BD31-4B8C-83A1-F6EECF244321}">
                <p14:modId xmlns:p14="http://schemas.microsoft.com/office/powerpoint/2010/main" val="4146917599"/>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8" name="TextBox 7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79" name="TextBox 7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80" name="TextBox 79">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81" name="TextBox 80">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82" name="TextBox 81">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83" name="TextBox 8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84" name="TextBox 8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85" name="TextBox 8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86" name="TextBox 8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87" name="TextBox 8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8" name="TextBox 8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9" name="TextBox 88">
            <a:hlinkClick r:id="rId13" action="ppaction://hlinksldjump"/>
          </p:cNvPr>
          <p:cNvSpPr txBox="1"/>
          <p:nvPr/>
        </p:nvSpPr>
        <p:spPr>
          <a:xfrm>
            <a:off x="7385595"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90" name="TextBox 89">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91" name="TextBox 90">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92" name="TextBox 91">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9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9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95" name="表格 94"/>
          <p:cNvGraphicFramePr>
            <a:graphicFrameLocks noGrp="1"/>
          </p:cNvGraphicFramePr>
          <p:nvPr>
            <p:extLst>
              <p:ext uri="{D42A27DB-BD31-4B8C-83A1-F6EECF244321}">
                <p14:modId xmlns:p14="http://schemas.microsoft.com/office/powerpoint/2010/main" val="257605177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6" name="TextBox 95">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97" name="TextBox 96">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98" name="TextBox 97">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9" name="TextBox 98">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0" name="TextBox 99">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1" name="TextBox 100">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02" name="TextBox 101">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03" name="TextBox 102">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04" name="TextBox 103">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05" name="TextBox 104">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06" name="TextBox 105">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07" name="TextBox 106">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108" name="TextBox 107">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109" name="TextBox 108">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110" name="TextBox 109">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501523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766" y="654586"/>
            <a:ext cx="8682466"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在意象和意境中，当然要描绘大量的景象、物象、事象乃至于人物形象</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当然，在这种主客观的统一关系中，也有侧重，即矛盾的主导方面是主观，是主体的心灵</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或者干脆就是由心灵幻化出来的</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因而都是主客观的统一：情与景、心与物、意与象、意与境的</a:t>
            </a:r>
            <a:r>
              <a:rPr lang="zh-CN" altLang="zh-CN" sz="2400" kern="100" dirty="0" smtClean="0">
                <a:latin typeface="Times New Roman"/>
                <a:ea typeface="华文细黑"/>
                <a:cs typeface="Times New Roman"/>
              </a:rPr>
              <a:t>统一</a:t>
            </a:r>
            <a:endParaRPr lang="zh-CN" altLang="zh-CN" sz="2400" kern="100" dirty="0">
              <a:effectLst/>
              <a:latin typeface="宋体"/>
              <a:cs typeface="Courier New"/>
            </a:endParaRPr>
          </a:p>
        </p:txBody>
      </p:sp>
      <p:sp>
        <p:nvSpPr>
          <p:cNvPr id="3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val="26226678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1" name="TextBox 6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2" name="TextBox 6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63" name="TextBox 62">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64" name="TextBox 6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5" name="TextBox 6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6" name="TextBox 6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7" name="TextBox 6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8" name="TextBox 6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9" name="TextBox 6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70" name="TextBox 6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1" name="TextBox 7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2" name="TextBox 7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3" name="TextBox 7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4" name="TextBox 7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5" name="TextBox 7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6"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7"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8" name="表格 27"/>
          <p:cNvGraphicFramePr>
            <a:graphicFrameLocks noGrp="1"/>
          </p:cNvGraphicFramePr>
          <p:nvPr>
            <p:extLst>
              <p:ext uri="{D42A27DB-BD31-4B8C-83A1-F6EECF244321}">
                <p14:modId xmlns:p14="http://schemas.microsoft.com/office/powerpoint/2010/main" val="1140580745"/>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4" name="TextBox 3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35" name="TextBox 3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36" name="TextBox 3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37" name="TextBox 3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8" name="TextBox 3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9" name="TextBox 3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0" name="TextBox 3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1" name="TextBox 4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42" name="TextBox 4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43" name="TextBox 4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44" name="TextBox 4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45" name="TextBox 4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46" name="TextBox 45">
            <a:hlinkClick r:id="rId29"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47" name="TextBox 46">
            <a:hlinkClick r:id="rId30"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8" name="TextBox 47">
            <a:hlinkClick r:id="rId31"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051547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09519" y="673254"/>
            <a:ext cx="8770682" cy="36933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本段的主要内容是介绍西安大慈恩寺的由来。先明确大慈恩寺的位置，由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西安的城南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引出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大雁塔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大雁塔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引出位于其下的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大慈恩寺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，因此先排</a:t>
            </a:r>
            <a:r>
              <a:rPr lang="en-US" altLang="zh-CN" sz="2600" kern="100" dirty="0">
                <a:latin typeface="宋体"/>
                <a:ea typeface="华文细黑"/>
                <a:cs typeface="Times New Roman"/>
              </a:rPr>
              <a:t>③⑥</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点明建寺时间，继而追溯历史源起，故以时间为序排</a:t>
            </a:r>
            <a:r>
              <a:rPr lang="en-US" altLang="zh-CN" sz="2600" kern="100" dirty="0">
                <a:latin typeface="宋体"/>
                <a:ea typeface="华文细黑"/>
                <a:cs typeface="Times New Roman"/>
              </a:rPr>
              <a:t>④②①</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B</a:t>
            </a:r>
            <a:endParaRPr lang="zh-CN" altLang="zh-CN" sz="260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4146917599"/>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57605177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9331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68959" y="529183"/>
            <a:ext cx="8821322" cy="4167231"/>
          </a:xfrm>
          <a:prstGeom prst="rect">
            <a:avLst/>
          </a:prstGeom>
        </p:spPr>
        <p:txBody>
          <a:bodyPr>
            <a:spAutoFit/>
          </a:bodyPr>
          <a:lstStyle/>
          <a:p>
            <a:pPr algn="just">
              <a:lnSpc>
                <a:spcPct val="140000"/>
              </a:lnSpc>
              <a:spcAft>
                <a:spcPts val="0"/>
              </a:spcAft>
            </a:pPr>
            <a:r>
              <a:rPr lang="en-US" altLang="zh-CN" sz="2400" kern="100" dirty="0">
                <a:latin typeface="Times New Roman"/>
                <a:ea typeface="华文细黑"/>
                <a:cs typeface="Courier New"/>
              </a:rPr>
              <a:t>29.</a:t>
            </a:r>
            <a:r>
              <a:rPr lang="zh-CN" altLang="zh-CN" sz="2400" kern="100" dirty="0">
                <a:latin typeface="Times New Roman"/>
                <a:ea typeface="华文细黑"/>
                <a:cs typeface="Times New Roman"/>
              </a:rPr>
              <a:t>把下列句子组成语意连贯的语段，排序最恰当的一项是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经过历史上的风风雨雨，今天的人们对价值观的概念有了较为深刻的理解。</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孔子曾说过</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述而不作，信而好古</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的话。</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依孔子的思路，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是述其历史，</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信</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是珍视历史中内含的价值，历史中自有价值，所以要</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述而不作</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我们现在反思孔子</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述而不作，信而好古</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的话，理解到其中是有深刻含意的。</a:t>
            </a:r>
            <a:endParaRPr lang="zh-CN" altLang="zh-CN" sz="2400" kern="100" dirty="0">
              <a:effectLst/>
              <a:latin typeface="宋体"/>
              <a:cs typeface="Courier New"/>
            </a:endParaRPr>
          </a:p>
        </p:txBody>
      </p:sp>
      <p:sp>
        <p:nvSpPr>
          <p:cNvPr id="5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7" name="表格 56"/>
          <p:cNvGraphicFramePr>
            <a:graphicFrameLocks noGrp="1"/>
          </p:cNvGraphicFramePr>
          <p:nvPr>
            <p:extLst>
              <p:ext uri="{D42A27DB-BD31-4B8C-83A1-F6EECF244321}">
                <p14:modId xmlns:p14="http://schemas.microsoft.com/office/powerpoint/2010/main" val="2208497034"/>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8" name="TextBox 5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9" name="TextBox 5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60" name="TextBox 59">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1" name="TextBox 60">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2" name="TextBox 61">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3" name="TextBox 6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4" name="TextBox 6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5" name="TextBox 6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6" name="TextBox 6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7" name="TextBox 6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68" name="TextBox 6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69" name="TextBox 6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0" name="TextBox 69">
            <a:hlinkClick r:id="rId14" action="ppaction://hlinksldjump"/>
          </p:cNvPr>
          <p:cNvSpPr txBox="1"/>
          <p:nvPr/>
        </p:nvSpPr>
        <p:spPr>
          <a:xfrm>
            <a:off x="7968244" y="4824110"/>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71" name="TextBox 70">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72" name="TextBox 71">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9974569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7" name="TextBox 36">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8" name="TextBox 37">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9" name="TextBox 38">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0" name="TextBox 39">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1" name="TextBox 40">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6977366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05009" y="507222"/>
            <a:ext cx="8733982" cy="4228850"/>
          </a:xfrm>
          <a:prstGeom prst="rect">
            <a:avLst/>
          </a:prstGeom>
        </p:spPr>
        <p:txBody>
          <a:bodyPr>
            <a:spAutoFit/>
          </a:bodyPr>
          <a:lstStyle/>
          <a:p>
            <a:pPr algn="just">
              <a:lnSpc>
                <a:spcPct val="14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现实中价值失落，所以才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信而好古</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此语颇为人</a:t>
            </a:r>
            <a:r>
              <a:rPr lang="zh-CN" altLang="zh-CN" sz="2400" kern="100" dirty="0" smtClean="0">
                <a:latin typeface="Times New Roman"/>
                <a:ea typeface="华文细黑"/>
                <a:cs typeface="Times New Roman"/>
              </a:rPr>
              <a:t>诟病</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被</a:t>
            </a:r>
            <a:r>
              <a:rPr lang="zh-CN" altLang="zh-CN" sz="2400" kern="100" dirty="0">
                <a:latin typeface="Times New Roman"/>
                <a:ea typeface="华文细黑"/>
                <a:cs typeface="Times New Roman"/>
              </a:rPr>
              <a:t>看作保守、复古。这恐怕是一种误解。</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⑤①⑥②③④</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②⑥③⑤①④</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⑤④②⑥①③</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smtClean="0">
                <a:latin typeface="宋体"/>
                <a:ea typeface="华文细黑"/>
                <a:cs typeface="Times New Roman"/>
              </a:rPr>
              <a:t>④②③⑥①⑤</a:t>
            </a:r>
            <a:endParaRPr lang="en-US" altLang="zh-CN" sz="2400" kern="100" dirty="0" smtClean="0">
              <a:latin typeface="宋体"/>
              <a:cs typeface="Courier New"/>
            </a:endParaRPr>
          </a:p>
          <a:p>
            <a:pPr algn="just">
              <a:lnSpc>
                <a:spcPct val="14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zh-CN" altLang="zh-CN" sz="2400" kern="100" dirty="0">
                <a:latin typeface="宋体"/>
                <a:cs typeface="宋体"/>
              </a:rPr>
              <a:t>②</a:t>
            </a:r>
            <a:r>
              <a:rPr lang="zh-CN" altLang="zh-CN" sz="2400" kern="100" dirty="0">
                <a:latin typeface="Times New Roman"/>
                <a:ea typeface="华文细黑"/>
                <a:cs typeface="Times New Roman"/>
              </a:rPr>
              <a:t>是总起，引出议论的对象；</a:t>
            </a:r>
            <a:r>
              <a:rPr lang="zh-CN" altLang="zh-CN" sz="2400" kern="100" dirty="0">
                <a:latin typeface="宋体"/>
                <a:cs typeface="宋体"/>
              </a:rPr>
              <a:t>⑥</a:t>
            </a:r>
            <a:r>
              <a:rPr lang="zh-CN" altLang="zh-CN" sz="2400" kern="100" dirty="0">
                <a:latin typeface="Times New Roman"/>
                <a:ea typeface="华文细黑"/>
                <a:cs typeface="Times New Roman"/>
              </a:rPr>
              <a:t>紧承</a:t>
            </a:r>
            <a:r>
              <a:rPr lang="zh-CN" altLang="zh-CN" sz="2400" kern="100" dirty="0">
                <a:latin typeface="宋体"/>
                <a:cs typeface="宋体"/>
              </a:rPr>
              <a:t>②</a:t>
            </a:r>
            <a:r>
              <a:rPr lang="zh-CN" altLang="zh-CN" sz="2400" kern="100" dirty="0">
                <a:latin typeface="Times New Roman"/>
                <a:ea typeface="华文细黑"/>
                <a:cs typeface="Times New Roman"/>
              </a:rPr>
              <a:t>；</a:t>
            </a:r>
            <a:r>
              <a:rPr lang="zh-CN" altLang="zh-CN" sz="2400" kern="100" dirty="0">
                <a:latin typeface="宋体"/>
                <a:cs typeface="宋体"/>
              </a:rPr>
              <a:t>③</a:t>
            </a:r>
            <a:r>
              <a:rPr lang="zh-CN" altLang="zh-CN" sz="2400" kern="100" dirty="0">
                <a:latin typeface="Times New Roman"/>
                <a:ea typeface="华文细黑"/>
                <a:cs typeface="Times New Roman"/>
              </a:rPr>
              <a:t>是对</a:t>
            </a:r>
            <a:r>
              <a:rPr lang="zh-CN" altLang="zh-CN" sz="2400" kern="100" dirty="0">
                <a:latin typeface="宋体"/>
                <a:cs typeface="宋体"/>
              </a:rPr>
              <a:t>⑥</a:t>
            </a:r>
            <a:r>
              <a:rPr lang="zh-CN" altLang="zh-CN" sz="2400" kern="100" dirty="0">
                <a:latin typeface="Times New Roman"/>
                <a:ea typeface="华文细黑"/>
                <a:cs typeface="Times New Roman"/>
              </a:rPr>
              <a:t>的进一步解释；</a:t>
            </a:r>
            <a:r>
              <a:rPr lang="zh-CN" altLang="zh-CN" sz="2400" kern="100" dirty="0">
                <a:latin typeface="宋体"/>
                <a:cs typeface="宋体"/>
              </a:rPr>
              <a:t>⑤</a:t>
            </a:r>
            <a:r>
              <a:rPr lang="zh-CN" altLang="zh-CN" sz="2400" kern="100" dirty="0">
                <a:latin typeface="Times New Roman"/>
                <a:ea typeface="华文细黑"/>
                <a:cs typeface="Times New Roman"/>
              </a:rPr>
              <a:t>中的</a:t>
            </a:r>
            <a:r>
              <a:rPr lang="en-US" altLang="zh-CN" sz="2400" kern="100" dirty="0">
                <a:latin typeface="+mj-ea"/>
                <a:ea typeface="+mj-ea"/>
                <a:cs typeface="Courier New"/>
              </a:rPr>
              <a:t>“</a:t>
            </a:r>
            <a:r>
              <a:rPr lang="zh-CN" altLang="zh-CN" sz="2400" kern="100" dirty="0">
                <a:latin typeface="Times New Roman"/>
                <a:ea typeface="华文细黑"/>
                <a:cs typeface="Times New Roman"/>
              </a:rPr>
              <a:t>价值</a:t>
            </a:r>
            <a:r>
              <a:rPr lang="en-US" altLang="zh-CN" sz="2400" kern="100" dirty="0">
                <a:latin typeface="+mj-ea"/>
                <a:ea typeface="+mj-ea"/>
                <a:cs typeface="Courier New"/>
              </a:rPr>
              <a:t>”</a:t>
            </a:r>
            <a:r>
              <a:rPr lang="zh-CN" altLang="zh-CN" sz="2400" kern="100" dirty="0">
                <a:latin typeface="Times New Roman"/>
                <a:ea typeface="华文细黑"/>
                <a:cs typeface="Times New Roman"/>
              </a:rPr>
              <a:t>与</a:t>
            </a:r>
            <a:r>
              <a:rPr lang="zh-CN" altLang="zh-CN" sz="2400" kern="100" dirty="0">
                <a:latin typeface="宋体"/>
                <a:cs typeface="宋体"/>
              </a:rPr>
              <a:t>③</a:t>
            </a:r>
            <a:r>
              <a:rPr lang="zh-CN" altLang="zh-CN" sz="2400" kern="100" dirty="0">
                <a:latin typeface="Times New Roman"/>
                <a:ea typeface="华文细黑"/>
                <a:cs typeface="Times New Roman"/>
              </a:rPr>
              <a:t>中的</a:t>
            </a:r>
            <a:r>
              <a:rPr lang="en-US" altLang="zh-CN" sz="2400" kern="100" dirty="0">
                <a:latin typeface="+mj-ea"/>
                <a:ea typeface="+mj-ea"/>
                <a:cs typeface="Courier New"/>
              </a:rPr>
              <a:t>“</a:t>
            </a:r>
            <a:r>
              <a:rPr lang="zh-CN" altLang="zh-CN" sz="2400" kern="100" dirty="0">
                <a:latin typeface="Times New Roman"/>
                <a:ea typeface="华文细黑"/>
                <a:cs typeface="Times New Roman"/>
              </a:rPr>
              <a:t>价值</a:t>
            </a:r>
            <a:r>
              <a:rPr lang="en-US" altLang="zh-CN" sz="2400" kern="100" dirty="0">
                <a:latin typeface="+mj-ea"/>
                <a:ea typeface="+mj-ea"/>
                <a:cs typeface="Courier New"/>
              </a:rPr>
              <a:t>”</a:t>
            </a:r>
            <a:r>
              <a:rPr lang="zh-CN" altLang="zh-CN" sz="2400" kern="100" dirty="0">
                <a:latin typeface="Times New Roman"/>
                <a:ea typeface="华文细黑"/>
                <a:cs typeface="Times New Roman"/>
              </a:rPr>
              <a:t>相照应，应紧承</a:t>
            </a:r>
            <a:r>
              <a:rPr lang="zh-CN" altLang="zh-CN" sz="2400" kern="100" dirty="0">
                <a:latin typeface="宋体"/>
                <a:cs typeface="宋体"/>
              </a:rPr>
              <a:t>③</a:t>
            </a:r>
            <a:r>
              <a:rPr lang="zh-CN" altLang="zh-CN" sz="2400" kern="100" dirty="0">
                <a:latin typeface="Times New Roman"/>
                <a:ea typeface="华文细黑"/>
                <a:cs typeface="Times New Roman"/>
              </a:rPr>
              <a:t>；</a:t>
            </a:r>
            <a:r>
              <a:rPr lang="zh-CN" altLang="zh-CN" sz="2400" kern="100" dirty="0">
                <a:latin typeface="宋体"/>
                <a:cs typeface="宋体"/>
              </a:rPr>
              <a:t>④</a:t>
            </a:r>
            <a:r>
              <a:rPr lang="zh-CN" altLang="zh-CN" sz="2400" kern="100" dirty="0">
                <a:latin typeface="Times New Roman"/>
                <a:ea typeface="华文细黑"/>
                <a:cs typeface="Times New Roman"/>
              </a:rPr>
              <a:t>照应总起句，收束作结。</a:t>
            </a:r>
            <a:endParaRPr lang="zh-CN" altLang="zh-CN" sz="2400" kern="100" dirty="0">
              <a:latin typeface="宋体"/>
              <a:cs typeface="Courier New"/>
            </a:endParaRPr>
          </a:p>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smtClean="0">
                <a:solidFill>
                  <a:srgbClr val="E36C0A"/>
                </a:solidFill>
                <a:latin typeface="Times New Roman"/>
                <a:ea typeface="华文细黑"/>
                <a:cs typeface="Courier New"/>
              </a:rPr>
              <a:t>B</a:t>
            </a:r>
            <a:endParaRPr lang="zh-CN" altLang="zh-CN" sz="2400" kern="100" dirty="0">
              <a:latin typeface="宋体"/>
              <a:cs typeface="Courier New"/>
            </a:endParaRPr>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411452646"/>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9" name="TextBox 28">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0" name="TextBox 29">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1" name="TextBox 30">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2" name="TextBox 31">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3" name="TextBox 32">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7" name="TextBox 36">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8" name="TextBox 37">
            <a:hlinkClick r:id="rId14" action="ppaction://hlinksldjump"/>
          </p:cNvPr>
          <p:cNvSpPr txBox="1"/>
          <p:nvPr/>
        </p:nvSpPr>
        <p:spPr>
          <a:xfrm>
            <a:off x="7968244" y="4824110"/>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9" name="TextBox 38">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40" name="TextBox 39">
            <a:hlinkClick r:id="rId16" action="ppaction://hlinksldjump"/>
          </p:cNvPr>
          <p:cNvSpPr txBox="1"/>
          <p:nvPr/>
        </p:nvSpPr>
        <p:spPr>
          <a:xfrm>
            <a:off x="8556048"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4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3" name="表格 42"/>
          <p:cNvGraphicFramePr>
            <a:graphicFrameLocks noGrp="1"/>
          </p:cNvGraphicFramePr>
          <p:nvPr>
            <p:extLst>
              <p:ext uri="{D42A27DB-BD31-4B8C-83A1-F6EECF244321}">
                <p14:modId xmlns:p14="http://schemas.microsoft.com/office/powerpoint/2010/main" val="3777930837"/>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TextBox 43">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9" name="TextBox 48">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0" name="TextBox 49">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1" name="TextBox 50">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2" name="TextBox 51">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3" name="TextBox 52">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2" name="TextBox 71">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3" name="TextBox 72">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4" name="TextBox 73">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5" name="TextBox 74">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6" name="TextBox 75">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8556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Effect transition="in" filter="blinds(horizontal)">
                                      <p:cBhvr>
                                        <p:cTn id="7" dur="500"/>
                                        <p:tgtEl>
                                          <p:spTgt spid="1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5" end="5"/>
                                            </p:txEl>
                                          </p:spTgt>
                                        </p:tgtEl>
                                        <p:attrNameLst>
                                          <p:attrName>style.visibility</p:attrName>
                                        </p:attrNameLst>
                                      </p:cBhvr>
                                      <p:to>
                                        <p:strVal val="visible"/>
                                      </p:to>
                                    </p:set>
                                    <p:animEffect transition="in" filter="blinds(horizontal)">
                                      <p:cBhvr>
                                        <p:cTn id="1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79039" y="523231"/>
            <a:ext cx="8770682" cy="4167231"/>
          </a:xfrm>
          <a:prstGeom prst="rect">
            <a:avLst/>
          </a:prstGeom>
        </p:spPr>
        <p:txBody>
          <a:bodyPr>
            <a:spAutoFit/>
          </a:bodyPr>
          <a:lstStyle/>
          <a:p>
            <a:pPr algn="just">
              <a:lnSpc>
                <a:spcPct val="140000"/>
              </a:lnSpc>
              <a:spcAft>
                <a:spcPts val="0"/>
              </a:spcAft>
            </a:pPr>
            <a:r>
              <a:rPr lang="en-US" altLang="zh-CN" sz="2400" kern="100" dirty="0">
                <a:latin typeface="Times New Roman"/>
                <a:ea typeface="华文细黑"/>
                <a:cs typeface="Courier New"/>
              </a:rPr>
              <a:t>30.</a:t>
            </a:r>
            <a:r>
              <a:rPr lang="zh-CN" altLang="zh-CN" sz="2400" kern="100" dirty="0">
                <a:latin typeface="Times New Roman"/>
                <a:ea typeface="华文细黑"/>
                <a:cs typeface="Times New Roman"/>
              </a:rPr>
              <a:t>把下列句子组成语意连贯的语段，排序最恰当的一项是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辞章是属于文章形式方面的问题。</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讲究义理就是要求观点正确，论据充分。</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义理、考据和辞章虽然是在三个不同方面的要求，但是这三个方面是密切关联着的。</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讲究考据就是要求材料准确。</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义理和考据，是属于文章内容方面的问题。</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讲究辞章就是要求适合于内容的完美的形式。</a:t>
            </a:r>
            <a:endParaRPr lang="zh-CN" altLang="zh-CN" sz="240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411452646"/>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777930837"/>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7688174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38491" y="841554"/>
            <a:ext cx="8512738" cy="129266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⑤②④①⑥③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③⑤①②④⑥</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①⑥⑤②④③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②④⑤⑥①③</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179588857"/>
              </p:ext>
            </p:extLst>
          </p:nvPr>
        </p:nvGraphicFramePr>
        <p:xfrm>
          <a:off x="381908" y="4818266"/>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6" name="TextBox 35">
            <a:hlinkClick r:id="rId14" action="ppaction://hlinksldjump"/>
          </p:cNvPr>
          <p:cNvSpPr txBox="1"/>
          <p:nvPr/>
        </p:nvSpPr>
        <p:spPr>
          <a:xfrm>
            <a:off x="7968244" y="4824110"/>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29</a:t>
            </a:r>
            <a:endParaRPr lang="zh-CN" altLang="en-US" sz="1600" b="1" dirty="0">
              <a:latin typeface="Times New Roman" pitchFamily="18" charset="0"/>
              <a:cs typeface="Times New Roman" pitchFamily="18" charset="0"/>
            </a:endParaRPr>
          </a:p>
        </p:txBody>
      </p:sp>
      <p:sp>
        <p:nvSpPr>
          <p:cNvPr id="37" name="TextBox 36">
            <a:hlinkClick r:id="rId15"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8" name="TextBox 37">
            <a:hlinkClick r:id="rId16" action="ppaction://hlinksldjump"/>
          </p:cNvPr>
          <p:cNvSpPr txBox="1"/>
          <p:nvPr/>
        </p:nvSpPr>
        <p:spPr>
          <a:xfrm>
            <a:off x="8556048" y="481786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30</a:t>
            </a:r>
            <a:endParaRPr lang="zh-CN" altLang="en-US" sz="1600" b="1" dirty="0">
              <a:latin typeface="Times New Roman" pitchFamily="18" charset="0"/>
              <a:cs typeface="Times New Roman" pitchFamily="18" charset="0"/>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07875499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8"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9"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20"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21"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2"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3"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4"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9"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30"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31"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9" name="矩形 48"/>
          <p:cNvSpPr/>
          <p:nvPr/>
        </p:nvSpPr>
        <p:spPr>
          <a:xfrm>
            <a:off x="338768" y="2152992"/>
            <a:ext cx="8512738"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宋体"/>
                <a:ea typeface="华文细黑"/>
                <a:cs typeface="Courier New"/>
              </a:rPr>
              <a:t>解析</a:t>
            </a:r>
            <a:r>
              <a:rPr lang="zh-CN" altLang="zh-CN" sz="2600" kern="100" dirty="0">
                <a:latin typeface="宋体"/>
                <a:ea typeface="华文细黑"/>
                <a:cs typeface="Courier New"/>
              </a:rPr>
              <a:t>　</a:t>
            </a:r>
            <a:r>
              <a:rPr lang="en-US" altLang="zh-CN" sz="2600" kern="100" dirty="0">
                <a:latin typeface="宋体"/>
                <a:ea typeface="华文细黑"/>
                <a:cs typeface="Courier New"/>
              </a:rPr>
              <a:t>⑤②④</a:t>
            </a:r>
            <a:r>
              <a:rPr lang="zh-CN" altLang="zh-CN" sz="2600" kern="100" dirty="0">
                <a:latin typeface="宋体"/>
                <a:ea typeface="华文细黑"/>
                <a:cs typeface="Courier New"/>
              </a:rPr>
              <a:t>是一个层次，</a:t>
            </a:r>
            <a:r>
              <a:rPr lang="en-US" altLang="zh-CN" sz="2600" kern="100" dirty="0">
                <a:latin typeface="宋体"/>
                <a:ea typeface="华文细黑"/>
                <a:cs typeface="Courier New"/>
              </a:rPr>
              <a:t>①⑥</a:t>
            </a:r>
            <a:r>
              <a:rPr lang="zh-CN" altLang="zh-CN" sz="2600" kern="100" dirty="0">
                <a:latin typeface="宋体"/>
                <a:ea typeface="华文细黑"/>
                <a:cs typeface="Courier New"/>
              </a:rPr>
              <a:t>是一个层次，</a:t>
            </a:r>
            <a:r>
              <a:rPr lang="en-US" altLang="zh-CN" sz="2600" kern="100" dirty="0">
                <a:latin typeface="宋体"/>
                <a:ea typeface="华文细黑"/>
                <a:cs typeface="Courier New"/>
              </a:rPr>
              <a:t>③</a:t>
            </a:r>
            <a:r>
              <a:rPr lang="zh-CN" altLang="zh-CN" sz="2600" kern="100" dirty="0">
                <a:latin typeface="宋体"/>
                <a:ea typeface="华文细黑"/>
                <a:cs typeface="Courier New"/>
              </a:rPr>
              <a:t>是总结；先分后总，思路清晰。</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A</a:t>
            </a:r>
            <a:endParaRPr lang="zh-CN" altLang="zh-CN" sz="1050" kern="100" dirty="0">
              <a:latin typeface="宋体"/>
              <a:cs typeface="Courier New"/>
            </a:endParaRPr>
          </a:p>
        </p:txBody>
      </p:sp>
    </p:spTree>
    <p:extLst>
      <p:ext uri="{BB962C8B-B14F-4D97-AF65-F5344CB8AC3E}">
        <p14:creationId xmlns:p14="http://schemas.microsoft.com/office/powerpoint/2010/main" val="374765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linds(horizont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blinds(horizontal)">
                                      <p:cBhvr>
                                        <p:cTn id="12"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2859</TotalTime>
  <Words>5384</Words>
  <Application>Microsoft Office PowerPoint</Application>
  <PresentationFormat>全屏显示(16:9)</PresentationFormat>
  <Paragraphs>3143</Paragraphs>
  <Slides>95</Slides>
  <Notes>0</Notes>
  <HiddenSlides>0</HiddenSlides>
  <MMClips>0</MMClips>
  <ScaleCrop>false</ScaleCrop>
  <HeadingPairs>
    <vt:vector size="4" baseType="variant">
      <vt:variant>
        <vt:lpstr>主题</vt:lpstr>
      </vt:variant>
      <vt:variant>
        <vt:i4>1</vt:i4>
      </vt:variant>
      <vt:variant>
        <vt:lpstr>幻灯片标题</vt:lpstr>
      </vt:variant>
      <vt:variant>
        <vt:i4>95</vt:i4>
      </vt:variant>
    </vt:vector>
  </HeadingPairs>
  <TitlesOfParts>
    <vt:vector size="9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253</cp:revision>
  <dcterms:created xsi:type="dcterms:W3CDTF">2014-12-15T01:46:29Z</dcterms:created>
  <dcterms:modified xsi:type="dcterms:W3CDTF">2015-04-15T07:43:58Z</dcterms:modified>
</cp:coreProperties>
</file>