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7" r:id="rId4"/>
    <p:sldId id="295" r:id="rId5"/>
    <p:sldId id="258" r:id="rId6"/>
    <p:sldId id="259" r:id="rId7"/>
    <p:sldId id="261" r:id="rId8"/>
    <p:sldId id="262" r:id="rId9"/>
    <p:sldId id="263" r:id="rId10"/>
    <p:sldId id="284" r:id="rId11"/>
    <p:sldId id="296" r:id="rId12"/>
    <p:sldId id="264" r:id="rId13"/>
    <p:sldId id="266" r:id="rId14"/>
    <p:sldId id="267" r:id="rId15"/>
    <p:sldId id="268" r:id="rId16"/>
    <p:sldId id="288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322" r:id="rId25"/>
    <p:sldId id="321" r:id="rId26"/>
    <p:sldId id="270" r:id="rId27"/>
    <p:sldId id="27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214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8341E8-1EE2-4108-A592-96F074B58E26}" type="datetimeFigureOut">
              <a:rPr lang="zh-CN" altLang="en-US"/>
              <a:pPr/>
              <a:t>2015/10/28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3D60E1-AF76-465B-B38D-B42E22831BD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D1D96-A721-4F35-9F1E-BFF4778A03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E4CA1-72F2-4074-9FE8-AA42F24677E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CF067-1D2D-4A2A-AA3F-8A4E061A015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44A92-75FA-4769-B294-178557F869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EA443-9059-4CCE-BAE1-FA034B73162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08AC9-42DF-481B-B61F-FA3AA444688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329EA-6ABC-4A0E-BE1E-10504140824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8EA49-EF68-49C6-9727-5B5F4CF8512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A04FC-46D3-4F64-AD7A-A900E4843BF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1CBE-393A-4513-A2C8-0CEFEF2D7D4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4284A-B4D4-487E-94D3-DA70ED7DAE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D8C1B2-3BBF-4772-B799-F1C556BB86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7450" y="2060575"/>
            <a:ext cx="5113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5400" b="1">
                <a:ea typeface="华文新魏" pitchFamily="2" charset="-122"/>
              </a:rPr>
              <a:t>虚 拟 语 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80963"/>
            <a:ext cx="896461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2. if从句中，</a:t>
            </a:r>
            <a:r>
              <a:rPr lang="zh-CN" altLang="en-US" sz="2800" b="1">
                <a:solidFill>
                  <a:srgbClr val="FF0000"/>
                </a:solidFill>
              </a:rPr>
              <a:t>were，had</a:t>
            </a:r>
            <a:r>
              <a:rPr lang="zh-CN" altLang="en-US" sz="2800" b="1"/>
              <a:t>（完成时态标志），</a:t>
            </a:r>
            <a:r>
              <a:rPr lang="zh-CN" altLang="en-US" sz="2800" b="1">
                <a:solidFill>
                  <a:srgbClr val="FF0000"/>
                </a:solidFill>
              </a:rPr>
              <a:t>should</a:t>
            </a:r>
            <a:r>
              <a:rPr lang="zh-CN" altLang="en-US" sz="2800" b="1"/>
              <a:t>可以放在句首，（用于倒装结构），</a:t>
            </a:r>
            <a:r>
              <a:rPr lang="zh-CN" altLang="en-US" sz="2800" b="1">
                <a:solidFill>
                  <a:srgbClr val="FF0000"/>
                </a:solidFill>
              </a:rPr>
              <a:t>if必须省略。否定词</a:t>
            </a:r>
            <a:r>
              <a:rPr lang="zh-CN" altLang="en-US" sz="2800" b="1">
                <a:solidFill>
                  <a:srgbClr val="0000FF"/>
                </a:solidFill>
              </a:rPr>
              <a:t>not不能</a:t>
            </a:r>
            <a:r>
              <a:rPr lang="zh-CN" altLang="en-US" sz="2800" b="1">
                <a:solidFill>
                  <a:srgbClr val="FF0000"/>
                </a:solidFill>
              </a:rPr>
              <a:t>放在</a:t>
            </a:r>
            <a:r>
              <a:rPr lang="zh-CN" altLang="en-US" sz="2800" b="1">
                <a:solidFill>
                  <a:srgbClr val="0000FF"/>
                </a:solidFill>
              </a:rPr>
              <a:t>前面。</a:t>
            </a:r>
            <a:endParaRPr lang="en-US" sz="2800" b="1">
              <a:solidFill>
                <a:srgbClr val="0000FF"/>
              </a:solidFill>
            </a:endParaRPr>
          </a:p>
          <a:p>
            <a:endParaRPr lang="en-US" sz="2800" b="1">
              <a:solidFill>
                <a:srgbClr val="0000FF"/>
              </a:solidFill>
            </a:endParaRPr>
          </a:p>
          <a:p>
            <a:r>
              <a:rPr lang="en-US" sz="2800" b="1">
                <a:solidFill>
                  <a:srgbClr val="0000FF"/>
                </a:solidFill>
              </a:rPr>
              <a:t>1.</a:t>
            </a:r>
            <a:r>
              <a:rPr lang="zh-CN" altLang="en-US" sz="2800" b="1">
                <a:solidFill>
                  <a:srgbClr val="0000FF"/>
                </a:solidFill>
              </a:rPr>
              <a:t>Had </a:t>
            </a:r>
            <a:r>
              <a:rPr lang="zh-CN" altLang="en-US" sz="2800" b="1">
                <a:solidFill>
                  <a:srgbClr val="FF0000"/>
                </a:solidFill>
              </a:rPr>
              <a:t>I not seen </a:t>
            </a:r>
            <a:r>
              <a:rPr lang="zh-CN" altLang="en-US" sz="2800" b="1"/>
              <a:t>him then</a:t>
            </a:r>
            <a:r>
              <a:rPr lang="en-US" sz="2800" b="1">
                <a:solidFill>
                  <a:srgbClr val="C00000"/>
                </a:solidFill>
              </a:rPr>
              <a:t>(Hadn’t I seen him then)</a:t>
            </a:r>
            <a:r>
              <a:rPr lang="zh-CN" altLang="en-US" sz="2800" b="1"/>
              <a:t>, I </a:t>
            </a:r>
            <a:endParaRPr lang="en-US" sz="2800" b="1"/>
          </a:p>
          <a:p>
            <a:r>
              <a:rPr lang="en-US" sz="2800" b="1"/>
              <a:t>  </a:t>
            </a:r>
            <a:r>
              <a:rPr lang="zh-CN" altLang="en-US" sz="2800" b="1"/>
              <a:t> wouldn't have been very happy.</a:t>
            </a:r>
            <a:endParaRPr lang="en-US" sz="2800" b="1"/>
          </a:p>
          <a:p>
            <a:endParaRPr lang="zh-CN" altLang="en-US" sz="2800" b="1"/>
          </a:p>
          <a:p>
            <a:endParaRPr lang="zh-CN" altLang="en-US" sz="2800" b="1"/>
          </a:p>
          <a:p>
            <a:endParaRPr lang="en-US" sz="2800" b="1">
              <a:solidFill>
                <a:srgbClr val="FF0000"/>
              </a:solidFill>
            </a:endParaRPr>
          </a:p>
          <a:p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2291" name="乘号 1"/>
          <p:cNvSpPr>
            <a:spLocks/>
          </p:cNvSpPr>
          <p:nvPr/>
        </p:nvSpPr>
        <p:spPr bwMode="auto">
          <a:xfrm>
            <a:off x="5651500" y="1052513"/>
            <a:ext cx="1657350" cy="1474787"/>
          </a:xfrm>
          <a:custGeom>
            <a:avLst/>
            <a:gdLst/>
            <a:ahLst/>
            <a:cxnLst>
              <a:cxn ang="0">
                <a:pos x="282761" y="483772"/>
              </a:cxn>
              <a:cxn ang="0">
                <a:pos x="513347" y="224642"/>
              </a:cxn>
              <a:cxn ang="0">
                <a:pos x="828675" y="505235"/>
              </a:cxn>
              <a:cxn ang="0">
                <a:pos x="1144003" y="224642"/>
              </a:cxn>
              <a:cxn ang="0">
                <a:pos x="1374589" y="483772"/>
              </a:cxn>
              <a:cxn ang="0">
                <a:pos x="1089572" y="737394"/>
              </a:cxn>
              <a:cxn ang="0">
                <a:pos x="1374589" y="991015"/>
              </a:cxn>
              <a:cxn ang="0">
                <a:pos x="1144003" y="1250145"/>
              </a:cxn>
              <a:cxn ang="0">
                <a:pos x="828675" y="969552"/>
              </a:cxn>
              <a:cxn ang="0">
                <a:pos x="513347" y="1250145"/>
              </a:cxn>
              <a:cxn ang="0">
                <a:pos x="282761" y="991015"/>
              </a:cxn>
              <a:cxn ang="0">
                <a:pos x="567778" y="737394"/>
              </a:cxn>
              <a:cxn ang="0">
                <a:pos x="282761" y="483772"/>
              </a:cxn>
            </a:cxnLst>
            <a:rect l="0" t="0" r="r" b="b"/>
            <a:pathLst>
              <a:path w="1657350" h="1474787">
                <a:moveTo>
                  <a:pt x="282761" y="483772"/>
                </a:moveTo>
                <a:lnTo>
                  <a:pt x="513347" y="224642"/>
                </a:lnTo>
                <a:lnTo>
                  <a:pt x="828675" y="505235"/>
                </a:lnTo>
                <a:lnTo>
                  <a:pt x="1144003" y="224642"/>
                </a:lnTo>
                <a:lnTo>
                  <a:pt x="1374589" y="483772"/>
                </a:lnTo>
                <a:lnTo>
                  <a:pt x="1089572" y="737394"/>
                </a:lnTo>
                <a:lnTo>
                  <a:pt x="1374589" y="991015"/>
                </a:lnTo>
                <a:lnTo>
                  <a:pt x="1144003" y="1250145"/>
                </a:lnTo>
                <a:lnTo>
                  <a:pt x="828675" y="969552"/>
                </a:lnTo>
                <a:lnTo>
                  <a:pt x="513347" y="1250145"/>
                </a:lnTo>
                <a:lnTo>
                  <a:pt x="282761" y="991015"/>
                </a:lnTo>
                <a:lnTo>
                  <a:pt x="567778" y="737394"/>
                </a:lnTo>
                <a:lnTo>
                  <a:pt x="282761" y="483772"/>
                </a:lnTo>
                <a:close/>
              </a:path>
            </a:pathLst>
          </a:custGeom>
          <a:solidFill>
            <a:srgbClr val="92D050">
              <a:alpha val="31000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1588" y="2243138"/>
            <a:ext cx="896302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2.If I were you, I would accept his advice.</a:t>
            </a:r>
          </a:p>
          <a:p>
            <a:endParaRPr lang="en-US" sz="3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1588" y="3109913"/>
            <a:ext cx="896302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3.If it rained/should rain/were to rain tomorrow, I would stay at home.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15875" y="4546600"/>
            <a:ext cx="913923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4.If you had studied hard before, you would have passed the exam.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TextBox 2"/>
          <p:cNvSpPr txBox="1">
            <a:spLocks noChangeArrowheads="1"/>
          </p:cNvSpPr>
          <p:nvPr/>
        </p:nvSpPr>
        <p:spPr bwMode="auto">
          <a:xfrm>
            <a:off x="180975" y="6094413"/>
            <a:ext cx="9036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Had you studied hard before,……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252413" y="3213100"/>
            <a:ext cx="5060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Were I you,……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12297" name="TextBox 8"/>
          <p:cNvSpPr txBox="1">
            <a:spLocks noChangeArrowheads="1"/>
          </p:cNvSpPr>
          <p:nvPr/>
        </p:nvSpPr>
        <p:spPr bwMode="auto">
          <a:xfrm>
            <a:off x="36513" y="4581525"/>
            <a:ext cx="9050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Should it rained tomorrow/ Were it to rain tomorrow,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utoUpdateAnimBg="0"/>
      <p:bldP spid="12295" grpId="0" autoUpdateAnimBg="0"/>
      <p:bldP spid="12296" grpId="0" autoUpdateAnimBg="0"/>
      <p:bldP spid="122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/>
          <p:cNvSpPr>
            <a:spLocks noChangeArrowheads="1"/>
          </p:cNvSpPr>
          <p:nvPr/>
        </p:nvSpPr>
        <p:spPr bwMode="auto">
          <a:xfrm>
            <a:off x="0" y="9525"/>
            <a:ext cx="91440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3、含蓄虚拟语气</a:t>
            </a:r>
          </a:p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 有时为了表达的需要，在虚拟语气中，并不总是出现if引导的条件句，而通过其它手段来代替条件句。</a:t>
            </a:r>
          </a:p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常用的有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介词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with，without，but for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（倘没有，要不是）；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连词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or，but；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副词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otherwise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等。</a:t>
            </a:r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107950" y="3055938"/>
            <a:ext cx="9036050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I was ill that day.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, I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would have taken part in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the sports meeting.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=If I hadn‘t been ill that day, I would have taken part in the sports meeting.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513" y="44450"/>
            <a:ext cx="849788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</a:rPr>
              <a:t>2.</a:t>
            </a:r>
            <a:r>
              <a:rPr lang="zh-CN" altLang="en-US" sz="3200" b="1"/>
              <a:t>He telephoned to inform me of your birthday, </a:t>
            </a:r>
            <a:r>
              <a:rPr lang="zh-CN" altLang="en-US" sz="3200" b="1">
                <a:solidFill>
                  <a:srgbClr val="FF0000"/>
                </a:solidFill>
              </a:rPr>
              <a:t>or</a:t>
            </a:r>
            <a:r>
              <a:rPr lang="zh-CN" altLang="en-US" sz="3200" b="1"/>
              <a:t> I </a:t>
            </a:r>
            <a:r>
              <a:rPr lang="zh-CN" altLang="en-US" sz="3200" b="1">
                <a:solidFill>
                  <a:srgbClr val="0000FF"/>
                </a:solidFill>
              </a:rPr>
              <a:t>would have known</a:t>
            </a:r>
            <a:r>
              <a:rPr lang="zh-CN" altLang="en-US" sz="3200" b="1"/>
              <a:t> nothing about it.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</a:rPr>
              <a:t>3.</a:t>
            </a:r>
            <a:r>
              <a:rPr lang="zh-CN" altLang="en-US" sz="3200" b="1"/>
              <a:t>I </a:t>
            </a:r>
            <a:r>
              <a:rPr lang="zh-CN" altLang="en-US" sz="3200" b="1">
                <a:solidFill>
                  <a:srgbClr val="0000FF"/>
                </a:solidFill>
              </a:rPr>
              <a:t>should have given</a:t>
            </a:r>
            <a:r>
              <a:rPr lang="zh-CN" altLang="en-US" sz="3200" b="1"/>
              <a:t> you more help, </a:t>
            </a:r>
            <a:r>
              <a:rPr lang="zh-CN" altLang="en-US" sz="3200" b="1">
                <a:solidFill>
                  <a:srgbClr val="FF0000"/>
                </a:solidFill>
              </a:rPr>
              <a:t>but</a:t>
            </a:r>
            <a:r>
              <a:rPr lang="zh-CN" altLang="en-US" sz="3200" b="1"/>
              <a:t> I was too busy.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6513" y="2844800"/>
            <a:ext cx="8712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</a:rPr>
              <a:t>4.</a:t>
            </a:r>
            <a:r>
              <a:rPr lang="zh-CN" altLang="en-US" sz="3200" b="1"/>
              <a:t>What would you do </a:t>
            </a:r>
            <a:r>
              <a:rPr lang="zh-CN" altLang="en-US" sz="3200" b="1">
                <a:solidFill>
                  <a:srgbClr val="FF0000"/>
                </a:solidFill>
              </a:rPr>
              <a:t>with</a:t>
            </a:r>
            <a:r>
              <a:rPr lang="zh-CN" altLang="en-US" sz="3200" b="1"/>
              <a:t> a million dollars? 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5.</a:t>
            </a:r>
            <a:r>
              <a:rPr lang="zh-CN" altLang="en-US" sz="3200" b="1">
                <a:solidFill>
                  <a:srgbClr val="FF0000"/>
                </a:solidFill>
              </a:rPr>
              <a:t>Without</a:t>
            </a:r>
            <a:r>
              <a:rPr lang="zh-CN" altLang="en-US" sz="3200" b="1"/>
              <a:t> </a:t>
            </a:r>
            <a:r>
              <a:rPr lang="zh-CN" altLang="en-US" sz="3200" b="1">
                <a:solidFill>
                  <a:srgbClr val="FF0000"/>
                </a:solidFill>
              </a:rPr>
              <a:t>/ But for</a:t>
            </a:r>
            <a:r>
              <a:rPr lang="zh-CN" altLang="en-US" sz="3200" b="1"/>
              <a:t> your help, we couldn’t have finished the work ahead of time.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=If it had not been for your help, </a:t>
            </a:r>
            <a:r>
              <a:rPr lang="zh-CN" altLang="en-US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20737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/>
              <a:t>Without electricity, human being life ______ quite different today.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is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will be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have been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be</a:t>
            </a:r>
          </a:p>
        </p:txBody>
      </p:sp>
      <p:pic>
        <p:nvPicPr>
          <p:cNvPr id="15363" name="Picture 3" descr="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933825"/>
            <a:ext cx="7429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208962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/>
              <a:t>But for his help, I ______.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should not have succeeded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have not succeeded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did not succeed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had not succeeded</a:t>
            </a:r>
          </a:p>
        </p:txBody>
      </p:sp>
      <p:pic>
        <p:nvPicPr>
          <p:cNvPr id="16387" name="Picture 3" descr="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68413"/>
            <a:ext cx="6223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3850" y="692150"/>
            <a:ext cx="8424863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/>
              <a:t>He hesitated for a moment before kicking the ball, otherwise he _____ a goal.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had scored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scored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score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have scored</a:t>
            </a:r>
          </a:p>
        </p:txBody>
      </p:sp>
      <p:pic>
        <p:nvPicPr>
          <p:cNvPr id="17411" name="Picture 3" descr="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33825"/>
            <a:ext cx="785813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424862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— Why didn’t you buy it?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— I ______ but I didn’t have the money.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A. would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B. would have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C. had had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D. had bought</a:t>
            </a:r>
          </a:p>
        </p:txBody>
      </p:sp>
      <p:pic>
        <p:nvPicPr>
          <p:cNvPr id="18435" name="Picture 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708275"/>
            <a:ext cx="8890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7950" y="0"/>
            <a:ext cx="8712200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二、虚拟语气的其他用法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</a:rPr>
              <a:t>1</a:t>
            </a:r>
            <a:r>
              <a:rPr lang="zh-CN" altLang="en-US" sz="3200" b="1">
                <a:solidFill>
                  <a:srgbClr val="000000"/>
                </a:solidFill>
              </a:rPr>
              <a:t>.</a:t>
            </a:r>
            <a:r>
              <a:rPr lang="zh-CN" altLang="en-US" sz="3200" b="1">
                <a:solidFill>
                  <a:srgbClr val="FF0000"/>
                </a:solidFill>
              </a:rPr>
              <a:t>as if / as though（好像）+从句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与现在相反       </a:t>
            </a:r>
            <a:r>
              <a:rPr lang="en-US" sz="3200" b="1">
                <a:solidFill>
                  <a:srgbClr val="000000"/>
                </a:solidFill>
              </a:rPr>
              <a:t>did/were</a:t>
            </a:r>
            <a:endParaRPr lang="zh-CN" altLang="en-US" sz="3200" b="1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与过去相反       had done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与将来相反       would</a:t>
            </a:r>
            <a:r>
              <a:rPr lang="en-US" sz="3200" b="1">
                <a:solidFill>
                  <a:srgbClr val="000000"/>
                </a:solidFill>
              </a:rPr>
              <a:t>/could/might+</a:t>
            </a:r>
            <a:r>
              <a:rPr lang="zh-CN" altLang="en-US" sz="3200" b="1">
                <a:solidFill>
                  <a:srgbClr val="000000"/>
                </a:solidFill>
              </a:rPr>
              <a:t> do 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He </a:t>
            </a:r>
            <a:r>
              <a:rPr lang="zh-CN" altLang="en-US" sz="3200" b="1">
                <a:solidFill>
                  <a:srgbClr val="FF0000"/>
                </a:solidFill>
              </a:rPr>
              <a:t>looks</a:t>
            </a:r>
            <a:r>
              <a:rPr lang="zh-CN" altLang="en-US" sz="3200" b="1">
                <a:solidFill>
                  <a:srgbClr val="000000"/>
                </a:solidFill>
              </a:rPr>
              <a:t> as if he </a:t>
            </a:r>
            <a:r>
              <a:rPr lang="zh-CN" altLang="en-US" sz="3200" b="1">
                <a:solidFill>
                  <a:srgbClr val="FF0000"/>
                </a:solidFill>
              </a:rPr>
              <a:t>were</a:t>
            </a:r>
            <a:r>
              <a:rPr lang="zh-CN" altLang="en-US" sz="3200" b="1">
                <a:solidFill>
                  <a:srgbClr val="000000"/>
                </a:solidFill>
              </a:rPr>
              <a:t> an artist.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He </a:t>
            </a:r>
            <a:r>
              <a:rPr lang="zh-CN" altLang="en-US" sz="3200" b="1">
                <a:solidFill>
                  <a:srgbClr val="FF0000"/>
                </a:solidFill>
              </a:rPr>
              <a:t>talked</a:t>
            </a:r>
            <a:r>
              <a:rPr lang="zh-CN" altLang="en-US" sz="3200" b="1">
                <a:solidFill>
                  <a:srgbClr val="000000"/>
                </a:solidFill>
              </a:rPr>
              <a:t> about the accident as if he </a:t>
            </a:r>
            <a:r>
              <a:rPr lang="zh-CN" altLang="en-US" sz="3200" b="1">
                <a:solidFill>
                  <a:srgbClr val="FF0000"/>
                </a:solidFill>
              </a:rPr>
              <a:t>had seen</a:t>
            </a:r>
            <a:r>
              <a:rPr lang="zh-CN" altLang="en-US" sz="3200" b="1">
                <a:solidFill>
                  <a:srgbClr val="000000"/>
                </a:solidFill>
              </a:rPr>
              <a:t> it.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(区分even if/though)</a:t>
            </a:r>
          </a:p>
          <a:p>
            <a:pPr>
              <a:spcBef>
                <a:spcPct val="50000"/>
              </a:spcBef>
            </a:pP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424862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注意：若表示的确有某种可能</a:t>
            </a:r>
            <a:r>
              <a:rPr lang="zh-CN" altLang="en-US" sz="3200" b="1">
                <a:solidFill>
                  <a:srgbClr val="FF0000"/>
                </a:solidFill>
              </a:rPr>
              <a:t>(尤指天气）</a:t>
            </a:r>
            <a:r>
              <a:rPr lang="zh-CN" altLang="en-US" sz="3200" b="1">
                <a:solidFill>
                  <a:srgbClr val="000000"/>
                </a:solidFill>
              </a:rPr>
              <a:t>，也可不用虚拟语气。</a:t>
            </a:r>
            <a:endParaRPr lang="en-US" sz="3200" b="1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b="1"/>
              <a:t>Eg.</a:t>
            </a:r>
            <a:r>
              <a:rPr lang="en-US" sz="3200" b="1">
                <a:solidFill>
                  <a:srgbClr val="0000FF"/>
                </a:solidFill>
              </a:rPr>
              <a:t> Look! The clouds are gathering.It looks as if it’s going to rain</a:t>
            </a:r>
            <a:r>
              <a:rPr lang="zh-CN" altLang="en-US" sz="3200" b="1">
                <a:solidFill>
                  <a:srgbClr val="0000FF"/>
                </a:solidFill>
              </a:rPr>
              <a:t> .</a:t>
            </a:r>
            <a:endParaRPr lang="en-US" sz="3200" b="1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When a pencil is partly in a glass of water, it looks as if it ______.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A. breaks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B. has broken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C. were broken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D. had been broken</a:t>
            </a:r>
          </a:p>
        </p:txBody>
      </p:sp>
      <p:pic>
        <p:nvPicPr>
          <p:cNvPr id="20483" name="Picture 3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229225"/>
            <a:ext cx="6318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24863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</a:rPr>
              <a:t>2</a:t>
            </a:r>
            <a:r>
              <a:rPr lang="zh-CN" altLang="en-US" sz="3200" b="1">
                <a:solidFill>
                  <a:srgbClr val="000000"/>
                </a:solidFill>
              </a:rPr>
              <a:t>.</a:t>
            </a:r>
            <a:r>
              <a:rPr lang="zh-CN" altLang="en-US" sz="3200" b="1">
                <a:solidFill>
                  <a:srgbClr val="FF0000"/>
                </a:solidFill>
              </a:rPr>
              <a:t>It is (high / about) time (that)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   </a:t>
            </a:r>
            <a:r>
              <a:rPr lang="en-US" sz="3200" b="1">
                <a:solidFill>
                  <a:srgbClr val="000000"/>
                </a:solidFill>
              </a:rPr>
              <a:t>sb </a:t>
            </a:r>
            <a:r>
              <a:rPr lang="en-US" sz="3200" b="1">
                <a:solidFill>
                  <a:srgbClr val="C00000"/>
                </a:solidFill>
              </a:rPr>
              <a:t>did/ </a:t>
            </a:r>
            <a:r>
              <a:rPr lang="en-US" sz="3200" b="1">
                <a:solidFill>
                  <a:srgbClr val="0000FF"/>
                </a:solidFill>
              </a:rPr>
              <a:t>sb </a:t>
            </a:r>
            <a:r>
              <a:rPr lang="zh-CN" altLang="en-US" sz="3200" b="1">
                <a:solidFill>
                  <a:srgbClr val="0000FF"/>
                </a:solidFill>
              </a:rPr>
              <a:t>should（</a:t>
            </a:r>
            <a:r>
              <a:rPr lang="zh-CN" altLang="en-US" sz="3200" b="1">
                <a:solidFill>
                  <a:srgbClr val="FF0000"/>
                </a:solidFill>
              </a:rPr>
              <a:t>不可省略</a:t>
            </a:r>
            <a:r>
              <a:rPr lang="zh-CN" altLang="en-US" sz="3200" b="1">
                <a:solidFill>
                  <a:srgbClr val="0000FF"/>
                </a:solidFill>
              </a:rPr>
              <a:t>） + do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该是某人做某事的时候了。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It is high time that you </a:t>
            </a:r>
            <a:r>
              <a:rPr lang="zh-CN" altLang="en-US" sz="3200" b="1">
                <a:solidFill>
                  <a:srgbClr val="FF0000"/>
                </a:solidFill>
              </a:rPr>
              <a:t>got up</a:t>
            </a:r>
            <a:r>
              <a:rPr lang="en-US" sz="3200" b="1">
                <a:solidFill>
                  <a:srgbClr val="000000"/>
                </a:solidFill>
              </a:rPr>
              <a:t>/</a:t>
            </a:r>
            <a:r>
              <a:rPr lang="en-US" sz="3200" b="1">
                <a:solidFill>
                  <a:srgbClr val="0000FF"/>
                </a:solidFill>
              </a:rPr>
              <a:t>should </a:t>
            </a:r>
            <a:r>
              <a:rPr lang="zh-CN" altLang="en-US" sz="3200" b="1">
                <a:solidFill>
                  <a:srgbClr val="0000FF"/>
                </a:solidFill>
              </a:rPr>
              <a:t>get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07950" y="115888"/>
            <a:ext cx="88566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概念：谓语</a:t>
            </a:r>
            <a:r>
              <a:rPr lang="en-US" sz="2800" b="1">
                <a:solidFill>
                  <a:srgbClr val="FF0000"/>
                </a:solidFill>
              </a:rPr>
              <a:t>v</a:t>
            </a:r>
            <a:r>
              <a:rPr lang="zh-CN" altLang="en-US" sz="2800" b="1"/>
              <a:t>用</a:t>
            </a:r>
            <a:r>
              <a:rPr lang="zh-CN" altLang="en-US" sz="2800" b="1">
                <a:solidFill>
                  <a:srgbClr val="FF0000"/>
                </a:solidFill>
              </a:rPr>
              <a:t>不同的形式</a:t>
            </a:r>
            <a:r>
              <a:rPr lang="zh-CN" altLang="en-US" sz="2800" b="1"/>
              <a:t>表示说话人的</a:t>
            </a:r>
            <a:r>
              <a:rPr lang="zh-CN" altLang="en-US" sz="2800" b="1">
                <a:solidFill>
                  <a:srgbClr val="0000FF"/>
                </a:solidFill>
              </a:rPr>
              <a:t>不同意图</a:t>
            </a:r>
            <a:r>
              <a:rPr lang="zh-CN" altLang="en-US" sz="2800" b="1"/>
              <a:t>，这种</a:t>
            </a:r>
            <a:r>
              <a:rPr lang="zh-CN" altLang="en-US" sz="2800" b="1">
                <a:solidFill>
                  <a:srgbClr val="FF0000"/>
                </a:solidFill>
              </a:rPr>
              <a:t>形式</a:t>
            </a:r>
            <a:r>
              <a:rPr lang="zh-CN" altLang="en-US" sz="2800" b="1"/>
              <a:t>称为语气。语气分三种：</a:t>
            </a:r>
            <a:endParaRPr lang="en-US" sz="2800" b="1"/>
          </a:p>
          <a:p>
            <a:r>
              <a:rPr lang="en-US" sz="2800" b="1"/>
              <a:t>1.</a:t>
            </a:r>
            <a:r>
              <a:rPr lang="zh-CN" altLang="en-US" sz="2800" b="1">
                <a:solidFill>
                  <a:srgbClr val="0000FF"/>
                </a:solidFill>
              </a:rPr>
              <a:t>陈述语气</a:t>
            </a:r>
            <a:r>
              <a:rPr lang="zh-CN" altLang="en-US" sz="2800" b="1"/>
              <a:t>：用来陈述一个事实，或提出一种看法，有肯定、否定、疑问、感叹等形式。</a:t>
            </a:r>
            <a:endParaRPr lang="en-US" sz="2800" b="1"/>
          </a:p>
          <a:p>
            <a:r>
              <a:rPr lang="en-US" sz="2800"/>
              <a:t>He is late for class.         What fun!</a:t>
            </a:r>
          </a:p>
          <a:p>
            <a:r>
              <a:rPr lang="en-US" sz="2800"/>
              <a:t>He is not interested in classical music.</a:t>
            </a:r>
          </a:p>
          <a:p>
            <a:r>
              <a:rPr lang="en-US" sz="2800"/>
              <a:t>2.</a:t>
            </a:r>
            <a:r>
              <a:rPr lang="zh-CN" altLang="en-US" sz="2800" b="1">
                <a:solidFill>
                  <a:srgbClr val="0000FF"/>
                </a:solidFill>
              </a:rPr>
              <a:t>祈使语气</a:t>
            </a:r>
            <a:r>
              <a:rPr lang="zh-CN" altLang="en-US" sz="2800" b="1"/>
              <a:t>：用来表示请求、邀请、命令、警告或劝告等（动词常用原形）</a:t>
            </a:r>
            <a:endParaRPr lang="en-US" sz="2800" b="1"/>
          </a:p>
          <a:p>
            <a:r>
              <a:rPr lang="en-US" sz="2800"/>
              <a:t>Don’t be late</a:t>
            </a:r>
            <a:r>
              <a:rPr lang="zh-CN" altLang="en-US" sz="2800"/>
              <a:t>！</a:t>
            </a:r>
            <a:endParaRPr lang="en-US" sz="2800"/>
          </a:p>
          <a:p>
            <a:r>
              <a:rPr lang="en-US" sz="2800"/>
              <a:t>3.</a:t>
            </a:r>
            <a:r>
              <a:rPr lang="zh-CN" altLang="en-US" sz="2800" b="1">
                <a:solidFill>
                  <a:srgbClr val="C00000"/>
                </a:solidFill>
              </a:rPr>
              <a:t>虚拟语气：表示说话人所说的不是事实，而是一种假设、愿望、怀疑或推测。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3518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I’m getting tired; it’s time we _____ home.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A. go                          B. are going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 C. went                      D. should be going</a:t>
            </a:r>
          </a:p>
        </p:txBody>
      </p:sp>
      <p:pic>
        <p:nvPicPr>
          <p:cNvPr id="22531" name="Picture 3" descr="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133600"/>
            <a:ext cx="704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188913"/>
            <a:ext cx="91440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Arial Black" pitchFamily="34" charset="0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Arial Black" pitchFamily="34" charset="0"/>
              </a:rPr>
              <a:t>wish/if only</a:t>
            </a:r>
            <a:r>
              <a:rPr lang="zh-CN" altLang="en-US" sz="3200" b="1">
                <a:latin typeface="宋体" pitchFamily="2" charset="-122"/>
              </a:rPr>
              <a:t>(要是……就好了）</a:t>
            </a:r>
            <a:r>
              <a:rPr lang="zh-CN" altLang="en-US" sz="3200" b="1">
                <a:solidFill>
                  <a:srgbClr val="FF0000"/>
                </a:solidFill>
                <a:latin typeface="Arial Black" pitchFamily="34" charset="0"/>
              </a:rPr>
              <a:t>+从句</a:t>
            </a:r>
            <a:endParaRPr lang="en-US" sz="3200" b="1">
              <a:solidFill>
                <a:srgbClr val="FF0000"/>
              </a:solidFill>
              <a:latin typeface="Arial Black" pitchFamily="34" charset="0"/>
            </a:endParaRPr>
          </a:p>
          <a:p>
            <a:r>
              <a:rPr lang="en-US" sz="2800" b="1"/>
              <a:t>      </a:t>
            </a:r>
            <a:r>
              <a:rPr lang="zh-CN" altLang="en-US" sz="2800" b="1"/>
              <a:t>与现在事实相反    </a:t>
            </a:r>
            <a:r>
              <a:rPr lang="en-US" sz="2800" b="1">
                <a:solidFill>
                  <a:srgbClr val="0000FF"/>
                </a:solidFill>
              </a:rPr>
              <a:t>did/were</a:t>
            </a:r>
          </a:p>
          <a:p>
            <a:r>
              <a:rPr lang="en-US" sz="2800" b="1"/>
              <a:t>      </a:t>
            </a:r>
            <a:r>
              <a:rPr lang="zh-CN" altLang="en-US" sz="2800" b="1"/>
              <a:t>与过去事实相反   </a:t>
            </a:r>
            <a:r>
              <a:rPr lang="en-US" sz="2800" b="1">
                <a:solidFill>
                  <a:srgbClr val="0000FF"/>
                </a:solidFill>
              </a:rPr>
              <a:t>had done</a:t>
            </a:r>
            <a:r>
              <a:rPr lang="zh-CN" altLang="en-US" sz="2800" b="1">
                <a:solidFill>
                  <a:srgbClr val="FF0000"/>
                </a:solidFill>
              </a:rPr>
              <a:t>（或用</a:t>
            </a:r>
            <a:r>
              <a:rPr lang="en-US" sz="2800" b="1">
                <a:solidFill>
                  <a:srgbClr val="FF0000"/>
                </a:solidFill>
              </a:rPr>
              <a:t>could have done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  <a:p>
            <a:r>
              <a:rPr lang="en-US" sz="2800" b="1"/>
              <a:t>      </a:t>
            </a:r>
            <a:r>
              <a:rPr lang="zh-CN" altLang="en-US" sz="2800" b="1"/>
              <a:t>与将来事实相反   </a:t>
            </a:r>
            <a:r>
              <a:rPr lang="en-US" sz="2800" b="1">
                <a:solidFill>
                  <a:srgbClr val="0000FF"/>
                </a:solidFill>
              </a:rPr>
              <a:t>could/would/might + do</a:t>
            </a:r>
          </a:p>
          <a:p>
            <a:r>
              <a:rPr lang="en-US" sz="2800" b="1">
                <a:solidFill>
                  <a:srgbClr val="0000FF"/>
                </a:solidFill>
              </a:rPr>
              <a:t>                                         </a:t>
            </a:r>
          </a:p>
          <a:p>
            <a:r>
              <a:rPr lang="en-US" sz="2800" b="1"/>
              <a:t>I wish (that)</a:t>
            </a:r>
            <a:r>
              <a:rPr lang="zh-CN" altLang="en-US" sz="2800" b="1"/>
              <a:t>he</a:t>
            </a:r>
            <a:r>
              <a:rPr lang="en-US" sz="2800" b="1"/>
              <a:t>____</a:t>
            </a:r>
            <a:r>
              <a:rPr lang="zh-CN" altLang="en-US" sz="2800" b="1"/>
              <a:t>____________(visit) us tomorrow</a:t>
            </a:r>
            <a:r>
              <a:rPr lang="en-US" sz="2800" b="1"/>
              <a:t>.</a:t>
            </a:r>
          </a:p>
          <a:p>
            <a:endParaRPr lang="en-US" sz="2800" b="1"/>
          </a:p>
          <a:p>
            <a:r>
              <a:rPr lang="en-US" sz="2800" b="1"/>
              <a:t>I wish (that) </a:t>
            </a:r>
            <a:r>
              <a:rPr lang="zh-CN" altLang="en-US" sz="2800" b="1"/>
              <a:t>he</a:t>
            </a:r>
            <a:r>
              <a:rPr lang="en-US" sz="2800" b="1"/>
              <a:t>_______</a:t>
            </a:r>
            <a:r>
              <a:rPr lang="zh-CN" altLang="en-US" sz="2800" b="1"/>
              <a:t>__(visit)us today</a:t>
            </a:r>
            <a:r>
              <a:rPr lang="en-US" sz="2800" b="1"/>
              <a:t>.</a:t>
            </a:r>
          </a:p>
          <a:p>
            <a:r>
              <a:rPr lang="en-US" sz="2800" b="1"/>
              <a:t>I</a:t>
            </a:r>
            <a:r>
              <a:rPr lang="zh-CN" altLang="en-US" sz="2800" b="1"/>
              <a:t>  </a:t>
            </a:r>
            <a:r>
              <a:rPr lang="en-US" sz="2800" b="1"/>
              <a:t>wish</a:t>
            </a:r>
            <a:r>
              <a:rPr lang="zh-CN" altLang="en-US" sz="2800" b="1"/>
              <a:t> he____________________________(visit) us </a:t>
            </a:r>
            <a:r>
              <a:rPr lang="en-US" sz="2800" b="1"/>
              <a:t>yesterday. </a:t>
            </a:r>
          </a:p>
          <a:p>
            <a:endParaRPr lang="en-US" sz="2800" b="1"/>
          </a:p>
          <a:p>
            <a:endParaRPr lang="en-US" sz="2800"/>
          </a:p>
          <a:p>
            <a:endParaRPr lang="en-US" sz="2800"/>
          </a:p>
          <a:p>
            <a:endParaRPr lang="zh-CN" altLang="en-US" sz="280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20838" y="3573463"/>
            <a:ext cx="5667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Times New Roman" pitchFamily="18" charset="0"/>
              </a:rPr>
              <a:t>had visited us/ could have visited us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413000" y="213360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would /could /might visit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844800" y="3141663"/>
            <a:ext cx="1192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visited</a:t>
            </a:r>
          </a:p>
        </p:txBody>
      </p:sp>
      <p:sp>
        <p:nvSpPr>
          <p:cNvPr id="23558" name="TextBox 1"/>
          <p:cNvSpPr txBox="1">
            <a:spLocks noChangeArrowheads="1"/>
          </p:cNvSpPr>
          <p:nvPr/>
        </p:nvSpPr>
        <p:spPr bwMode="auto">
          <a:xfrm>
            <a:off x="36513" y="3429000"/>
            <a:ext cx="8856662" cy="435927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800" b="1">
              <a:solidFill>
                <a:srgbClr val="000000"/>
              </a:solidFill>
            </a:endParaRPr>
          </a:p>
          <a:p>
            <a:endParaRPr lang="en-US" sz="2800" b="1">
              <a:solidFill>
                <a:srgbClr val="0000FF"/>
              </a:solidFill>
            </a:endParaRPr>
          </a:p>
          <a:p>
            <a:endParaRPr lang="en-US" sz="2800" b="1"/>
          </a:p>
          <a:p>
            <a:r>
              <a:rPr lang="en-US" sz="2800" b="1"/>
              <a:t>If only you _____________ </a:t>
            </a:r>
            <a:r>
              <a:rPr lang="zh-CN" altLang="en-US" sz="2800" b="1"/>
              <a:t>（listen)</a:t>
            </a:r>
            <a:r>
              <a:rPr lang="en-US" sz="2800" b="1"/>
              <a:t>to our advice!</a:t>
            </a:r>
          </a:p>
          <a:p>
            <a:endParaRPr lang="en-US" sz="2800" b="1"/>
          </a:p>
          <a:p>
            <a:r>
              <a:rPr lang="en-US" sz="2800" b="1"/>
              <a:t>If only I _____ </a:t>
            </a:r>
            <a:r>
              <a:rPr lang="zh-CN" altLang="en-US" sz="2800" b="1"/>
              <a:t>(be)</a:t>
            </a:r>
            <a:r>
              <a:rPr lang="en-US" sz="2800" b="1"/>
              <a:t>a bird!</a:t>
            </a:r>
          </a:p>
          <a:p>
            <a:endParaRPr lang="en-US" sz="2800" b="1"/>
          </a:p>
          <a:p>
            <a:endParaRPr lang="en-US" sz="2800" b="1"/>
          </a:p>
          <a:p>
            <a:endParaRPr lang="en-US" sz="2800"/>
          </a:p>
          <a:p>
            <a:endParaRPr lang="zh-CN" altLang="en-US" sz="2800"/>
          </a:p>
        </p:txBody>
      </p:sp>
      <p:sp>
        <p:nvSpPr>
          <p:cNvPr id="23559" name="TextBox 2"/>
          <p:cNvSpPr txBox="1">
            <a:spLocks noChangeArrowheads="1"/>
          </p:cNvSpPr>
          <p:nvPr/>
        </p:nvSpPr>
        <p:spPr bwMode="auto">
          <a:xfrm>
            <a:off x="2124075" y="4508500"/>
            <a:ext cx="2808288" cy="52387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had listened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3560" name="TextBox 3"/>
          <p:cNvSpPr txBox="1">
            <a:spLocks noChangeArrowheads="1"/>
          </p:cNvSpPr>
          <p:nvPr/>
        </p:nvSpPr>
        <p:spPr bwMode="auto">
          <a:xfrm>
            <a:off x="1403350" y="5445125"/>
            <a:ext cx="1184275" cy="522288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were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 autoUpdateAnimBg="0"/>
      <p:bldP spid="23556" grpId="0" bldLvl="0" autoUpdateAnimBg="0"/>
      <p:bldP spid="23557" grpId="0" bldLvl="0" autoUpdateAnimBg="0"/>
      <p:bldP spid="23559" grpId="0" autoUpdateAnimBg="0"/>
      <p:bldP spid="235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107950" y="115888"/>
            <a:ext cx="8856663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4.在</a:t>
            </a:r>
            <a:r>
              <a:rPr lang="en-US" sz="2800" b="1">
                <a:solidFill>
                  <a:srgbClr val="FF0000"/>
                </a:solidFill>
              </a:rPr>
              <a:t>would rather</a:t>
            </a:r>
            <a:r>
              <a:rPr lang="zh-CN" altLang="en-US" sz="2800" b="1">
                <a:solidFill>
                  <a:srgbClr val="FF0000"/>
                </a:solidFill>
              </a:rPr>
              <a:t>+宾语从句中</a:t>
            </a:r>
            <a:endParaRPr lang="en-US" sz="2800" b="1">
              <a:solidFill>
                <a:srgbClr val="FF0000"/>
              </a:solidFill>
            </a:endParaRPr>
          </a:p>
          <a:p>
            <a:endParaRPr lang="en-US" sz="2800" b="1">
              <a:solidFill>
                <a:srgbClr val="FF0000"/>
              </a:solidFill>
            </a:endParaRPr>
          </a:p>
          <a:p>
            <a:r>
              <a:rPr lang="zh-CN" altLang="en-US" sz="2800" b="1"/>
              <a:t>与现在或将来事实相反         </a:t>
            </a:r>
            <a:r>
              <a:rPr lang="en-US" sz="2800" b="1">
                <a:solidFill>
                  <a:srgbClr val="0000FF"/>
                </a:solidFill>
              </a:rPr>
              <a:t>did/were</a:t>
            </a:r>
          </a:p>
          <a:p>
            <a:endParaRPr lang="en-US" sz="2800" b="1"/>
          </a:p>
          <a:p>
            <a:r>
              <a:rPr lang="zh-CN" altLang="en-US" sz="2800" b="1"/>
              <a:t>与过去事实相反                    </a:t>
            </a:r>
            <a:r>
              <a:rPr lang="en-US" sz="2800" b="1">
                <a:solidFill>
                  <a:srgbClr val="0000FF"/>
                </a:solidFill>
              </a:rPr>
              <a:t>had done</a:t>
            </a:r>
          </a:p>
          <a:p>
            <a:endParaRPr lang="en-US" sz="2800" b="1"/>
          </a:p>
          <a:p>
            <a:r>
              <a:rPr lang="zh-CN" altLang="en-US" sz="2800" b="1"/>
              <a:t>即：</a:t>
            </a:r>
            <a:r>
              <a:rPr lang="en-US" sz="2800" b="1">
                <a:solidFill>
                  <a:srgbClr val="C00000"/>
                </a:solidFill>
              </a:rPr>
              <a:t>would rather sb did/ had done</a:t>
            </a:r>
          </a:p>
          <a:p>
            <a:endParaRPr lang="en-US" sz="2800" b="1">
              <a:solidFill>
                <a:srgbClr val="C00000"/>
              </a:solidFill>
            </a:endParaRPr>
          </a:p>
          <a:p>
            <a:r>
              <a:rPr lang="en-US" sz="2800" b="1"/>
              <a:t>I would rather you ______</a:t>
            </a:r>
            <a:r>
              <a:rPr lang="zh-CN" altLang="en-US" sz="2800" b="1"/>
              <a:t>(come)</a:t>
            </a:r>
            <a:r>
              <a:rPr lang="en-US" sz="2800" b="1"/>
              <a:t> here tomorrow.</a:t>
            </a:r>
          </a:p>
          <a:p>
            <a:endParaRPr lang="en-US" sz="2800" b="1"/>
          </a:p>
          <a:p>
            <a:r>
              <a:rPr lang="en-US" sz="2800" b="1"/>
              <a:t>I would rather you __________ </a:t>
            </a:r>
            <a:r>
              <a:rPr lang="zh-CN" altLang="en-US" sz="2800" b="1"/>
              <a:t>(not tell)</a:t>
            </a:r>
            <a:r>
              <a:rPr lang="en-US" sz="2800" b="1"/>
              <a:t>me the truth.</a:t>
            </a:r>
          </a:p>
          <a:p>
            <a:endParaRPr lang="en-US" sz="2800" b="1"/>
          </a:p>
          <a:p>
            <a:endParaRPr lang="en-US" sz="2800" b="1"/>
          </a:p>
          <a:p>
            <a:endParaRPr lang="zh-CN" altLang="en-US" sz="2800"/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3348038" y="3429000"/>
            <a:ext cx="12969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came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3492500" y="4149725"/>
            <a:ext cx="2028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h</a:t>
            </a:r>
            <a:r>
              <a:rPr lang="en-US" sz="2800">
                <a:solidFill>
                  <a:srgbClr val="C00000"/>
                </a:solidFill>
              </a:rPr>
              <a:t>adn’t told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07950" y="115888"/>
            <a:ext cx="892810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5.用于表示</a:t>
            </a:r>
          </a:p>
          <a:p>
            <a:r>
              <a:rPr lang="zh-CN" altLang="en-US" sz="2800" b="1">
                <a:solidFill>
                  <a:srgbClr val="0000FF"/>
                </a:solidFill>
              </a:rPr>
              <a:t>建议</a:t>
            </a:r>
            <a:r>
              <a:rPr lang="zh-CN" altLang="en-US" sz="2400" b="1"/>
              <a:t>（</a:t>
            </a:r>
            <a:r>
              <a:rPr lang="en-US" sz="2400" b="1"/>
              <a:t>advise/ suggest/ propose</a:t>
            </a:r>
            <a:r>
              <a:rPr lang="zh-CN" altLang="en-US" sz="2400" b="1"/>
              <a:t>/recommend）</a:t>
            </a:r>
            <a:endParaRPr lang="en-US" sz="2400" b="1"/>
          </a:p>
          <a:p>
            <a:r>
              <a:rPr lang="zh-CN" altLang="en-US" sz="2800" b="1">
                <a:solidFill>
                  <a:srgbClr val="0000FF"/>
                </a:solidFill>
              </a:rPr>
              <a:t>命令</a:t>
            </a:r>
            <a:r>
              <a:rPr lang="en-US" sz="2800" b="1"/>
              <a:t>(order/ command)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0000FF"/>
                </a:solidFill>
              </a:rPr>
              <a:t>要求</a:t>
            </a:r>
            <a:r>
              <a:rPr lang="en-US" sz="2800" b="1"/>
              <a:t>(demand/require/ request/ desire)</a:t>
            </a:r>
            <a:endParaRPr lang="zh-CN" altLang="en-US" sz="2800" b="1"/>
          </a:p>
          <a:p>
            <a:r>
              <a:rPr lang="zh-CN" altLang="en-US" sz="2800" b="1">
                <a:solidFill>
                  <a:srgbClr val="0000FF"/>
                </a:solidFill>
              </a:rPr>
              <a:t>坚持要求</a:t>
            </a:r>
            <a:r>
              <a:rPr lang="en-US" sz="2800" b="1"/>
              <a:t>(insist)</a:t>
            </a:r>
            <a:r>
              <a:rPr lang="zh-CN" altLang="en-US" sz="2800" b="1"/>
              <a:t> 等词相连的从句中需用虚拟语气：</a:t>
            </a:r>
          </a:p>
          <a:p>
            <a:r>
              <a:rPr lang="en-US" sz="2800" b="1">
                <a:solidFill>
                  <a:srgbClr val="C00000"/>
                </a:solidFill>
              </a:rPr>
              <a:t>sb </a:t>
            </a:r>
            <a:r>
              <a:rPr lang="zh-CN" altLang="en-US" sz="2800" b="1">
                <a:solidFill>
                  <a:srgbClr val="C00000"/>
                </a:solidFill>
              </a:rPr>
              <a:t>（</a:t>
            </a:r>
            <a:r>
              <a:rPr lang="en-US" sz="2800" b="1">
                <a:solidFill>
                  <a:srgbClr val="C00000"/>
                </a:solidFill>
              </a:rPr>
              <a:t>should</a:t>
            </a:r>
            <a:r>
              <a:rPr lang="zh-CN" altLang="en-US" sz="2800" b="1">
                <a:solidFill>
                  <a:srgbClr val="C00000"/>
                </a:solidFill>
              </a:rPr>
              <a:t>）</a:t>
            </a:r>
            <a:r>
              <a:rPr lang="en-US" sz="2800" b="1">
                <a:solidFill>
                  <a:srgbClr val="C00000"/>
                </a:solidFill>
              </a:rPr>
              <a:t>+ do</a:t>
            </a:r>
          </a:p>
          <a:p>
            <a:r>
              <a:rPr lang="zh-CN" altLang="en-US" sz="2800" b="1"/>
              <a:t>1.</a:t>
            </a:r>
            <a:r>
              <a:rPr lang="en-US" sz="2400" b="1"/>
              <a:t>I suggested that he (should) go there at once.</a:t>
            </a:r>
            <a:r>
              <a:rPr lang="zh-CN" altLang="en-US" sz="2400" b="1"/>
              <a:t> </a:t>
            </a:r>
            <a:r>
              <a:rPr lang="en-US" sz="2000" b="1"/>
              <a:t>(</a:t>
            </a:r>
            <a:r>
              <a:rPr lang="zh-CN" altLang="en-US" sz="2000" b="1"/>
              <a:t>宾语从句</a:t>
            </a:r>
            <a:r>
              <a:rPr lang="en-US" sz="2000" b="1"/>
              <a:t>)</a:t>
            </a:r>
          </a:p>
          <a:p>
            <a:endParaRPr lang="en-US" sz="2000" b="1"/>
          </a:p>
          <a:p>
            <a:r>
              <a:rPr lang="zh-CN" altLang="en-US" sz="2800" b="1">
                <a:solidFill>
                  <a:srgbClr val="0000FF"/>
                </a:solidFill>
              </a:rPr>
              <a:t>2.My advice is that we (should) tell him the news.</a:t>
            </a:r>
            <a:endParaRPr lang="en-US" sz="2800" b="1">
              <a:solidFill>
                <a:srgbClr val="0000FF"/>
              </a:solidFill>
            </a:endParaRPr>
          </a:p>
          <a:p>
            <a:endParaRPr lang="zh-CN" altLang="en-US" sz="2800" b="1">
              <a:solidFill>
                <a:srgbClr val="0000FF"/>
              </a:solidFill>
            </a:endParaRPr>
          </a:p>
          <a:p>
            <a:r>
              <a:rPr lang="zh-CN" altLang="en-US" sz="2800" b="1"/>
              <a:t>3.</a:t>
            </a:r>
            <a:r>
              <a:rPr lang="en-US" sz="2800" b="1"/>
              <a:t>I made a suggestion that he------(</a:t>
            </a:r>
            <a:r>
              <a:rPr lang="zh-CN" altLang="en-US" sz="2800" b="1"/>
              <a:t>同位语从句</a:t>
            </a:r>
            <a:r>
              <a:rPr lang="en-US" sz="2800" b="1"/>
              <a:t>)</a:t>
            </a:r>
          </a:p>
          <a:p>
            <a:endParaRPr lang="zh-CN" altLang="en-US" sz="2800" b="1"/>
          </a:p>
          <a:p>
            <a:r>
              <a:rPr lang="zh-CN" altLang="en-US" sz="2800" b="1">
                <a:solidFill>
                  <a:srgbClr val="0000FF"/>
                </a:solidFill>
              </a:rPr>
              <a:t>4.</a:t>
            </a:r>
            <a:r>
              <a:rPr lang="en-US" sz="2800" b="1">
                <a:solidFill>
                  <a:srgbClr val="0000FF"/>
                </a:solidFill>
              </a:rPr>
              <a:t>It is suggested that he------(</a:t>
            </a:r>
            <a:r>
              <a:rPr lang="zh-CN" altLang="en-US" sz="2800" b="1">
                <a:solidFill>
                  <a:srgbClr val="0000FF"/>
                </a:solidFill>
              </a:rPr>
              <a:t>主语从句</a:t>
            </a:r>
            <a:r>
              <a:rPr lang="en-US" sz="2800" b="1">
                <a:solidFill>
                  <a:srgbClr val="0000FF"/>
                </a:solidFill>
              </a:rPr>
              <a:t>)</a:t>
            </a:r>
          </a:p>
          <a:p>
            <a:endParaRPr lang="zh-CN" altLang="en-US" sz="2800" b="1"/>
          </a:p>
          <a:p>
            <a:r>
              <a:rPr lang="zh-CN" altLang="en-US" sz="2800" b="1"/>
              <a:t>5.</a:t>
            </a:r>
            <a:r>
              <a:rPr lang="en-US" sz="2800" b="1"/>
              <a:t>My suggestion was that he-----(</a:t>
            </a:r>
            <a:r>
              <a:rPr lang="zh-CN" altLang="en-US" sz="2800" b="1"/>
              <a:t>表语从句</a:t>
            </a:r>
            <a:r>
              <a:rPr lang="en-US" sz="2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8675688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区别：</a:t>
            </a:r>
            <a:endParaRPr lang="en-US" sz="3200" b="1"/>
          </a:p>
          <a:p>
            <a:pPr>
              <a:spcBef>
                <a:spcPct val="50000"/>
              </a:spcBef>
            </a:pPr>
            <a:r>
              <a:rPr lang="en-US" sz="3200" b="1"/>
              <a:t>This is the suggestion that/ which he </a:t>
            </a:r>
            <a:r>
              <a:rPr lang="en-US" sz="3200" b="1">
                <a:solidFill>
                  <a:srgbClr val="C00000"/>
                </a:solidFill>
              </a:rPr>
              <a:t>made </a:t>
            </a:r>
            <a:r>
              <a:rPr lang="en-US" sz="3200" b="1"/>
              <a:t>at the meeting.(</a:t>
            </a:r>
            <a:r>
              <a:rPr lang="zh-CN" altLang="en-US" sz="3200" b="1"/>
              <a:t>定语从句</a:t>
            </a:r>
            <a:r>
              <a:rPr lang="en-US" sz="3200" b="1"/>
              <a:t>)</a:t>
            </a:r>
          </a:p>
          <a:p>
            <a:pPr>
              <a:spcBef>
                <a:spcPct val="50000"/>
              </a:spcBef>
            </a:pPr>
            <a:endParaRPr lang="en-US" sz="3200" b="1"/>
          </a:p>
          <a:p>
            <a:pPr>
              <a:spcBef>
                <a:spcPct val="50000"/>
              </a:spcBef>
            </a:pPr>
            <a:r>
              <a:rPr lang="zh-CN" altLang="en-US" sz="3200" b="1"/>
              <a:t>The officer gave the order that nothing ____ until the people arrived.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A. didn’t touch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B. touched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C. be touched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D. touch</a:t>
            </a:r>
          </a:p>
        </p:txBody>
      </p:sp>
      <p:pic>
        <p:nvPicPr>
          <p:cNvPr id="26627" name="Picture 3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5418138"/>
            <a:ext cx="876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6513" y="0"/>
            <a:ext cx="907256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  <a:p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suggest: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表明，暗示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陈述语气</a:t>
            </a:r>
          </a:p>
          <a:p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建议 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虚拟语气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Her pale face suggested that she _____</a:t>
            </a:r>
            <a:r>
              <a:rPr lang="zh-CN" altLang="en-US" sz="2800" b="1">
                <a:latin typeface="Times New Roman" pitchFamily="18" charset="0"/>
              </a:rPr>
              <a:t>（be)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ill and that she ________________</a:t>
            </a:r>
            <a:r>
              <a:rPr lang="zh-CN" altLang="en-US" sz="2800" b="1">
                <a:latin typeface="Times New Roman" pitchFamily="18" charset="0"/>
              </a:rPr>
              <a:t>(send)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   to hospital immediately.</a:t>
            </a: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Insist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坚持说，坚持认为         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陈述语气</a:t>
            </a:r>
            <a:endParaRPr 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坚持主张，坚持要求   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虚拟语气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He insisted that he __________</a:t>
            </a:r>
            <a:r>
              <a:rPr lang="zh-CN" altLang="en-US" sz="2800" b="1">
                <a:latin typeface="Times New Roman" pitchFamily="18" charset="0"/>
              </a:rPr>
              <a:t>__(not steal)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the money and insisted that he _____________</a:t>
            </a:r>
            <a:r>
              <a:rPr lang="zh-CN" altLang="en-US" sz="2800" b="1">
                <a:latin typeface="Times New Roman" pitchFamily="18" charset="0"/>
              </a:rPr>
              <a:t>(set)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 free.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5191125" y="1554163"/>
            <a:ext cx="936625" cy="52387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was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755650" y="2060575"/>
            <a:ext cx="4248150" cy="522288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(should) be sent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844800" y="4149725"/>
            <a:ext cx="2447925" cy="522288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hadn’t stolen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2339975" y="4652963"/>
            <a:ext cx="3600450" cy="5222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(should) be set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7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6.主语从句中的虚拟语气（主要是</a:t>
            </a:r>
            <a:r>
              <a:rPr lang="en-US" sz="3200" b="1"/>
              <a:t>it</a:t>
            </a:r>
            <a:r>
              <a:rPr lang="zh-CN" altLang="en-US" sz="3200" b="1"/>
              <a:t>作形式主语）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It is </a:t>
            </a:r>
            <a:r>
              <a:rPr lang="zh-CN" altLang="en-US" sz="3200" b="1">
                <a:solidFill>
                  <a:srgbClr val="0000FF"/>
                </a:solidFill>
              </a:rPr>
              <a:t>necessary / important / natural / strange /</a:t>
            </a:r>
            <a:r>
              <a:rPr lang="en-US" sz="3200" b="1">
                <a:solidFill>
                  <a:srgbClr val="0000FF"/>
                </a:solidFill>
              </a:rPr>
              <a:t> funny/ surprising/</a:t>
            </a:r>
            <a:r>
              <a:rPr lang="zh-CN" altLang="en-US" sz="3200" b="1">
                <a:solidFill>
                  <a:srgbClr val="0000FF"/>
                </a:solidFill>
              </a:rPr>
              <a:t> a pity / </a:t>
            </a:r>
            <a:r>
              <a:rPr lang="en-US" sz="3200" b="1">
                <a:solidFill>
                  <a:srgbClr val="0000FF"/>
                </a:solidFill>
              </a:rPr>
              <a:t>a  shame/ no wonder/ </a:t>
            </a:r>
            <a:r>
              <a:rPr lang="zh-CN" altLang="en-US" sz="3200" b="1">
                <a:solidFill>
                  <a:srgbClr val="0000FF"/>
                </a:solidFill>
              </a:rPr>
              <a:t>suggested /  </a:t>
            </a:r>
            <a:r>
              <a:rPr lang="en-US" sz="3200" b="1">
                <a:solidFill>
                  <a:srgbClr val="0000FF"/>
                </a:solidFill>
              </a:rPr>
              <a:t>advised/</a:t>
            </a:r>
            <a:r>
              <a:rPr lang="zh-CN" altLang="en-US" sz="3200" b="1">
                <a:solidFill>
                  <a:srgbClr val="0000FF"/>
                </a:solidFill>
              </a:rPr>
              <a:t>recommended / desired </a:t>
            </a:r>
            <a:r>
              <a:rPr lang="zh-CN" altLang="en-US" sz="3200" b="1"/>
              <a:t>等</a:t>
            </a:r>
            <a:r>
              <a:rPr lang="zh-CN" altLang="en-US" sz="3200" b="1">
                <a:solidFill>
                  <a:srgbClr val="FF0000"/>
                </a:solidFill>
              </a:rPr>
              <a:t>that </a:t>
            </a:r>
            <a:r>
              <a:rPr lang="en-US" sz="3200" b="1">
                <a:solidFill>
                  <a:srgbClr val="FF0000"/>
                </a:solidFill>
              </a:rPr>
              <a:t>sb</a:t>
            </a:r>
            <a:r>
              <a:rPr lang="zh-CN" altLang="en-US" sz="3200" b="1">
                <a:solidFill>
                  <a:srgbClr val="FF0000"/>
                </a:solidFill>
              </a:rPr>
              <a:t> (should) + do 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It is strange that he (should) have </a:t>
            </a:r>
            <a:r>
              <a:rPr lang="en-US" sz="3200" b="1"/>
              <a:t>treated</a:t>
            </a:r>
            <a:r>
              <a:rPr lang="zh-CN" altLang="en-US" sz="3200" b="1"/>
              <a:t> his parents like that.</a:t>
            </a:r>
            <a:endParaRPr lang="en-US" sz="3200" b="1"/>
          </a:p>
          <a:p>
            <a:pPr>
              <a:spcBef>
                <a:spcPct val="50000"/>
              </a:spcBef>
            </a:pPr>
            <a:r>
              <a:rPr lang="zh-CN" altLang="en-US" sz="3200" b="1"/>
              <a:t>It is a pity that Lucy (should) be so careless.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It is suggested that the meeting (should) be put off till next week.</a:t>
            </a:r>
            <a:endParaRPr lang="en-US" sz="3200" b="1"/>
          </a:p>
          <a:p>
            <a:pPr>
              <a:spcBef>
                <a:spcPct val="50000"/>
              </a:spcBef>
            </a:pPr>
            <a:r>
              <a:rPr lang="zh-CN" altLang="en-US" sz="3200" b="1"/>
              <a:t>注意：以上句式也可用于陈述语气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5183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It is strange that</a:t>
            </a:r>
            <a:r>
              <a:rPr lang="en-US" sz="3200" b="1">
                <a:solidFill>
                  <a:srgbClr val="000000"/>
                </a:solidFill>
              </a:rPr>
              <a:t> he didn’t come yesterday.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</a:rPr>
              <a:t>It is a pity that she can’t sing.</a:t>
            </a:r>
            <a:endParaRPr lang="en-US" sz="3200" b="1"/>
          </a:p>
          <a:p>
            <a:pPr>
              <a:spcBef>
                <a:spcPct val="50000"/>
              </a:spcBef>
            </a:pPr>
            <a:endParaRPr lang="en-US" sz="3200" b="1"/>
          </a:p>
          <a:p>
            <a:pPr>
              <a:spcBef>
                <a:spcPct val="50000"/>
              </a:spcBef>
            </a:pPr>
            <a:r>
              <a:rPr lang="zh-CN" altLang="en-US" sz="3200" b="1"/>
              <a:t>It is strange that the lazy boy _____ pass the exam.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A. has                        B. should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C. would                    D. might </a:t>
            </a:r>
          </a:p>
        </p:txBody>
      </p:sp>
      <p:pic>
        <p:nvPicPr>
          <p:cNvPr id="29699" name="Picture 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4076700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0"/>
            <a:ext cx="8569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一、虚拟语气在 if非真实条件句中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/>
        </p:nvGraphicFramePr>
        <p:xfrm>
          <a:off x="250825" y="692150"/>
          <a:ext cx="8713788" cy="5618164"/>
        </p:xfrm>
        <a:graphic>
          <a:graphicData uri="http://schemas.openxmlformats.org/drawingml/2006/table">
            <a:tbl>
              <a:tblPr/>
              <a:tblGrid>
                <a:gridCol w="2376488"/>
                <a:gridCol w="3024187"/>
                <a:gridCol w="3313113"/>
              </a:tblGrid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虚拟条件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从句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(If)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  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7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现在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事实相反的假设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过去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事实相反的假设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将来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事实相反的假设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771775" y="1773238"/>
            <a:ext cx="2735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主语</a:t>
            </a:r>
            <a:r>
              <a:rPr lang="en-US" sz="2400" b="1"/>
              <a:t>+did/were</a:t>
            </a:r>
            <a:endParaRPr lang="zh-CN" altLang="en-US" sz="2400" b="1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5651500" y="1700213"/>
            <a:ext cx="33131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主语</a:t>
            </a:r>
            <a:r>
              <a:rPr lang="en-US" sz="2400" b="1"/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should / would/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could / might</a:t>
            </a:r>
            <a:r>
              <a:rPr lang="zh-CN" altLang="en-US" sz="2400" b="1"/>
              <a:t> + do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771775" y="3284538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主语</a:t>
            </a:r>
            <a:r>
              <a:rPr lang="en-US" sz="2400" b="1"/>
              <a:t>+ </a:t>
            </a:r>
            <a:r>
              <a:rPr lang="zh-CN" altLang="en-US" sz="2400" b="1"/>
              <a:t>had done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5592763" y="2820988"/>
            <a:ext cx="41052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主语</a:t>
            </a:r>
            <a:r>
              <a:rPr lang="en-US" sz="2400" b="1">
                <a:solidFill>
                  <a:srgbClr val="0000FF"/>
                </a:solidFill>
              </a:rPr>
              <a:t>+ </a:t>
            </a:r>
            <a:r>
              <a:rPr lang="zh-CN" altLang="en-US" sz="2400" b="1">
                <a:solidFill>
                  <a:srgbClr val="0000FF"/>
                </a:solidFill>
              </a:rPr>
              <a:t>should / would/ could / might </a:t>
            </a:r>
            <a:r>
              <a:rPr lang="zh-CN" altLang="en-US" sz="2400" b="1"/>
              <a:t>+ </a:t>
            </a:r>
            <a:endParaRPr lang="en-US" sz="2400" b="1"/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have done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2713038" y="4246563"/>
            <a:ext cx="2879725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 </a:t>
            </a:r>
            <a:r>
              <a:rPr lang="zh-CN" altLang="en-US" sz="2400" b="1"/>
              <a:t>主语</a:t>
            </a:r>
            <a:r>
              <a:rPr lang="en-US" sz="2400" b="1"/>
              <a:t>+</a:t>
            </a:r>
          </a:p>
          <a:p>
            <a:pPr>
              <a:spcBef>
                <a:spcPct val="50000"/>
              </a:spcBef>
            </a:pPr>
            <a:r>
              <a:rPr lang="en-US" sz="2400" b="1"/>
              <a:t>1.did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2.</a:t>
            </a:r>
            <a:r>
              <a:rPr lang="zh-CN" altLang="en-US" sz="2400" b="1">
                <a:solidFill>
                  <a:srgbClr val="FF0000"/>
                </a:solidFill>
              </a:rPr>
              <a:t>should</a:t>
            </a:r>
            <a:r>
              <a:rPr lang="zh-CN" altLang="en-US" sz="2400" b="1"/>
              <a:t> do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FF"/>
                </a:solidFill>
              </a:rPr>
              <a:t>3.</a:t>
            </a:r>
            <a:r>
              <a:rPr lang="zh-CN" altLang="en-US" sz="2400" b="1">
                <a:solidFill>
                  <a:srgbClr val="0000FF"/>
                </a:solidFill>
              </a:rPr>
              <a:t>were</a:t>
            </a:r>
            <a:r>
              <a:rPr lang="zh-CN" altLang="en-US" sz="2400" b="1"/>
              <a:t> to do</a:t>
            </a:r>
          </a:p>
        </p:txBody>
      </p:sp>
      <p:sp>
        <p:nvSpPr>
          <p:cNvPr id="5150" name="Text Box 26"/>
          <p:cNvSpPr txBox="1">
            <a:spLocks noChangeArrowheads="1"/>
          </p:cNvSpPr>
          <p:nvPr/>
        </p:nvSpPr>
        <p:spPr bwMode="auto">
          <a:xfrm>
            <a:off x="5741988" y="4437063"/>
            <a:ext cx="3313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主语</a:t>
            </a:r>
            <a:r>
              <a:rPr lang="en-US" sz="2400" b="1"/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should / would/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could / might </a:t>
            </a:r>
            <a:r>
              <a:rPr lang="zh-CN" altLang="en-US" sz="2400" b="1"/>
              <a:t>+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utoUpdateAnimBg="0"/>
      <p:bldP spid="5146" grpId="0" autoUpdateAnimBg="0"/>
      <p:bldP spid="5147" grpId="0" autoUpdateAnimBg="0"/>
      <p:bldP spid="5148" grpId="0" autoUpdateAnimBg="0"/>
      <p:bldP spid="5149" grpId="0" build="p" autoUpdateAnimBg="0"/>
      <p:bldP spid="51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4763" y="4797425"/>
            <a:ext cx="91392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you had studied hard before, you would have passed the exam.</a:t>
            </a:r>
            <a:endParaRPr lang="zh-CN" alt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28575" y="404813"/>
            <a:ext cx="9036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如果我是你，我会接受他的建议。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55563" y="2133600"/>
            <a:ext cx="90376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如果明天下雨，我会待在家里。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07950" y="4200525"/>
            <a:ext cx="9036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如果你以前好好学习，</a:t>
            </a:r>
            <a:r>
              <a:rPr lang="en-US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你会通过考试的。</a:t>
            </a: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180975" y="1263650"/>
            <a:ext cx="8963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I were you, I would accept his advice.</a:t>
            </a:r>
          </a:p>
        </p:txBody>
      </p:sp>
      <p:sp>
        <p:nvSpPr>
          <p:cNvPr id="6151" name="矩形 6"/>
          <p:cNvSpPr>
            <a:spLocks noChangeArrowheads="1"/>
          </p:cNvSpPr>
          <p:nvPr/>
        </p:nvSpPr>
        <p:spPr bwMode="auto">
          <a:xfrm>
            <a:off x="4763" y="2997200"/>
            <a:ext cx="89630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it rained/should rain/were to rain tomorrow, I would stay at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autoUpdateAnimBg="0"/>
      <p:bldP spid="6150" grpId="0" autoUpdateAnimBg="0"/>
      <p:bldP spid="61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5693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/>
              <a:t>You didn’t let me drive. If we ______ in turn, you ______ so tired.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drove; didn’t get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drove; wouldn’t get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were driving; wouldn’t get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had driven; wouldn’t have got</a:t>
            </a:r>
          </a:p>
        </p:txBody>
      </p:sp>
      <p:pic>
        <p:nvPicPr>
          <p:cNvPr id="7171" name="Picture 3" descr="3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933825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5693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/>
              <a:t>________ it rain tomorrow, we would have to put off the visit to the Yang Pu Bridge.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Were                        B. Should 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3200" b="1"/>
              <a:t>C.Would                      D. Will </a:t>
            </a:r>
          </a:p>
        </p:txBody>
      </p:sp>
      <p:pic>
        <p:nvPicPr>
          <p:cNvPr id="8195" name="Picture 3" descr="2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1844675"/>
            <a:ext cx="86836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5693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49" charset="-122"/>
              </a:rPr>
              <a:t>注意：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1.错综时间虚拟语气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当</a:t>
            </a:r>
            <a:r>
              <a:rPr lang="zh-CN" altLang="en-US" sz="3200" b="1">
                <a:solidFill>
                  <a:schemeClr val="accent2"/>
                </a:solidFill>
              </a:rPr>
              <a:t>从句主句</a:t>
            </a:r>
            <a:r>
              <a:rPr lang="zh-CN" altLang="en-US" sz="3200" b="1"/>
              <a:t>所表示的行为所发生的</a:t>
            </a:r>
            <a:r>
              <a:rPr lang="zh-CN" altLang="en-US" sz="3200" b="1">
                <a:solidFill>
                  <a:schemeClr val="accent2"/>
                </a:solidFill>
              </a:rPr>
              <a:t>时间不一致</a:t>
            </a:r>
            <a:r>
              <a:rPr lang="zh-CN" altLang="en-US" sz="3200" b="1"/>
              <a:t>时，</a:t>
            </a:r>
            <a:r>
              <a:rPr lang="zh-CN" altLang="en-US" sz="3200" b="1">
                <a:solidFill>
                  <a:schemeClr val="accent2"/>
                </a:solidFill>
              </a:rPr>
              <a:t>动词的形式</a:t>
            </a:r>
            <a:r>
              <a:rPr lang="zh-CN" altLang="en-US" sz="3200" b="1"/>
              <a:t>要根据它所表示的时间作出</a:t>
            </a:r>
            <a:r>
              <a:rPr lang="zh-CN" altLang="en-US" sz="3200" b="1">
                <a:solidFill>
                  <a:schemeClr val="accent2"/>
                </a:solidFill>
              </a:rPr>
              <a:t>相应的调整。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If you </a:t>
            </a:r>
            <a:r>
              <a:rPr lang="en-US" sz="3200" b="1"/>
              <a:t>____________</a:t>
            </a:r>
            <a:r>
              <a:rPr lang="en-US" sz="3200" b="1">
                <a:solidFill>
                  <a:schemeClr val="accent2"/>
                </a:solidFill>
              </a:rPr>
              <a:t>(follow)</a:t>
            </a:r>
            <a:r>
              <a:rPr lang="zh-CN" altLang="en-US" sz="3200" b="1"/>
              <a:t>my advice just now, you </a:t>
            </a:r>
            <a:r>
              <a:rPr lang="en-US" sz="3200" b="1"/>
              <a:t>_________</a:t>
            </a:r>
            <a:r>
              <a:rPr lang="en-US" sz="3200" b="1">
                <a:solidFill>
                  <a:schemeClr val="accent2"/>
                </a:solidFill>
              </a:rPr>
              <a:t>(be)</a:t>
            </a:r>
            <a:r>
              <a:rPr lang="zh-CN" altLang="en-US" sz="3200" b="1"/>
              <a:t>better now.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If you </a:t>
            </a:r>
            <a:r>
              <a:rPr lang="en-US" sz="3200" b="1"/>
              <a:t>__________</a:t>
            </a:r>
            <a:r>
              <a:rPr lang="en-US" sz="3200" b="1">
                <a:solidFill>
                  <a:schemeClr val="accent2"/>
                </a:solidFill>
              </a:rPr>
              <a:t>(study)</a:t>
            </a:r>
            <a:r>
              <a:rPr lang="zh-CN" altLang="en-US" sz="3200" b="1"/>
              <a:t>hard before, you </a:t>
            </a:r>
            <a:r>
              <a:rPr lang="en-US" sz="3200" b="1"/>
              <a:t>_______</a:t>
            </a:r>
            <a:r>
              <a:rPr lang="en-US" sz="3200" b="1">
                <a:solidFill>
                  <a:schemeClr val="accent2"/>
                </a:solidFill>
              </a:rPr>
              <a:t>(be)</a:t>
            </a:r>
            <a:r>
              <a:rPr lang="zh-CN" altLang="en-US" sz="3200" b="1"/>
              <a:t>a college student now.</a:t>
            </a:r>
            <a:endParaRPr lang="en-US" sz="3200" b="1"/>
          </a:p>
          <a:p>
            <a:pPr>
              <a:spcBef>
                <a:spcPct val="50000"/>
              </a:spcBef>
            </a:pPr>
            <a:endParaRPr lang="zh-CN" altLang="en-US" sz="3200" b="1"/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1836738" y="3481388"/>
            <a:ext cx="2447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had followed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9925" y="3246438"/>
            <a:ext cx="1825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2413000" y="4005263"/>
            <a:ext cx="1687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would be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1692275" y="4652963"/>
            <a:ext cx="2160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had studied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382588" y="5221288"/>
            <a:ext cx="2162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would be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p" autoUpdateAnimBg="0"/>
      <p:bldP spid="9219" grpId="0" autoUpdateAnimBg="0"/>
      <p:bldP spid="9221" grpId="0" autoUpdateAnimBg="0"/>
      <p:bldP spid="9222" grpId="0" autoUpdateAnimBg="0"/>
      <p:bldP spid="92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804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>
                <a:solidFill>
                  <a:srgbClr val="C00000"/>
                </a:solidFill>
              </a:rPr>
              <a:t>If you ______ with George earlier, you _____ so angry now.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talked; would not be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had talked; would not be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talk; would not be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had talked; would not have been</a:t>
            </a:r>
          </a:p>
        </p:txBody>
      </p:sp>
      <p:pic>
        <p:nvPicPr>
          <p:cNvPr id="10243" name="Picture 3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349500"/>
            <a:ext cx="5969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>
                <a:solidFill>
                  <a:srgbClr val="C00000"/>
                </a:solidFill>
              </a:rPr>
              <a:t>If we had </a:t>
            </a:r>
            <a:r>
              <a:rPr lang="zh-CN" altLang="en-US" sz="3200" b="1">
                <a:solidFill>
                  <a:srgbClr val="0000FF"/>
                </a:solidFill>
              </a:rPr>
              <a:t>taken such effective measures </a:t>
            </a:r>
            <a:r>
              <a:rPr lang="zh-CN" altLang="en-US" sz="3200" b="1">
                <a:solidFill>
                  <a:srgbClr val="C00000"/>
                </a:solidFill>
              </a:rPr>
              <a:t>much earlier, the river _____ so seriously now.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is not polluted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not be polluted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had not been polluted</a:t>
            </a:r>
          </a:p>
          <a:p>
            <a:pPr marL="342900" indent="-342900">
              <a:spcBef>
                <a:spcPct val="50000"/>
              </a:spcBef>
              <a:buFont typeface="Arial" charset="0"/>
              <a:buAutoNum type="alphaUcPeriod"/>
            </a:pPr>
            <a:r>
              <a:rPr lang="zh-CN" altLang="en-US" sz="3200" b="1"/>
              <a:t>would not have been polluted</a:t>
            </a:r>
          </a:p>
        </p:txBody>
      </p:sp>
      <p:pic>
        <p:nvPicPr>
          <p:cNvPr id="11267" name="Picture 3" descr="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175"/>
            <a:ext cx="6842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Pages>0</Pages>
  <Words>1702</Words>
  <Characters>0</Characters>
  <Application>Microsoft Office PowerPoint</Application>
  <DocSecurity>0</DocSecurity>
  <PresentationFormat>全屏显示(4:3)</PresentationFormat>
  <Lines>0</Lines>
  <Paragraphs>216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华文新魏</vt:lpstr>
      <vt:lpstr>Times New Roman</vt:lpstr>
      <vt:lpstr>黑体</vt:lpstr>
      <vt:lpstr>Courier New</vt:lpstr>
      <vt:lpstr>Courier New</vt:lpstr>
      <vt:lpstr>Arial Black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sf</dc:creator>
  <cp:lastModifiedBy>USER</cp:lastModifiedBy>
  <cp:revision>103</cp:revision>
  <dcterms:created xsi:type="dcterms:W3CDTF">2012-12-03T13:20:19Z</dcterms:created>
  <dcterms:modified xsi:type="dcterms:W3CDTF">2015-10-28T01:30:22Z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