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59" r:id="rId4"/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9DC4F-633A-4390-82D9-88DAEA3E2031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BA867-6503-4CE7-90A2-F735BFA0BC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F816-7450-49D1-B79F-164B05F30D2F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57F1-B6E4-4183-A1F1-14BF9E5B4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640960" cy="5400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900" b="1" u="sng" dirty="0" smtClean="0">
                <a:solidFill>
                  <a:srgbClr val="00B050"/>
                </a:solidFill>
              </a:rPr>
              <a:t>Learning English     </a:t>
            </a:r>
            <a:r>
              <a:rPr lang="zh-CN" altLang="en-US" sz="3900" b="1" u="sng" dirty="0" smtClean="0">
                <a:solidFill>
                  <a:srgbClr val="00B050"/>
                </a:solidFill>
              </a:rPr>
              <a:t>完形填空</a:t>
            </a:r>
            <a:endParaRPr lang="en-US" altLang="zh-CN" sz="3900" b="1" u="sng" dirty="0" smtClean="0">
              <a:solidFill>
                <a:srgbClr val="00B050"/>
              </a:solidFill>
            </a:endParaRPr>
          </a:p>
          <a:p>
            <a:pPr algn="l"/>
            <a:endParaRPr lang="en-US" altLang="zh-CN" sz="3900" b="1" u="sng" dirty="0" smtClean="0">
              <a:solidFill>
                <a:srgbClr val="00B050"/>
              </a:solidFill>
            </a:endParaRPr>
          </a:p>
          <a:p>
            <a:r>
              <a:rPr lang="en-US" altLang="zh-CN" u="sng" dirty="0" smtClean="0">
                <a:solidFill>
                  <a:schemeClr val="tx1"/>
                </a:solidFill>
              </a:rPr>
              <a:t>As</a:t>
            </a:r>
            <a:r>
              <a:rPr lang="en-US" altLang="zh-CN" dirty="0" smtClean="0">
                <a:solidFill>
                  <a:schemeClr val="tx1"/>
                </a:solidFill>
              </a:rPr>
              <a:t> we were </a:t>
            </a:r>
            <a:r>
              <a:rPr lang="en-US" altLang="zh-CN" u="sng" dirty="0" smtClean="0">
                <a:solidFill>
                  <a:schemeClr val="tx1"/>
                </a:solidFill>
              </a:rPr>
              <a:t>hungry</a:t>
            </a:r>
            <a:r>
              <a:rPr lang="en-US" altLang="zh-CN" dirty="0" smtClean="0">
                <a:solidFill>
                  <a:schemeClr val="tx1"/>
                </a:solidFill>
              </a:rPr>
              <a:t>, my friend ordered more food for us.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4300" i="1" u="sng" dirty="0" smtClean="0">
                <a:solidFill>
                  <a:srgbClr val="FFC000"/>
                </a:solidFill>
              </a:rPr>
              <a:t>full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Girl </a:t>
            </a:r>
            <a:r>
              <a:rPr lang="en-US" altLang="zh-CN" dirty="0" smtClean="0">
                <a:solidFill>
                  <a:srgbClr val="FF0000"/>
                </a:solidFill>
              </a:rPr>
              <a:t>as</a:t>
            </a:r>
            <a:r>
              <a:rPr lang="en-US" altLang="zh-CN" dirty="0" smtClean="0">
                <a:solidFill>
                  <a:schemeClr val="tx1"/>
                </a:solidFill>
              </a:rPr>
              <a:t> she is, she is braver than a boy. 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Though</a:t>
            </a:r>
            <a:r>
              <a:rPr lang="en-US" altLang="zh-CN" dirty="0" smtClean="0">
                <a:solidFill>
                  <a:schemeClr val="tx1"/>
                </a:solidFill>
              </a:rPr>
              <a:t> she is a girl, she is braver than a boy.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P12   using language     1. (4)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889248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He soon </a:t>
            </a:r>
            <a:r>
              <a:rPr lang="en-US" altLang="zh-CN" dirty="0" smtClean="0">
                <a:solidFill>
                  <a:srgbClr val="FF0000"/>
                </a:solidFill>
              </a:rPr>
              <a:t>got used to </a:t>
            </a:r>
            <a:r>
              <a:rPr lang="en-US" altLang="zh-CN" dirty="0" smtClean="0"/>
              <a:t>the life abroad. </a:t>
            </a:r>
          </a:p>
          <a:p>
            <a:r>
              <a:rPr lang="en-US" altLang="zh-CN" i="1" dirty="0" smtClean="0">
                <a:solidFill>
                  <a:srgbClr val="0070C0"/>
                </a:solidFill>
              </a:rPr>
              <a:t>Get rid of</a:t>
            </a:r>
            <a:endParaRPr lang="en-US" altLang="zh-CN" i="1" dirty="0" smtClean="0">
              <a:solidFill>
                <a:srgbClr val="0070C0"/>
              </a:solidFill>
            </a:endParaRPr>
          </a:p>
          <a:p>
            <a:r>
              <a:rPr lang="en-US" altLang="zh-CN" i="1" dirty="0" smtClean="0">
                <a:solidFill>
                  <a:srgbClr val="00B050"/>
                </a:solidFill>
                <a:latin typeface="+mj-lt"/>
              </a:rPr>
              <a:t>We must be willing to </a:t>
            </a:r>
            <a:r>
              <a:rPr lang="en-US" altLang="zh-CN" b="1" i="1" u="sng" dirty="0" smtClean="0">
                <a:solidFill>
                  <a:srgbClr val="00B050"/>
                </a:solidFill>
                <a:latin typeface="+mj-lt"/>
              </a:rPr>
              <a:t>get rid of the life we've</a:t>
            </a:r>
            <a:br>
              <a:rPr lang="en-US" altLang="zh-CN" b="1" i="1" u="sng" dirty="0" smtClean="0">
                <a:solidFill>
                  <a:srgbClr val="00B050"/>
                </a:solidFill>
                <a:latin typeface="+mj-lt"/>
              </a:rPr>
            </a:br>
            <a:r>
              <a:rPr lang="en-US" altLang="zh-CN" b="1" i="1" u="sng" dirty="0" smtClean="0">
                <a:solidFill>
                  <a:srgbClr val="00B050"/>
                </a:solidFill>
                <a:latin typeface="+mj-lt"/>
              </a:rPr>
              <a:t>planned</a:t>
            </a:r>
            <a:r>
              <a:rPr lang="en-US" altLang="zh-CN" b="1" i="1" dirty="0" smtClean="0">
                <a:solidFill>
                  <a:srgbClr val="00B050"/>
                </a:solidFill>
                <a:latin typeface="+mj-lt"/>
              </a:rPr>
              <a:t>,</a:t>
            </a:r>
            <a:r>
              <a:rPr lang="en-US" altLang="zh-CN" i="1" dirty="0" smtClean="0">
                <a:solidFill>
                  <a:srgbClr val="00B050"/>
                </a:solidFill>
                <a:latin typeface="+mj-lt"/>
              </a:rPr>
              <a:t> so as to have the life that is waiting for us.</a:t>
            </a:r>
            <a:r>
              <a:rPr lang="en-US" altLang="zh-CN" dirty="0" smtClean="0"/>
              <a:t> ---</a:t>
            </a:r>
            <a:r>
              <a:rPr lang="en-US" altLang="zh-CN" dirty="0" err="1" smtClean="0"/>
              <a:t>Joseph·Campbell</a:t>
            </a:r>
            <a:endParaRPr lang="en-US" altLang="zh-CN" i="1" dirty="0">
              <a:solidFill>
                <a:srgbClr val="00B050"/>
              </a:solidFill>
              <a:latin typeface="+mj-lt"/>
            </a:endParaRP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 -How is he </a:t>
            </a:r>
            <a:r>
              <a:rPr lang="en-US" altLang="zh-CN" dirty="0" smtClean="0">
                <a:solidFill>
                  <a:srgbClr val="FF0000"/>
                </a:solidFill>
              </a:rPr>
              <a:t>getting on with </a:t>
            </a:r>
            <a:r>
              <a:rPr lang="en-US" altLang="zh-CN" dirty="0" smtClean="0"/>
              <a:t>his English? </a:t>
            </a:r>
            <a:r>
              <a:rPr lang="zh-CN" altLang="en-US" dirty="0" smtClean="0"/>
              <a:t>（表进展）</a:t>
            </a:r>
            <a:endParaRPr lang="en-US" altLang="zh-CN" dirty="0" smtClean="0"/>
          </a:p>
          <a:p>
            <a:r>
              <a:rPr lang="en-US" altLang="zh-CN" dirty="0" smtClean="0"/>
              <a:t> -Quite well.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P12    Using language  2(1)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5259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It +be +some time +since…” </a:t>
            </a:r>
            <a:br>
              <a:rPr lang="en-US" altLang="zh-CN" dirty="0" smtClean="0"/>
            </a:br>
            <a:r>
              <a:rPr lang="en-US" altLang="zh-CN" dirty="0" smtClean="0"/>
              <a:t>“</a:t>
            </a:r>
            <a:r>
              <a:rPr lang="zh-CN" altLang="en-US" dirty="0" smtClean="0"/>
              <a:t>自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以来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已经过去多长时间”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It </a:t>
            </a:r>
            <a:r>
              <a:rPr lang="en-US" altLang="zh-CN" dirty="0" smtClean="0">
                <a:solidFill>
                  <a:srgbClr val="FF0000"/>
                </a:solidFill>
              </a:rPr>
              <a:t>is/has been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时间段</a:t>
            </a:r>
            <a:r>
              <a:rPr lang="en-US" altLang="zh-CN" dirty="0" smtClean="0"/>
              <a:t>, since +</a:t>
            </a:r>
            <a:r>
              <a:rPr lang="zh-CN" altLang="en-US" dirty="0" smtClean="0"/>
              <a:t>一般过去时；</a:t>
            </a:r>
            <a:br>
              <a:rPr lang="zh-CN" altLang="en-US" dirty="0" smtClean="0"/>
            </a:b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It </a:t>
            </a:r>
            <a:r>
              <a:rPr lang="en-US" altLang="zh-CN" dirty="0" smtClean="0">
                <a:solidFill>
                  <a:srgbClr val="FF0000"/>
                </a:solidFill>
              </a:rPr>
              <a:t>was/had been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时间段</a:t>
            </a:r>
            <a:r>
              <a:rPr lang="en-US" altLang="zh-CN" dirty="0" smtClean="0"/>
              <a:t>,since</a:t>
            </a:r>
            <a:r>
              <a:rPr lang="en-US" altLang="zh-CN" dirty="0"/>
              <a:t>+</a:t>
            </a:r>
            <a:r>
              <a:rPr lang="zh-CN" altLang="en-US" dirty="0" smtClean="0"/>
              <a:t>一般为过去完成时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P15  </a:t>
            </a:r>
            <a:r>
              <a:rPr lang="zh-CN" altLang="en-US" dirty="0" smtClean="0"/>
              <a:t>完形填空 </a:t>
            </a:r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One day Chuck is on a plane across the Pacific Ocean </a:t>
            </a:r>
            <a:r>
              <a:rPr lang="en-US" altLang="zh-CN" u="sng" dirty="0" smtClean="0"/>
              <a:t>when </a:t>
            </a:r>
            <a:r>
              <a:rPr lang="en-US" altLang="zh-CN" u="sng" dirty="0" smtClean="0">
                <a:solidFill>
                  <a:srgbClr val="FF0000"/>
                </a:solidFill>
              </a:rPr>
              <a:t>suddenly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his plane crashes. </a:t>
            </a:r>
          </a:p>
          <a:p>
            <a:endParaRPr lang="en-US" altLang="zh-CN" dirty="0"/>
          </a:p>
          <a:p>
            <a:r>
              <a:rPr lang="en-US" altLang="zh-CN" i="1" u="sng" dirty="0" smtClean="0"/>
              <a:t>Unfortunately </a:t>
            </a:r>
            <a:r>
              <a:rPr lang="en-US" altLang="zh-CN" i="1" dirty="0" smtClean="0"/>
              <a:t> </a:t>
            </a:r>
          </a:p>
          <a:p>
            <a:endParaRPr lang="zh-CN" alt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53344"/>
            <a:ext cx="8229600" cy="59046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一、定语从句中 用“</a:t>
            </a:r>
            <a:r>
              <a:rPr lang="en-US" altLang="zh-CN" b="1" dirty="0" smtClean="0"/>
              <a:t>who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的情况</a:t>
            </a:r>
          </a:p>
          <a:p>
            <a:r>
              <a:rPr lang="zh-CN" altLang="en-US" dirty="0"/>
              <a:t>  </a:t>
            </a:r>
          </a:p>
          <a:p>
            <a:r>
              <a:rPr lang="en-US" altLang="zh-CN" dirty="0" smtClean="0"/>
              <a:t>1. </a:t>
            </a:r>
            <a:r>
              <a:rPr lang="zh-CN" altLang="en-US" dirty="0" smtClean="0"/>
              <a:t>当先行词是</a:t>
            </a:r>
            <a:r>
              <a:rPr lang="en-US" altLang="zh-CN" dirty="0" smtClean="0"/>
              <a:t>persons, people, those</a:t>
            </a:r>
            <a:r>
              <a:rPr lang="zh-CN" altLang="en-US" dirty="0" smtClean="0"/>
              <a:t>时。</a:t>
            </a:r>
            <a:endParaRPr lang="zh-CN" altLang="en-US" dirty="0"/>
          </a:p>
          <a:p>
            <a:r>
              <a:rPr lang="zh-CN" altLang="en-US" dirty="0"/>
              <a:t> </a:t>
            </a:r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当先行词是</a:t>
            </a:r>
            <a:r>
              <a:rPr lang="en-US" altLang="zh-CN" dirty="0" smtClean="0"/>
              <a:t>he</a:t>
            </a:r>
            <a:r>
              <a:rPr lang="en-US" altLang="zh-CN" dirty="0"/>
              <a:t>, one, all, any, </a:t>
            </a:r>
            <a:r>
              <a:rPr lang="en-US" altLang="zh-CN" dirty="0" smtClean="0"/>
              <a:t>the</a:t>
            </a:r>
            <a:r>
              <a:rPr lang="zh-CN" altLang="en-US" dirty="0" smtClean="0"/>
              <a:t>等时</a:t>
            </a:r>
            <a:r>
              <a:rPr lang="zh-CN" altLang="en-US" dirty="0"/>
              <a:t> 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在非限定性定语从句中用</a:t>
            </a:r>
            <a:r>
              <a:rPr lang="en-US" altLang="zh-CN" dirty="0" smtClean="0"/>
              <a:t>who</a:t>
            </a:r>
            <a:endParaRPr lang="zh-CN" altLang="en-US" dirty="0"/>
          </a:p>
          <a:p>
            <a:r>
              <a:rPr lang="zh-CN" altLang="en-US" dirty="0"/>
              <a:t> </a:t>
            </a:r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在强调句型中多用</a:t>
            </a:r>
            <a:r>
              <a:rPr lang="en-US" altLang="zh-CN" dirty="0" smtClean="0"/>
              <a:t>who</a:t>
            </a:r>
            <a:r>
              <a:rPr lang="zh-CN" altLang="en-US" dirty="0" smtClean="0"/>
              <a:t>，在口语中</a:t>
            </a:r>
            <a:r>
              <a:rPr lang="en-US" altLang="zh-CN" dirty="0" smtClean="0"/>
              <a:t>who</a:t>
            </a:r>
            <a:r>
              <a:rPr lang="zh-CN" altLang="en-US" dirty="0" smtClean="0"/>
              <a:t>可以省略。</a:t>
            </a:r>
            <a:r>
              <a:rPr lang="zh-CN" altLang="en-US" dirty="0"/>
              <a:t> </a:t>
            </a:r>
          </a:p>
          <a:p>
            <a:r>
              <a:rPr lang="zh-CN" altLang="en-US" dirty="0"/>
              <a:t> 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0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P15   </a:t>
            </a:r>
            <a:r>
              <a:rPr lang="zh-CN" altLang="en-US" sz="4000" dirty="0" smtClean="0"/>
              <a:t>二 语法填空   </a:t>
            </a:r>
            <a:r>
              <a:rPr lang="en-US" altLang="zh-CN" sz="4000" dirty="0" smtClean="0"/>
              <a:t>T1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61206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400" dirty="0" smtClean="0"/>
              <a:t>二、定语从句中用“</a:t>
            </a:r>
            <a:r>
              <a:rPr lang="en-US" altLang="zh-CN" sz="2400" dirty="0" smtClean="0">
                <a:solidFill>
                  <a:srgbClr val="FF0000"/>
                </a:solidFill>
              </a:rPr>
              <a:t>that”</a:t>
            </a:r>
            <a:r>
              <a:rPr lang="zh-CN" altLang="en-US" sz="2400" dirty="0" smtClean="0"/>
              <a:t>的情况</a:t>
            </a:r>
          </a:p>
          <a:p>
            <a:pPr>
              <a:buNone/>
            </a:pPr>
            <a:endParaRPr lang="zh-CN" altLang="en-US" sz="2400" dirty="0" smtClean="0"/>
          </a:p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当关系代词在从句中作表语时用</a:t>
            </a:r>
            <a:r>
              <a:rPr lang="en-US" altLang="zh-CN" sz="2400" dirty="0" smtClean="0"/>
              <a:t>that</a:t>
            </a:r>
          </a:p>
          <a:p>
            <a:r>
              <a:rPr lang="en-US" altLang="zh-CN" sz="2400" dirty="0" smtClean="0"/>
              <a:t>China is not the country that it used to be.</a:t>
            </a:r>
          </a:p>
          <a:p>
            <a:pPr>
              <a:buNone/>
            </a:pPr>
            <a:endParaRPr lang="zh-CN" altLang="en-US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避免重复。</a:t>
            </a:r>
            <a:endParaRPr lang="en-US" altLang="zh-CN" sz="2400" dirty="0" smtClean="0"/>
          </a:p>
          <a:p>
            <a:r>
              <a:rPr lang="en-US" altLang="zh-CN" sz="2400" dirty="0" smtClean="0"/>
              <a:t>Who is the boy that you danced with last night?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当先行词前面有指示代词</a:t>
            </a:r>
            <a:r>
              <a:rPr lang="en-US" altLang="zh-CN" sz="2400" dirty="0" smtClean="0"/>
              <a:t>same</a:t>
            </a:r>
            <a:r>
              <a:rPr lang="zh-CN" altLang="en-US" sz="2400" dirty="0" smtClean="0"/>
              <a:t>时，要用</a:t>
            </a:r>
            <a:r>
              <a:rPr lang="en-US" altLang="zh-CN" sz="2400" dirty="0" smtClean="0"/>
              <a:t>that</a:t>
            </a:r>
            <a:endParaRPr lang="zh-CN" altLang="en-US" sz="2400" dirty="0" smtClean="0"/>
          </a:p>
          <a:p>
            <a:r>
              <a:rPr lang="zh-CN" altLang="en-US" sz="2400" dirty="0" smtClean="0"/>
              <a:t> </a:t>
            </a:r>
          </a:p>
          <a:p>
            <a:r>
              <a:rPr lang="en-US" altLang="zh-CN" sz="2400" dirty="0" smtClean="0"/>
              <a:t>4. </a:t>
            </a:r>
            <a:r>
              <a:rPr lang="zh-CN" altLang="en-US" sz="2400" dirty="0" smtClean="0"/>
              <a:t>当先行词既有人，又有物时</a:t>
            </a:r>
          </a:p>
          <a:p>
            <a:r>
              <a:rPr lang="zh-CN" altLang="en-US" sz="2400" dirty="0" smtClean="0"/>
              <a:t>  </a:t>
            </a:r>
          </a:p>
          <a:p>
            <a:r>
              <a:rPr lang="en-US" altLang="zh-CN" sz="2400" dirty="0" smtClean="0"/>
              <a:t>5. </a:t>
            </a:r>
            <a:r>
              <a:rPr lang="zh-CN" altLang="en-US" sz="2400" dirty="0" smtClean="0"/>
              <a:t>当先行词前面有形容词最高级、序数词或</a:t>
            </a:r>
            <a:r>
              <a:rPr lang="en-US" altLang="zh-CN" sz="2400" dirty="0" smtClean="0"/>
              <a:t>only</a:t>
            </a:r>
            <a:r>
              <a:rPr lang="zh-CN" altLang="en-US" sz="2400" dirty="0" smtClean="0"/>
              <a:t>等词修饰时。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P15   </a:t>
            </a:r>
            <a:r>
              <a:rPr lang="zh-CN" altLang="en-US" dirty="0" smtClean="0"/>
              <a:t>二 语法填空   </a:t>
            </a:r>
            <a:r>
              <a:rPr lang="en-US" altLang="zh-CN" dirty="0" smtClean="0"/>
              <a:t>T7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Knowing how</a:t>
            </a:r>
            <a:r>
              <a:rPr lang="en-US" altLang="zh-CN" u="sng" dirty="0" smtClean="0"/>
              <a:t> valuable </a:t>
            </a:r>
            <a:r>
              <a:rPr lang="en-US" altLang="zh-CN" sz="4000" dirty="0" smtClean="0">
                <a:solidFill>
                  <a:srgbClr val="FF0000"/>
                </a:solidFill>
              </a:rPr>
              <a:t>the/a</a:t>
            </a:r>
            <a:r>
              <a:rPr lang="en-US" altLang="zh-CN" dirty="0" smtClean="0"/>
              <a:t> friendship is 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Knowing how to value friendship</a:t>
            </a:r>
            <a:r>
              <a:rPr lang="en-US" altLang="zh-CN" dirty="0" smtClean="0"/>
              <a:t> </a:t>
            </a:r>
            <a:r>
              <a:rPr lang="en-US" altLang="zh-CN" sz="4400" i="1" dirty="0" smtClean="0"/>
              <a:t>is</a:t>
            </a:r>
            <a:r>
              <a:rPr lang="en-US" altLang="zh-CN" sz="3600" i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we should be very careful with our choice of a friend</a:t>
            </a:r>
            <a:r>
              <a:rPr lang="en-US" altLang="zh-CN" dirty="0" smtClean="0"/>
              <a:t>. </a:t>
            </a:r>
          </a:p>
          <a:p>
            <a:endParaRPr lang="en-US" altLang="zh-CN" dirty="0"/>
          </a:p>
          <a:p>
            <a:r>
              <a:rPr lang="en-US" altLang="zh-CN" dirty="0" smtClean="0"/>
              <a:t>A is B      To  explain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语法填空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Some of the new students were told about him</a:t>
            </a:r>
            <a:r>
              <a:rPr lang="en-US" altLang="zh-CN" sz="7200" dirty="0" smtClean="0">
                <a:solidFill>
                  <a:srgbClr val="FF0000"/>
                </a:solidFill>
              </a:rPr>
              <a:t>, </a:t>
            </a:r>
            <a:r>
              <a:rPr lang="en-US" altLang="zh-CN" dirty="0" smtClean="0"/>
              <a:t>___others knew nothing about him.</a:t>
            </a:r>
          </a:p>
          <a:p>
            <a:endParaRPr lang="en-US" altLang="zh-CN" dirty="0"/>
          </a:p>
          <a:p>
            <a:r>
              <a:rPr lang="en-US" altLang="zh-CN" dirty="0" smtClean="0"/>
              <a:t>But/ while</a:t>
            </a:r>
          </a:p>
          <a:p>
            <a:r>
              <a:rPr lang="en-US" altLang="zh-CN" u="sng" dirty="0" smtClean="0">
                <a:solidFill>
                  <a:srgbClr val="7030A0"/>
                </a:solidFill>
              </a:rPr>
              <a:t>Simple sentences needs conjunction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solidFill>
                  <a:srgbClr val="0070C0"/>
                </a:solidFill>
              </a:rPr>
              <a:t>Best English   P7  ---17 –(1)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229600" cy="33843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rgbClr val="7030A0"/>
                </a:solidFill>
              </a:rPr>
              <a:t>你怎敢说我说谎     </a:t>
            </a:r>
            <a:endParaRPr lang="en-US" altLang="zh-CN" sz="2800" dirty="0" smtClean="0">
              <a:solidFill>
                <a:srgbClr val="7030A0"/>
              </a:solidFill>
            </a:endParaRPr>
          </a:p>
          <a:p>
            <a:r>
              <a:rPr lang="en-US" altLang="zh-CN" sz="2800" dirty="0" smtClean="0"/>
              <a:t>How dare you say I am a liar?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7030A0"/>
                </a:solidFill>
              </a:rPr>
              <a:t> </a:t>
            </a:r>
            <a:r>
              <a:rPr lang="zh-CN" altLang="en-US" sz="2800" dirty="0" smtClean="0">
                <a:solidFill>
                  <a:srgbClr val="7030A0"/>
                </a:solidFill>
              </a:rPr>
              <a:t>你敢说我在说谎吗  </a:t>
            </a:r>
            <a:endParaRPr lang="en-US" altLang="zh-CN" sz="2800" dirty="0">
              <a:solidFill>
                <a:srgbClr val="7030A0"/>
              </a:solidFill>
            </a:endParaRPr>
          </a:p>
          <a:p>
            <a:r>
              <a:rPr lang="en-US" altLang="zh-CN" sz="2800" dirty="0" smtClean="0"/>
              <a:t>Dare you say I am a liar?</a:t>
            </a:r>
          </a:p>
          <a:p>
            <a:r>
              <a:rPr lang="en-US" altLang="zh-CN" sz="2800" dirty="0" smtClean="0"/>
              <a:t>Do you dare to say I am a liar?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 </a:t>
            </a:r>
            <a:r>
              <a:rPr lang="en-US" altLang="zh-CN" sz="4400" dirty="0" smtClean="0"/>
              <a:t>Textbook P2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I didn’t dare open a window.</a:t>
            </a:r>
          </a:p>
          <a:p>
            <a:r>
              <a:rPr lang="zh-CN" altLang="en-US" sz="2800" dirty="0" smtClean="0"/>
              <a:t>实义动词时，可接</a:t>
            </a:r>
            <a:r>
              <a:rPr lang="en-US" altLang="zh-CN" sz="2800" dirty="0" smtClean="0"/>
              <a:t>to do </a:t>
            </a:r>
            <a:r>
              <a:rPr lang="zh-CN" altLang="en-US" sz="2800" dirty="0" smtClean="0"/>
              <a:t>或去掉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的不定式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547260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P7 – 19-(1)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这</a:t>
            </a:r>
            <a:r>
              <a:rPr lang="zh-CN" altLang="en-US" dirty="0" smtClean="0"/>
              <a:t>是你本周第三次迟到。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It is the third </a:t>
            </a:r>
            <a:r>
              <a:rPr lang="en-US" altLang="zh-CN" dirty="0" smtClean="0">
                <a:solidFill>
                  <a:srgbClr val="FF0000"/>
                </a:solidFill>
              </a:rPr>
              <a:t>time</a:t>
            </a:r>
            <a:r>
              <a:rPr lang="en-US" altLang="zh-CN" dirty="0" smtClean="0"/>
              <a:t> that you have been late this week.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It is the third </a:t>
            </a:r>
            <a:r>
              <a:rPr lang="en-US" altLang="zh-CN" dirty="0" smtClean="0">
                <a:solidFill>
                  <a:srgbClr val="FF0000"/>
                </a:solidFill>
              </a:rPr>
              <a:t>day</a:t>
            </a:r>
            <a:r>
              <a:rPr lang="en-US" altLang="zh-CN" dirty="0" smtClean="0"/>
              <a:t> of May. </a:t>
            </a:r>
            <a:br>
              <a:rPr lang="en-US" altLang="zh-CN" dirty="0" smtClean="0"/>
            </a:br>
            <a:r>
              <a:rPr lang="zh-CN" altLang="en-US" dirty="0"/>
              <a:t>这</a:t>
            </a:r>
            <a:r>
              <a:rPr lang="zh-CN" altLang="en-US" dirty="0" smtClean="0"/>
              <a:t>是五月的第三天。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dirty="0" smtClean="0"/>
              <a:t>P 10  </a:t>
            </a:r>
            <a:r>
              <a:rPr lang="zh-CN" altLang="en-US" dirty="0"/>
              <a:t>、</a:t>
            </a:r>
            <a:r>
              <a:rPr lang="zh-CN" altLang="en-US" dirty="0" smtClean="0"/>
              <a:t>二  短文语法填空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 a friendly old man saw me looking lost and asked  </a:t>
            </a:r>
            <a:r>
              <a:rPr lang="en-US" altLang="zh-CN" dirty="0" smtClean="0">
                <a:solidFill>
                  <a:srgbClr val="FF0000"/>
                </a:solidFill>
              </a:rPr>
              <a:t>if \whether  </a:t>
            </a:r>
            <a:r>
              <a:rPr lang="en-US" altLang="zh-CN" dirty="0" smtClean="0"/>
              <a:t>he could help.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asked </a:t>
            </a:r>
            <a:r>
              <a:rPr lang="en-US" altLang="zh-CN" sz="4000" i="1" u="sng" dirty="0" smtClean="0"/>
              <a:t>what</a:t>
            </a:r>
            <a:r>
              <a:rPr lang="en-US" altLang="zh-CN" dirty="0" smtClean="0"/>
              <a:t> he could do for me.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Original text </a:t>
            </a:r>
            <a:endParaRPr lang="zh-CN" altLang="en-US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764704"/>
            <a:ext cx="9684568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dirty="0" smtClean="0"/>
              <a:t>A friendly old man saw me looking lost and asked if he could help me.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I said, "I want to </a:t>
            </a:r>
            <a:r>
              <a:rPr lang="en-US" altLang="zh-CN" u="sng" dirty="0" smtClean="0"/>
              <a:t>give my friend a ring</a:t>
            </a:r>
            <a:r>
              <a:rPr lang="en-US" altLang="zh-CN" dirty="0" smtClean="0"/>
              <a:t>. “</a:t>
            </a:r>
          </a:p>
          <a:p>
            <a:pPr>
              <a:buNone/>
            </a:pPr>
            <a:r>
              <a:rPr lang="en-US" altLang="zh-CN" dirty="0" smtClean="0"/>
              <a:t>"</a:t>
            </a:r>
            <a:r>
              <a:rPr lang="en-US" altLang="zh-CN" dirty="0" smtClean="0">
                <a:solidFill>
                  <a:srgbClr val="FF0000"/>
                </a:solidFill>
              </a:rPr>
              <a:t>Well, that's nice, "he said. “</a:t>
            </a:r>
            <a:r>
              <a:rPr lang="en-US" altLang="zh-CN" sz="2800" dirty="0" smtClean="0">
                <a:solidFill>
                  <a:srgbClr val="0070C0"/>
                </a:solidFill>
              </a:rPr>
              <a:t>(direct speech into indirect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Are you </a:t>
            </a:r>
            <a:r>
              <a:rPr lang="en-US" altLang="zh-CN" i="1" u="sng" dirty="0" smtClean="0"/>
              <a:t>getting married</a:t>
            </a:r>
            <a:r>
              <a:rPr lang="en-US" altLang="zh-CN" dirty="0" smtClean="0"/>
              <a:t>? But aren't you a bit young?"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"Who is talking about marriage?" I replied. </a:t>
            </a:r>
          </a:p>
          <a:p>
            <a:pPr>
              <a:buNone/>
            </a:pPr>
            <a:r>
              <a:rPr lang="en-US" altLang="zh-CN" dirty="0" smtClean="0"/>
              <a:t>"I only want to give my friend a ring to tell her </a:t>
            </a:r>
            <a:r>
              <a:rPr lang="en-US" altLang="zh-CN" u="sng" dirty="0" smtClean="0"/>
              <a:t>I've arrived</a:t>
            </a:r>
            <a:r>
              <a:rPr lang="en-US" altLang="zh-CN" dirty="0" smtClean="0"/>
              <a:t>. </a:t>
            </a:r>
            <a:r>
              <a:rPr lang="en-US" altLang="zh-CN" sz="2800" dirty="0" smtClean="0">
                <a:solidFill>
                  <a:srgbClr val="0070C0"/>
                </a:solidFill>
              </a:rPr>
              <a:t>(direct speech into indirect one)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When at last we met, Daisy explained the misunderstanding to me.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"Don't worry, "she said to me. "I had so many difficulties at first. </a:t>
            </a:r>
            <a:r>
              <a:rPr lang="en-US" altLang="zh-CN" dirty="0" smtClean="0">
                <a:solidFill>
                  <a:srgbClr val="FF0000"/>
                </a:solidFill>
              </a:rPr>
              <a:t>You' </a:t>
            </a:r>
            <a:r>
              <a:rPr lang="en-US" altLang="zh-CN" dirty="0" err="1" smtClean="0">
                <a:solidFill>
                  <a:srgbClr val="FF0000"/>
                </a:solidFill>
              </a:rPr>
              <a:t>ll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(direct speech into indirect one) </a:t>
            </a:r>
            <a:r>
              <a:rPr lang="en-US" altLang="zh-CN" dirty="0" smtClean="0"/>
              <a:t>soon get used to all the funny things they say. ”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 12       </a:t>
            </a:r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重点句型 </a:t>
            </a:r>
            <a:r>
              <a:rPr lang="en-US" altLang="zh-CN" dirty="0" smtClean="0"/>
              <a:t>-----2.(2)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若</a:t>
            </a:r>
            <a:r>
              <a:rPr lang="zh-CN" altLang="en-US" dirty="0" smtClean="0"/>
              <a:t>能有机会面谈，我将非常感激。</a:t>
            </a:r>
            <a:endParaRPr lang="en-US" altLang="zh-CN" dirty="0" smtClean="0"/>
          </a:p>
          <a:p>
            <a:r>
              <a:rPr lang="en-US" altLang="zh-CN" dirty="0" smtClean="0"/>
              <a:t>I would be grateful if I </a:t>
            </a:r>
            <a:r>
              <a:rPr lang="en-US" altLang="zh-CN" sz="2800" dirty="0" smtClean="0">
                <a:solidFill>
                  <a:srgbClr val="0070C0"/>
                </a:solidFill>
              </a:rPr>
              <a:t>(could) </a:t>
            </a:r>
            <a:r>
              <a:rPr lang="en-US" altLang="zh-CN" dirty="0" smtClean="0"/>
              <a:t>have the opportunity to interview with you.</a:t>
            </a:r>
          </a:p>
          <a:p>
            <a:endParaRPr lang="en-US" altLang="zh-CN" dirty="0"/>
          </a:p>
          <a:p>
            <a:r>
              <a:rPr lang="zh-CN" altLang="en-US" dirty="0" smtClean="0"/>
              <a:t>委婉程度：</a:t>
            </a:r>
            <a:endParaRPr lang="en-US" altLang="zh-CN" dirty="0" smtClean="0"/>
          </a:p>
          <a:p>
            <a:r>
              <a:rPr lang="en-US" altLang="zh-CN" dirty="0" smtClean="0"/>
              <a:t>Would &gt;could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can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P12   </a:t>
            </a:r>
            <a:r>
              <a:rPr lang="zh-CN" altLang="en-US" sz="4000" dirty="0" smtClean="0"/>
              <a:t>课堂互动  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964488" cy="47133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If you </a:t>
            </a:r>
            <a:r>
              <a:rPr lang="en-US" altLang="zh-CN" sz="3600" u="sng" dirty="0" smtClean="0"/>
              <a:t>try your best</a:t>
            </a:r>
            <a:r>
              <a:rPr lang="en-US" altLang="zh-CN" sz="2800" dirty="0" smtClean="0">
                <a:solidFill>
                  <a:srgbClr val="0070C0"/>
                </a:solidFill>
              </a:rPr>
              <a:t>,(positive) </a:t>
            </a:r>
            <a:r>
              <a:rPr lang="en-US" altLang="zh-CN" dirty="0" smtClean="0"/>
              <a:t>you will be able to </a:t>
            </a:r>
            <a:r>
              <a:rPr lang="en-US" altLang="zh-CN" dirty="0" smtClean="0">
                <a:solidFill>
                  <a:srgbClr val="FF0000"/>
                </a:solidFill>
              </a:rPr>
              <a:t>get over </a:t>
            </a:r>
            <a:r>
              <a:rPr lang="en-US" altLang="zh-CN" dirty="0" smtClean="0"/>
              <a:t>any problem. </a:t>
            </a:r>
            <a:r>
              <a:rPr lang="zh-CN" altLang="en-US" dirty="0" smtClean="0"/>
              <a:t>（克服）</a:t>
            </a:r>
            <a:endParaRPr lang="en-US" altLang="zh-CN" dirty="0" smtClean="0"/>
          </a:p>
          <a:p>
            <a:r>
              <a:rPr lang="en-US" altLang="zh-CN" sz="3600" i="1" u="sng" dirty="0" smtClean="0"/>
              <a:t>get rid of</a:t>
            </a:r>
            <a:r>
              <a:rPr lang="en-US" altLang="zh-CN" sz="2800" i="1" u="sng" dirty="0" smtClean="0">
                <a:solidFill>
                  <a:srgbClr val="0070C0"/>
                </a:solidFill>
              </a:rPr>
              <a:t>*(negative) </a:t>
            </a:r>
            <a:r>
              <a:rPr lang="en-US" altLang="zh-CN" dirty="0" smtClean="0"/>
              <a:t>problems like freckles/ sunburn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556</Words>
  <Application>Microsoft Office PowerPoint</Application>
  <PresentationFormat>全屏显示(4:3)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语法填空</vt:lpstr>
      <vt:lpstr>Best English   P7  ---17 –(1)</vt:lpstr>
      <vt:lpstr>P7 – 19-(1)  这是你本周第三次迟到。 It is the third time that you have been late this week.   It is the third day of May.  这是五月的第三天。 </vt:lpstr>
      <vt:lpstr>P 10  、二  短文语法填空</vt:lpstr>
      <vt:lpstr>Original text </vt:lpstr>
      <vt:lpstr>幻灯片 7</vt:lpstr>
      <vt:lpstr>P 12       三.重点句型 -----2.(2)</vt:lpstr>
      <vt:lpstr>P12   课堂互动  1（2）</vt:lpstr>
      <vt:lpstr>P12   using language     1. (4)</vt:lpstr>
      <vt:lpstr>P12    Using language  2(1)</vt:lpstr>
      <vt:lpstr>P15  完形填空 T4</vt:lpstr>
      <vt:lpstr>幻灯片 13</vt:lpstr>
      <vt:lpstr>幻灯片 14</vt:lpstr>
      <vt:lpstr>P15   二 语法填空   T7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English</dc:title>
  <dc:creator>USER</dc:creator>
  <cp:lastModifiedBy>USER</cp:lastModifiedBy>
  <cp:revision>7</cp:revision>
  <dcterms:created xsi:type="dcterms:W3CDTF">2015-09-14T13:58:47Z</dcterms:created>
  <dcterms:modified xsi:type="dcterms:W3CDTF">2015-09-15T02:17:46Z</dcterms:modified>
</cp:coreProperties>
</file>