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  <p:sldId id="272" r:id="rId3"/>
    <p:sldId id="273" r:id="rId4"/>
    <p:sldId id="257" r:id="rId5"/>
    <p:sldId id="259" r:id="rId6"/>
    <p:sldId id="276" r:id="rId7"/>
    <p:sldId id="265" r:id="rId8"/>
    <p:sldId id="274" r:id="rId9"/>
    <p:sldId id="279" r:id="rId10"/>
    <p:sldId id="278" r:id="rId11"/>
    <p:sldId id="277" r:id="rId12"/>
    <p:sldId id="275" r:id="rId13"/>
    <p:sldId id="270" r:id="rId14"/>
    <p:sldId id="269" r:id="rId15"/>
    <p:sldId id="268" r:id="rId16"/>
    <p:sldId id="267" r:id="rId17"/>
    <p:sldId id="266" r:id="rId18"/>
    <p:sldId id="264" r:id="rId19"/>
    <p:sldId id="258" r:id="rId20"/>
    <p:sldId id="260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53E1-8CC3-4623-9230-D0588F16C75A}" type="datetimeFigureOut">
              <a:rPr lang="zh-CN" altLang="en-US" smtClean="0"/>
              <a:pPr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3EB3-854E-4C18-9E28-F5933384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90872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1.Persuade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2.Determined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3.Is fond of 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4. Cares about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5. Prefer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6.Organized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7.fare,gave in</a:t>
            </a:r>
          </a:p>
          <a:p>
            <a:pPr algn="l"/>
            <a:r>
              <a:rPr lang="en-US" altLang="zh-CN" sz="3600" dirty="0" smtClean="0">
                <a:solidFill>
                  <a:schemeClr val="tx1"/>
                </a:solidFill>
              </a:rPr>
              <a:t>8.cycle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26064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    (textbook)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Can hardly wait to </a:t>
            </a:r>
            <a:r>
              <a:rPr lang="zh-CN" altLang="en-US" sz="3200" dirty="0" smtClean="0"/>
              <a:t>迫不及待做某事</a:t>
            </a:r>
            <a:endParaRPr lang="en-US" altLang="zh-CN" sz="3200" dirty="0" smtClean="0"/>
          </a:p>
          <a:p>
            <a:r>
              <a:rPr lang="en-US" altLang="zh-CN" sz="3200" dirty="0" smtClean="0"/>
              <a:t>=Cannot wait to do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I can hardly wait to take a vacation.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After the exam, most of the student can hardly wait to know the result .</a:t>
            </a:r>
            <a:endParaRPr lang="zh-CN" altLang="en-US" sz="32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452320" y="5949280"/>
            <a:ext cx="115212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124744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Fun (</a:t>
            </a:r>
            <a:r>
              <a:rPr lang="en-US" altLang="zh-CN" sz="3200" dirty="0" err="1" smtClean="0"/>
              <a:t>uc</a:t>
            </a:r>
            <a:r>
              <a:rPr lang="en-US" altLang="zh-CN" sz="3200" dirty="0" smtClean="0"/>
              <a:t>.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娱乐 乐趣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Funny </a:t>
            </a:r>
            <a:r>
              <a:rPr lang="zh-CN" altLang="en-US" sz="3200" dirty="0" smtClean="0"/>
              <a:t>滑稽可笑的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For fun / in fun </a:t>
            </a:r>
            <a:r>
              <a:rPr lang="zh-CN" altLang="en-US" sz="3200" dirty="0" smtClean="0"/>
              <a:t>闹着玩</a:t>
            </a:r>
            <a:r>
              <a:rPr lang="zh-CN" altLang="en-US" sz="3200" dirty="0" smtClean="0"/>
              <a:t>地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Make fun of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取笑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Have fun = enjoy oneself </a:t>
            </a:r>
            <a:r>
              <a:rPr lang="zh-CN" altLang="en-US" sz="3200" dirty="0" smtClean="0"/>
              <a:t>玩得开心</a:t>
            </a:r>
            <a:endParaRPr lang="en-US" altLang="zh-CN" sz="3200" dirty="0" smtClean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452320" y="5949280"/>
            <a:ext cx="115212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908720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reliable </a:t>
            </a:r>
            <a:r>
              <a:rPr lang="en-US" altLang="zh-CN" sz="3200" dirty="0" smtClean="0">
                <a:solidFill>
                  <a:srgbClr val="3333FF"/>
                </a:solidFill>
              </a:rPr>
              <a:t>(adj.)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可信赖的，可靠的 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r>
              <a:rPr lang="zh-CN" altLang="en-US" sz="3200" dirty="0" smtClean="0"/>
              <a:t>    </a:t>
            </a:r>
            <a:r>
              <a:rPr lang="en-US" altLang="zh-CN" sz="3200" dirty="0" smtClean="0"/>
              <a:t>rely </a:t>
            </a:r>
            <a:r>
              <a:rPr lang="en-US" altLang="zh-CN" sz="3200" dirty="0" smtClean="0">
                <a:solidFill>
                  <a:srgbClr val="3333FF"/>
                </a:solidFill>
              </a:rPr>
              <a:t>(v.)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指望，依赖 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r>
              <a:rPr lang="zh-CN" altLang="en-US" sz="3200" dirty="0" smtClean="0"/>
              <a:t>    </a:t>
            </a:r>
            <a:r>
              <a:rPr lang="en-US" altLang="zh-CN" sz="3200" dirty="0" smtClean="0"/>
              <a:t>reliance </a:t>
            </a:r>
            <a:r>
              <a:rPr lang="en-US" altLang="zh-CN" sz="3200" dirty="0" smtClean="0">
                <a:solidFill>
                  <a:srgbClr val="3333FF"/>
                </a:solidFill>
              </a:rPr>
              <a:t>(n.)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信任，信赖 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r>
              <a:rPr lang="zh-CN" altLang="en-US" sz="3200" dirty="0" smtClean="0"/>
              <a:t>    </a:t>
            </a:r>
            <a:r>
              <a:rPr lang="en-US" altLang="zh-CN" sz="3200" dirty="0" smtClean="0"/>
              <a:t>reliably </a:t>
            </a:r>
            <a:r>
              <a:rPr lang="en-US" altLang="zh-CN" sz="3200" dirty="0" smtClean="0">
                <a:solidFill>
                  <a:srgbClr val="3333FF"/>
                </a:solidFill>
              </a:rPr>
              <a:t>(adv.)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可信赖地，可靠地 </a:t>
            </a:r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endParaRPr lang="zh-CN" altLang="en-US" sz="3200" dirty="0" smtClean="0"/>
          </a:p>
          <a:p>
            <a:r>
              <a:rPr lang="zh-CN" altLang="en-US" sz="3200" dirty="0" smtClean="0"/>
              <a:t>    </a:t>
            </a:r>
            <a:r>
              <a:rPr lang="en-US" altLang="zh-CN" sz="3200" dirty="0" smtClean="0"/>
              <a:t>unreliable </a:t>
            </a:r>
            <a:r>
              <a:rPr lang="en-US" altLang="zh-CN" sz="3200" dirty="0" smtClean="0">
                <a:solidFill>
                  <a:srgbClr val="3333FF"/>
                </a:solidFill>
              </a:rPr>
              <a:t>(adj.)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不可靠的</a:t>
            </a:r>
            <a:endParaRPr lang="zh-CN" altLang="en-US" sz="32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452320" y="5661248"/>
            <a:ext cx="1152128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7693"/>
            <a:ext cx="36724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Give in (to sb.)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Give away</a:t>
            </a:r>
          </a:p>
          <a:p>
            <a:r>
              <a:rPr lang="en-US" altLang="zh-CN" sz="3600" dirty="0" smtClean="0"/>
              <a:t> </a:t>
            </a:r>
          </a:p>
          <a:p>
            <a:r>
              <a:rPr lang="en-US" altLang="zh-CN" sz="3600" dirty="0" smtClean="0"/>
              <a:t>give back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Give off 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Give up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Give 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548680"/>
            <a:ext cx="56521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（向某人）让步  投降 屈服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泄露 赠送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归还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放出 散发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放弃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分配 分发 用完 筋疲力尽 </a:t>
            </a:r>
            <a:endParaRPr lang="zh-CN" altLang="en-US" sz="3200" dirty="0"/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7956376" y="609329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02359"/>
            <a:ext cx="43204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Change one’s mind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Make up one’s mind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Have no / a mind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Read one’s mind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Speak one’s mind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Give/ put one’s mind to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Our of one’s mind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keep … in mind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302359"/>
            <a:ext cx="4211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改变</a:t>
            </a:r>
            <a:r>
              <a:rPr lang="zh-CN" altLang="en-US" sz="2800" dirty="0" smtClean="0"/>
              <a:t>主意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下定决心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无意、有意做某事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看出某人的心思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直言不讳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专心</a:t>
            </a:r>
            <a:r>
              <a:rPr lang="zh-CN" altLang="en-US" sz="2800" dirty="0" smtClean="0"/>
              <a:t>于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发疯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记住</a:t>
            </a:r>
            <a:endParaRPr lang="zh-CN" altLang="en-US" sz="2800" dirty="0"/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7956376" y="609329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558011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Determined                     P 40 BE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Determine + n.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Determine + to do</a:t>
            </a:r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Determine + wh.-/h- +to do</a:t>
            </a:r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Determine + sb. + to do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Determine + </a:t>
            </a:r>
            <a:r>
              <a:rPr lang="zh-CN" altLang="en-US" sz="3200" dirty="0" smtClean="0"/>
              <a:t>从句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Determination </a:t>
            </a:r>
            <a:endParaRPr lang="zh-CN" altLang="en-US" sz="32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6876256" y="609329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3168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Care about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Take care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Take care of</a:t>
            </a:r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Care for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With care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1340768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关心 忧虑  惦念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当心 注意 保重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照看 照料 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照顾 照料 想要 喜欢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小心</a:t>
            </a:r>
            <a:r>
              <a:rPr lang="zh-CN" altLang="en-US" sz="3200" dirty="0" smtClean="0"/>
              <a:t>地 关心地</a:t>
            </a:r>
            <a:endParaRPr lang="zh-CN" altLang="en-US" sz="3200" dirty="0"/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6876256" y="609329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908720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Organiz</a:t>
            </a:r>
            <a:r>
              <a:rPr lang="en-US" altLang="zh-CN" sz="4000" u="sng" dirty="0" smtClean="0"/>
              <a:t>er</a:t>
            </a:r>
          </a:p>
          <a:p>
            <a:r>
              <a:rPr lang="en-US" altLang="zh-CN" sz="4000" dirty="0" smtClean="0"/>
              <a:t>Organiz</a:t>
            </a:r>
            <a:r>
              <a:rPr lang="en-US" altLang="zh-CN" sz="4000" u="sng" dirty="0" smtClean="0"/>
              <a:t>ation</a:t>
            </a:r>
          </a:p>
          <a:p>
            <a:r>
              <a:rPr lang="en-US" altLang="zh-CN" sz="4000" dirty="0" smtClean="0"/>
              <a:t>organiz</a:t>
            </a:r>
            <a:r>
              <a:rPr lang="en-US" altLang="zh-CN" sz="4000" u="sng" dirty="0" smtClean="0"/>
              <a:t>ed</a:t>
            </a:r>
            <a:endParaRPr lang="zh-CN" altLang="en-US" sz="4000" u="sng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6876256" y="609329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44824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Shortcoming      </a:t>
            </a:r>
            <a:r>
              <a:rPr lang="zh-CN" altLang="en-US" sz="3200" dirty="0" smtClean="0"/>
              <a:t>缺点</a:t>
            </a:r>
            <a:r>
              <a:rPr lang="en-US" altLang="zh-CN" sz="3200" dirty="0" smtClean="0"/>
              <a:t>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Disadvantage      </a:t>
            </a:r>
            <a:r>
              <a:rPr lang="zh-CN" altLang="en-US" sz="3200" dirty="0" smtClean="0"/>
              <a:t>不利的情况或条件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She has one shortcoming: she was very selfish. </a:t>
            </a:r>
            <a:endParaRPr lang="zh-CN" altLang="en-US" sz="32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6876256" y="609329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980728"/>
            <a:ext cx="8153400" cy="48505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 fontAlgn="t"/>
            <a:r>
              <a:rPr kumimoji="1" lang="en-US" altLang="zh-CN" sz="6000" dirty="0" smtClean="0"/>
              <a:t>persuade</a:t>
            </a:r>
          </a:p>
          <a:p>
            <a:pPr marL="457200" indent="-457200" algn="just" fontAlgn="t"/>
            <a:r>
              <a:rPr kumimoji="1" lang="en-US" altLang="zh-CN" sz="2800" dirty="0" smtClean="0"/>
              <a:t>(</a:t>
            </a:r>
            <a:r>
              <a:rPr kumimoji="1" lang="en-US" altLang="zh-CN" sz="2800" dirty="0"/>
              <a:t>1) + n. / pron.</a:t>
            </a:r>
          </a:p>
          <a:p>
            <a:pPr marL="457200" indent="-457200" algn="just"/>
            <a:r>
              <a:rPr kumimoji="1" lang="en-US" altLang="zh-CN" sz="2800" dirty="0" smtClean="0"/>
              <a:t>(</a:t>
            </a:r>
            <a:r>
              <a:rPr kumimoji="1" lang="en-US" altLang="zh-CN" sz="2800" dirty="0"/>
              <a:t>2) </a:t>
            </a:r>
            <a:r>
              <a:rPr kumimoji="1" lang="en-US" altLang="zh-CN" sz="2800" dirty="0">
                <a:cs typeface="Arial" charset="0"/>
              </a:rPr>
              <a:t>+ sb. of </a:t>
            </a:r>
            <a:r>
              <a:rPr kumimoji="1" lang="en-US" altLang="zh-CN" sz="2800" dirty="0" err="1">
                <a:cs typeface="Arial" charset="0"/>
              </a:rPr>
              <a:t>sth</a:t>
            </a:r>
            <a:r>
              <a:rPr kumimoji="1" lang="en-US" altLang="zh-CN" sz="2800" dirty="0">
                <a:cs typeface="Arial" charset="0"/>
              </a:rPr>
              <a:t>. </a:t>
            </a:r>
            <a:r>
              <a:rPr kumimoji="1" lang="zh-CN" altLang="en-US" sz="2800" dirty="0"/>
              <a:t>使某人相信某</a:t>
            </a:r>
            <a:r>
              <a:rPr kumimoji="1" lang="zh-CN" altLang="en-US" sz="2800" dirty="0" smtClean="0"/>
              <a:t>事</a:t>
            </a:r>
            <a:endParaRPr kumimoji="1" lang="en-US" altLang="zh-CN" sz="2800" dirty="0" smtClean="0"/>
          </a:p>
          <a:p>
            <a:pPr marL="457200" indent="-457200" algn="just">
              <a:lnSpc>
                <a:spcPct val="85000"/>
              </a:lnSpc>
              <a:spcBef>
                <a:spcPct val="30000"/>
              </a:spcBef>
            </a:pPr>
            <a:r>
              <a:rPr kumimoji="1" lang="en-US" altLang="zh-CN" sz="2800" dirty="0" smtClean="0">
                <a:cs typeface="Arial" charset="0"/>
              </a:rPr>
              <a:t>(3) + sb. to do/into doing </a:t>
            </a:r>
            <a:r>
              <a:rPr kumimoji="1" lang="en-US" altLang="zh-CN" sz="2800" dirty="0" err="1" smtClean="0">
                <a:cs typeface="Arial" charset="0"/>
              </a:rPr>
              <a:t>sth</a:t>
            </a:r>
            <a:r>
              <a:rPr kumimoji="1" lang="en-US" altLang="zh-CN" sz="2800" dirty="0" smtClean="0">
                <a:cs typeface="Arial" charset="0"/>
              </a:rPr>
              <a:t>. </a:t>
            </a:r>
          </a:p>
          <a:p>
            <a:pPr marL="457200" indent="-457200" algn="just">
              <a:lnSpc>
                <a:spcPct val="85000"/>
              </a:lnSpc>
              <a:spcBef>
                <a:spcPct val="30000"/>
              </a:spcBef>
            </a:pPr>
            <a:r>
              <a:rPr kumimoji="1" lang="zh-CN" altLang="en-US" sz="2800" dirty="0" smtClean="0">
                <a:ea typeface="Arial Unicode MS" pitchFamily="34" charset="-122"/>
                <a:cs typeface="Arial Unicode MS" pitchFamily="34" charset="-122"/>
              </a:rPr>
              <a:t>说服某人做某事</a:t>
            </a:r>
            <a:r>
              <a:rPr kumimoji="1" lang="zh-CN" altLang="en-US" sz="2800" dirty="0" smtClean="0">
                <a:cs typeface="Arial" charset="0"/>
              </a:rPr>
              <a:t> </a:t>
            </a:r>
            <a:endParaRPr kumimoji="1" lang="en-US" altLang="zh-CN" sz="2800" dirty="0" smtClean="0">
              <a:cs typeface="Arial" charset="0"/>
            </a:endParaRPr>
          </a:p>
          <a:p>
            <a:pPr marL="457200" indent="-457200" algn="just">
              <a:lnSpc>
                <a:spcPct val="85000"/>
              </a:lnSpc>
              <a:spcBef>
                <a:spcPct val="30000"/>
              </a:spcBef>
            </a:pPr>
            <a:r>
              <a:rPr kumimoji="1" lang="en-US" altLang="zh-CN" sz="2800" dirty="0" smtClean="0">
                <a:cs typeface="Arial" charset="0"/>
              </a:rPr>
              <a:t>(4) + sb. not to do/out of doing </a:t>
            </a:r>
            <a:r>
              <a:rPr kumimoji="1" lang="en-US" altLang="zh-CN" sz="2800" dirty="0" err="1" smtClean="0">
                <a:cs typeface="Arial" charset="0"/>
              </a:rPr>
              <a:t>sth</a:t>
            </a:r>
            <a:r>
              <a:rPr kumimoji="1" lang="en-US" altLang="zh-CN" sz="2800" dirty="0" smtClean="0">
                <a:cs typeface="Arial" charset="0"/>
              </a:rPr>
              <a:t>. </a:t>
            </a:r>
          </a:p>
          <a:p>
            <a:pPr marL="457200" indent="-457200" algn="just">
              <a:lnSpc>
                <a:spcPct val="85000"/>
              </a:lnSpc>
              <a:spcBef>
                <a:spcPct val="30000"/>
              </a:spcBef>
            </a:pPr>
            <a:r>
              <a:rPr kumimoji="1" lang="zh-CN" altLang="en-US" sz="2800" dirty="0" smtClean="0">
                <a:cs typeface="Arial" charset="0"/>
              </a:rPr>
              <a:t>说服某人不要做某事</a:t>
            </a:r>
            <a:endParaRPr kumimoji="1" lang="en-US" altLang="zh-CN" sz="2800" dirty="0" smtClean="0">
              <a:cs typeface="Arial" charset="0"/>
            </a:endParaRPr>
          </a:p>
          <a:p>
            <a:pPr marL="457200" indent="-457200" algn="just">
              <a:lnSpc>
                <a:spcPct val="85000"/>
              </a:lnSpc>
              <a:spcBef>
                <a:spcPct val="30000"/>
              </a:spcBef>
            </a:pPr>
            <a:r>
              <a:rPr kumimoji="1" lang="en-US" altLang="zh-CN" sz="2800" dirty="0" smtClean="0">
                <a:cs typeface="Arial" charset="0"/>
              </a:rPr>
              <a:t>(5) + sb. that-clause </a:t>
            </a:r>
            <a:r>
              <a:rPr kumimoji="1" lang="zh-CN" altLang="en-US" sz="2800" dirty="0" smtClean="0">
                <a:cs typeface="Arial" charset="0"/>
              </a:rPr>
              <a:t>使某人相信</a:t>
            </a:r>
            <a:r>
              <a:rPr kumimoji="1" lang="en-US" altLang="zh-CN" sz="2800" dirty="0" smtClean="0">
                <a:cs typeface="Arial" charset="0"/>
              </a:rPr>
              <a:t>……</a:t>
            </a:r>
          </a:p>
          <a:p>
            <a:pPr marL="457200" indent="-457200" algn="just">
              <a:lnSpc>
                <a:spcPct val="85000"/>
              </a:lnSpc>
              <a:spcBef>
                <a:spcPct val="30000"/>
              </a:spcBef>
            </a:pPr>
            <a:r>
              <a:rPr kumimoji="1" lang="en-US" altLang="zh-CN" sz="2800" dirty="0" smtClean="0">
                <a:cs typeface="Arial" charset="0"/>
              </a:rPr>
              <a:t>(6) </a:t>
            </a:r>
            <a:r>
              <a:rPr kumimoji="1" lang="zh-CN" altLang="en-US" sz="2800" dirty="0" smtClean="0">
                <a:cs typeface="Arial" charset="0"/>
              </a:rPr>
              <a:t>用于被动结构</a:t>
            </a:r>
            <a:r>
              <a:rPr kumimoji="1" lang="en-US" altLang="zh-CN" sz="2800" dirty="0" smtClean="0">
                <a:cs typeface="Arial" charset="0"/>
              </a:rPr>
              <a:t>: </a:t>
            </a:r>
            <a:r>
              <a:rPr kumimoji="1" lang="zh-CN" altLang="en-US" sz="2800" dirty="0" smtClean="0">
                <a:cs typeface="Arial" charset="0"/>
              </a:rPr>
              <a:t>相信</a:t>
            </a:r>
            <a:endParaRPr kumimoji="1" lang="zh-CN" altLang="en-US" dirty="0" smtClean="0">
              <a:cs typeface="Times New Roman" pitchFamily="18" charset="0"/>
            </a:endParaRPr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40352" y="6237312"/>
            <a:ext cx="79208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1. give in </a:t>
            </a:r>
          </a:p>
          <a:p>
            <a:r>
              <a:rPr lang="en-US" altLang="zh-CN" sz="3600" dirty="0" smtClean="0"/>
              <a:t>2.like…better</a:t>
            </a:r>
          </a:p>
          <a:p>
            <a:r>
              <a:rPr lang="en-US" altLang="zh-CN" sz="3600" dirty="0" smtClean="0"/>
              <a:t>3.determined</a:t>
            </a:r>
          </a:p>
          <a:p>
            <a:r>
              <a:rPr lang="en-US" altLang="zh-CN" sz="3600" dirty="0" smtClean="0"/>
              <a:t>4.item</a:t>
            </a:r>
          </a:p>
          <a:p>
            <a:r>
              <a:rPr lang="en-US" altLang="zh-CN" sz="3600" dirty="0" smtClean="0"/>
              <a:t>5.journey</a:t>
            </a:r>
          </a:p>
          <a:p>
            <a:r>
              <a:rPr lang="en-US" altLang="zh-CN" sz="3600" dirty="0" smtClean="0"/>
              <a:t>6.journal</a:t>
            </a:r>
          </a:p>
          <a:p>
            <a:r>
              <a:rPr lang="en-US" altLang="zh-CN" sz="3600" dirty="0" smtClean="0"/>
              <a:t>7.shortcoming</a:t>
            </a:r>
          </a:p>
          <a:p>
            <a:r>
              <a:rPr lang="en-US" altLang="zh-CN" sz="3600" dirty="0" smtClean="0"/>
              <a:t>8.made up his mind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Trip  </a:t>
            </a:r>
            <a:r>
              <a:rPr lang="zh-CN" altLang="en-US" sz="3600" dirty="0" smtClean="0"/>
              <a:t>短程旅行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Journey </a:t>
            </a:r>
            <a:r>
              <a:rPr lang="zh-CN" altLang="en-US" sz="3600" dirty="0" smtClean="0"/>
              <a:t>距离较长的陆路旅行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Travel  </a:t>
            </a:r>
            <a:r>
              <a:rPr lang="zh-CN" altLang="en-US" sz="3600" dirty="0" smtClean="0"/>
              <a:t>长途或国外旅行  （</a:t>
            </a:r>
            <a:r>
              <a:rPr lang="en-US" altLang="zh-CN" sz="3600" dirty="0" err="1" smtClean="0"/>
              <a:t>uc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）游历（</a:t>
            </a:r>
            <a:r>
              <a:rPr lang="en-US" altLang="zh-CN" sz="3600" dirty="0" smtClean="0"/>
              <a:t>c.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Tour </a:t>
            </a:r>
            <a:r>
              <a:rPr lang="zh-CN" altLang="en-US" sz="3600" dirty="0" smtClean="0"/>
              <a:t>观光 周游 巡回旅行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380312" y="5805264"/>
            <a:ext cx="720080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776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把</a:t>
            </a:r>
            <a:r>
              <a:rPr lang="en-US" altLang="zh-CN" sz="4000" dirty="0" smtClean="0"/>
              <a:t>……</a:t>
            </a:r>
            <a:r>
              <a:rPr lang="zh-CN" altLang="en-US" sz="4000" dirty="0" smtClean="0"/>
              <a:t>弄得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Get this clear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Get all of them disappointed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Get your dress dirty</a:t>
            </a:r>
            <a:endParaRPr lang="zh-CN" altLang="en-US" sz="40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164288" y="5877272"/>
            <a:ext cx="8640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5040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On schedule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Ahead of schedule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Be scheduled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According to the schedule</a:t>
            </a:r>
          </a:p>
          <a:p>
            <a:r>
              <a:rPr lang="en-US" altLang="zh-CN" sz="3600" dirty="0" smtClean="0"/>
              <a:t> </a:t>
            </a:r>
          </a:p>
          <a:p>
            <a:r>
              <a:rPr lang="en-US" altLang="zh-CN" sz="3600" dirty="0" smtClean="0"/>
              <a:t>Schedule the exams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90872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按时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提前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定于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按照时间表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安排考试时间</a:t>
            </a:r>
            <a:endParaRPr lang="en-US" altLang="zh-CN" sz="3200" dirty="0" smtClean="0"/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7164288" y="5877272"/>
            <a:ext cx="8640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3671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Like  / enjoy </a:t>
            </a:r>
          </a:p>
          <a:p>
            <a:r>
              <a:rPr lang="en-US" altLang="zh-CN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Like to do/doing </a:t>
            </a:r>
          </a:p>
          <a:p>
            <a:r>
              <a:rPr lang="en-US" altLang="zh-CN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Enjoy doing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be fond of  (like very much )</a:t>
            </a:r>
          </a:p>
          <a:p>
            <a:r>
              <a:rPr lang="en-US" altLang="zh-CN" sz="3600" dirty="0" smtClean="0"/>
              <a:t> </a:t>
            </a:r>
          </a:p>
          <a:p>
            <a:r>
              <a:rPr lang="en-US" altLang="zh-CN" sz="3600" dirty="0" smtClean="0"/>
              <a:t>love</a:t>
            </a:r>
            <a:endParaRPr lang="zh-CN" altLang="en-US" sz="36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164288" y="5877272"/>
            <a:ext cx="8640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1.glacier</a:t>
            </a:r>
          </a:p>
          <a:p>
            <a:r>
              <a:rPr lang="en-US" altLang="zh-CN" sz="3600" dirty="0" smtClean="0"/>
              <a:t>2.valley</a:t>
            </a:r>
          </a:p>
          <a:p>
            <a:r>
              <a:rPr lang="en-US" altLang="zh-CN" sz="3600" dirty="0" smtClean="0"/>
              <a:t>3.waterfall</a:t>
            </a:r>
          </a:p>
          <a:p>
            <a:r>
              <a:rPr lang="en-US" altLang="zh-CN" sz="3600" dirty="0" smtClean="0"/>
              <a:t>4.rapids</a:t>
            </a:r>
          </a:p>
          <a:p>
            <a:r>
              <a:rPr lang="en-US" altLang="zh-CN" sz="3600" dirty="0" smtClean="0"/>
              <a:t>5.plain</a:t>
            </a:r>
          </a:p>
          <a:p>
            <a:r>
              <a:rPr lang="en-US" altLang="zh-CN" sz="3600" dirty="0" smtClean="0"/>
              <a:t>6.delta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1336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Unit3    Language points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06489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 Ever </a:t>
            </a:r>
            <a:r>
              <a:rPr lang="en-US" altLang="zh-CN" sz="3600" dirty="0" smtClean="0"/>
              <a:t>since </a:t>
            </a:r>
          </a:p>
          <a:p>
            <a:r>
              <a:rPr lang="en-US" altLang="zh-CN" sz="3600" dirty="0" smtClean="0">
                <a:hlinkClick r:id="rId2" action="ppaction://hlinksldjump"/>
              </a:rPr>
              <a:t>2. Trip</a:t>
            </a:r>
            <a:r>
              <a:rPr lang="en-US" altLang="zh-CN" sz="3600" dirty="0" smtClean="0">
                <a:hlinkClick r:id="rId2" action="ppaction://hlinksldjump"/>
              </a:rPr>
              <a:t>/ journey/travel/tour  (Dif)</a:t>
            </a:r>
            <a:endParaRPr lang="en-US" altLang="zh-CN" sz="3600" dirty="0" smtClean="0"/>
          </a:p>
          <a:p>
            <a:r>
              <a:rPr lang="en-US" altLang="zh-CN" sz="3600" dirty="0" smtClean="0"/>
              <a:t>3. Mountain bike</a:t>
            </a:r>
          </a:p>
          <a:p>
            <a:r>
              <a:rPr lang="en-US" altLang="zh-CN" sz="3600" dirty="0" smtClean="0">
                <a:hlinkClick r:id="" action="ppaction://hlinkshowjump?jump=nextslide"/>
              </a:rPr>
              <a:t>4. Persuade</a:t>
            </a:r>
            <a:endParaRPr lang="en-US" altLang="zh-CN" sz="3600" dirty="0" smtClean="0"/>
          </a:p>
          <a:p>
            <a:r>
              <a:rPr lang="en-US" altLang="zh-CN" sz="3600" dirty="0" smtClean="0"/>
              <a:t>5. Grow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up</a:t>
            </a:r>
          </a:p>
          <a:p>
            <a:r>
              <a:rPr lang="en-US" altLang="zh-CN" sz="3600" dirty="0" smtClean="0">
                <a:hlinkClick r:id="rId3" action="ppaction://hlinksldjump"/>
              </a:rPr>
              <a:t>6. Get + </a:t>
            </a:r>
            <a:r>
              <a:rPr lang="en-US" altLang="zh-CN" sz="3600" dirty="0" err="1" smtClean="0">
                <a:hlinkClick r:id="rId3" action="ppaction://hlinksldjump"/>
              </a:rPr>
              <a:t>sth</a:t>
            </a:r>
            <a:r>
              <a:rPr lang="en-US" altLang="zh-CN" sz="3600" dirty="0" smtClean="0">
                <a:hlinkClick r:id="rId3" action="ppaction://hlinksldjump"/>
              </a:rPr>
              <a:t>/</a:t>
            </a:r>
            <a:r>
              <a:rPr lang="en-US" altLang="zh-CN" sz="3600" dirty="0" err="1" smtClean="0">
                <a:hlinkClick r:id="rId3" action="ppaction://hlinksldjump"/>
              </a:rPr>
              <a:t>sb</a:t>
            </a:r>
            <a:r>
              <a:rPr lang="en-US" altLang="zh-CN" sz="3600" dirty="0" smtClean="0">
                <a:hlinkClick r:id="rId3" action="ppaction://hlinksldjump"/>
              </a:rPr>
              <a:t> +adj.</a:t>
            </a:r>
            <a:endParaRPr lang="en-US" altLang="zh-CN" sz="3600" dirty="0" smtClean="0"/>
          </a:p>
          <a:p>
            <a:r>
              <a:rPr lang="en-US" altLang="zh-CN" sz="3600" dirty="0" smtClean="0">
                <a:hlinkClick r:id="rId4" action="ppaction://hlinksldjump"/>
              </a:rPr>
              <a:t>7. Graduate from </a:t>
            </a:r>
            <a:endParaRPr lang="en-US" altLang="zh-CN" sz="3600" dirty="0" smtClean="0"/>
          </a:p>
          <a:p>
            <a:r>
              <a:rPr lang="en-US" altLang="zh-CN" sz="3600" dirty="0" smtClean="0"/>
              <a:t>8. Finally /lastly</a:t>
            </a:r>
          </a:p>
          <a:p>
            <a:r>
              <a:rPr lang="en-US" altLang="zh-CN" sz="3600" dirty="0" smtClean="0"/>
              <a:t>9. Plan our </a:t>
            </a:r>
            <a:r>
              <a:rPr lang="en-US" altLang="zh-CN" sz="3600" dirty="0" smtClean="0">
                <a:hlinkClick r:id="rId5" action="ppaction://hlinksldjump"/>
              </a:rPr>
              <a:t>schedule</a:t>
            </a:r>
            <a:r>
              <a:rPr lang="en-US" altLang="zh-CN" sz="3600" dirty="0" smtClean="0"/>
              <a:t> for the trip</a:t>
            </a:r>
          </a:p>
          <a:p>
            <a:r>
              <a:rPr lang="en-US" altLang="zh-CN" sz="3600" dirty="0" smtClean="0">
                <a:hlinkClick r:id="rId6" action="ppaction://hlinksldjump"/>
              </a:rPr>
              <a:t>10. Be fond of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9675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graduate </a:t>
            </a:r>
            <a:r>
              <a:rPr lang="en-US" altLang="zh-CN" sz="2800" dirty="0" smtClean="0">
                <a:solidFill>
                  <a:srgbClr val="3333FF"/>
                </a:solidFill>
              </a:rPr>
              <a:t>(v.)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毕业 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/>
              <a:t>graduate </a:t>
            </a:r>
            <a:r>
              <a:rPr lang="en-US" altLang="zh-CN" sz="2800" dirty="0" smtClean="0">
                <a:solidFill>
                  <a:srgbClr val="3333FF"/>
                </a:solidFill>
              </a:rPr>
              <a:t>(n.)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大学毕业生 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Undergraduate (</a:t>
            </a:r>
            <a:r>
              <a:rPr lang="en-US" altLang="zh-CN" sz="2800" dirty="0" smtClean="0">
                <a:solidFill>
                  <a:srgbClr val="0070C0"/>
                </a:solidFill>
              </a:rPr>
              <a:t>n.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本科生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endParaRPr lang="zh-CN" altLang="en-US" sz="2800" dirty="0" smtClean="0"/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/>
              <a:t>graduate </a:t>
            </a:r>
            <a:r>
              <a:rPr lang="en-US" altLang="zh-CN" sz="2800" dirty="0" smtClean="0">
                <a:solidFill>
                  <a:srgbClr val="3333FF"/>
                </a:solidFill>
              </a:rPr>
              <a:t>(adj.)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毕业的，研究生的 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/>
              <a:t>graduation </a:t>
            </a:r>
            <a:r>
              <a:rPr lang="en-US" altLang="zh-CN" sz="2800" dirty="0" smtClean="0">
                <a:solidFill>
                  <a:srgbClr val="3333FF"/>
                </a:solidFill>
              </a:rPr>
              <a:t>(n.)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毕业，毕业典礼 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/>
              <a:t>graduated </a:t>
            </a:r>
            <a:r>
              <a:rPr lang="en-US" altLang="zh-CN" sz="2800" dirty="0" smtClean="0">
                <a:solidFill>
                  <a:srgbClr val="3333FF"/>
                </a:solidFill>
              </a:rPr>
              <a:t>(adj.)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毕了业的，分等级的</a:t>
            </a:r>
            <a:endParaRPr lang="zh-CN" altLang="en-US" sz="28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164288" y="5877272"/>
            <a:ext cx="8640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hlinkClick r:id="" action="ppaction://hlinkshowjump?jump=nextslide"/>
              </a:rPr>
              <a:t>1. Shortcoming</a:t>
            </a:r>
            <a:endParaRPr lang="en-US" altLang="zh-CN" sz="3600" dirty="0" smtClean="0"/>
          </a:p>
          <a:p>
            <a:r>
              <a:rPr lang="en-US" altLang="zh-CN" sz="3600" dirty="0" smtClean="0">
                <a:hlinkClick r:id="" action="ppaction://hlinkshowjump?jump=nextslide"/>
              </a:rPr>
              <a:t>2. Organize</a:t>
            </a:r>
            <a:endParaRPr lang="en-US" altLang="zh-CN" sz="3600" dirty="0" smtClean="0"/>
          </a:p>
          <a:p>
            <a:r>
              <a:rPr lang="en-US" altLang="zh-CN" sz="3600" dirty="0" smtClean="0">
                <a:hlinkClick r:id="rId2" action="ppaction://hlinksldjump"/>
              </a:rPr>
              <a:t>3. Care about</a:t>
            </a:r>
            <a:endParaRPr lang="en-US" altLang="zh-CN" sz="3600" dirty="0" smtClean="0"/>
          </a:p>
          <a:p>
            <a:r>
              <a:rPr lang="en-US" altLang="zh-CN" sz="3600" dirty="0" smtClean="0">
                <a:hlinkClick r:id="rId3" action="ppaction://hlinksldjump"/>
              </a:rPr>
              <a:t>4. Determined</a:t>
            </a:r>
            <a:endParaRPr lang="en-US" altLang="zh-CN" sz="3600" dirty="0" smtClean="0"/>
          </a:p>
          <a:p>
            <a:r>
              <a:rPr lang="en-US" altLang="zh-CN" sz="3600" dirty="0" smtClean="0">
                <a:hlinkClick r:id="rId4" action="ppaction://hlinksldjump"/>
              </a:rPr>
              <a:t>5. Change her mind</a:t>
            </a:r>
            <a:endParaRPr lang="en-US" altLang="zh-CN" sz="3600" dirty="0" smtClean="0"/>
          </a:p>
          <a:p>
            <a:r>
              <a:rPr lang="en-US" altLang="zh-CN" sz="3600" dirty="0" smtClean="0"/>
              <a:t>6. Altitude </a:t>
            </a:r>
          </a:p>
          <a:p>
            <a:r>
              <a:rPr lang="en-US" altLang="zh-CN" sz="3600" dirty="0" smtClean="0">
                <a:hlinkClick r:id="rId5" action="ppaction://hlinksldjump"/>
              </a:rPr>
              <a:t>7. Give in</a:t>
            </a:r>
          </a:p>
          <a:p>
            <a:r>
              <a:rPr lang="en-US" altLang="zh-CN" sz="3600" dirty="0" smtClean="0">
                <a:hlinkClick r:id="rId5" action="ppaction://hlinksldjump"/>
              </a:rPr>
              <a:t> 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74888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hlinkClick r:id="rId2" action="ppaction://hlinksldjump"/>
              </a:rPr>
              <a:t>1. Reliable</a:t>
            </a:r>
            <a:endParaRPr lang="en-US" altLang="zh-CN" sz="3200" dirty="0" smtClean="0"/>
          </a:p>
          <a:p>
            <a:r>
              <a:rPr lang="en-US" altLang="zh-CN" sz="3200" dirty="0" smtClean="0"/>
              <a:t>2. As usual / as before / than usual</a:t>
            </a:r>
          </a:p>
          <a:p>
            <a:r>
              <a:rPr lang="en-US" altLang="zh-CN" sz="3200" dirty="0" smtClean="0"/>
              <a:t>3. It was great </a:t>
            </a:r>
            <a:r>
              <a:rPr lang="en-US" altLang="zh-CN" sz="3200" dirty="0" smtClean="0">
                <a:hlinkClick r:id="" action="ppaction://hlinkshowjump?jump=nextslide"/>
              </a:rPr>
              <a:t>fun</a:t>
            </a:r>
            <a:r>
              <a:rPr lang="en-US" altLang="zh-CN" sz="3200" dirty="0" smtClean="0"/>
              <a:t>…  </a:t>
            </a:r>
          </a:p>
          <a:p>
            <a:r>
              <a:rPr lang="en-US" altLang="zh-CN" sz="3200" dirty="0" smtClean="0"/>
              <a:t>4. Make camp</a:t>
            </a:r>
          </a:p>
          <a:p>
            <a:r>
              <a:rPr lang="en-US" altLang="zh-CN" sz="3200" dirty="0" smtClean="0"/>
              <a:t>5. Put up our tent</a:t>
            </a:r>
          </a:p>
          <a:p>
            <a:r>
              <a:rPr lang="en-US" altLang="zh-CN" sz="3200" dirty="0" smtClean="0"/>
              <a:t>6. Stay awake   / calm/ away</a:t>
            </a:r>
          </a:p>
          <a:p>
            <a:r>
              <a:rPr lang="en-US" altLang="zh-CN" sz="3200" dirty="0" smtClean="0"/>
              <a:t>7. At </a:t>
            </a:r>
            <a:r>
              <a:rPr lang="en-US" altLang="zh-CN" sz="3200" dirty="0" err="1" smtClean="0"/>
              <a:t>midnigh</a:t>
            </a:r>
            <a:r>
              <a:rPr lang="en-US" altLang="zh-CN" sz="3200" dirty="0" smtClean="0"/>
              <a:t>/dawn/noon/dusk/night</a:t>
            </a:r>
          </a:p>
          <a:p>
            <a:r>
              <a:rPr lang="en-US" altLang="zh-CN" sz="3200" dirty="0" smtClean="0"/>
              <a:t>8. For company </a:t>
            </a:r>
          </a:p>
          <a:p>
            <a:r>
              <a:rPr lang="en-US" altLang="zh-CN" sz="3200" dirty="0" smtClean="0"/>
              <a:t>9</a:t>
            </a:r>
            <a:r>
              <a:rPr lang="en-US" altLang="zh-CN" sz="3200" dirty="0" smtClean="0"/>
              <a:t>. Beneath </a:t>
            </a:r>
          </a:p>
          <a:p>
            <a:r>
              <a:rPr lang="en-US" altLang="zh-CN" sz="3200" dirty="0" smtClean="0">
                <a:hlinkClick r:id="" action="ppaction://hlinkshowjump?jump=nextslide"/>
              </a:rPr>
              <a:t>10. Can hardly wait to do </a:t>
            </a:r>
            <a:endParaRPr lang="en-US" altLang="zh-CN" sz="3200" dirty="0" smtClean="0"/>
          </a:p>
          <a:p>
            <a:r>
              <a:rPr lang="en-US" altLang="zh-CN" sz="3200" dirty="0" smtClean="0">
                <a:hlinkClick r:id="" action="ppaction://hlinkshowjump?jump=nextslide"/>
              </a:rPr>
              <a:t>11. We found ourselves cycling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40768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+ </a:t>
            </a:r>
            <a:r>
              <a:rPr lang="zh-CN" altLang="en-US" sz="3200" dirty="0" smtClean="0"/>
              <a:t>形式宾语</a:t>
            </a:r>
            <a:r>
              <a:rPr lang="en-US" altLang="zh-CN" sz="3200" dirty="0" smtClean="0"/>
              <a:t>it / </a:t>
            </a:r>
            <a:r>
              <a:rPr lang="zh-CN" altLang="en-US" sz="3200" dirty="0" smtClean="0"/>
              <a:t>宾语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 + </a:t>
            </a:r>
            <a:r>
              <a:rPr lang="zh-CN" altLang="en-US" sz="3200" dirty="0" smtClean="0"/>
              <a:t>宾补 </a:t>
            </a:r>
            <a:r>
              <a:rPr lang="en-US" altLang="zh-CN" sz="3200" dirty="0" smtClean="0"/>
              <a:t>+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真正宾语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i="1" dirty="0" smtClean="0"/>
          </a:p>
          <a:p>
            <a:r>
              <a:rPr lang="zh-CN" altLang="en-US" sz="2800" i="1" dirty="0" smtClean="0">
                <a:solidFill>
                  <a:srgbClr val="0070C0"/>
                </a:solidFill>
              </a:rPr>
              <a:t>发现某种情况        发觉处于某种状态</a:t>
            </a:r>
            <a:endParaRPr lang="en-US" altLang="zh-CN" sz="2800" i="1" dirty="0" smtClean="0">
              <a:solidFill>
                <a:srgbClr val="0070C0"/>
              </a:solidFill>
            </a:endParaRP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 I found it </a:t>
            </a:r>
            <a:r>
              <a:rPr lang="en-US" altLang="zh-CN" sz="3200" u="sng" dirty="0" smtClean="0"/>
              <a:t>hard</a:t>
            </a:r>
            <a:r>
              <a:rPr lang="en-US" altLang="zh-CN" sz="3200" dirty="0" smtClean="0"/>
              <a:t> to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 up with him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He came home and hound her sleeping on the sofa.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He found them all </a:t>
            </a:r>
            <a:r>
              <a:rPr lang="en-US" altLang="zh-CN" sz="3200" u="sng" dirty="0" smtClean="0"/>
              <a:t>out</a:t>
            </a:r>
            <a:r>
              <a:rPr lang="en-US" altLang="zh-CN" sz="3200" dirty="0" smtClean="0"/>
              <a:t>. </a:t>
            </a:r>
          </a:p>
          <a:p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604720" y="6101680"/>
            <a:ext cx="115212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735</Words>
  <Application>Microsoft Office PowerPoint</Application>
  <PresentationFormat>全屏显示(4:3)</PresentationFormat>
  <Paragraphs>240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</cp:revision>
  <dcterms:created xsi:type="dcterms:W3CDTF">2015-10-09T13:21:55Z</dcterms:created>
  <dcterms:modified xsi:type="dcterms:W3CDTF">2015-10-10T01:57:26Z</dcterms:modified>
</cp:coreProperties>
</file>