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12" r:id="rId2"/>
    <p:sldId id="482" r:id="rId3"/>
    <p:sldId id="365" r:id="rId4"/>
    <p:sldId id="366" r:id="rId5"/>
    <p:sldId id="370" r:id="rId6"/>
    <p:sldId id="483" r:id="rId7"/>
    <p:sldId id="515" r:id="rId8"/>
    <p:sldId id="484" r:id="rId9"/>
    <p:sldId id="516" r:id="rId10"/>
    <p:sldId id="517" r:id="rId11"/>
    <p:sldId id="486" r:id="rId12"/>
    <p:sldId id="485" r:id="rId13"/>
    <p:sldId id="487" r:id="rId14"/>
    <p:sldId id="481" r:id="rId15"/>
    <p:sldId id="491" r:id="rId16"/>
    <p:sldId id="492" r:id="rId17"/>
    <p:sldId id="518" r:id="rId18"/>
    <p:sldId id="519" r:id="rId19"/>
    <p:sldId id="373" r:id="rId20"/>
    <p:sldId id="520" r:id="rId21"/>
    <p:sldId id="396" r:id="rId22"/>
    <p:sldId id="514" r:id="rId23"/>
    <p:sldId id="521" r:id="rId24"/>
    <p:sldId id="522" r:id="rId25"/>
    <p:sldId id="523" r:id="rId26"/>
    <p:sldId id="524" r:id="rId27"/>
    <p:sldId id="398" r:id="rId28"/>
    <p:sldId id="399" r:id="rId29"/>
    <p:sldId id="400" r:id="rId30"/>
    <p:sldId id="504" r:id="rId31"/>
    <p:sldId id="401" r:id="rId32"/>
    <p:sldId id="402" r:id="rId33"/>
    <p:sldId id="525" r:id="rId34"/>
    <p:sldId id="403" r:id="rId35"/>
    <p:sldId id="404" r:id="rId36"/>
    <p:sldId id="507" r:id="rId37"/>
    <p:sldId id="405" r:id="rId38"/>
    <p:sldId id="411" r:id="rId39"/>
    <p:sldId id="510" r:id="rId40"/>
    <p:sldId id="414" r:id="rId41"/>
    <p:sldId id="511" r:id="rId4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17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18" Type="http://schemas.openxmlformats.org/officeDocument/2006/relationships/oleObject" Target="../embeddings/oleObject3.bin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0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18.docx"/><Relationship Id="rId10" Type="http://schemas.openxmlformats.org/officeDocument/2006/relationships/slide" Target="slide34.xml"/><Relationship Id="rId19" Type="http://schemas.openxmlformats.org/officeDocument/2006/relationships/oleObject" Target="../embeddings/oleObject4.bin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0.docx"/><Relationship Id="rId1" Type="http://schemas.openxmlformats.org/officeDocument/2006/relationships/vmlDrawing" Target="../drawings/vmlDrawing11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19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1.docx"/><Relationship Id="rId1" Type="http://schemas.openxmlformats.org/officeDocument/2006/relationships/vmlDrawing" Target="../drawings/vmlDrawing12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image" Target="../media/image34.png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4.docx"/><Relationship Id="rId1" Type="http://schemas.openxmlformats.org/officeDocument/2006/relationships/vmlDrawing" Target="../drawings/vmlDrawing13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23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6.docx"/><Relationship Id="rId1" Type="http://schemas.openxmlformats.org/officeDocument/2006/relationships/vmlDrawing" Target="../drawings/vmlDrawing14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25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Relationship Id="rId1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9.docx"/><Relationship Id="rId1" Type="http://schemas.openxmlformats.org/officeDocument/2006/relationships/vmlDrawing" Target="../drawings/vmlDrawing15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28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1.docx"/><Relationship Id="rId1" Type="http://schemas.openxmlformats.org/officeDocument/2006/relationships/vmlDrawing" Target="../drawings/vmlDrawing16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0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7.xml"/><Relationship Id="rId3" Type="http://schemas.openxmlformats.org/officeDocument/2006/relationships/image" Target="../media/image46.png"/><Relationship Id="rId7" Type="http://schemas.openxmlformats.org/officeDocument/2006/relationships/slide" Target="slide28.xml"/><Relationship Id="rId12" Type="http://schemas.openxmlformats.org/officeDocument/2006/relationships/slide" Target="slide3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3.docx"/><Relationship Id="rId1" Type="http://schemas.openxmlformats.org/officeDocument/2006/relationships/vmlDrawing" Target="../drawings/vmlDrawing17.vml"/><Relationship Id="rId6" Type="http://schemas.openxmlformats.org/officeDocument/2006/relationships/slide" Target="slide27.xml"/><Relationship Id="rId11" Type="http://schemas.openxmlformats.org/officeDocument/2006/relationships/slide" Target="slide34.xml"/><Relationship Id="rId5" Type="http://schemas.openxmlformats.org/officeDocument/2006/relationships/slide" Target="slide21.xml"/><Relationship Id="rId15" Type="http://schemas.openxmlformats.org/officeDocument/2006/relationships/slide" Target="slide40.xml"/><Relationship Id="rId10" Type="http://schemas.openxmlformats.org/officeDocument/2006/relationships/slide" Target="slide32.xml"/><Relationship Id="rId4" Type="http://schemas.openxmlformats.org/officeDocument/2006/relationships/slide" Target="slide19.xml"/><Relationship Id="rId9" Type="http://schemas.openxmlformats.org/officeDocument/2006/relationships/slide" Target="slide31.xml"/><Relationship Id="rId14" Type="http://schemas.openxmlformats.org/officeDocument/2006/relationships/slide" Target="slide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18" Type="http://schemas.openxmlformats.org/officeDocument/2006/relationships/package" Target="../embeddings/Microsoft_Office_Word___36.docx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5.docx"/><Relationship Id="rId1" Type="http://schemas.openxmlformats.org/officeDocument/2006/relationships/vmlDrawing" Target="../drawings/vmlDrawing18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8.docx"/><Relationship Id="rId1" Type="http://schemas.openxmlformats.org/officeDocument/2006/relationships/vmlDrawing" Target="../drawings/vmlDrawing19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0.docx"/><Relationship Id="rId1" Type="http://schemas.openxmlformats.org/officeDocument/2006/relationships/vmlDrawing" Target="../drawings/vmlDrawing20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9.docx"/><Relationship Id="rId10" Type="http://schemas.openxmlformats.org/officeDocument/2006/relationships/slide" Target="slide34.xml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0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slide" Target="slide35.xml"/><Relationship Id="rId4" Type="http://schemas.openxmlformats.org/officeDocument/2006/relationships/slide" Target="slide27.xml"/><Relationship Id="rId9" Type="http://schemas.openxmlformats.org/officeDocument/2006/relationships/slide" Target="slide34.xml"/><Relationship Id="rId1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18" Type="http://schemas.openxmlformats.org/officeDocument/2006/relationships/slide" Target="slide3.xml"/><Relationship Id="rId3" Type="http://schemas.openxmlformats.org/officeDocument/2006/relationships/slide" Target="slide19.xml"/><Relationship Id="rId7" Type="http://schemas.openxmlformats.org/officeDocument/2006/relationships/slide" Target="slide29.xml"/><Relationship Id="rId12" Type="http://schemas.openxmlformats.org/officeDocument/2006/relationships/slide" Target="slide37.xml"/><Relationship Id="rId17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3.docx"/><Relationship Id="rId1" Type="http://schemas.openxmlformats.org/officeDocument/2006/relationships/vmlDrawing" Target="../drawings/vmlDrawing21.vml"/><Relationship Id="rId6" Type="http://schemas.openxmlformats.org/officeDocument/2006/relationships/slide" Target="slide28.xml"/><Relationship Id="rId11" Type="http://schemas.openxmlformats.org/officeDocument/2006/relationships/slide" Target="slide35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2.docx"/><Relationship Id="rId10" Type="http://schemas.openxmlformats.org/officeDocument/2006/relationships/slide" Target="slide34.xml"/><Relationship Id="rId19" Type="http://schemas.openxmlformats.org/officeDocument/2006/relationships/image" Target="../media/image4.png"/><Relationship Id="rId4" Type="http://schemas.openxmlformats.org/officeDocument/2006/relationships/slide" Target="slide21.xml"/><Relationship Id="rId9" Type="http://schemas.openxmlformats.org/officeDocument/2006/relationships/slide" Target="slide32.xml"/><Relationship Id="rId14" Type="http://schemas.openxmlformats.org/officeDocument/2006/relationships/slide" Target="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9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顾全局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函数零点问题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5369" y="800805"/>
            <a:ext cx="1328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   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164356"/>
            <a:ext cx="4265744" cy="2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592" y="555625"/>
            <a:ext cx="8561888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有一个零点时，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0&lt;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有一个零点，此时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&lt;1,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699451"/>
              </p:ext>
            </p:extLst>
          </p:nvPr>
        </p:nvGraphicFramePr>
        <p:xfrm>
          <a:off x="1147122" y="2032729"/>
          <a:ext cx="350838" cy="914400"/>
        </p:xfrm>
        <a:graphic>
          <a:graphicData uri="http://schemas.openxmlformats.org/presentationml/2006/ole">
            <p:oleObj spid="_x0000_s5354" name="文档" r:id="rId3" imgW="351632" imgH="91585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4566680"/>
              </p:ext>
            </p:extLst>
          </p:nvPr>
        </p:nvGraphicFramePr>
        <p:xfrm>
          <a:off x="410621" y="2793891"/>
          <a:ext cx="7673975" cy="1096962"/>
        </p:xfrm>
        <a:graphic>
          <a:graphicData uri="http://schemas.openxmlformats.org/presentationml/2006/ole">
            <p:oleObj spid="_x0000_s5355" name="文档" r:id="rId4" imgW="7671877" imgH="109856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2994842"/>
              </p:ext>
            </p:extLst>
          </p:nvPr>
        </p:nvGraphicFramePr>
        <p:xfrm>
          <a:off x="383872" y="3705448"/>
          <a:ext cx="7673975" cy="1098550"/>
        </p:xfrm>
        <a:graphic>
          <a:graphicData uri="http://schemas.openxmlformats.org/presentationml/2006/ole">
            <p:oleObj spid="_x0000_s5356" name="文档" r:id="rId5" imgW="7671877" imgH="11000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212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27177"/>
            <a:ext cx="8512738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确定函数零点的常用方法：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若方程易求解时，用解方程判定法；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形结合法，在研究函数零点、方程的根及图象交点的问题时，当从正面求解难以入手时，可以转化为某一易入手的等价问题求解，如求解含有绝对值、分式、指数、对数、三角函数式等较复杂的函数零点问题，常转化为熟悉的两个函数图象的交点问题求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7734" y="411510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表示不超过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的最大整数，例如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[2.9]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4.1]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C.3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D.4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的零点个数可转化为函数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图象的交点个数，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2" descr="说明: E:\贾文\贾文2015\二轮\考前三个月\数学 浙江（理）\4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5352" y="2745151"/>
            <a:ext cx="3337765" cy="17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0473811"/>
              </p:ext>
            </p:extLst>
          </p:nvPr>
        </p:nvGraphicFramePr>
        <p:xfrm>
          <a:off x="223842" y="-20538"/>
          <a:ext cx="8604250" cy="3040062"/>
        </p:xfrm>
        <a:graphic>
          <a:graphicData uri="http://schemas.openxmlformats.org/presentationml/2006/ole">
            <p:oleObj spid="_x0000_s6223" name="文档" r:id="rId4" imgW="8607927" imgH="3035420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94373" y="2530222"/>
            <a:ext cx="890953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的大致图象如图，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由图可知两函数图象的交点个数为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的零点个数是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9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15835" y="454781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由函数零点求参数范围问题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520" y="922959"/>
            <a:ext cx="8597865" cy="621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8842681"/>
              </p:ext>
            </p:extLst>
          </p:nvPr>
        </p:nvGraphicFramePr>
        <p:xfrm>
          <a:off x="4898132" y="741814"/>
          <a:ext cx="3451225" cy="1333500"/>
        </p:xfrm>
        <a:graphic>
          <a:graphicData uri="http://schemas.openxmlformats.org/presentationml/2006/ole">
            <p:oleObj spid="_x0000_s7246" name="文档" r:id="rId3" imgW="3452260" imgH="133556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45181" y="1650886"/>
            <a:ext cx="8561888" cy="34532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个零点，则实数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的图象如图所示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根据图象知需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7171" name="图片 11" descr="说明: E:\贾文\贾文2015\二轮\考前三个月\数学 浙江（理）\-371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5284" y="2859782"/>
            <a:ext cx="3039775" cy="214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4752" y="47282"/>
            <a:ext cx="8597865" cy="2267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相切时，在整个定义域内，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8974998"/>
              </p:ext>
            </p:extLst>
          </p:nvPr>
        </p:nvGraphicFramePr>
        <p:xfrm>
          <a:off x="284579" y="2314611"/>
          <a:ext cx="7780338" cy="1439862"/>
        </p:xfrm>
        <a:graphic>
          <a:graphicData uri="http://schemas.openxmlformats.org/presentationml/2006/ole">
            <p:oleObj spid="_x0000_s8266" name="文档" r:id="rId3" imgW="7778761" imgH="144168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4752" y="3322425"/>
            <a:ext cx="8099577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时，两个函数图象有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0213" y="4402545"/>
            <a:ext cx="206017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&lt;2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3528" y="987574"/>
            <a:ext cx="851273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利用函数零点的情况求参数值或取值范围的方法：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利用零点存在性定理构建不等式求解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分离参数后转化为求函数的值域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转化为两熟悉的函数图象的上、下关系问题，从而构建不等式求解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0" descr="说明: E:\贾文\贾文2015\二轮\考前三个月\数学 浙江（理）\4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1988" y="2624345"/>
            <a:ext cx="3008206" cy="239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64272" y="51470"/>
            <a:ext cx="8770682" cy="4927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spc="-5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上的偶函数，且满足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spc="-5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若在区间</a:t>
            </a:r>
            <a:r>
              <a:rPr lang="en-US" altLang="zh-CN" sz="2600" kern="100" spc="-5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spc="-5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IPAPANNEW"/>
                <a:ea typeface="华文细黑"/>
                <a:cs typeface="Times New Roman"/>
              </a:rPr>
              <a:t>2,3]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上方程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恰有四个不相等的实数根，则实数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______.</a:t>
            </a:r>
            <a:endParaRPr lang="en-US" altLang="zh-CN" sz="2600" kern="100" spc="-5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得函数的周期是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的图象，如图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56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81951"/>
            <a:ext cx="8512738" cy="19297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要使方程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恰有四个不相等的实数根，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的斜率满足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由题意可知，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8252185"/>
              </p:ext>
            </p:extLst>
          </p:nvPr>
        </p:nvGraphicFramePr>
        <p:xfrm>
          <a:off x="348525" y="2325246"/>
          <a:ext cx="6088063" cy="1112837"/>
        </p:xfrm>
        <a:graphic>
          <a:graphicData uri="http://schemas.openxmlformats.org/presentationml/2006/ole">
            <p:oleObj spid="_x0000_s10446" name="文档" r:id="rId3" imgW="6087694" imgH="111369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4466769"/>
              </p:ext>
            </p:extLst>
          </p:nvPr>
        </p:nvGraphicFramePr>
        <p:xfrm>
          <a:off x="327025" y="3260725"/>
          <a:ext cx="6089650" cy="1112838"/>
        </p:xfrm>
        <a:graphic>
          <a:graphicData uri="http://schemas.openxmlformats.org/presentationml/2006/ole">
            <p:oleObj spid="_x0000_s10447" name="文档" r:id="rId4" imgW="6087694" imgH="111586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9099501"/>
              </p:ext>
            </p:extLst>
          </p:nvPr>
        </p:nvGraphicFramePr>
        <p:xfrm>
          <a:off x="315908" y="4155926"/>
          <a:ext cx="6089650" cy="1112838"/>
        </p:xfrm>
        <a:graphic>
          <a:graphicData uri="http://schemas.openxmlformats.org/presentationml/2006/ole">
            <p:oleObj spid="_x0000_s10448" name="文档" r:id="rId5" imgW="6087694" imgH="1117303" progId="Word.Document.12">
              <p:embed/>
            </p:oleObj>
          </a:graphicData>
        </a:graphic>
      </p:graphicFrame>
      <p:pic>
        <p:nvPicPr>
          <p:cNvPr id="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4665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225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1625" y="794410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的两个零点，则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B.1&lt;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&lt;e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&lt;10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D.e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&lt;10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在同一坐标系中画出函数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，结合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图象不难看出，它们的两个交点中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其中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一个交点的横坐标属于区间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一个交点的横坐标属于区间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2080871"/>
              </p:ext>
            </p:extLst>
          </p:nvPr>
        </p:nvGraphicFramePr>
        <p:xfrm>
          <a:off x="706428" y="1394916"/>
          <a:ext cx="312738" cy="852487"/>
        </p:xfrm>
        <a:graphic>
          <a:graphicData uri="http://schemas.openxmlformats.org/presentationml/2006/ole">
            <p:oleObj spid="_x0000_s11333" name="文档" r:id="rId15" imgW="313482" imgH="8545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7468" y="1419622"/>
            <a:ext cx="8180573" cy="28114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函数零点问题是高考常考题型，一般以选择题、填空题的形式考查，难度为中档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其考查点有两个方面：一是函数零点所在区间、零点个数；二是由函数零点的个数或取值范围求解参数的取值范围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636" y="786790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即在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中，其中一个属于区间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一个属于区间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).</a:t>
            </a: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不妨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则有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(e</a:t>
            </a:r>
            <a:r>
              <a:rPr lang="zh-CN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1,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，于是有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&lt;e</a:t>
            </a:r>
            <a:r>
              <a:rPr lang="en-US" altLang="zh-CN" sz="26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9978133"/>
              </p:ext>
            </p:extLst>
          </p:nvPr>
        </p:nvGraphicFramePr>
        <p:xfrm>
          <a:off x="6398488" y="3723878"/>
          <a:ext cx="312738" cy="852487"/>
        </p:xfrm>
        <a:graphic>
          <a:graphicData uri="http://schemas.openxmlformats.org/presentationml/2006/ole">
            <p:oleObj spid="_x0000_s12438" name="文档" r:id="rId15" imgW="313482" imgH="854561" progId="Word.Document.12">
              <p:embed/>
            </p:oleObj>
          </a:graphicData>
        </a:graphic>
      </p:graphicFrame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845222"/>
              </p:ext>
            </p:extLst>
          </p:nvPr>
        </p:nvGraphicFramePr>
        <p:xfrm>
          <a:off x="938619" y="2681073"/>
          <a:ext cx="642953" cy="492237"/>
        </p:xfrm>
        <a:graphic>
          <a:graphicData uri="http://schemas.openxmlformats.org/presentationml/2006/ole">
            <p:oleObj spid="_x0000_s12439" name="Equation" r:id="rId16" imgW="266400" imgH="20304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4423162"/>
              </p:ext>
            </p:extLst>
          </p:nvPr>
        </p:nvGraphicFramePr>
        <p:xfrm>
          <a:off x="5148064" y="2687638"/>
          <a:ext cx="674687" cy="492125"/>
        </p:xfrm>
        <a:graphic>
          <a:graphicData uri="http://schemas.openxmlformats.org/presentationml/2006/ole">
            <p:oleObj spid="_x0000_s12440" name="Equation" r:id="rId17" imgW="279360" imgH="20304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3961011"/>
              </p:ext>
            </p:extLst>
          </p:nvPr>
        </p:nvGraphicFramePr>
        <p:xfrm>
          <a:off x="3033427" y="3261722"/>
          <a:ext cx="674687" cy="492125"/>
        </p:xfrm>
        <a:graphic>
          <a:graphicData uri="http://schemas.openxmlformats.org/presentationml/2006/ole">
            <p:oleObj spid="_x0000_s12441" name="Equation" r:id="rId18" imgW="279279" imgH="203112" progId="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2078251"/>
              </p:ext>
            </p:extLst>
          </p:nvPr>
        </p:nvGraphicFramePr>
        <p:xfrm>
          <a:off x="4130040" y="3311381"/>
          <a:ext cx="642938" cy="492125"/>
        </p:xfrm>
        <a:graphic>
          <a:graphicData uri="http://schemas.openxmlformats.org/presentationml/2006/ole">
            <p:oleObj spid="_x0000_s12442" name="Equation" r:id="rId19" imgW="266400" imgH="2030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4632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615" y="835938"/>
            <a:ext cx="8597865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7366054"/>
              </p:ext>
            </p:extLst>
          </p:nvPr>
        </p:nvGraphicFramePr>
        <p:xfrm>
          <a:off x="4480202" y="691922"/>
          <a:ext cx="2941638" cy="1347787"/>
        </p:xfrm>
        <a:graphic>
          <a:graphicData uri="http://schemas.openxmlformats.org/presentationml/2006/ole">
            <p:oleObj spid="_x0000_s13443" name="文档" r:id="rId15" imgW="2941907" imgH="135071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791050"/>
              </p:ext>
            </p:extLst>
          </p:nvPr>
        </p:nvGraphicFramePr>
        <p:xfrm>
          <a:off x="404733" y="3151276"/>
          <a:ext cx="5311775" cy="2141538"/>
        </p:xfrm>
        <a:graphic>
          <a:graphicData uri="http://schemas.openxmlformats.org/presentationml/2006/ole">
            <p:oleObj spid="_x0000_s13444" name="文档" r:id="rId16" imgW="5311196" imgH="21443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2966" y="722402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，无解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178" y="794410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，无解；</a:t>
            </a:r>
            <a:endParaRPr lang="zh-CN" altLang="zh-CN" sz="1050" kern="100" spc="-5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，无解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，排除答案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解；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，有无数个解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13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731379"/>
            <a:ext cx="8770682" cy="43377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0(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解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5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5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，排除答案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25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时，当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，无解；</a:t>
            </a:r>
            <a:endParaRPr lang="zh-CN" altLang="zh-CN" sz="25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5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，无解；</a:t>
            </a:r>
            <a:endParaRPr lang="zh-CN" altLang="zh-CN" sz="25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时，方程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5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，无解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5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5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5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，排除答案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因此答案选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25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794202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在同一坐标系中作出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l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且与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的图象相切时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图片 9" descr="说明: E:\贾文\贾文2015\二轮\考前三个月\数学 浙江（理）\SXT179.ti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1708" y="1779662"/>
            <a:ext cx="3511842" cy="196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1989509"/>
              </p:ext>
            </p:extLst>
          </p:nvPr>
        </p:nvGraphicFramePr>
        <p:xfrm>
          <a:off x="290344" y="3170674"/>
          <a:ext cx="2667000" cy="1439862"/>
        </p:xfrm>
        <a:graphic>
          <a:graphicData uri="http://schemas.openxmlformats.org/presentationml/2006/ole">
            <p:oleObj spid="_x0000_s14459" name="文档" r:id="rId16" imgW="2667655" imgH="144229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9233414"/>
              </p:ext>
            </p:extLst>
          </p:nvPr>
        </p:nvGraphicFramePr>
        <p:xfrm>
          <a:off x="251520" y="4276432"/>
          <a:ext cx="4922837" cy="1111250"/>
        </p:xfrm>
        <a:graphic>
          <a:graphicData uri="http://schemas.openxmlformats.org/presentationml/2006/ole">
            <p:oleObj spid="_x0000_s14460" name="文档" r:id="rId17" imgW="4922493" imgH="11141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297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1066304"/>
            <a:ext cx="8597865" cy="35216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平移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单位后，所得图象与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的图象有两个公共点，平移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个单位后，两图象有无数个公共点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个不同的交点，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6509214"/>
              </p:ext>
            </p:extLst>
          </p:nvPr>
        </p:nvGraphicFramePr>
        <p:xfrm>
          <a:off x="3622873" y="1123132"/>
          <a:ext cx="373063" cy="944562"/>
        </p:xfrm>
        <a:graphic>
          <a:graphicData uri="http://schemas.openxmlformats.org/presentationml/2006/ole">
            <p:oleObj spid="_x0000_s15477" name="文档" r:id="rId15" imgW="374667" imgH="94614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0720299"/>
              </p:ext>
            </p:extLst>
          </p:nvPr>
        </p:nvGraphicFramePr>
        <p:xfrm>
          <a:off x="1676440" y="2540432"/>
          <a:ext cx="373063" cy="944562"/>
        </p:xfrm>
        <a:graphic>
          <a:graphicData uri="http://schemas.openxmlformats.org/presentationml/2006/ole">
            <p:oleObj spid="_x0000_s15478" name="文档" r:id="rId16" imgW="374667" imgH="9461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261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015157"/>
            <a:ext cx="859786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9989676"/>
              </p:ext>
            </p:extLst>
          </p:nvPr>
        </p:nvGraphicFramePr>
        <p:xfrm>
          <a:off x="340921" y="1915294"/>
          <a:ext cx="6477000" cy="1089025"/>
        </p:xfrm>
        <a:graphic>
          <a:graphicData uri="http://schemas.openxmlformats.org/presentationml/2006/ole">
            <p:oleObj spid="_x0000_s16555" name="文档" r:id="rId15" imgW="6476003" imgH="1090632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5493228"/>
              </p:ext>
            </p:extLst>
          </p:nvPr>
        </p:nvGraphicFramePr>
        <p:xfrm>
          <a:off x="2756560" y="786790"/>
          <a:ext cx="3208338" cy="1287462"/>
        </p:xfrm>
        <a:graphic>
          <a:graphicData uri="http://schemas.openxmlformats.org/presentationml/2006/ole">
            <p:oleObj spid="_x0000_s16556" name="文档" r:id="rId16" imgW="3208600" imgH="128977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43900" y="2839164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，所以此时方程无解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的零点只有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3577026"/>
              </p:ext>
            </p:extLst>
          </p:nvPr>
        </p:nvGraphicFramePr>
        <p:xfrm>
          <a:off x="6035020" y="3435846"/>
          <a:ext cx="517525" cy="1090613"/>
        </p:xfrm>
        <a:graphic>
          <a:graphicData uri="http://schemas.openxmlformats.org/presentationml/2006/ole">
            <p:oleObj spid="_x0000_s16557" name="文档" r:id="rId17" imgW="519351" imgH="109109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8050556" y="1192351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78679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A.4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B.5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C.6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D.7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，图象如图所示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图象看出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17410" name="图片 8" descr="说明: E:\贾文\贾文2015\二轮\考前三个月\数学 浙江（理）\50.T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63638"/>
            <a:ext cx="2860946" cy="220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65500" y="942419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5065" y="794410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4sin(2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，则在下列区间中函数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不存在零点的是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4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2,0]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[2,4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4sin 1&gt;0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4sin 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π&lt;5&lt;2π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5&lt;0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(2)&lt;0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上存在零点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71550"/>
            <a:ext cx="8597865" cy="1222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4sin(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1&lt;0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故函数在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1,0]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上存在零点，也在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2,0]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上存在零点；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0297663"/>
              </p:ext>
            </p:extLst>
          </p:nvPr>
        </p:nvGraphicFramePr>
        <p:xfrm>
          <a:off x="371385" y="2067694"/>
          <a:ext cx="6088063" cy="1165225"/>
        </p:xfrm>
        <a:graphic>
          <a:graphicData uri="http://schemas.openxmlformats.org/presentationml/2006/ole">
            <p:oleObj spid="_x0000_s18533" name="文档" r:id="rId15" imgW="6087694" imgH="116704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2398221"/>
              </p:ext>
            </p:extLst>
          </p:nvPr>
        </p:nvGraphicFramePr>
        <p:xfrm>
          <a:off x="342900" y="3001963"/>
          <a:ext cx="8610600" cy="1158875"/>
        </p:xfrm>
        <a:graphic>
          <a:graphicData uri="http://schemas.openxmlformats.org/presentationml/2006/ole">
            <p:oleObj spid="_x0000_s18534" name="文档" r:id="rId16" imgW="8615490" imgH="116384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60723" y="3871376"/>
            <a:ext cx="6399509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，所以函数在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[2,4]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上存在零点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206" y="771550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，在下列区间中，包含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零点的区间是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A.(0,1)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.(1,2)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C.(2,4)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所以由零点存在性定理可知，应选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7860423"/>
              </p:ext>
            </p:extLst>
          </p:nvPr>
        </p:nvGraphicFramePr>
        <p:xfrm>
          <a:off x="2620164" y="785664"/>
          <a:ext cx="312738" cy="922337"/>
        </p:xfrm>
        <a:graphic>
          <a:graphicData uri="http://schemas.openxmlformats.org/presentationml/2006/ole">
            <p:oleObj spid="_x0000_s19603" name="文档" r:id="rId15" imgW="313482" imgH="92343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1180683"/>
              </p:ext>
            </p:extLst>
          </p:nvPr>
        </p:nvGraphicFramePr>
        <p:xfrm>
          <a:off x="1098530" y="3739118"/>
          <a:ext cx="312738" cy="922337"/>
        </p:xfrm>
        <a:graphic>
          <a:graphicData uri="http://schemas.openxmlformats.org/presentationml/2006/ole">
            <p:oleObj spid="_x0000_s19604" name="文档" r:id="rId16" imgW="313482" imgH="92523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1616399"/>
              </p:ext>
            </p:extLst>
          </p:nvPr>
        </p:nvGraphicFramePr>
        <p:xfrm>
          <a:off x="2915816" y="3714785"/>
          <a:ext cx="312738" cy="922337"/>
        </p:xfrm>
        <a:graphic>
          <a:graphicData uri="http://schemas.openxmlformats.org/presentationml/2006/ole">
            <p:oleObj spid="_x0000_s19605" name="文档" r:id="rId17" imgW="313482" imgH="927036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187624" y="1563638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图片 7" descr="说明: E:\贾文\贾文2015\二轮\考前三个月\数学 浙江（理）\5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3614" y="2135262"/>
            <a:ext cx="3398866" cy="238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636" y="570766"/>
            <a:ext cx="8683844" cy="46089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上的奇函数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的所有零点之和为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，画出函数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4996543"/>
              </p:ext>
            </p:extLst>
          </p:nvPr>
        </p:nvGraphicFramePr>
        <p:xfrm>
          <a:off x="259323" y="1135018"/>
          <a:ext cx="5089525" cy="1341438"/>
        </p:xfrm>
        <a:graphic>
          <a:graphicData uri="http://schemas.openxmlformats.org/presentationml/2006/ole">
            <p:oleObj spid="_x0000_s20531" name="文档" r:id="rId16" imgW="5090211" imgH="13431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38704"/>
            <a:ext cx="8683844" cy="4512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为奇函数，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的所有零点之和为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17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286" y="928668"/>
            <a:ext cx="8770682" cy="797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	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3772572"/>
              </p:ext>
            </p:extLst>
          </p:nvPr>
        </p:nvGraphicFramePr>
        <p:xfrm>
          <a:off x="2823360" y="616486"/>
          <a:ext cx="2911475" cy="1660525"/>
        </p:xfrm>
        <a:graphic>
          <a:graphicData uri="http://schemas.openxmlformats.org/presentationml/2006/ole">
            <p:oleObj spid="_x0000_s21628" name="文档" r:id="rId15" imgW="2911314" imgH="166368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1067" y="1916732"/>
            <a:ext cx="8821322" cy="28152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个不同的零点，则实数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要使函数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有两个不同零点，只需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两个不同交点，则图易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                   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.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8022366"/>
              </p:ext>
            </p:extLst>
          </p:nvPr>
        </p:nvGraphicFramePr>
        <p:xfrm>
          <a:off x="4268728" y="4076095"/>
          <a:ext cx="1493838" cy="928687"/>
        </p:xfrm>
        <a:graphic>
          <a:graphicData uri="http://schemas.openxmlformats.org/presentationml/2006/ole">
            <p:oleObj spid="_x0000_s21629" name="文档" r:id="rId16" imgW="1494348" imgH="931002" progId="Word.Document.12">
              <p:embed/>
            </p:oleObj>
          </a:graphicData>
        </a:graphic>
      </p:graphicFrame>
      <p:pic>
        <p:nvPicPr>
          <p:cNvPr id="21508" name="图片 6" descr="说明: E:\贾文\贾文2015\二轮\考前三个月\数学 浙江（理）\54.T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3822" y="3363838"/>
            <a:ext cx="2400626" cy="16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4573412"/>
              </p:ext>
            </p:extLst>
          </p:nvPr>
        </p:nvGraphicFramePr>
        <p:xfrm>
          <a:off x="6019959" y="1779662"/>
          <a:ext cx="1493838" cy="928687"/>
        </p:xfrm>
        <a:graphic>
          <a:graphicData uri="http://schemas.openxmlformats.org/presentationml/2006/ole">
            <p:oleObj spid="_x0000_s21630" name="文档" r:id="rId18" imgW="1494348" imgH="10096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636" y="1071242"/>
            <a:ext cx="8683844" cy="35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1113051"/>
            <a:ext cx="8262379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因此函数必在区间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内存在零点，故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9375" y="105958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的实数解的个数为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546033"/>
              </p:ext>
            </p:extLst>
          </p:nvPr>
        </p:nvGraphicFramePr>
        <p:xfrm>
          <a:off x="395536" y="1955171"/>
          <a:ext cx="6088063" cy="1181100"/>
        </p:xfrm>
        <a:graphic>
          <a:graphicData uri="http://schemas.openxmlformats.org/presentationml/2006/ole">
            <p:oleObj spid="_x0000_s22600" name="文档" r:id="rId15" imgW="6087694" imgH="1182179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9365147"/>
              </p:ext>
            </p:extLst>
          </p:nvPr>
        </p:nvGraphicFramePr>
        <p:xfrm>
          <a:off x="356145" y="2891275"/>
          <a:ext cx="6088063" cy="1181100"/>
        </p:xfrm>
        <a:graphic>
          <a:graphicData uri="http://schemas.openxmlformats.org/presentationml/2006/ole">
            <p:oleObj spid="_x0000_s22601" name="文档" r:id="rId16" imgW="6087694" imgH="118398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3899387"/>
            <a:ext cx="510267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如图所示，由图象可知有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29" name="图片 5" descr="说明: E:\贾文\贾文2015\二轮\考前三个月\数学 浙江（理）\55.T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6893" y="2283718"/>
            <a:ext cx="2927218" cy="237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2830" y="1173683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869846"/>
            <a:ext cx="8597865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9385087"/>
              </p:ext>
            </p:extLst>
          </p:nvPr>
        </p:nvGraphicFramePr>
        <p:xfrm>
          <a:off x="6292572" y="699542"/>
          <a:ext cx="3254375" cy="1271587"/>
        </p:xfrm>
        <a:graphic>
          <a:graphicData uri="http://schemas.openxmlformats.org/presentationml/2006/ole">
            <p:oleObj spid="_x0000_s23649" name="文档" r:id="rId15" imgW="3254309" imgH="1274269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0260604"/>
              </p:ext>
            </p:extLst>
          </p:nvPr>
        </p:nvGraphicFramePr>
        <p:xfrm>
          <a:off x="260623" y="2712819"/>
          <a:ext cx="7551737" cy="1882775"/>
        </p:xfrm>
        <a:graphic>
          <a:graphicData uri="http://schemas.openxmlformats.org/presentationml/2006/ole">
            <p:oleObj spid="_x0000_s23650" name="文档" r:id="rId16" imgW="7550238" imgH="1886441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6534165"/>
              </p:ext>
            </p:extLst>
          </p:nvPr>
        </p:nvGraphicFramePr>
        <p:xfrm>
          <a:off x="262210" y="4186406"/>
          <a:ext cx="7550150" cy="1203325"/>
        </p:xfrm>
        <a:graphic>
          <a:graphicData uri="http://schemas.openxmlformats.org/presentationml/2006/ole">
            <p:oleObj spid="_x0000_s23651" name="文档" r:id="rId17" imgW="7550238" imgH="120524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6839" y="1544260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则方程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实根的个数为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665" y="843558"/>
            <a:ext cx="8683844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单调递减，在同一坐标系中画出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78" name="图片 4" descr="说明: E:\贾文\贾文2015\二轮\考前三个月\数学 浙江（理）\SXT38.T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0960" y="1746871"/>
            <a:ext cx="3234162" cy="193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8739" y="3587709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由图象可知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的实根个数为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533422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零点个数与零点区间问题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435846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由函数零点求参数范围问题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106" y="771550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为周期的偶函数，当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内，关于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有四个根，则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由题意作出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spc="-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spc="-100" dirty="0" smtClean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spc="-100" dirty="0" smtClean="0">
                <a:latin typeface="IPAPANNEW"/>
                <a:ea typeface="华文细黑"/>
                <a:cs typeface="Times New Roman"/>
              </a:rPr>
              <a:t>1,3]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上的图象如图，记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spc="-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的图象过定点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，由图象知，方程有四个根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25602" name="图片 3" descr="说明: E:\贾文\贾文2015\二轮\考前三个月\数学 浙江（理）\F2.T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6524" y="3238238"/>
            <a:ext cx="2455564" cy="178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615" y="1087165"/>
            <a:ext cx="859786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的图象有四个交点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5674749"/>
              </p:ext>
            </p:extLst>
          </p:nvPr>
        </p:nvGraphicFramePr>
        <p:xfrm>
          <a:off x="394245" y="1851670"/>
          <a:ext cx="6088063" cy="1265237"/>
        </p:xfrm>
        <a:graphic>
          <a:graphicData uri="http://schemas.openxmlformats.org/presentationml/2006/ole">
            <p:oleObj spid="_x0000_s26692" name="文档" r:id="rId15" imgW="6087694" imgH="1266157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731320"/>
              </p:ext>
            </p:extLst>
          </p:nvPr>
        </p:nvGraphicFramePr>
        <p:xfrm>
          <a:off x="371385" y="2859782"/>
          <a:ext cx="6088063" cy="1265237"/>
        </p:xfrm>
        <a:graphic>
          <a:graphicData uri="http://schemas.openxmlformats.org/presentationml/2006/ole">
            <p:oleObj spid="_x0000_s26693" name="文档" r:id="rId16" imgW="6087694" imgH="126832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16277"/>
              </p:ext>
            </p:extLst>
          </p:nvPr>
        </p:nvGraphicFramePr>
        <p:xfrm>
          <a:off x="349722" y="3742119"/>
          <a:ext cx="2278062" cy="1058863"/>
        </p:xfrm>
        <a:graphic>
          <a:graphicData uri="http://schemas.openxmlformats.org/presentationml/2006/ole">
            <p:oleObj spid="_x0000_s26694" name="文档" r:id="rId17" imgW="2278952" imgH="1060809" progId="Word.Document.12">
              <p:embed/>
            </p:oleObj>
          </a:graphicData>
        </a:graphic>
      </p:graphicFrame>
      <p:pic>
        <p:nvPicPr>
          <p:cNvPr id="23" name="图片 22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3556" y="445919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零点个数与零点区间问题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08206" y="870848"/>
            <a:ext cx="8770682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spc="-5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上的奇函数，当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，则函数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的零点的集合为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A.{1,3}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1,1,3}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C.{2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1,3}  	D.{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上的奇函数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8699715"/>
              </p:ext>
            </p:extLst>
          </p:nvPr>
        </p:nvGraphicFramePr>
        <p:xfrm>
          <a:off x="1248956" y="2750364"/>
          <a:ext cx="571500" cy="715962"/>
        </p:xfrm>
        <a:graphic>
          <a:graphicData uri="http://schemas.openxmlformats.org/presentationml/2006/ole">
            <p:oleObj spid="_x0000_s1198" name="文档" r:id="rId3" imgW="572617" imgH="71718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0235700"/>
              </p:ext>
            </p:extLst>
          </p:nvPr>
        </p:nvGraphicFramePr>
        <p:xfrm>
          <a:off x="5341228" y="2784272"/>
          <a:ext cx="571500" cy="715962"/>
        </p:xfrm>
        <a:graphic>
          <a:graphicData uri="http://schemas.openxmlformats.org/presentationml/2006/ole">
            <p:oleObj spid="_x0000_s1199" name="文档" r:id="rId4" imgW="572617" imgH="7186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615" y="483518"/>
            <a:ext cx="8597865" cy="42220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623" y="627534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7940243"/>
              </p:ext>
            </p:extLst>
          </p:nvPr>
        </p:nvGraphicFramePr>
        <p:xfrm>
          <a:off x="431011" y="1563638"/>
          <a:ext cx="6088063" cy="769937"/>
        </p:xfrm>
        <a:graphic>
          <a:graphicData uri="http://schemas.openxmlformats.org/presentationml/2006/ole">
            <p:oleObj spid="_x0000_s3241" name="文档" r:id="rId3" imgW="6087694" imgH="77021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0903" y="2201675"/>
            <a:ext cx="405431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有三个零点，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6689664"/>
              </p:ext>
            </p:extLst>
          </p:nvPr>
        </p:nvGraphicFramePr>
        <p:xfrm>
          <a:off x="408151" y="3147814"/>
          <a:ext cx="6088063" cy="769937"/>
        </p:xfrm>
        <a:graphic>
          <a:graphicData uri="http://schemas.openxmlformats.org/presentationml/2006/ole">
            <p:oleObj spid="_x0000_s3242" name="文档" r:id="rId4" imgW="6087694" imgH="770939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8523" y="3867894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282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7369769"/>
              </p:ext>
            </p:extLst>
          </p:nvPr>
        </p:nvGraphicFramePr>
        <p:xfrm>
          <a:off x="311707" y="146338"/>
          <a:ext cx="8001000" cy="1385887"/>
        </p:xfrm>
        <a:graphic>
          <a:graphicData uri="http://schemas.openxmlformats.org/presentationml/2006/ole">
            <p:oleObj spid="_x0000_s2297" name="文档" r:id="rId3" imgW="7999726" imgH="138834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3979" y="1146830"/>
            <a:ext cx="809957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3619651"/>
              </p:ext>
            </p:extLst>
          </p:nvPr>
        </p:nvGraphicFramePr>
        <p:xfrm>
          <a:off x="300176" y="1825382"/>
          <a:ext cx="8001000" cy="1385887"/>
        </p:xfrm>
        <a:graphic>
          <a:graphicData uri="http://schemas.openxmlformats.org/presentationml/2006/ole">
            <p:oleObj spid="_x0000_s2298" name="文档" r:id="rId4" imgW="7999726" imgH="1392304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2738626"/>
            <a:ext cx="553212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3490310"/>
              </p:ext>
            </p:extLst>
          </p:nvPr>
        </p:nvGraphicFramePr>
        <p:xfrm>
          <a:off x="179512" y="4089043"/>
          <a:ext cx="8001000" cy="1385887"/>
        </p:xfrm>
        <a:graphic>
          <a:graphicData uri="http://schemas.openxmlformats.org/presentationml/2006/ole">
            <p:oleObj spid="_x0000_s2299" name="文档" r:id="rId5" imgW="7999726" imgH="1393746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3265182" y="4144878"/>
            <a:ext cx="224292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0509" y="127560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83518"/>
            <a:ext cx="8561888" cy="42220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个零点，则实数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恰有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个零点，分两种情况讨论：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没有零点时，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个零点；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时无零点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满足题意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03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2074</Words>
  <Application>Microsoft Office PowerPoint</Application>
  <PresentationFormat>全屏显示(16:9)</PresentationFormat>
  <Paragraphs>483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656</cp:revision>
  <dcterms:modified xsi:type="dcterms:W3CDTF">2016-03-03T00:41:17Z</dcterms:modified>
</cp:coreProperties>
</file>