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0A62-01EB-4016-89A3-6CB9F8B3A12A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576F-4676-4925-BB14-410BF5591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3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fld id="{A1B4B353-31E6-45C6-8836-A704026341DE}" type="slidenum">
              <a:rPr lang="zh-CN" altLang="en-US" sz="1200"/>
              <a:pPr algn="r" eaLnBrk="1" hangingPunct="1">
                <a:buFont typeface="Arial" pitchFamily="34" charset="0"/>
                <a:buNone/>
              </a:pPr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fld id="{343BA463-E8D3-42FD-92E1-86892947C106}" type="slidenum">
              <a:rPr lang="zh-CN" altLang="en-US" sz="1200"/>
              <a:pPr algn="r" eaLnBrk="1" hangingPunct="1">
                <a:buFont typeface="Arial" pitchFamily="34" charset="0"/>
                <a:buNone/>
              </a:pPr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fld id="{4BBE9717-E5FE-4DC9-AC4D-AF2DDAC35D22}" type="slidenum">
              <a:rPr lang="zh-CN" altLang="en-US" sz="1200"/>
              <a:pPr algn="r" eaLnBrk="1" hangingPunct="1">
                <a:buFont typeface="Arial" pitchFamily="34" charset="0"/>
                <a:buNone/>
              </a:pPr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7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8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7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8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2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5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8B84-E108-4474-849D-D5AD5C3D25A9}" type="datetimeFigureOut">
              <a:rPr lang="zh-CN" altLang="en-US" smtClean="0"/>
              <a:t>2017-4-13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F848-DE3C-4327-B8C8-11C758C2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10"/>
          <p:cNvSpPr txBox="1">
            <a:spLocks noChangeArrowheads="1"/>
          </p:cNvSpPr>
          <p:nvPr/>
        </p:nvSpPr>
        <p:spPr bwMode="auto">
          <a:xfrm>
            <a:off x="1219200" y="762000"/>
            <a:ext cx="4913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5400" b="1">
                <a:solidFill>
                  <a:schemeClr val="accent2"/>
                </a:solidFill>
                <a:latin typeface="Kabel Ult BT" pitchFamily="34" charset="0"/>
              </a:rPr>
              <a:t>For Senior 1</a:t>
            </a:r>
          </a:p>
        </p:txBody>
      </p:sp>
      <p:sp>
        <p:nvSpPr>
          <p:cNvPr id="35844" name="Text Box 11"/>
          <p:cNvSpPr txBox="1">
            <a:spLocks noChangeArrowheads="1"/>
          </p:cNvSpPr>
          <p:nvPr/>
        </p:nvSpPr>
        <p:spPr bwMode="auto">
          <a:xfrm>
            <a:off x="1828800" y="1600200"/>
            <a:ext cx="701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3200" b="1"/>
              <a:t>2016-2017</a:t>
            </a:r>
            <a:r>
              <a:rPr lang="zh-CN" altLang="en-US" sz="3200" b="1"/>
              <a:t>学年第31/32期总第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668</a:t>
            </a:r>
            <a:r>
              <a:rPr lang="zh-CN" altLang="en-US" sz="3200" b="1"/>
              <a:t>期</a:t>
            </a:r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685800" y="2667000"/>
            <a:ext cx="80279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6600">
                <a:solidFill>
                  <a:srgbClr val="FF0000"/>
                </a:solidFill>
                <a:latin typeface="Impact" pitchFamily="34" charset="0"/>
              </a:rPr>
              <a:t>  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828800" y="2590800"/>
            <a:ext cx="63817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6600" b="1" dirty="0">
                <a:solidFill>
                  <a:srgbClr val="FF0000"/>
                </a:solidFill>
                <a:latin typeface="Times New Roman" pitchFamily="18" charset="0"/>
              </a:rPr>
              <a:t> Not good to feel guilty (PVII)</a:t>
            </a:r>
          </a:p>
        </p:txBody>
      </p:sp>
    </p:spTree>
    <p:extLst>
      <p:ext uri="{BB962C8B-B14F-4D97-AF65-F5344CB8AC3E}">
        <p14:creationId xmlns:p14="http://schemas.microsoft.com/office/powerpoint/2010/main" val="55731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76200" y="2133600"/>
            <a:ext cx="85344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pPr marL="609600" indent="-60960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The author is responsible for her brother’s blindness. </a:t>
            </a:r>
          </a:p>
          <a:p>
            <a:pPr marL="609600" indent="-60960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The author’s brother always felt life was unfair to him. </a:t>
            </a:r>
          </a:p>
          <a:p>
            <a:pPr marL="609600" indent="-60960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The author felt great pressure due to her brother’s blindness. </a:t>
            </a:r>
          </a:p>
          <a:p>
            <a:pPr marL="609600" indent="-60960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The author sometimes felt it was difficult to describe things </a:t>
            </a:r>
            <a:r>
              <a:rPr lang="en-GB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for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her brother. </a:t>
            </a:r>
          </a:p>
          <a:p>
            <a:pPr marL="609600" indent="-60960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The author lives well</a:t>
            </a:r>
            <a:r>
              <a:rPr lang="en-GB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mostly for other people.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marL="609600" indent="-609600" algn="just" eaLnBrk="1" hangingPunct="1">
              <a:spcBef>
                <a:spcPct val="0"/>
              </a:spcBef>
              <a:buFontTx/>
              <a:buAutoNum type="arabicPeriod"/>
            </a:pP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1987" name="矩形 3"/>
          <p:cNvSpPr>
            <a:spLocks noChangeArrowheads="1"/>
          </p:cNvSpPr>
          <p:nvPr/>
        </p:nvSpPr>
        <p:spPr bwMode="auto">
          <a:xfrm>
            <a:off x="152400" y="838200"/>
            <a:ext cx="8991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3200" b="1">
                <a:latin typeface="Times New Roman" pitchFamily="18" charset="0"/>
              </a:rPr>
              <a:t>Read again and check whether the statements are true (T) or false (F)</a:t>
            </a:r>
            <a:r>
              <a:rPr lang="en-GB" altLang="zh-CN" sz="3200" b="1">
                <a:latin typeface="Times New Roman" pitchFamily="18" charset="0"/>
              </a:rPr>
              <a:t>.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457200" y="0"/>
            <a:ext cx="303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III. Scanning 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181600" y="1524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84582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8686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25146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4038600" y="4343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7467600" y="480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422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295942" grpId="0" build="p" autoUpdateAnimBg="0"/>
      <p:bldP spid="295943" grpId="0" build="p" autoUpdateAnimBg="0"/>
      <p:bldP spid="295944" grpId="0" build="p" autoUpdateAnimBg="0"/>
      <p:bldP spid="295945" grpId="0" build="p" autoUpdateAnimBg="0"/>
      <p:bldP spid="29594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633413"/>
            <a:ext cx="9144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1. Have you ever tried to put into words things </a:t>
            </a:r>
            <a:r>
              <a:rPr lang="en-US" altLang="zh-CN" sz="36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can only be described with feelings that come from the heart?  </a:t>
            </a:r>
            <a:endParaRPr lang="en-US" altLang="zh-CN" b="1" smtClean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0"/>
            <a:ext cx="437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IV. Language study</a:t>
            </a:r>
          </a:p>
        </p:txBody>
      </p:sp>
      <p:sp>
        <p:nvSpPr>
          <p:cNvPr id="43012" name="内容占位符 2"/>
          <p:cNvSpPr txBox="1">
            <a:spLocks noChangeArrowheads="1"/>
          </p:cNvSpPr>
          <p:nvPr/>
        </p:nvSpPr>
        <p:spPr bwMode="auto">
          <a:xfrm>
            <a:off x="0" y="41148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2643188"/>
            <a:ext cx="9144000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FF0000"/>
                </a:solidFill>
              </a:rPr>
              <a:t>句中的两个</a:t>
            </a:r>
            <a:r>
              <a:rPr lang="en-US" altLang="zh-CN" sz="3200" b="1">
                <a:solidFill>
                  <a:srgbClr val="FF0000"/>
                </a:solidFill>
              </a:rPr>
              <a:t>that</a:t>
            </a:r>
            <a:r>
              <a:rPr lang="zh-CN" altLang="en-US" sz="3200" b="1">
                <a:solidFill>
                  <a:srgbClr val="FF0000"/>
                </a:solidFill>
              </a:rPr>
              <a:t>均引导定语从句，分别修饰先行词</a:t>
            </a:r>
            <a:r>
              <a:rPr lang="en-US" altLang="zh-CN" sz="3200" b="1">
                <a:solidFill>
                  <a:srgbClr val="FF0000"/>
                </a:solidFill>
              </a:rPr>
              <a:t>things</a:t>
            </a:r>
            <a:r>
              <a:rPr lang="zh-CN" altLang="en-US" sz="3200" b="1">
                <a:solidFill>
                  <a:srgbClr val="FF0000"/>
                </a:solidFill>
              </a:rPr>
              <a:t>和</a:t>
            </a:r>
            <a:r>
              <a:rPr lang="en-US" altLang="zh-CN" sz="3200" b="1">
                <a:solidFill>
                  <a:srgbClr val="FF0000"/>
                </a:solidFill>
              </a:rPr>
              <a:t>feelings</a:t>
            </a:r>
            <a:r>
              <a:rPr lang="zh-CN" altLang="en-US" sz="3200" b="1">
                <a:solidFill>
                  <a:srgbClr val="FF0000"/>
                </a:solidFill>
              </a:rPr>
              <a:t>。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put your feelings/thoughts etc into words </a:t>
            </a:r>
            <a:r>
              <a:rPr lang="zh-CN" altLang="en-US" sz="3200" b="1">
                <a:solidFill>
                  <a:srgbClr val="FF0000"/>
                </a:solidFill>
              </a:rPr>
              <a:t>表示“用言语清楚地表达”，此处因为宾语</a:t>
            </a:r>
            <a:r>
              <a:rPr lang="en-US" altLang="zh-CN" sz="3200" b="1">
                <a:solidFill>
                  <a:srgbClr val="FF0000"/>
                </a:solidFill>
              </a:rPr>
              <a:t>things that … </a:t>
            </a:r>
            <a:r>
              <a:rPr lang="zh-CN" altLang="en-US" sz="3200" b="1">
                <a:solidFill>
                  <a:srgbClr val="FF0000"/>
                </a:solidFill>
              </a:rPr>
              <a:t>较长，所以使用了宾语后置用法，避免头重脚轻。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e.g.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chose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as my birthday gift an </a:t>
            </a:r>
            <a:r>
              <a:rPr lang="en-GB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hone</a:t>
            </a:r>
            <a:r>
              <a:rPr lang="en-GB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 which is wort</a:t>
            </a:r>
            <a:r>
              <a:rPr lang="en-GB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GB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GB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yuan.</a:t>
            </a:r>
            <a:r>
              <a:rPr lang="en-US" altLang="zh-CN" sz="3200" b="1">
                <a:solidFill>
                  <a:srgbClr val="FF0000"/>
                </a:solidFill>
              </a:rPr>
              <a:t> （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GB" altLang="zh-CN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chose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GB" altLang="zh-CN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hone</a:t>
            </a:r>
            <a:r>
              <a:rPr lang="en-GB" altLang="zh-CN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6 as my birthday gift.</a:t>
            </a:r>
            <a:r>
              <a:rPr lang="en-US" altLang="zh-CN" sz="3200" b="1">
                <a:solidFill>
                  <a:srgbClr val="FF0000"/>
                </a:solidFill>
              </a:rPr>
              <a:t>）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685800"/>
            <a:ext cx="9144000" cy="12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CN" b="1" smtClean="0">
                <a:latin typeface="Times New Roman" pitchFamily="18" charset="0"/>
              </a:rPr>
              <a:t>I’d describe the sun that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warmed</a:t>
            </a:r>
            <a:r>
              <a:rPr lang="en-US" altLang="zh-CN" b="1" smtClean="0">
                <a:latin typeface="Times New Roman" pitchFamily="18" charset="0"/>
              </a:rPr>
              <a:t> his face or the birds that flew across the sky as best I could. 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214313" y="2143125"/>
            <a:ext cx="91440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endParaRPr lang="zh-CN" altLang="zh-CN" sz="3200" b="1" noProof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57200" y="0"/>
            <a:ext cx="437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IV. Language study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600" y="1905000"/>
            <a:ext cx="8763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warm</a:t>
            </a:r>
            <a:r>
              <a:rPr lang="zh-CN" altLang="en-US" sz="3200" b="1">
                <a:solidFill>
                  <a:srgbClr val="FF0000"/>
                </a:solidFill>
              </a:rPr>
              <a:t>原为形容词，这里活用为动词，意为“使……暖和”。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chemeClr val="accent2"/>
                </a:solidFill>
              </a:rPr>
              <a:t>More examples: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chemeClr val="accent2"/>
                </a:solidFill>
              </a:rPr>
              <a:t>This is an inspirational tale that will </a:t>
            </a:r>
            <a:r>
              <a:rPr lang="en-US" altLang="zh-CN" sz="3200" b="1" u="sng">
                <a:solidFill>
                  <a:schemeClr val="accent2"/>
                </a:solidFill>
              </a:rPr>
              <a:t>warm </a:t>
            </a:r>
            <a:r>
              <a:rPr lang="en-US" altLang="zh-CN" sz="3200" b="1">
                <a:solidFill>
                  <a:schemeClr val="accent2"/>
                </a:solidFill>
              </a:rPr>
              <a:t>your heart.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chemeClr val="accent2"/>
                </a:solidFill>
              </a:rPr>
              <a:t>He was </a:t>
            </a:r>
            <a:r>
              <a:rPr lang="en-US" altLang="zh-CN" sz="3200" b="1" u="sng">
                <a:solidFill>
                  <a:schemeClr val="accent2"/>
                </a:solidFill>
              </a:rPr>
              <a:t>blinded</a:t>
            </a:r>
            <a:r>
              <a:rPr lang="en-US" altLang="zh-CN" sz="3200" b="1">
                <a:solidFill>
                  <a:schemeClr val="accent2"/>
                </a:solidFill>
              </a:rPr>
              <a:t> by the bright light. (</a:t>
            </a:r>
            <a:r>
              <a:rPr lang="zh-CN" altLang="en-US" sz="3200" b="1">
                <a:solidFill>
                  <a:schemeClr val="accent2"/>
                </a:solidFill>
              </a:rPr>
              <a:t>使看不见)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chemeClr val="accent2"/>
                </a:solidFill>
              </a:rPr>
              <a:t>It’s just a working model; we haven‘t </a:t>
            </a:r>
            <a:r>
              <a:rPr lang="en-US" altLang="zh-CN" sz="3200" b="1" u="sng">
                <a:solidFill>
                  <a:schemeClr val="accent2"/>
                </a:solidFill>
              </a:rPr>
              <a:t>perfected</a:t>
            </a:r>
            <a:r>
              <a:rPr lang="en-US" altLang="zh-CN" sz="3200" b="1">
                <a:solidFill>
                  <a:schemeClr val="accent2"/>
                </a:solidFill>
              </a:rPr>
              <a:t> it yet. （</a:t>
            </a:r>
            <a:r>
              <a:rPr lang="zh-CN" altLang="en-US" sz="3200" b="1">
                <a:solidFill>
                  <a:schemeClr val="accent2"/>
                </a:solidFill>
              </a:rPr>
              <a:t>使完善）</a:t>
            </a:r>
          </a:p>
        </p:txBody>
      </p:sp>
    </p:spTree>
    <p:extLst>
      <p:ext uri="{BB962C8B-B14F-4D97-AF65-F5344CB8AC3E}">
        <p14:creationId xmlns:p14="http://schemas.microsoft.com/office/powerpoint/2010/main" val="35700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4" grpId="0" autoUpdateAnimBg="0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6096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70C0"/>
                </a:solidFill>
                <a:latin typeface="Times New Roman" pitchFamily="18" charset="0"/>
              </a:rPr>
              <a:t>其他常见的词类活用还有名词活用为动词。</a:t>
            </a:r>
            <a:endParaRPr lang="en-US" altLang="zh-CN" b="1" smtClean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0"/>
            <a:ext cx="437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IV. Language study</a:t>
            </a:r>
          </a:p>
        </p:txBody>
      </p:sp>
      <p:sp>
        <p:nvSpPr>
          <p:cNvPr id="45060" name="内容占位符 2"/>
          <p:cNvSpPr txBox="1">
            <a:spLocks noChangeArrowheads="1"/>
          </p:cNvSpPr>
          <p:nvPr/>
        </p:nvSpPr>
        <p:spPr bwMode="auto">
          <a:xfrm>
            <a:off x="0" y="472440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371600"/>
            <a:ext cx="8686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For example: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He had already</a:t>
            </a:r>
            <a:r>
              <a:rPr lang="en-US" altLang="zh-CN" sz="3200" b="1" u="sng">
                <a:solidFill>
                  <a:schemeClr val="accent2"/>
                </a:solidFill>
                <a:latin typeface="Times New Roman" pitchFamily="18" charset="0"/>
              </a:rPr>
              <a:t> fathered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 five kids by the time he was </a:t>
            </a:r>
            <a:r>
              <a:rPr lang="en-GB" altLang="zh-CN" sz="3200" b="1">
                <a:solidFill>
                  <a:schemeClr val="accent2"/>
                </a:solidFill>
                <a:latin typeface="Times New Roman" pitchFamily="18" charset="0"/>
              </a:rPr>
              <a:t>30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 years old. （</a:t>
            </a:r>
            <a:r>
              <a:rPr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抚养）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Hard work </a:t>
            </a:r>
            <a:r>
              <a:rPr lang="en-US" altLang="zh-CN" sz="3200" b="1" u="sng">
                <a:solidFill>
                  <a:schemeClr val="accent2"/>
                </a:solidFill>
                <a:latin typeface="Times New Roman" pitchFamily="18" charset="0"/>
              </a:rPr>
              <a:t>shapes</a:t>
            </a:r>
            <a:r>
              <a:rPr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 our success.（</a:t>
            </a:r>
            <a:r>
              <a:rPr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塑造，使成形）</a:t>
            </a:r>
          </a:p>
        </p:txBody>
      </p:sp>
    </p:spTree>
    <p:extLst>
      <p:ext uri="{BB962C8B-B14F-4D97-AF65-F5344CB8AC3E}">
        <p14:creationId xmlns:p14="http://schemas.microsoft.com/office/powerpoint/2010/main" val="31585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457200" y="0"/>
            <a:ext cx="4322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V. Homework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228600" y="1219200"/>
            <a:ext cx="86106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zh-CN" sz="4000" b="1">
                <a:latin typeface="Times New Roman" pitchFamily="18" charset="0"/>
                <a:cs typeface="Times New Roman" pitchFamily="18" charset="0"/>
              </a:rPr>
              <a:t>Can you think of a time you</a:t>
            </a:r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 experienced </a:t>
            </a:r>
            <a:r>
              <a:rPr lang="en-GB" altLang="zh-CN" sz="40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 negative feeling? What caused it? Did you turn it </a:t>
            </a:r>
            <a:r>
              <a:rPr lang="en-GB" altLang="zh-CN" sz="4000" b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to something good? Write an article about it. </a:t>
            </a:r>
            <a:endParaRPr lang="en-US" altLang="zh-CN" sz="40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708" y="0"/>
            <a:ext cx="8935788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If guilt could talk, it would say: “How dare you do the things you do when others never get a chance to enjoy them!”</a:t>
            </a:r>
            <a:br>
              <a:rPr lang="en-US" altLang="zh-CN" sz="2800" b="1" dirty="0"/>
            </a:br>
            <a:r>
              <a:rPr lang="en-US" altLang="zh-CN" sz="2800" b="1" dirty="0" smtClean="0"/>
              <a:t>Last </a:t>
            </a:r>
            <a:r>
              <a:rPr lang="en-US" altLang="zh-CN" sz="2800" b="1" dirty="0"/>
              <a:t>week, I walked out of the doctor’s office </a:t>
            </a:r>
            <a:r>
              <a:rPr lang="en-US" altLang="zh-CN" sz="2800" b="1" dirty="0">
                <a:solidFill>
                  <a:srgbClr val="FF0000"/>
                </a:solidFill>
              </a:rPr>
              <a:t>grinning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like a mule </a:t>
            </a:r>
            <a:r>
              <a:rPr lang="en-US" altLang="zh-CN" sz="2800" b="1" dirty="0"/>
              <a:t>eating briars</a:t>
            </a:r>
            <a:r>
              <a:rPr lang="en-US" altLang="zh-CN" sz="2800" b="1" dirty="0" smtClean="0"/>
              <a:t>. </a:t>
            </a:r>
            <a:r>
              <a:rPr lang="en-US" altLang="zh-CN" sz="2800" b="1" dirty="0"/>
              <a:t>I’d just been told that my eyes were perfect.</a:t>
            </a:r>
            <a:br>
              <a:rPr lang="en-US" altLang="zh-CN" sz="2800" b="1" dirty="0"/>
            </a:br>
            <a:r>
              <a:rPr lang="en-US" altLang="zh-CN" sz="2800" b="1" dirty="0" smtClean="0"/>
              <a:t>I </a:t>
            </a:r>
            <a:r>
              <a:rPr lang="en-US" altLang="zh-CN" sz="2800" b="1" dirty="0"/>
              <a:t>was so happy. Then the guilt </a:t>
            </a:r>
            <a:r>
              <a:rPr lang="en-US" altLang="zh-CN" sz="2800" b="1" dirty="0">
                <a:solidFill>
                  <a:srgbClr val="FF0000"/>
                </a:solidFill>
              </a:rPr>
              <a:t>hit</a:t>
            </a:r>
            <a:r>
              <a:rPr lang="en-US" altLang="zh-CN" sz="2800" b="1" dirty="0"/>
              <a:t>.</a:t>
            </a:r>
            <a:br>
              <a:rPr lang="en-US" altLang="zh-CN" sz="2800" b="1" dirty="0"/>
            </a:br>
            <a:r>
              <a:rPr lang="en-US" altLang="zh-CN" sz="2800" b="1" dirty="0" smtClean="0"/>
              <a:t>My </a:t>
            </a:r>
            <a:r>
              <a:rPr lang="en-US" altLang="zh-CN" sz="2800" b="1" dirty="0"/>
              <a:t>younger brother was born </a:t>
            </a:r>
            <a:r>
              <a:rPr lang="en-US" altLang="zh-CN" sz="2800" b="1" dirty="0">
                <a:solidFill>
                  <a:srgbClr val="FF0000"/>
                </a:solidFill>
              </a:rPr>
              <a:t>blind</a:t>
            </a:r>
            <a:r>
              <a:rPr lang="en-US" altLang="zh-CN" sz="2800" b="1" dirty="0"/>
              <a:t>. If his blindness ever </a:t>
            </a:r>
            <a:r>
              <a:rPr lang="en-US" altLang="zh-CN" sz="2800" b="1" dirty="0">
                <a:solidFill>
                  <a:srgbClr val="FF0000"/>
                </a:solidFill>
              </a:rPr>
              <a:t>weighed him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down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成为负担</a:t>
            </a:r>
            <a:r>
              <a:rPr lang="en-US" altLang="zh-CN" sz="2800" b="1" dirty="0" smtClean="0"/>
              <a:t>, </a:t>
            </a:r>
            <a:r>
              <a:rPr lang="en-US" altLang="zh-CN" sz="2800" b="1" dirty="0"/>
              <a:t>he never let it show</a:t>
            </a:r>
            <a:r>
              <a:rPr lang="en-US" altLang="zh-CN" sz="2800" b="1" dirty="0" smtClean="0"/>
              <a:t>. </a:t>
            </a:r>
            <a:r>
              <a:rPr lang="en-US" altLang="zh-CN" sz="2800" b="1" dirty="0"/>
              <a:t>But I grew up carrying the weight of it on my shoulders.</a:t>
            </a:r>
            <a:br>
              <a:rPr lang="en-US" altLang="zh-CN" sz="2800" b="1" dirty="0"/>
            </a:br>
            <a:r>
              <a:rPr lang="en-US" altLang="zh-CN" sz="2800" b="1" dirty="0" smtClean="0"/>
              <a:t>“</a:t>
            </a:r>
            <a:r>
              <a:rPr lang="en-US" altLang="zh-CN" sz="2800" b="1" dirty="0"/>
              <a:t>Sister,” he’d say, “tell me what it looks like.”</a:t>
            </a:r>
            <a:br>
              <a:rPr lang="en-US" altLang="zh-CN" sz="2800" b="1" dirty="0"/>
            </a:br>
            <a:r>
              <a:rPr lang="en-US" altLang="zh-CN" sz="2800" b="1" dirty="0" smtClean="0"/>
              <a:t>I’d </a:t>
            </a:r>
            <a:r>
              <a:rPr lang="en-US" altLang="zh-CN" sz="2800" b="1" dirty="0"/>
              <a:t>describe the sun that warmed his face or the birds that flew across the sky as best I could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If </a:t>
            </a:r>
            <a:r>
              <a:rPr lang="en-US" altLang="zh-CN" sz="2800" b="1" dirty="0"/>
              <a:t>I failed to </a:t>
            </a:r>
            <a:r>
              <a:rPr lang="en-US" altLang="zh-CN" sz="2800" b="1" dirty="0">
                <a:solidFill>
                  <a:srgbClr val="FF0000"/>
                </a:solidFill>
              </a:rPr>
              <a:t>get it right</a:t>
            </a:r>
            <a:r>
              <a:rPr lang="en-US" altLang="zh-CN" sz="2800" b="1" dirty="0"/>
              <a:t>, he’d say: “That’s not it, try again.”</a:t>
            </a:r>
            <a:br>
              <a:rPr lang="en-US" altLang="zh-CN" sz="2800" b="1" dirty="0"/>
            </a:br>
            <a:r>
              <a:rPr lang="en-US" altLang="zh-CN" sz="2800" b="1" dirty="0" smtClean="0"/>
              <a:t>Have </a:t>
            </a:r>
            <a:r>
              <a:rPr lang="en-US" altLang="zh-CN" sz="2800" b="1" dirty="0"/>
              <a:t>you ever tried to </a:t>
            </a:r>
            <a:r>
              <a:rPr lang="en-US" altLang="zh-CN" sz="2800" b="1" dirty="0">
                <a:solidFill>
                  <a:srgbClr val="FF0000"/>
                </a:solidFill>
              </a:rPr>
              <a:t>put into words things </a:t>
            </a:r>
            <a:r>
              <a:rPr lang="en-US" altLang="zh-CN" sz="2800" b="1" dirty="0"/>
              <a:t>that can only be described with feelings that come from the heart</a:t>
            </a:r>
            <a:r>
              <a:rPr lang="en-US" altLang="zh-CN" sz="2800" b="1" dirty="0" smtClean="0"/>
              <a:t>?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6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36496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It’s hard not to feel guilty walking out of an eye exam with great vision, knowing your brother is blind. I can see and he can’t. Where is the fairness?</a:t>
            </a:r>
            <a:br>
              <a:rPr lang="en-US" altLang="zh-CN" sz="2800" dirty="0" smtClean="0"/>
            </a:br>
            <a:r>
              <a:rPr lang="en-US" altLang="zh-CN" sz="2800" dirty="0" smtClean="0"/>
              <a:t>The truth, of course, is that there is no explaining this. Joe is blind. I am not. So why the guilt?</a:t>
            </a:r>
            <a:br>
              <a:rPr lang="en-US" altLang="zh-CN" sz="2800" dirty="0" smtClean="0"/>
            </a:br>
            <a:r>
              <a:rPr lang="en-US" altLang="zh-CN" sz="2800" dirty="0" smtClean="0"/>
              <a:t>When my first husband died of cancer, I kept asking myself why I got to go on living and he didn’t. Why did I get to see our children finish college, fall in love, get married and have children of their own? Why did he have to miss all the things?</a:t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FF0000"/>
                </a:solidFill>
              </a:rPr>
              <a:t>The problem with </a:t>
            </a:r>
            <a:r>
              <a:rPr lang="en-US" altLang="zh-CN" sz="2800" dirty="0" smtClean="0"/>
              <a:t>blaming ourselves for things that aren’t our fault is that it </a:t>
            </a:r>
            <a:r>
              <a:rPr lang="en-US" altLang="zh-CN" sz="2800" dirty="0" smtClean="0">
                <a:solidFill>
                  <a:srgbClr val="FF0000"/>
                </a:solidFill>
              </a:rPr>
              <a:t>blinds us to beauty and numbs (</a:t>
            </a:r>
            <a:r>
              <a:rPr lang="zh-CN" altLang="en-US" sz="2800" dirty="0" smtClean="0">
                <a:solidFill>
                  <a:srgbClr val="FF0000"/>
                </a:solidFill>
              </a:rPr>
              <a:t>使麻木</a:t>
            </a:r>
            <a:r>
              <a:rPr lang="en-US" altLang="zh-CN" sz="2800" dirty="0" smtClean="0">
                <a:solidFill>
                  <a:srgbClr val="FF0000"/>
                </a:solidFill>
              </a:rPr>
              <a:t>) us to life</a:t>
            </a:r>
            <a:r>
              <a:rPr lang="en-US" altLang="zh-CN" sz="2800" dirty="0" smtClean="0"/>
              <a:t>. It hurts, not just us, but everyone close to us. And yet how do we make it stop?</a:t>
            </a:r>
            <a:br>
              <a:rPr lang="en-US" altLang="zh-CN" sz="2800" dirty="0" smtClean="0"/>
            </a:br>
            <a:r>
              <a:rPr lang="en-US" altLang="zh-CN" sz="2800" dirty="0" smtClean="0"/>
              <a:t>I still don’t know the answer to this, but what I’ve learned so far is: Guilt is a feeling begging to be an action. It doesn’t want you to feel bad. It wants you to move.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9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So I do. I try to act in a way that turns guilt into honor. To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honor </a:t>
            </a:r>
            <a:r>
              <a:rPr lang="en-US" altLang="zh-CN" sz="3200" dirty="0" smtClean="0"/>
              <a:t>my brother, I try to see everything he can’t. To honor my late husband, I try to be alive in ways he used to be. I </a:t>
            </a:r>
            <a:r>
              <a:rPr lang="en-US" altLang="zh-CN" sz="3200" dirty="0" smtClean="0">
                <a:solidFill>
                  <a:srgbClr val="FF0000"/>
                </a:solidFill>
              </a:rPr>
              <a:t>delight</a:t>
            </a:r>
            <a:r>
              <a:rPr lang="en-US" altLang="zh-CN" sz="3200" dirty="0" smtClean="0"/>
              <a:t> in family, friends, people in general, and all the crazy things they do. And I say “yes” to every chance I get to learn and be alive.</a:t>
            </a:r>
            <a:br>
              <a:rPr lang="en-US" altLang="zh-CN" sz="3200" dirty="0" smtClean="0"/>
            </a:br>
            <a:r>
              <a:rPr lang="en-US" altLang="zh-CN" sz="3200" dirty="0" smtClean="0"/>
              <a:t>Instead of wallowing in (</a:t>
            </a:r>
            <a:r>
              <a:rPr lang="zh-CN" altLang="en-US" sz="3200" dirty="0" smtClean="0"/>
              <a:t>沉溺于</a:t>
            </a:r>
            <a:r>
              <a:rPr lang="en-US" altLang="zh-CN" sz="3200" dirty="0" smtClean="0"/>
              <a:t>) guilt, I see for someone who will never see. And I live well for someone who is no longer alive. I do it for them. But mostly I do it for me. It’s not easy to see the world with all its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glories and faults</a:t>
            </a:r>
            <a:r>
              <a:rPr lang="en-US" altLang="zh-CN" sz="3200" dirty="0" smtClean="0"/>
              <a:t>, or to be alive in all the ways life demands.</a:t>
            </a:r>
            <a:r>
              <a:rPr lang="en-US" altLang="zh-CN" sz="3200" dirty="0" smtClean="0">
                <a:solidFill>
                  <a:srgbClr val="FF0000"/>
                </a:solidFill>
              </a:rPr>
              <a:t> But it’s a lot more fun than feeling bad.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>
            <a:spLocks noChangeArrowheads="1"/>
          </p:cNvSpPr>
          <p:nvPr>
            <p:ph type="title" idx="4294967295"/>
          </p:nvPr>
        </p:nvSpPr>
        <p:spPr bwMode="auto">
          <a:xfrm>
            <a:off x="0" y="0"/>
            <a:ext cx="8229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n-US" altLang="zh-CN" sz="3200" b="1" smtClean="0">
                <a:solidFill>
                  <a:schemeClr val="bg1"/>
                </a:solidFill>
              </a:rPr>
              <a:t>I. Warming up 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2875" y="857250"/>
            <a:ext cx="90011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1. How do you usually feel when you make a mistake?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2. </a:t>
            </a:r>
            <a:r>
              <a:rPr lang="en-GB" altLang="zh-CN" sz="4000" b="1">
                <a:solidFill>
                  <a:srgbClr val="FF0000"/>
                </a:solidFill>
                <a:latin typeface="Times New Roman" pitchFamily="18" charset="0"/>
              </a:rPr>
              <a:t>Would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 you feel guilty </a:t>
            </a:r>
            <a:r>
              <a:rPr lang="en-GB" altLang="zh-CN" sz="4000" b="1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 your family members </a:t>
            </a:r>
            <a:r>
              <a:rPr lang="en-GB" altLang="zh-CN" sz="4000" b="1">
                <a:solidFill>
                  <a:srgbClr val="FF0000"/>
                </a:solidFill>
                <a:latin typeface="Times New Roman" pitchFamily="18" charset="0"/>
              </a:rPr>
              <a:t>were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 ill or ha</a:t>
            </a:r>
            <a:r>
              <a:rPr lang="en-GB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 disabilities? </a:t>
            </a:r>
          </a:p>
        </p:txBody>
      </p:sp>
      <p:sp>
        <p:nvSpPr>
          <p:cNvPr id="36868" name="AutoShape 6" descr="data:image/jpeg;base64,/9j/4AAQSkZJRgABAQAAAQABAAD/2wBDAAgGBgcGBQgHBwcJCQgKDBQNDAsLDBkSEw8UHRofHh0aHBwgJC4nICIsIxwcKDcpLDAxNDQ0Hyc5PTgyPC4zNDL/2wBDAQkJCQwLDBgNDRgyIRwhMjIyMjIyMjIyMjIyMjIyMjIyMjIyMjIyMjIyMjIyMjIyMjIyMjIyMjIyMjIyMjIyMjL/wAARCADcASMDASIAAhEBAxEB/8QAHAABAAEFAQEAAAAAAAAAAAAAAAQCAwUGBwEI/8QASBAAAQMCAgcEBQkFBQkBAAAAAQACAwQRBSEGEhMxQVFhInGBkQcUUqHBFSMyQlNisdHhJDNDgpJEVHLC8CUmJ2Nkg6Ky0vH/xAAbAQEAAgMBAQAAAAAAAAAAAAAABAUCAwYBB//EADYRAAICAQIEAggEBQUAAAAAAAABAgMEETEFEiFBE1EiMmFxkbHB8AYjgdEUQnKh4TNSYoLx/9oADAMBAAIRAxEAPwDv6IiAIiIAiIgCIiAIiIAiIgCIiAIiIAiIgCIiAIiIAiIgCIiAIiIAiIgCIiAIiIAiIgCIiAIiIAiIgCIiAIiIAiIgCIiAIiIAiIgCIiAIiIAiIgCIiAIiIAiIgCIiAIiIAiIgCIiAIiIAiIgCIiAIiIAiIgCIiAIiIAiIgCIodTilJSv1Hygyew3MrCyyFa5pvRGUYuT0iiYiw0mOu/hUp1eD5HhoUjD8UZVkxvfFtt+qx1xZR4ZtE58kZdTOVE4x5mjIoiKWagiK3tL3ItZeanuhcRWDUtabOaR1GauskZILscCOiJphxaKkRF6eBERAEREAREQBERAEREAREQBERAEREAREQBERAEREAREQBEUHEqxlO2KEv1ZKh2o3n1WMpKK1Z7GLk9Ea/jmkcslS+hw5wAZ++n4N6ArCAhu4k9TvKn4xT01MWxU5Gre7iPrO5lY664fil87MhqT10Ogxq4xrXKisZ78ypNLO6lqY5mb2Ov3jiow3qtpUaqTi1Jbm2STWjOhxvbJG17TdrhcKpYvAJ9thrWE5xnV8OCyi76i1W1xmu6OcshyTcfIjV04ggvfNxsFDbUgMAuoOO1f7ayAHJjbnvKiMqCRvUWzI/MaXYnVY2tak+5OqJydxKjRYk+CUbQm3tjeO/mFbe/WChzZqNO2SeqJUKYtcrRuVNUtqIwQRe18txHMdFfWo4NXOhqBA45HNnxHj+K20EOaCNxzVjRcrYalZk0OmenY9REW8jhERAEREAREQBERAEREAREQBERAEREAREQBEWLxjFmYfEGNIMz/ojkOa122wqg5zfRAyiLB0mKMdStYJTtuFze6MxqVps+Nrx0yKj/x1Oibe55qjOLRtI6p7tLWAEhtHRmQD77jqg+/3Lc6apZVQiRniORWhaQEjSzERlnSwnw1v0UfilmmK5Qf3oybgpO3qQHSueRrElXbqMr4OS4VNt6s6GSLoKuBWQVWCpEGa2jY9GZrVE0JOTm6w8P8A9WzLSsDl2eKw/eu3zC3Q5C67Hg9nNjaeT/yUWdHS3XzNGxSfa4vVOvufqjwyVEcmShPl2k0kntPJ8yq2vsq/xNZOXmXqq0go+RkNrkrMjrqyJMt6pdJdZOep4q9BtDHI2Rps5p1h4LfKGQS0jHDdwXPXuut6wIl2DU7jxBPvUzh0/TlEg8TgvDjL2mRRYDSbSmDR2GMbPb1Mv0ItbVy5k8AtIqfSHjdU8Mpo6eAuNmhjC93v/JWNmRCD0ZX1Ydtq5kuh1ZFy+h0oxSgq2SVVVJVj+MxxFj0bbIW5rpNFWQ19JHU07w+KQXBH+t68pyI266DJw7MfRy2ZfREW8ihERAEREAREQBERAEREAREQBERAWKuqZR0sk8h7LBfv6LntZVyVlU+eQ9px8hyWd0sr7yx0TTk0a7+/gtVe+y5fi+S7LfCW0fmeSfYvCVwIs4gjdYrMU1UKmLX/AIjcnj4+K1t0uau01W6CYPab2yI5jkq+qbg9HszW/M3CgrTSzh29hycFidLowzSOiqmkFlZRyQgji5jg8e4nyV6OVr2New3Y4XBUTSKQvwETWu/D5m1TP8Iykb/SXHwVlG3npljy77fftJeJbyWpmLVbHZW5K2631TdvA8xwVIfqlcvozqH1RKBVbXKOHqsOWSehjoT6KXZ1sD/Zkafet8qn7Ojmf7Mbj7lzlj7OB5G63zFZdXAquS/9ncf/ABXT8Dt/LtXlo/mVWfDWyHt/wc5ZJkFcEqgCSyqEvVQVYdE6zICVemRQRKqxItisMHWX3PJyG/gt9qa2n0e0fbNUGzYIw3VG9zrbh1JWmYHTisxiBrrbOM7R5O4BuefuWD0x0l+XMT2cLv2KnJbH988Xfl0Vngy8OErO76Iq82vxrY1dl1Zi8Rr6nF8Qmrag60kh3Dc0cAOgUiipvVotu8WleOwPZbz7ys7ojh1BVwvkqrWbz4nkouNbNlY8RuuLrK2LUebXc3Y8lKzw0tjGyOWd0O0hOGYkKOd/7JUOtmcmP4HuO4+C1qSRQ5ZMlqrm4SUkWVmPG6t1y2Z9Botf0Mxk41o7DM92tPEdjKebhx8RYrYFexkpRUkcTbVKqbrlugiIsjWEREAREQBERAEREAREQBERAczxipM2MVbyf4hA7hksbI9SMWDosYrGO3iZ34qA91wuJuTdsm/NmMtyl8ipEx5q1IVY17HNFE8Ngwyv2b9jIew85H2Ss07Vex0cjbtcC1zTxByIWlMlsthw2u9Yh1HH5xgz6jmvdWkY7GJoQ6COWglcTLRP2Nz9Zm9jvFtvIqQVbxwep4hTYmMopLUtSeQJ+bce5xt3ORzuCgZEPT5ls/tnT4d/i1J90XBIrrJFBLyCqmyXWlxJWpkg64uFu+MyW0QqH86Ye8Bc9ZKQt6xl/wDuHI7nSs/yq64M2o3L/j+5DylrbV/Uvoc2Mma9EiiOkzQSZqDzM6blRObIroeoTXqqWobBA+V57LBcrOMm+iNco6dS/iWM/J2Ey0kDrVNYLSOG9kQ4d7j7h1WsQNfUTMij+k42HTqeihT1bp5nSyHtONz0WXoGeq020f8Avphf/CzgO87+6yvEuSCXkVihzzency7Kn1WJsMDiI2iwPtHifFRZ6hzySTmorp+qjyT9Vr1bJ0KlHYvSSqFNNwHFW5akDvUfXJJJKziiVXHudJ9FFY4V+IURPZfG2UDqDY/iF1Nci9E8Tn4/Wy/VZTWJ6lw/Irrqt8X/AEkcdxpJZktPZ8giIpJUhERAEREAREQBERAEREARRa7EaXDYdrVSiNpNhlck8gFq9dpvvbQU3/cm/wDkfmt1WPZb6qNNuRXV6zIOmuHugxJtY0fNzixPJw/S3vWrE5LNT47W1kcsVY8Twyb2uAGqeBbbcVhiMyNxHBc9xnhduLPxtNYvuuzNdWTXd6u5YkFwozxbNTXNuosjeKpYs3lnXV6nrHU8zZWHNp3c+iiSdlWDLbitqjqDdJvVsTw58Ug16eojLXDofiFr9BPNspKWpdeqpH7GU+3l2X9zm2PmqMHxLZy+rPd2JD2b8HfqmNH1OqixVuTGgQ1Q/wCWT2Xfyk+RKjTpfWHw+/vsTMG/wrNHsyS6TgqQ8g71bc6xVJfZRVEv9Sa2QjiugY0f+Hbz/wBLH/lXNmvy3rpGO9n0cSdKSP8Ayq24VH0bv6SNe/zav6kcodJmjXi6jOkF1Ux1zvUHl6HRc71J7HLD4/iAaW0jHbu0/wCA+KmVFWyipH1Em5gyHM8AtJlqpaqoJzfLK7cOJPBS8GhynzvZGGRZpHl8zM4bGKmcySC8MVi4e0eDfH8AsrLUlzi4m5JuVjGvZSU7KdrgdTN7h9Z3E/DwVmSsHDNWMlzMypp5I9dye+p6qJJV52BuoElQ5532Cth6yUNDPVImiXWNzvVxrlDY5ZfC6ZskgmmbeJmeofrnl3c1trqnbNV1rVs8yMurFplfc9Ix+/8Aw3vQ7HKXRXDwJ4JJKmse2SUjLZRW7PebXNuoXV6WqgraZlRTyNkieLtcDvXA5JHSyOkedZ7jcnmVsOimk0uB1gilLnUMh7bBnqn2h8V2EuEKuhKv1lv7T5DL8QWZGZK271ZP4eXv6bnYUVEMrJ4WSxuDmPaHNI4gqtU5dpprVBERD0IiIAiIgCIiAIiIDkXpG0irKPSxlPTTWjigbrxuGsx9zfMFYmjxujrbNfaknP1XG8bu53Dx81D9JjnM08rA7iyMju1VrDJOq6LEUfCivYc9nJu6TOhu1ozZ4sd/eqXAOG+x4HktUoMYqKRojDhJD9k/MeHLwWepcQpqywidqSH+E85+B3H8VIsqjZFwmtUyGrXB67Ek77Oydw5FWpWZK4XggtcO8FUEkc3N94/NcPxT8OWUt24vpR8u693n8/eXOPnxn6NnRmOnba6xspLSs3LGHtu03B3ELF1ERF8lz8H2ZYmPfIQbg26rY6OtbiNDaUNcbFkrTuOXxC1iZpaSrmG1fqlYC42jf2X9ORW2yvmj03BlKEup3yYdK4ufTgGJxOb4j9E94+ie4c1LN7q3iFLLLHHU0zdaqpiXMH2g+szxHvAVcMsdTBHPE7WjkbrNNlX2x68y7/MvcO/xYaPdF1ps09y6jpC22gFQ3lSM92quXsZfLmus6Sx20Or2ezSn3BWPClrC5+z9z3IeltXv/Y4c7eV6wZo4ZrHYxiIw+iOobTyZM6cyoMIOclGO7OkbS6sxOkeJ7epFNG68UJztxdx8t3mo+ExajXVr9+bIe/i7w3d56LFQxvrKqOnjPakNrngOJPcM1npXMaGxxC0UbQxg6Dj3nf4q9VaqrUImmh+LY5vZBz8lZc9UuceapzKJEmdjZ7rXVbLlIoXzPDGNLjyCztFhTIrST2c7g3gPzUvFwrsqXLWv17Iq+IcVxeHQ8TIl17Jbv3L67FjD8OdPaSQFsfvcs61oa0NaLACwAXrW5Z5BV6wb9EW68V2fD+HVYkfR6ye7++x8r41xzI4pZ+Z0gtort7X5v2/ABlvpeS9vYWGQVBeF5rXVl0KNtnZtDKg1GitEXG5Y0x+RIWeWtaBsLNE6cn6z3uHdrFbKuPyklfPTzZ2+A28avXyQREWglhERAEREAREQBERAcQ9MtA6n0ho68DsVEGoT95p/Irnccq+hvSLo6dIdFpmQt1qqmO2h6kbx4hfOFyxxBBBBsQeCuMO3WvTyKrNq0s5uzMkyXqpDJuqxTZVcE3VWEbdCtnUbLTYzJGAyb51gyBJ7Q7j+aykVZHM3WifrDiOI7wtJFRbir8dU5jg5riHDcQVtjYiPKlr1TcdqHHWB1XHjz71al1XizgGngeBWFhxXWymyPtt+IU1tVcbw5p4jMFVufwTFzvTXoz819V3+ftN1GddQ9GtV97Fuopzc5KC6nNzksoJQRkcvZPw5KtkUcrrNyd7J3/quNzuF5WB1sWsfNbf4/UvMfMqv9V9fIyeCPNTSBjv3kXZPUcCrNTSHC8RyFqOsfdvKOY7x3O3jqDzUjCm+q1bXkdl3Zd3LcqPBabGnSUNWwup5I3a9jYjkQeBBsQeYVEoOy5Vx2l9/2LCi11WKSNRpYteqhZa+tI0eZC61pAzaaOYk22+mk/8AUrmuF0VTSaTQ4VXWNVT1DA5wFhKwm7ZB0cB4EEcF1LEmbTC6tntQvHm0q14TTKELozXXb5lll2JzrlHbc4NSUc1fWQ0tOwvlmcGtHUrnuNTzS4nUCYWfG90er7OqSLL6P0C0b9RpRilUy1TM35ppGbGHj3n8FwrTjCXxekrFsPYNQSVZkB4Na8a5PgCVnh4nhVq2e7+RbTzVbdKmvt/dmMwmDYUj6pw+cnuyPowfSPicvAq+5SJdVzgIxqxtAaxvJo3LxsBdYuOqOq2xUrZ6RWrLOXh4tOtkkkt2yLq3U2mw58lnSHUZ71ehbFG4CNus/mcypbXNaLyEE8gclfYfBtfSyH+i+r/b4nFcU/FWicMJf9n9F+/wJFNDHCy0LABxcePipQexvU8ysc6r4XVp1X1XSV8lcVGK0SOEulbfN2WNtvu9zLGfqqDOOaxQqSeKbc81n4xp8Eye2CqbIXODRmTkBzWME/Fbn6O8CdjONtqpWk0lIQ9xO5z+DfisLMhQi5PsZRx5Tkox3Z13AqL5OwOjpCO1HE0O79596yCIuWlJybk+52dcFXBQWyWgREWJmEREAREQBERAEREAXE/SdoBJSVEuO4VCXU0h1qiJg/du9oDkfcu2LxzQ5pa4AgixB4rZVa65cyMLK42R5ZHyCCQvdYrtul/ojpsRfJW4E9lLUOzdTvyjceh+r+C5Li+jWM4FLqYjh88Gdg8tux3c4ZFWtd8Jroyrsx5w3WqMXrlVtkKt6vBe6q3psjNIvtmIUiGrfGey7w4FQQCq2grZGTRrlCLM3DWtda/ZPuU6Oe+RWuMJU2nneyw3jkVKhbqtJESdOnWJtlJXuZYP+cb13jx4rrOitNPHC+SohkifqNa3XG8b7/guM4Q5lRXU0Z+i6VgcDyJC+iAABkFzfFOFYlN8LqY8r67bfDt+hdcLsusg3Y9Uui+v0ItRhlHVVtPWTQNdUU99lJuLb7x1HRSnMa9hY4AtIsQeK9RRNEupbasAWFguIelbBzRaVPxgtIZWU8cO0tkC2+sO8gN8Lrt60X0sYVNimh4FOGmWCpZILm2Vi0j3o642ejN6I3Y+Tbjz8Spay7JnBn1TGfQH8xVLS9/akcWtPPeVIbg9bCLikme/2tTIdwVDsNxEm/qU/wDSrSmNFK0hoinzLs3LnzXc0n7novctgKkMbqsGqPxVJqCeK8+S8R/uM/8ASq24ViH9zm/pUhZENk0QHiW7uD+DKDKTxXmuVIbhFfxpJv6VdbhFd/dJfJZK2L/mXxMXjWr+R/BkVpKuAkrI0+B1ksjWFjIy42vJIGhdDwP0RveWTYvWMEe/ZUxuT/Nu8l48mmP8yfu6mSwch7wa9/T5miaO6PV+kWItpKOM2veSUjsxt5k/DivoLA8FpcAwqKgpG9hg7Tjve7iSr2GYVRYPRtpaCnZBC3g0bzzJ3k9SpircjJdz0XRFni4cafSfWQREUUmhERAEREAREQBERAEREAREQFEsgiifIQSGtLiGi5NuS+ftLNK5tJMTdJNOyKmiJbDT6xszqcs3HifBfQi4j6UtC34dVvxygivRzOvOxo/dPPHuP4qfw+yELPS37FpwqyuFr5t3saI+Wn4yxnwJ+CoE1N7TT/IVjHSK06RXDs0LqThrq4r4IzImpOQP8iq21L7A/pWC25BVbajqivXkFOr/AGr4Izgkpvsm+QVwSQcIWrCxzFxAFySbADiV1DRD0XV2JbOsxzaUdIc2wDKWQdfYHv7lnLLhXHWRlO/GqjzTivgjEaJ4TWYvjVP6hSazYZWvllOTWAEHM8+m9fQii0GHUmF0bKShp2QQM+ixgsP1PVSlQ5mW8mSemiRzmblrIkuWKiltp9QiIoZCCxmkNFLiOAVtJA1rppIiIw42BcMxc8Mwsmi8aTWjMoTcJKS3R85VdbWYfVyUtbQmCojPajfcEfp13K2MaHGn8nfou86QaMYZpJSbGvgu9o+bmZlJH3H4HJcX0o0ExXRtzpi01VADlURt+iPvj6vfu6qquxHDquqOzwOJ42TpCxcs/wCz937EEY1Fxgf4OCqGM03GOUeAPxWCuvNZRuRFs6KzYRi9Gd4mH8g/NVDFaA75ZB3xfqtcuvC5e8hrePDzZswxHDz/AGrV74nfkug+j7SU1VQcJE/rMbWF7CGuBjHIkjcuNRRyTzMhiY58j3BrWtFySdwXf9BdFG6M4PaYA11RZ07hw5NHQKTjQlz6xKTjKoro5ZPWT22+OxtSIitTkwiIgCIiAIiIAiIgCIiAIiIAiIgCtzwRVMD4Zo2yRPaWuY4XBB4FXEQHDNN/RJV0cslfo6x1RTHtOpfrx/4faHvXKJ2SwSuimY+ORpsWPbYjwK+yljsRwHCcXH+0MNpao85YmuPnvUyvLklpLqWFefJLSa1PkBzrb1tejHo70i0ncySnpTTUZ31VSC1lvuje7w819E0ehujeHyiWlwOgjkGYeIGkjuJ3LOWsvZ5jfqo9sz2/URp2iPo3wXRQMnaw1mIAZ1U4F2n7jdzfx6rcURRJScnrJkCc5TesnqERFiYhERAEREAXjmhwIcAQciDxXqIDQNJfRdh2KF9Thbm0FUcywD5px7vq+HkuU41ovjOASFtfRSMjvlM0a0bv5h8V9KrxzWvaWuaC05EEXBUezHhLquhbYnGMihcsvSXt/c+UC8cwslhOA4tjswiw6hlmuc3gWY3vccgvo75CwjX1/kui1/a9XZf8FOZGyNgYxrWtG4NFgFrWJ5snWfiBtehDr7WaVoV6PabRu1bWubU4kRk4DsRdG9ev4Ld0RSowUVoigvvsvm52PVhERZGoIiIAiIgCIiAiVFTJE9wa1pAF81bNdJrhoayxseP+uClvhjkN3MBPNU+qw3vsxdAWI6uR82qWNDbgXzv/AKzVw18LXEHWuDb6KuCnhDg4RtDhx4r008RNzG256IC02vhc4AF2fMKn5Qi19Wzrc7K96tD9k3yVLqaHWadm3fwCApZXROZrEOHSy89fh+95K76tB9kzyT1eH7JnkgLjSHNDhuOa9XgAAAAsAvUAREQBERAEREAREQBERAEREAREQFEsrYYy917DkrJroBbtb+ikOaHCzgCORVtsUYaOwPEXQFo18IAvrZ9F58oQ/e8lf2UfsN8l7so/Yb5ICj1mPZl+dgbFU+uQlhcDe28cQruzYAQGNzz3LzYxn+G3yQFn16KwPaseiCviO4O8le2Ue/UbcdF7so/Yb5ICz67Fq3s62S8FdEWk2dYdOivbGP7Nvkmyj9hvkgLHyhD97yXor4Te2tl0V8xR+w3yTZRnexvkgKxmEQbk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6869" name="AutoShape 8" descr="data:image/jpeg;base64,/9j/4AAQSkZJRgABAQAAAQABAAD/2wBDAAgGBgcGBQgHBwcJCQgKDBQNDAsLDBkSEw8UHRofHh0aHBwgJC4nICIsIxwcKDcpLDAxNDQ0Hyc5PTgyPC4zNDL/2wBDAQkJCQwLDBgNDRgyIRwhMjIyMjIyMjIyMjIyMjIyMjIyMjIyMjIyMjIyMjIyMjIyMjIyMjIyMjIyMjIyMjIyMjL/wAARCADcASMDASIAAhEBAxEB/8QAHAABAAEFAQEAAAAAAAAAAAAAAAQCAwUGBwEI/8QASBAAAQMCAgcEBQkFBQkBAAAAAQACAwQRBSEGEhMxQVFhInGBkQcUUqHBFSMyQlNisdHhJDNDgpJEVHLC8CUmJ2Nkg6Ky0vH/xAAbAQEAAgMBAQAAAAAAAAAAAAAABAUCAwYBB//EADYRAAICAQIEAggEBQUAAAAAAAABAgMEETEFEiFBE1EiMmFxkbHB8AYjgdEUQnKh4TNSYoLx/9oADAMBAAIRAxEAPwDv6IiAIiIAiIgCIiAIiIAiIgCIiAIiIAiIgCIiAIiIAiIgCIiAIiIAiIgCIiAIiIAiIgCIiAIiIAiIgCIiAIiIAiIgCIiAIiIAiIgCIiAIiIAiIgCIiAIiIAiIgCIiAIiIAiIgCIiAIiIAiIgCIiAIiIAiIgCIiAIiIAiIgCIodTilJSv1Hygyew3MrCyyFa5pvRGUYuT0iiYiw0mOu/hUp1eD5HhoUjD8UZVkxvfFtt+qx1xZR4ZtE58kZdTOVE4x5mjIoiKWagiK3tL3ItZeanuhcRWDUtabOaR1GauskZILscCOiJphxaKkRF6eBERAEREAREQBERAEREAREQBERAEREAREQBERAEREAREQBEUHEqxlO2KEv1ZKh2o3n1WMpKK1Z7GLk9Ea/jmkcslS+hw5wAZ++n4N6ArCAhu4k9TvKn4xT01MWxU5Gre7iPrO5lY664fil87MhqT10Ogxq4xrXKisZ78ypNLO6lqY5mb2Ov3jiow3qtpUaqTi1Jbm2STWjOhxvbJG17TdrhcKpYvAJ9thrWE5xnV8OCyi76i1W1xmu6OcshyTcfIjV04ggvfNxsFDbUgMAuoOO1f7ayAHJjbnvKiMqCRvUWzI/MaXYnVY2tak+5OqJydxKjRYk+CUbQm3tjeO/mFbe/WChzZqNO2SeqJUKYtcrRuVNUtqIwQRe18txHMdFfWo4NXOhqBA45HNnxHj+K20EOaCNxzVjRcrYalZk0OmenY9REW8jhERAEREAREQBERAEREAREQBERAEREAREQBEWLxjFmYfEGNIMz/ojkOa122wqg5zfRAyiLB0mKMdStYJTtuFze6MxqVps+Nrx0yKj/x1Oibe55qjOLRtI6p7tLWAEhtHRmQD77jqg+/3Lc6apZVQiRniORWhaQEjSzERlnSwnw1v0UfilmmK5Qf3oybgpO3qQHSueRrElXbqMr4OS4VNt6s6GSLoKuBWQVWCpEGa2jY9GZrVE0JOTm6w8P8A9WzLSsDl2eKw/eu3zC3Q5C67Hg9nNjaeT/yUWdHS3XzNGxSfa4vVOvufqjwyVEcmShPl2k0kntPJ8yq2vsq/xNZOXmXqq0go+RkNrkrMjrqyJMt6pdJdZOep4q9BtDHI2Rps5p1h4LfKGQS0jHDdwXPXuut6wIl2DU7jxBPvUzh0/TlEg8TgvDjL2mRRYDSbSmDR2GMbPb1Mv0ItbVy5k8AtIqfSHjdU8Mpo6eAuNmhjC93v/JWNmRCD0ZX1Ydtq5kuh1ZFy+h0oxSgq2SVVVJVj+MxxFj0bbIW5rpNFWQ19JHU07w+KQXBH+t68pyI266DJw7MfRy2ZfREW8ihERAEREAREQBERAEREAREQBERAWKuqZR0sk8h7LBfv6LntZVyVlU+eQ9px8hyWd0sr7yx0TTk0a7+/gtVe+y5fi+S7LfCW0fmeSfYvCVwIs4gjdYrMU1UKmLX/AIjcnj4+K1t0uau01W6CYPab2yI5jkq+qbg9HszW/M3CgrTSzh29hycFidLowzSOiqmkFlZRyQgji5jg8e4nyV6OVr2New3Y4XBUTSKQvwETWu/D5m1TP8Iykb/SXHwVlG3npljy77fftJeJbyWpmLVbHZW5K2631TdvA8xwVIfqlcvozqH1RKBVbXKOHqsOWSehjoT6KXZ1sD/Zkafet8qn7Ojmf7Mbj7lzlj7OB5G63zFZdXAquS/9ncf/ABXT8Dt/LtXlo/mVWfDWyHt/wc5ZJkFcEqgCSyqEvVQVYdE6zICVemRQRKqxItisMHWX3PJyG/gt9qa2n0e0fbNUGzYIw3VG9zrbh1JWmYHTisxiBrrbOM7R5O4BuefuWD0x0l+XMT2cLv2KnJbH988Xfl0Vngy8OErO76Iq82vxrY1dl1Zi8Rr6nF8Qmrag60kh3Dc0cAOgUiipvVotu8WleOwPZbz7ys7ojh1BVwvkqrWbz4nkouNbNlY8RuuLrK2LUebXc3Y8lKzw0tjGyOWd0O0hOGYkKOd/7JUOtmcmP4HuO4+C1qSRQ5ZMlqrm4SUkWVmPG6t1y2Z9Botf0Mxk41o7DM92tPEdjKebhx8RYrYFexkpRUkcTbVKqbrlugiIsjWEREAREQBERAEREAREQBERAczxipM2MVbyf4hA7hksbI9SMWDosYrGO3iZ34qA91wuJuTdsm/NmMtyl8ipEx5q1IVY17HNFE8Ngwyv2b9jIew85H2Ss07Vex0cjbtcC1zTxByIWlMlsthw2u9Yh1HH5xgz6jmvdWkY7GJoQ6COWglcTLRP2Nz9Zm9jvFtvIqQVbxwep4hTYmMopLUtSeQJ+bce5xt3ORzuCgZEPT5ls/tnT4d/i1J90XBIrrJFBLyCqmyXWlxJWpkg64uFu+MyW0QqH86Ye8Bc9ZKQt6xl/wDuHI7nSs/yq64M2o3L/j+5DylrbV/Uvoc2Mma9EiiOkzQSZqDzM6blRObIroeoTXqqWobBA+V57LBcrOMm+iNco6dS/iWM/J2Ey0kDrVNYLSOG9kQ4d7j7h1WsQNfUTMij+k42HTqeihT1bp5nSyHtONz0WXoGeq020f8Avphf/CzgO87+6yvEuSCXkVihzzency7Kn1WJsMDiI2iwPtHifFRZ6hzySTmorp+qjyT9Vr1bJ0KlHYvSSqFNNwHFW5akDvUfXJJJKziiVXHudJ9FFY4V+IURPZfG2UDqDY/iF1Nci9E8Tn4/Wy/VZTWJ6lw/Irrqt8X/AEkcdxpJZktPZ8giIpJUhERAEREAREQBERAEREARRa7EaXDYdrVSiNpNhlck8gFq9dpvvbQU3/cm/wDkfmt1WPZb6qNNuRXV6zIOmuHugxJtY0fNzixPJw/S3vWrE5LNT47W1kcsVY8Twyb2uAGqeBbbcVhiMyNxHBc9xnhduLPxtNYvuuzNdWTXd6u5YkFwozxbNTXNuosjeKpYs3lnXV6nrHU8zZWHNp3c+iiSdlWDLbitqjqDdJvVsTw58Ug16eojLXDofiFr9BPNspKWpdeqpH7GU+3l2X9zm2PmqMHxLZy+rPd2JD2b8HfqmNH1OqixVuTGgQ1Q/wCWT2Xfyk+RKjTpfWHw+/vsTMG/wrNHsyS6TgqQ8g71bc6xVJfZRVEv9Sa2QjiugY0f+Hbz/wBLH/lXNmvy3rpGO9n0cSdKSP8Ayq24VH0bv6SNe/zav6kcodJmjXi6jOkF1Ux1zvUHl6HRc71J7HLD4/iAaW0jHbu0/wCA+KmVFWyipH1Em5gyHM8AtJlqpaqoJzfLK7cOJPBS8GhynzvZGGRZpHl8zM4bGKmcySC8MVi4e0eDfH8AsrLUlzi4m5JuVjGvZSU7KdrgdTN7h9Z3E/DwVmSsHDNWMlzMypp5I9dye+p6qJJV52BuoElQ5532Cth6yUNDPVImiXWNzvVxrlDY5ZfC6ZskgmmbeJmeofrnl3c1trqnbNV1rVs8yMurFplfc9Ix+/8Aw3vQ7HKXRXDwJ4JJKmse2SUjLZRW7PebXNuoXV6WqgraZlRTyNkieLtcDvXA5JHSyOkedZ7jcnmVsOimk0uB1gilLnUMh7bBnqn2h8V2EuEKuhKv1lv7T5DL8QWZGZK271ZP4eXv6bnYUVEMrJ4WSxuDmPaHNI4gqtU5dpprVBERD0IiIAiIgCIiAIiIDkXpG0irKPSxlPTTWjigbrxuGsx9zfMFYmjxujrbNfaknP1XG8bu53Dx81D9JjnM08rA7iyMju1VrDJOq6LEUfCivYc9nJu6TOhu1ozZ4sd/eqXAOG+x4HktUoMYqKRojDhJD9k/MeHLwWepcQpqywidqSH+E85+B3H8VIsqjZFwmtUyGrXB67Ek77Oydw5FWpWZK4XggtcO8FUEkc3N94/NcPxT8OWUt24vpR8u693n8/eXOPnxn6NnRmOnba6xspLSs3LGHtu03B3ELF1ERF8lz8H2ZYmPfIQbg26rY6OtbiNDaUNcbFkrTuOXxC1iZpaSrmG1fqlYC42jf2X9ORW2yvmj03BlKEup3yYdK4ufTgGJxOb4j9E94+ie4c1LN7q3iFLLLHHU0zdaqpiXMH2g+szxHvAVcMsdTBHPE7WjkbrNNlX2x68y7/MvcO/xYaPdF1ps09y6jpC22gFQ3lSM92quXsZfLmus6Sx20Or2ezSn3BWPClrC5+z9z3IeltXv/Y4c7eV6wZo4ZrHYxiIw+iOobTyZM6cyoMIOclGO7OkbS6sxOkeJ7epFNG68UJztxdx8t3mo+ExajXVr9+bIe/i7w3d56LFQxvrKqOnjPakNrngOJPcM1npXMaGxxC0UbQxg6Dj3nf4q9VaqrUImmh+LY5vZBz8lZc9UuceapzKJEmdjZ7rXVbLlIoXzPDGNLjyCztFhTIrST2c7g3gPzUvFwrsqXLWv17Iq+IcVxeHQ8TIl17Jbv3L67FjD8OdPaSQFsfvcs61oa0NaLACwAXrW5Z5BV6wb9EW68V2fD+HVYkfR6ye7++x8r41xzI4pZ+Z0gtort7X5v2/ABlvpeS9vYWGQVBeF5rXVl0KNtnZtDKg1GitEXG5Y0x+RIWeWtaBsLNE6cn6z3uHdrFbKuPyklfPTzZ2+A28avXyQREWglhERAEREAREQBERAcQ9MtA6n0ho68DsVEGoT95p/Irnccq+hvSLo6dIdFpmQt1qqmO2h6kbx4hfOFyxxBBBBsQeCuMO3WvTyKrNq0s5uzMkyXqpDJuqxTZVcE3VWEbdCtnUbLTYzJGAyb51gyBJ7Q7j+aykVZHM3WifrDiOI7wtJFRbir8dU5jg5riHDcQVtjYiPKlr1TcdqHHWB1XHjz71al1XizgGngeBWFhxXWymyPtt+IU1tVcbw5p4jMFVufwTFzvTXoz819V3+ftN1GddQ9GtV97Fuopzc5KC6nNzksoJQRkcvZPw5KtkUcrrNyd7J3/quNzuF5WB1sWsfNbf4/UvMfMqv9V9fIyeCPNTSBjv3kXZPUcCrNTSHC8RyFqOsfdvKOY7x3O3jqDzUjCm+q1bXkdl3Zd3LcqPBabGnSUNWwup5I3a9jYjkQeBBsQeYVEoOy5Vx2l9/2LCi11WKSNRpYteqhZa+tI0eZC61pAzaaOYk22+mk/8AUrmuF0VTSaTQ4VXWNVT1DA5wFhKwm7ZB0cB4EEcF1LEmbTC6tntQvHm0q14TTKELozXXb5lll2JzrlHbc4NSUc1fWQ0tOwvlmcGtHUrnuNTzS4nUCYWfG90er7OqSLL6P0C0b9RpRilUy1TM35ppGbGHj3n8FwrTjCXxekrFsPYNQSVZkB4Na8a5PgCVnh4nhVq2e7+RbTzVbdKmvt/dmMwmDYUj6pw+cnuyPowfSPicvAq+5SJdVzgIxqxtAaxvJo3LxsBdYuOqOq2xUrZ6RWrLOXh4tOtkkkt2yLq3U2mw58lnSHUZ71ehbFG4CNus/mcypbXNaLyEE8gclfYfBtfSyH+i+r/b4nFcU/FWicMJf9n9F+/wJFNDHCy0LABxcePipQexvU8ysc6r4XVp1X1XSV8lcVGK0SOEulbfN2WNtvu9zLGfqqDOOaxQqSeKbc81n4xp8Eye2CqbIXODRmTkBzWME/Fbn6O8CdjONtqpWk0lIQ9xO5z+DfisLMhQi5PsZRx5Tkox3Z13AqL5OwOjpCO1HE0O79596yCIuWlJybk+52dcFXBQWyWgREWJmEREAREQBERAEREAXE/SdoBJSVEuO4VCXU0h1qiJg/du9oDkfcu2LxzQ5pa4AgixB4rZVa65cyMLK42R5ZHyCCQvdYrtul/ojpsRfJW4E9lLUOzdTvyjceh+r+C5Li+jWM4FLqYjh88Gdg8tux3c4ZFWtd8Jroyrsx5w3WqMXrlVtkKt6vBe6q3psjNIvtmIUiGrfGey7w4FQQCq2grZGTRrlCLM3DWtda/ZPuU6Oe+RWuMJU2nneyw3jkVKhbqtJESdOnWJtlJXuZYP+cb13jx4rrOitNPHC+SohkifqNa3XG8b7/guM4Q5lRXU0Z+i6VgcDyJC+iAABkFzfFOFYlN8LqY8r67bfDt+hdcLsusg3Y9Uui+v0ItRhlHVVtPWTQNdUU99lJuLb7x1HRSnMa9hY4AtIsQeK9RRNEupbasAWFguIelbBzRaVPxgtIZWU8cO0tkC2+sO8gN8Lrt60X0sYVNimh4FOGmWCpZILm2Vi0j3o642ejN6I3Y+Tbjz8Spay7JnBn1TGfQH8xVLS9/akcWtPPeVIbg9bCLikme/2tTIdwVDsNxEm/qU/wDSrSmNFK0hoinzLs3LnzXc0n7novctgKkMbqsGqPxVJqCeK8+S8R/uM/8ASq24ViH9zm/pUhZENk0QHiW7uD+DKDKTxXmuVIbhFfxpJv6VdbhFd/dJfJZK2L/mXxMXjWr+R/BkVpKuAkrI0+B1ksjWFjIy42vJIGhdDwP0RveWTYvWMEe/ZUxuT/Nu8l48mmP8yfu6mSwch7wa9/T5miaO6PV+kWItpKOM2veSUjsxt5k/DivoLA8FpcAwqKgpG9hg7Tjve7iSr2GYVRYPRtpaCnZBC3g0bzzJ3k9SpircjJdz0XRFni4cafSfWQREUUmhERAEREAREQBERAEREAREQFEsgiifIQSGtLiGi5NuS+ftLNK5tJMTdJNOyKmiJbDT6xszqcs3HifBfQi4j6UtC34dVvxygivRzOvOxo/dPPHuP4qfw+yELPS37FpwqyuFr5t3saI+Wn4yxnwJ+CoE1N7TT/IVjHSK06RXDs0LqThrq4r4IzImpOQP8iq21L7A/pWC25BVbajqivXkFOr/AGr4Izgkpvsm+QVwSQcIWrCxzFxAFySbADiV1DRD0XV2JbOsxzaUdIc2wDKWQdfYHv7lnLLhXHWRlO/GqjzTivgjEaJ4TWYvjVP6hSazYZWvllOTWAEHM8+m9fQii0GHUmF0bKShp2QQM+ixgsP1PVSlQ5mW8mSemiRzmblrIkuWKiltp9QiIoZCCxmkNFLiOAVtJA1rppIiIw42BcMxc8Mwsmi8aTWjMoTcJKS3R85VdbWYfVyUtbQmCojPajfcEfp13K2MaHGn8nfou86QaMYZpJSbGvgu9o+bmZlJH3H4HJcX0o0ExXRtzpi01VADlURt+iPvj6vfu6qquxHDquqOzwOJ42TpCxcs/wCz937EEY1Fxgf4OCqGM03GOUeAPxWCuvNZRuRFs6KzYRi9Gd4mH8g/NVDFaA75ZB3xfqtcuvC5e8hrePDzZswxHDz/AGrV74nfkug+j7SU1VQcJE/rMbWF7CGuBjHIkjcuNRRyTzMhiY58j3BrWtFySdwXf9BdFG6M4PaYA11RZ07hw5NHQKTjQlz6xKTjKoro5ZPWT22+OxtSIitTkwiIgCIiAIiIAiIgCIiAIiIAiIgCtzwRVMD4Zo2yRPaWuY4XBB4FXEQHDNN/RJV0cslfo6x1RTHtOpfrx/4faHvXKJ2SwSuimY+ORpsWPbYjwK+yljsRwHCcXH+0MNpao85YmuPnvUyvLklpLqWFefJLSa1PkBzrb1tejHo70i0ncySnpTTUZ31VSC1lvuje7w819E0ehujeHyiWlwOgjkGYeIGkjuJ3LOWsvZ5jfqo9sz2/URp2iPo3wXRQMnaw1mIAZ1U4F2n7jdzfx6rcURRJScnrJkCc5TesnqERFiYhERAEREAXjmhwIcAQciDxXqIDQNJfRdh2KF9Thbm0FUcywD5px7vq+HkuU41ovjOASFtfRSMjvlM0a0bv5h8V9KrxzWvaWuaC05EEXBUezHhLquhbYnGMihcsvSXt/c+UC8cwslhOA4tjswiw6hlmuc3gWY3vccgvo75CwjX1/kui1/a9XZf8FOZGyNgYxrWtG4NFgFrWJ5snWfiBtehDr7WaVoV6PabRu1bWubU4kRk4DsRdG9ev4Ld0RSowUVoigvvsvm52PVhERZGoIiIAiIgCIiAiVFTJE9wa1pAF81bNdJrhoayxseP+uClvhjkN3MBPNU+qw3vsxdAWI6uR82qWNDbgXzv/AKzVw18LXEHWuDb6KuCnhDg4RtDhx4r008RNzG256IC02vhc4AF2fMKn5Qi19Wzrc7K96tD9k3yVLqaHWadm3fwCApZXROZrEOHSy89fh+95K76tB9kzyT1eH7JnkgLjSHNDhuOa9XgAAAAsAvUAREQBERAEREAREQBERAEREAREQFEsrYYy917DkrJroBbtb+ikOaHCzgCORVtsUYaOwPEXQFo18IAvrZ9F58oQ/e8lf2UfsN8l7so/Yb5ICj1mPZl+dgbFU+uQlhcDe28cQruzYAQGNzz3LzYxn+G3yQFn16KwPaseiCviO4O8le2Ue/UbcdF7so/Yb5ICz67Fq3s62S8FdEWk2dYdOivbGP7Nvkmyj9hvkgLHyhD97yXor4Te2tl0V8xR+w3yTZRnexvkgKxmEQbk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6870" name="AutoShape 10" descr="data:image/jpeg;base64,/9j/4AAQSkZJRgABAQAAAQABAAD/2wBDAAgGBgcGBQgHBwcJCQgKDBQNDAsLDBkSEw8UHRofHh0aHBwgJC4nICIsIxwcKDcpLDAxNDQ0Hyc5PTgyPC4zNDL/2wBDAQkJCQwLDBgNDRgyIRwhMjIyMjIyMjIyMjIyMjIyMjIyMjIyMjIyMjIyMjIyMjIyMjIyMjIyMjIyMjIyMjIyMjL/wAARCADcASMDASIAAhEBAxEB/8QAHAABAAEFAQEAAAAAAAAAAAAAAAQCAwUGBwEI/8QASBAAAQMCAgcEBQkFBQkBAAAAAQACAwQRBSEGEhMxQVFhInGBkQcUUqHBFSMyQlNisdHhJDNDgpJEVHLC8CUmJ2Nkg6Ky0vH/xAAbAQEAAgMBAQAAAAAAAAAAAAAABAUCAwYBB//EADYRAAICAQIEAggEBQUAAAAAAAABAgMEETEFEiFBE1EiMmFxkbHB8AYjgdEUQnKh4TNSYoLx/9oADAMBAAIRAxEAPwDv6IiAIiIAiIgCIiAIiIAiIgCIiAIiIAiIgCIiAIiIAiIgCIiAIiIAiIgCIiAIiIAiIgCIiAIiIAiIgCIiAIiIAiIgCIiAIiIAiIgCIiAIiIAiIgCIiAIiIAiIgCIiAIiIAiIgCIiAIiIAiIgCIiAIiIAiIgCIiAIiIAiIgCIodTilJSv1Hygyew3MrCyyFa5pvRGUYuT0iiYiw0mOu/hUp1eD5HhoUjD8UZVkxvfFtt+qx1xZR4ZtE58kZdTOVE4x5mjIoiKWagiK3tL3ItZeanuhcRWDUtabOaR1GauskZILscCOiJphxaKkRF6eBERAEREAREQBERAEREAREQBERAEREAREQBERAEREAREQBEUHEqxlO2KEv1ZKh2o3n1WMpKK1Z7GLk9Ea/jmkcslS+hw5wAZ++n4N6ArCAhu4k9TvKn4xT01MWxU5Gre7iPrO5lY664fil87MhqT10Ogxq4xrXKisZ78ypNLO6lqY5mb2Ov3jiow3qtpUaqTi1Jbm2STWjOhxvbJG17TdrhcKpYvAJ9thrWE5xnV8OCyi76i1W1xmu6OcshyTcfIjV04ggvfNxsFDbUgMAuoOO1f7ayAHJjbnvKiMqCRvUWzI/MaXYnVY2tak+5OqJydxKjRYk+CUbQm3tjeO/mFbe/WChzZqNO2SeqJUKYtcrRuVNUtqIwQRe18txHMdFfWo4NXOhqBA45HNnxHj+K20EOaCNxzVjRcrYalZk0OmenY9REW8jhERAEREAREQBERAEREAREQBERAEREAREQBEWLxjFmYfEGNIMz/ojkOa122wqg5zfRAyiLB0mKMdStYJTtuFze6MxqVps+Nrx0yKj/x1Oibe55qjOLRtI6p7tLWAEhtHRmQD77jqg+/3Lc6apZVQiRniORWhaQEjSzERlnSwnw1v0UfilmmK5Qf3oybgpO3qQHSueRrElXbqMr4OS4VNt6s6GSLoKuBWQVWCpEGa2jY9GZrVE0JOTm6w8P8A9WzLSsDl2eKw/eu3zC3Q5C67Hg9nNjaeT/yUWdHS3XzNGxSfa4vVOvufqjwyVEcmShPl2k0kntPJ8yq2vsq/xNZOXmXqq0go+RkNrkrMjrqyJMt6pdJdZOep4q9BtDHI2Rps5p1h4LfKGQS0jHDdwXPXuut6wIl2DU7jxBPvUzh0/TlEg8TgvDjL2mRRYDSbSmDR2GMbPb1Mv0ItbVy5k8AtIqfSHjdU8Mpo6eAuNmhjC93v/JWNmRCD0ZX1Ydtq5kuh1ZFy+h0oxSgq2SVVVJVj+MxxFj0bbIW5rpNFWQ19JHU07w+KQXBH+t68pyI266DJw7MfRy2ZfREW8ihERAEREAREQBERAEREAREQBERAWKuqZR0sk8h7LBfv6LntZVyVlU+eQ9px8hyWd0sr7yx0TTk0a7+/gtVe+y5fi+S7LfCW0fmeSfYvCVwIs4gjdYrMU1UKmLX/AIjcnj4+K1t0uau01W6CYPab2yI5jkq+qbg9HszW/M3CgrTSzh29hycFidLowzSOiqmkFlZRyQgji5jg8e4nyV6OVr2New3Y4XBUTSKQvwETWu/D5m1TP8Iykb/SXHwVlG3npljy77fftJeJbyWpmLVbHZW5K2631TdvA8xwVIfqlcvozqH1RKBVbXKOHqsOWSehjoT6KXZ1sD/Zkafet8qn7Ojmf7Mbj7lzlj7OB5G63zFZdXAquS/9ncf/ABXT8Dt/LtXlo/mVWfDWyHt/wc5ZJkFcEqgCSyqEvVQVYdE6zICVemRQRKqxItisMHWX3PJyG/gt9qa2n0e0fbNUGzYIw3VG9zrbh1JWmYHTisxiBrrbOM7R5O4BuefuWD0x0l+XMT2cLv2KnJbH988Xfl0Vngy8OErO76Iq82vxrY1dl1Zi8Rr6nF8Qmrag60kh3Dc0cAOgUiipvVotu8WleOwPZbz7ys7ojh1BVwvkqrWbz4nkouNbNlY8RuuLrK2LUebXc3Y8lKzw0tjGyOWd0O0hOGYkKOd/7JUOtmcmP4HuO4+C1qSRQ5ZMlqrm4SUkWVmPG6t1y2Z9Botf0Mxk41o7DM92tPEdjKebhx8RYrYFexkpRUkcTbVKqbrlugiIsjWEREAREQBERAEREAREQBERAczxipM2MVbyf4hA7hksbI9SMWDosYrGO3iZ34qA91wuJuTdsm/NmMtyl8ipEx5q1IVY17HNFE8Ngwyv2b9jIew85H2Ss07Vex0cjbtcC1zTxByIWlMlsthw2u9Yh1HH5xgz6jmvdWkY7GJoQ6COWglcTLRP2Nz9Zm9jvFtvIqQVbxwep4hTYmMopLUtSeQJ+bce5xt3ORzuCgZEPT5ls/tnT4d/i1J90XBIrrJFBLyCqmyXWlxJWpkg64uFu+MyW0QqH86Ye8Bc9ZKQt6xl/wDuHI7nSs/yq64M2o3L/j+5DylrbV/Uvoc2Mma9EiiOkzQSZqDzM6blRObIroeoTXqqWobBA+V57LBcrOMm+iNco6dS/iWM/J2Ey0kDrVNYLSOG9kQ4d7j7h1WsQNfUTMij+k42HTqeihT1bp5nSyHtONz0WXoGeq020f8Avphf/CzgO87+6yvEuSCXkVihzzency7Kn1WJsMDiI2iwPtHifFRZ6hzySTmorp+qjyT9Vr1bJ0KlHYvSSqFNNwHFW5akDvUfXJJJKziiVXHudJ9FFY4V+IURPZfG2UDqDY/iF1Nci9E8Tn4/Wy/VZTWJ6lw/Irrqt8X/AEkcdxpJZktPZ8giIpJUhERAEREAREQBERAEREARRa7EaXDYdrVSiNpNhlck8gFq9dpvvbQU3/cm/wDkfmt1WPZb6qNNuRXV6zIOmuHugxJtY0fNzixPJw/S3vWrE5LNT47W1kcsVY8Twyb2uAGqeBbbcVhiMyNxHBc9xnhduLPxtNYvuuzNdWTXd6u5YkFwozxbNTXNuosjeKpYs3lnXV6nrHU8zZWHNp3c+iiSdlWDLbitqjqDdJvVsTw58Ug16eojLXDofiFr9BPNspKWpdeqpH7GU+3l2X9zm2PmqMHxLZy+rPd2JD2b8HfqmNH1OqixVuTGgQ1Q/wCWT2Xfyk+RKjTpfWHw+/vsTMG/wrNHsyS6TgqQ8g71bc6xVJfZRVEv9Sa2QjiugY0f+Hbz/wBLH/lXNmvy3rpGO9n0cSdKSP8Ayq24VH0bv6SNe/zav6kcodJmjXi6jOkF1Ux1zvUHl6HRc71J7HLD4/iAaW0jHbu0/wCA+KmVFWyipH1Em5gyHM8AtJlqpaqoJzfLK7cOJPBS8GhynzvZGGRZpHl8zM4bGKmcySC8MVi4e0eDfH8AsrLUlzi4m5JuVjGvZSU7KdrgdTN7h9Z3E/DwVmSsHDNWMlzMypp5I9dye+p6qJJV52BuoElQ5532Cth6yUNDPVImiXWNzvVxrlDY5ZfC6ZskgmmbeJmeofrnl3c1trqnbNV1rVs8yMurFplfc9Ix+/8Aw3vQ7HKXRXDwJ4JJKmse2SUjLZRW7PebXNuoXV6WqgraZlRTyNkieLtcDvXA5JHSyOkedZ7jcnmVsOimk0uB1gilLnUMh7bBnqn2h8V2EuEKuhKv1lv7T5DL8QWZGZK271ZP4eXv6bnYUVEMrJ4WSxuDmPaHNI4gqtU5dpprVBERD0IiIAiIgCIiAIiIDkXpG0irKPSxlPTTWjigbrxuGsx9zfMFYmjxujrbNfaknP1XG8bu53Dx81D9JjnM08rA7iyMju1VrDJOq6LEUfCivYc9nJu6TOhu1ozZ4sd/eqXAOG+x4HktUoMYqKRojDhJD9k/MeHLwWepcQpqywidqSH+E85+B3H8VIsqjZFwmtUyGrXB67Ek77Oydw5FWpWZK4XggtcO8FUEkc3N94/NcPxT8OWUt24vpR8u693n8/eXOPnxn6NnRmOnba6xspLSs3LGHtu03B3ELF1ERF8lz8H2ZYmPfIQbg26rY6OtbiNDaUNcbFkrTuOXxC1iZpaSrmG1fqlYC42jf2X9ORW2yvmj03BlKEup3yYdK4ufTgGJxOb4j9E94+ie4c1LN7q3iFLLLHHU0zdaqpiXMH2g+szxHvAVcMsdTBHPE7WjkbrNNlX2x68y7/MvcO/xYaPdF1ps09y6jpC22gFQ3lSM92quXsZfLmus6Sx20Or2ezSn3BWPClrC5+z9z3IeltXv/Y4c7eV6wZo4ZrHYxiIw+iOobTyZM6cyoMIOclGO7OkbS6sxOkeJ7epFNG68UJztxdx8t3mo+ExajXVr9+bIe/i7w3d56LFQxvrKqOnjPakNrngOJPcM1npXMaGxxC0UbQxg6Dj3nf4q9VaqrUImmh+LY5vZBz8lZc9UuceapzKJEmdjZ7rXVbLlIoXzPDGNLjyCztFhTIrST2c7g3gPzUvFwrsqXLWv17Iq+IcVxeHQ8TIl17Jbv3L67FjD8OdPaSQFsfvcs61oa0NaLACwAXrW5Z5BV6wb9EW68V2fD+HVYkfR6ye7++x8r41xzI4pZ+Z0gtort7X5v2/ABlvpeS9vYWGQVBeF5rXVl0KNtnZtDKg1GitEXG5Y0x+RIWeWtaBsLNE6cn6z3uHdrFbKuPyklfPTzZ2+A28avXyQREWglhERAEREAREQBERAcQ9MtA6n0ho68DsVEGoT95p/Irnccq+hvSLo6dIdFpmQt1qqmO2h6kbx4hfOFyxxBBBBsQeCuMO3WvTyKrNq0s5uzMkyXqpDJuqxTZVcE3VWEbdCtnUbLTYzJGAyb51gyBJ7Q7j+aykVZHM3WifrDiOI7wtJFRbir8dU5jg5riHDcQVtjYiPKlr1TcdqHHWB1XHjz71al1XizgGngeBWFhxXWymyPtt+IU1tVcbw5p4jMFVufwTFzvTXoz819V3+ftN1GddQ9GtV97Fuopzc5KC6nNzksoJQRkcvZPw5KtkUcrrNyd7J3/quNzuF5WB1sWsfNbf4/UvMfMqv9V9fIyeCPNTSBjv3kXZPUcCrNTSHC8RyFqOsfdvKOY7x3O3jqDzUjCm+q1bXkdl3Zd3LcqPBabGnSUNWwup5I3a9jYjkQeBBsQeYVEoOy5Vx2l9/2LCi11WKSNRpYteqhZa+tI0eZC61pAzaaOYk22+mk/8AUrmuF0VTSaTQ4VXWNVT1DA5wFhKwm7ZB0cB4EEcF1LEmbTC6tntQvHm0q14TTKELozXXb5lll2JzrlHbc4NSUc1fWQ0tOwvlmcGtHUrnuNTzS4nUCYWfG90er7OqSLL6P0C0b9RpRilUy1TM35ppGbGHj3n8FwrTjCXxekrFsPYNQSVZkB4Na8a5PgCVnh4nhVq2e7+RbTzVbdKmvt/dmMwmDYUj6pw+cnuyPowfSPicvAq+5SJdVzgIxqxtAaxvJo3LxsBdYuOqOq2xUrZ6RWrLOXh4tOtkkkt2yLq3U2mw58lnSHUZ71ehbFG4CNus/mcypbXNaLyEE8gclfYfBtfSyH+i+r/b4nFcU/FWicMJf9n9F+/wJFNDHCy0LABxcePipQexvU8ysc6r4XVp1X1XSV8lcVGK0SOEulbfN2WNtvu9zLGfqqDOOaxQqSeKbc81n4xp8Eye2CqbIXODRmTkBzWME/Fbn6O8CdjONtqpWk0lIQ9xO5z+DfisLMhQi5PsZRx5Tkox3Z13AqL5OwOjpCO1HE0O79596yCIuWlJybk+52dcFXBQWyWgREWJmEREAREQBERAEREAXE/SdoBJSVEuO4VCXU0h1qiJg/du9oDkfcu2LxzQ5pa4AgixB4rZVa65cyMLK42R5ZHyCCQvdYrtul/ojpsRfJW4E9lLUOzdTvyjceh+r+C5Li+jWM4FLqYjh88Gdg8tux3c4ZFWtd8Jroyrsx5w3WqMXrlVtkKt6vBe6q3psjNIvtmIUiGrfGey7w4FQQCq2grZGTRrlCLM3DWtda/ZPuU6Oe+RWuMJU2nneyw3jkVKhbqtJESdOnWJtlJXuZYP+cb13jx4rrOitNPHC+SohkifqNa3XG8b7/guM4Q5lRXU0Z+i6VgcDyJC+iAABkFzfFOFYlN8LqY8r67bfDt+hdcLsusg3Y9Uui+v0ItRhlHVVtPWTQNdUU99lJuLb7x1HRSnMa9hY4AtIsQeK9RRNEupbasAWFguIelbBzRaVPxgtIZWU8cO0tkC2+sO8gN8Lrt60X0sYVNimh4FOGmWCpZILm2Vi0j3o642ejN6I3Y+Tbjz8Spay7JnBn1TGfQH8xVLS9/akcWtPPeVIbg9bCLikme/2tTIdwVDsNxEm/qU/wDSrSmNFK0hoinzLs3LnzXc0n7novctgKkMbqsGqPxVJqCeK8+S8R/uM/8ASq24ViH9zm/pUhZENk0QHiW7uD+DKDKTxXmuVIbhFfxpJv6VdbhFd/dJfJZK2L/mXxMXjWr+R/BkVpKuAkrI0+B1ksjWFjIy42vJIGhdDwP0RveWTYvWMEe/ZUxuT/Nu8l48mmP8yfu6mSwch7wa9/T5miaO6PV+kWItpKOM2veSUjsxt5k/DivoLA8FpcAwqKgpG9hg7Tjve7iSr2GYVRYPRtpaCnZBC3g0bzzJ3k9SpircjJdz0XRFni4cafSfWQREUUmhERAEREAREQBERAEREAREQFEsgiifIQSGtLiGi5NuS+ftLNK5tJMTdJNOyKmiJbDT6xszqcs3HifBfQi4j6UtC34dVvxygivRzOvOxo/dPPHuP4qfw+yELPS37FpwqyuFr5t3saI+Wn4yxnwJ+CoE1N7TT/IVjHSK06RXDs0LqThrq4r4IzImpOQP8iq21L7A/pWC25BVbajqivXkFOr/AGr4Izgkpvsm+QVwSQcIWrCxzFxAFySbADiV1DRD0XV2JbOsxzaUdIc2wDKWQdfYHv7lnLLhXHWRlO/GqjzTivgjEaJ4TWYvjVP6hSazYZWvllOTWAEHM8+m9fQii0GHUmF0bKShp2QQM+ixgsP1PVSlQ5mW8mSemiRzmblrIkuWKiltp9QiIoZCCxmkNFLiOAVtJA1rppIiIw42BcMxc8Mwsmi8aTWjMoTcJKS3R85VdbWYfVyUtbQmCojPajfcEfp13K2MaHGn8nfou86QaMYZpJSbGvgu9o+bmZlJH3H4HJcX0o0ExXRtzpi01VADlURt+iPvj6vfu6qquxHDquqOzwOJ42TpCxcs/wCz937EEY1Fxgf4OCqGM03GOUeAPxWCuvNZRuRFs6KzYRi9Gd4mH8g/NVDFaA75ZB3xfqtcuvC5e8hrePDzZswxHDz/AGrV74nfkug+j7SU1VQcJE/rMbWF7CGuBjHIkjcuNRRyTzMhiY58j3BrWtFySdwXf9BdFG6M4PaYA11RZ07hw5NHQKTjQlz6xKTjKoro5ZPWT22+OxtSIitTkwiIgCIiAIiIAiIgCIiAIiIAiIgCtzwRVMD4Zo2yRPaWuY4XBB4FXEQHDNN/RJV0cslfo6x1RTHtOpfrx/4faHvXKJ2SwSuimY+ORpsWPbYjwK+yljsRwHCcXH+0MNpao85YmuPnvUyvLklpLqWFefJLSa1PkBzrb1tejHo70i0ncySnpTTUZ31VSC1lvuje7w819E0ehujeHyiWlwOgjkGYeIGkjuJ3LOWsvZ5jfqo9sz2/URp2iPo3wXRQMnaw1mIAZ1U4F2n7jdzfx6rcURRJScnrJkCc5TesnqERFiYhERAEREAXjmhwIcAQciDxXqIDQNJfRdh2KF9Thbm0FUcywD5px7vq+HkuU41ovjOASFtfRSMjvlM0a0bv5h8V9KrxzWvaWuaC05EEXBUezHhLquhbYnGMihcsvSXt/c+UC8cwslhOA4tjswiw6hlmuc3gWY3vccgvo75CwjX1/kui1/a9XZf8FOZGyNgYxrWtG4NFgFrWJ5snWfiBtehDr7WaVoV6PabRu1bWubU4kRk4DsRdG9ev4Ld0RSowUVoigvvsvm52PVhERZGoIiIAiIgCIiAiVFTJE9wa1pAF81bNdJrhoayxseP+uClvhjkN3MBPNU+qw3vsxdAWI6uR82qWNDbgXzv/AKzVw18LXEHWuDb6KuCnhDg4RtDhx4r008RNzG256IC02vhc4AF2fMKn5Qi19Wzrc7K96tD9k3yVLqaHWadm3fwCApZXROZrEOHSy89fh+95K76tB9kzyT1eH7JnkgLjSHNDhuOa9XgAAAAsAvUAREQBERAEREAREQBERAEREAREQFEsrYYy917DkrJroBbtb+ikOaHCzgCORVtsUYaOwPEXQFo18IAvrZ9F58oQ/e8lf2UfsN8l7so/Yb5ICj1mPZl+dgbFU+uQlhcDe28cQruzYAQGNzz3LzYxn+G3yQFn16KwPaseiCviO4O8le2Ue/UbcdF7so/Yb5ICz67Fq3s62S8FdEWk2dYdOivbGP7Nvkmyj9hvkgLHyhD97yXor4Te2tl0V8xR+w3yTZRnexvkgKxmEQbk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6871" name="AutoShape 14" descr="http://img4.imgtn.bdimg.com/it/u=3263810374,30188474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6872" name="AutoShape 16" descr="http://img4.imgtn.bdimg.com/it/u=3263810374,30188474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" y="33528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070C0"/>
                </a:solidFill>
                <a:latin typeface="Times New Roman" pitchFamily="18" charset="0"/>
              </a:rPr>
              <a:t>Read the article and see whether you have similar experiences.</a:t>
            </a:r>
            <a:endParaRPr lang="zh-CN" altLang="en-US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457200" y="0"/>
            <a:ext cx="300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II. Skimming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844675"/>
            <a:ext cx="89646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3200" b="1">
                <a:solidFill>
                  <a:srgbClr val="6B6BCF"/>
                </a:solidFill>
                <a:latin typeface="Times New Roman" pitchFamily="18" charset="0"/>
              </a:rPr>
              <a:t> What is the article mainly about?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79388" y="2786063"/>
            <a:ext cx="89646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  The author’s own experiences of feeling guilty and how she deals with it. </a:t>
            </a: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3600" b="1"/>
              <a:t>   Read the article quickly and summarize its main idea.</a:t>
            </a:r>
          </a:p>
        </p:txBody>
      </p:sp>
    </p:spTree>
    <p:extLst>
      <p:ext uri="{BB962C8B-B14F-4D97-AF65-F5344CB8AC3E}">
        <p14:creationId xmlns:p14="http://schemas.microsoft.com/office/powerpoint/2010/main" val="1668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0"/>
            <a:ext cx="303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III. Scanning 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2875" y="1714500"/>
            <a:ext cx="885825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1. Why did the author fe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l happy when she walked out of the doctor’s office?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2. Why did she feel guilty 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afterward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3. How did the author feel when her first husband died?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4. How does the author deal with guilt?</a:t>
            </a:r>
          </a:p>
          <a:p>
            <a:pPr eaLnBrk="1" hangingPunct="1">
              <a:lnSpc>
                <a:spcPct val="90000"/>
              </a:lnSpc>
            </a:pPr>
            <a:endParaRPr lang="en-US" altLang="zh-CN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Rectangle 2"/>
          <p:cNvSpPr txBox="1">
            <a:spLocks noChangeArrowheads="1"/>
          </p:cNvSpPr>
          <p:nvPr/>
        </p:nvSpPr>
        <p:spPr bwMode="auto">
          <a:xfrm>
            <a:off x="0" y="642938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600" b="1"/>
              <a:t>   Read the article again and answer the following questions.</a:t>
            </a:r>
          </a:p>
        </p:txBody>
      </p:sp>
    </p:spTree>
    <p:extLst>
      <p:ext uri="{BB962C8B-B14F-4D97-AF65-F5344CB8AC3E}">
        <p14:creationId xmlns:p14="http://schemas.microsoft.com/office/powerpoint/2010/main" val="19933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457200" y="0"/>
            <a:ext cx="300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II. Skimming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844675"/>
            <a:ext cx="8964612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solidFill>
                  <a:srgbClr val="6B6BCF"/>
                </a:solidFill>
                <a:latin typeface="Times New Roman" pitchFamily="18" charset="0"/>
              </a:rPr>
              <a:t>1. Why did the author fe</a:t>
            </a:r>
            <a:r>
              <a:rPr lang="en-GB" altLang="zh-CN" sz="3200" b="1">
                <a:solidFill>
                  <a:srgbClr val="6B6BCF"/>
                </a:solidFill>
                <a:latin typeface="Times New Roman" pitchFamily="18" charset="0"/>
              </a:rPr>
              <a:t>e</a:t>
            </a:r>
            <a:r>
              <a:rPr lang="en-US" altLang="zh-CN" sz="3200" b="1">
                <a:solidFill>
                  <a:srgbClr val="6B6BCF"/>
                </a:solidFill>
                <a:latin typeface="Times New Roman" pitchFamily="18" charset="0"/>
              </a:rPr>
              <a:t>l happy when she walked out of the doctor’s office?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solidFill>
                  <a:srgbClr val="6B6BCF"/>
                </a:solidFill>
                <a:latin typeface="Times New Roman" pitchFamily="18" charset="0"/>
              </a:rPr>
              <a:t>2. Why did she feel guilty </a:t>
            </a:r>
            <a:r>
              <a:rPr lang="en-GB" altLang="zh-CN" sz="3200" b="1">
                <a:solidFill>
                  <a:srgbClr val="6B6BCF"/>
                </a:solidFill>
                <a:latin typeface="Times New Roman" pitchFamily="18" charset="0"/>
              </a:rPr>
              <a:t>afterward</a:t>
            </a:r>
            <a:r>
              <a:rPr lang="en-US" altLang="zh-CN" sz="3200" b="1">
                <a:solidFill>
                  <a:srgbClr val="6B6BCF"/>
                </a:solidFill>
                <a:latin typeface="Times New Roman" pitchFamily="18" charset="0"/>
              </a:rPr>
              <a:t>?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ChangeArrowheads="1"/>
          </p:cNvSpPr>
          <p:nvPr/>
        </p:nvSpPr>
        <p:spPr bwMode="auto">
          <a:xfrm>
            <a:off x="152400" y="28194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Because she was told that her eyes were perfect. </a:t>
            </a:r>
          </a:p>
        </p:txBody>
      </p:sp>
      <p:sp>
        <p:nvSpPr>
          <p:cNvPr id="2" name="内容占位符 2"/>
          <p:cNvSpPr>
            <a:spLocks noChangeArrowheads="1"/>
          </p:cNvSpPr>
          <p:nvPr/>
        </p:nvSpPr>
        <p:spPr bwMode="auto">
          <a:xfrm>
            <a:off x="152400" y="4648200"/>
            <a:ext cx="861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She thought of her brother who was born blind, and she thought it was unfair that she can see and </a:t>
            </a:r>
            <a:r>
              <a:rPr lang="en-GB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her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brother can’t. </a:t>
            </a:r>
          </a:p>
        </p:txBody>
      </p:sp>
    </p:spTree>
    <p:extLst>
      <p:ext uri="{BB962C8B-B14F-4D97-AF65-F5344CB8AC3E}">
        <p14:creationId xmlns:p14="http://schemas.microsoft.com/office/powerpoint/2010/main" val="20373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3" grpId="0" build="p" autoUpdateAnimBg="0"/>
      <p:bldP spid="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81000" y="2057400"/>
            <a:ext cx="86106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She felt guilty because she could </a:t>
            </a:r>
            <a:r>
              <a:rPr lang="en-GB" altLang="zh-CN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experience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the good things in their children’s life, but her husband couldn’t.  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0"/>
            <a:ext cx="303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III. Scanning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04800" y="990600"/>
            <a:ext cx="8382000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6B6BCF"/>
                </a:solidFill>
                <a:latin typeface="Times New Roman" pitchFamily="18" charset="0"/>
              </a:rPr>
              <a:t>3. How did the author feel when her first husband died? Why?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altLang="zh-CN" sz="3200" b="1">
              <a:solidFill>
                <a:srgbClr val="6B6BC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6B6BCF"/>
                </a:solidFill>
                <a:latin typeface="Times New Roman" pitchFamily="18" charset="0"/>
              </a:rPr>
              <a:t>4. How does the author deal with guilt?</a:t>
            </a:r>
          </a:p>
        </p:txBody>
      </p:sp>
      <p:sp>
        <p:nvSpPr>
          <p:cNvPr id="2" name="内容占位符 2"/>
          <p:cNvSpPr>
            <a:spLocks noChangeArrowheads="1"/>
          </p:cNvSpPr>
          <p:nvPr/>
        </p:nvSpPr>
        <p:spPr bwMode="auto">
          <a:xfrm>
            <a:off x="457200" y="4795838"/>
            <a:ext cx="86106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She turns guilt into action and tries her best to live well. </a:t>
            </a:r>
          </a:p>
        </p:txBody>
      </p:sp>
    </p:spTree>
    <p:extLst>
      <p:ext uri="{BB962C8B-B14F-4D97-AF65-F5344CB8AC3E}">
        <p14:creationId xmlns:p14="http://schemas.microsoft.com/office/powerpoint/2010/main" val="41295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2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816</Words>
  <Application>Microsoft Office PowerPoint</Application>
  <PresentationFormat>全屏显示(4:3)</PresentationFormat>
  <Paragraphs>73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I. Warming up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2017-04-13T02:08:53Z</dcterms:created>
  <dcterms:modified xsi:type="dcterms:W3CDTF">2017-04-13T02:21:01Z</dcterms:modified>
</cp:coreProperties>
</file>