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75" r:id="rId5"/>
    <p:sldId id="274"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5783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26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627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450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9764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403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303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1964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10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1865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2043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0" y="0"/>
            <a:ext cx="9144000" cy="609600"/>
            <a:chOff x="0" y="0"/>
            <a:chExt cx="5760" cy="384"/>
          </a:xfrm>
        </p:grpSpPr>
        <p:sp>
          <p:nvSpPr>
            <p:cNvPr id="1030" name="Rectangle 8"/>
            <p:cNvSpPr>
              <a:spLocks noChangeArrowheads="1"/>
            </p:cNvSpPr>
            <p:nvPr/>
          </p:nvSpPr>
          <p:spPr bwMode="auto">
            <a:xfrm>
              <a:off x="0" y="0"/>
              <a:ext cx="5760" cy="384"/>
            </a:xfrm>
            <a:prstGeom prst="rect">
              <a:avLst/>
            </a:prstGeom>
            <a:gradFill rotWithShape="1">
              <a:gsLst>
                <a:gs pos="0">
                  <a:srgbClr val="960021"/>
                </a:gs>
                <a:gs pos="100000">
                  <a:srgbClr val="FF002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mtClean="0">
                <a:solidFill>
                  <a:srgbClr val="000000"/>
                </a:solidFill>
              </a:endParaRPr>
            </a:p>
          </p:txBody>
        </p:sp>
        <p:pic>
          <p:nvPicPr>
            <p:cNvPr id="1031" name="Picture 9" descr="10photo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6" y="0"/>
              <a:ext cx="30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4848" y="0"/>
              <a:ext cx="912" cy="384"/>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mtClean="0">
                <a:solidFill>
                  <a:srgbClr val="000000"/>
                </a:solidFill>
              </a:endParaRPr>
            </a:p>
          </p:txBody>
        </p:sp>
        <p:sp>
          <p:nvSpPr>
            <p:cNvPr id="1033" name="Line 11"/>
            <p:cNvSpPr>
              <a:spLocks noChangeShapeType="1"/>
            </p:cNvSpPr>
            <p:nvPr/>
          </p:nvSpPr>
          <p:spPr bwMode="auto">
            <a:xfrm>
              <a:off x="4848" y="0"/>
              <a:ext cx="0" cy="38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1027" name="Line 12"/>
          <p:cNvSpPr>
            <a:spLocks noChangeShapeType="1"/>
          </p:cNvSpPr>
          <p:nvPr/>
        </p:nvSpPr>
        <p:spPr bwMode="auto">
          <a:xfrm>
            <a:off x="0" y="6629400"/>
            <a:ext cx="91440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1028" name="Text Box 13"/>
          <p:cNvSpPr txBox="1">
            <a:spLocks noChangeArrowheads="1"/>
          </p:cNvSpPr>
          <p:nvPr/>
        </p:nvSpPr>
        <p:spPr bwMode="auto">
          <a:xfrm>
            <a:off x="7737475" y="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lang="en-US" altLang="zh-CN" sz="1200" b="1" smtClean="0">
                <a:solidFill>
                  <a:srgbClr val="FFFFFF"/>
                </a:solidFill>
                <a:latin typeface="Times New Roman" panose="02020603050405020304" pitchFamily="18" charset="0"/>
              </a:rPr>
              <a:t>21st Century</a:t>
            </a:r>
          </a:p>
        </p:txBody>
      </p:sp>
      <p:sp>
        <p:nvSpPr>
          <p:cNvPr id="1029" name="Text Box 14"/>
          <p:cNvSpPr txBox="1">
            <a:spLocks noChangeArrowheads="1"/>
          </p:cNvSpPr>
          <p:nvPr/>
        </p:nvSpPr>
        <p:spPr bwMode="auto">
          <a:xfrm>
            <a:off x="7832725" y="166688"/>
            <a:ext cx="11588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lang="en-US" altLang="zh-CN" sz="2300" b="1" i="1" smtClean="0">
                <a:solidFill>
                  <a:srgbClr val="FFFFFF"/>
                </a:solidFill>
                <a:latin typeface="Arial Black" panose="020B0A04020102020204" pitchFamily="34" charset="0"/>
              </a:rPr>
              <a:t>Teens</a:t>
            </a:r>
          </a:p>
        </p:txBody>
      </p:sp>
    </p:spTree>
    <p:extLst>
      <p:ext uri="{BB962C8B-B14F-4D97-AF65-F5344CB8AC3E}">
        <p14:creationId xmlns:p14="http://schemas.microsoft.com/office/powerpoint/2010/main" val="2663760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3" name="Text Box 7"/>
          <p:cNvSpPr txBox="1">
            <a:spLocks noChangeArrowheads="1"/>
          </p:cNvSpPr>
          <p:nvPr/>
        </p:nvSpPr>
        <p:spPr bwMode="auto">
          <a:xfrm>
            <a:off x="685800" y="2209800"/>
            <a:ext cx="3200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base">
              <a:spcBef>
                <a:spcPct val="0"/>
              </a:spcBef>
              <a:spcAft>
                <a:spcPct val="0"/>
              </a:spcAft>
            </a:pPr>
            <a:r>
              <a:rPr lang="en-US" altLang="zh-CN" sz="6000" b="1" dirty="0">
                <a:solidFill>
                  <a:srgbClr val="FF0000"/>
                </a:solidFill>
                <a:latin typeface="Times New Roman" pitchFamily="18" charset="0"/>
              </a:rPr>
              <a:t>Not wrong to refuse (P6)</a:t>
            </a:r>
          </a:p>
        </p:txBody>
      </p:sp>
      <p:sp>
        <p:nvSpPr>
          <p:cNvPr id="20484" name="Text Box 4"/>
          <p:cNvSpPr txBox="1">
            <a:spLocks noChangeArrowheads="1"/>
          </p:cNvSpPr>
          <p:nvPr/>
        </p:nvSpPr>
        <p:spPr bwMode="auto">
          <a:xfrm>
            <a:off x="2209800" y="1524000"/>
            <a:ext cx="662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lnSpc>
                <a:spcPct val="90000"/>
              </a:lnSpc>
              <a:spcBef>
                <a:spcPct val="0"/>
              </a:spcBef>
              <a:spcAft>
                <a:spcPct val="0"/>
              </a:spcAft>
            </a:pPr>
            <a:r>
              <a:rPr lang="en-US" altLang="zh-CN" sz="2800" b="1">
                <a:solidFill>
                  <a:srgbClr val="000000"/>
                </a:solidFill>
              </a:rPr>
              <a:t>2016-2017</a:t>
            </a:r>
            <a:r>
              <a:rPr lang="zh-CN" altLang="en-US" sz="2800" b="1">
                <a:solidFill>
                  <a:srgbClr val="000000"/>
                </a:solidFill>
              </a:rPr>
              <a:t>学年度第</a:t>
            </a:r>
            <a:r>
              <a:rPr lang="en-US" altLang="zh-CN" sz="2800" b="1">
                <a:solidFill>
                  <a:srgbClr val="000000"/>
                </a:solidFill>
              </a:rPr>
              <a:t>31/32</a:t>
            </a:r>
            <a:r>
              <a:rPr lang="zh-CN" altLang="en-US" sz="2800" b="1">
                <a:solidFill>
                  <a:srgbClr val="000000"/>
                </a:solidFill>
              </a:rPr>
              <a:t>期总第</a:t>
            </a:r>
            <a:r>
              <a:rPr lang="en-US" altLang="zh-CN" sz="2800" b="1">
                <a:solidFill>
                  <a:srgbClr val="000000"/>
                </a:solidFill>
              </a:rPr>
              <a:t>668</a:t>
            </a:r>
            <a:r>
              <a:rPr lang="zh-CN" altLang="en-US" sz="2800" b="1">
                <a:solidFill>
                  <a:srgbClr val="000000"/>
                </a:solidFill>
              </a:rPr>
              <a:t>期</a:t>
            </a:r>
          </a:p>
        </p:txBody>
      </p:sp>
      <p:sp>
        <p:nvSpPr>
          <p:cNvPr id="20485" name="Text Box 6"/>
          <p:cNvSpPr txBox="1">
            <a:spLocks noChangeArrowheads="1"/>
          </p:cNvSpPr>
          <p:nvPr/>
        </p:nvSpPr>
        <p:spPr bwMode="auto">
          <a:xfrm>
            <a:off x="1371600" y="762000"/>
            <a:ext cx="3048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4500">
                <a:solidFill>
                  <a:srgbClr val="0000CC"/>
                </a:solidFill>
                <a:latin typeface="Impact" pitchFamily="34" charset="0"/>
              </a:rPr>
              <a:t>for Senior 1</a:t>
            </a:r>
          </a:p>
        </p:txBody>
      </p:sp>
      <p:pic>
        <p:nvPicPr>
          <p:cNvPr id="20486" name="图片 8" descr="timg (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144713"/>
            <a:ext cx="525780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14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anim calcmode="lin" valueType="num">
                                      <p:cBhvr>
                                        <p:cTn id="7" dur="500" fill="hold"/>
                                        <p:tgtEl>
                                          <p:spTgt spid="148483"/>
                                        </p:tgtEl>
                                        <p:attrNameLst>
                                          <p:attrName>ppt_w</p:attrName>
                                        </p:attrNameLst>
                                      </p:cBhvr>
                                      <p:tavLst>
                                        <p:tav tm="0">
                                          <p:val>
                                            <p:fltVal val="0"/>
                                          </p:val>
                                        </p:tav>
                                        <p:tav tm="100000">
                                          <p:val>
                                            <p:strVal val="#ppt_w"/>
                                          </p:val>
                                        </p:tav>
                                      </p:tavLst>
                                    </p:anim>
                                    <p:anim calcmode="lin" valueType="num">
                                      <p:cBhvr>
                                        <p:cTn id="8" dur="500" fill="hold"/>
                                        <p:tgtEl>
                                          <p:spTgt spid="1484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bwMode="auto">
          <a:xfrm>
            <a:off x="152400" y="685800"/>
            <a:ext cx="8763000" cy="640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zh-CN" sz="3000" b="1" smtClean="0"/>
              <a:t>2. Did the writer’s friend like to say no? Why, and how did it affect her?</a:t>
            </a:r>
          </a:p>
          <a:p>
            <a:r>
              <a:rPr lang="en-US" altLang="zh-CN" sz="3000" smtClean="0">
                <a:solidFill>
                  <a:srgbClr val="F33C03"/>
                </a:solidFill>
              </a:rPr>
              <a:t>No, because she wanted </a:t>
            </a:r>
            <a:r>
              <a:rPr lang="en-US" altLang="zh-CN" sz="3000" u="sng" smtClean="0">
                <a:solidFill>
                  <a:srgbClr val="F33C03"/>
                </a:solidFill>
              </a:rPr>
              <a:t>to</a:t>
            </a:r>
            <a:r>
              <a:rPr lang="en-GB" altLang="zh-CN" sz="3000" u="sng" smtClean="0">
                <a:solidFill>
                  <a:srgbClr val="F33C03"/>
                </a:solidFill>
              </a:rPr>
              <a:t> </a:t>
            </a:r>
            <a:r>
              <a:rPr lang="en-US" altLang="zh-CN" sz="3000" u="sng" smtClean="0">
                <a:solidFill>
                  <a:srgbClr val="F33C03"/>
                </a:solidFill>
              </a:rPr>
              <a:t>please </a:t>
            </a:r>
            <a:r>
              <a:rPr lang="en-US" altLang="zh-CN" sz="3000" smtClean="0">
                <a:solidFill>
                  <a:srgbClr val="F33C03"/>
                </a:solidFill>
              </a:rPr>
              <a:t>the people around her.</a:t>
            </a:r>
          </a:p>
          <a:p>
            <a:r>
              <a:rPr lang="en-US" altLang="zh-CN" sz="3000" smtClean="0">
                <a:solidFill>
                  <a:srgbClr val="F33C03"/>
                </a:solidFill>
              </a:rPr>
              <a:t>It wasn’t long before she found herself exhausted and overworked, and ready to call it quits.</a:t>
            </a:r>
            <a:endParaRPr lang="zh-CN" altLang="zh-CN" sz="3000" smtClean="0">
              <a:solidFill>
                <a:srgbClr val="F33C03"/>
              </a:solidFill>
            </a:endParaRPr>
          </a:p>
          <a:p>
            <a:endParaRPr lang="zh-CN" altLang="en-US" sz="3000" b="1" smtClean="0"/>
          </a:p>
        </p:txBody>
      </p:sp>
    </p:spTree>
    <p:extLst>
      <p:ext uri="{BB962C8B-B14F-4D97-AF65-F5344CB8AC3E}">
        <p14:creationId xmlns:p14="http://schemas.microsoft.com/office/powerpoint/2010/main" val="2156435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linds(horizontal)">
                                      <p:cBhvr>
                                        <p:cTn id="7" dur="500"/>
                                        <p:tgtEl>
                                          <p:spTgt spid="614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animEffect transition="in" filter="blinds(horizontal)">
                                      <p:cBhvr>
                                        <p:cTn id="11" dur="500"/>
                                        <p:tgtEl>
                                          <p:spTgt spid="614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blinds(horizontal)">
                                      <p:cBhvr>
                                        <p:cTn id="15" dur="500"/>
                                        <p:tgtEl>
                                          <p:spTgt spid="6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bwMode="auto">
          <a:xfrm>
            <a:off x="152400" y="685800"/>
            <a:ext cx="87630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buFontTx/>
              <a:buNone/>
            </a:pPr>
            <a:r>
              <a:rPr lang="en-US" altLang="zh-CN" sz="3000" b="1" smtClean="0"/>
              <a:t>3. What can people do to change their mindset and say no more?</a:t>
            </a:r>
          </a:p>
          <a:p>
            <a:pPr>
              <a:lnSpc>
                <a:spcPct val="90000"/>
              </a:lnSpc>
              <a:buFont typeface="宋体" pitchFamily="2" charset="-122"/>
              <a:buAutoNum type="circleNumDbPlain"/>
            </a:pPr>
            <a:r>
              <a:rPr lang="en-US" altLang="zh-CN" sz="3000" smtClean="0">
                <a:solidFill>
                  <a:srgbClr val="F33C03"/>
                </a:solidFill>
              </a:rPr>
              <a:t>Make a list of requirements in order to say yes.</a:t>
            </a:r>
            <a:endParaRPr lang="zh-CN" altLang="zh-CN" sz="3000" smtClean="0">
              <a:solidFill>
                <a:srgbClr val="F33C03"/>
              </a:solidFill>
            </a:endParaRPr>
          </a:p>
          <a:p>
            <a:pPr>
              <a:lnSpc>
                <a:spcPct val="90000"/>
              </a:lnSpc>
              <a:buFont typeface="宋体" pitchFamily="2" charset="-122"/>
              <a:buAutoNum type="circleNumDbPlain"/>
            </a:pPr>
            <a:r>
              <a:rPr lang="en-US" altLang="zh-CN" sz="3000" smtClean="0">
                <a:solidFill>
                  <a:srgbClr val="F33C03"/>
                </a:solidFill>
              </a:rPr>
              <a:t>Decide to say no three times a week.</a:t>
            </a:r>
            <a:endParaRPr lang="zh-CN" altLang="zh-CN" sz="3000" smtClean="0">
              <a:solidFill>
                <a:srgbClr val="F33C03"/>
              </a:solidFill>
            </a:endParaRPr>
          </a:p>
          <a:p>
            <a:pPr>
              <a:lnSpc>
                <a:spcPct val="90000"/>
              </a:lnSpc>
              <a:buFont typeface="宋体" pitchFamily="2" charset="-122"/>
              <a:buAutoNum type="circleNumDbPlain"/>
            </a:pPr>
            <a:r>
              <a:rPr lang="en-US" altLang="zh-CN" sz="3000" smtClean="0">
                <a:solidFill>
                  <a:srgbClr val="F33C03"/>
                </a:solidFill>
              </a:rPr>
              <a:t>Remember that it is completely OK to say no to people, and they don’t have to justify why they’ve done so.</a:t>
            </a:r>
            <a:endParaRPr lang="zh-CN" altLang="zh-CN" sz="3000" smtClean="0">
              <a:solidFill>
                <a:srgbClr val="F33C03"/>
              </a:solidFill>
            </a:endParaRPr>
          </a:p>
          <a:p>
            <a:pPr>
              <a:lnSpc>
                <a:spcPct val="90000"/>
              </a:lnSpc>
              <a:buFont typeface="宋体" pitchFamily="2" charset="-122"/>
              <a:buAutoNum type="circleNumDbPlain"/>
            </a:pPr>
            <a:r>
              <a:rPr lang="en-US" altLang="zh-CN" sz="3000" smtClean="0">
                <a:solidFill>
                  <a:srgbClr val="F33C03"/>
                </a:solidFill>
              </a:rPr>
              <a:t>Start one step at a time.</a:t>
            </a:r>
          </a:p>
        </p:txBody>
      </p:sp>
      <p:sp>
        <p:nvSpPr>
          <p:cNvPr id="307203" name="Rectangle 3"/>
          <p:cNvSpPr>
            <a:spLocks noChangeArrowheads="1"/>
          </p:cNvSpPr>
          <p:nvPr/>
        </p:nvSpPr>
        <p:spPr bwMode="auto">
          <a:xfrm>
            <a:off x="228600" y="4572000"/>
            <a:ext cx="8763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50000"/>
              </a:spcBef>
              <a:spcAft>
                <a:spcPct val="0"/>
              </a:spcAft>
            </a:pPr>
            <a:r>
              <a:rPr lang="en-US" altLang="zh-CN" sz="2800" b="1">
                <a:solidFill>
                  <a:srgbClr val="000000"/>
                </a:solidFill>
              </a:rPr>
              <a:t>4. What is Paragraph 5 mainly about?</a:t>
            </a:r>
          </a:p>
          <a:p>
            <a:pPr eaLnBrk="0" fontAlgn="base" hangingPunct="0">
              <a:spcBef>
                <a:spcPct val="50000"/>
              </a:spcBef>
              <a:spcAft>
                <a:spcPct val="0"/>
              </a:spcAft>
            </a:pPr>
            <a:r>
              <a:rPr lang="en-US" altLang="zh-CN" sz="2800">
                <a:solidFill>
                  <a:srgbClr val="F33C03"/>
                </a:solidFill>
              </a:rPr>
              <a:t>Refusal does not happen overnight and it requires a process. </a:t>
            </a:r>
            <a:endParaRPr lang="zh-CN" altLang="zh-CN" sz="2800">
              <a:solidFill>
                <a:srgbClr val="F33C03"/>
              </a:solidFill>
            </a:endParaRPr>
          </a:p>
        </p:txBody>
      </p:sp>
    </p:spTree>
    <p:extLst>
      <p:ext uri="{BB962C8B-B14F-4D97-AF65-F5344CB8AC3E}">
        <p14:creationId xmlns:p14="http://schemas.microsoft.com/office/powerpoint/2010/main" val="170498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linds(horizontal)">
                                      <p:cBhvr>
                                        <p:cTn id="7" dur="500"/>
                                        <p:tgtEl>
                                          <p:spTgt spid="614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animEffect transition="in" filter="blinds(horizontal)">
                                      <p:cBhvr>
                                        <p:cTn id="11" dur="500"/>
                                        <p:tgtEl>
                                          <p:spTgt spid="614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blinds(horizontal)">
                                      <p:cBhvr>
                                        <p:cTn id="15" dur="500"/>
                                        <p:tgtEl>
                                          <p:spTgt spid="6146">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animEffect transition="in" filter="blinds(horizontal)">
                                      <p:cBhvr>
                                        <p:cTn id="19" dur="500"/>
                                        <p:tgtEl>
                                          <p:spTgt spid="6146">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animEffect transition="in" filter="blinds(horizontal)">
                                      <p:cBhvr>
                                        <p:cTn id="23" dur="500"/>
                                        <p:tgtEl>
                                          <p:spTgt spid="6146">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07203"/>
                                        </p:tgtEl>
                                        <p:attrNameLst>
                                          <p:attrName>style.visibility</p:attrName>
                                        </p:attrNameLst>
                                      </p:cBhvr>
                                      <p:to>
                                        <p:strVal val="visible"/>
                                      </p:to>
                                    </p:set>
                                    <p:anim calcmode="lin" valueType="num">
                                      <p:cBhvr additive="base">
                                        <p:cTn id="28" dur="500" fill="hold"/>
                                        <p:tgtEl>
                                          <p:spTgt spid="307203"/>
                                        </p:tgtEl>
                                        <p:attrNameLst>
                                          <p:attrName>ppt_x</p:attrName>
                                        </p:attrNameLst>
                                      </p:cBhvr>
                                      <p:tavLst>
                                        <p:tav tm="0">
                                          <p:val>
                                            <p:strVal val="0-#ppt_w/2"/>
                                          </p:val>
                                        </p:tav>
                                        <p:tav tm="100000">
                                          <p:val>
                                            <p:strVal val="#ppt_x"/>
                                          </p:val>
                                        </p:tav>
                                      </p:tavLst>
                                    </p:anim>
                                    <p:anim calcmode="lin" valueType="num">
                                      <p:cBhvr additive="base">
                                        <p:cTn id="29" dur="500" fill="hold"/>
                                        <p:tgtEl>
                                          <p:spTgt spid="307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advAuto="0"/>
      <p:bldP spid="30720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3657600"/>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buFont typeface="宋体" pitchFamily="2" charset="-122"/>
              <a:buNone/>
            </a:pPr>
            <a:r>
              <a:rPr lang="en-US" altLang="zh-CN" sz="3200">
                <a:solidFill>
                  <a:srgbClr val="0000CC"/>
                </a:solidFill>
              </a:rPr>
              <a:t>back out (of sth.): to decide that you are no longer going to take part in sth. that has been agreed  </a:t>
            </a:r>
            <a:r>
              <a:rPr lang="zh-CN" altLang="en-US" sz="3200">
                <a:solidFill>
                  <a:srgbClr val="0000CC"/>
                </a:solidFill>
              </a:rPr>
              <a:t>退出；撒手</a:t>
            </a:r>
          </a:p>
          <a:p>
            <a:pPr fontAlgn="base">
              <a:spcBef>
                <a:spcPct val="0"/>
              </a:spcBef>
              <a:spcAft>
                <a:spcPct val="0"/>
              </a:spcAft>
            </a:pPr>
            <a:r>
              <a:rPr lang="en-GB" altLang="zh-CN" sz="3200">
                <a:solidFill>
                  <a:srgbClr val="0000CC"/>
                </a:solidFill>
              </a:rPr>
              <a:t>e.</a:t>
            </a:r>
            <a:r>
              <a:rPr lang="en-US" altLang="zh-CN" sz="3200">
                <a:solidFill>
                  <a:srgbClr val="0000CC"/>
                </a:solidFill>
              </a:rPr>
              <a:t>g.</a:t>
            </a:r>
            <a:r>
              <a:rPr lang="en-GB" altLang="zh-CN" sz="3200">
                <a:solidFill>
                  <a:srgbClr val="0000CC"/>
                </a:solidFill>
              </a:rPr>
              <a:t>,</a:t>
            </a:r>
            <a:r>
              <a:rPr lang="en-US" altLang="zh-CN" sz="3200">
                <a:solidFill>
                  <a:srgbClr val="0000CC"/>
                </a:solidFill>
              </a:rPr>
              <a:t> He lost confidence and backed out of the deal at the last minute.</a:t>
            </a:r>
          </a:p>
          <a:p>
            <a:pPr fontAlgn="base">
              <a:spcBef>
                <a:spcPct val="0"/>
              </a:spcBef>
              <a:spcAft>
                <a:spcPct val="0"/>
              </a:spcAft>
            </a:pPr>
            <a:r>
              <a:rPr lang="zh-CN" altLang="en-US" sz="3200">
                <a:solidFill>
                  <a:srgbClr val="0000CC"/>
                </a:solidFill>
              </a:rPr>
              <a:t>他失去了信心，在最后一刻退出了协议。</a:t>
            </a:r>
          </a:p>
        </p:txBody>
      </p:sp>
      <p:sp>
        <p:nvSpPr>
          <p:cNvPr id="27651"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
        <p:nvSpPr>
          <p:cNvPr id="27652" name="标题 54277"/>
          <p:cNvSpPr>
            <a:spLocks noGrp="1" noChangeArrowheads="1"/>
          </p:cNvSpPr>
          <p:nvPr/>
        </p:nvSpPr>
        <p:spPr bwMode="auto">
          <a:xfrm>
            <a:off x="0" y="609600"/>
            <a:ext cx="9144000" cy="91440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buFont typeface="Arial" pitchFamily="34" charset="0"/>
              <a:buNone/>
            </a:pPr>
            <a:r>
              <a:rPr lang="en-US" altLang="zh-CN" sz="2800" b="1">
                <a:solidFill>
                  <a:srgbClr val="FFFFFF"/>
                </a:solidFill>
              </a:rPr>
              <a:t>Guess the meanings of the words in red based on the context and translate the sentences.</a:t>
            </a:r>
          </a:p>
        </p:txBody>
      </p:sp>
      <p:sp>
        <p:nvSpPr>
          <p:cNvPr id="27653" name="Rectangle 5"/>
          <p:cNvSpPr>
            <a:spLocks noChangeArrowheads="1"/>
          </p:cNvSpPr>
          <p:nvPr/>
        </p:nvSpPr>
        <p:spPr bwMode="auto">
          <a:xfrm>
            <a:off x="228600" y="1981200"/>
            <a:ext cx="85613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buFontTx/>
              <a:buAutoNum type="arabicPeriod"/>
            </a:pPr>
            <a:r>
              <a:rPr lang="en-US" altLang="zh-CN" sz="3200">
                <a:solidFill>
                  <a:srgbClr val="000000"/>
                </a:solidFill>
              </a:rPr>
              <a:t>Many of us feel that if we say we’ll do something, we can’t change our minds and </a:t>
            </a:r>
            <a:r>
              <a:rPr lang="en-US" altLang="zh-CN" sz="3200" b="1">
                <a:solidFill>
                  <a:srgbClr val="F33C03"/>
                </a:solidFill>
              </a:rPr>
              <a:t>back out</a:t>
            </a:r>
            <a:r>
              <a:rPr lang="en-US" altLang="zh-CN" sz="3200">
                <a:solidFill>
                  <a:srgbClr val="000000"/>
                </a:solidFill>
              </a:rPr>
              <a:t>.</a:t>
            </a:r>
          </a:p>
        </p:txBody>
      </p:sp>
    </p:spTree>
    <p:extLst>
      <p:ext uri="{BB962C8B-B14F-4D97-AF65-F5344CB8AC3E}">
        <p14:creationId xmlns:p14="http://schemas.microsoft.com/office/powerpoint/2010/main" val="3691125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8382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a:solidFill>
                  <a:srgbClr val="000000"/>
                </a:solidFill>
              </a:rPr>
              <a:t>2. It wasn’t long </a:t>
            </a:r>
            <a:r>
              <a:rPr lang="en-US" altLang="zh-CN" sz="3000">
                <a:solidFill>
                  <a:srgbClr val="F33C03"/>
                </a:solidFill>
              </a:rPr>
              <a:t>before</a:t>
            </a:r>
            <a:r>
              <a:rPr lang="en-US" altLang="zh-CN" sz="3000">
                <a:solidFill>
                  <a:srgbClr val="000000"/>
                </a:solidFill>
              </a:rPr>
              <a:t> she </a:t>
            </a:r>
            <a:r>
              <a:rPr lang="en-US" altLang="zh-CN" sz="3000">
                <a:solidFill>
                  <a:srgbClr val="F33C03"/>
                </a:solidFill>
              </a:rPr>
              <a:t>found herself exhausted and </a:t>
            </a:r>
            <a:r>
              <a:rPr lang="en-US" altLang="zh-CN" sz="3000" b="1">
                <a:solidFill>
                  <a:srgbClr val="F33C03"/>
                </a:solidFill>
              </a:rPr>
              <a:t>overworked</a:t>
            </a:r>
            <a:r>
              <a:rPr lang="en-US" altLang="zh-CN" sz="3000">
                <a:solidFill>
                  <a:srgbClr val="000000"/>
                </a:solidFill>
              </a:rPr>
              <a:t>, and ready to </a:t>
            </a:r>
            <a:r>
              <a:rPr lang="en-US" altLang="zh-CN" sz="3000" b="1">
                <a:solidFill>
                  <a:srgbClr val="F33C03"/>
                </a:solidFill>
              </a:rPr>
              <a:t>call it quits</a:t>
            </a:r>
            <a:r>
              <a:rPr lang="en-US" altLang="zh-CN" sz="3000">
                <a:solidFill>
                  <a:srgbClr val="000000"/>
                </a:solidFill>
              </a:rPr>
              <a:t>.</a:t>
            </a:r>
          </a:p>
          <a:p>
            <a:pPr fontAlgn="base">
              <a:spcBef>
                <a:spcPct val="0"/>
              </a:spcBef>
              <a:spcAft>
                <a:spcPct val="0"/>
              </a:spcAft>
              <a:buFont typeface="宋体" pitchFamily="2" charset="-122"/>
              <a:buAutoNum type="circleNumDbPlain"/>
            </a:pPr>
            <a:r>
              <a:rPr lang="en-US" altLang="zh-CN" sz="3000">
                <a:solidFill>
                  <a:srgbClr val="0000CC"/>
                </a:solidFill>
              </a:rPr>
              <a:t>before</a:t>
            </a:r>
            <a:r>
              <a:rPr lang="zh-CN" altLang="en-US" sz="3000">
                <a:solidFill>
                  <a:srgbClr val="0000CC"/>
                </a:solidFill>
              </a:rPr>
              <a:t>引导时间状语从句，此处翻译为“不久</a:t>
            </a:r>
            <a:r>
              <a:rPr lang="zh-CN" altLang="en-US" sz="3000">
                <a:solidFill>
                  <a:srgbClr val="FF0000"/>
                </a:solidFill>
              </a:rPr>
              <a:t>就</a:t>
            </a:r>
            <a:r>
              <a:rPr lang="zh-CN" altLang="en-US" sz="3000">
                <a:solidFill>
                  <a:srgbClr val="0000CC"/>
                </a:solidFill>
              </a:rPr>
              <a:t>”</a:t>
            </a:r>
            <a:endParaRPr lang="en-US" altLang="zh-CN" sz="3000">
              <a:solidFill>
                <a:srgbClr val="0000CC"/>
              </a:solidFill>
            </a:endParaRPr>
          </a:p>
          <a:p>
            <a:pPr fontAlgn="base">
              <a:spcBef>
                <a:spcPct val="0"/>
              </a:spcBef>
              <a:spcAft>
                <a:spcPct val="0"/>
              </a:spcAft>
            </a:pPr>
            <a:r>
              <a:rPr lang="zh-CN" altLang="en-US" sz="3000">
                <a:solidFill>
                  <a:srgbClr val="0000CC"/>
                </a:solidFill>
              </a:rPr>
              <a:t>另：</a:t>
            </a:r>
            <a:r>
              <a:rPr lang="en-US" altLang="zh-CN" sz="3000">
                <a:solidFill>
                  <a:srgbClr val="0000CC"/>
                </a:solidFill>
              </a:rPr>
              <a:t>It will be three years before we meet again.</a:t>
            </a:r>
          </a:p>
          <a:p>
            <a:pPr fontAlgn="base">
              <a:spcBef>
                <a:spcPct val="0"/>
              </a:spcBef>
              <a:spcAft>
                <a:spcPct val="0"/>
              </a:spcAft>
            </a:pPr>
            <a:r>
              <a:rPr lang="zh-CN" altLang="en-US" sz="3000">
                <a:solidFill>
                  <a:srgbClr val="0000CC"/>
                </a:solidFill>
              </a:rPr>
              <a:t>我们还要三年</a:t>
            </a:r>
            <a:r>
              <a:rPr lang="zh-CN" altLang="en-US" sz="3000">
                <a:solidFill>
                  <a:srgbClr val="FF0000"/>
                </a:solidFill>
              </a:rPr>
              <a:t>才</a:t>
            </a:r>
            <a:r>
              <a:rPr lang="zh-CN" altLang="en-US" sz="3000">
                <a:solidFill>
                  <a:srgbClr val="0000CC"/>
                </a:solidFill>
              </a:rPr>
              <a:t>能见面。</a:t>
            </a:r>
          </a:p>
          <a:p>
            <a:pPr fontAlgn="base">
              <a:spcBef>
                <a:spcPct val="0"/>
              </a:spcBef>
              <a:spcAft>
                <a:spcPct val="0"/>
              </a:spcAft>
            </a:pPr>
            <a:r>
              <a:rPr lang="en-US" altLang="zh-CN" sz="3000">
                <a:solidFill>
                  <a:srgbClr val="0000CC"/>
                </a:solidFill>
              </a:rPr>
              <a:t>②overworked: made to work too much or too hard </a:t>
            </a:r>
            <a:r>
              <a:rPr lang="zh-CN" altLang="en-US" sz="3000">
                <a:solidFill>
                  <a:srgbClr val="0000CC"/>
                </a:solidFill>
              </a:rPr>
              <a:t>工作过多的，劳累过度的  </a:t>
            </a:r>
            <a:endParaRPr lang="en-US" altLang="zh-CN" sz="3000">
              <a:solidFill>
                <a:srgbClr val="0000CC"/>
              </a:solidFill>
            </a:endParaRPr>
          </a:p>
          <a:p>
            <a:pPr fontAlgn="base">
              <a:spcBef>
                <a:spcPct val="0"/>
              </a:spcBef>
              <a:spcAft>
                <a:spcPct val="0"/>
              </a:spcAft>
            </a:pPr>
            <a:r>
              <a:rPr lang="en-US" altLang="zh-CN" sz="3000">
                <a:solidFill>
                  <a:srgbClr val="0000CC"/>
                </a:solidFill>
              </a:rPr>
              <a:t>③call it quits</a:t>
            </a:r>
            <a:r>
              <a:rPr lang="zh-CN" altLang="en-US" sz="3000">
                <a:solidFill>
                  <a:srgbClr val="0000CC"/>
                </a:solidFill>
              </a:rPr>
              <a:t>了结；解除（婚约等）；暂停；停止；放弃</a:t>
            </a:r>
            <a:endParaRPr lang="en-US" altLang="zh-CN" sz="3000">
              <a:solidFill>
                <a:srgbClr val="0000CC"/>
              </a:solidFill>
            </a:endParaRPr>
          </a:p>
          <a:p>
            <a:pPr fontAlgn="base">
              <a:spcBef>
                <a:spcPct val="0"/>
              </a:spcBef>
              <a:spcAft>
                <a:spcPct val="0"/>
              </a:spcAft>
            </a:pPr>
            <a:r>
              <a:rPr lang="zh-CN" altLang="en-US" sz="3000">
                <a:solidFill>
                  <a:srgbClr val="0000CC"/>
                </a:solidFill>
              </a:rPr>
              <a:t>译文：没用多久她就觉得劳累过度，工作过量，准备不干了。</a:t>
            </a:r>
            <a:endParaRPr lang="en-US" altLang="zh-CN" sz="3000">
              <a:solidFill>
                <a:srgbClr val="0000CC"/>
              </a:solidFill>
            </a:endParaRPr>
          </a:p>
        </p:txBody>
      </p:sp>
      <p:sp>
        <p:nvSpPr>
          <p:cNvPr id="28675"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Tree>
    <p:extLst>
      <p:ext uri="{BB962C8B-B14F-4D97-AF65-F5344CB8AC3E}">
        <p14:creationId xmlns:p14="http://schemas.microsoft.com/office/powerpoint/2010/main" val="2991015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8382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200">
                <a:solidFill>
                  <a:srgbClr val="000000"/>
                </a:solidFill>
              </a:rPr>
              <a:t>3. If it is something that helps you - </a:t>
            </a:r>
            <a:r>
              <a:rPr lang="en-US" altLang="zh-CN" sz="3200" b="1">
                <a:solidFill>
                  <a:srgbClr val="F33C03"/>
                </a:solidFill>
              </a:rPr>
              <a:t>go ahead </a:t>
            </a:r>
            <a:r>
              <a:rPr lang="en-US" altLang="zh-CN" sz="3200">
                <a:solidFill>
                  <a:srgbClr val="000000"/>
                </a:solidFill>
              </a:rPr>
              <a:t>and make a list of requirements in order to say yes.</a:t>
            </a:r>
          </a:p>
          <a:p>
            <a:pPr fontAlgn="base">
              <a:spcBef>
                <a:spcPct val="0"/>
              </a:spcBef>
              <a:spcAft>
                <a:spcPct val="0"/>
              </a:spcAft>
            </a:pPr>
            <a:r>
              <a:rPr lang="en-US" altLang="zh-CN" sz="3200">
                <a:solidFill>
                  <a:srgbClr val="0000CC"/>
                </a:solidFill>
              </a:rPr>
              <a:t>If</a:t>
            </a:r>
            <a:r>
              <a:rPr lang="zh-CN" altLang="en-US" sz="3200">
                <a:solidFill>
                  <a:srgbClr val="0000CC"/>
                </a:solidFill>
              </a:rPr>
              <a:t>引导条件状语从句。</a:t>
            </a:r>
            <a:endParaRPr lang="en-US" altLang="zh-CN" sz="3200">
              <a:solidFill>
                <a:srgbClr val="0000CC"/>
              </a:solidFill>
            </a:endParaRPr>
          </a:p>
          <a:p>
            <a:pPr fontAlgn="base">
              <a:spcBef>
                <a:spcPct val="0"/>
              </a:spcBef>
              <a:spcAft>
                <a:spcPct val="0"/>
              </a:spcAft>
            </a:pPr>
            <a:r>
              <a:rPr lang="en-US" altLang="zh-CN" sz="3200">
                <a:solidFill>
                  <a:srgbClr val="0000CC"/>
                </a:solidFill>
              </a:rPr>
              <a:t>go ahead: </a:t>
            </a:r>
            <a:r>
              <a:rPr lang="zh-CN" altLang="en-US" sz="3200">
                <a:solidFill>
                  <a:srgbClr val="0000CC"/>
                </a:solidFill>
              </a:rPr>
              <a:t>开始做某事</a:t>
            </a:r>
            <a:r>
              <a:rPr lang="en-US" altLang="zh-CN" sz="3200">
                <a:solidFill>
                  <a:srgbClr val="0000CC"/>
                </a:solidFill>
              </a:rPr>
              <a:t>/</a:t>
            </a:r>
            <a:r>
              <a:rPr lang="zh-CN" altLang="en-US" sz="3200">
                <a:solidFill>
                  <a:srgbClr val="0000CC"/>
                </a:solidFill>
              </a:rPr>
              <a:t>毫不犹豫地去做</a:t>
            </a:r>
            <a:endParaRPr lang="en-US" altLang="zh-CN" sz="3200">
              <a:solidFill>
                <a:srgbClr val="0000CC"/>
              </a:solidFill>
            </a:endParaRPr>
          </a:p>
          <a:p>
            <a:pPr fontAlgn="base">
              <a:spcBef>
                <a:spcPct val="0"/>
              </a:spcBef>
              <a:spcAft>
                <a:spcPct val="0"/>
              </a:spcAft>
            </a:pPr>
            <a:r>
              <a:rPr lang="zh-CN" altLang="en-US" sz="3200">
                <a:solidFill>
                  <a:srgbClr val="0000CC"/>
                </a:solidFill>
              </a:rPr>
              <a:t>译文：如果这能帮到你，你可以列个清单，写上一些要求，对方同意这些要求才能答应。</a:t>
            </a:r>
            <a:endParaRPr lang="en-US" altLang="zh-CN" sz="3200">
              <a:solidFill>
                <a:srgbClr val="0000CC"/>
              </a:solidFill>
            </a:endParaRPr>
          </a:p>
          <a:p>
            <a:pPr fontAlgn="base">
              <a:spcBef>
                <a:spcPct val="0"/>
              </a:spcBef>
              <a:spcAft>
                <a:spcPct val="0"/>
              </a:spcAft>
            </a:pPr>
            <a:endParaRPr lang="en-US" altLang="zh-CN" sz="3200">
              <a:solidFill>
                <a:srgbClr val="00B0F0"/>
              </a:solidFill>
            </a:endParaRPr>
          </a:p>
        </p:txBody>
      </p:sp>
      <p:sp>
        <p:nvSpPr>
          <p:cNvPr id="29699"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Tree>
    <p:extLst>
      <p:ext uri="{BB962C8B-B14F-4D97-AF65-F5344CB8AC3E}">
        <p14:creationId xmlns:p14="http://schemas.microsoft.com/office/powerpoint/2010/main" val="437702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8382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200">
                <a:solidFill>
                  <a:srgbClr val="000000"/>
                </a:solidFill>
              </a:rPr>
              <a:t>4. I think this is something that </a:t>
            </a:r>
            <a:r>
              <a:rPr lang="en-US" altLang="zh-CN" sz="3200">
                <a:solidFill>
                  <a:srgbClr val="F33C03"/>
                </a:solidFill>
              </a:rPr>
              <a:t>trips up </a:t>
            </a:r>
            <a:r>
              <a:rPr lang="en-US" altLang="zh-CN" sz="3200">
                <a:solidFill>
                  <a:srgbClr val="000000"/>
                </a:solidFill>
              </a:rPr>
              <a:t>a lot of people, myself included. </a:t>
            </a:r>
          </a:p>
          <a:p>
            <a:pPr fontAlgn="base">
              <a:spcBef>
                <a:spcPct val="0"/>
              </a:spcBef>
              <a:spcAft>
                <a:spcPct val="0"/>
              </a:spcAft>
            </a:pPr>
            <a:r>
              <a:rPr lang="en-US" altLang="zh-CN" sz="3200">
                <a:solidFill>
                  <a:srgbClr val="0000CC"/>
                </a:solidFill>
              </a:rPr>
              <a:t>trip up:</a:t>
            </a:r>
            <a:r>
              <a:rPr lang="zh-CN" altLang="en-US" sz="3200">
                <a:solidFill>
                  <a:srgbClr val="0000CC"/>
                </a:solidFill>
              </a:rPr>
              <a:t>绊倒，羁绊</a:t>
            </a:r>
          </a:p>
          <a:p>
            <a:pPr fontAlgn="base">
              <a:spcBef>
                <a:spcPct val="0"/>
              </a:spcBef>
              <a:spcAft>
                <a:spcPct val="0"/>
              </a:spcAft>
            </a:pPr>
            <a:r>
              <a:rPr lang="en-GB" altLang="zh-CN" sz="3200">
                <a:solidFill>
                  <a:srgbClr val="0000CC"/>
                </a:solidFill>
              </a:rPr>
              <a:t>e.</a:t>
            </a:r>
            <a:r>
              <a:rPr lang="en-US" altLang="zh-CN" sz="3200">
                <a:solidFill>
                  <a:srgbClr val="0000CC"/>
                </a:solidFill>
              </a:rPr>
              <a:t>g. Your own lies will trip you up. </a:t>
            </a:r>
            <a:endParaRPr lang="zh-CN" altLang="en-US" sz="3200">
              <a:solidFill>
                <a:srgbClr val="0000CC"/>
              </a:solidFill>
            </a:endParaRPr>
          </a:p>
        </p:txBody>
      </p:sp>
      <p:sp>
        <p:nvSpPr>
          <p:cNvPr id="30723"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Tree>
    <p:extLst>
      <p:ext uri="{BB962C8B-B14F-4D97-AF65-F5344CB8AC3E}">
        <p14:creationId xmlns:p14="http://schemas.microsoft.com/office/powerpoint/2010/main" val="4135008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8382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200">
                <a:solidFill>
                  <a:srgbClr val="000000"/>
                </a:solidFill>
              </a:rPr>
              <a:t>5. </a:t>
            </a:r>
            <a:r>
              <a:rPr lang="en-US" altLang="zh-CN" sz="3200" u="sng">
                <a:solidFill>
                  <a:srgbClr val="000000"/>
                </a:solidFill>
              </a:rPr>
              <a:t>Not only do we </a:t>
            </a:r>
            <a:r>
              <a:rPr lang="en-US" altLang="zh-CN" sz="3200">
                <a:solidFill>
                  <a:srgbClr val="000000"/>
                </a:solidFill>
              </a:rPr>
              <a:t>feel as though we can’t say no, </a:t>
            </a:r>
            <a:r>
              <a:rPr lang="en-US" altLang="zh-CN" sz="3200" u="sng">
                <a:solidFill>
                  <a:srgbClr val="000000"/>
                </a:solidFill>
              </a:rPr>
              <a:t>but</a:t>
            </a:r>
            <a:r>
              <a:rPr lang="en-US" altLang="zh-CN" sz="3200">
                <a:solidFill>
                  <a:srgbClr val="000000"/>
                </a:solidFill>
              </a:rPr>
              <a:t> we feel as though if we do say no, we have to have an amazing reason for doing so, and the person </a:t>
            </a:r>
            <a:r>
              <a:rPr lang="en-US" altLang="zh-CN" sz="3200" u="sng">
                <a:solidFill>
                  <a:srgbClr val="000000"/>
                </a:solidFill>
              </a:rPr>
              <a:t>we are saying no to </a:t>
            </a:r>
            <a:r>
              <a:rPr lang="en-US" altLang="zh-CN" sz="3200">
                <a:solidFill>
                  <a:srgbClr val="000000"/>
                </a:solidFill>
              </a:rPr>
              <a:t>has to somehow be OK with it, or we must feel guilty.</a:t>
            </a:r>
          </a:p>
          <a:p>
            <a:pPr fontAlgn="base">
              <a:spcBef>
                <a:spcPct val="0"/>
              </a:spcBef>
              <a:spcAft>
                <a:spcPct val="0"/>
              </a:spcAft>
            </a:pPr>
            <a:r>
              <a:rPr lang="en-US" altLang="zh-CN" sz="3000">
                <a:solidFill>
                  <a:srgbClr val="0000CC"/>
                </a:solidFill>
              </a:rPr>
              <a:t>not only…</a:t>
            </a:r>
            <a:r>
              <a:rPr lang="zh-CN" altLang="en-US" sz="3000">
                <a:solidFill>
                  <a:srgbClr val="0000CC"/>
                </a:solidFill>
              </a:rPr>
              <a:t>提到句首，属于表否定意义的词或短语在句首，句子需要部分倒装。</a:t>
            </a:r>
            <a:r>
              <a:rPr lang="en-US" altLang="zh-CN" sz="3000">
                <a:solidFill>
                  <a:srgbClr val="0000CC"/>
                </a:solidFill>
              </a:rPr>
              <a:t>we are saying…</a:t>
            </a:r>
            <a:r>
              <a:rPr lang="zh-CN" altLang="en-US" sz="3000">
                <a:solidFill>
                  <a:srgbClr val="0000CC"/>
                </a:solidFill>
              </a:rPr>
              <a:t>是定语从句，省略了引导词</a:t>
            </a:r>
            <a:r>
              <a:rPr lang="en-US" altLang="zh-CN" sz="3000">
                <a:solidFill>
                  <a:srgbClr val="0000CC"/>
                </a:solidFill>
              </a:rPr>
              <a:t>whom/ that</a:t>
            </a:r>
            <a:r>
              <a:rPr lang="zh-CN" altLang="en-US" sz="3000">
                <a:solidFill>
                  <a:srgbClr val="0000CC"/>
                </a:solidFill>
              </a:rPr>
              <a:t>。</a:t>
            </a:r>
            <a:endParaRPr lang="en-US" altLang="zh-CN" sz="3000">
              <a:solidFill>
                <a:srgbClr val="0000CC"/>
              </a:solidFill>
            </a:endParaRPr>
          </a:p>
          <a:p>
            <a:pPr fontAlgn="base">
              <a:spcBef>
                <a:spcPct val="0"/>
              </a:spcBef>
              <a:spcAft>
                <a:spcPct val="0"/>
              </a:spcAft>
            </a:pPr>
            <a:r>
              <a:rPr lang="zh-CN" altLang="en-US" sz="3000">
                <a:solidFill>
                  <a:srgbClr val="0000CC"/>
                </a:solidFill>
              </a:rPr>
              <a:t>译文：我们不仅感觉不能说不，而且感觉如果说了不，我们还要有个绝佳的解释，而对方还得坦然接受我们的拒绝，不然我们一定会感到愧疚。</a:t>
            </a:r>
            <a:endParaRPr lang="zh-CN" altLang="en-US" sz="3200">
              <a:solidFill>
                <a:srgbClr val="0000CC"/>
              </a:solidFill>
            </a:endParaRPr>
          </a:p>
          <a:p>
            <a:pPr fontAlgn="base">
              <a:spcBef>
                <a:spcPct val="0"/>
              </a:spcBef>
              <a:spcAft>
                <a:spcPct val="0"/>
              </a:spcAft>
            </a:pPr>
            <a:endParaRPr lang="en-US" altLang="zh-CN" sz="3200">
              <a:solidFill>
                <a:srgbClr val="00B0F0"/>
              </a:solidFill>
            </a:endParaRPr>
          </a:p>
        </p:txBody>
      </p:sp>
      <p:sp>
        <p:nvSpPr>
          <p:cNvPr id="31747"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Tree>
    <p:extLst>
      <p:ext uri="{BB962C8B-B14F-4D97-AF65-F5344CB8AC3E}">
        <p14:creationId xmlns:p14="http://schemas.microsoft.com/office/powerpoint/2010/main" val="2045809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8382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200">
                <a:solidFill>
                  <a:srgbClr val="000000"/>
                </a:solidFill>
              </a:rPr>
              <a:t>6. Today, I </a:t>
            </a:r>
            <a:r>
              <a:rPr lang="en-US" altLang="zh-CN" sz="3200">
                <a:solidFill>
                  <a:srgbClr val="F33C03"/>
                </a:solidFill>
              </a:rPr>
              <a:t>challenge you to</a:t>
            </a:r>
            <a:r>
              <a:rPr lang="en-US" altLang="zh-CN" sz="3200">
                <a:solidFill>
                  <a:srgbClr val="000000"/>
                </a:solidFill>
              </a:rPr>
              <a:t> say no to something that you would normally say yes to.</a:t>
            </a:r>
          </a:p>
          <a:p>
            <a:pPr fontAlgn="base">
              <a:spcBef>
                <a:spcPct val="0"/>
              </a:spcBef>
              <a:spcAft>
                <a:spcPct val="0"/>
              </a:spcAft>
            </a:pPr>
            <a:r>
              <a:rPr lang="en-US" altLang="zh-CN" sz="3200">
                <a:solidFill>
                  <a:srgbClr val="0000CC"/>
                </a:solidFill>
              </a:rPr>
              <a:t>challenge sb. to sth./ to do sth.:  </a:t>
            </a:r>
          </a:p>
          <a:p>
            <a:pPr fontAlgn="base">
              <a:spcBef>
                <a:spcPct val="0"/>
              </a:spcBef>
              <a:spcAft>
                <a:spcPct val="0"/>
              </a:spcAft>
              <a:buFont typeface="宋体" pitchFamily="2" charset="-122"/>
              <a:buAutoNum type="circleNumDbPlain"/>
            </a:pPr>
            <a:r>
              <a:rPr lang="en-US" altLang="zh-CN" sz="3200">
                <a:solidFill>
                  <a:srgbClr val="0000CC"/>
                </a:solidFill>
              </a:rPr>
              <a:t>to invite sb. to enter a competition, fight, etc.</a:t>
            </a:r>
          </a:p>
          <a:p>
            <a:pPr fontAlgn="base">
              <a:spcBef>
                <a:spcPct val="0"/>
              </a:spcBef>
              <a:spcAft>
                <a:spcPct val="0"/>
              </a:spcAft>
            </a:pPr>
            <a:r>
              <a:rPr lang="zh-CN" altLang="en-US" sz="3200">
                <a:solidFill>
                  <a:srgbClr val="0000CC"/>
                </a:solidFill>
              </a:rPr>
              <a:t>向某人挑战</a:t>
            </a:r>
            <a:endParaRPr lang="en-US" altLang="zh-CN" sz="3200">
              <a:solidFill>
                <a:srgbClr val="0000CC"/>
              </a:solidFill>
            </a:endParaRPr>
          </a:p>
          <a:p>
            <a:pPr fontAlgn="base">
              <a:spcBef>
                <a:spcPct val="0"/>
              </a:spcBef>
              <a:spcAft>
                <a:spcPct val="0"/>
              </a:spcAft>
              <a:buFont typeface="宋体" pitchFamily="2" charset="-122"/>
              <a:buAutoNum type="circleNumDbPlain" startAt="2"/>
            </a:pPr>
            <a:r>
              <a:rPr lang="en-US" altLang="zh-CN" sz="3200">
                <a:solidFill>
                  <a:srgbClr val="0000CC"/>
                </a:solidFill>
              </a:rPr>
              <a:t>to suggest strongly that sb. should do sth. (especially when you think that they might be unwilling to do it) </a:t>
            </a:r>
            <a:r>
              <a:rPr lang="zh-CN" altLang="en-US" sz="3200">
                <a:solidFill>
                  <a:srgbClr val="0000CC"/>
                </a:solidFill>
              </a:rPr>
              <a:t>（尤指在对方不情愿时）强烈建议某人做某事</a:t>
            </a:r>
            <a:endParaRPr lang="en-US" altLang="zh-CN" sz="3200">
              <a:solidFill>
                <a:srgbClr val="0000CC"/>
              </a:solidFill>
            </a:endParaRPr>
          </a:p>
          <a:p>
            <a:pPr fontAlgn="base">
              <a:spcBef>
                <a:spcPct val="0"/>
              </a:spcBef>
              <a:spcAft>
                <a:spcPct val="0"/>
              </a:spcAft>
            </a:pPr>
            <a:r>
              <a:rPr lang="en-US" altLang="zh-CN" sz="3200">
                <a:solidFill>
                  <a:srgbClr val="0000CC"/>
                </a:solidFill>
              </a:rPr>
              <a:t>Can you make up a sentence with </a:t>
            </a:r>
            <a:r>
              <a:rPr lang="en-GB" altLang="zh-CN" sz="3200">
                <a:solidFill>
                  <a:srgbClr val="0000CC"/>
                </a:solidFill>
              </a:rPr>
              <a:t>this</a:t>
            </a:r>
            <a:r>
              <a:rPr lang="en-US" altLang="zh-CN" sz="3200">
                <a:solidFill>
                  <a:srgbClr val="0000CC"/>
                </a:solidFill>
              </a:rPr>
              <a:t> phrase?</a:t>
            </a:r>
            <a:endParaRPr lang="zh-CN" altLang="en-US" sz="3200">
              <a:solidFill>
                <a:srgbClr val="0000CC"/>
              </a:solidFill>
            </a:endParaRPr>
          </a:p>
          <a:p>
            <a:pPr fontAlgn="base">
              <a:spcBef>
                <a:spcPct val="0"/>
              </a:spcBef>
              <a:spcAft>
                <a:spcPct val="0"/>
              </a:spcAft>
            </a:pPr>
            <a:r>
              <a:rPr lang="en-US" altLang="zh-CN" sz="3200">
                <a:solidFill>
                  <a:srgbClr val="000000"/>
                </a:solidFill>
              </a:rPr>
              <a:t> </a:t>
            </a:r>
            <a:endParaRPr lang="en-US" altLang="zh-CN" sz="3200">
              <a:solidFill>
                <a:srgbClr val="00B0F0"/>
              </a:solidFill>
            </a:endParaRPr>
          </a:p>
        </p:txBody>
      </p:sp>
      <p:sp>
        <p:nvSpPr>
          <p:cNvPr id="32771" name="Text Box 2"/>
          <p:cNvSpPr txBox="1">
            <a:spLocks noChangeArrowheads="1"/>
          </p:cNvSpPr>
          <p:nvPr/>
        </p:nvSpPr>
        <p:spPr bwMode="auto">
          <a:xfrm>
            <a:off x="457200" y="0"/>
            <a:ext cx="36798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IV. Language study</a:t>
            </a:r>
          </a:p>
        </p:txBody>
      </p:sp>
    </p:spTree>
    <p:extLst>
      <p:ext uri="{BB962C8B-B14F-4D97-AF65-F5344CB8AC3E}">
        <p14:creationId xmlns:p14="http://schemas.microsoft.com/office/powerpoint/2010/main" val="3760755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body" idx="4294967295"/>
          </p:nvPr>
        </p:nvSpPr>
        <p:spPr bwMode="auto">
          <a:xfrm>
            <a:off x="228600" y="1676400"/>
            <a:ext cx="8686800" cy="3992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zh-CN" sz="3600" smtClean="0">
                <a:solidFill>
                  <a:srgbClr val="0000CC"/>
                </a:solidFill>
              </a:rPr>
              <a:t>        After reading</a:t>
            </a:r>
            <a:r>
              <a:rPr lang="en-GB" altLang="zh-CN" sz="3600" smtClean="0">
                <a:solidFill>
                  <a:srgbClr val="0000CC"/>
                </a:solidFill>
              </a:rPr>
              <a:t> the article</a:t>
            </a:r>
            <a:r>
              <a:rPr lang="en-US" altLang="zh-CN" sz="3600" smtClean="0">
                <a:solidFill>
                  <a:srgbClr val="0000CC"/>
                </a:solidFill>
              </a:rPr>
              <a:t>, do you agree with the writer’s opinion? Give your reasons.</a:t>
            </a:r>
          </a:p>
        </p:txBody>
      </p:sp>
      <p:sp>
        <p:nvSpPr>
          <p:cNvPr id="33795" name="矩形 3"/>
          <p:cNvSpPr>
            <a:spLocks noChangeArrowheads="1"/>
          </p:cNvSpPr>
          <p:nvPr/>
        </p:nvSpPr>
        <p:spPr bwMode="auto">
          <a:xfrm>
            <a:off x="152400" y="0"/>
            <a:ext cx="8001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000" b="1">
                <a:solidFill>
                  <a:srgbClr val="FFFFFF"/>
                </a:solidFill>
              </a:rPr>
              <a:t>V. Discussion</a:t>
            </a:r>
            <a:endParaRPr lang="zh-CN" altLang="en-US" sz="3000" b="1">
              <a:solidFill>
                <a:srgbClr val="FFFFFF"/>
              </a:solidFill>
            </a:endParaRPr>
          </a:p>
        </p:txBody>
      </p:sp>
      <p:pic>
        <p:nvPicPr>
          <p:cNvPr id="33796" name="图片 4" descr="u=2746872476,3328477209&amp;fm=23&amp;gp=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7338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404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5" descr="E:\桌面\nancy 21世纪报课件\2017年3月第五次 未付\timg (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276725"/>
            <a:ext cx="412273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E:\桌面\nancy 21世纪报课件\2017年3月第五次 未付\timg (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057400"/>
            <a:ext cx="327660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3"/>
          <p:cNvSpPr>
            <a:spLocks noChangeArrowheads="1"/>
          </p:cNvSpPr>
          <p:nvPr/>
        </p:nvSpPr>
        <p:spPr bwMode="auto">
          <a:xfrm>
            <a:off x="457200" y="0"/>
            <a:ext cx="4322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600" b="1">
                <a:solidFill>
                  <a:srgbClr val="FFFFFF"/>
                </a:solidFill>
              </a:rPr>
              <a:t>Homework</a:t>
            </a:r>
          </a:p>
        </p:txBody>
      </p:sp>
      <p:sp>
        <p:nvSpPr>
          <p:cNvPr id="5" name="TextBox 4"/>
          <p:cNvSpPr txBox="1">
            <a:spLocks noChangeArrowheads="1"/>
          </p:cNvSpPr>
          <p:nvPr/>
        </p:nvSpPr>
        <p:spPr bwMode="auto">
          <a:xfrm>
            <a:off x="0" y="685800"/>
            <a:ext cx="9144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4000" b="1">
                <a:solidFill>
                  <a:srgbClr val="FF0000"/>
                </a:solidFill>
                <a:latin typeface="Berlin Sans FB Demi" pitchFamily="34" charset="0"/>
              </a:rPr>
              <a:t>  Write an article explaining your idea of an ‘ideal Beijing’. What aspects would you improve/change? </a:t>
            </a:r>
            <a:endParaRPr lang="zh-CN" altLang="en-US" sz="4000" b="1">
              <a:solidFill>
                <a:srgbClr val="FF0000"/>
              </a:solidFill>
              <a:latin typeface="Berlin Sans FB Demi" pitchFamily="34" charset="0"/>
            </a:endParaRPr>
          </a:p>
        </p:txBody>
      </p:sp>
      <p:pic>
        <p:nvPicPr>
          <p:cNvPr id="19462" name="Picture 14" descr="E:\桌面\nancy 21世纪报课件\2017年3月第五次 未付\timg (3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581400"/>
            <a:ext cx="24082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3" descr="E:\桌面\nancy 21世纪报课件\2017年3月第五次 未付\u=3461587686,2266995999&amp;fm=23&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514600"/>
            <a:ext cx="26130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桌面\nancy 21世纪报课件\2017年3月第五次 未付\timg (4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400" y="4090988"/>
            <a:ext cx="2133600"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969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nodeType="clickEffect">
                                  <p:stCondLst>
                                    <p:cond delay="0"/>
                                  </p:stCondLst>
                                  <p:childTnLst>
                                    <p:set>
                                      <p:cBhvr>
                                        <p:cTn id="10" dur="1" fill="hold">
                                          <p:stCondLst>
                                            <p:cond delay="0"/>
                                          </p:stCondLst>
                                        </p:cTn>
                                        <p:tgtEl>
                                          <p:spTgt spid="19462"/>
                                        </p:tgtEl>
                                        <p:attrNameLst>
                                          <p:attrName>style.visibility</p:attrName>
                                        </p:attrNameLst>
                                      </p:cBhvr>
                                      <p:to>
                                        <p:strVal val="visible"/>
                                      </p:to>
                                    </p:set>
                                    <p:anim calcmode="lin" valueType="num">
                                      <p:cBhvr>
                                        <p:cTn id="11" dur="500" fill="hold"/>
                                        <p:tgtEl>
                                          <p:spTgt spid="19462"/>
                                        </p:tgtEl>
                                        <p:attrNameLst>
                                          <p:attrName>ppt_w</p:attrName>
                                        </p:attrNameLst>
                                      </p:cBhvr>
                                      <p:tavLst>
                                        <p:tav tm="0">
                                          <p:val>
                                            <p:fltVal val="0"/>
                                          </p:val>
                                        </p:tav>
                                        <p:tav tm="100000">
                                          <p:val>
                                            <p:strVal val="#ppt_w"/>
                                          </p:val>
                                        </p:tav>
                                      </p:tavLst>
                                    </p:anim>
                                    <p:anim calcmode="lin" valueType="num">
                                      <p:cBhvr>
                                        <p:cTn id="12" dur="500" fill="hold"/>
                                        <p:tgtEl>
                                          <p:spTgt spid="1946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464"/>
                                        </p:tgtEl>
                                        <p:attrNameLst>
                                          <p:attrName>style.visibility</p:attrName>
                                        </p:attrNameLst>
                                      </p:cBhvr>
                                      <p:to>
                                        <p:strVal val="visible"/>
                                      </p:to>
                                    </p:set>
                                    <p:anim calcmode="lin" valueType="num">
                                      <p:cBhvr additive="base">
                                        <p:cTn id="17" dur="500" fill="hold"/>
                                        <p:tgtEl>
                                          <p:spTgt spid="19464"/>
                                        </p:tgtEl>
                                        <p:attrNameLst>
                                          <p:attrName>ppt_x</p:attrName>
                                        </p:attrNameLst>
                                      </p:cBhvr>
                                      <p:tavLst>
                                        <p:tav tm="0">
                                          <p:val>
                                            <p:strVal val="#ppt_x"/>
                                          </p:val>
                                        </p:tav>
                                        <p:tav tm="100000">
                                          <p:val>
                                            <p:strVal val="#ppt_x"/>
                                          </p:val>
                                        </p:tav>
                                      </p:tavLst>
                                    </p:anim>
                                    <p:anim calcmode="lin" valueType="num">
                                      <p:cBhvr additive="base">
                                        <p:cTn id="18"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9463"/>
                                        </p:tgtEl>
                                        <p:attrNameLst>
                                          <p:attrName>style.visibility</p:attrName>
                                        </p:attrNameLst>
                                      </p:cBhvr>
                                      <p:to>
                                        <p:strVal val="visible"/>
                                      </p:to>
                                    </p:set>
                                    <p:anim calcmode="lin" valueType="num">
                                      <p:cBhvr additive="base">
                                        <p:cTn id="23" dur="500" fill="hold"/>
                                        <p:tgtEl>
                                          <p:spTgt spid="19463"/>
                                        </p:tgtEl>
                                        <p:attrNameLst>
                                          <p:attrName>ppt_x</p:attrName>
                                        </p:attrNameLst>
                                      </p:cBhvr>
                                      <p:tavLst>
                                        <p:tav tm="0">
                                          <p:val>
                                            <p:strVal val="#ppt_x"/>
                                          </p:val>
                                        </p:tav>
                                        <p:tav tm="100000">
                                          <p:val>
                                            <p:strVal val="#ppt_x"/>
                                          </p:val>
                                        </p:tav>
                                      </p:tavLst>
                                    </p:anim>
                                    <p:anim calcmode="lin" valueType="num">
                                      <p:cBhvr additive="base">
                                        <p:cTn id="24"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9461"/>
                                        </p:tgtEl>
                                        <p:attrNameLst>
                                          <p:attrName>style.visibility</p:attrName>
                                        </p:attrNameLst>
                                      </p:cBhvr>
                                      <p:to>
                                        <p:strVal val="visible"/>
                                      </p:to>
                                    </p:set>
                                    <p:anim calcmode="lin" valueType="num">
                                      <p:cBhvr additive="base">
                                        <p:cTn id="29" dur="500" fill="hold"/>
                                        <p:tgtEl>
                                          <p:spTgt spid="19461"/>
                                        </p:tgtEl>
                                        <p:attrNameLst>
                                          <p:attrName>ppt_x</p:attrName>
                                        </p:attrNameLst>
                                      </p:cBhvr>
                                      <p:tavLst>
                                        <p:tav tm="0">
                                          <p:val>
                                            <p:strVal val="#ppt_x"/>
                                          </p:val>
                                        </p:tav>
                                        <p:tav tm="100000">
                                          <p:val>
                                            <p:strVal val="#ppt_x"/>
                                          </p:val>
                                        </p:tav>
                                      </p:tavLst>
                                    </p:anim>
                                    <p:anim calcmode="lin" valueType="num">
                                      <p:cBhvr additive="base">
                                        <p:cTn id="30"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72" y="620688"/>
            <a:ext cx="9252520" cy="6247864"/>
          </a:xfrm>
          <a:prstGeom prst="rect">
            <a:avLst/>
          </a:prstGeom>
        </p:spPr>
        <p:txBody>
          <a:bodyPr wrap="square">
            <a:spAutoFit/>
          </a:bodyPr>
          <a:lstStyle/>
          <a:p>
            <a:r>
              <a:rPr lang="en-US" altLang="zh-CN" sz="2800" b="1" dirty="0"/>
              <a:t>We all have a right to say “no”. Many of us feel that if we say we’ll do something, we can’t change our minds and </a:t>
            </a:r>
            <a:r>
              <a:rPr lang="en-US" altLang="zh-CN" sz="2800" b="1" dirty="0">
                <a:solidFill>
                  <a:srgbClr val="FF0000"/>
                </a:solidFill>
              </a:rPr>
              <a:t>back out</a:t>
            </a:r>
            <a:r>
              <a:rPr lang="en-US" altLang="zh-CN" sz="2800" b="1" dirty="0"/>
              <a:t>. This isn’t true. We have the ability to make our own decisions, and to say “no” whenever we feel we need to.</a:t>
            </a:r>
            <a:br>
              <a:rPr lang="en-US" altLang="zh-CN" sz="2800" b="1" dirty="0"/>
            </a:br>
            <a:r>
              <a:rPr lang="en-US" altLang="zh-CN" sz="2800" b="1" dirty="0" smtClean="0"/>
              <a:t>I </a:t>
            </a:r>
            <a:r>
              <a:rPr lang="en-US" altLang="zh-CN" sz="2800" b="1" dirty="0"/>
              <a:t>have a friend who used to say yes to every job she was offered. </a:t>
            </a:r>
            <a:r>
              <a:rPr lang="en-US" altLang="zh-CN" sz="2800" b="1" dirty="0">
                <a:solidFill>
                  <a:srgbClr val="FF0000"/>
                </a:solidFill>
              </a:rPr>
              <a:t>It wasn’t long before </a:t>
            </a:r>
            <a:r>
              <a:rPr lang="en-US" altLang="zh-CN" sz="2800" b="1" dirty="0"/>
              <a:t>she </a:t>
            </a:r>
            <a:r>
              <a:rPr lang="en-US" altLang="zh-CN" sz="2800" b="1" dirty="0">
                <a:solidFill>
                  <a:srgbClr val="FF0000"/>
                </a:solidFill>
              </a:rPr>
              <a:t>found herself exhausted and overworked</a:t>
            </a:r>
            <a:r>
              <a:rPr lang="en-US" altLang="zh-CN" sz="2800" b="1" dirty="0"/>
              <a:t>, and ready to </a:t>
            </a:r>
            <a:r>
              <a:rPr lang="en-US" altLang="zh-CN" sz="2800" b="1" dirty="0">
                <a:solidFill>
                  <a:srgbClr val="FF0000"/>
                </a:solidFill>
              </a:rPr>
              <a:t>call it quits</a:t>
            </a:r>
            <a:r>
              <a:rPr lang="en-US" altLang="zh-CN" sz="2800" b="1" dirty="0"/>
              <a:t>. After one particularly difficult week of working </a:t>
            </a:r>
            <a:r>
              <a:rPr lang="en-US" altLang="zh-CN" sz="2800" b="1" dirty="0">
                <a:solidFill>
                  <a:srgbClr val="FF0000"/>
                </a:solidFill>
              </a:rPr>
              <a:t>straight through </a:t>
            </a:r>
            <a:r>
              <a:rPr lang="en-US" altLang="zh-CN" sz="2800" b="1" i="1" u="sng" dirty="0"/>
              <a:t>with no days off</a:t>
            </a:r>
            <a:r>
              <a:rPr lang="en-US" altLang="zh-CN" sz="2800" b="1" dirty="0"/>
              <a:t>, my friend realized something needed to change. She was trying so hard to please the people around her that she forgot about her own needs in the process.</a:t>
            </a: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8633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68" y="548680"/>
            <a:ext cx="9132431" cy="6678751"/>
          </a:xfrm>
          <a:prstGeom prst="rect">
            <a:avLst/>
          </a:prstGeom>
        </p:spPr>
        <p:txBody>
          <a:bodyPr wrap="square">
            <a:spAutoFit/>
          </a:bodyPr>
          <a:lstStyle/>
          <a:p>
            <a:r>
              <a:rPr lang="en-US" altLang="zh-CN" sz="2800" b="1" dirty="0" smtClean="0"/>
              <a:t>After a while of saying yes to everything, my friend began to say no to jobs </a:t>
            </a:r>
            <a:r>
              <a:rPr lang="en-US" altLang="zh-CN" sz="2800" b="1" dirty="0" smtClean="0">
                <a:solidFill>
                  <a:srgbClr val="FF0000"/>
                </a:solidFill>
              </a:rPr>
              <a:t>based on </a:t>
            </a:r>
            <a:r>
              <a:rPr lang="en-US" altLang="zh-CN" sz="2800" b="1" dirty="0" smtClean="0"/>
              <a:t>certain things. If it is something that helps you, go ahead and </a:t>
            </a:r>
            <a:r>
              <a:rPr lang="en-US" altLang="zh-CN" sz="2800" b="1" dirty="0" smtClean="0">
                <a:solidFill>
                  <a:srgbClr val="FF0000"/>
                </a:solidFill>
              </a:rPr>
              <a:t>make a list of </a:t>
            </a:r>
            <a:r>
              <a:rPr lang="en-US" altLang="zh-CN" sz="2800" b="1" dirty="0" smtClean="0"/>
              <a:t>requirements (</a:t>
            </a:r>
            <a:r>
              <a:rPr lang="zh-CN" altLang="en-US" sz="2800" b="1" dirty="0" smtClean="0"/>
              <a:t>要求</a:t>
            </a:r>
            <a:r>
              <a:rPr lang="en-US" altLang="zh-CN" sz="2800" b="1" dirty="0" smtClean="0"/>
              <a:t>) in order to say yes. Or maybe you just decide to say no three times a week. The important thing is to remember that it is completely OK to say no to people, and that you don’t have to </a:t>
            </a:r>
            <a:r>
              <a:rPr lang="en-US" altLang="zh-CN" sz="2800" b="1" dirty="0" smtClean="0">
                <a:solidFill>
                  <a:srgbClr val="FF0000"/>
                </a:solidFill>
              </a:rPr>
              <a:t>justify</a:t>
            </a:r>
            <a:r>
              <a:rPr lang="en-US" altLang="zh-CN" sz="2800" b="1" dirty="0" smtClean="0"/>
              <a:t> why you’ve done so.</a:t>
            </a:r>
            <a:br>
              <a:rPr lang="en-US" altLang="zh-CN" sz="2800" b="1" dirty="0" smtClean="0"/>
            </a:br>
            <a:r>
              <a:rPr lang="en-US" altLang="zh-CN" sz="2800" b="1" dirty="0" smtClean="0"/>
              <a:t>I think this is something that </a:t>
            </a:r>
            <a:r>
              <a:rPr lang="en-US" altLang="zh-CN" sz="2800" b="1" dirty="0" smtClean="0">
                <a:solidFill>
                  <a:srgbClr val="FF0000"/>
                </a:solidFill>
              </a:rPr>
              <a:t>trips up </a:t>
            </a:r>
            <a:r>
              <a:rPr lang="en-US" altLang="zh-CN" sz="2800" b="1" dirty="0" smtClean="0"/>
              <a:t>a lot of people, myself included. </a:t>
            </a:r>
            <a:r>
              <a:rPr lang="en-US" altLang="zh-CN" sz="2800" b="1" dirty="0" smtClean="0">
                <a:solidFill>
                  <a:srgbClr val="FF0000"/>
                </a:solidFill>
              </a:rPr>
              <a:t>Not only do we feel </a:t>
            </a:r>
            <a:r>
              <a:rPr lang="en-US" altLang="zh-CN" sz="2800" b="1" dirty="0" smtClean="0"/>
              <a:t>as though we can’t say no, but we feel as though if we do say no, we have to have an amazing reason for doing so, and the person we are saying no to has to somehow be OK with it, or we must </a:t>
            </a:r>
            <a:r>
              <a:rPr lang="en-US" altLang="zh-CN" sz="2800" b="1" dirty="0" smtClean="0">
                <a:solidFill>
                  <a:srgbClr val="FF0000"/>
                </a:solidFill>
              </a:rPr>
              <a:t>feel guilty</a:t>
            </a:r>
            <a:r>
              <a:rPr lang="en-US" altLang="zh-CN" sz="2800" b="1" dirty="0" smtClean="0"/>
              <a:t>.</a:t>
            </a:r>
            <a:r>
              <a:rPr lang="en-US" altLang="zh-CN" dirty="0" smtClean="0"/>
              <a:t/>
            </a:r>
            <a:br>
              <a:rPr lang="en-US" altLang="zh-CN" dirty="0" smtClean="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2647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20688"/>
            <a:ext cx="8964488" cy="5693866"/>
          </a:xfrm>
          <a:prstGeom prst="rect">
            <a:avLst/>
          </a:prstGeom>
        </p:spPr>
        <p:txBody>
          <a:bodyPr wrap="square">
            <a:spAutoFit/>
          </a:bodyPr>
          <a:lstStyle/>
          <a:p>
            <a:r>
              <a:rPr lang="en-US" altLang="zh-CN" sz="2800" dirty="0" smtClean="0"/>
              <a:t>If we can start saying no, and stop justifying ourselves for every decision we make, we might just be happier. But we have to start </a:t>
            </a:r>
            <a:r>
              <a:rPr lang="en-US" altLang="zh-CN" sz="2800" b="1" dirty="0" smtClean="0">
                <a:solidFill>
                  <a:srgbClr val="FF0000"/>
                </a:solidFill>
              </a:rPr>
              <a:t>one step at a time</a:t>
            </a:r>
            <a:r>
              <a:rPr lang="en-US" altLang="zh-CN" sz="2800" dirty="0" smtClean="0"/>
              <a:t>. These behaviors are </a:t>
            </a:r>
            <a:r>
              <a:rPr lang="en-US" altLang="zh-CN" sz="2800" b="1" dirty="0" smtClean="0">
                <a:solidFill>
                  <a:srgbClr val="FF0000"/>
                </a:solidFill>
              </a:rPr>
              <a:t>part of </a:t>
            </a:r>
            <a:r>
              <a:rPr lang="en-US" altLang="zh-CN" sz="2800" dirty="0" smtClean="0"/>
              <a:t>us and they can’t just be changed </a:t>
            </a:r>
            <a:r>
              <a:rPr lang="en-US" altLang="zh-CN" sz="2800" dirty="0" smtClean="0">
                <a:solidFill>
                  <a:srgbClr val="FF0000"/>
                </a:solidFill>
              </a:rPr>
              <a:t>overnight</a:t>
            </a:r>
            <a:r>
              <a:rPr lang="en-US" altLang="zh-CN" sz="2800" dirty="0" smtClean="0"/>
              <a:t> (</a:t>
            </a:r>
            <a:r>
              <a:rPr lang="zh-CN" altLang="en-US" sz="2800" dirty="0" smtClean="0"/>
              <a:t>一夜间</a:t>
            </a:r>
            <a:r>
              <a:rPr lang="en-US" altLang="zh-CN" sz="2800" dirty="0" smtClean="0"/>
              <a:t>). We can </a:t>
            </a:r>
            <a:r>
              <a:rPr lang="en-US" altLang="zh-CN" sz="2800" b="1" dirty="0" smtClean="0">
                <a:solidFill>
                  <a:srgbClr val="FF0000"/>
                </a:solidFill>
              </a:rPr>
              <a:t>become aware</a:t>
            </a:r>
            <a:r>
              <a:rPr lang="en-US" altLang="zh-CN" sz="2800" dirty="0" smtClean="0"/>
              <a:t>, and work to change them one behavior at a time.</a:t>
            </a:r>
            <a:br>
              <a:rPr lang="en-US" altLang="zh-CN" sz="2800" dirty="0" smtClean="0"/>
            </a:br>
            <a:r>
              <a:rPr lang="en-US" altLang="zh-CN" sz="2800" dirty="0" smtClean="0"/>
              <a:t/>
            </a:r>
            <a:br>
              <a:rPr lang="en-US" altLang="zh-CN" sz="2800" dirty="0" smtClean="0"/>
            </a:br>
            <a:r>
              <a:rPr lang="en-US" altLang="zh-CN" sz="2800" dirty="0" smtClean="0"/>
              <a:t>Today, I </a:t>
            </a:r>
            <a:r>
              <a:rPr lang="en-US" altLang="zh-CN" sz="2800" dirty="0" smtClean="0">
                <a:solidFill>
                  <a:srgbClr val="FF0000"/>
                </a:solidFill>
              </a:rPr>
              <a:t>challenge you to say </a:t>
            </a:r>
            <a:r>
              <a:rPr lang="en-US" altLang="zh-CN" sz="2800" dirty="0" smtClean="0"/>
              <a:t>no to something that you would normally say yes to. If you don’t </a:t>
            </a:r>
            <a:r>
              <a:rPr lang="en-US" altLang="zh-CN" sz="2800" dirty="0" smtClean="0">
                <a:solidFill>
                  <a:srgbClr val="FF0000"/>
                </a:solidFill>
              </a:rPr>
              <a:t>feel comfortable with</a:t>
            </a:r>
            <a:r>
              <a:rPr lang="en-US" altLang="zh-CN" sz="2800" dirty="0" smtClean="0"/>
              <a:t> that quite yet, just try to </a:t>
            </a:r>
            <a:r>
              <a:rPr lang="en-US" altLang="zh-CN" sz="2800" dirty="0" smtClean="0">
                <a:solidFill>
                  <a:srgbClr val="FF0000"/>
                </a:solidFill>
              </a:rPr>
              <a:t>become aware of </a:t>
            </a:r>
            <a:r>
              <a:rPr lang="en-US" altLang="zh-CN" sz="2800" dirty="0" smtClean="0"/>
              <a:t>the times you’re justifying your actions to yourself and others. Try to stop and </a:t>
            </a:r>
            <a:r>
              <a:rPr lang="en-US" altLang="zh-CN" sz="2800" dirty="0" smtClean="0">
                <a:solidFill>
                  <a:srgbClr val="FF0000"/>
                </a:solidFill>
              </a:rPr>
              <a:t>remind yourself that </a:t>
            </a:r>
            <a:r>
              <a:rPr lang="en-US" altLang="zh-CN" sz="2800" dirty="0" smtClean="0"/>
              <a:t>you have your reasons, and others don’t need to know them.</a:t>
            </a:r>
            <a:endParaRPr lang="zh-CN" altLang="en-US" sz="2800" dirty="0"/>
          </a:p>
        </p:txBody>
      </p:sp>
    </p:spTree>
    <p:extLst>
      <p:ext uri="{BB962C8B-B14F-4D97-AF65-F5344CB8AC3E}">
        <p14:creationId xmlns:p14="http://schemas.microsoft.com/office/powerpoint/2010/main" val="384261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764704"/>
            <a:ext cx="4852610" cy="369332"/>
          </a:xfrm>
          <a:prstGeom prst="rect">
            <a:avLst/>
          </a:prstGeom>
        </p:spPr>
        <p:txBody>
          <a:bodyPr wrap="none">
            <a:spAutoFit/>
          </a:bodyPr>
          <a:lstStyle/>
          <a:p>
            <a:r>
              <a:rPr lang="en-US" altLang="zh-CN" b="1" dirty="0" smtClean="0">
                <a:solidFill>
                  <a:srgbClr val="FF0000"/>
                </a:solidFill>
              </a:rPr>
              <a:t>back out  </a:t>
            </a:r>
            <a:r>
              <a:rPr lang="en-US" altLang="zh-CN" dirty="0" err="1" smtClean="0"/>
              <a:t>不遵守</a:t>
            </a:r>
            <a:r>
              <a:rPr lang="en-US" altLang="zh-CN" dirty="0" err="1"/>
              <a:t>（诺言、合约等</a:t>
            </a:r>
            <a:r>
              <a:rPr lang="en-US" altLang="zh-CN" dirty="0"/>
              <a:t>）; </a:t>
            </a:r>
            <a:r>
              <a:rPr lang="en-US" altLang="zh-CN" dirty="0" err="1"/>
              <a:t>打退堂鼓</a:t>
            </a:r>
            <a:endParaRPr lang="zh-CN" altLang="en-US" dirty="0"/>
          </a:p>
        </p:txBody>
      </p:sp>
      <p:sp>
        <p:nvSpPr>
          <p:cNvPr id="3" name="矩形 2"/>
          <p:cNvSpPr/>
          <p:nvPr/>
        </p:nvSpPr>
        <p:spPr>
          <a:xfrm>
            <a:off x="467544" y="1412776"/>
            <a:ext cx="1239188" cy="369332"/>
          </a:xfrm>
          <a:prstGeom prst="rect">
            <a:avLst/>
          </a:prstGeom>
        </p:spPr>
        <p:txBody>
          <a:bodyPr wrap="square">
            <a:spAutoFit/>
          </a:bodyPr>
          <a:lstStyle/>
          <a:p>
            <a:r>
              <a:rPr lang="en-US" altLang="zh-CN" b="1" dirty="0" smtClean="0">
                <a:solidFill>
                  <a:srgbClr val="FF0000"/>
                </a:solidFill>
              </a:rPr>
              <a:t>trips up </a:t>
            </a:r>
            <a:endParaRPr lang="zh-CN" altLang="en-US" dirty="0"/>
          </a:p>
        </p:txBody>
      </p:sp>
      <p:sp>
        <p:nvSpPr>
          <p:cNvPr id="4" name="矩形 3"/>
          <p:cNvSpPr/>
          <p:nvPr/>
        </p:nvSpPr>
        <p:spPr>
          <a:xfrm>
            <a:off x="1619672" y="1392433"/>
            <a:ext cx="4572000" cy="646331"/>
          </a:xfrm>
          <a:prstGeom prst="rect">
            <a:avLst/>
          </a:prstGeom>
        </p:spPr>
        <p:txBody>
          <a:bodyPr>
            <a:spAutoFit/>
          </a:bodyPr>
          <a:lstStyle/>
          <a:p>
            <a:r>
              <a:rPr lang="en-US" altLang="zh-CN" dirty="0" err="1"/>
              <a:t>绊倒</a:t>
            </a:r>
            <a:r>
              <a:rPr lang="en-US" altLang="zh-CN" dirty="0"/>
              <a:t>; </a:t>
            </a:r>
            <a:r>
              <a:rPr lang="en-US" altLang="zh-CN" dirty="0" err="1"/>
              <a:t>跌倒</a:t>
            </a:r>
            <a:r>
              <a:rPr lang="en-US" altLang="zh-CN" dirty="0"/>
              <a:t>; </a:t>
            </a:r>
            <a:r>
              <a:rPr lang="en-US" altLang="zh-CN" dirty="0" err="1"/>
              <a:t>抓住（某人）的差错</a:t>
            </a:r>
            <a:r>
              <a:rPr lang="en-US" altLang="zh-CN" dirty="0"/>
              <a:t>; （使） </a:t>
            </a:r>
            <a:r>
              <a:rPr lang="en-US" altLang="zh-CN" dirty="0" err="1"/>
              <a:t>犯错误</a:t>
            </a:r>
            <a:r>
              <a:rPr lang="en-US" altLang="zh-CN" dirty="0"/>
              <a:t>; </a:t>
            </a:r>
            <a:endParaRPr lang="zh-CN" altLang="en-US" dirty="0"/>
          </a:p>
        </p:txBody>
      </p:sp>
      <p:sp>
        <p:nvSpPr>
          <p:cNvPr id="5" name="矩形 4"/>
          <p:cNvSpPr/>
          <p:nvPr/>
        </p:nvSpPr>
        <p:spPr>
          <a:xfrm>
            <a:off x="476110" y="2492896"/>
            <a:ext cx="5434816" cy="369332"/>
          </a:xfrm>
          <a:prstGeom prst="rect">
            <a:avLst/>
          </a:prstGeom>
        </p:spPr>
        <p:txBody>
          <a:bodyPr wrap="square">
            <a:spAutoFit/>
          </a:bodyPr>
          <a:lstStyle/>
          <a:p>
            <a:r>
              <a:rPr lang="en-US" altLang="zh-CN" b="1" dirty="0" smtClean="0">
                <a:solidFill>
                  <a:srgbClr val="FF0000"/>
                </a:solidFill>
              </a:rPr>
              <a:t>make a list of </a:t>
            </a:r>
            <a:r>
              <a:rPr lang="en-US" altLang="zh-CN" b="1" dirty="0" smtClean="0"/>
              <a:t>requirements </a:t>
            </a:r>
            <a:endParaRPr lang="zh-CN" altLang="en-US" dirty="0"/>
          </a:p>
        </p:txBody>
      </p:sp>
      <p:sp>
        <p:nvSpPr>
          <p:cNvPr id="6" name="矩形 5"/>
          <p:cNvSpPr/>
          <p:nvPr/>
        </p:nvSpPr>
        <p:spPr>
          <a:xfrm>
            <a:off x="611560" y="3244334"/>
            <a:ext cx="2351926" cy="369332"/>
          </a:xfrm>
          <a:prstGeom prst="rect">
            <a:avLst/>
          </a:prstGeom>
        </p:spPr>
        <p:txBody>
          <a:bodyPr wrap="none">
            <a:spAutoFit/>
          </a:bodyPr>
          <a:lstStyle/>
          <a:p>
            <a:r>
              <a:rPr lang="en-US" altLang="zh-CN" dirty="0" smtClean="0">
                <a:solidFill>
                  <a:srgbClr val="FF0000"/>
                </a:solidFill>
              </a:rPr>
              <a:t>challenge you to say </a:t>
            </a:r>
            <a:endParaRPr lang="zh-CN" altLang="en-US" dirty="0"/>
          </a:p>
        </p:txBody>
      </p:sp>
      <p:sp>
        <p:nvSpPr>
          <p:cNvPr id="7" name="矩形 6"/>
          <p:cNvSpPr/>
          <p:nvPr/>
        </p:nvSpPr>
        <p:spPr>
          <a:xfrm>
            <a:off x="755576" y="4005064"/>
            <a:ext cx="2364750" cy="369332"/>
          </a:xfrm>
          <a:prstGeom prst="rect">
            <a:avLst/>
          </a:prstGeom>
        </p:spPr>
        <p:txBody>
          <a:bodyPr wrap="none">
            <a:spAutoFit/>
          </a:bodyPr>
          <a:lstStyle/>
          <a:p>
            <a:r>
              <a:rPr lang="en-US" altLang="zh-CN" dirty="0" smtClean="0">
                <a:solidFill>
                  <a:srgbClr val="FF0000"/>
                </a:solidFill>
              </a:rPr>
              <a:t>feel comfortable with</a:t>
            </a:r>
            <a:r>
              <a:rPr lang="en-US" altLang="zh-CN" dirty="0" smtClean="0"/>
              <a:t> </a:t>
            </a:r>
            <a:endParaRPr lang="zh-CN" altLang="en-US" dirty="0"/>
          </a:p>
        </p:txBody>
      </p:sp>
      <p:sp>
        <p:nvSpPr>
          <p:cNvPr id="8" name="矩形 7"/>
          <p:cNvSpPr/>
          <p:nvPr/>
        </p:nvSpPr>
        <p:spPr>
          <a:xfrm>
            <a:off x="755576" y="4797152"/>
            <a:ext cx="2018501" cy="369332"/>
          </a:xfrm>
          <a:prstGeom prst="rect">
            <a:avLst/>
          </a:prstGeom>
        </p:spPr>
        <p:txBody>
          <a:bodyPr wrap="none">
            <a:spAutoFit/>
          </a:bodyPr>
          <a:lstStyle/>
          <a:p>
            <a:r>
              <a:rPr lang="en-US" altLang="zh-CN" dirty="0" smtClean="0">
                <a:solidFill>
                  <a:srgbClr val="FF0000"/>
                </a:solidFill>
              </a:rPr>
              <a:t>become aware of </a:t>
            </a:r>
            <a:endParaRPr lang="zh-CN" altLang="en-US" dirty="0"/>
          </a:p>
        </p:txBody>
      </p:sp>
      <p:sp>
        <p:nvSpPr>
          <p:cNvPr id="9" name="矩形 8"/>
          <p:cNvSpPr/>
          <p:nvPr/>
        </p:nvSpPr>
        <p:spPr>
          <a:xfrm>
            <a:off x="611560" y="2038764"/>
            <a:ext cx="1390124" cy="369332"/>
          </a:xfrm>
          <a:prstGeom prst="rect">
            <a:avLst/>
          </a:prstGeom>
        </p:spPr>
        <p:txBody>
          <a:bodyPr wrap="none">
            <a:spAutoFit/>
          </a:bodyPr>
          <a:lstStyle/>
          <a:p>
            <a:r>
              <a:rPr lang="en-US" altLang="zh-CN" b="1" dirty="0" smtClean="0">
                <a:solidFill>
                  <a:srgbClr val="FF0000"/>
                </a:solidFill>
              </a:rPr>
              <a:t>call it quits</a:t>
            </a:r>
            <a:endParaRPr lang="zh-CN" altLang="en-US" dirty="0"/>
          </a:p>
        </p:txBody>
      </p:sp>
    </p:spTree>
    <p:extLst>
      <p:ext uri="{BB962C8B-B14F-4D97-AF65-F5344CB8AC3E}">
        <p14:creationId xmlns:p14="http://schemas.microsoft.com/office/powerpoint/2010/main" val="17187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57200" y="0"/>
            <a:ext cx="325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600" b="1">
                <a:solidFill>
                  <a:srgbClr val="FFFFFF"/>
                </a:solidFill>
              </a:rPr>
              <a:t>I. Leading-in   </a:t>
            </a:r>
          </a:p>
        </p:txBody>
      </p:sp>
      <p:sp>
        <p:nvSpPr>
          <p:cNvPr id="4" name="内容占位符 3"/>
          <p:cNvSpPr>
            <a:spLocks noGrp="1"/>
          </p:cNvSpPr>
          <p:nvPr>
            <p:ph idx="4294967295"/>
          </p:nvPr>
        </p:nvSpPr>
        <p:spPr bwMode="auto">
          <a:xfrm>
            <a:off x="304800" y="838200"/>
            <a:ext cx="8534400" cy="5715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altLang="zh-CN" b="1" smtClean="0">
                <a:solidFill>
                  <a:srgbClr val="0000CC"/>
                </a:solidFill>
                <a:latin typeface="Times New Roman" pitchFamily="18" charset="0"/>
                <a:cs typeface="Times New Roman" pitchFamily="18" charset="0"/>
              </a:rPr>
              <a:t>Do you find it hard to say no to others? </a:t>
            </a:r>
            <a:endParaRPr lang="en-US" altLang="zh-CN" b="1" smtClean="0">
              <a:solidFill>
                <a:srgbClr val="0000CC"/>
              </a:solidFill>
              <a:latin typeface="Times New Roman" pitchFamily="18" charset="0"/>
              <a:cs typeface="Times New Roman" pitchFamily="18" charset="0"/>
            </a:endParaRPr>
          </a:p>
        </p:txBody>
      </p:sp>
      <p:pic>
        <p:nvPicPr>
          <p:cNvPr id="21508" name="图片 4" descr="timg.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352800"/>
            <a:ext cx="3756025"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5" descr="timg (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200400"/>
            <a:ext cx="3276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8981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57200" y="0"/>
            <a:ext cx="287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600" b="1">
                <a:solidFill>
                  <a:srgbClr val="FFFFFF"/>
                </a:solidFill>
              </a:rPr>
              <a:t>II. Skimming</a:t>
            </a:r>
          </a:p>
        </p:txBody>
      </p:sp>
      <p:sp>
        <p:nvSpPr>
          <p:cNvPr id="153603" name="Rectangle 7"/>
          <p:cNvSpPr>
            <a:spLocks noGrp="1" noChangeArrowheads="1"/>
          </p:cNvSpPr>
          <p:nvPr>
            <p:ph type="body" idx="4294967295"/>
          </p:nvPr>
        </p:nvSpPr>
        <p:spPr bwMode="auto">
          <a:xfrm>
            <a:off x="152400" y="3048000"/>
            <a:ext cx="8763000" cy="3078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buFontTx/>
              <a:buNone/>
            </a:pPr>
            <a:r>
              <a:rPr lang="en-US" altLang="zh-CN" sz="3000" b="1" smtClean="0"/>
              <a:t>          </a:t>
            </a:r>
          </a:p>
        </p:txBody>
      </p:sp>
      <p:sp>
        <p:nvSpPr>
          <p:cNvPr id="22532" name="标题 54277"/>
          <p:cNvSpPr>
            <a:spLocks noGrp="1" noChangeArrowheads="1"/>
          </p:cNvSpPr>
          <p:nvPr/>
        </p:nvSpPr>
        <p:spPr bwMode="auto">
          <a:xfrm>
            <a:off x="0" y="609600"/>
            <a:ext cx="9144000" cy="68580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buFont typeface="Arial" pitchFamily="34" charset="0"/>
              <a:buNone/>
            </a:pPr>
            <a:r>
              <a:rPr lang="en-US" altLang="zh-CN" sz="2800" b="1">
                <a:solidFill>
                  <a:srgbClr val="FFFFFF"/>
                </a:solidFill>
              </a:rPr>
              <a:t>Look through the article and answer the question.</a:t>
            </a:r>
          </a:p>
        </p:txBody>
      </p:sp>
      <p:sp>
        <p:nvSpPr>
          <p:cNvPr id="31" name="内容占位符 3"/>
          <p:cNvSpPr txBox="1">
            <a:spLocks/>
          </p:cNvSpPr>
          <p:nvPr/>
        </p:nvSpPr>
        <p:spPr bwMode="auto">
          <a:xfrm>
            <a:off x="304800" y="3200400"/>
            <a:ext cx="853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20000"/>
              </a:spcBef>
              <a:spcAft>
                <a:spcPct val="0"/>
              </a:spcAft>
              <a:buFontTx/>
              <a:buChar char="•"/>
            </a:pPr>
            <a:r>
              <a:rPr lang="en-US" altLang="zh-CN" sz="3200">
                <a:solidFill>
                  <a:srgbClr val="F33C03"/>
                </a:solidFill>
              </a:rPr>
              <a:t>It explores the reasons why </a:t>
            </a:r>
            <a:r>
              <a:rPr lang="en-GB" altLang="zh-CN" sz="3200">
                <a:solidFill>
                  <a:srgbClr val="F33C03"/>
                </a:solidFill>
              </a:rPr>
              <a:t>some people</a:t>
            </a:r>
            <a:r>
              <a:rPr lang="en-US" altLang="zh-CN" sz="3200">
                <a:solidFill>
                  <a:srgbClr val="F33C03"/>
                </a:solidFill>
              </a:rPr>
              <a:t> </a:t>
            </a:r>
            <a:r>
              <a:rPr lang="en-GB" altLang="zh-CN" sz="3200">
                <a:solidFill>
                  <a:srgbClr val="F33C03"/>
                </a:solidFill>
              </a:rPr>
              <a:t>find</a:t>
            </a:r>
            <a:r>
              <a:rPr lang="en-US" altLang="zh-CN" sz="3200">
                <a:solidFill>
                  <a:srgbClr val="F33C03"/>
                </a:solidFill>
              </a:rPr>
              <a:t> it hard to say no</a:t>
            </a:r>
            <a:r>
              <a:rPr lang="en-GB" altLang="zh-CN" sz="3200">
                <a:solidFill>
                  <a:srgbClr val="F33C03"/>
                </a:solidFill>
              </a:rPr>
              <a:t>.</a:t>
            </a:r>
            <a:r>
              <a:rPr lang="en-US" altLang="zh-CN" sz="3200">
                <a:solidFill>
                  <a:srgbClr val="F33C03"/>
                </a:solidFill>
              </a:rPr>
              <a:t> </a:t>
            </a:r>
            <a:r>
              <a:rPr lang="en-GB" altLang="zh-CN" sz="3200">
                <a:solidFill>
                  <a:srgbClr val="F33C03"/>
                </a:solidFill>
              </a:rPr>
              <a:t>It </a:t>
            </a:r>
            <a:r>
              <a:rPr lang="en-US" altLang="zh-CN" sz="3200">
                <a:solidFill>
                  <a:srgbClr val="F33C03"/>
                </a:solidFill>
              </a:rPr>
              <a:t>tells us that we all have the right to say no, and that we should learn to say no gradually. </a:t>
            </a:r>
            <a:endParaRPr lang="en-US" altLang="zh-CN" sz="3200" b="1">
              <a:solidFill>
                <a:srgbClr val="0000CC"/>
              </a:solidFill>
              <a:latin typeface="Times New Roman" pitchFamily="18" charset="0"/>
              <a:cs typeface="Times New Roman" pitchFamily="18" charset="0"/>
            </a:endParaRPr>
          </a:p>
        </p:txBody>
      </p:sp>
      <p:sp>
        <p:nvSpPr>
          <p:cNvPr id="22534" name="Rectangle 6"/>
          <p:cNvSpPr>
            <a:spLocks noChangeArrowheads="1"/>
          </p:cNvSpPr>
          <p:nvPr/>
        </p:nvSpPr>
        <p:spPr bwMode="auto">
          <a:xfrm>
            <a:off x="457200" y="2544763"/>
            <a:ext cx="6597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fontAlgn="base" hangingPunct="0">
              <a:spcBef>
                <a:spcPct val="20000"/>
              </a:spcBef>
              <a:spcAft>
                <a:spcPct val="0"/>
              </a:spcAft>
              <a:buFontTx/>
              <a:buChar char="•"/>
            </a:pPr>
            <a:r>
              <a:rPr lang="en-US" altLang="zh-CN" sz="3200" b="1">
                <a:solidFill>
                  <a:srgbClr val="000000"/>
                </a:solidFill>
                <a:latin typeface="Times New Roman" pitchFamily="18" charset="0"/>
                <a:cs typeface="Times New Roman" pitchFamily="18" charset="0"/>
              </a:rPr>
              <a:t>1. </a:t>
            </a:r>
            <a:r>
              <a:rPr lang="en-US" altLang="zh-CN" sz="3200">
                <a:solidFill>
                  <a:srgbClr val="000000"/>
                </a:solidFill>
              </a:rPr>
              <a:t>What is the article mainly about?</a:t>
            </a:r>
          </a:p>
        </p:txBody>
      </p:sp>
    </p:spTree>
    <p:extLst>
      <p:ext uri="{BB962C8B-B14F-4D97-AF65-F5344CB8AC3E}">
        <p14:creationId xmlns:p14="http://schemas.microsoft.com/office/powerpoint/2010/main" val="403412323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P spid="31"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bwMode="auto">
          <a:xfrm>
            <a:off x="152400" y="1646238"/>
            <a:ext cx="8763000" cy="5440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zh-CN" sz="3000" b="1" smtClean="0"/>
              <a:t>1. According to the writer, why </a:t>
            </a:r>
            <a:r>
              <a:rPr lang="en-GB" altLang="zh-CN" sz="3000" b="1" smtClean="0"/>
              <a:t>do </a:t>
            </a:r>
            <a:r>
              <a:rPr lang="en-US" altLang="zh-CN" sz="3000" b="1" smtClean="0"/>
              <a:t>many of us find it hard to say “no”?</a:t>
            </a:r>
          </a:p>
          <a:p>
            <a:pPr>
              <a:buFontTx/>
              <a:buNone/>
            </a:pPr>
            <a:r>
              <a:rPr lang="en-US" altLang="zh-CN" sz="3000" b="1" smtClean="0"/>
              <a:t>2. Did the writer’s friend like to say no? Why, and how did it affect her?</a:t>
            </a:r>
            <a:endParaRPr lang="zh-CN" altLang="zh-CN" sz="3000" b="1" smtClean="0"/>
          </a:p>
          <a:p>
            <a:pPr>
              <a:buFontTx/>
              <a:buNone/>
            </a:pPr>
            <a:r>
              <a:rPr lang="en-US" altLang="zh-CN" sz="3000" b="1" smtClean="0"/>
              <a:t>3. What can people do to change their mindset and say no more?</a:t>
            </a:r>
          </a:p>
          <a:p>
            <a:pPr>
              <a:buFontTx/>
              <a:buNone/>
            </a:pPr>
            <a:r>
              <a:rPr lang="zh-CN" altLang="en-US" sz="3000" b="1" smtClean="0"/>
              <a:t>4. </a:t>
            </a:r>
            <a:r>
              <a:rPr lang="en-US" altLang="zh-CN" sz="3000" b="1" smtClean="0"/>
              <a:t>What is Paragraph 5 mainly about?</a:t>
            </a:r>
            <a:endParaRPr lang="zh-CN" altLang="zh-CN" sz="3000" b="1" smtClean="0"/>
          </a:p>
          <a:p>
            <a:endParaRPr lang="zh-CN" altLang="en-US" sz="3000" b="1" smtClean="0"/>
          </a:p>
        </p:txBody>
      </p:sp>
      <p:sp>
        <p:nvSpPr>
          <p:cNvPr id="23555" name="Text Box 3"/>
          <p:cNvSpPr txBox="1">
            <a:spLocks noChangeArrowheads="1"/>
          </p:cNvSpPr>
          <p:nvPr/>
        </p:nvSpPr>
        <p:spPr bwMode="auto">
          <a:xfrm>
            <a:off x="457200" y="0"/>
            <a:ext cx="287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lang="en-US" altLang="zh-CN" sz="3600" b="1">
                <a:solidFill>
                  <a:srgbClr val="FFFFFF"/>
                </a:solidFill>
              </a:rPr>
              <a:t>III. Scanning</a:t>
            </a:r>
          </a:p>
        </p:txBody>
      </p:sp>
      <p:sp>
        <p:nvSpPr>
          <p:cNvPr id="23556" name="标题 54277"/>
          <p:cNvSpPr>
            <a:spLocks noGrp="1" noChangeArrowheads="1"/>
          </p:cNvSpPr>
          <p:nvPr/>
        </p:nvSpPr>
        <p:spPr bwMode="auto">
          <a:xfrm>
            <a:off x="0" y="609600"/>
            <a:ext cx="9144000" cy="99060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buFont typeface="Arial" pitchFamily="34" charset="0"/>
              <a:buNone/>
            </a:pPr>
            <a:r>
              <a:rPr lang="en-US" altLang="zh-CN" sz="2800" b="1">
                <a:solidFill>
                  <a:srgbClr val="FFFFFF"/>
                </a:solidFill>
              </a:rPr>
              <a:t>Read the article and quickly find the answers to the following questions.</a:t>
            </a:r>
          </a:p>
        </p:txBody>
      </p:sp>
    </p:spTree>
    <p:extLst>
      <p:ext uri="{BB962C8B-B14F-4D97-AF65-F5344CB8AC3E}">
        <p14:creationId xmlns:p14="http://schemas.microsoft.com/office/powerpoint/2010/main" val="2331062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linds(horizontal)">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blinds(horizontal)">
                                      <p:cBhvr>
                                        <p:cTn id="12" dur="5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blinds(horizontal)">
                                      <p:cBhvr>
                                        <p:cTn id="17" dur="5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blinds(horizontal)">
                                      <p:cBhvr>
                                        <p:cTn id="22" dur="500"/>
                                        <p:tgtEl>
                                          <p:spTgt spid="6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bwMode="auto">
          <a:xfrm>
            <a:off x="152400" y="685800"/>
            <a:ext cx="8763000" cy="640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zh-CN" sz="3000" b="1" smtClean="0"/>
              <a:t>1. According to the writer, why</a:t>
            </a:r>
            <a:r>
              <a:rPr lang="en-GB" altLang="zh-CN" sz="3000" b="1" smtClean="0"/>
              <a:t> do</a:t>
            </a:r>
            <a:r>
              <a:rPr lang="en-US" altLang="zh-CN" sz="3000" b="1" smtClean="0"/>
              <a:t> many of us find it hard to say “no”?</a:t>
            </a:r>
          </a:p>
          <a:p>
            <a:r>
              <a:rPr lang="en-US" altLang="zh-CN" sz="3000" smtClean="0">
                <a:solidFill>
                  <a:srgbClr val="F33C03"/>
                </a:solidFill>
              </a:rPr>
              <a:t>Many of us feel that if we say we’ll do something, we can’t change our minds and back out. </a:t>
            </a:r>
          </a:p>
          <a:p>
            <a:r>
              <a:rPr lang="en-US" altLang="zh-CN" sz="3000" smtClean="0">
                <a:solidFill>
                  <a:srgbClr val="F33C03"/>
                </a:solidFill>
              </a:rPr>
              <a:t>Not only do we feel as though we can't say no, but we feel as though if we do say no, we have to have an amazing reason for doing so, and the person we are saying no to has to somehow be okay with it, or we must feel guilty.</a:t>
            </a:r>
          </a:p>
        </p:txBody>
      </p:sp>
    </p:spTree>
    <p:extLst>
      <p:ext uri="{BB962C8B-B14F-4D97-AF65-F5344CB8AC3E}">
        <p14:creationId xmlns:p14="http://schemas.microsoft.com/office/powerpoint/2010/main" val="3481935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linds(horizontal)">
                                      <p:cBhvr>
                                        <p:cTn id="7" dur="500"/>
                                        <p:tgtEl>
                                          <p:spTgt spid="614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animEffect transition="in" filter="blinds(horizontal)">
                                      <p:cBhvr>
                                        <p:cTn id="11" dur="500"/>
                                        <p:tgtEl>
                                          <p:spTgt spid="614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blinds(horizontal)">
                                      <p:cBhvr>
                                        <p:cTn id="15" dur="500"/>
                                        <p:tgtEl>
                                          <p:spTgt spid="6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advAuto="0"/>
    </p:bldLst>
  </p:timing>
</p:sld>
</file>

<file path=ppt/theme/theme1.xml><?xml version="1.0" encoding="utf-8"?>
<a:theme xmlns:a="http://schemas.openxmlformats.org/drawingml/2006/main" name="sample">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TotalTime>
  <Words>1260</Words>
  <Application>Microsoft Office PowerPoint</Application>
  <PresentationFormat>全屏显示(4:3)</PresentationFormat>
  <Paragraphs>79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sample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cp:revision>
  <dcterms:created xsi:type="dcterms:W3CDTF">2017-04-13T01:44:51Z</dcterms:created>
  <dcterms:modified xsi:type="dcterms:W3CDTF">2017-04-13T02:08:26Z</dcterms:modified>
</cp:coreProperties>
</file>