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16" r:id="rId2"/>
    <p:sldId id="406" r:id="rId3"/>
    <p:sldId id="382" r:id="rId4"/>
    <p:sldId id="383" r:id="rId5"/>
    <p:sldId id="434" r:id="rId6"/>
    <p:sldId id="419" r:id="rId7"/>
    <p:sldId id="420" r:id="rId8"/>
    <p:sldId id="421" r:id="rId9"/>
    <p:sldId id="423" r:id="rId10"/>
    <p:sldId id="435" r:id="rId11"/>
    <p:sldId id="385" r:id="rId12"/>
    <p:sldId id="386" r:id="rId13"/>
    <p:sldId id="387" r:id="rId14"/>
    <p:sldId id="425" r:id="rId15"/>
    <p:sldId id="388" r:id="rId16"/>
    <p:sldId id="428" r:id="rId17"/>
    <p:sldId id="429" r:id="rId18"/>
    <p:sldId id="390" r:id="rId19"/>
    <p:sldId id="391" r:id="rId20"/>
    <p:sldId id="338" r:id="rId21"/>
    <p:sldId id="339" r:id="rId22"/>
    <p:sldId id="340" r:id="rId23"/>
    <p:sldId id="341" r:id="rId24"/>
    <p:sldId id="360" r:id="rId25"/>
    <p:sldId id="361" r:id="rId26"/>
    <p:sldId id="43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FF"/>
    <a:srgbClr val="FF0066"/>
    <a:srgbClr val="339933"/>
    <a:srgbClr val="9900CC"/>
    <a:srgbClr val="FFFF66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0B43BCD7-4C0E-43B2-974E-5E0B56A398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22C84-89F5-45ED-81BD-09705D787CF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B63A9-253B-4384-950D-973A55149F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1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F13A0-BC80-49D0-9F46-903CF8FC61E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93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1000-6FEC-43FB-8A30-EE529ABFD25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255F3-0D04-4759-A843-AC0B4F71EAE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4CF60-6279-4D0D-8DDB-BC4B5F6FBDA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9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C3D90-3E90-4FDD-9A94-BDD857FCC8E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AE307-8D17-4FD2-B51F-7300ADE9D9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C41AF-AC90-4433-B6A6-D93312D629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B182B-B85E-4851-9C44-4EB561520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2EF765-349F-4898-A739-7802AE5CCF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B8A223-122D-4840-A528-0B8DF247CB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AFD4F-C732-452C-BE0B-DDD969CE5F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70528-806B-4DF7-ADC6-783546A0BC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BE36-6F9C-409A-8EBB-BB542856ED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3E24A-33F9-4A91-8BF3-0EC5E6AD29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D9DD3-2B18-4EA9-80A2-B0D83C8E24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9290A-E3D6-496E-9CF8-FB6566B6CA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C72A8-404C-4959-9532-78D5EAF504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C9A26-3610-402C-A557-D00B832011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amond/>
    <p:sndAc>
      <p:stSnd>
        <p:snd r:embed="rId1" name="DRIP08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18393E12-6848-49AF-A9BA-E7E5DF0621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708" r:id="rId12"/>
    <p:sldLayoutId id="2147483709" r:id="rId13"/>
  </p:sldLayoutIdLst>
  <p:transition spd="med">
    <p:diamond/>
    <p:sndAc>
      <p:stSnd>
        <p:snd r:embed="rId15" name="DRIP08.WAV"/>
      </p:stSnd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http://jsjx.hcvt.cn/whj2004/web/ar/map/20031130141405.jpg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3.emf"/><Relationship Id="rId7" Type="http://schemas.openxmlformats.org/officeDocument/2006/relationships/image" Target="http://www.bioon.com/biology/UploadFiles/200408/20040817023435869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http://www.bioon.com/biology/UploadFiles/200408/20040817023435939.jpg" TargetMode="Externa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1359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kumimoji="1" lang="en-US" altLang="zh-CN" sz="4000"/>
              <a:t>In our solar system </a:t>
            </a:r>
            <a:r>
              <a:rPr kumimoji="1" lang="en-US" altLang="zh-CN" sz="4000">
                <a:solidFill>
                  <a:srgbClr val="FF3300"/>
                </a:solidFill>
              </a:rPr>
              <a:t>eight planets</a:t>
            </a:r>
          </a:p>
          <a:p>
            <a:pPr marL="457200" indent="-457200">
              <a:lnSpc>
                <a:spcPct val="125000"/>
              </a:lnSpc>
            </a:pPr>
            <a:r>
              <a:rPr kumimoji="1" lang="en-US" altLang="zh-CN" sz="4000"/>
              <a:t>circle around the sun. </a:t>
            </a:r>
            <a:endParaRPr kumimoji="1" lang="en-US" altLang="zh-CN" sz="4000" b="0"/>
          </a:p>
        </p:txBody>
      </p:sp>
      <p:grpSp>
        <p:nvGrpSpPr>
          <p:cNvPr id="272387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13" y="300"/>
            <a:chExt cx="4898" cy="3674"/>
          </a:xfrm>
        </p:grpSpPr>
        <p:pic>
          <p:nvPicPr>
            <p:cNvPr id="272388" name="Picture 4" descr="Renee_-_Solar_Syste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" y="300"/>
              <a:ext cx="4898" cy="3674"/>
            </a:xfrm>
            <a:prstGeom prst="rect">
              <a:avLst/>
            </a:prstGeom>
            <a:noFill/>
          </p:spPr>
        </p:pic>
        <p:sp>
          <p:nvSpPr>
            <p:cNvPr id="272389" name="Text Box 5"/>
            <p:cNvSpPr txBox="1">
              <a:spLocks noChangeArrowheads="1"/>
            </p:cNvSpPr>
            <p:nvPr/>
          </p:nvSpPr>
          <p:spPr bwMode="auto">
            <a:xfrm>
              <a:off x="4105" y="436"/>
              <a:ext cx="803" cy="2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Arial" charset="0"/>
                </a:rPr>
                <a:t>1111</a:t>
              </a:r>
            </a:p>
          </p:txBody>
        </p:sp>
      </p:grp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908175" y="5949950"/>
            <a:ext cx="647700" cy="358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720725" y="1844675"/>
            <a:ext cx="737235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latin typeface="Arial Black" pitchFamily="34" charset="0"/>
              </a:rPr>
              <a:t>How did life begin on Earth? 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690563" y="908050"/>
            <a:ext cx="805815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latin typeface="Arial Black" pitchFamily="34" charset="0"/>
              </a:rPr>
              <a:t>How was the universe formed? 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  <p:bldP spid="305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268413"/>
            <a:ext cx="4402137" cy="1143000"/>
          </a:xfrm>
        </p:spPr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latin typeface="Arial Black" pitchFamily="34" charset="0"/>
              </a:rPr>
              <a:t>Brainstorming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420938"/>
            <a:ext cx="7993063" cy="2468562"/>
          </a:xfr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latin typeface="Times New Roman" pitchFamily="18" charset="0"/>
              </a:rPr>
              <a:t>Do you know each religion or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latin typeface="Times New Roman" pitchFamily="18" charset="0"/>
              </a:rPr>
              <a:t>culture has its own ideas about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latin typeface="Times New Roman" pitchFamily="18" charset="0"/>
              </a:rPr>
              <a:t>the origin of the universe or life?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908175" y="1196975"/>
            <a:ext cx="575945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en-US" altLang="zh-CN" sz="4000">
                <a:solidFill>
                  <a:srgbClr val="9900CC"/>
                </a:solidFill>
              </a:rPr>
              <a:t>Chinese Legends (</a:t>
            </a:r>
            <a:r>
              <a:rPr kumimoji="1" lang="zh-CN" altLang="en-US" sz="4000">
                <a:solidFill>
                  <a:srgbClr val="9900CC"/>
                </a:solidFill>
              </a:rPr>
              <a:t>传说</a:t>
            </a:r>
            <a:r>
              <a:rPr kumimoji="1" lang="en-US" altLang="zh-CN" sz="4000">
                <a:solidFill>
                  <a:srgbClr val="9900CC"/>
                </a:solidFill>
              </a:rPr>
              <a:t>) 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11188" y="2205038"/>
            <a:ext cx="7970837" cy="304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4000"/>
              <a:t>Pangu separates the sky from the earth.</a:t>
            </a:r>
          </a:p>
          <a:p>
            <a:pPr marL="342900" indent="-342900">
              <a:lnSpc>
                <a:spcPct val="120000"/>
              </a:lnSpc>
              <a:spcBef>
                <a:spcPct val="5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4000"/>
              <a:t>His whole body then turns into all kinds of things in the universe.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5" name="Picture 3" descr="pang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404813"/>
            <a:ext cx="5672138" cy="6237287"/>
          </a:xfrm>
          <a:prstGeom prst="rect">
            <a:avLst/>
          </a:prstGeom>
          <a:noFill/>
        </p:spPr>
      </p:pic>
      <p:pic>
        <p:nvPicPr>
          <p:cNvPr id="238594" name="Picture 2" descr="2004104112405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60350"/>
            <a:ext cx="7092950" cy="63373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908050"/>
            <a:ext cx="8610600" cy="2519363"/>
          </a:xfrm>
          <a:noFill/>
          <a:ln/>
        </p:spPr>
        <p:txBody>
          <a:bodyPr anchor="ctr"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9900CC"/>
                </a:solidFill>
                <a:latin typeface="Times New Roman" pitchFamily="18" charset="0"/>
              </a:rPr>
              <a:t>Legend: The Goddess Nvwa mended the heaven and created human beings from the clay (</a:t>
            </a:r>
            <a:r>
              <a:rPr kumimoji="1" lang="zh-CN" altLang="en-US" sz="4000" b="1">
                <a:solidFill>
                  <a:srgbClr val="9900CC"/>
                </a:solidFill>
                <a:latin typeface="Times New Roman" pitchFamily="18" charset="0"/>
              </a:rPr>
              <a:t>粘土</a:t>
            </a:r>
            <a:r>
              <a:rPr kumimoji="1" lang="en-US" altLang="zh-CN" sz="4000" b="1">
                <a:solidFill>
                  <a:srgbClr val="9900CC"/>
                </a:solidFill>
                <a:latin typeface="Times New Roman" pitchFamily="18" charset="0"/>
              </a:rPr>
              <a:t>).</a:t>
            </a:r>
          </a:p>
        </p:txBody>
      </p:sp>
      <p:pic>
        <p:nvPicPr>
          <p:cNvPr id="285705" name="Picture 9" descr="zmj153394545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765175"/>
            <a:ext cx="3887787" cy="5400675"/>
          </a:xfrm>
          <a:prstGeom prst="rect">
            <a:avLst/>
          </a:prstGeom>
          <a:noFill/>
        </p:spPr>
      </p:pic>
      <p:grpSp>
        <p:nvGrpSpPr>
          <p:cNvPr id="285709" name="Group 13"/>
          <p:cNvGrpSpPr>
            <a:grpSpLocks/>
          </p:cNvGrpSpPr>
          <p:nvPr/>
        </p:nvGrpSpPr>
        <p:grpSpPr bwMode="auto">
          <a:xfrm>
            <a:off x="539750" y="765175"/>
            <a:ext cx="4392613" cy="5400675"/>
            <a:chOff x="3152" y="0"/>
            <a:chExt cx="2608" cy="4320"/>
          </a:xfrm>
        </p:grpSpPr>
        <p:pic>
          <p:nvPicPr>
            <p:cNvPr id="285707" name="Picture 11" descr="无标题54635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2" y="0"/>
              <a:ext cx="2608" cy="4320"/>
            </a:xfrm>
            <a:prstGeom prst="rect">
              <a:avLst/>
            </a:prstGeom>
            <a:noFill/>
          </p:spPr>
        </p:pic>
        <p:sp>
          <p:nvSpPr>
            <p:cNvPr id="2857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239" y="845"/>
              <a:ext cx="363" cy="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kern="1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女</a:t>
              </a:r>
            </a:p>
            <a:p>
              <a:pPr algn="ctr"/>
              <a:r>
                <a:rPr lang="zh-CN" altLang="en-US" kern="1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娲</a:t>
              </a:r>
            </a:p>
            <a:p>
              <a:pPr algn="ctr"/>
              <a:r>
                <a:rPr lang="zh-CN" altLang="en-US" kern="1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补</a:t>
              </a:r>
            </a:p>
            <a:p>
              <a:pPr algn="ctr"/>
              <a:r>
                <a:rPr lang="zh-CN" altLang="en-US" kern="10"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中宋"/>
                  <a:ea typeface="华文中宋"/>
                </a:rPr>
                <a:t>天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773238"/>
            <a:ext cx="8281987" cy="3138487"/>
          </a:xfrm>
          <a:noFill/>
          <a:ln/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4000" b="1">
                <a:latin typeface="Times New Roman" pitchFamily="18" charset="0"/>
              </a:rPr>
              <a:t>According to Bible (</a:t>
            </a:r>
            <a:r>
              <a:rPr kumimoji="1" lang="zh-CN" altLang="en-US" sz="4000" b="1">
                <a:latin typeface="Times New Roman" pitchFamily="18" charset="0"/>
              </a:rPr>
              <a:t>圣经</a:t>
            </a:r>
            <a:r>
              <a:rPr kumimoji="1" lang="en-US" altLang="zh-CN" sz="4000" b="1">
                <a:latin typeface="Times New Roman" pitchFamily="18" charset="0"/>
              </a:rPr>
              <a:t>), God </a:t>
            </a:r>
          </a:p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4000" b="1">
                <a:latin typeface="Times New Roman" pitchFamily="18" charset="0"/>
              </a:rPr>
              <a:t>created the world and the first man, </a:t>
            </a:r>
          </a:p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4000" b="1">
                <a:latin typeface="Times New Roman" pitchFamily="18" charset="0"/>
              </a:rPr>
              <a:t>Adam (</a:t>
            </a:r>
            <a:r>
              <a:rPr kumimoji="1" lang="zh-CN" altLang="en-US" sz="4000" b="1">
                <a:latin typeface="Times New Roman" pitchFamily="18" charset="0"/>
              </a:rPr>
              <a:t>亚当</a:t>
            </a:r>
            <a:r>
              <a:rPr kumimoji="1" lang="en-US" altLang="zh-CN" sz="4000" b="1">
                <a:latin typeface="Times New Roman" pitchFamily="18" charset="0"/>
              </a:rPr>
              <a:t>) and the first woman, </a:t>
            </a:r>
          </a:p>
          <a:p>
            <a:pPr marL="342900" indent="-342900" algn="l">
              <a:lnSpc>
                <a:spcPct val="110000"/>
              </a:lnSpc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4000" b="1">
                <a:latin typeface="Times New Roman" pitchFamily="18" charset="0"/>
              </a:rPr>
              <a:t>Eve (</a:t>
            </a:r>
            <a:r>
              <a:rPr kumimoji="1" lang="zh-CN" altLang="en-US" sz="4000" b="1">
                <a:latin typeface="Times New Roman" pitchFamily="18" charset="0"/>
              </a:rPr>
              <a:t>夏娃</a:t>
            </a:r>
            <a:r>
              <a:rPr kumimoji="1" lang="en-US" altLang="zh-CN" sz="4000" b="1">
                <a:latin typeface="Times New Roman" pitchFamily="18" charset="0"/>
              </a:rPr>
              <a:t>).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468313" y="5084763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3333FF"/>
                </a:solidFill>
              </a:rPr>
              <a:t>God created the world in seven days.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411413" y="661988"/>
            <a:ext cx="4537075" cy="895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en-US" altLang="zh-CN" sz="4400">
                <a:solidFill>
                  <a:srgbClr val="9900CC"/>
                </a:solidFill>
              </a:rPr>
              <a:t>Religious Beliefs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uiExpand="1" build="p" autoUpdateAnimBg="0"/>
      <p:bldP spid="2396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249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611188" y="681038"/>
            <a:ext cx="8229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CN" sz="4000">
                <a:solidFill>
                  <a:srgbClr val="FF0000"/>
                </a:solidFill>
              </a:rPr>
              <a:t>Day 1:</a:t>
            </a:r>
            <a:r>
              <a:rPr kumimoji="1" lang="en-US" altLang="zh-CN" sz="4000">
                <a:solidFill>
                  <a:srgbClr val="3333FF"/>
                </a:solidFill>
              </a:rPr>
              <a:t> God spoke and separated light from darkness, creating Day and Night.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539750" y="2768600"/>
            <a:ext cx="8229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CN" sz="4000">
                <a:solidFill>
                  <a:srgbClr val="FF0000"/>
                </a:solidFill>
              </a:rPr>
              <a:t>Day 2: </a:t>
            </a:r>
            <a:r>
              <a:rPr kumimoji="1" lang="en-US" altLang="zh-CN" sz="4000">
                <a:solidFill>
                  <a:srgbClr val="3333FF"/>
                </a:solidFill>
              </a:rPr>
              <a:t>God spoke and separated the water creating sky and ocean.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539750" y="4352925"/>
            <a:ext cx="8229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CN" sz="4000">
                <a:solidFill>
                  <a:srgbClr val="FF0000"/>
                </a:solidFill>
              </a:rPr>
              <a:t>Day 3: </a:t>
            </a:r>
            <a:r>
              <a:rPr kumimoji="1" lang="en-US" altLang="zh-CN" sz="4000">
                <a:solidFill>
                  <a:srgbClr val="3333FF"/>
                </a:solidFill>
              </a:rPr>
              <a:t>God spoke and created dry land.</a:t>
            </a:r>
          </a:p>
        </p:txBody>
      </p:sp>
      <p:pic>
        <p:nvPicPr>
          <p:cNvPr id="290822" name="Picture 6" descr="2005040212014698647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249238"/>
            <a:ext cx="8497888" cy="549275"/>
          </a:xfrm>
          <a:prstGeom prst="rect">
            <a:avLst/>
          </a:prstGeom>
          <a:noFill/>
        </p:spPr>
      </p:pic>
      <p:pic>
        <p:nvPicPr>
          <p:cNvPr id="290823" name="Picture 7" descr="20054510161433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5794375"/>
            <a:ext cx="8424863" cy="371475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/>
      <p:bldP spid="290820" grpId="0"/>
      <p:bldP spid="2908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68313" y="549275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FF0000"/>
                </a:solidFill>
              </a:rPr>
              <a:t>Day 4: </a:t>
            </a:r>
            <a:r>
              <a:rPr kumimoji="1" lang="en-US" altLang="zh-CN" sz="4000">
                <a:solidFill>
                  <a:srgbClr val="3333FF"/>
                </a:solidFill>
              </a:rPr>
              <a:t>God spoke and created the sun, the moon and stars.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95288" y="1916113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FF0000"/>
                </a:solidFill>
              </a:rPr>
              <a:t>Day 5: </a:t>
            </a:r>
            <a:r>
              <a:rPr kumimoji="1" lang="en-US" altLang="zh-CN" sz="4000">
                <a:solidFill>
                  <a:srgbClr val="3333FF"/>
                </a:solidFill>
              </a:rPr>
              <a:t>God spoke and created living things in the air and sea.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395288" y="3284538"/>
            <a:ext cx="87487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FF3300"/>
                </a:solidFill>
              </a:rPr>
              <a:t>Day 6:</a:t>
            </a:r>
            <a:r>
              <a:rPr kumimoji="1" lang="en-US" altLang="zh-CN" sz="4000">
                <a:solidFill>
                  <a:srgbClr val="0000FF"/>
                </a:solidFill>
              </a:rPr>
              <a:t> God spoke and created the land animals and </a:t>
            </a:r>
            <a:r>
              <a:rPr lang="en-US" altLang="zh-CN" sz="4000">
                <a:solidFill>
                  <a:srgbClr val="0000FF"/>
                </a:solidFill>
              </a:rPr>
              <a:t>the first man.</a:t>
            </a:r>
            <a:endParaRPr kumimoji="1" lang="en-US" altLang="zh-CN" sz="4000">
              <a:solidFill>
                <a:srgbClr val="0000FF"/>
              </a:solidFill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323850" y="4652963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000">
                <a:solidFill>
                  <a:srgbClr val="FF0000"/>
                </a:solidFill>
              </a:rPr>
              <a:t>Day 7: </a:t>
            </a:r>
            <a:r>
              <a:rPr kumimoji="1" lang="en-US" altLang="zh-CN" sz="4000">
                <a:solidFill>
                  <a:srgbClr val="3333FF"/>
                </a:solidFill>
              </a:rPr>
              <a:t>God rested and called this day Holy.</a:t>
            </a:r>
          </a:p>
        </p:txBody>
      </p:sp>
      <p:pic>
        <p:nvPicPr>
          <p:cNvPr id="292871" name="Picture 7" descr="2005040212014698647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8497888" cy="549275"/>
          </a:xfrm>
          <a:prstGeom prst="rect">
            <a:avLst/>
          </a:prstGeom>
          <a:noFill/>
        </p:spPr>
      </p:pic>
      <p:pic>
        <p:nvPicPr>
          <p:cNvPr id="292872" name="Picture 8" descr="20054510161433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6169025"/>
            <a:ext cx="8424863" cy="371475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  <p:bldP spid="292868" grpId="0"/>
      <p:bldP spid="292869" grpId="0"/>
      <p:bldP spid="2928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4$1$paradi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41668" name="Picture 4" descr="200572120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0"/>
            <a:ext cx="54356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2411413" y="908050"/>
            <a:ext cx="4608512" cy="720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4000">
                <a:solidFill>
                  <a:srgbClr val="9900CC"/>
                </a:solidFill>
              </a:rPr>
              <a:t>Scientific T</a:t>
            </a:r>
            <a:r>
              <a:rPr kumimoji="1" lang="en-US" altLang="zh-CN" sz="4000">
                <a:solidFill>
                  <a:srgbClr val="9900CC"/>
                </a:solidFill>
              </a:rPr>
              <a:t>heories 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11188" y="1846263"/>
            <a:ext cx="8301037" cy="331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sz="4000"/>
              <a:t>Famous scientists such as Newton, </a:t>
            </a:r>
          </a:p>
          <a:p>
            <a:pPr>
              <a:lnSpc>
                <a:spcPct val="135000"/>
              </a:lnSpc>
            </a:pPr>
            <a:r>
              <a:rPr lang="en-US" altLang="zh-CN" sz="4000"/>
              <a:t>Einstein and Stephen Hawking had their own theory about the origin of </a:t>
            </a:r>
          </a:p>
          <a:p>
            <a:pPr>
              <a:lnSpc>
                <a:spcPct val="135000"/>
              </a:lnSpc>
            </a:pPr>
            <a:r>
              <a:rPr lang="en-US" altLang="zh-CN" sz="4000"/>
              <a:t>the universe.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539750" y="2205038"/>
            <a:ext cx="4197350" cy="393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UcPeriod"/>
            </a:pPr>
            <a:r>
              <a:rPr lang="en-US" altLang="zh-CN"/>
              <a:t> </a:t>
            </a:r>
            <a:r>
              <a:rPr lang="zh-CN" altLang="en-US"/>
              <a:t>地球 </a:t>
            </a:r>
            <a:r>
              <a:rPr lang="en-US" altLang="zh-CN"/>
              <a:t>______</a:t>
            </a:r>
          </a:p>
          <a:p>
            <a:pPr marL="457200" indent="-457200">
              <a:spcBef>
                <a:spcPct val="50000"/>
              </a:spcBef>
              <a:buFontTx/>
              <a:buAutoNum type="alphaUcPeriod"/>
            </a:pPr>
            <a:r>
              <a:rPr lang="en-US" altLang="zh-CN"/>
              <a:t> </a:t>
            </a:r>
            <a:r>
              <a:rPr lang="zh-CN" altLang="en-US"/>
              <a:t>木星 </a:t>
            </a:r>
            <a:r>
              <a:rPr lang="en-US" altLang="zh-CN"/>
              <a:t>______</a:t>
            </a:r>
          </a:p>
          <a:p>
            <a:pPr marL="457200" indent="-457200">
              <a:spcBef>
                <a:spcPct val="50000"/>
              </a:spcBef>
              <a:buFontTx/>
              <a:buAutoNum type="alphaUcPeriod"/>
            </a:pPr>
            <a:r>
              <a:rPr lang="en-US" altLang="zh-CN"/>
              <a:t> </a:t>
            </a:r>
            <a:r>
              <a:rPr lang="zh-CN" altLang="en-US"/>
              <a:t>火星 </a:t>
            </a:r>
            <a:r>
              <a:rPr lang="en-US" altLang="zh-CN"/>
              <a:t>______</a:t>
            </a:r>
          </a:p>
          <a:p>
            <a:pPr marL="457200" indent="-457200">
              <a:spcBef>
                <a:spcPct val="50000"/>
              </a:spcBef>
              <a:buFontTx/>
              <a:buAutoNum type="alphaUcPeriod"/>
            </a:pPr>
            <a:r>
              <a:rPr lang="en-US" altLang="zh-CN"/>
              <a:t> </a:t>
            </a:r>
            <a:r>
              <a:rPr lang="zh-CN" altLang="en-US"/>
              <a:t>水星 </a:t>
            </a:r>
            <a:r>
              <a:rPr lang="en-US" altLang="zh-CN"/>
              <a:t>________</a:t>
            </a:r>
          </a:p>
          <a:p>
            <a:pPr marL="457200" indent="-457200">
              <a:spcBef>
                <a:spcPct val="50000"/>
              </a:spcBef>
              <a:buFontTx/>
              <a:buAutoNum type="alphaUcPeriod"/>
            </a:pPr>
            <a:r>
              <a:rPr lang="en-US" altLang="zh-CN"/>
              <a:t> </a:t>
            </a:r>
            <a:r>
              <a:rPr lang="zh-CN" altLang="en-US"/>
              <a:t>海王星 </a:t>
            </a:r>
            <a:r>
              <a:rPr lang="en-US" altLang="zh-CN"/>
              <a:t>_______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4343400" y="2209800"/>
            <a:ext cx="4189413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/>
              <a:t>F. </a:t>
            </a:r>
            <a:r>
              <a:rPr lang="zh-CN" altLang="en-US"/>
              <a:t>土星 </a:t>
            </a:r>
            <a:r>
              <a:rPr lang="en-US" altLang="zh-CN"/>
              <a:t>________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/>
              <a:t>G. </a:t>
            </a:r>
            <a:r>
              <a:rPr lang="zh-CN" altLang="en-US"/>
              <a:t>天王星 </a:t>
            </a:r>
            <a:r>
              <a:rPr lang="en-US" altLang="zh-CN"/>
              <a:t>_______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/>
              <a:t>H. </a:t>
            </a:r>
            <a:r>
              <a:rPr lang="zh-CN" altLang="en-US"/>
              <a:t>金星 </a:t>
            </a:r>
            <a:r>
              <a:rPr lang="en-US" altLang="zh-CN"/>
              <a:t>________</a:t>
            </a:r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2124075" y="2205038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Earth</a:t>
            </a:r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2124075" y="2997200"/>
            <a:ext cx="160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Jupiter</a:t>
            </a:r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2124075" y="3860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Mars</a:t>
            </a:r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2124075" y="4652963"/>
            <a:ext cx="191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Mercury</a:t>
            </a:r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2592388" y="5445125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Neptune</a:t>
            </a:r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5849938" y="2211388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Saturn</a:t>
            </a: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6372225" y="3068638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Uranus</a:t>
            </a: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5940425" y="3867150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3300"/>
                </a:solidFill>
              </a:rPr>
              <a:t>Venus</a:t>
            </a:r>
          </a:p>
        </p:txBody>
      </p:sp>
      <p:sp>
        <p:nvSpPr>
          <p:cNvPr id="260127" name="Text Box 31"/>
          <p:cNvSpPr txBox="1">
            <a:spLocks noChangeArrowheads="1"/>
          </p:cNvSpPr>
          <p:nvPr/>
        </p:nvSpPr>
        <p:spPr bwMode="auto">
          <a:xfrm>
            <a:off x="2124075" y="476250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latin typeface="Arial Black" pitchFamily="34" charset="0"/>
              </a:rPr>
              <a:t>The Solar System</a:t>
            </a:r>
          </a:p>
        </p:txBody>
      </p:sp>
      <p:sp>
        <p:nvSpPr>
          <p:cNvPr id="260128" name="Rectangle 32"/>
          <p:cNvSpPr>
            <a:spLocks noChangeArrowheads="1"/>
          </p:cNvSpPr>
          <p:nvPr/>
        </p:nvSpPr>
        <p:spPr bwMode="auto">
          <a:xfrm>
            <a:off x="900113" y="1268413"/>
            <a:ext cx="738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4000">
                <a:solidFill>
                  <a:srgbClr val="0000FF"/>
                </a:solidFill>
              </a:rPr>
              <a:t>Can you name the eight planets?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 autoUpdateAnimBg="0"/>
      <p:bldP spid="260112" grpId="0" autoUpdateAnimBg="0"/>
      <p:bldP spid="260113" grpId="0" autoUpdateAnimBg="0"/>
      <p:bldP spid="260114" grpId="0" autoUpdateAnimBg="0"/>
      <p:bldP spid="260115" grpId="0" autoUpdateAnimBg="0"/>
      <p:bldP spid="260116" grpId="0" autoUpdateAnimBg="0"/>
      <p:bldP spid="260117" grpId="0" autoUpdateAnimBg="0"/>
      <p:bldP spid="260119" grpId="0" autoUpdateAnimBg="0"/>
      <p:bldP spid="260120" grpId="0" autoUpdateAnimBg="0"/>
      <p:bldP spid="26012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36588" y="620713"/>
            <a:ext cx="7967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The universe began from the Big Bang.        </a:t>
            </a:r>
          </a:p>
        </p:txBody>
      </p:sp>
      <p:pic>
        <p:nvPicPr>
          <p:cNvPr id="184325" name="Picture 5" descr="xin_b380f0772c384c618b36c431d52a94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1844675"/>
            <a:ext cx="4114800" cy="3960813"/>
          </a:xfrm>
          <a:prstGeom prst="rect">
            <a:avLst/>
          </a:prstGeom>
          <a:noFill/>
        </p:spPr>
      </p:pic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976563" y="203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84327" name="Picture 7" descr="http://jsjx.hcvt.cn/whj2004/web/ar/map/20031130141405.jpg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323850" y="1844675"/>
            <a:ext cx="4343400" cy="3960813"/>
          </a:xfrm>
          <a:prstGeom prst="rect">
            <a:avLst/>
          </a:prstGeom>
          <a:noFill/>
        </p:spPr>
      </p:pic>
      <p:pic>
        <p:nvPicPr>
          <p:cNvPr id="184331" name="Picture 11" descr="universe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" y="1557338"/>
            <a:ext cx="8569325" cy="4751387"/>
          </a:xfrm>
          <a:prstGeom prst="rect">
            <a:avLst/>
          </a:prstGeom>
          <a:noFill/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666750" y="411163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Life first began in the sea on the earth.          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61950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86377" name="Picture 9" descr="ee1858393f5c4e3996ddd8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268413"/>
            <a:ext cx="7775575" cy="5202237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468313" y="404813"/>
            <a:ext cx="8305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Life was brought to the earth by ET from  outer space.                                                           </a:t>
            </a:r>
          </a:p>
        </p:txBody>
      </p:sp>
      <p:pic>
        <p:nvPicPr>
          <p:cNvPr id="188427" name="Picture 11" descr="070126191213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844675"/>
            <a:ext cx="3390900" cy="4483100"/>
          </a:xfrm>
          <a:prstGeom prst="rect">
            <a:avLst/>
          </a:prstGeom>
          <a:noFill/>
        </p:spPr>
      </p:pic>
      <p:pic>
        <p:nvPicPr>
          <p:cNvPr id="188429" name="Picture 13" descr="001109b42f30094ab2090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1844675"/>
            <a:ext cx="3527425" cy="446405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215900" y="549275"/>
            <a:ext cx="892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Life came from a comet which hit the earth.                </a:t>
            </a:r>
          </a:p>
        </p:txBody>
      </p:sp>
      <p:pic>
        <p:nvPicPr>
          <p:cNvPr id="190468" name="Picture 4" descr="http://www.bioon.com/biology/UploadFiles/200408/20040817023435939.jp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95288" y="1701800"/>
            <a:ext cx="4087812" cy="3381375"/>
          </a:xfrm>
          <a:prstGeom prst="rect">
            <a:avLst/>
          </a:prstGeom>
          <a:noFill/>
        </p:spPr>
      </p:pic>
      <p:pic>
        <p:nvPicPr>
          <p:cNvPr id="190470" name="Picture 6" descr="http://www.bioon.com/biology/UploadFiles/200408/20040817023435869.jp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4859338" y="1701800"/>
            <a:ext cx="3671887" cy="3376613"/>
          </a:xfrm>
          <a:prstGeom prst="rect">
            <a:avLst/>
          </a:prstGeom>
          <a:noFill/>
        </p:spPr>
      </p:pic>
      <p:pic>
        <p:nvPicPr>
          <p:cNvPr id="190475" name="Picture 11" descr="faa1e0f3c99ea747352accb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50" y="1414463"/>
            <a:ext cx="8353425" cy="4751387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604250" cy="3057525"/>
          </a:xfrm>
          <a:noFill/>
          <a:ln/>
        </p:spPr>
        <p:txBody>
          <a:bodyPr>
            <a:spAutoFit/>
          </a:bodyPr>
          <a:lstStyle/>
          <a:p>
            <a:pPr marL="0" indent="0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1. insects                   2. plants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3. reptiles (</a:t>
            </a:r>
            <a:r>
              <a:rPr lang="zh-CN" altLang="en-US" sz="3600" b="1">
                <a:latin typeface="Times New Roman" pitchFamily="18" charset="0"/>
              </a:rPr>
              <a:t>爬行类</a:t>
            </a:r>
            <a:r>
              <a:rPr lang="en-US" altLang="zh-CN" sz="3600" b="1">
                <a:latin typeface="Times New Roman" pitchFamily="18" charset="0"/>
              </a:rPr>
              <a:t>)  4. shellfish (</a:t>
            </a:r>
            <a:r>
              <a:rPr lang="zh-CN" altLang="en-US" sz="3600" b="1">
                <a:latin typeface="Times New Roman" pitchFamily="18" charset="0"/>
              </a:rPr>
              <a:t>贝类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5. amphibians (</a:t>
            </a:r>
            <a:r>
              <a:rPr lang="zh-CN" altLang="en-US" sz="3600" b="1">
                <a:latin typeface="Times New Roman" pitchFamily="18" charset="0"/>
              </a:rPr>
              <a:t>两栖类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6. fish                        7. mammals (</a:t>
            </a:r>
            <a:r>
              <a:rPr lang="zh-CN" altLang="en-US" sz="3600" b="1">
                <a:latin typeface="Times New Roman" pitchFamily="18" charset="0"/>
              </a:rPr>
              <a:t>哺乳类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19113" y="723900"/>
            <a:ext cx="862488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Study of the groups of life (</a:t>
            </a:r>
            <a:r>
              <a:rPr lang="zh-CN" altLang="en-US">
                <a:solidFill>
                  <a:srgbClr val="FF0000"/>
                </a:solidFill>
              </a:rPr>
              <a:t>种类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物种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Look at the pictures and tell the groups.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10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10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04" name="Picture 36" descr="3172767190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4508500"/>
            <a:ext cx="3024187" cy="1970088"/>
          </a:xfrm>
          <a:prstGeom prst="rect">
            <a:avLst/>
          </a:prstGeom>
          <a:noFill/>
        </p:spPr>
      </p:pic>
      <p:pic>
        <p:nvPicPr>
          <p:cNvPr id="212000" name="Picture 32" descr="42129561200809112032511837661960877_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88913"/>
            <a:ext cx="2520950" cy="2447925"/>
          </a:xfrm>
          <a:prstGeom prst="rect">
            <a:avLst/>
          </a:prstGeom>
          <a:noFill/>
        </p:spPr>
      </p:pic>
      <p:pic>
        <p:nvPicPr>
          <p:cNvPr id="211999" name="Picture 31" descr="219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984625"/>
            <a:ext cx="2879725" cy="2459038"/>
          </a:xfrm>
          <a:prstGeom prst="rect">
            <a:avLst/>
          </a:prstGeom>
          <a:noFill/>
        </p:spPr>
      </p:pic>
      <p:pic>
        <p:nvPicPr>
          <p:cNvPr id="211972" name="Picture 4" descr="bk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60350"/>
            <a:ext cx="2808287" cy="2311400"/>
          </a:xfrm>
          <a:prstGeom prst="rect">
            <a:avLst/>
          </a:prstGeom>
          <a:noFill/>
        </p:spPr>
      </p:pic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5795963" y="2633663"/>
            <a:ext cx="13874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plants</a:t>
            </a:r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4716463" y="3860800"/>
            <a:ext cx="34321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reptiles (</a:t>
            </a:r>
            <a:r>
              <a:rPr lang="zh-CN" altLang="en-US">
                <a:solidFill>
                  <a:schemeClr val="bg1"/>
                </a:solidFill>
              </a:rPr>
              <a:t>爬行类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1993" name="Rectangle 25"/>
          <p:cNvSpPr>
            <a:spLocks noChangeArrowheads="1"/>
          </p:cNvSpPr>
          <p:nvPr/>
        </p:nvSpPr>
        <p:spPr bwMode="auto">
          <a:xfrm>
            <a:off x="539750" y="2565400"/>
            <a:ext cx="3130550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shellfish (</a:t>
            </a:r>
            <a:r>
              <a:rPr lang="zh-CN" altLang="en-US">
                <a:solidFill>
                  <a:schemeClr val="bg1"/>
                </a:solidFill>
              </a:rPr>
              <a:t>贝类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1995" name="Rectangle 27"/>
          <p:cNvSpPr>
            <a:spLocks noChangeArrowheads="1"/>
          </p:cNvSpPr>
          <p:nvPr/>
        </p:nvSpPr>
        <p:spPr bwMode="auto">
          <a:xfrm>
            <a:off x="1476375" y="3716338"/>
            <a:ext cx="9048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fish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1" grpId="0" animBg="1"/>
      <p:bldP spid="211992" grpId="0" animBg="1"/>
      <p:bldP spid="211993" grpId="0" animBg="1"/>
      <p:bldP spid="2119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54" name="Picture 18" descr="eye962070451913111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549275"/>
            <a:ext cx="2519362" cy="2106613"/>
          </a:xfrm>
          <a:prstGeom prst="rect">
            <a:avLst/>
          </a:prstGeom>
          <a:noFill/>
        </p:spPr>
      </p:pic>
      <p:pic>
        <p:nvPicPr>
          <p:cNvPr id="295943" name="Picture 7" descr="k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549275"/>
            <a:ext cx="2952750" cy="2147888"/>
          </a:xfrm>
          <a:prstGeom prst="rect">
            <a:avLst/>
          </a:prstGeom>
          <a:noFill/>
        </p:spPr>
      </p:pic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403350" y="2708275"/>
            <a:ext cx="14890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insects</a:t>
            </a:r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3419475" y="4941888"/>
            <a:ext cx="20986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mammals</a:t>
            </a:r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4356100" y="2636838"/>
            <a:ext cx="4270375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amphibians (</a:t>
            </a:r>
            <a:r>
              <a:rPr lang="zh-CN" altLang="en-US">
                <a:solidFill>
                  <a:schemeClr val="bg1"/>
                </a:solidFill>
              </a:rPr>
              <a:t>两栖类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95951" name="Picture 15" descr="lr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4005263"/>
            <a:ext cx="2489200" cy="2492375"/>
          </a:xfrm>
          <a:prstGeom prst="rect">
            <a:avLst/>
          </a:prstGeom>
          <a:noFill/>
        </p:spPr>
      </p:pic>
      <p:pic>
        <p:nvPicPr>
          <p:cNvPr id="295956" name="Picture 20" descr="013000000304211221871310036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7700" y="3789363"/>
            <a:ext cx="2084388" cy="2636837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 animBg="1"/>
      <p:bldP spid="295948" grpId="0" animBg="1"/>
      <p:bldP spid="2959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5" name="Rectangle 3"/>
          <p:cNvGraphicFramePr>
            <a:graphicFrameLocks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presentationml/2006/ole">
            <p:oleObj spid="_x0000_s233475" name="图片" r:id="rId4" imgW="0" imgH="0" progId="Word.Picture.8">
              <p:embed/>
            </p:oleObj>
          </a:graphicData>
        </a:graphic>
      </p:graphicFrame>
      <p:pic>
        <p:nvPicPr>
          <p:cNvPr id="233476" name="Picture 4" descr="U68P2T1D298805F13DT200402281818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6172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Total lunar eclipse (</a:t>
            </a:r>
            <a:r>
              <a:rPr kumimoji="1" lang="zh-CN" altLang="en-US">
                <a:solidFill>
                  <a:srgbClr val="FFFF00"/>
                </a:solidFill>
              </a:rPr>
              <a:t>月全食</a:t>
            </a:r>
            <a:r>
              <a:rPr kumimoji="1" lang="en-US" altLang="zh-CN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3" name="Picture 7" descr="967k087t64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547813" y="476250"/>
            <a:ext cx="5689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Total solar eclipse (</a:t>
            </a:r>
            <a:r>
              <a:rPr kumimoji="1" lang="zh-CN" altLang="en-US">
                <a:solidFill>
                  <a:srgbClr val="FFFF00"/>
                </a:solidFill>
              </a:rPr>
              <a:t>日全食</a:t>
            </a:r>
            <a:r>
              <a:rPr kumimoji="1" lang="en-US" altLang="zh-CN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8" name="Picture 4" descr="74ce492492505b3cd50742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54721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4000">
                <a:solidFill>
                  <a:srgbClr val="FFFF00"/>
                </a:solidFill>
              </a:rPr>
              <a:t>Meteor rain (</a:t>
            </a:r>
            <a:r>
              <a:rPr kumimoji="1" lang="zh-CN" altLang="en-US" sz="4000">
                <a:solidFill>
                  <a:srgbClr val="FFFF00"/>
                </a:solidFill>
              </a:rPr>
              <a:t>流星雨</a:t>
            </a:r>
            <a:r>
              <a:rPr kumimoji="1" lang="en-US" altLang="zh-CN" sz="400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1" name="Picture 3" descr="a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71550" y="620713"/>
            <a:ext cx="3457575" cy="7016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FFFF00"/>
                </a:solidFill>
              </a:rPr>
              <a:t>Comet (</a:t>
            </a:r>
            <a:r>
              <a:rPr kumimoji="1" lang="zh-CN" altLang="en-US" sz="4000">
                <a:solidFill>
                  <a:srgbClr val="FFFF00"/>
                </a:solidFill>
              </a:rPr>
              <a:t>彗星</a:t>
            </a:r>
            <a:r>
              <a:rPr kumimoji="1" lang="en-US" altLang="zh-CN" sz="400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7" name="Picture 3" descr="caa547332ad350e11b4cff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6" name="Picture 4" descr="1f0b06f2bf22144a352acca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2453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5" name="Picture 5" descr="图片154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23850" y="404813"/>
            <a:ext cx="8640763" cy="1987550"/>
          </a:xfrm>
          <a:prstGeom prst="rect">
            <a:avLst/>
          </a:prstGeom>
          <a:solidFill>
            <a:srgbClr val="3366FF">
              <a:alpha val="7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bg1"/>
                </a:solidFill>
                <a:latin typeface="Arial Black" pitchFamily="34" charset="0"/>
              </a:rPr>
              <a:t>What interests you in astronomy?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bg1"/>
                </a:solidFill>
                <a:latin typeface="Arial Black" pitchFamily="34" charset="0"/>
              </a:rPr>
              <a:t>Do you know any questions that astronomers are interested in?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2603406</TotalTime>
  <Words>451</Words>
  <Application>Microsoft Office PowerPoint</Application>
  <PresentationFormat>全屏显示(4:3)</PresentationFormat>
  <Paragraphs>82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Arial Black</vt:lpstr>
      <vt:lpstr>Times New Roman</vt:lpstr>
      <vt:lpstr>Wingdings</vt:lpstr>
      <vt:lpstr>华文新魏</vt:lpstr>
      <vt:lpstr>华文彩云</vt:lpstr>
      <vt:lpstr>Symbol</vt:lpstr>
      <vt:lpstr>默认设计模板</vt:lpstr>
      <vt:lpstr>Microsoft Word 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Brainstorming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DUO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327</cp:revision>
  <dcterms:created xsi:type="dcterms:W3CDTF">2006-08-08T08:38:20Z</dcterms:created>
  <dcterms:modified xsi:type="dcterms:W3CDTF">2016-04-14T04:54:58Z</dcterms:modified>
</cp:coreProperties>
</file>