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2" r:id="rId2"/>
    <p:sldId id="264" r:id="rId3"/>
    <p:sldId id="265" r:id="rId4"/>
    <p:sldId id="293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DE5B-3BE6-455D-A10E-0E564C0EF6DA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F2DE-506D-489D-99EF-0CDF41699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6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3010-61F4-4367-A6CD-A3FAEA864E9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5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9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0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7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0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A007-F9D4-4C43-BFE8-57301F2662A0}" type="datetimeFigureOut">
              <a:rPr lang="zh-CN" altLang="en-US" smtClean="0"/>
              <a:t>2015-03-30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4724-5697-4108-98B5-40857964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.baidu.com/i?ct=503316480&amp;z=765210150&amp;tn=baiduimagedetail&amp;word=&#27431;&#38451;&#20462;&amp;in=34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699792" y="116632"/>
            <a:ext cx="54721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 dirty="0">
                <a:solidFill>
                  <a:srgbClr val="0000FF"/>
                </a:solidFill>
                <a:ea typeface="隶书" pitchFamily="49" charset="-122"/>
              </a:rPr>
              <a:t>六一居士传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795963" y="2349500"/>
            <a:ext cx="2519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</a:rPr>
              <a:t>欧阳修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419475" y="5876925"/>
            <a:ext cx="5329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pic>
        <p:nvPicPr>
          <p:cNvPr id="74761" name="Picture 9" descr="u=4110571593,3586205512&amp;gp=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320480" cy="49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500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500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  <p:bldP spid="747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86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、未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足喻其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乐且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适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也</a:t>
            </a:r>
          </a:p>
          <a:p>
            <a:pPr algn="l">
              <a:spcBef>
                <a:spcPct val="25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足：能够          喻：形容</a:t>
            </a:r>
          </a:p>
          <a:p>
            <a:pPr algn="l">
              <a:spcBef>
                <a:spcPct val="25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其：自己的        适：舒适</a:t>
            </a:r>
          </a:p>
          <a:p>
            <a:pPr algn="l">
              <a:spcBef>
                <a:spcPct val="25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、然常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患不得极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吾乐于其间者，世事为吾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累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者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众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也</a:t>
            </a:r>
          </a:p>
          <a:p>
            <a:pPr algn="l">
              <a:spcBef>
                <a:spcPct val="25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患：忧虑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不得：不能</a:t>
            </a:r>
          </a:p>
          <a:p>
            <a:pPr algn="l">
              <a:spcBef>
                <a:spcPct val="25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极：尽情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累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：形容词用作动词，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拖累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spcBef>
                <a:spcPct val="25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、其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大者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有二焉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spcBef>
                <a:spcPct val="25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大者：大的方面</a:t>
            </a:r>
          </a:p>
        </p:txBody>
      </p:sp>
    </p:spTree>
    <p:extLst>
      <p:ext uri="{BB962C8B-B14F-4D97-AF65-F5344CB8AC3E}">
        <p14:creationId xmlns:p14="http://schemas.microsoft.com/office/powerpoint/2010/main" val="21040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94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、轩裳珪组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劳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吾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形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于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外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劳：形容词的使动用法，使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劳累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形：身体         外：外面</a:t>
            </a:r>
          </a:p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、使吾形不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病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而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已悴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病：名词作动词，生病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已：已经         悴：憔悴</a:t>
            </a:r>
          </a:p>
          <a:p>
            <a:pPr algn="l">
              <a:spcBef>
                <a:spcPct val="1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、吾自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乞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其身于朝者三年矣，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一日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天子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恻然哀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乞：请求        一日：某一天              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恻然：恻隐之心    哀：哀怜</a:t>
            </a:r>
            <a:endParaRPr kumimoji="1" lang="zh-CN" altLang="en-US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1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庶几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偿其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夙愿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焉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庶几：表可能、期望   夙愿：平素的愿望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、此吾之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所以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志也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古：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的原因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今：表因果关系的连词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子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知轩裳珪组之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累其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子：您     累：使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劳累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其：自己的</a:t>
            </a:r>
          </a:p>
        </p:txBody>
      </p:sp>
      <p:sp>
        <p:nvSpPr>
          <p:cNvPr id="121859" name="AutoShape 3"/>
          <p:cNvSpPr>
            <a:spLocks/>
          </p:cNvSpPr>
          <p:nvPr/>
        </p:nvSpPr>
        <p:spPr bwMode="auto">
          <a:xfrm>
            <a:off x="1908175" y="270827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50825" y="2708275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141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累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于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彼者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已劳矣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累</a:t>
            </a: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形容词作动词，被拖累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彼者：官场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18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、吾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其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何择哉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其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：副词，表反问</a:t>
            </a:r>
            <a:endParaRPr kumimoji="1" lang="en-US" altLang="zh-CN" sz="36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置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之，区区不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足较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置：停止       足：值得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较：比较</a:t>
            </a:r>
          </a:p>
        </p:txBody>
      </p:sp>
    </p:spTree>
    <p:extLst>
      <p:ext uri="{BB962C8B-B14F-4D97-AF65-F5344CB8AC3E}">
        <p14:creationId xmlns:p14="http://schemas.microsoft.com/office/powerpoint/2010/main" val="36121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WordArt 2"/>
          <p:cNvSpPr>
            <a:spLocks noChangeArrowheads="1" noChangeShapeType="1" noTextEdit="1"/>
          </p:cNvSpPr>
          <p:nvPr/>
        </p:nvSpPr>
        <p:spPr bwMode="auto">
          <a:xfrm>
            <a:off x="304800" y="228600"/>
            <a:ext cx="3810000" cy="990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9600" b="1" kern="1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新魏"/>
              </a:rPr>
              <a:t>本段特殊句式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1484313"/>
            <a:ext cx="914400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、六一，何谓也？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（宾语前置，应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六一，谓何也？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、此庄生所诮畏影而走乎日中者也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也，表判断）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、方得意于五物也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（状语后置，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于五物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应在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得意</a:t>
            </a:r>
            <a:r>
              <a:rPr kumimoji="1" lang="zh-CN" altLang="en-US" sz="3600" b="1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前）</a:t>
            </a:r>
          </a:p>
        </p:txBody>
      </p:sp>
    </p:spTree>
    <p:extLst>
      <p:ext uri="{BB962C8B-B14F-4D97-AF65-F5344CB8AC3E}">
        <p14:creationId xmlns:p14="http://schemas.microsoft.com/office/powerpoint/2010/main" val="195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、虽响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九奏于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洞庭之野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（状语后置，</a:t>
            </a:r>
            <a:r>
              <a:rPr kumimoji="1" lang="zh-CN" altLang="en-US" sz="3600" b="1" dirty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于洞庭之野</a:t>
            </a:r>
            <a:r>
              <a:rPr kumimoji="1" lang="zh-CN" altLang="en-US" sz="3600" b="1" dirty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应在</a:t>
            </a:r>
            <a:r>
              <a:rPr kumimoji="1" lang="zh-CN" altLang="en-US" sz="3600" b="1" dirty="0" smtClean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响九奏</a:t>
            </a:r>
            <a:r>
              <a:rPr kumimoji="1" lang="zh-CN" altLang="en-US" sz="3600" b="1" dirty="0" smtClean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之前）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、世事之为吾累者众也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（定语后置，应</a:t>
            </a:r>
            <a:r>
              <a:rPr kumimoji="1" lang="zh-CN" altLang="en-US" sz="3600" b="1" dirty="0" smtClean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kumimoji="1" lang="zh-CN" altLang="en-US" sz="3600" b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吾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累者之世事</a:t>
            </a:r>
            <a:r>
              <a:rPr kumimoji="1" lang="zh-CN" altLang="en-US" sz="3600" b="1" dirty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、此吾之所以志也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>
                <a:solidFill>
                  <a:schemeClr val="hlink"/>
                </a:solidFill>
                <a:latin typeface="Times New Roman"/>
                <a:ea typeface="黑体" pitchFamily="2" charset="-122"/>
              </a:rPr>
              <a:t>……</a:t>
            </a:r>
            <a:r>
              <a:rPr kumimoji="1" lang="zh-CN" altLang="en-US" sz="3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也，表判断）</a:t>
            </a:r>
          </a:p>
        </p:txBody>
      </p:sp>
    </p:spTree>
    <p:extLst>
      <p:ext uri="{BB962C8B-B14F-4D97-AF65-F5344CB8AC3E}">
        <p14:creationId xmlns:p14="http://schemas.microsoft.com/office/powerpoint/2010/main" val="36990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81835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五物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指的是什么？那么何谓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六一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呢？</a:t>
            </a:r>
            <a:endParaRPr lang="zh-CN" altLang="en-US" sz="28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42449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明确：藏书一万卷、集录三代以来金石遗文一千卷、琴一张、棋一局、常置酒一壶、一老翁。 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602" y="2636912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   爱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琴、棋、书、酒、金石，从正面反映了这些文人雅士的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高雅的艺术情趣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，从侧面也反映出他对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功名利禄的淡薄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乐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之如何？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712" y="908720"/>
            <a:ext cx="8349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明确：（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太山在前而不见，疾雷破柱而不惊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专心至极，能不受任何外物干扰。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63658" y="1916832"/>
            <a:ext cx="8712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虽响九奏于洞庭之野，阅大战于涿鹿之原，未足喻其乐且适也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真可以说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专心致志，其乐无穷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形象的比喻）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3068960"/>
            <a:ext cx="5415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世事之累</a:t>
            </a:r>
            <a:r>
              <a:rPr lang="zh-CN" altLang="en-US" sz="28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体现为什么呢？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402916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明确：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轩裳组劳吾形于外，忧患思虑劳吾形于内，使吾形不病而已悴，心未老而先衰，尚何暇于五物哉？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”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5085184"/>
            <a:ext cx="80648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表明世事令他烦忧，希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脱身于世俗杂务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，回归自然，寄情五物。 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7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6857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、欧阳修为什么选择了沉醉于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五物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8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798" y="836712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明确：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累于彼者已劳矣，又多忧；累于此者既佚矣，幸无患。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”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9024" y="1388675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说明官场事物不仅劳形，常有不测之祸，十分令人担心。至于悠游陶醉于五物，不仅安逸舒适，还有安全感，不会带来任何祸患。 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970530"/>
            <a:ext cx="8620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、课文为什么要引用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庄子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黑体" pitchFamily="2" charset="-122"/>
              </a:rPr>
              <a:t>·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渔父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里面的典故？</a:t>
            </a:r>
          </a:p>
        </p:txBody>
      </p:sp>
      <p:sp>
        <p:nvSpPr>
          <p:cNvPr id="6" name="矩形 5"/>
          <p:cNvSpPr/>
          <p:nvPr/>
        </p:nvSpPr>
        <p:spPr>
          <a:xfrm>
            <a:off x="436417" y="3789040"/>
            <a:ext cx="8383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明确：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愚人欲自逃其影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的典故是为了说明名是无法逃避的，也是为了引出欧阳修的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态度。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9551" y="5013176"/>
            <a:ext cx="83325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深知名不可逃，也并不想逃名，取名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六一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并不是矫情的表现，仅仅是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聊以志吾之乐尔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”。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95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0648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本段作者提出了哪几条隐退的理由？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明确：本段作者在主客对话的基础上，进一步总结了自己想隐退的三条理由： 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2060848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老而休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，是必然规律。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（四十年的仕途生活，三度被贬。）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284984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讫无称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，表面上谦虚，骨子里是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牢骚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，是对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受侮于群小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的不满。</a:t>
            </a:r>
          </a:p>
        </p:txBody>
      </p:sp>
      <p:sp>
        <p:nvSpPr>
          <p:cNvPr id="5" name="矩形 4"/>
          <p:cNvSpPr/>
          <p:nvPr/>
        </p:nvSpPr>
        <p:spPr>
          <a:xfrm>
            <a:off x="570375" y="4581128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贪过分之荣禄，是将违其素志而自食其言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，是儒者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功成身退、知足常乐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思想的必然结果。 </a:t>
            </a:r>
          </a:p>
        </p:txBody>
      </p:sp>
    </p:spTree>
    <p:extLst>
      <p:ext uri="{BB962C8B-B14F-4D97-AF65-F5344CB8AC3E}">
        <p14:creationId xmlns:p14="http://schemas.microsoft.com/office/powerpoint/2010/main" val="6931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OYX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F8A85"/>
              </a:clrFrom>
              <a:clrTo>
                <a:srgbClr val="7F8A85">
                  <a:alpha val="0"/>
                </a:srgbClr>
              </a:clrTo>
            </a:clrChange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49275"/>
            <a:ext cx="36004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6284" y="1268760"/>
            <a:ext cx="4824412" cy="514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6633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中国北宋政治家，文学家。唐宋古文八大家之一。字永叔，号醉翁，晚号六一居士。吉州永丰（今属江西）人。欧阳修自称庐陵人，因为吉州原属庐陵郡。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58775" y="567104"/>
            <a:ext cx="44656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400" b="1" dirty="0"/>
              <a:t>【</a:t>
            </a:r>
            <a:r>
              <a:rPr lang="zh-CN" altLang="en-US" sz="4400" b="1" dirty="0">
                <a:solidFill>
                  <a:srgbClr val="FF0000"/>
                </a:solidFill>
                <a:latin typeface="Verdana" pitchFamily="34" charset="0"/>
              </a:rPr>
              <a:t>庐陵 欧阳修</a:t>
            </a:r>
            <a:r>
              <a:rPr lang="en-US" altLang="zh-CN" sz="4400" b="1" dirty="0"/>
              <a:t>】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0"/>
            <a:ext cx="39608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99000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二、作者简介</a:t>
            </a:r>
          </a:p>
        </p:txBody>
      </p:sp>
    </p:spTree>
    <p:extLst>
      <p:ext uri="{BB962C8B-B14F-4D97-AF65-F5344CB8AC3E}">
        <p14:creationId xmlns:p14="http://schemas.microsoft.com/office/powerpoint/2010/main" val="7616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结合第二段，作者要求退休的真正原因是什么？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82089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明确：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轩裳组劳吾形于外，忧患思虑劳吾形于内，使吾形不病而已悴，心未老而先衰，尚何暇于五物哉？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…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使得与此五物皆返于田庐，庶几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偿其夙愿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焉。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933056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（三）小结</a:t>
            </a:r>
          </a:p>
          <a:p>
            <a:pPr>
              <a:spcBef>
                <a:spcPct val="0"/>
              </a:spcBef>
            </a:pPr>
            <a:r>
              <a:rPr lang="zh-CN" altLang="en-US" sz="2400" b="1" dirty="0">
                <a:ea typeface="黑体" pitchFamily="2" charset="-122"/>
              </a:rPr>
              <a:t>总之，这篇文章反映了欧阳修晚年的厌倦官场生活，想归隐的思想，有其</a:t>
            </a:r>
            <a:r>
              <a:rPr lang="zh-CN" altLang="en-US" sz="2800" b="1" dirty="0">
                <a:solidFill>
                  <a:srgbClr val="00B0F0"/>
                </a:solidFill>
                <a:ea typeface="黑体" pitchFamily="2" charset="-122"/>
              </a:rPr>
              <a:t>豁达开朗、淡泊明志</a:t>
            </a:r>
            <a:r>
              <a:rPr lang="zh-CN" altLang="en-US" sz="2400" b="1" dirty="0">
                <a:ea typeface="黑体" pitchFamily="2" charset="-122"/>
              </a:rPr>
              <a:t>的一面，也有其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明哲保身、远身以避祸</a:t>
            </a:r>
            <a:r>
              <a:rPr lang="zh-CN" altLang="en-US" sz="2400" b="1" dirty="0">
                <a:ea typeface="黑体" pitchFamily="2" charset="-122"/>
              </a:rPr>
              <a:t>的一面。明显的表现出了孟子的“达则兼济天下，穷则独善其身”的观点。</a:t>
            </a:r>
          </a:p>
        </p:txBody>
      </p:sp>
    </p:spTree>
    <p:extLst>
      <p:ext uri="{BB962C8B-B14F-4D97-AF65-F5344CB8AC3E}">
        <p14:creationId xmlns:p14="http://schemas.microsoft.com/office/powerpoint/2010/main" val="12153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67568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欧阳修这篇自传文，通过对自己更名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六一</a:t>
            </a:r>
            <a:endParaRPr kumimoji="1"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居士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的陈述，对理想中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六一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之乐的描绘，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endParaRPr kumimoji="1" lang="en-US" altLang="zh-CN" sz="28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对自己应该归老后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闲适安逸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生活的向往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1100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32656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文章主旨</a:t>
            </a:r>
            <a:endParaRPr kumimoji="1" lang="zh-CN" altLang="en-US" sz="12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64186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ea typeface="黑体" pitchFamily="2" charset="-122"/>
              </a:rPr>
              <a:t>对比欧阳修、苏轼、苏辙、范仲淹这几位文人的快乐观，谈谈你自己的快乐观。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65928" y="1484784"/>
            <a:ext cx="8454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黑体" pitchFamily="2" charset="-122"/>
              </a:rPr>
              <a:t>《</a:t>
            </a:r>
            <a:r>
              <a:rPr lang="zh-CN" altLang="en-US" sz="2400" b="1" dirty="0" smtClean="0">
                <a:ea typeface="黑体" pitchFamily="2" charset="-122"/>
              </a:rPr>
              <a:t>醉翁亭记</a:t>
            </a:r>
            <a:r>
              <a:rPr lang="en-US" altLang="zh-CN" sz="2400" b="1" dirty="0" smtClean="0">
                <a:ea typeface="黑体" pitchFamily="2" charset="-122"/>
              </a:rPr>
              <a:t>》</a:t>
            </a:r>
            <a:r>
              <a:rPr lang="zh-CN" altLang="en-US" sz="2400" b="1" dirty="0" smtClean="0">
                <a:ea typeface="黑体" pitchFamily="2" charset="-122"/>
              </a:rPr>
              <a:t>：醉翁之意不在酒，在乎山水之间也。山水之乐，得之心而寓之酒也。</a:t>
            </a: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928" y="253273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黑体" pitchFamily="2" charset="-122"/>
              </a:rPr>
              <a:t>《</a:t>
            </a:r>
            <a:r>
              <a:rPr lang="zh-CN" altLang="en-US" sz="2400" b="1" dirty="0" smtClean="0">
                <a:ea typeface="黑体" pitchFamily="2" charset="-122"/>
              </a:rPr>
              <a:t>超然台记</a:t>
            </a:r>
            <a:r>
              <a:rPr lang="en-US" altLang="zh-CN" sz="2400" b="1" dirty="0" smtClean="0">
                <a:ea typeface="黑体" pitchFamily="2" charset="-122"/>
              </a:rPr>
              <a:t>》</a:t>
            </a:r>
            <a:r>
              <a:rPr lang="zh-CN" altLang="en-US" sz="2400" b="1" dirty="0" smtClean="0">
                <a:ea typeface="黑体" pitchFamily="2" charset="-122"/>
              </a:rPr>
              <a:t>：凡物皆有可观，苟有可观者皆有可乐，非必怪奇玮丽者也。</a:t>
            </a:r>
            <a:r>
              <a:rPr lang="en-US" altLang="zh-CN" sz="2400" b="1" dirty="0" smtClean="0">
                <a:ea typeface="黑体" pitchFamily="2" charset="-122"/>
              </a:rPr>
              <a:t>……</a:t>
            </a:r>
            <a:r>
              <a:rPr lang="zh-CN" altLang="en-US" sz="2400" b="1" dirty="0" smtClean="0">
                <a:ea typeface="黑体" pitchFamily="2" charset="-122"/>
              </a:rPr>
              <a:t>吾安往而不乐？</a:t>
            </a: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227" y="3862273"/>
            <a:ext cx="8251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黑体" pitchFamily="2" charset="-122"/>
              </a:rPr>
              <a:t>《</a:t>
            </a:r>
            <a:r>
              <a:rPr lang="zh-CN" altLang="en-US" sz="2400" b="1" dirty="0" smtClean="0">
                <a:ea typeface="黑体" pitchFamily="2" charset="-122"/>
              </a:rPr>
              <a:t>黄州快哉亭记</a:t>
            </a:r>
            <a:r>
              <a:rPr lang="en-US" altLang="zh-CN" sz="2400" b="1" dirty="0" smtClean="0">
                <a:ea typeface="黑体" pitchFamily="2" charset="-122"/>
              </a:rPr>
              <a:t>》</a:t>
            </a:r>
            <a:r>
              <a:rPr lang="zh-CN" altLang="en-US" sz="2400" b="1" dirty="0" smtClean="0">
                <a:ea typeface="黑体" pitchFamily="2" charset="-122"/>
              </a:rPr>
              <a:t>：使其中坦然，不以物伤性，将何适而非快？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9552" y="5051347"/>
            <a:ext cx="7560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黑体" pitchFamily="2" charset="-122"/>
              </a:rPr>
              <a:t>《</a:t>
            </a:r>
            <a:r>
              <a:rPr lang="zh-CN" altLang="en-US" sz="2400" b="1" dirty="0" smtClean="0">
                <a:ea typeface="黑体" pitchFamily="2" charset="-122"/>
              </a:rPr>
              <a:t>岳阳楼记</a:t>
            </a:r>
            <a:r>
              <a:rPr lang="en-US" altLang="zh-CN" sz="2400" b="1" dirty="0" smtClean="0">
                <a:ea typeface="黑体" pitchFamily="2" charset="-122"/>
              </a:rPr>
              <a:t>》</a:t>
            </a:r>
            <a:r>
              <a:rPr lang="zh-CN" altLang="en-US" sz="2400" b="1" dirty="0" smtClean="0">
                <a:ea typeface="黑体" pitchFamily="2" charset="-122"/>
              </a:rPr>
              <a:t>：先天下之忧而忧，后天下之乐而乐</a:t>
            </a:r>
            <a:endParaRPr lang="zh-CN" altLang="en-US" sz="24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79512" y="1279525"/>
            <a:ext cx="914558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、传记形式别具一格。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它并没有像一般传记那样，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具体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叙述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自己一生的主要经历，而是由自己晚年更名六一居士的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由来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说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到自己的乐趣，又说到自己渴望退休的心情及对现实生活的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厌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倦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。由于文章采用了汉赋的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主客问答方式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，所以很便于逐层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推进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地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阐述这种思想和情趣，而且也使行文跌宕起伏、情感真切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3899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写作特色</a:t>
            </a:r>
            <a:endParaRPr kumimoji="1"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5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1520" y="532668"/>
            <a:ext cx="91440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、语言既平易晓畅又形象深刻。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如作者写他陶醉于五种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物品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时说：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太山在前而不见，疾雷破柱而不惊；虽响九秦于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洞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庭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之野，阅大战于涿鹿之原，未足喻其乐且适也。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这个既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喻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自然界的各种声响，又喻为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社会官场的嘈杂事务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，真是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奇妙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之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喻！作者能对之置之不顾，深刻地说明了他对五种物品的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乐</a:t>
            </a:r>
            <a:endParaRPr kumimoji="1" lang="en-US" altLang="zh-CN" sz="24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而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不倦和专心致志。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WordArt 2"/>
          <p:cNvSpPr>
            <a:spLocks noChangeArrowheads="1" noChangeShapeType="1" noTextEdit="1"/>
          </p:cNvSpPr>
          <p:nvPr/>
        </p:nvSpPr>
        <p:spPr bwMode="auto">
          <a:xfrm>
            <a:off x="304800" y="228600"/>
            <a:ext cx="2395538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8000" b="1" kern="1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华文行楷"/>
              </a:rPr>
              <a:t>练习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1279525"/>
            <a:ext cx="9144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第一题</a:t>
            </a:r>
          </a:p>
          <a:p>
            <a:pPr algn="l"/>
            <a:r>
              <a:rPr kumimoji="1"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命题意图：了解赋的文体特点，情感表达的方式以及文章结构安排方面的纵深和开阔。</a:t>
            </a:r>
          </a:p>
          <a:p>
            <a:pPr algn="l"/>
            <a:r>
              <a:rPr kumimoji="1"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参考答案：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主客问答，抑客伸主。用了这种形式，使文情顿生波澜，起伏荡漾，变板滞为活泼多姿，化沉闷为轻松流走，借问答而层层推进。所谓</a:t>
            </a:r>
            <a:r>
              <a:rPr kumimoji="1" lang="zh-CN" altLang="en-US" sz="3600" b="1">
                <a:solidFill>
                  <a:srgbClr val="0000FF"/>
                </a:solidFill>
                <a:latin typeface="华文中宋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举重若轻</a:t>
            </a:r>
            <a:r>
              <a:rPr kumimoji="1" lang="zh-CN" altLang="en-US" sz="3600" b="1">
                <a:solidFill>
                  <a:srgbClr val="0000FF"/>
                </a:solidFill>
                <a:latin typeface="华文中宋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>
                <a:solidFill>
                  <a:srgbClr val="0000FF"/>
                </a:solidFill>
                <a:latin typeface="华文中宋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娓娓而道</a:t>
            </a:r>
            <a:r>
              <a:rPr kumimoji="1" lang="zh-CN" altLang="en-US" sz="3600" b="1">
                <a:solidFill>
                  <a:srgbClr val="0000FF"/>
                </a:solidFill>
                <a:latin typeface="华文中宋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的风调，不是全赖此客主问答的形式展现出来的吗</a:t>
            </a: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?</a:t>
            </a:r>
            <a:r>
              <a:rPr kumimoji="1" lang="en-US" altLang="zh-CN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1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547688"/>
            <a:ext cx="91440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第二题</a:t>
            </a:r>
          </a:p>
          <a:p>
            <a:pPr algn="l"/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命题意图：理解古代文人士子的生命追求和精神寄托，树立积极、乐观的人生态度。</a:t>
            </a:r>
          </a:p>
          <a:p>
            <a:pPr algn="l"/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参考答案：两者不同：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三立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是积极进取，投身社会，为国效力，实现自己的人生价值。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六一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是意志消沉，寄情于物，独善其身。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达则兼济天下，穷则独善其身</a:t>
            </a:r>
            <a:r>
              <a:rPr kumimoji="1" lang="zh-CN" altLang="en-US" sz="4000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kumimoji="1" lang="zh-CN" altLang="en-US" sz="4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14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900113" y="1279525"/>
            <a:ext cx="727233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第三题</a:t>
            </a:r>
          </a:p>
          <a:p>
            <a:pPr algn="l"/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命题意图：培养学生的专题阅读能力，集中思考，求同存异。</a:t>
            </a:r>
          </a:p>
          <a:p>
            <a:pPr algn="l"/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参考答案： （略）可从各自的人生际遇和精神世界入手进行分析。</a:t>
            </a:r>
          </a:p>
        </p:txBody>
      </p:sp>
    </p:spTree>
    <p:extLst>
      <p:ext uri="{BB962C8B-B14F-4D97-AF65-F5344CB8AC3E}">
        <p14:creationId xmlns:p14="http://schemas.microsoft.com/office/powerpoint/2010/main" val="32412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作业：翻译下面句子</a:t>
            </a:r>
          </a:p>
          <a:p>
            <a:pPr algn="l"/>
            <a:r>
              <a:rPr kumimoji="1" lang="zh-CN" altLang="en-US" sz="4400" b="1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．然常患不得极吾乐于其间者，世事之为吾累者众也。</a:t>
            </a:r>
          </a:p>
          <a:p>
            <a:pPr algn="l"/>
            <a:r>
              <a:rPr kumimoji="1" lang="zh-CN" altLang="en-US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．虽然，吾自乞其身于朝者三年矣，一日天子恻然哀之，赐其骸骨，使得与此五物偕返于田庐，庶几偿其夙愿焉。</a:t>
            </a:r>
          </a:p>
          <a:p>
            <a:pPr algn="l"/>
            <a:r>
              <a:rPr kumimoji="1" lang="zh-CN" altLang="en-US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en-US" altLang="zh-CN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．吾其何择哉</a:t>
            </a:r>
            <a:r>
              <a:rPr kumimoji="1" lang="en-US" altLang="zh-CN" sz="4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?</a:t>
            </a:r>
            <a:r>
              <a:rPr kumimoji="1" lang="en-US" altLang="zh-CN" sz="4400" b="1">
                <a:latin typeface="黑体" pitchFamily="2" charset="-122"/>
                <a:ea typeface="黑体" pitchFamily="2" charset="-122"/>
              </a:rPr>
              <a:t>    </a:t>
            </a:r>
            <a:endParaRPr kumimoji="1" lang="en-US" altLang="zh-CN" sz="4400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3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69925" y="87313"/>
            <a:ext cx="6372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>
                <a:latin typeface="Times New Roman" pitchFamily="18" charset="0"/>
                <a:ea typeface="华文行楷" pitchFamily="2" charset="-122"/>
              </a:rPr>
              <a:t>　　五、“其”的用法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5750" y="928688"/>
            <a:ext cx="8064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宋体" pitchFamily="2" charset="-122"/>
              </a:rPr>
              <a:t>例如：</a:t>
            </a:r>
          </a:p>
          <a:p>
            <a:pPr eaLnBrk="1" hangingPunct="1"/>
            <a:r>
              <a:rPr kumimoji="1" lang="zh-CN" altLang="en-US" sz="3600" b="1">
                <a:latin typeface="宋体" pitchFamily="2" charset="-122"/>
              </a:rPr>
              <a:t>　</a:t>
            </a:r>
            <a:r>
              <a:rPr kumimoji="1" lang="en-US" altLang="zh-CN" sz="3600" b="1">
                <a:latin typeface="宋体" pitchFamily="2" charset="-122"/>
              </a:rPr>
              <a:t>1</a:t>
            </a:r>
            <a:r>
              <a:rPr kumimoji="1" lang="zh-CN" altLang="en-US" sz="3600" b="1">
                <a:latin typeface="宋体" pitchFamily="2" charset="-122"/>
              </a:rPr>
              <a:t>、向使三国各爱其地（</a:t>
            </a:r>
            <a:r>
              <a:rPr kumimoji="1" lang="en-US" altLang="zh-CN" sz="3600" b="1">
                <a:latin typeface="宋体" pitchFamily="2" charset="-122"/>
              </a:rPr>
              <a:t>《</a:t>
            </a:r>
            <a:r>
              <a:rPr kumimoji="1" lang="zh-CN" altLang="en-US" sz="3600" b="1">
                <a:latin typeface="宋体" pitchFamily="2" charset="-122"/>
              </a:rPr>
              <a:t>六国论</a:t>
            </a:r>
            <a:r>
              <a:rPr kumimoji="1" lang="en-US" altLang="zh-CN" sz="3600" b="1">
                <a:latin typeface="宋体" pitchFamily="2" charset="-122"/>
              </a:rPr>
              <a:t>》</a:t>
            </a:r>
            <a:r>
              <a:rPr kumimoji="1" lang="zh-CN" altLang="en-US" sz="3600" b="1">
                <a:latin typeface="宋体" pitchFamily="2" charset="-122"/>
              </a:rPr>
              <a:t>）</a:t>
            </a:r>
          </a:p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、惜其用武而不终也　　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六国论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  <a:b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、其闻道也固先乎吾　　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师说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  <a:b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</a:b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8" y="3643313"/>
            <a:ext cx="9215437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（一）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代词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，又分几种情况： </a:t>
            </a:r>
          </a:p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１、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第三人称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代词。可代人、代事物，有在名</a:t>
            </a:r>
            <a:endParaRPr kumimoji="1"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词之前，作领属性定语，可译为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“他”“它”</a:t>
            </a: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他的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它的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（包括复数）。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94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033" y="1234916"/>
            <a:ext cx="9144000" cy="414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latin typeface="华文细黑"/>
                <a:ea typeface="黑体" pitchFamily="2" charset="-122"/>
              </a:rPr>
              <a:t> </a:t>
            </a:r>
            <a:r>
              <a:rPr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欧阳修是北宋诗文革新运动的领袖。他的文学成就以散文最高，影响也最大。他是唐宋八大家之一。他继承了韩愈古文运动的精神，在散文理论上，提出文以明道的主张。他所讲的道，主要不在于伦理纲常，而在于关心百事。他取韩愈</a:t>
            </a:r>
            <a:r>
              <a:rPr lang="zh-CN" altLang="en-US" sz="2800" b="1" dirty="0">
                <a:solidFill>
                  <a:srgbClr val="0000FF"/>
                </a:solidFill>
                <a:latin typeface="华文细黑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文从字顺</a:t>
            </a:r>
            <a:r>
              <a:rPr lang="zh-CN" altLang="en-US" sz="2800" b="1" dirty="0">
                <a:solidFill>
                  <a:srgbClr val="0000FF"/>
                </a:solidFill>
                <a:latin typeface="华文细黑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的精神，大力提倡简而有法和流畅自然的文风，反对浮靡雕琢和怪僻晦涩。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11560" y="116632"/>
            <a:ext cx="5903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4400" b="1" dirty="0"/>
              <a:t>【</a:t>
            </a:r>
            <a:r>
              <a:rPr lang="zh-CN" altLang="en-US" sz="4400" b="1" dirty="0">
                <a:solidFill>
                  <a:srgbClr val="FF0000"/>
                </a:solidFill>
                <a:latin typeface="Verdana" pitchFamily="34" charset="0"/>
              </a:rPr>
              <a:t>欧阳修的文学创作</a:t>
            </a:r>
            <a:r>
              <a:rPr lang="en-US" altLang="zh-CN" sz="4400" b="1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9037695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88938" y="214313"/>
            <a:ext cx="87550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en-US" sz="3600" b="1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、而余亦悔其随之而不得极夫游之乐也。</a:t>
            </a:r>
          </a:p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                                 （</a:t>
            </a:r>
            <a:r>
              <a:rPr kumimoji="1" lang="en-US" altLang="zh-CN" sz="3600" b="1">
                <a:latin typeface="Times New Roman" pitchFamily="18" charset="0"/>
              </a:rPr>
              <a:t>《</a:t>
            </a:r>
            <a:r>
              <a:rPr kumimoji="1" lang="zh-CN" altLang="en-US" sz="3600" b="1">
                <a:latin typeface="Times New Roman" pitchFamily="18" charset="0"/>
              </a:rPr>
              <a:t>游褒禅山记</a:t>
            </a:r>
            <a:r>
              <a:rPr kumimoji="1" lang="en-US" altLang="zh-CN" sz="3600" b="1">
                <a:latin typeface="Times New Roman" pitchFamily="18" charset="0"/>
              </a:rPr>
              <a:t>》</a:t>
            </a:r>
            <a:r>
              <a:rPr kumimoji="1" lang="zh-CN" altLang="en-US" sz="3600" b="1">
                <a:latin typeface="Times New Roman" pitchFamily="18" charset="0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eaLnBrk="1" hangingPunct="1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625" y="2143125"/>
            <a:ext cx="8215313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２、活用为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第一人称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。视句意译为“我的”或“我（自己）”。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313" y="4929188"/>
            <a:ext cx="8059737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３、表示“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其中的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”，后面多为数词。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3286125"/>
            <a:ext cx="95011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/>
            </a:r>
            <a:b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3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、于乱石间择其一二扣之。（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石钟山记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169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85750" y="3571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、则或咎其欲出者。 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游褒禅山记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、今操得荆州，奄有其地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赤壁之战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63" y="1857375"/>
            <a:ext cx="77866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４、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指示代词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，表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远指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。可译为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那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那个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”“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那些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”“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那里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25" y="32146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3600" b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zh-CN" altLang="zh-CN" sz="3600" b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不乏</a:t>
            </a:r>
            <a:r>
              <a:rPr lang="zh-CN" altLang="zh-CN" sz="3600" b="1">
                <a:solidFill>
                  <a:srgbClr val="993366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其</a:t>
            </a:r>
            <a:r>
              <a:rPr lang="zh-CN" altLang="zh-CN" sz="3600" b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人</a:t>
            </a:r>
            <a:r>
              <a:rPr lang="zh-CN" altLang="en-US" sz="3600" b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  </a:t>
            </a:r>
            <a:endParaRPr lang="zh-CN" altLang="en-US" sz="1600" b="1"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3600" b="1" i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zh-CN" altLang="en-US" sz="3600" b="1" i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、果</a:t>
            </a:r>
            <a:r>
              <a:rPr lang="zh-CN" altLang="en-US" sz="3600" b="1" i="1">
                <a:solidFill>
                  <a:srgbClr val="993366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其</a:t>
            </a:r>
            <a:r>
              <a:rPr lang="zh-CN" altLang="en-US" sz="3600" b="1" i="1">
                <a:solidFill>
                  <a:srgbClr val="000000"/>
                </a:solidFill>
                <a:latin typeface="ˎ̥" charset="0"/>
                <a:ea typeface="楷体_GB2312" pitchFamily="49" charset="-122"/>
                <a:cs typeface="Times New Roman" pitchFamily="18" charset="0"/>
              </a:rPr>
              <a:t>然也</a:t>
            </a:r>
            <a:endParaRPr lang="en-US" altLang="zh-CN" sz="4000" b="1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313" y="4857750"/>
            <a:ext cx="907256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、指示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代词</a:t>
            </a: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，表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近指</a:t>
            </a: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，可译为：“这样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如此”。 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930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3" grpId="0" autoUpdateAnimBg="0"/>
      <p:bldP spid="18436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57188"/>
            <a:ext cx="88931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（二）</a:t>
            </a:r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  </a:t>
            </a:r>
            <a:b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8" y="3643313"/>
            <a:ext cx="8215312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副词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。表示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反诘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语气，常和放在句末的语气助词配合，可译为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难道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或省去。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57188" y="3143250"/>
            <a:ext cx="7394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、其孰能讥之乎？（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游褒禅山记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32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2938" y="1571625"/>
            <a:ext cx="6983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、吾其还也。（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烛之武退秦师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32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7188" y="4643438"/>
            <a:ext cx="8072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、尔其无忘乃父之志！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伶官传序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28813" y="500063"/>
            <a:ext cx="615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、其皆出于此乎？（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师说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571500" y="1000125"/>
            <a:ext cx="78073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副词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。表示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测度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，可译为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大概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63" y="2071688"/>
            <a:ext cx="8143875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副词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。表示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婉商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语气，常和放在句末的语气助词配合，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可译为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还是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或省去。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57188" y="5214938"/>
            <a:ext cx="8215312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副词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。表示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期望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语气，常和放在句末的语气助词配合，可译为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一定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或省去。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07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88" y="214313"/>
            <a:ext cx="69484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（三）</a:t>
            </a:r>
          </a:p>
          <a:p>
            <a:pPr eaLnBrk="1" hangingPunct="1"/>
            <a:endParaRPr kumimoji="1" lang="zh-CN" altLang="en-US" sz="3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900113" y="3933825"/>
            <a:ext cx="2087562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1071563"/>
            <a:ext cx="7929563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连词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。作连词用时，通常放在句首，表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可译为“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如果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5938" y="357188"/>
            <a:ext cx="5049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、其如是，孰能御之？</a:t>
            </a:r>
            <a:endParaRPr lang="zh-CN" altLang="en-US" sz="36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8688" y="2143125"/>
            <a:ext cx="6902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、其真无马邪？其真不知马也！</a:t>
            </a:r>
          </a:p>
        </p:txBody>
      </p:sp>
      <p:sp>
        <p:nvSpPr>
          <p:cNvPr id="9" name="矩形 8"/>
          <p:cNvSpPr/>
          <p:nvPr/>
        </p:nvSpPr>
        <p:spPr>
          <a:xfrm>
            <a:off x="714375" y="2786063"/>
            <a:ext cx="792956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、用作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连词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。作连词用时，通常放在句首，表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可译为 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”“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还是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”。</a:t>
            </a:r>
          </a:p>
          <a:p>
            <a:pPr>
              <a:defRPr/>
            </a:pP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85750" y="4365625"/>
            <a:ext cx="764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3200" b="1">
                <a:latin typeface="ˎ̥" charset="0"/>
                <a:cs typeface="Times New Roman" pitchFamily="18" charset="0"/>
              </a:rPr>
              <a:t>日月忽</a:t>
            </a:r>
            <a:r>
              <a:rPr lang="zh-CN" altLang="zh-CN" sz="3200" b="1">
                <a:solidFill>
                  <a:srgbClr val="993366"/>
                </a:solidFill>
                <a:latin typeface="ˎ̥" charset="0"/>
                <a:cs typeface="Times New Roman" pitchFamily="18" charset="0"/>
              </a:rPr>
              <a:t>其</a:t>
            </a:r>
            <a:r>
              <a:rPr lang="zh-CN" altLang="zh-CN" sz="3200" b="1">
                <a:latin typeface="ˎ̥" charset="0"/>
                <a:cs typeface="Times New Roman" pitchFamily="18" charset="0"/>
              </a:rPr>
              <a:t>不淹兮，春与秋</a:t>
            </a:r>
            <a:r>
              <a:rPr lang="zh-CN" altLang="zh-CN" sz="3200" b="1">
                <a:solidFill>
                  <a:srgbClr val="993366"/>
                </a:solidFill>
                <a:latin typeface="ˎ̥" charset="0"/>
                <a:cs typeface="Times New Roman" pitchFamily="18" charset="0"/>
              </a:rPr>
              <a:t>其</a:t>
            </a:r>
            <a:r>
              <a:rPr lang="zh-CN" altLang="zh-CN" sz="3200" b="1">
                <a:latin typeface="ˎ̥" charset="0"/>
                <a:cs typeface="Times New Roman" pitchFamily="18" charset="0"/>
              </a:rPr>
              <a:t>代序</a:t>
            </a:r>
            <a:r>
              <a:rPr lang="en-US" altLang="zh-CN" sz="3200" b="1">
                <a:latin typeface="ˎ̥" charset="0"/>
                <a:cs typeface="Times New Roman" pitchFamily="18" charset="0"/>
              </a:rPr>
              <a:t>.(&lt;</a:t>
            </a:r>
            <a:r>
              <a:rPr lang="zh-CN" altLang="en-US" sz="3200" b="1">
                <a:latin typeface="ˎ̥" charset="0"/>
                <a:cs typeface="Times New Roman" pitchFamily="18" charset="0"/>
              </a:rPr>
              <a:t>离骚</a:t>
            </a:r>
            <a:r>
              <a:rPr lang="en-US" altLang="zh-CN" sz="3200" b="1">
                <a:latin typeface="ˎ̥" charset="0"/>
                <a:cs typeface="Times New Roman" pitchFamily="18" charset="0"/>
              </a:rPr>
              <a:t>&gt;)</a:t>
            </a:r>
            <a:endParaRPr lang="en-US" altLang="zh-CN" sz="36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42875" y="5143500"/>
            <a:ext cx="9001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四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用作助词。起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调节音节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的作用，不翻译。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50" y="3786188"/>
            <a:ext cx="86836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四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ˎ̥" charset="0"/>
                <a:cs typeface="Times New Roman" pitchFamily="18" charset="0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1449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20488" grpId="0"/>
      <p:bldP spid="2048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8352928" cy="1602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一、传记的概念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Arial"/>
                <a:ea typeface="黑体" pitchFamily="2" charset="-122"/>
              </a:rPr>
              <a:t>     “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叙一人之始末者，为传之属</a:t>
            </a:r>
            <a:r>
              <a:rPr lang="zh-CN" altLang="en-US" sz="2800" b="1" dirty="0" smtClean="0">
                <a:latin typeface="Arial"/>
                <a:ea typeface="黑体" pitchFamily="2" charset="-122"/>
              </a:rPr>
              <a:t>”；“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叙一事之始末者，为记之属</a:t>
            </a:r>
            <a:r>
              <a:rPr lang="zh-CN" altLang="en-US" sz="2800" b="1" dirty="0" smtClean="0">
                <a:latin typeface="Arial"/>
                <a:ea typeface="黑体" pitchFamily="2" charset="-122"/>
              </a:rPr>
              <a:t>”；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记载人物经历的作品叫传记。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62036" y="1988840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二、传记的基本特征：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ea typeface="黑体" pitchFamily="2" charset="-122"/>
              </a:rPr>
              <a:t>         所记人物和事件应有历史的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真实性</a:t>
            </a:r>
            <a:r>
              <a:rPr lang="zh-CN" altLang="en-US" sz="2800" b="1" dirty="0" smtClean="0">
                <a:ea typeface="黑体" pitchFamily="2" charset="-122"/>
              </a:rPr>
              <a:t>。真实性是传记的生命。  所记事件应相对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完整</a:t>
            </a:r>
            <a:r>
              <a:rPr lang="zh-CN" altLang="en-US" sz="2800" b="1" dirty="0" smtClean="0">
                <a:ea typeface="黑体" pitchFamily="2" charset="-122"/>
              </a:rPr>
              <a:t>，着意表现传主的个性特征。塑造人物形象时在保持真实性的前提下应有适当的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艺术加工</a:t>
            </a:r>
            <a:r>
              <a:rPr lang="zh-CN" altLang="en-US" sz="2800" b="1" dirty="0" smtClean="0">
                <a:ea typeface="黑体" pitchFamily="2" charset="-122"/>
              </a:rPr>
              <a:t>。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083" y="4509120"/>
            <a:ext cx="856895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ea typeface="黑体" pitchFamily="2" charset="-122"/>
              </a:rPr>
              <a:t>三、传记的分类：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黑体" pitchFamily="2" charset="-122"/>
              </a:rPr>
              <a:t>别传或他传：由别人写的。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黑体" pitchFamily="2" charset="-122"/>
              </a:rPr>
              <a:t>自传：由自己写的。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ea typeface="黑体" pitchFamily="2" charset="-122"/>
              </a:rPr>
              <a:t>合传：把几个人合在一起写的。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71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1196975"/>
            <a:ext cx="9144000" cy="45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熙宁三年，作者由知青州改知蔡州后，自号六一居士，作此文以明志。春蚕丝尽，蜡泪将干，作者把毕生的精力献给赵宋王朝，应该得到休息的时候了。况且，在宦海沉浮中，几度贬官，历尽坎坷，到这时候作者意志已十分消沉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穷则独善其身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已成为思想中的主导。所以作者在文章中便一再流露出急于归隐退出官场的愿望，字里行间流露出作者无可奈何的苦闷心情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5" y="11663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写作背景</a:t>
            </a:r>
            <a:endParaRPr kumimoji="1"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6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7338" y="1772816"/>
            <a:ext cx="88566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初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谪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zh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  <a:cs typeface="Times New Roman" pitchFamily="18" charset="0"/>
              </a:rPr>
              <a:t>é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）滁山     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颍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yǐng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）水            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此庄生所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诮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qi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à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  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涿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zhuō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）鹿   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轩裳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珪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guī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）组     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恻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è</a:t>
            </a:r>
            <a:r>
              <a:rPr kumimoji="1"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)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然    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赐其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骸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á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）骨    偿其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夙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ù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）愿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佚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ì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           </a:t>
            </a:r>
            <a:r>
              <a:rPr kumimoji="1" lang="zh-CN" altLang="en-US" sz="3600" b="1" u="sng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讫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ì</a:t>
            </a:r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）无称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焉</a:t>
            </a:r>
            <a:endParaRPr kumimoji="1"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88640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注音</a:t>
            </a:r>
            <a:endParaRPr kumimoji="1"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8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WordArt 2"/>
          <p:cNvSpPr>
            <a:spLocks noChangeArrowheads="1" noChangeShapeType="1" noTextEdit="1"/>
          </p:cNvSpPr>
          <p:nvPr/>
        </p:nvSpPr>
        <p:spPr bwMode="auto">
          <a:xfrm>
            <a:off x="304800" y="304800"/>
            <a:ext cx="4267200" cy="990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zh-CN" altLang="en-US" sz="3600" b="1" kern="10">
                <a:ln w="9525">
                  <a:miter lim="800000"/>
                  <a:headEnd/>
                  <a:tailEnd/>
                </a:ln>
                <a:gradFill rotWithShape="0">
                  <a:gsLst>
                    <a:gs pos="0">
                      <a:srgbClr val="8488C4"/>
                    </a:gs>
                    <a:gs pos="53000">
                      <a:srgbClr val="D4DEFF"/>
                    </a:gs>
                    <a:gs pos="83000">
                      <a:srgbClr val="D4DEFF"/>
                    </a:gs>
                    <a:gs pos="100000">
                      <a:srgbClr val="96AB94"/>
                    </a:gs>
                  </a:gsLst>
                  <a:lin ang="5400000" scaled="1"/>
                </a:gradFill>
                <a:latin typeface="华文新魏"/>
              </a:rPr>
              <a:t>第一段字词解析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484313"/>
            <a:ext cx="9144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、六一居士初</a:t>
            </a:r>
            <a:r>
              <a:rPr kumimoji="1" lang="zh-CN" altLang="en-US" sz="40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谪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滁山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    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谪：贬官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、将</a:t>
            </a:r>
            <a:r>
              <a:rPr kumimoji="1" lang="zh-CN" altLang="en-US" sz="4000" b="1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退休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于颍水之上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4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   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古：辞退官职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今：职工因年老或残废</a:t>
            </a:r>
            <a:r>
              <a:rPr kumimoji="1" lang="zh-CN" altLang="en-US" sz="4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而</a:t>
            </a:r>
            <a:endParaRPr kumimoji="1" lang="en-US" altLang="zh-CN" sz="40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    </a:t>
            </a:r>
            <a:r>
              <a:rPr kumimoji="1" lang="zh-CN" altLang="en-US" sz="4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离开工</a:t>
            </a:r>
            <a:r>
              <a:rPr kumimoji="1"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作岗位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      </a:t>
            </a:r>
          </a:p>
        </p:txBody>
      </p:sp>
      <p:sp>
        <p:nvSpPr>
          <p:cNvPr id="115716" name="AutoShape 4"/>
          <p:cNvSpPr>
            <a:spLocks/>
          </p:cNvSpPr>
          <p:nvPr/>
        </p:nvSpPr>
        <p:spPr bwMode="auto">
          <a:xfrm>
            <a:off x="2195513" y="4437063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27088" y="47244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退休</a:t>
            </a:r>
          </a:p>
        </p:txBody>
      </p:sp>
    </p:spTree>
    <p:extLst>
      <p:ext uri="{BB962C8B-B14F-4D97-AF65-F5344CB8AC3E}">
        <p14:creationId xmlns:p14="http://schemas.microsoft.com/office/powerpoint/2010/main" val="27326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nimBg="1"/>
      <p:bldP spid="115716" grpId="0" animBg="1"/>
      <p:bldP spid="1157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381000" y="228600"/>
            <a:ext cx="3398838" cy="608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200" b="1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/>
                <a:ea typeface="黑体"/>
              </a:rPr>
              <a:t>第二段字词解析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1752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1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、是为五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尔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尔：通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耳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，罢了。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以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吾一翁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以：把，介词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、此庄生所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诮畏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影而</a:t>
            </a:r>
            <a:r>
              <a:rPr kumimoji="1" lang="zh-CN" altLang="en-US" sz="32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走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乎日中者也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诮：责备　讥讽          畏：害怕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古：跑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今：指人的脚交互向前移动</a:t>
            </a:r>
            <a:endParaRPr kumimoji="1" lang="zh-CN" altLang="en-US" sz="3200" b="1" u="sng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765" name="AutoShape 5"/>
          <p:cNvSpPr>
            <a:spLocks/>
          </p:cNvSpPr>
          <p:nvPr/>
        </p:nvSpPr>
        <p:spPr bwMode="auto">
          <a:xfrm>
            <a:off x="1524000" y="55626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走</a:t>
            </a:r>
          </a:p>
        </p:txBody>
      </p:sp>
    </p:spTree>
    <p:extLst>
      <p:ext uri="{BB962C8B-B14F-4D97-AF65-F5344CB8AC3E}">
        <p14:creationId xmlns:p14="http://schemas.microsoft.com/office/powerpoint/2010/main" val="14746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聊以志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吾之乐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尔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聊：姑且             以：用，用来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志：记，记述         尔：通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“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耳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/>
                <a:ea typeface="黑体" pitchFamily="2" charset="-122"/>
              </a:rPr>
              <a:t>”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，罢了。</a:t>
            </a:r>
          </a:p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、吾之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乐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胜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道哉</a:t>
            </a: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乐：乐趣             胜：尽 </a:t>
            </a:r>
          </a:p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方其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得意于五物也 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方：正当             其：指作者自己</a:t>
            </a:r>
          </a:p>
          <a:p>
            <a:pPr algn="l">
              <a:spcBef>
                <a:spcPct val="1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阅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大战于涿鹿之原 </a:t>
            </a:r>
          </a:p>
          <a:p>
            <a:pPr algn="l">
              <a:spcBef>
                <a:spcPct val="1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阅：观看</a:t>
            </a:r>
            <a:r>
              <a:rPr kumimoji="1"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                 </a:t>
            </a:r>
            <a:endParaRPr kumimoji="1" lang="zh-CN" altLang="en-US" sz="3600" b="1" u="sng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6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2670</Words>
  <Application>Microsoft Office PowerPoint</Application>
  <PresentationFormat>全屏显示(4:3)</PresentationFormat>
  <Paragraphs>196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2015-03-25T01:16:36Z</dcterms:created>
  <dcterms:modified xsi:type="dcterms:W3CDTF">2015-03-30T11:35:49Z</dcterms:modified>
</cp:coreProperties>
</file>