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95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5" r:id="rId15"/>
    <p:sldId id="278" r:id="rId16"/>
    <p:sldId id="279" r:id="rId17"/>
    <p:sldId id="280" r:id="rId18"/>
    <p:sldId id="281" r:id="rId19"/>
    <p:sldId id="282" r:id="rId20"/>
    <p:sldId id="283" r:id="rId21"/>
    <p:sldId id="296" r:id="rId22"/>
    <p:sldId id="297" r:id="rId23"/>
    <p:sldId id="298" r:id="rId24"/>
    <p:sldId id="299" r:id="rId25"/>
    <p:sldId id="284" r:id="rId26"/>
    <p:sldId id="285" r:id="rId27"/>
    <p:sldId id="286" r:id="rId28"/>
    <p:sldId id="287" r:id="rId29"/>
    <p:sldId id="288" r:id="rId30"/>
    <p:sldId id="289" r:id="rId31"/>
    <p:sldId id="290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4B35-CFFE-4CD6-B072-BB2DF4717438}" type="datetimeFigureOut">
              <a:rPr lang="zh-CN" altLang="en-US" smtClean="0"/>
              <a:t>2015-04-01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57A-E74E-47DB-B4CD-6BF1AEF81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20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4B35-CFFE-4CD6-B072-BB2DF4717438}" type="datetimeFigureOut">
              <a:rPr lang="zh-CN" altLang="en-US" smtClean="0"/>
              <a:t>2015-04-01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57A-E74E-47DB-B4CD-6BF1AEF81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26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4B35-CFFE-4CD6-B072-BB2DF4717438}" type="datetimeFigureOut">
              <a:rPr lang="zh-CN" altLang="en-US" smtClean="0"/>
              <a:t>2015-04-01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57A-E74E-47DB-B4CD-6BF1AEF81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7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4B35-CFFE-4CD6-B072-BB2DF4717438}" type="datetimeFigureOut">
              <a:rPr lang="zh-CN" altLang="en-US" smtClean="0"/>
              <a:t>2015-04-01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57A-E74E-47DB-B4CD-6BF1AEF81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73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4B35-CFFE-4CD6-B072-BB2DF4717438}" type="datetimeFigureOut">
              <a:rPr lang="zh-CN" altLang="en-US" smtClean="0"/>
              <a:t>2015-04-01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57A-E74E-47DB-B4CD-6BF1AEF81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87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4B35-CFFE-4CD6-B072-BB2DF4717438}" type="datetimeFigureOut">
              <a:rPr lang="zh-CN" altLang="en-US" smtClean="0"/>
              <a:t>2015-04-01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57A-E74E-47DB-B4CD-6BF1AEF81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07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4B35-CFFE-4CD6-B072-BB2DF4717438}" type="datetimeFigureOut">
              <a:rPr lang="zh-CN" altLang="en-US" smtClean="0"/>
              <a:t>2015-04-01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57A-E74E-47DB-B4CD-6BF1AEF81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26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4B35-CFFE-4CD6-B072-BB2DF4717438}" type="datetimeFigureOut">
              <a:rPr lang="zh-CN" altLang="en-US" smtClean="0"/>
              <a:t>2015-04-01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57A-E74E-47DB-B4CD-6BF1AEF81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45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4B35-CFFE-4CD6-B072-BB2DF4717438}" type="datetimeFigureOut">
              <a:rPr lang="zh-CN" altLang="en-US" smtClean="0"/>
              <a:t>2015-04-01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57A-E74E-47DB-B4CD-6BF1AEF81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42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4B35-CFFE-4CD6-B072-BB2DF4717438}" type="datetimeFigureOut">
              <a:rPr lang="zh-CN" altLang="en-US" smtClean="0"/>
              <a:t>2015-04-01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57A-E74E-47DB-B4CD-6BF1AEF81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24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4B35-CFFE-4CD6-B072-BB2DF4717438}" type="datetimeFigureOut">
              <a:rPr lang="zh-CN" altLang="en-US" smtClean="0"/>
              <a:t>2015-04-01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57A-E74E-47DB-B4CD-6BF1AEF81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56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24B35-CFFE-4CD6-B072-BB2DF4717438}" type="datetimeFigureOut">
              <a:rPr lang="zh-CN" altLang="en-US" smtClean="0"/>
              <a:t>2015-04-01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7C57A-E74E-47DB-B4CD-6BF1AEF81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08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dudo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wws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9600"/>
            <a:ext cx="4391025" cy="5562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5" name="WordArt 3"/>
          <p:cNvSpPr>
            <a:spLocks noChangeArrowheads="1" noChangeShapeType="1" noTextEdit="1"/>
          </p:cNvSpPr>
          <p:nvPr/>
        </p:nvSpPr>
        <p:spPr bwMode="auto">
          <a:xfrm rot="5400000">
            <a:off x="4267200" y="2438400"/>
            <a:ext cx="5791200" cy="1981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zh-CN" altLang="en-US" sz="3600" b="1" kern="10" dirty="0"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latin typeface="华文新魏"/>
              </a:rPr>
              <a:t>山中与裴秀才迪书</a:t>
            </a:r>
          </a:p>
        </p:txBody>
      </p:sp>
    </p:spTree>
    <p:extLst>
      <p:ext uri="{BB962C8B-B14F-4D97-AF65-F5344CB8AC3E}">
        <p14:creationId xmlns:p14="http://schemas.microsoft.com/office/powerpoint/2010/main" val="168632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终南山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3820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905000" y="5668963"/>
            <a:ext cx="571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9900"/>
                </a:solidFill>
                <a:ea typeface="黑体" pitchFamily="2" charset="-122"/>
              </a:rPr>
              <a:t>终南山，位于西安西南</a:t>
            </a:r>
            <a:r>
              <a:rPr lang="en-US" altLang="zh-CN" sz="3200" b="1">
                <a:solidFill>
                  <a:srgbClr val="009900"/>
                </a:solidFill>
                <a:ea typeface="黑体" pitchFamily="2" charset="-122"/>
              </a:rPr>
              <a:t>30</a:t>
            </a:r>
            <a:r>
              <a:rPr lang="zh-CN" altLang="en-US" sz="3200" b="1">
                <a:solidFill>
                  <a:srgbClr val="009900"/>
                </a:solidFill>
                <a:ea typeface="黑体" pitchFamily="2" charset="-122"/>
              </a:rPr>
              <a:t>公里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514600" y="563563"/>
            <a:ext cx="4264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峻拔秀丽，如锦绣画屏</a:t>
            </a:r>
          </a:p>
        </p:txBody>
      </p:sp>
    </p:spTree>
    <p:extLst>
      <p:ext uri="{BB962C8B-B14F-4D97-AF65-F5344CB8AC3E}">
        <p14:creationId xmlns:p14="http://schemas.microsoft.com/office/powerpoint/2010/main" val="2137209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终南山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1000"/>
            <a:ext cx="52578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7612063" y="1630363"/>
            <a:ext cx="671512" cy="309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r>
              <a:rPr lang="zh-CN" altLang="en-US" sz="3200" b="1">
                <a:solidFill>
                  <a:srgbClr val="009900"/>
                </a:solidFill>
                <a:ea typeface="黑体" pitchFamily="2" charset="-122"/>
              </a:rPr>
              <a:t>太乙峰上一劲松</a:t>
            </a:r>
          </a:p>
        </p:txBody>
      </p:sp>
    </p:spTree>
    <p:extLst>
      <p:ext uri="{BB962C8B-B14F-4D97-AF65-F5344CB8AC3E}">
        <p14:creationId xmlns:p14="http://schemas.microsoft.com/office/powerpoint/2010/main" val="863495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终南山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467600" cy="3886200"/>
          </a:xfrm>
          <a:prstGeom prst="rect">
            <a:avLst/>
          </a:prstGeom>
          <a:noFill/>
          <a:ln w="57150" cmpd="thickThin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352800" y="5668963"/>
            <a:ext cx="2438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0099"/>
                </a:solidFill>
                <a:ea typeface="黑体" pitchFamily="2" charset="-122"/>
              </a:rPr>
              <a:t>幽深的山谷</a:t>
            </a:r>
          </a:p>
        </p:txBody>
      </p:sp>
    </p:spTree>
    <p:extLst>
      <p:ext uri="{BB962C8B-B14F-4D97-AF65-F5344CB8AC3E}">
        <p14:creationId xmlns:p14="http://schemas.microsoft.com/office/powerpoint/2010/main" val="581790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终南山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200400"/>
            <a:ext cx="406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1" name="Picture 3" descr="终南山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4064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898525" y="4716463"/>
            <a:ext cx="29114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9900"/>
                </a:solidFill>
                <a:ea typeface="黑体" pitchFamily="2" charset="-122"/>
              </a:rPr>
              <a:t>这里曾是道教</a:t>
            </a:r>
          </a:p>
          <a:p>
            <a:r>
              <a:rPr lang="zh-CN" altLang="en-US" sz="3200" b="1">
                <a:solidFill>
                  <a:srgbClr val="009900"/>
                </a:solidFill>
                <a:ea typeface="黑体" pitchFamily="2" charset="-122"/>
              </a:rPr>
              <a:t>的发祥地之一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5029200" y="906463"/>
            <a:ext cx="381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9900"/>
                </a:solidFill>
                <a:ea typeface="黑体" pitchFamily="2" charset="-122"/>
              </a:rPr>
              <a:t>山中有许多修炼</a:t>
            </a:r>
          </a:p>
          <a:p>
            <a:r>
              <a:rPr lang="zh-CN" altLang="en-US" sz="3200" b="1">
                <a:solidFill>
                  <a:srgbClr val="009900"/>
                </a:solidFill>
                <a:ea typeface="黑体" pitchFamily="2" charset="-122"/>
              </a:rPr>
              <a:t>者留下的茅房木屋</a:t>
            </a:r>
          </a:p>
        </p:txBody>
      </p:sp>
      <p:sp>
        <p:nvSpPr>
          <p:cNvPr id="43014" name="AutoShap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29400" y="6629400"/>
            <a:ext cx="1066800" cy="228600"/>
          </a:xfrm>
          <a:prstGeom prst="leftArrow">
            <a:avLst>
              <a:gd name="adj1" fmla="val 50000"/>
              <a:gd name="adj2" fmla="val 116667"/>
            </a:avLst>
          </a:prstGeom>
          <a:noFill/>
          <a:ln w="57150" cmpd="thickThin" algn="ctr">
            <a:solidFill>
              <a:srgbClr val="66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063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95536" y="908720"/>
            <a:ext cx="864096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kumimoji="1" lang="en-US" altLang="zh-CN" sz="3600" b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3333FF"/>
                </a:solidFill>
              </a:rPr>
              <a:t>猥</a:t>
            </a:r>
            <a:r>
              <a:rPr kumimoji="1" lang="en-US" altLang="zh-CN" sz="3600" b="1" dirty="0">
                <a:solidFill>
                  <a:srgbClr val="3333FF"/>
                </a:solidFill>
              </a:rPr>
              <a:t>(</a:t>
            </a:r>
            <a:r>
              <a:rPr kumimoji="1" lang="en-US" altLang="zh-CN" sz="3600" b="1" dirty="0" err="1">
                <a:solidFill>
                  <a:srgbClr val="FF0000"/>
                </a:solidFill>
              </a:rPr>
              <a:t>wěi</a:t>
            </a:r>
            <a:r>
              <a:rPr kumimoji="1" lang="en-US" altLang="zh-CN" sz="3600" b="1" dirty="0">
                <a:solidFill>
                  <a:srgbClr val="3333FF"/>
                </a:solidFill>
              </a:rPr>
              <a:t>)          </a:t>
            </a:r>
            <a:r>
              <a:rPr kumimoji="1" lang="zh-CN" altLang="en-US" sz="3600" b="1" dirty="0">
                <a:solidFill>
                  <a:srgbClr val="3333FF"/>
                </a:solidFill>
              </a:rPr>
              <a:t>憩</a:t>
            </a:r>
            <a:r>
              <a:rPr kumimoji="1" lang="en-US" altLang="zh-CN" sz="3600" b="1" dirty="0">
                <a:solidFill>
                  <a:srgbClr val="3333FF"/>
                </a:solidFill>
              </a:rPr>
              <a:t>(</a:t>
            </a:r>
            <a:r>
              <a:rPr kumimoji="1" lang="en-US" altLang="zh-CN" sz="3600" b="1" dirty="0" err="1">
                <a:solidFill>
                  <a:srgbClr val="FF0000"/>
                </a:solidFill>
              </a:rPr>
              <a:t>qì</a:t>
            </a:r>
            <a:r>
              <a:rPr kumimoji="1" lang="en-US" altLang="zh-CN" sz="3600" b="1" dirty="0">
                <a:solidFill>
                  <a:srgbClr val="3333FF"/>
                </a:solidFill>
              </a:rPr>
              <a:t>)              </a:t>
            </a:r>
            <a:r>
              <a:rPr kumimoji="1" lang="zh-CN" altLang="en-US" sz="3600" b="1" dirty="0">
                <a:solidFill>
                  <a:srgbClr val="3333FF"/>
                </a:solidFill>
              </a:rPr>
              <a:t>饭讫</a:t>
            </a:r>
            <a:r>
              <a:rPr kumimoji="1" lang="en-US" altLang="zh-CN" sz="3600" b="1" dirty="0">
                <a:solidFill>
                  <a:srgbClr val="3333FF"/>
                </a:solidFill>
              </a:rPr>
              <a:t>(</a:t>
            </a:r>
            <a:r>
              <a:rPr kumimoji="1" lang="en-US" altLang="zh-CN" sz="3600" b="1" dirty="0" err="1">
                <a:solidFill>
                  <a:srgbClr val="FF0000"/>
                </a:solidFill>
              </a:rPr>
              <a:t>qì</a:t>
            </a:r>
            <a:r>
              <a:rPr kumimoji="1" lang="en-US" altLang="zh-CN" sz="3600" b="1" dirty="0">
                <a:solidFill>
                  <a:srgbClr val="3333FF"/>
                </a:solidFill>
              </a:rPr>
              <a:t>)    </a:t>
            </a:r>
            <a:endParaRPr kumimoji="1" lang="en-US" altLang="zh-CN" sz="3600" b="1" dirty="0" smtClean="0">
              <a:solidFill>
                <a:srgbClr val="3333FF"/>
              </a:solidFill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3600" b="1" dirty="0" smtClean="0">
                <a:solidFill>
                  <a:srgbClr val="3333FF"/>
                </a:solidFill>
              </a:rPr>
              <a:t>玄</a:t>
            </a:r>
            <a:r>
              <a:rPr kumimoji="1" lang="zh-CN" altLang="en-US" sz="3600" b="1" dirty="0">
                <a:solidFill>
                  <a:srgbClr val="3333FF"/>
                </a:solidFill>
              </a:rPr>
              <a:t>灞</a:t>
            </a:r>
            <a:r>
              <a:rPr kumimoji="1" lang="en-US" altLang="zh-CN" sz="3600" b="1" dirty="0">
                <a:solidFill>
                  <a:srgbClr val="3333FF"/>
                </a:solidFill>
              </a:rPr>
              <a:t>(</a:t>
            </a:r>
            <a:r>
              <a:rPr kumimoji="1" lang="en-US" altLang="zh-CN" sz="3600" b="1" dirty="0" err="1">
                <a:solidFill>
                  <a:srgbClr val="FF0000"/>
                </a:solidFill>
              </a:rPr>
              <a:t>bà</a:t>
            </a:r>
            <a:r>
              <a:rPr kumimoji="1" lang="en-US" altLang="zh-CN" sz="3600" b="1" dirty="0">
                <a:solidFill>
                  <a:srgbClr val="3333FF"/>
                </a:solidFill>
              </a:rPr>
              <a:t>)        </a:t>
            </a:r>
            <a:r>
              <a:rPr kumimoji="1" lang="zh-CN" altLang="en-US" sz="3600" b="1" dirty="0">
                <a:solidFill>
                  <a:srgbClr val="3333FF"/>
                </a:solidFill>
              </a:rPr>
              <a:t>辋</a:t>
            </a:r>
            <a:r>
              <a:rPr kumimoji="1" lang="en-US" altLang="zh-CN" sz="3600" b="1" dirty="0">
                <a:solidFill>
                  <a:srgbClr val="3333FF"/>
                </a:solidFill>
              </a:rPr>
              <a:t>(</a:t>
            </a:r>
            <a:r>
              <a:rPr kumimoji="1" lang="en-US" altLang="zh-CN" sz="3600" b="1" dirty="0" err="1">
                <a:solidFill>
                  <a:srgbClr val="FF0000"/>
                </a:solidFill>
              </a:rPr>
              <a:t>wǎng</a:t>
            </a:r>
            <a:r>
              <a:rPr kumimoji="1" lang="en-US" altLang="zh-CN" sz="3600" b="1" dirty="0">
                <a:solidFill>
                  <a:srgbClr val="3333FF"/>
                </a:solidFill>
              </a:rPr>
              <a:t>)</a:t>
            </a:r>
            <a:r>
              <a:rPr kumimoji="1" lang="zh-CN" altLang="en-US" sz="3600" b="1" dirty="0">
                <a:solidFill>
                  <a:srgbClr val="3333FF"/>
                </a:solidFill>
              </a:rPr>
              <a:t>水    沦</a:t>
            </a:r>
            <a:r>
              <a:rPr kumimoji="1" lang="en-US" altLang="zh-CN" sz="3600" b="1" dirty="0">
                <a:solidFill>
                  <a:srgbClr val="3333FF"/>
                </a:solidFill>
              </a:rPr>
              <a:t>(</a:t>
            </a:r>
            <a:r>
              <a:rPr kumimoji="1" lang="en-US" altLang="zh-CN" sz="3600" b="1" dirty="0" err="1">
                <a:solidFill>
                  <a:srgbClr val="FF0000"/>
                </a:solidFill>
              </a:rPr>
              <a:t>lún</a:t>
            </a:r>
            <a:r>
              <a:rPr kumimoji="1" lang="en-US" altLang="zh-CN" sz="3600" b="1" dirty="0">
                <a:solidFill>
                  <a:srgbClr val="3333FF"/>
                </a:solidFill>
              </a:rPr>
              <a:t>)</a:t>
            </a:r>
            <a:r>
              <a:rPr kumimoji="1" lang="zh-CN" altLang="en-US" sz="3600" b="1" dirty="0">
                <a:solidFill>
                  <a:srgbClr val="3333FF"/>
                </a:solidFill>
              </a:rPr>
              <a:t>涟</a:t>
            </a:r>
            <a:r>
              <a:rPr kumimoji="1" lang="en-US" altLang="zh-CN" sz="3600" b="1" dirty="0">
                <a:solidFill>
                  <a:srgbClr val="3333FF"/>
                </a:solidFill>
              </a:rPr>
              <a:t>(</a:t>
            </a:r>
            <a:r>
              <a:rPr kumimoji="1" lang="en-US" altLang="zh-CN" sz="3600" b="1" dirty="0" err="1">
                <a:solidFill>
                  <a:srgbClr val="FF0000"/>
                </a:solidFill>
              </a:rPr>
              <a:t>lián</a:t>
            </a:r>
            <a:r>
              <a:rPr kumimoji="1" lang="en-US" altLang="zh-CN" sz="3600" b="1" dirty="0">
                <a:solidFill>
                  <a:srgbClr val="3333FF"/>
                </a:solidFill>
              </a:rPr>
              <a:t>) </a:t>
            </a:r>
            <a:endParaRPr kumimoji="1" lang="en-US" altLang="zh-CN" sz="3600" b="1" dirty="0" smtClean="0">
              <a:solidFill>
                <a:srgbClr val="3333FF"/>
              </a:solidFill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3600" b="1" dirty="0" smtClean="0">
                <a:solidFill>
                  <a:srgbClr val="3333FF"/>
                </a:solidFill>
              </a:rPr>
              <a:t>舂</a:t>
            </a:r>
            <a:r>
              <a:rPr kumimoji="1" lang="en-US" altLang="zh-CN" sz="3600" b="1" dirty="0">
                <a:solidFill>
                  <a:srgbClr val="3333FF"/>
                </a:solidFill>
              </a:rPr>
              <a:t>(</a:t>
            </a:r>
            <a:r>
              <a:rPr kumimoji="1" lang="en-US" altLang="zh-CN" sz="3600" b="1" dirty="0" err="1">
                <a:solidFill>
                  <a:srgbClr val="FF0000"/>
                </a:solidFill>
              </a:rPr>
              <a:t>chōng</a:t>
            </a:r>
            <a:r>
              <a:rPr kumimoji="1" lang="en-US" altLang="zh-CN" sz="3600" b="1" dirty="0">
                <a:solidFill>
                  <a:srgbClr val="3333FF"/>
                </a:solidFill>
              </a:rPr>
              <a:t>)     </a:t>
            </a:r>
            <a:r>
              <a:rPr kumimoji="1" lang="zh-CN" altLang="en-US" sz="3600" b="1" dirty="0">
                <a:solidFill>
                  <a:srgbClr val="3333FF"/>
                </a:solidFill>
              </a:rPr>
              <a:t>相间</a:t>
            </a:r>
            <a:r>
              <a:rPr kumimoji="1" lang="en-US" altLang="zh-CN" sz="3600" b="1" dirty="0">
                <a:solidFill>
                  <a:srgbClr val="3333FF"/>
                </a:solidFill>
              </a:rPr>
              <a:t>(</a:t>
            </a:r>
            <a:r>
              <a:rPr kumimoji="1" lang="en-US" altLang="zh-CN" sz="3600" b="1" dirty="0" err="1">
                <a:solidFill>
                  <a:srgbClr val="FF0000"/>
                </a:solidFill>
              </a:rPr>
              <a:t>jiàn</a:t>
            </a:r>
            <a:r>
              <a:rPr kumimoji="1" lang="en-US" altLang="zh-CN" sz="3600" b="1" dirty="0">
                <a:solidFill>
                  <a:srgbClr val="3333FF"/>
                </a:solidFill>
              </a:rPr>
              <a:t>)          </a:t>
            </a:r>
            <a:r>
              <a:rPr kumimoji="1" lang="zh-CN" altLang="en-US" sz="3600" b="1" dirty="0">
                <a:solidFill>
                  <a:srgbClr val="3333FF"/>
                </a:solidFill>
              </a:rPr>
              <a:t>曩</a:t>
            </a:r>
            <a:r>
              <a:rPr kumimoji="1" lang="en-US" altLang="zh-CN" sz="3600" b="1" dirty="0">
                <a:solidFill>
                  <a:srgbClr val="3333FF"/>
                </a:solidFill>
              </a:rPr>
              <a:t>(</a:t>
            </a:r>
            <a:r>
              <a:rPr kumimoji="1" lang="en-US" altLang="zh-CN" sz="3600" b="1" dirty="0" err="1">
                <a:solidFill>
                  <a:srgbClr val="FF0000"/>
                </a:solidFill>
              </a:rPr>
              <a:t>nǎng</a:t>
            </a:r>
            <a:r>
              <a:rPr kumimoji="1" lang="en-US" altLang="zh-CN" sz="3600" b="1" dirty="0">
                <a:solidFill>
                  <a:srgbClr val="3333FF"/>
                </a:solidFill>
              </a:rPr>
              <a:t>)</a:t>
            </a:r>
            <a:r>
              <a:rPr kumimoji="1" lang="zh-CN" altLang="en-US" sz="3600" b="1" dirty="0">
                <a:solidFill>
                  <a:srgbClr val="3333FF"/>
                </a:solidFill>
              </a:rPr>
              <a:t>昔    </a:t>
            </a:r>
            <a:endParaRPr kumimoji="1" lang="en-US" altLang="zh-CN" sz="3600" b="1" dirty="0" smtClean="0">
              <a:solidFill>
                <a:srgbClr val="3333FF"/>
              </a:solidFill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3600" b="1" dirty="0" smtClean="0">
                <a:solidFill>
                  <a:srgbClr val="3333FF"/>
                </a:solidFill>
              </a:rPr>
              <a:t>仄</a:t>
            </a:r>
            <a:r>
              <a:rPr kumimoji="1" lang="en-US" altLang="zh-CN" sz="3600" b="1" dirty="0">
                <a:solidFill>
                  <a:srgbClr val="3333FF"/>
                </a:solidFill>
              </a:rPr>
              <a:t>(</a:t>
            </a:r>
            <a:r>
              <a:rPr kumimoji="1" lang="en-US" altLang="zh-CN" sz="3600" b="1" dirty="0" err="1">
                <a:solidFill>
                  <a:srgbClr val="FF0000"/>
                </a:solidFill>
              </a:rPr>
              <a:t>zè</a:t>
            </a:r>
            <a:r>
              <a:rPr kumimoji="1" lang="en-US" altLang="zh-CN" sz="3600" b="1" dirty="0">
                <a:solidFill>
                  <a:srgbClr val="3333FF"/>
                </a:solidFill>
              </a:rPr>
              <a:t>)</a:t>
            </a:r>
            <a:r>
              <a:rPr kumimoji="1" lang="zh-CN" altLang="en-US" sz="3600" b="1" dirty="0">
                <a:solidFill>
                  <a:srgbClr val="3333FF"/>
                </a:solidFill>
              </a:rPr>
              <a:t>径        蔓</a:t>
            </a:r>
            <a:r>
              <a:rPr kumimoji="1" lang="en-US" altLang="zh-CN" sz="3600" b="1" dirty="0">
                <a:solidFill>
                  <a:srgbClr val="3333FF"/>
                </a:solidFill>
              </a:rPr>
              <a:t>(</a:t>
            </a:r>
            <a:r>
              <a:rPr kumimoji="1" lang="en-US" altLang="zh-CN" sz="3600" b="1" dirty="0" err="1">
                <a:solidFill>
                  <a:srgbClr val="FF0000"/>
                </a:solidFill>
              </a:rPr>
              <a:t>màn</a:t>
            </a:r>
            <a:r>
              <a:rPr kumimoji="1" lang="en-US" altLang="zh-CN" sz="3600" b="1" dirty="0">
                <a:solidFill>
                  <a:srgbClr val="3333FF"/>
                </a:solidFill>
              </a:rPr>
              <a:t>)</a:t>
            </a:r>
            <a:r>
              <a:rPr kumimoji="1" lang="zh-CN" altLang="en-US" sz="3600" b="1" dirty="0">
                <a:solidFill>
                  <a:srgbClr val="3333FF"/>
                </a:solidFill>
              </a:rPr>
              <a:t>发         轻儵</a:t>
            </a:r>
            <a:r>
              <a:rPr kumimoji="1" lang="en-US" altLang="zh-CN" sz="3600" b="1" dirty="0">
                <a:solidFill>
                  <a:srgbClr val="3333FF"/>
                </a:solidFill>
              </a:rPr>
              <a:t>(</a:t>
            </a:r>
            <a:r>
              <a:rPr kumimoji="1" lang="en-US" altLang="zh-CN" sz="3600" b="1" dirty="0" err="1">
                <a:solidFill>
                  <a:srgbClr val="FF0000"/>
                </a:solidFill>
              </a:rPr>
              <a:t>tiáo</a:t>
            </a:r>
            <a:r>
              <a:rPr kumimoji="1" lang="en-US" altLang="zh-CN" sz="3600" b="1" dirty="0">
                <a:solidFill>
                  <a:srgbClr val="3333FF"/>
                </a:solidFill>
              </a:rPr>
              <a:t>)  </a:t>
            </a:r>
            <a:endParaRPr kumimoji="1" lang="en-US" altLang="zh-CN" sz="3600" b="1" dirty="0" smtClean="0">
              <a:solidFill>
                <a:srgbClr val="3333FF"/>
              </a:solidFill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3600" b="1" dirty="0" smtClean="0">
                <a:solidFill>
                  <a:srgbClr val="3333FF"/>
                </a:solidFill>
              </a:rPr>
              <a:t> </a:t>
            </a:r>
            <a:r>
              <a:rPr kumimoji="1" lang="zh-CN" altLang="en-US" sz="3600" b="1" dirty="0" smtClean="0">
                <a:solidFill>
                  <a:srgbClr val="3333FF"/>
                </a:solidFill>
              </a:rPr>
              <a:t>青</a:t>
            </a:r>
            <a:r>
              <a:rPr kumimoji="1" lang="zh-CN" altLang="en-US" sz="3600" b="1" dirty="0">
                <a:solidFill>
                  <a:srgbClr val="3333FF"/>
                </a:solidFill>
              </a:rPr>
              <a:t>皋</a:t>
            </a:r>
            <a:r>
              <a:rPr kumimoji="1" lang="en-US" altLang="zh-CN" sz="3600" b="1" dirty="0">
                <a:solidFill>
                  <a:srgbClr val="3333FF"/>
                </a:solidFill>
              </a:rPr>
              <a:t>(</a:t>
            </a:r>
            <a:r>
              <a:rPr kumimoji="1" lang="en-US" altLang="zh-CN" sz="3600" b="1" dirty="0" err="1">
                <a:solidFill>
                  <a:srgbClr val="FF0000"/>
                </a:solidFill>
              </a:rPr>
              <a:t>gāo</a:t>
            </a:r>
            <a:r>
              <a:rPr kumimoji="1" lang="en-US" altLang="zh-CN" sz="3600" b="1" dirty="0">
                <a:solidFill>
                  <a:srgbClr val="3333FF"/>
                </a:solidFill>
              </a:rPr>
              <a:t>)      </a:t>
            </a:r>
            <a:r>
              <a:rPr kumimoji="1" lang="zh-CN" altLang="en-US" sz="3600" b="1" dirty="0">
                <a:solidFill>
                  <a:srgbClr val="3333FF"/>
                </a:solidFill>
              </a:rPr>
              <a:t>朝雊</a:t>
            </a:r>
            <a:r>
              <a:rPr kumimoji="1" lang="en-US" altLang="zh-CN" sz="3600" b="1" dirty="0">
                <a:solidFill>
                  <a:srgbClr val="3333FF"/>
                </a:solidFill>
              </a:rPr>
              <a:t>(</a:t>
            </a:r>
            <a:r>
              <a:rPr kumimoji="1" lang="en-US" altLang="zh-CN" sz="3600" b="1" dirty="0" err="1">
                <a:solidFill>
                  <a:srgbClr val="FF0000"/>
                </a:solidFill>
              </a:rPr>
              <a:t>gòu</a:t>
            </a:r>
            <a:r>
              <a:rPr kumimoji="1" lang="en-US" altLang="zh-CN" sz="3600" b="1" dirty="0">
                <a:solidFill>
                  <a:srgbClr val="3333FF"/>
                </a:solidFill>
              </a:rPr>
              <a:t>)   </a:t>
            </a:r>
          </a:p>
          <a:p>
            <a:endParaRPr kumimoji="1" lang="en-US" altLang="zh-CN" sz="3600" dirty="0">
              <a:solidFill>
                <a:srgbClr val="3333FF"/>
              </a:solidFill>
            </a:endParaRP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51520" y="428936"/>
            <a:ext cx="7848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 dirty="0">
                <a:solidFill>
                  <a:srgbClr val="FF0000"/>
                </a:solidFill>
              </a:rPr>
              <a:t>注意文中下列字词的读音</a:t>
            </a:r>
          </a:p>
        </p:txBody>
      </p:sp>
    </p:spTree>
    <p:extLst>
      <p:ext uri="{BB962C8B-B14F-4D97-AF65-F5344CB8AC3E}">
        <p14:creationId xmlns:p14="http://schemas.microsoft.com/office/powerpoint/2010/main" val="2241701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455748" y="260648"/>
            <a:ext cx="80772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sz="32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zh-CN" altLang="en-US" sz="32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第一段：</a:t>
            </a:r>
            <a:r>
              <a:rPr kumimoji="1" lang="zh-CN" altLang="en-US" sz="32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</a:p>
          <a:p>
            <a:r>
              <a:rPr kumimoji="1" lang="zh-CN" altLang="en-US" sz="32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</a:t>
            </a:r>
            <a:r>
              <a:rPr kumimoji="1" lang="zh-CN" altLang="en-US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近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腊月</a:t>
            </a:r>
            <a:r>
              <a:rPr kumimoji="1" lang="zh-CN" altLang="en-US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，景气和畅，故山</a:t>
            </a:r>
            <a:r>
              <a:rPr kumimoji="1" lang="zh-CN" altLang="en-US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殊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可过。</a:t>
            </a:r>
            <a:r>
              <a:rPr kumimoji="1" lang="zh-CN" altLang="en-US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足下方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温经，猥不敢</a:t>
            </a:r>
            <a:r>
              <a:rPr kumimoji="1" lang="zh-CN" altLang="en-US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烦，辄便往山中，</a:t>
            </a:r>
            <a:r>
              <a:rPr kumimoji="1" lang="zh-CN" altLang="en-US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憩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感配寺，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山僧</a:t>
            </a:r>
            <a:r>
              <a:rPr kumimoji="1"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饭</a:t>
            </a:r>
            <a:r>
              <a:rPr kumimoji="1" lang="zh-CN" altLang="en-US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讫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而</a:t>
            </a:r>
            <a:r>
              <a:rPr kumimoji="1" lang="zh-CN" altLang="en-US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去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457200" y="3879850"/>
            <a:ext cx="853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048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zh-CN" sz="2800" b="1">
              <a:latin typeface="华文宋体" pitchFamily="2" charset="-122"/>
              <a:ea typeface="华文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2492896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A50021"/>
                </a:solidFill>
              </a:rPr>
              <a:t>近：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465114" y="2471165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/>
              <a:t>接近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791912" y="2475284"/>
            <a:ext cx="87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/>
              <a:t> </a:t>
            </a:r>
            <a:r>
              <a:rPr kumimoji="1" lang="zh-CN" altLang="en-US" sz="2400" b="1" dirty="0" smtClean="0">
                <a:solidFill>
                  <a:srgbClr val="A50021"/>
                </a:solidFill>
              </a:rPr>
              <a:t>下：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709746" y="2420887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/>
              <a:t>下旬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21405" y="2913384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A50021"/>
                </a:solidFill>
              </a:rPr>
              <a:t>殊：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468438" y="2936949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/>
              <a:t>副词，很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937945" y="2974295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A50021"/>
                </a:solidFill>
              </a:rPr>
              <a:t>足下：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4915830" y="2974295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/>
              <a:t>敬辞，对对方的敬称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539552" y="3398614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A50021"/>
                </a:solidFill>
              </a:rPr>
              <a:t>相：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1482466" y="3425780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/>
              <a:t>代词，你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3986514" y="3477686"/>
            <a:ext cx="87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A50021"/>
                </a:solidFill>
              </a:rPr>
              <a:t> 憩：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4915830" y="3488676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/>
              <a:t>休息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477815" y="3896693"/>
            <a:ext cx="8547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CC3300"/>
                </a:solidFill>
              </a:rPr>
              <a:t>与</a:t>
            </a:r>
            <a:r>
              <a:rPr kumimoji="1" lang="zh-CN" altLang="en-US" sz="2800" b="1" dirty="0" smtClean="0">
                <a:solidFill>
                  <a:srgbClr val="A50021"/>
                </a:solidFill>
              </a:rPr>
              <a:t>：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1468438" y="3958741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/>
              <a:t>介词，跟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3896702" y="3944153"/>
            <a:ext cx="923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A50021"/>
                </a:solidFill>
              </a:rPr>
              <a:t> 饭</a:t>
            </a:r>
            <a:r>
              <a:rPr kumimoji="1" lang="en-US" altLang="en-US" sz="2800" b="1" dirty="0" smtClean="0">
                <a:solidFill>
                  <a:srgbClr val="A50021"/>
                </a:solidFill>
              </a:rPr>
              <a:t>：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4755782" y="4008303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/>
              <a:t>名词作动词，吃饭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556130" y="4488795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A50021"/>
                </a:solidFill>
              </a:rPr>
              <a:t>讫：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1482466" y="4488794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/>
              <a:t>完，毕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592759" y="5100797"/>
            <a:ext cx="87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/>
              <a:t> </a:t>
            </a:r>
            <a:r>
              <a:rPr kumimoji="1" lang="zh-CN" altLang="en-US" sz="2400" b="1" dirty="0" smtClean="0">
                <a:solidFill>
                  <a:srgbClr val="A50021"/>
                </a:solidFill>
              </a:rPr>
              <a:t>去：</a:t>
            </a:r>
            <a:endParaRPr lang="zh-CN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1637155" y="5100797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/>
              <a:t>离开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3896702" y="4387731"/>
            <a:ext cx="923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CC3300"/>
                </a:solidFill>
              </a:rPr>
              <a:t> 而</a:t>
            </a:r>
            <a:r>
              <a:rPr kumimoji="1" lang="zh-CN" altLang="en-US" sz="2800" b="1" dirty="0" smtClean="0">
                <a:solidFill>
                  <a:srgbClr val="A50021"/>
                </a:solidFill>
              </a:rPr>
              <a:t>：</a:t>
            </a:r>
            <a:endParaRPr lang="zh-CN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4915830" y="4488795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/>
              <a:t>连词，表承接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1308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533400" y="1223963"/>
            <a:ext cx="81534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600" b="1" dirty="0">
                <a:ea typeface="华文宋体" pitchFamily="2" charset="-122"/>
              </a:rPr>
              <a:t> </a:t>
            </a:r>
            <a:r>
              <a:rPr lang="zh-CN" altLang="en-US" sz="3600" b="1" dirty="0">
                <a:solidFill>
                  <a:srgbClr val="A50021"/>
                </a:solidFill>
                <a:ea typeface="华文宋体" pitchFamily="2" charset="-122"/>
              </a:rPr>
              <a:t>第一段译文：</a:t>
            </a:r>
          </a:p>
          <a:p>
            <a:r>
              <a:rPr lang="zh-CN" altLang="en-US" sz="3600" b="1" dirty="0">
                <a:ea typeface="华文宋体" pitchFamily="2" charset="-122"/>
              </a:rPr>
              <a:t>      </a:t>
            </a:r>
          </a:p>
          <a:p>
            <a:r>
              <a:rPr lang="zh-CN" altLang="en-US" sz="3600" b="1" dirty="0">
                <a:ea typeface="华文宋体" pitchFamily="2" charset="-122"/>
              </a:rPr>
              <a:t>      现在正是农历十二月的末尾，气候温和舒畅，旧居蓝田山很可以一游。您正在温习经书，仓猝中不敢打扰，就自行到山中，在感配寺休息，跟寺中主持一起吃完饭，便离开了。</a:t>
            </a:r>
          </a:p>
        </p:txBody>
      </p:sp>
    </p:spTree>
    <p:extLst>
      <p:ext uri="{BB962C8B-B14F-4D97-AF65-F5344CB8AC3E}">
        <p14:creationId xmlns:p14="http://schemas.microsoft.com/office/powerpoint/2010/main" val="1097636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179512" y="188640"/>
            <a:ext cx="878497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4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宋体" pitchFamily="2" charset="-122"/>
                <a:ea typeface="华文宋体" pitchFamily="2" charset="-122"/>
              </a:rPr>
              <a:t>  </a:t>
            </a:r>
            <a:r>
              <a:rPr lang="zh-CN" altLang="en-US" sz="24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宋体" pitchFamily="2" charset="-122"/>
                <a:ea typeface="华文宋体" pitchFamily="2" charset="-122"/>
              </a:rPr>
              <a:t>第二段：</a:t>
            </a:r>
          </a:p>
          <a:p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kumimoji="1" lang="zh-CN" altLang="en-US" sz="24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比涉玄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灞，清月映</a:t>
            </a:r>
            <a:r>
              <a:rPr kumimoji="1" lang="zh-CN" altLang="en-US" sz="24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郭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r>
              <a:rPr kumimoji="1" lang="zh-CN" altLang="en-US" sz="24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夜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登华子冈，辋水</a:t>
            </a:r>
            <a:r>
              <a:rPr kumimoji="1" lang="zh-CN" altLang="en-US" sz="24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沦涟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，与月上下。寒山远火，明灭林外。深巷寒犬，吠声如豹。村墟</a:t>
            </a:r>
            <a:r>
              <a:rPr kumimoji="1" lang="zh-CN" altLang="en-US" sz="24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夜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舂，复与疏钟相</a:t>
            </a:r>
            <a:r>
              <a:rPr kumimoji="1" lang="zh-CN" altLang="en-US" sz="24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间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。此时独坐，僮仆</a:t>
            </a:r>
            <a:r>
              <a:rPr kumimoji="1" lang="zh-CN" altLang="en-US" sz="24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静默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，多思</a:t>
            </a:r>
            <a:r>
              <a:rPr kumimoji="1" lang="zh-CN" altLang="en-US" sz="24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曩昔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，携手赋诗，步仄径，</a:t>
            </a:r>
            <a:r>
              <a:rPr kumimoji="1" lang="zh-CN" altLang="en-US" sz="24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临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清流</a:t>
            </a:r>
            <a:r>
              <a:rPr kumimoji="1" lang="zh-CN" altLang="en-US" sz="24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也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2276872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A50021"/>
                </a:solidFill>
                <a:ea typeface="华文宋体" pitchFamily="2" charset="-122"/>
              </a:rPr>
              <a:t>比：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403648" y="2276872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等到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707904" y="2276844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A50021"/>
                </a:solidFill>
                <a:ea typeface="华文宋体" pitchFamily="2" charset="-122"/>
              </a:rPr>
              <a:t>涉，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860032" y="2276872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ea typeface="华文宋体" pitchFamily="2" charset="-122"/>
              </a:rPr>
              <a:t>渡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11560" y="2780928"/>
            <a:ext cx="87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A50021"/>
                </a:solidFill>
                <a:ea typeface="华文宋体" pitchFamily="2" charset="-122"/>
              </a:rPr>
              <a:t>玄，</a:t>
            </a:r>
            <a:r>
              <a:rPr lang="zh-CN" altLang="en-US" sz="2400" b="1" dirty="0" smtClean="0">
                <a:ea typeface="华文宋体" pitchFamily="2" charset="-122"/>
              </a:rPr>
              <a:t> 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431319" y="2789693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ea typeface="华文宋体" pitchFamily="2" charset="-122"/>
              </a:rPr>
              <a:t>黑色，指水深绿发黑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664459" y="3429000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A50021"/>
                </a:solidFill>
              </a:rPr>
              <a:t>郭：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1431319" y="3437765"/>
            <a:ext cx="5134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/>
              <a:t>外城。在古代，内城曰城，外城曰郭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64459" y="4005064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A50021"/>
                </a:solidFill>
              </a:rPr>
              <a:t>夜：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1475656" y="4005064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/>
              <a:t>名词做状语，在夜里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4628397" y="3991988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A50021"/>
                </a:solidFill>
              </a:rPr>
              <a:t>沦涟：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940152" y="4007958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/>
              <a:t>细小的波纹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663298" y="4653136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0000"/>
                </a:solidFill>
              </a:rPr>
              <a:t>间：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75656" y="4653136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/>
              <a:t>夹杂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4508628" y="4719428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A50021"/>
                </a:solidFill>
              </a:rPr>
              <a:t>静默：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5940152" y="4719428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/>
              <a:t>入睡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583508" y="5280873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A50021"/>
                </a:solidFill>
              </a:rPr>
              <a:t>曩昔：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1610344" y="5301208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/>
              <a:t>过去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4584131" y="5280872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A50021"/>
                </a:solidFill>
              </a:rPr>
              <a:t>临：</a:t>
            </a:r>
            <a:endParaRPr lang="zh-CN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5986724" y="5301208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/>
              <a:t>来到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664459" y="5866239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A50021"/>
                </a:solidFill>
              </a:rPr>
              <a:t>也：</a:t>
            </a:r>
            <a:endParaRPr lang="zh-CN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1530370" y="5875004"/>
            <a:ext cx="3278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/>
              <a:t>句末语气词，表示肯定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2757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535433" y="1268760"/>
            <a:ext cx="8153400" cy="3907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ea typeface="华文宋体" pitchFamily="2" charset="-122"/>
              </a:rPr>
              <a:t>         等</a:t>
            </a:r>
            <a:r>
              <a:rPr lang="zh-CN" altLang="en-US" sz="2400" b="1" dirty="0">
                <a:ea typeface="华文宋体" pitchFamily="2" charset="-122"/>
              </a:rPr>
              <a:t>我渡过深青色的灞水，月色清朗，映照着城郭。夜色中登上华子冈，见辋水泛起涟漪，水波或上或下，水中的月影也随同上下。那寒山中远远的灯火，火光忽明忽暗在林外看得很清楚。深巷中狗叫，叫声像豹叫一样。村子里传来舂米声，又与稀疏的钟声相互交错。这时，我独坐在那里，跟来的僮仆已入睡，多想从前你我手牵着手吟诵诗歌，在狭窄的小路上漫步，临近那清澈流水的情景。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404664"/>
            <a:ext cx="2430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ea typeface="华文宋体" pitchFamily="2" charset="-122"/>
              </a:rPr>
              <a:t> </a:t>
            </a:r>
            <a:r>
              <a:rPr lang="zh-CN" altLang="en-US" sz="2800" b="1" dirty="0" smtClean="0">
                <a:solidFill>
                  <a:srgbClr val="A50021"/>
                </a:solidFill>
                <a:ea typeface="华文宋体" pitchFamily="2" charset="-122"/>
              </a:rPr>
              <a:t>第二段译文：</a:t>
            </a:r>
            <a:endParaRPr lang="zh-CN" altLang="en-US" sz="2800" b="1" dirty="0">
              <a:solidFill>
                <a:srgbClr val="A50021"/>
              </a:solidFill>
              <a:ea typeface="华文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0407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08166" y="188640"/>
            <a:ext cx="856895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1" lang="zh-CN" altLang="en-US" sz="24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kumimoji="1" lang="zh-CN" altLang="en-US" sz="24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三段：      </a:t>
            </a:r>
          </a:p>
          <a:p>
            <a:r>
              <a:rPr kumimoji="1" lang="zh-CN" altLang="en-US" sz="24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当待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春中，草木蔓发，春山可望，轻鲦</a:t>
            </a:r>
            <a:r>
              <a:rPr kumimoji="1" lang="zh-CN" altLang="en-US" sz="24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出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水，白鸥</a:t>
            </a:r>
            <a:r>
              <a:rPr kumimoji="1" lang="zh-CN" altLang="en-US" sz="24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矫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翼，露</a:t>
            </a:r>
            <a:r>
              <a:rPr kumimoji="1" lang="zh-CN" altLang="en-US" sz="24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湿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青皋，麦陇朝雊，斯</a:t>
            </a:r>
            <a:r>
              <a:rPr kumimoji="1" lang="zh-CN" altLang="en-US" sz="24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之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不远，</a:t>
            </a:r>
            <a:r>
              <a:rPr kumimoji="1" lang="zh-CN" altLang="en-US" sz="24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倘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能从我游乎？非子天机清妙者，岂能</a:t>
            </a:r>
            <a:r>
              <a:rPr kumimoji="1" lang="zh-CN" altLang="en-US" sz="24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此不急之务相邀。</a:t>
            </a:r>
            <a:r>
              <a:rPr kumimoji="1" lang="zh-CN" altLang="en-US" sz="24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然是中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有深趣矣！</a:t>
            </a:r>
            <a:r>
              <a:rPr kumimoji="1" lang="zh-CN" altLang="en-US" sz="24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无忽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r>
              <a:rPr kumimoji="1" lang="zh-CN" altLang="en-US" sz="24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因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驮黄檗人往，不一。山中人王维</a:t>
            </a:r>
            <a:r>
              <a:rPr kumimoji="1" lang="zh-CN" altLang="en-US" sz="24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白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327864" y="2276872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A50021"/>
                </a:solidFill>
              </a:rPr>
              <a:t>当待：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547664" y="2276872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等到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4427984" y="2276872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A50021"/>
                </a:solidFill>
              </a:rPr>
              <a:t>出：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5508104" y="2276872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/>
              <a:t>浮出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44082" y="2892559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A50021"/>
                </a:solidFill>
              </a:rPr>
              <a:t>矫</a:t>
            </a:r>
            <a:r>
              <a:rPr kumimoji="1" lang="zh-CN" altLang="en-US" sz="2400" b="1" dirty="0" smtClean="0"/>
              <a:t>：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663881" y="2910116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/>
              <a:t>举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427984" y="2884102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A50021"/>
                </a:solidFill>
              </a:rPr>
              <a:t>湿：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5508103" y="2892504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/>
              <a:t>打湿</a:t>
            </a:r>
            <a:endParaRPr kumimoji="1" lang="zh-CN" altLang="en-US" sz="2400" b="1" dirty="0"/>
          </a:p>
        </p:txBody>
      </p:sp>
      <p:sp>
        <p:nvSpPr>
          <p:cNvPr id="10" name="矩形 9"/>
          <p:cNvSpPr/>
          <p:nvPr/>
        </p:nvSpPr>
        <p:spPr>
          <a:xfrm>
            <a:off x="484704" y="3464004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A50021"/>
                </a:solidFill>
              </a:rPr>
              <a:t>之：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1403648" y="3455239"/>
            <a:ext cx="4515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/>
              <a:t>用于主谓间取消句子的独立性。</a:t>
            </a:r>
            <a:endParaRPr kumimoji="1"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66704" y="4001969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A50021"/>
                </a:solidFill>
              </a:rPr>
              <a:t>倘：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376560" y="4048136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/>
              <a:t>倘或，表示商量语气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4581872" y="4014381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A50021"/>
                </a:solidFill>
              </a:rPr>
              <a:t>以</a:t>
            </a:r>
            <a:r>
              <a:rPr kumimoji="1" lang="zh-CN" altLang="en-US" sz="2400" b="1" dirty="0" smtClean="0"/>
              <a:t>：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624321" y="3976952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/>
              <a:t>用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518727" y="4619691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A50021"/>
                </a:solidFill>
              </a:rPr>
              <a:t>然：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1474722" y="4621885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/>
              <a:t>然而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4427181" y="4619690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A50021"/>
                </a:solidFill>
              </a:rPr>
              <a:t>是中：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5642241" y="4611659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/>
              <a:t>这当中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444081" y="5157192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A50021"/>
                </a:solidFill>
              </a:rPr>
              <a:t>无忽：</a:t>
            </a:r>
            <a:endParaRPr lang="zh-CN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1562401" y="5131486"/>
            <a:ext cx="65345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/>
              <a:t>无，通“毋”，   不要；忽：不注意，轻视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542872" y="5733256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A50021"/>
                </a:solidFill>
              </a:rPr>
              <a:t>因：</a:t>
            </a:r>
            <a:endParaRPr lang="zh-CN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1501073" y="5743572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/>
              <a:t>凭借</a:t>
            </a:r>
            <a:endParaRPr lang="zh-CN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4025468" y="5733255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A50021"/>
                </a:solidFill>
              </a:rPr>
              <a:t>白：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4756334" y="5733256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/>
              <a:t>书信中对平辈晚辈的谦辞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233140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4624"/>
            <a:ext cx="7772400" cy="1143000"/>
          </a:xfrm>
        </p:spPr>
        <p:txBody>
          <a:bodyPr/>
          <a:lstStyle/>
          <a:p>
            <a:pPr algn="l"/>
            <a:r>
              <a:rPr lang="zh-CN" altLang="en-US" b="1" dirty="0"/>
              <a:t>关于书信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b="1" dirty="0"/>
              <a:t>书信是一种</a:t>
            </a:r>
            <a:r>
              <a:rPr lang="zh-CN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应用文体</a:t>
            </a:r>
            <a:r>
              <a:rPr lang="zh-CN" altLang="en-US" b="1" dirty="0"/>
              <a:t>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/>
              <a:t>其名有：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书、启、笺、简、帖、教、状</a:t>
            </a:r>
            <a:r>
              <a:rPr lang="zh-CN" altLang="en-US" b="1" dirty="0"/>
              <a:t>等。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/>
              <a:t>分类：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/>
              <a:t>一类叙写生活琐事，往来应酬，一般是短函，也就是所谓的“</a:t>
            </a:r>
            <a:r>
              <a:rPr lang="zh-CN" altLang="en-US" sz="3600" b="1" dirty="0">
                <a:solidFill>
                  <a:srgbClr val="FF0000"/>
                </a:solidFill>
              </a:rPr>
              <a:t>尺牍</a:t>
            </a:r>
            <a:r>
              <a:rPr lang="zh-CN" altLang="en-US" b="1" dirty="0"/>
              <a:t>”；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/>
              <a:t>一类涉及社会民生、政治经济、学术思想等有关问题，叙事说理或抒情言志而又篇幅舒展，即“</a:t>
            </a:r>
            <a:r>
              <a:rPr lang="zh-CN" altLang="en-US" sz="3600" b="1" dirty="0">
                <a:solidFill>
                  <a:srgbClr val="FF0000"/>
                </a:solidFill>
              </a:rPr>
              <a:t>书</a:t>
            </a:r>
            <a:r>
              <a:rPr lang="zh-CN" altLang="en-US" b="1" dirty="0"/>
              <a:t>”。</a:t>
            </a:r>
          </a:p>
        </p:txBody>
      </p:sp>
    </p:spTree>
    <p:extLst>
      <p:ext uri="{BB962C8B-B14F-4D97-AF65-F5344CB8AC3E}">
        <p14:creationId xmlns:p14="http://schemas.microsoft.com/office/powerpoint/2010/main" val="18432355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539552" y="1268760"/>
            <a:ext cx="8077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400" b="1" dirty="0" smtClean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 b="1" dirty="0" smtClean="0">
                <a:latin typeface="华文中宋" pitchFamily="2" charset="-122"/>
                <a:ea typeface="华文中宋" pitchFamily="2" charset="-122"/>
              </a:rPr>
              <a:t>等到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了春天，草木蔓延生长，春天的山景更可观赏，轻捷的鲦鱼跃出水面，白色的鸥鸟张开翅膀，晨露打湿了青草地，麦田里雉鸟在清晨呜叫，这些景色离现在不远了，（您）能和我一起游玩吗</a:t>
            </a: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?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如果你天性不是高洁出尘的话，难道我能把这等闲事来</a:t>
            </a:r>
            <a:r>
              <a:rPr lang="zh-CN" altLang="en-US" sz="2400" b="1" dirty="0">
                <a:ea typeface="黑体" pitchFamily="2" charset="-122"/>
              </a:rPr>
              <a:t>邀请你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吗？然而这当中有很深的旨趣啊！不要忽略。借着驮运黄檗</a:t>
            </a:r>
            <a:r>
              <a:rPr lang="zh-CN" altLang="en-US" sz="2400" b="1" dirty="0">
                <a:ea typeface="黑体" pitchFamily="2" charset="-122"/>
              </a:rPr>
              <a:t>出山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的人，带给你这封信，不一一详述了。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116632"/>
            <a:ext cx="34355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A50021"/>
                </a:solidFill>
                <a:latin typeface="华文中宋" pitchFamily="2" charset="-122"/>
                <a:ea typeface="华文中宋" pitchFamily="2" charset="-122"/>
              </a:rPr>
              <a:t>第三段译文</a:t>
            </a:r>
            <a:r>
              <a:rPr lang="zh-CN" altLang="en-US" sz="2800" b="1" dirty="0" smtClean="0">
                <a:latin typeface="华文中宋" pitchFamily="2" charset="-122"/>
                <a:ea typeface="华文中宋" pitchFamily="2" charset="-122"/>
              </a:rPr>
              <a:t>：      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5056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442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3300"/>
                </a:solidFill>
                <a:latin typeface="Times New Roman" pitchFamily="18" charset="0"/>
              </a:rPr>
              <a:t>第三段：描绘出春山中生机勃发的景象。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28600" y="1905000"/>
            <a:ext cx="7620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FF0000"/>
                </a:solidFill>
                <a:latin typeface="Times New Roman" pitchFamily="18" charset="0"/>
              </a:rPr>
              <a:t>山 </a:t>
            </a:r>
          </a:p>
          <a:p>
            <a:r>
              <a:rPr lang="zh-CN" altLang="en-US" sz="4000" b="1">
                <a:solidFill>
                  <a:srgbClr val="FF0000"/>
                </a:solidFill>
                <a:latin typeface="Times New Roman" pitchFamily="18" charset="0"/>
              </a:rPr>
              <a:t>村 </a:t>
            </a:r>
          </a:p>
          <a:p>
            <a:r>
              <a:rPr lang="zh-CN" altLang="en-US" sz="4000" b="1">
                <a:solidFill>
                  <a:srgbClr val="FF0000"/>
                </a:solidFill>
                <a:latin typeface="Times New Roman" pitchFamily="18" charset="0"/>
              </a:rPr>
              <a:t>春 </a:t>
            </a:r>
          </a:p>
          <a:p>
            <a:r>
              <a:rPr lang="zh-CN" altLang="en-US" sz="4000" b="1">
                <a:solidFill>
                  <a:srgbClr val="FF0000"/>
                </a:solidFill>
                <a:latin typeface="Times New Roman" pitchFamily="18" charset="0"/>
              </a:rPr>
              <a:t>色 </a:t>
            </a:r>
          </a:p>
          <a:p>
            <a:r>
              <a:rPr lang="zh-CN" altLang="en-US" sz="4000" b="1">
                <a:solidFill>
                  <a:srgbClr val="FF0000"/>
                </a:solidFill>
                <a:latin typeface="Times New Roman" pitchFamily="18" charset="0"/>
              </a:rPr>
              <a:t>图</a:t>
            </a:r>
          </a:p>
        </p:txBody>
      </p:sp>
      <p:sp>
        <p:nvSpPr>
          <p:cNvPr id="64516" name="AutoShape 4"/>
          <p:cNvSpPr>
            <a:spLocks/>
          </p:cNvSpPr>
          <p:nvPr/>
        </p:nvSpPr>
        <p:spPr bwMode="auto">
          <a:xfrm>
            <a:off x="990600" y="1295400"/>
            <a:ext cx="457200" cy="4419600"/>
          </a:xfrm>
          <a:prstGeom prst="leftBrace">
            <a:avLst>
              <a:gd name="adj1" fmla="val 80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2727325" y="1339850"/>
            <a:ext cx="18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zh-CN" altLang="zh-CN" sz="3600">
              <a:latin typeface="Times New Roman" pitchFamily="18" charset="0"/>
            </a:endParaRP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543050" y="1143000"/>
            <a:ext cx="2019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600" b="1">
                <a:solidFill>
                  <a:srgbClr val="008000"/>
                </a:solidFill>
                <a:latin typeface="Times New Roman" pitchFamily="18" charset="0"/>
              </a:rPr>
              <a:t>草木蔓发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1485900" y="1995488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>
                <a:solidFill>
                  <a:srgbClr val="008000"/>
                </a:solidFill>
                <a:latin typeface="Times New Roman" pitchFamily="18" charset="0"/>
              </a:rPr>
              <a:t>春山可望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1219200" y="2849563"/>
            <a:ext cx="2667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>
                <a:solidFill>
                  <a:srgbClr val="008000"/>
                </a:solidFill>
                <a:latin typeface="Times New Roman" pitchFamily="18" charset="0"/>
              </a:rPr>
              <a:t>轻鲦出水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1508125" y="3702050"/>
            <a:ext cx="2089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>
                <a:solidFill>
                  <a:srgbClr val="008000"/>
                </a:solidFill>
                <a:latin typeface="Times New Roman" pitchFamily="18" charset="0"/>
              </a:rPr>
              <a:t>白鸥矫翼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1543050" y="4556125"/>
            <a:ext cx="2019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600" b="1">
                <a:solidFill>
                  <a:srgbClr val="008000"/>
                </a:solidFill>
                <a:latin typeface="Times New Roman" pitchFamily="18" charset="0"/>
              </a:rPr>
              <a:t>露湿青皋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1466850" y="5410200"/>
            <a:ext cx="2171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>
                <a:solidFill>
                  <a:srgbClr val="008000"/>
                </a:solidFill>
                <a:latin typeface="Times New Roman" pitchFamily="18" charset="0"/>
              </a:rPr>
              <a:t>麦陇朝雊</a:t>
            </a:r>
          </a:p>
        </p:txBody>
      </p:sp>
      <p:sp>
        <p:nvSpPr>
          <p:cNvPr id="64524" name="AutoShape 12"/>
          <p:cNvSpPr>
            <a:spLocks/>
          </p:cNvSpPr>
          <p:nvPr/>
        </p:nvSpPr>
        <p:spPr bwMode="auto">
          <a:xfrm>
            <a:off x="3581400" y="1295400"/>
            <a:ext cx="609600" cy="4572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4457700" y="2514600"/>
            <a:ext cx="2019300" cy="6413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latin typeface="Times New Roman" pitchFamily="18" charset="0"/>
              </a:rPr>
              <a:t>生机勃勃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4457700" y="4038600"/>
            <a:ext cx="2019300" cy="6413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latin typeface="Times New Roman" pitchFamily="18" charset="0"/>
              </a:rPr>
              <a:t>斑斓夺目</a:t>
            </a:r>
          </a:p>
        </p:txBody>
      </p:sp>
      <p:sp>
        <p:nvSpPr>
          <p:cNvPr id="64527" name="AutoShape 15"/>
          <p:cNvSpPr>
            <a:spLocks/>
          </p:cNvSpPr>
          <p:nvPr/>
        </p:nvSpPr>
        <p:spPr bwMode="auto">
          <a:xfrm>
            <a:off x="6629400" y="2590800"/>
            <a:ext cx="457200" cy="2057400"/>
          </a:xfrm>
          <a:prstGeom prst="righ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7313613" y="3276600"/>
            <a:ext cx="1560512" cy="6413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latin typeface="Times New Roman" pitchFamily="18" charset="0"/>
              </a:rPr>
              <a:t>从我游</a:t>
            </a:r>
          </a:p>
        </p:txBody>
      </p:sp>
    </p:spTree>
    <p:extLst>
      <p:ext uri="{BB962C8B-B14F-4D97-AF65-F5344CB8AC3E}">
        <p14:creationId xmlns:p14="http://schemas.microsoft.com/office/powerpoint/2010/main" val="13707151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4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4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utoUpdateAnimBg="0"/>
      <p:bldP spid="64515" grpId="0" autoUpdateAnimBg="0"/>
      <p:bldP spid="64516" grpId="0" animBg="1"/>
      <p:bldP spid="64518" grpId="0" autoUpdateAnimBg="0"/>
      <p:bldP spid="64519" grpId="0" autoUpdateAnimBg="0"/>
      <p:bldP spid="64520" grpId="0" autoUpdateAnimBg="0"/>
      <p:bldP spid="64521" grpId="0" autoUpdateAnimBg="0"/>
      <p:bldP spid="64522" grpId="0" autoUpdateAnimBg="0"/>
      <p:bldP spid="64523" grpId="0" autoUpdateAnimBg="0"/>
      <p:bldP spid="64524" grpId="0" animBg="1"/>
      <p:bldP spid="64525" grpId="0" animBg="1" autoUpdateAnimBg="0"/>
      <p:bldP spid="64526" grpId="0" animBg="1" autoUpdateAnimBg="0"/>
      <p:bldP spid="64527" grpId="0" animBg="1"/>
      <p:bldP spid="64528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 sz="32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228600" y="1090613"/>
            <a:ext cx="641350" cy="3387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006600"/>
                </a:solidFill>
                <a:latin typeface="Times New Roman" pitchFamily="18" charset="0"/>
              </a:rPr>
              <a:t>山</a:t>
            </a:r>
          </a:p>
          <a:p>
            <a:r>
              <a:rPr lang="zh-CN" altLang="en-US" sz="3600" b="1">
                <a:solidFill>
                  <a:srgbClr val="006600"/>
                </a:solidFill>
                <a:latin typeface="Times New Roman" pitchFamily="18" charset="0"/>
              </a:rPr>
              <a:t>中</a:t>
            </a:r>
          </a:p>
          <a:p>
            <a:r>
              <a:rPr lang="zh-CN" altLang="en-US" sz="3600" b="1">
                <a:solidFill>
                  <a:srgbClr val="0000FF"/>
                </a:solidFill>
                <a:latin typeface="Times New Roman" pitchFamily="18" charset="0"/>
              </a:rPr>
              <a:t>冬</a:t>
            </a:r>
          </a:p>
          <a:p>
            <a:r>
              <a:rPr lang="zh-CN" altLang="en-US" sz="3600" b="1">
                <a:solidFill>
                  <a:srgbClr val="0000FF"/>
                </a:solidFill>
                <a:latin typeface="Times New Roman" pitchFamily="18" charset="0"/>
              </a:rPr>
              <a:t>夜</a:t>
            </a:r>
          </a:p>
          <a:p>
            <a:r>
              <a:rPr lang="zh-CN" altLang="en-US" sz="3600" b="1">
                <a:solidFill>
                  <a:srgbClr val="006600"/>
                </a:solidFill>
                <a:latin typeface="Times New Roman" pitchFamily="18" charset="0"/>
              </a:rPr>
              <a:t>之</a:t>
            </a:r>
          </a:p>
          <a:p>
            <a:r>
              <a:rPr lang="zh-CN" altLang="en-US" sz="3600" b="1">
                <a:solidFill>
                  <a:srgbClr val="006600"/>
                </a:solidFill>
                <a:latin typeface="Times New Roman" pitchFamily="18" charset="0"/>
              </a:rPr>
              <a:t>景</a:t>
            </a: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838200" y="990600"/>
          <a:ext cx="928688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190440" imgH="914400" progId="Equation.3">
                  <p:embed/>
                </p:oleObj>
              </mc:Choice>
              <mc:Fallback>
                <p:oleObj name="Equation" r:id="rId3" imgW="1904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990600"/>
                        <a:ext cx="928688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219200" y="990600"/>
            <a:ext cx="3317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CC3300"/>
                </a:solidFill>
                <a:latin typeface="Times New Roman" pitchFamily="18" charset="0"/>
              </a:rPr>
              <a:t>波光月影的荡漾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1219200" y="2057400"/>
            <a:ext cx="3317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CC3300"/>
                </a:solidFill>
                <a:latin typeface="Times New Roman" pitchFamily="18" charset="0"/>
              </a:rPr>
              <a:t>寒山远火的明灭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1219200" y="3048000"/>
            <a:ext cx="3241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CC3300"/>
                </a:solidFill>
                <a:latin typeface="Times New Roman" pitchFamily="18" charset="0"/>
              </a:rPr>
              <a:t>深巷寒犬的吠叫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1295400" y="4114800"/>
            <a:ext cx="3241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CC3300"/>
                </a:solidFill>
                <a:latin typeface="Times New Roman" pitchFamily="18" charset="0"/>
              </a:rPr>
              <a:t>夜舂疏钟的相间</a:t>
            </a:r>
          </a:p>
        </p:txBody>
      </p:sp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3829050" y="990600"/>
          <a:ext cx="12192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190440" imgH="1168200" progId="Equation.3">
                  <p:embed/>
                </p:oleObj>
              </mc:Choice>
              <mc:Fallback>
                <p:oleObj name="Equation" r:id="rId5" imgW="19044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990600"/>
                        <a:ext cx="12192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4648200" y="914400"/>
            <a:ext cx="642938" cy="381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latin typeface="Times New Roman" pitchFamily="18" charset="0"/>
              </a:rPr>
              <a:t>近</a:t>
            </a:r>
          </a:p>
          <a:p>
            <a:endParaRPr lang="zh-CN" altLang="en-US" sz="3600" b="1">
              <a:latin typeface="Times New Roman" pitchFamily="18" charset="0"/>
            </a:endParaRPr>
          </a:p>
          <a:p>
            <a:endParaRPr lang="zh-CN" altLang="en-US" sz="3600" b="1">
              <a:latin typeface="Times New Roman" pitchFamily="18" charset="0"/>
            </a:endParaRPr>
          </a:p>
          <a:p>
            <a:endParaRPr lang="zh-CN" altLang="en-US" sz="3600" b="1">
              <a:latin typeface="Times New Roman" pitchFamily="18" charset="0"/>
            </a:endParaRPr>
          </a:p>
          <a:p>
            <a:endParaRPr lang="zh-CN" altLang="en-US" sz="3600" b="1">
              <a:latin typeface="Times New Roman" pitchFamily="18" charset="0"/>
            </a:endParaRPr>
          </a:p>
          <a:p>
            <a:endParaRPr lang="zh-CN" altLang="en-US" sz="3600" b="1">
              <a:latin typeface="Times New Roman" pitchFamily="18" charset="0"/>
            </a:endParaRPr>
          </a:p>
          <a:p>
            <a:r>
              <a:rPr lang="zh-CN" altLang="en-US" sz="3200" b="1">
                <a:latin typeface="Times New Roman" pitchFamily="18" charset="0"/>
              </a:rPr>
              <a:t>远</a:t>
            </a:r>
          </a:p>
        </p:txBody>
      </p:sp>
      <p:sp>
        <p:nvSpPr>
          <p:cNvPr id="63499" name="AutoShape 11"/>
          <p:cNvSpPr>
            <a:spLocks noChangeArrowheads="1"/>
          </p:cNvSpPr>
          <p:nvPr/>
        </p:nvSpPr>
        <p:spPr bwMode="auto">
          <a:xfrm>
            <a:off x="4876800" y="1600200"/>
            <a:ext cx="228600" cy="2438400"/>
          </a:xfrm>
          <a:prstGeom prst="downArrow">
            <a:avLst>
              <a:gd name="adj1" fmla="val 50000"/>
              <a:gd name="adj2" fmla="val 2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5334000" y="914400"/>
            <a:ext cx="871538" cy="381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latin typeface="Times New Roman" pitchFamily="18" charset="0"/>
              </a:rPr>
              <a:t>山</a:t>
            </a:r>
          </a:p>
          <a:p>
            <a:endParaRPr lang="zh-CN" altLang="en-US" sz="3600" b="1">
              <a:latin typeface="Times New Roman" pitchFamily="18" charset="0"/>
            </a:endParaRPr>
          </a:p>
          <a:p>
            <a:endParaRPr lang="zh-CN" altLang="en-US" sz="3600" b="1">
              <a:latin typeface="Times New Roman" pitchFamily="18" charset="0"/>
            </a:endParaRPr>
          </a:p>
          <a:p>
            <a:endParaRPr lang="zh-CN" altLang="en-US" sz="3600" b="1">
              <a:latin typeface="Times New Roman" pitchFamily="18" charset="0"/>
            </a:endParaRPr>
          </a:p>
          <a:p>
            <a:endParaRPr lang="zh-CN" altLang="en-US" sz="3600" b="1">
              <a:latin typeface="Times New Roman" pitchFamily="18" charset="0"/>
            </a:endParaRPr>
          </a:p>
          <a:p>
            <a:endParaRPr lang="zh-CN" altLang="en-US" sz="3600" b="1">
              <a:latin typeface="Times New Roman" pitchFamily="18" charset="0"/>
            </a:endParaRPr>
          </a:p>
          <a:p>
            <a:r>
              <a:rPr lang="zh-CN" altLang="en-US" sz="3200" b="1">
                <a:latin typeface="Times New Roman" pitchFamily="18" charset="0"/>
              </a:rPr>
              <a:t>水</a:t>
            </a:r>
          </a:p>
        </p:txBody>
      </p:sp>
      <p:sp>
        <p:nvSpPr>
          <p:cNvPr id="63501" name="AutoShape 13"/>
          <p:cNvSpPr>
            <a:spLocks noChangeArrowheads="1"/>
          </p:cNvSpPr>
          <p:nvPr/>
        </p:nvSpPr>
        <p:spPr bwMode="auto">
          <a:xfrm>
            <a:off x="5562600" y="1600200"/>
            <a:ext cx="228600" cy="2514600"/>
          </a:xfrm>
          <a:prstGeom prst="downArrow">
            <a:avLst>
              <a:gd name="adj1" fmla="val 50000"/>
              <a:gd name="adj2" fmla="val 2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6019800" y="641350"/>
            <a:ext cx="719138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latin typeface="Times New Roman" pitchFamily="18" charset="0"/>
              </a:rPr>
              <a:t>视</a:t>
            </a:r>
          </a:p>
          <a:p>
            <a:r>
              <a:rPr lang="zh-CN" altLang="en-US" sz="3200" b="1">
                <a:latin typeface="Times New Roman" pitchFamily="18" charset="0"/>
              </a:rPr>
              <a:t>觉</a:t>
            </a:r>
          </a:p>
          <a:p>
            <a:endParaRPr lang="zh-CN" altLang="en-US" sz="3600" b="1">
              <a:latin typeface="Times New Roman" pitchFamily="18" charset="0"/>
            </a:endParaRPr>
          </a:p>
          <a:p>
            <a:endParaRPr lang="zh-CN" altLang="en-US" sz="3600" b="1">
              <a:latin typeface="Times New Roman" pitchFamily="18" charset="0"/>
            </a:endParaRPr>
          </a:p>
          <a:p>
            <a:endParaRPr lang="zh-CN" altLang="en-US" sz="3600" b="1">
              <a:latin typeface="Times New Roman" pitchFamily="18" charset="0"/>
            </a:endParaRPr>
          </a:p>
          <a:p>
            <a:endParaRPr lang="zh-CN" altLang="en-US" sz="3200" b="1">
              <a:latin typeface="Times New Roman" pitchFamily="18" charset="0"/>
            </a:endParaRPr>
          </a:p>
          <a:p>
            <a:r>
              <a:rPr lang="zh-CN" altLang="en-US" sz="3200" b="1">
                <a:latin typeface="Times New Roman" pitchFamily="18" charset="0"/>
              </a:rPr>
              <a:t>听</a:t>
            </a:r>
          </a:p>
          <a:p>
            <a:r>
              <a:rPr lang="zh-CN" altLang="en-US" sz="3200" b="1">
                <a:latin typeface="Times New Roman" pitchFamily="18" charset="0"/>
              </a:rPr>
              <a:t>觉</a:t>
            </a:r>
          </a:p>
        </p:txBody>
      </p:sp>
      <p:sp>
        <p:nvSpPr>
          <p:cNvPr id="63503" name="AutoShape 15"/>
          <p:cNvSpPr>
            <a:spLocks noChangeArrowheads="1"/>
          </p:cNvSpPr>
          <p:nvPr/>
        </p:nvSpPr>
        <p:spPr bwMode="auto">
          <a:xfrm>
            <a:off x="6205538" y="1874838"/>
            <a:ext cx="228600" cy="1752600"/>
          </a:xfrm>
          <a:prstGeom prst="downArrow">
            <a:avLst>
              <a:gd name="adj1" fmla="val 50000"/>
              <a:gd name="adj2" fmla="val 1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6705600" y="760413"/>
            <a:ext cx="838200" cy="375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latin typeface="Times New Roman" pitchFamily="18" charset="0"/>
              </a:rPr>
              <a:t>色</a:t>
            </a:r>
          </a:p>
          <a:p>
            <a:endParaRPr lang="zh-CN" altLang="en-US" sz="3200" b="1">
              <a:latin typeface="Times New Roman" pitchFamily="18" charset="0"/>
            </a:endParaRPr>
          </a:p>
          <a:p>
            <a:endParaRPr lang="zh-CN" altLang="en-US" sz="3600" b="1">
              <a:latin typeface="Times New Roman" pitchFamily="18" charset="0"/>
            </a:endParaRPr>
          </a:p>
          <a:p>
            <a:endParaRPr lang="zh-CN" altLang="en-US" sz="3600" b="1">
              <a:latin typeface="Times New Roman" pitchFamily="18" charset="0"/>
            </a:endParaRPr>
          </a:p>
          <a:p>
            <a:endParaRPr lang="zh-CN" altLang="en-US" sz="3600" b="1">
              <a:latin typeface="Times New Roman" pitchFamily="18" charset="0"/>
            </a:endParaRPr>
          </a:p>
          <a:p>
            <a:endParaRPr lang="zh-CN" altLang="en-US" sz="3600" b="1">
              <a:latin typeface="Times New Roman" pitchFamily="18" charset="0"/>
            </a:endParaRPr>
          </a:p>
          <a:p>
            <a:r>
              <a:rPr lang="zh-CN" altLang="en-US" sz="3200" b="1">
                <a:latin typeface="Times New Roman" pitchFamily="18" charset="0"/>
              </a:rPr>
              <a:t>声</a:t>
            </a:r>
          </a:p>
        </p:txBody>
      </p:sp>
      <p:sp>
        <p:nvSpPr>
          <p:cNvPr id="63505" name="AutoShape 17"/>
          <p:cNvSpPr>
            <a:spLocks noChangeArrowheads="1"/>
          </p:cNvSpPr>
          <p:nvPr/>
        </p:nvSpPr>
        <p:spPr bwMode="auto">
          <a:xfrm>
            <a:off x="6934200" y="1455738"/>
            <a:ext cx="228600" cy="2362200"/>
          </a:xfrm>
          <a:prstGeom prst="downArrow">
            <a:avLst>
              <a:gd name="adj1" fmla="val 50000"/>
              <a:gd name="adj2" fmla="val 2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3506" name="Text Box 18"/>
          <p:cNvSpPr txBox="1">
            <a:spLocks noChangeArrowheads="1"/>
          </p:cNvSpPr>
          <p:nvPr/>
        </p:nvSpPr>
        <p:spPr bwMode="auto">
          <a:xfrm>
            <a:off x="1879600" y="4818063"/>
            <a:ext cx="3911600" cy="641350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0000FF"/>
                </a:solidFill>
                <a:latin typeface="Times New Roman" pitchFamily="18" charset="0"/>
              </a:rPr>
              <a:t>幽寂   </a:t>
            </a:r>
            <a:r>
              <a:rPr lang="zh-CN" altLang="en-US" sz="3600" b="1">
                <a:latin typeface="Times New Roman" pitchFamily="18" charset="0"/>
              </a:rPr>
              <a:t> </a:t>
            </a:r>
            <a:r>
              <a:rPr lang="zh-CN" altLang="en-US" sz="3600" b="1">
                <a:solidFill>
                  <a:srgbClr val="0000FF"/>
                </a:solidFill>
                <a:latin typeface="Times New Roman" pitchFamily="18" charset="0"/>
              </a:rPr>
              <a:t>清寥</a:t>
            </a:r>
            <a:r>
              <a:rPr lang="zh-CN" altLang="en-US" sz="3600" b="1">
                <a:latin typeface="Times New Roman" pitchFamily="18" charset="0"/>
              </a:rPr>
              <a:t>    </a:t>
            </a:r>
            <a:r>
              <a:rPr lang="zh-CN" altLang="en-US" sz="3600" b="1">
                <a:solidFill>
                  <a:srgbClr val="0000FF"/>
                </a:solidFill>
                <a:latin typeface="Times New Roman" pitchFamily="18" charset="0"/>
              </a:rPr>
              <a:t>隽永</a:t>
            </a:r>
          </a:p>
        </p:txBody>
      </p:sp>
      <p:sp>
        <p:nvSpPr>
          <p:cNvPr id="63507" name="AutoShape 19"/>
          <p:cNvSpPr>
            <a:spLocks noChangeArrowheads="1"/>
          </p:cNvSpPr>
          <p:nvPr/>
        </p:nvSpPr>
        <p:spPr bwMode="auto">
          <a:xfrm rot="5400000">
            <a:off x="3439320" y="5606256"/>
            <a:ext cx="779462" cy="485775"/>
          </a:xfrm>
          <a:prstGeom prst="notchedRightArrow">
            <a:avLst>
              <a:gd name="adj1" fmla="val 50000"/>
              <a:gd name="adj2" fmla="val 401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8" name="Text Box 20"/>
          <p:cNvSpPr txBox="1">
            <a:spLocks noChangeArrowheads="1"/>
          </p:cNvSpPr>
          <p:nvPr/>
        </p:nvSpPr>
        <p:spPr bwMode="auto">
          <a:xfrm>
            <a:off x="1941513" y="6216650"/>
            <a:ext cx="3849687" cy="6413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latin typeface="Times New Roman" pitchFamily="18" charset="0"/>
              </a:rPr>
              <a:t>故   山   </a:t>
            </a:r>
            <a:r>
              <a:rPr lang="zh-CN" altLang="en-US" sz="3600" b="1">
                <a:solidFill>
                  <a:srgbClr val="FF3300"/>
                </a:solidFill>
                <a:latin typeface="Times New Roman" pitchFamily="18" charset="0"/>
              </a:rPr>
              <a:t>殊   </a:t>
            </a:r>
            <a:r>
              <a:rPr lang="zh-CN" altLang="en-US" sz="3600" b="1">
                <a:latin typeface="Times New Roman" pitchFamily="18" charset="0"/>
              </a:rPr>
              <a:t>可   过</a:t>
            </a:r>
          </a:p>
        </p:txBody>
      </p:sp>
    </p:spTree>
    <p:extLst>
      <p:ext uri="{BB962C8B-B14F-4D97-AF65-F5344CB8AC3E}">
        <p14:creationId xmlns:p14="http://schemas.microsoft.com/office/powerpoint/2010/main" val="981737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3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3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3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3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3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3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3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3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3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3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3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utoUpdateAnimBg="0"/>
      <p:bldP spid="63491" grpId="0" animBg="1" autoUpdateAnimBg="0"/>
      <p:bldP spid="63493" grpId="0" autoUpdateAnimBg="0"/>
      <p:bldP spid="63494" grpId="0" autoUpdateAnimBg="0"/>
      <p:bldP spid="63495" grpId="0" autoUpdateAnimBg="0"/>
      <p:bldP spid="63496" grpId="0" autoUpdateAnimBg="0"/>
      <p:bldP spid="63498" grpId="0" autoUpdateAnimBg="0"/>
      <p:bldP spid="63499" grpId="0" animBg="1"/>
      <p:bldP spid="63500" grpId="0" autoUpdateAnimBg="0"/>
      <p:bldP spid="63501" grpId="0" animBg="1"/>
      <p:bldP spid="63502" grpId="0" autoUpdateAnimBg="0"/>
      <p:bldP spid="63503" grpId="0" animBg="1"/>
      <p:bldP spid="63504" grpId="0" autoUpdateAnimBg="0"/>
      <p:bldP spid="63505" grpId="0" animBg="1"/>
      <p:bldP spid="63506" grpId="0" animBg="1" autoUpdateAnimBg="0"/>
      <p:bldP spid="63507" grpId="0" animBg="1"/>
      <p:bldP spid="63508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331913" y="981075"/>
            <a:ext cx="49196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>
                <a:latin typeface="Tahoma" pitchFamily="34" charset="0"/>
              </a:rPr>
              <a:t>诵读课文 ，整体感知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-11113" y="2070100"/>
            <a:ext cx="9469438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ahoma" pitchFamily="34" charset="0"/>
              </a:rPr>
              <a:t>⑴</a:t>
            </a:r>
            <a:r>
              <a:rPr lang="zh-CN" altLang="en-US" sz="2800" b="1">
                <a:latin typeface="Tahoma" pitchFamily="34" charset="0"/>
              </a:rPr>
              <a:t>根据段意，完成下面的填空题，概括各段的内容：</a:t>
            </a:r>
          </a:p>
          <a:p>
            <a:r>
              <a:rPr lang="zh-CN" altLang="en-US" sz="2800" b="1">
                <a:latin typeface="Tahoma" pitchFamily="34" charset="0"/>
              </a:rPr>
              <a:t>第一段：故山殊可过，而今</a:t>
            </a:r>
            <a:r>
              <a:rPr lang="zh-CN" altLang="en-US" sz="2800" b="1" u="sng">
                <a:latin typeface="Tahoma" pitchFamily="34" charset="0"/>
              </a:rPr>
              <a:t>　　　 </a:t>
            </a:r>
            <a:r>
              <a:rPr lang="zh-CN" altLang="en-US" sz="2800" b="1">
                <a:latin typeface="Tahoma" pitchFamily="34" charset="0"/>
              </a:rPr>
              <a:t>。</a:t>
            </a:r>
          </a:p>
          <a:p>
            <a:r>
              <a:rPr lang="zh-CN" altLang="en-US" sz="2800" b="1">
                <a:latin typeface="Tahoma" pitchFamily="34" charset="0"/>
              </a:rPr>
              <a:t>第二段：故山冬夜</a:t>
            </a:r>
            <a:r>
              <a:rPr lang="zh-CN" altLang="en-US" sz="2800" b="1" u="sng">
                <a:latin typeface="Tahoma" pitchFamily="34" charset="0"/>
              </a:rPr>
              <a:t>       　　　　　　　　    </a:t>
            </a:r>
            <a:r>
              <a:rPr lang="zh-CN" altLang="en-US" sz="2800" b="1">
                <a:latin typeface="Tahoma" pitchFamily="34" charset="0"/>
              </a:rPr>
              <a:t>，静默独坐，</a:t>
            </a:r>
          </a:p>
          <a:p>
            <a:r>
              <a:rPr lang="zh-CN" altLang="en-US" sz="2800" b="1">
                <a:latin typeface="Tahoma" pitchFamily="34" charset="0"/>
              </a:rPr>
              <a:t>　　　　多思</a:t>
            </a:r>
            <a:r>
              <a:rPr lang="zh-CN" altLang="en-US" sz="2800" b="1" u="sng">
                <a:latin typeface="Tahoma" pitchFamily="34" charset="0"/>
              </a:rPr>
              <a:t>    　　　　　　　　　　　    </a:t>
            </a:r>
            <a:r>
              <a:rPr lang="zh-CN" altLang="en-US" sz="2800" b="1">
                <a:latin typeface="Tahoma" pitchFamily="34" charset="0"/>
              </a:rPr>
              <a:t>。</a:t>
            </a:r>
          </a:p>
          <a:p>
            <a:r>
              <a:rPr lang="zh-CN" altLang="en-US" sz="2800" b="1">
                <a:latin typeface="Tahoma" pitchFamily="34" charset="0"/>
              </a:rPr>
              <a:t>第三段：故山春景</a:t>
            </a:r>
            <a:r>
              <a:rPr lang="zh-CN" altLang="en-US" sz="2800" b="1" u="sng">
                <a:latin typeface="Tahoma" pitchFamily="34" charset="0"/>
              </a:rPr>
              <a:t>       　　　　　　　　      </a:t>
            </a:r>
            <a:r>
              <a:rPr lang="zh-CN" altLang="en-US" sz="2800" b="1">
                <a:latin typeface="Tahoma" pitchFamily="34" charset="0"/>
              </a:rPr>
              <a:t>，</a:t>
            </a:r>
          </a:p>
          <a:p>
            <a:r>
              <a:rPr lang="zh-CN" altLang="en-US" sz="2800" b="1">
                <a:latin typeface="Tahoma" pitchFamily="34" charset="0"/>
              </a:rPr>
              <a:t>　　　　只想</a:t>
            </a:r>
            <a:r>
              <a:rPr lang="zh-CN" altLang="en-US" sz="2800" b="1" u="sng">
                <a:latin typeface="Tahoma" pitchFamily="34" charset="0"/>
              </a:rPr>
              <a:t>         　　　　          </a:t>
            </a:r>
            <a:r>
              <a:rPr lang="zh-CN" altLang="en-US" sz="2800" b="1">
                <a:latin typeface="Tahoma" pitchFamily="34" charset="0"/>
              </a:rPr>
              <a:t>。</a:t>
            </a:r>
          </a:p>
          <a:p>
            <a:r>
              <a:rPr lang="zh-CN" altLang="en-US" sz="2800" b="1">
                <a:latin typeface="Times New Roman" pitchFamily="18" charset="0"/>
              </a:rPr>
              <a:t>⑵找出文中你最喜欢的句子，说说它们的意思以及你读</a:t>
            </a:r>
          </a:p>
          <a:p>
            <a:r>
              <a:rPr lang="zh-CN" altLang="en-US" sz="2800" b="1">
                <a:latin typeface="Times New Roman" pitchFamily="18" charset="0"/>
              </a:rPr>
              <a:t>后的感受。</a:t>
            </a:r>
          </a:p>
          <a:p>
            <a:r>
              <a:rPr lang="zh-CN" altLang="en-US" sz="2800" b="1">
                <a:latin typeface="Times New Roman" pitchFamily="18" charset="0"/>
              </a:rPr>
              <a:t>⑶文中有一个词浓缩了本文的主要内容，是本文的</a:t>
            </a:r>
            <a:r>
              <a:rPr lang="zh-CN" altLang="en-US" sz="2800" b="1">
                <a:latin typeface="Arial"/>
              </a:rPr>
              <a:t>“</a:t>
            </a:r>
            <a:r>
              <a:rPr lang="zh-CN" altLang="en-US" sz="2800" b="1">
                <a:latin typeface="Times New Roman" pitchFamily="18" charset="0"/>
              </a:rPr>
              <a:t>文眼</a:t>
            </a:r>
            <a:r>
              <a:rPr lang="zh-CN" altLang="en-US" sz="2800" b="1">
                <a:latin typeface="Arial"/>
              </a:rPr>
              <a:t>”</a:t>
            </a:r>
            <a:r>
              <a:rPr lang="zh-CN" altLang="en-US" sz="2800" b="1">
                <a:latin typeface="Times New Roman" pitchFamily="18" charset="0"/>
              </a:rPr>
              <a:t>，</a:t>
            </a:r>
          </a:p>
          <a:p>
            <a:r>
              <a:rPr lang="zh-CN" altLang="en-US" sz="2800" b="1">
                <a:latin typeface="Times New Roman" pitchFamily="18" charset="0"/>
              </a:rPr>
              <a:t>请你找出这个词，并说说它包含了哪些内容？</a:t>
            </a:r>
          </a:p>
          <a:p>
            <a:endParaRPr lang="en-US" altLang="zh-CN" sz="2800" b="1">
              <a:latin typeface="Tahoma" pitchFamily="34" charset="0"/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4294188" y="2420938"/>
            <a:ext cx="1479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hlink"/>
                </a:solidFill>
                <a:latin typeface="Tahoma" pitchFamily="34" charset="0"/>
              </a:rPr>
              <a:t>我独过</a:t>
            </a:r>
            <a:r>
              <a:rPr lang="zh-CN" altLang="en-US" i="1">
                <a:latin typeface="Tahoma" pitchFamily="34" charset="0"/>
              </a:rPr>
              <a:t> 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955925" y="2832100"/>
            <a:ext cx="3856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hlink"/>
                </a:solidFill>
                <a:latin typeface="Tahoma" pitchFamily="34" charset="0"/>
              </a:rPr>
              <a:t>清丽淡远，宁静祥和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2368550" y="3263900"/>
            <a:ext cx="4672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hlink"/>
                </a:solidFill>
                <a:latin typeface="Tahoma" pitchFamily="34" charset="0"/>
              </a:rPr>
              <a:t>曩昔与君同游，携手赋诗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3100388" y="3706813"/>
            <a:ext cx="3856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hlink"/>
                </a:solidFill>
                <a:latin typeface="Tahoma" pitchFamily="34" charset="0"/>
              </a:rPr>
              <a:t>斑斓夺目，生机勃勃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2811463" y="4149725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hlink"/>
                </a:solidFill>
                <a:latin typeface="Tahoma" pitchFamily="34" charset="0"/>
              </a:rPr>
              <a:t>邀你同游</a:t>
            </a:r>
          </a:p>
        </p:txBody>
      </p:sp>
    </p:spTree>
    <p:extLst>
      <p:ext uri="{BB962C8B-B14F-4D97-AF65-F5344CB8AC3E}">
        <p14:creationId xmlns:p14="http://schemas.microsoft.com/office/powerpoint/2010/main" val="310662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autoUpdateAnimBg="0"/>
      <p:bldP spid="48133" grpId="0" autoUpdateAnimBg="0"/>
      <p:bldP spid="48134" grpId="0" autoUpdateAnimBg="0"/>
      <p:bldP spid="48135" grpId="0" autoUpdateAnimBg="0"/>
      <p:bldP spid="4813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915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4400" b="1"/>
              <a:t>深趣”是文眼。它包括王维笔下</a:t>
            </a:r>
            <a:r>
              <a:rPr lang="zh-CN" altLang="en-US" sz="4400" b="1">
                <a:hlinkClick r:id="rId2"/>
              </a:rPr>
              <a:t>的</a:t>
            </a:r>
            <a:r>
              <a:rPr lang="zh-CN" altLang="en-US" sz="4400" b="1"/>
              <a:t>终南美景，主要是冬夜清丽淡远、宁静和谐</a:t>
            </a:r>
            <a:r>
              <a:rPr lang="zh-CN" altLang="en-US" sz="4400" b="1">
                <a:hlinkClick r:id="rId2"/>
              </a:rPr>
              <a:t>的</a:t>
            </a:r>
            <a:r>
              <a:rPr lang="zh-CN" altLang="en-US" sz="4400" b="1"/>
              <a:t>氛围和春天色彩斑斓、生机勃勃</a:t>
            </a:r>
            <a:r>
              <a:rPr lang="zh-CN" altLang="en-US" sz="4400" b="1">
                <a:hlinkClick r:id="rId2"/>
              </a:rPr>
              <a:t>的</a:t>
            </a:r>
            <a:r>
              <a:rPr lang="zh-CN" altLang="en-US" sz="4400" b="1"/>
              <a:t>景象，还有朋友相邀</a:t>
            </a:r>
            <a:r>
              <a:rPr lang="zh-CN" altLang="en-US" sz="4400" b="1">
                <a:hlinkClick r:id="rId2"/>
              </a:rPr>
              <a:t>的</a:t>
            </a:r>
            <a:r>
              <a:rPr lang="zh-CN" altLang="en-US" sz="4400" b="1"/>
              <a:t>一片诚心。 </a:t>
            </a:r>
          </a:p>
        </p:txBody>
      </p:sp>
    </p:spTree>
    <p:extLst>
      <p:ext uri="{BB962C8B-B14F-4D97-AF65-F5344CB8AC3E}">
        <p14:creationId xmlns:p14="http://schemas.microsoft.com/office/powerpoint/2010/main" val="251296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381000" y="404664"/>
            <a:ext cx="8153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/>
              <a:t>       </a:t>
            </a:r>
            <a:r>
              <a:rPr lang="en-US" altLang="zh-CN" sz="3200" b="1" dirty="0">
                <a:solidFill>
                  <a:srgbClr val="A50021"/>
                </a:solidFill>
                <a:ea typeface="黑体" pitchFamily="2" charset="-122"/>
              </a:rPr>
              <a:t>1</a:t>
            </a:r>
            <a:r>
              <a:rPr lang="zh-CN" altLang="en-US" sz="3200" b="1" dirty="0">
                <a:solidFill>
                  <a:srgbClr val="A50021"/>
                </a:solidFill>
                <a:ea typeface="黑体" pitchFamily="2" charset="-122"/>
              </a:rPr>
              <a:t>、这是王维写给裴迪的一封信，你能简要说说王维这封信的内容吗？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683568" y="4005064"/>
            <a:ext cx="800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ea typeface="黑体" pitchFamily="2" charset="-122"/>
              </a:rPr>
              <a:t>第</a:t>
            </a:r>
            <a:r>
              <a:rPr lang="zh-CN" altLang="en-US" sz="2400" b="1" dirty="0">
                <a:ea typeface="黑体" pitchFamily="2" charset="-122"/>
              </a:rPr>
              <a:t>三段：铺叙故山春日的美景，对好友发出热情邀请。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1994174"/>
            <a:ext cx="4206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ea typeface="黑体" pitchFamily="2" charset="-122"/>
              </a:rPr>
              <a:t>第一段：记独游的索然无味。</a:t>
            </a:r>
            <a:endParaRPr lang="zh-CN" altLang="en-US" sz="2400" b="1" dirty="0">
              <a:ea typeface="黑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2857164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ea typeface="黑体" pitchFamily="2" charset="-122"/>
              </a:rPr>
              <a:t>第二段：描写故山冬日的美景及对往昔的回忆 。</a:t>
            </a:r>
            <a:endParaRPr lang="zh-CN" altLang="en-US" sz="2400" b="1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6349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  <p:bldP spid="56323" grpId="0" build="allAtOnce"/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609600" y="685800"/>
            <a:ext cx="7924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048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 b="1">
                <a:latin typeface="华文宋体" pitchFamily="2" charset="-122"/>
                <a:ea typeface="华文宋体" pitchFamily="2" charset="-122"/>
              </a:rPr>
              <a:t>   </a:t>
            </a:r>
            <a:r>
              <a:rPr lang="en-US" altLang="zh-CN" sz="2800" b="1">
                <a:solidFill>
                  <a:srgbClr val="A50021"/>
                </a:solidFill>
                <a:latin typeface="华文宋体" pitchFamily="2" charset="-122"/>
                <a:ea typeface="黑体" pitchFamily="2" charset="-122"/>
              </a:rPr>
              <a:t>2</a:t>
            </a:r>
            <a:r>
              <a:rPr lang="zh-CN" altLang="en-US" sz="2800" b="1">
                <a:solidFill>
                  <a:srgbClr val="A50021"/>
                </a:solidFill>
                <a:latin typeface="华文宋体" pitchFamily="2" charset="-122"/>
                <a:ea typeface="黑体" pitchFamily="2" charset="-122"/>
              </a:rPr>
              <a:t>、</a:t>
            </a:r>
            <a:r>
              <a:rPr lang="zh-CN" altLang="en-US" sz="3200" b="1">
                <a:solidFill>
                  <a:srgbClr val="A50021"/>
                </a:solidFill>
                <a:ea typeface="黑体" pitchFamily="2" charset="-122"/>
              </a:rPr>
              <a:t>作者写这封书信的目的是什么？从文中哪些语句可以看出？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533400" y="2209800"/>
            <a:ext cx="792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3333FF"/>
                </a:solidFill>
                <a:ea typeface="黑体" pitchFamily="2" charset="-122"/>
              </a:rPr>
              <a:t>      </a:t>
            </a:r>
            <a:r>
              <a:rPr lang="zh-CN" altLang="en-US" sz="3200" b="1" dirty="0">
                <a:solidFill>
                  <a:srgbClr val="3333FF"/>
                </a:solidFill>
                <a:ea typeface="黑体" pitchFamily="2" charset="-122"/>
              </a:rPr>
              <a:t>目的是邀好友裴迪同游故山。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609600" y="3581400"/>
            <a:ext cx="8001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9900"/>
                </a:solidFill>
                <a:ea typeface="黑体" pitchFamily="2" charset="-122"/>
              </a:rPr>
              <a:t>     “</a:t>
            </a:r>
            <a:r>
              <a:rPr lang="zh-CN" altLang="en-US" sz="3200" b="1">
                <a:solidFill>
                  <a:srgbClr val="009900"/>
                </a:solidFill>
                <a:ea typeface="黑体" pitchFamily="2" charset="-122"/>
              </a:rPr>
              <a:t>斯之不远，倘能从我游乎？非子天机清妙者，岂能以此不急之务相邀。”</a:t>
            </a:r>
          </a:p>
        </p:txBody>
      </p:sp>
    </p:spTree>
    <p:extLst>
      <p:ext uri="{BB962C8B-B14F-4D97-AF65-F5344CB8AC3E}">
        <p14:creationId xmlns:p14="http://schemas.microsoft.com/office/powerpoint/2010/main" val="95599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67916" y="250195"/>
            <a:ext cx="871296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3048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 b="1" dirty="0" smtClean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1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、找出文章中写景的句子、并尝试从描写对象、描写手法及给人的感受三方面比较他们的不同之处。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81000" y="2133600"/>
            <a:ext cx="8420100" cy="4419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描写对象</a:t>
            </a:r>
            <a:r>
              <a:rPr lang="zh-CN" altLang="en-US" b="1"/>
              <a:t>：</a:t>
            </a:r>
          </a:p>
          <a:p>
            <a:pPr>
              <a:buFont typeface="Wingdings" pitchFamily="2" charset="2"/>
              <a:buNone/>
            </a:pPr>
            <a:endParaRPr lang="zh-CN" altLang="en-US" b="1"/>
          </a:p>
          <a:p>
            <a:r>
              <a:rPr lang="zh-CN" altLang="en-US" sz="2800" b="1"/>
              <a:t>描写手法</a:t>
            </a:r>
            <a:r>
              <a:rPr lang="zh-CN" altLang="en-US" b="1"/>
              <a:t>： </a:t>
            </a:r>
          </a:p>
          <a:p>
            <a:endParaRPr lang="zh-CN" altLang="en-US" b="1"/>
          </a:p>
          <a:p>
            <a:endParaRPr lang="zh-CN" altLang="en-US" sz="2800" b="1"/>
          </a:p>
          <a:p>
            <a:r>
              <a:rPr lang="zh-CN" altLang="en-US" sz="2800" b="1"/>
              <a:t>感受</a:t>
            </a:r>
            <a:r>
              <a:rPr lang="zh-CN" altLang="en-US" b="1"/>
              <a:t>：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4876800" y="2209800"/>
            <a:ext cx="2041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/>
              <a:t>2</a:t>
            </a:r>
            <a:r>
              <a:rPr kumimoji="1" lang="zh-CN" altLang="en-US" sz="3200" b="1"/>
              <a:t>、</a:t>
            </a:r>
            <a:r>
              <a:rPr kumimoji="1" lang="zh-CN" altLang="en-US" sz="3200" b="1">
                <a:solidFill>
                  <a:srgbClr val="3333FF"/>
                </a:solidFill>
              </a:rPr>
              <a:t>春</a:t>
            </a:r>
            <a:r>
              <a:rPr kumimoji="1" lang="zh-CN" altLang="en-US" sz="3200" b="1"/>
              <a:t>日图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438400" y="2209800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/>
              <a:t>1</a:t>
            </a:r>
            <a:r>
              <a:rPr kumimoji="1" lang="zh-CN" altLang="en-US" sz="3200" b="1"/>
              <a:t>、</a:t>
            </a:r>
            <a:r>
              <a:rPr kumimoji="1" lang="zh-CN" altLang="en-US" sz="3200" b="1">
                <a:solidFill>
                  <a:srgbClr val="3333FF"/>
                </a:solidFill>
              </a:rPr>
              <a:t>冬</a:t>
            </a:r>
            <a:r>
              <a:rPr kumimoji="1" lang="zh-CN" altLang="en-US" sz="3200" b="1"/>
              <a:t>夜图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2438400" y="3276600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/>
              <a:t>1</a:t>
            </a:r>
            <a:r>
              <a:rPr kumimoji="1" lang="zh-CN" altLang="en-US" sz="3200" b="1"/>
              <a:t>、</a:t>
            </a:r>
            <a:r>
              <a:rPr kumimoji="1" lang="zh-CN" altLang="en-US" sz="3200" b="1">
                <a:solidFill>
                  <a:srgbClr val="3333FF"/>
                </a:solidFill>
              </a:rPr>
              <a:t>以动衬静</a:t>
            </a:r>
            <a:r>
              <a:rPr kumimoji="1" lang="zh-CN" altLang="en-US" sz="3200" b="1"/>
              <a:t>，</a:t>
            </a:r>
            <a:r>
              <a:rPr kumimoji="1" lang="zh-CN" altLang="en-US" sz="3200" b="1">
                <a:solidFill>
                  <a:srgbClr val="3333FF"/>
                </a:solidFill>
              </a:rPr>
              <a:t>以声写静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2438400" y="4114800"/>
            <a:ext cx="480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/>
              <a:t>2</a:t>
            </a:r>
            <a:r>
              <a:rPr kumimoji="1" lang="zh-CN" altLang="en-US" sz="3200" b="1"/>
              <a:t>、</a:t>
            </a:r>
            <a:r>
              <a:rPr kumimoji="1" lang="zh-CN" altLang="en-US" sz="3200" b="1">
                <a:solidFill>
                  <a:srgbClr val="3333FF"/>
                </a:solidFill>
              </a:rPr>
              <a:t>动静结合</a:t>
            </a:r>
            <a:r>
              <a:rPr kumimoji="1" lang="zh-CN" altLang="en-US" sz="3200" b="1"/>
              <a:t>，</a:t>
            </a:r>
            <a:r>
              <a:rPr kumimoji="1" lang="zh-CN" altLang="en-US" sz="3200" b="1">
                <a:solidFill>
                  <a:srgbClr val="3333FF"/>
                </a:solidFill>
              </a:rPr>
              <a:t>色彩明快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1981200" y="5029200"/>
            <a:ext cx="441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/>
              <a:t>1</a:t>
            </a:r>
            <a:r>
              <a:rPr kumimoji="1" lang="zh-CN" altLang="en-US" sz="3200" b="1"/>
              <a:t>、</a:t>
            </a:r>
            <a:r>
              <a:rPr kumimoji="1" lang="zh-CN" altLang="en-US" sz="3200" b="1">
                <a:solidFill>
                  <a:srgbClr val="3333FF"/>
                </a:solidFill>
              </a:rPr>
              <a:t>寂静而清幽</a:t>
            </a:r>
            <a:endParaRPr kumimoji="1" lang="zh-CN" altLang="en-US" sz="3200" b="1"/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1981200" y="5867400"/>
            <a:ext cx="434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/>
              <a:t>2</a:t>
            </a:r>
            <a:r>
              <a:rPr kumimoji="1" lang="zh-CN" altLang="en-US" sz="3200" b="1"/>
              <a:t>、</a:t>
            </a:r>
            <a:r>
              <a:rPr kumimoji="1" lang="zh-CN" altLang="en-US" sz="3200" b="1">
                <a:solidFill>
                  <a:srgbClr val="3333FF"/>
                </a:solidFill>
              </a:rPr>
              <a:t>轻快、生机勃勃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7239000" y="3276600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3333FF"/>
                </a:solidFill>
              </a:rPr>
              <a:t>  </a:t>
            </a:r>
            <a:r>
              <a:rPr kumimoji="1" lang="zh-CN" altLang="en-US" sz="3200" b="1">
                <a:solidFill>
                  <a:srgbClr val="CC3300"/>
                </a:solidFill>
              </a:rPr>
              <a:t>实写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7239000" y="4114800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3200" b="1">
                <a:solidFill>
                  <a:srgbClr val="3333FF"/>
                </a:solidFill>
              </a:rPr>
              <a:t>  </a:t>
            </a:r>
            <a:r>
              <a:rPr kumimoji="1" lang="zh-CN" altLang="en-US" sz="3200" b="1">
                <a:solidFill>
                  <a:srgbClr val="CC3300"/>
                </a:solidFill>
              </a:rPr>
              <a:t>虚写</a:t>
            </a:r>
          </a:p>
        </p:txBody>
      </p:sp>
    </p:spTree>
    <p:extLst>
      <p:ext uri="{BB962C8B-B14F-4D97-AF65-F5344CB8AC3E}">
        <p14:creationId xmlns:p14="http://schemas.microsoft.com/office/powerpoint/2010/main" val="36253956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58371" grpId="0" animBg="1"/>
      <p:bldP spid="58372" grpId="0"/>
      <p:bldP spid="58373" grpId="0"/>
      <p:bldP spid="58374" grpId="0"/>
      <p:bldP spid="58375" grpId="0"/>
      <p:bldP spid="58376" grpId="0"/>
      <p:bldP spid="58377" grpId="0"/>
      <p:bldP spid="58378" grpId="0"/>
      <p:bldP spid="5837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215516" y="1099466"/>
            <a:ext cx="8712968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3048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华文宋体" pitchFamily="2" charset="-122"/>
                <a:ea typeface="华文宋体" pitchFamily="2" charset="-122"/>
              </a:rPr>
              <a:t>   作者</a:t>
            </a:r>
            <a:r>
              <a:rPr lang="zh-CN" altLang="en-US" sz="2400" b="1" dirty="0">
                <a:latin typeface="华文宋体" pitchFamily="2" charset="-122"/>
                <a:ea typeface="华文宋体" pitchFamily="2" charset="-122"/>
              </a:rPr>
              <a:t>为何在这短短篇幅中，浓墨重彩地描写冬日景色，遥想描绘春天的美景，这与本文的写作意图有关，这封信既是用来叙述朋友情谊，同时也是与友人相约共赏，向友人发出邀请。作者把冬景写得诗情画意、生趣盎然</a:t>
            </a:r>
            <a:r>
              <a:rPr lang="zh-CN" altLang="en-US" sz="2400" b="1" dirty="0" smtClean="0">
                <a:latin typeface="华文宋体" pitchFamily="2" charset="-122"/>
                <a:ea typeface="华文宋体" pitchFamily="2" charset="-122"/>
              </a:rPr>
              <a:t>，</a:t>
            </a:r>
            <a:endParaRPr lang="en-US" altLang="zh-CN" sz="2400" b="1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</a:t>
            </a: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宋体" pitchFamily="2" charset="-122"/>
                <a:ea typeface="华文宋体" pitchFamily="2" charset="-122"/>
              </a:rPr>
              <a:t>既表达了作者对“山中”美景和美好生活的欣赏，让</a:t>
            </a:r>
            <a:r>
              <a:rPr lang="zh-CN" altLang="en-US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宋体" pitchFamily="2" charset="-122"/>
                <a:ea typeface="华文宋体" pitchFamily="2" charset="-122"/>
              </a:rPr>
              <a:t>美景</a:t>
            </a:r>
            <a:endParaRPr lang="en-US" altLang="zh-CN" sz="24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宋体" pitchFamily="2" charset="-122"/>
                <a:ea typeface="华文宋体" pitchFamily="2" charset="-122"/>
              </a:rPr>
              <a:t>  真情</a:t>
            </a: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宋体" pitchFamily="2" charset="-122"/>
                <a:ea typeface="华文宋体" pitchFamily="2" charset="-122"/>
              </a:rPr>
              <a:t>与朋友分享</a:t>
            </a:r>
            <a:r>
              <a:rPr lang="zh-CN" altLang="en-US" sz="2400" b="1" dirty="0" smtClean="0">
                <a:solidFill>
                  <a:srgbClr val="FF3300"/>
                </a:solidFill>
                <a:latin typeface="华文宋体" pitchFamily="2" charset="-122"/>
                <a:ea typeface="华文宋体" pitchFamily="2" charset="-122"/>
              </a:rPr>
              <a:t>，</a:t>
            </a:r>
            <a:endParaRPr lang="en-US" altLang="zh-CN" sz="2400" b="1" dirty="0" smtClean="0">
              <a:solidFill>
                <a:srgbClr val="FF3300"/>
              </a:solidFill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宋体" pitchFamily="2" charset="-122"/>
                <a:ea typeface="华文宋体" pitchFamily="2" charset="-122"/>
              </a:rPr>
              <a:t>同时也暗含着对朋友的劝诱和邀请</a:t>
            </a:r>
            <a:r>
              <a:rPr lang="zh-CN" altLang="en-US" sz="2400" b="1" dirty="0">
                <a:latin typeface="华文宋体" pitchFamily="2" charset="-122"/>
                <a:ea typeface="华文宋体" pitchFamily="2" charset="-122"/>
              </a:rPr>
              <a:t>。要注意的是，本文的写景特别富有生活情趣，</a:t>
            </a:r>
            <a:r>
              <a:rPr lang="zh-CN" altLang="en-US" sz="2400" b="1" dirty="0" smtClean="0">
                <a:latin typeface="华文宋体" pitchFamily="2" charset="-122"/>
                <a:ea typeface="华文宋体" pitchFamily="2" charset="-122"/>
              </a:rPr>
              <a:t>这</a:t>
            </a:r>
            <a:endParaRPr lang="en-US" altLang="zh-CN" sz="2400" b="1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③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宋体" pitchFamily="2" charset="-122"/>
                <a:ea typeface="华文宋体" pitchFamily="2" charset="-122"/>
              </a:rPr>
              <a:t>也表现了作者期望闲适山水之中、追求田园生活的心理</a:t>
            </a:r>
            <a:r>
              <a:rPr lang="zh-CN" altLang="en-US" sz="2400" b="1" dirty="0" smtClean="0">
                <a:latin typeface="华文宋体" pitchFamily="2" charset="-122"/>
                <a:ea typeface="华文宋体" pitchFamily="2" charset="-122"/>
              </a:rPr>
              <a:t>。</a:t>
            </a:r>
            <a:endParaRPr lang="en-US" altLang="zh-CN" sz="2400" b="1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华文宋体" pitchFamily="2" charset="-122"/>
                <a:ea typeface="华文宋体" pitchFamily="2" charset="-122"/>
              </a:rPr>
              <a:t> </a:t>
            </a:r>
            <a:r>
              <a:rPr lang="en-US" altLang="zh-CN" sz="2400" b="1" dirty="0" smtClean="0">
                <a:latin typeface="华文宋体" pitchFamily="2" charset="-122"/>
                <a:ea typeface="华文宋体" pitchFamily="2" charset="-122"/>
              </a:rPr>
              <a:t> </a:t>
            </a:r>
            <a:r>
              <a:rPr lang="zh-CN" altLang="en-US" sz="2400" b="1" dirty="0" smtClean="0">
                <a:latin typeface="华文宋体" pitchFamily="2" charset="-122"/>
                <a:ea typeface="华文宋体" pitchFamily="2" charset="-122"/>
              </a:rPr>
              <a:t>这种</a:t>
            </a:r>
            <a:r>
              <a:rPr lang="zh-CN" altLang="en-US" sz="2400" b="1" dirty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借景传情、借景寄意</a:t>
            </a:r>
            <a:r>
              <a:rPr lang="zh-CN" altLang="en-US" sz="2400" b="1" dirty="0">
                <a:latin typeface="华文宋体" pitchFamily="2" charset="-122"/>
                <a:ea typeface="华文宋体" pitchFamily="2" charset="-122"/>
              </a:rPr>
              <a:t>的写法是值得我们学习和琢磨的。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188640"/>
            <a:ext cx="87849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b="1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、 作为一封书信，王维为什么把</a:t>
            </a:r>
            <a:r>
              <a:rPr lang="zh-CN" altLang="en-US" sz="2800" b="1" dirty="0" smtClean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主要篇幅</a:t>
            </a:r>
            <a:r>
              <a:rPr lang="zh-CN" altLang="en-US" sz="2800" b="1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放在</a:t>
            </a:r>
            <a:r>
              <a:rPr lang="zh-CN" altLang="en-US" sz="2800" b="1" dirty="0" smtClean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景物</a:t>
            </a:r>
            <a:endParaRPr lang="en-US" altLang="zh-CN" sz="2800" b="1" dirty="0" smtClean="0">
              <a:solidFill>
                <a:srgbClr val="A50021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800" b="1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 smtClean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2800" b="1" dirty="0" smtClean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描写</a:t>
            </a:r>
            <a:r>
              <a:rPr lang="zh-CN" altLang="en-US" sz="2800" b="1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上？</a:t>
            </a:r>
            <a:endParaRPr lang="zh-CN" altLang="en-US" sz="2800" b="1" dirty="0">
              <a:solidFill>
                <a:srgbClr val="A5002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26710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2133600" y="457200"/>
            <a:ext cx="4953000" cy="7112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CC3300"/>
                </a:solidFill>
                <a:ea typeface="华文行楷" pitchFamily="2" charset="-122"/>
              </a:rPr>
              <a:t>练一练</a:t>
            </a:r>
            <a:r>
              <a:rPr lang="zh-CN" altLang="en-US" sz="3200" b="1">
                <a:solidFill>
                  <a:srgbClr val="CC3300"/>
                </a:solidFill>
                <a:ea typeface="黑体" pitchFamily="2" charset="-122"/>
              </a:rPr>
              <a:t>一</a:t>
            </a:r>
            <a:r>
              <a:rPr lang="zh-CN" altLang="en-US" sz="4000" b="1">
                <a:solidFill>
                  <a:srgbClr val="CC3300"/>
                </a:solidFill>
                <a:ea typeface="黑体" pitchFamily="2" charset="-122"/>
              </a:rPr>
              <a:t>：一词多义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381000" y="1447800"/>
            <a:ext cx="8382000" cy="442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/>
              <a:t>1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solidFill>
                  <a:srgbClr val="FF3300"/>
                </a:solidFill>
              </a:rPr>
              <a:t>与</a:t>
            </a:r>
            <a:r>
              <a:rPr lang="zh-CN" altLang="en-US" sz="3200" b="1" dirty="0"/>
              <a:t>   </a:t>
            </a:r>
            <a:r>
              <a:rPr lang="zh-CN" altLang="en-US" sz="2400" b="1" dirty="0"/>
              <a:t>   ①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solidFill>
                  <a:srgbClr val="FF0000"/>
                </a:solidFill>
              </a:rPr>
              <a:t>与</a:t>
            </a:r>
            <a:r>
              <a:rPr lang="zh-CN" altLang="en-US" sz="2800" b="1" dirty="0"/>
              <a:t>裴秀才迪书            （　　          ）</a:t>
            </a:r>
          </a:p>
          <a:p>
            <a:r>
              <a:rPr lang="zh-CN" altLang="en-US" sz="2800" b="1" dirty="0"/>
              <a:t>              </a:t>
            </a:r>
            <a:r>
              <a:rPr lang="zh-CN" altLang="en-US" sz="2800" b="1" dirty="0" smtClean="0"/>
              <a:t>   </a:t>
            </a:r>
            <a:r>
              <a:rPr lang="zh-CN" altLang="en-US" sz="2400" b="1" dirty="0"/>
              <a:t>②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solidFill>
                  <a:srgbClr val="FF0000"/>
                </a:solidFill>
              </a:rPr>
              <a:t>与</a:t>
            </a:r>
            <a:r>
              <a:rPr lang="zh-CN" altLang="en-US" sz="2800" b="1" dirty="0"/>
              <a:t>山僧饭讫而去         （      　　    ）</a:t>
            </a:r>
          </a:p>
          <a:p>
            <a:r>
              <a:rPr lang="zh-CN" altLang="en-US" sz="2800" b="1" dirty="0"/>
              <a:t>             </a:t>
            </a:r>
            <a:r>
              <a:rPr lang="zh-CN" altLang="en-US" sz="2800" b="1" dirty="0" smtClean="0"/>
              <a:t>    </a:t>
            </a:r>
            <a:r>
              <a:rPr lang="zh-CN" altLang="en-US" sz="2400" b="1" dirty="0"/>
              <a:t>③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solidFill>
                  <a:srgbClr val="FF0000"/>
                </a:solidFill>
              </a:rPr>
              <a:t>与</a:t>
            </a:r>
            <a:r>
              <a:rPr lang="zh-CN" altLang="en-US" sz="2800" b="1" dirty="0"/>
              <a:t>月上下                    </a:t>
            </a:r>
            <a:r>
              <a:rPr lang="zh-CN" altLang="en-US" sz="2800" b="1" dirty="0" smtClean="0"/>
              <a:t> （     </a:t>
            </a:r>
            <a:r>
              <a:rPr lang="zh-CN" altLang="en-US" sz="2800" b="1" dirty="0"/>
              <a:t>　　     ）</a:t>
            </a:r>
          </a:p>
          <a:p>
            <a:r>
              <a:rPr lang="en-US" altLang="zh-CN" sz="2800" b="1" dirty="0"/>
              <a:t>2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solidFill>
                  <a:srgbClr val="FF3300"/>
                </a:solidFill>
              </a:rPr>
              <a:t>过</a:t>
            </a:r>
            <a:r>
              <a:rPr lang="zh-CN" altLang="en-US" sz="2800" b="1" dirty="0"/>
              <a:t>    </a:t>
            </a:r>
            <a:r>
              <a:rPr lang="zh-CN" altLang="en-US" sz="2800" b="1" dirty="0" smtClean="0"/>
              <a:t>  </a:t>
            </a:r>
            <a:r>
              <a:rPr lang="zh-CN" altLang="en-US" sz="2400" b="1" dirty="0" smtClean="0"/>
              <a:t>①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solidFill>
                  <a:srgbClr val="FF3300"/>
                </a:solidFill>
              </a:rPr>
              <a:t>故</a:t>
            </a:r>
            <a:r>
              <a:rPr lang="zh-CN" altLang="en-US" sz="2800" b="1" dirty="0"/>
              <a:t>山殊可过         　</a:t>
            </a:r>
            <a:r>
              <a:rPr lang="zh-CN" altLang="en-US" sz="2800" b="1" dirty="0" smtClean="0"/>
              <a:t>   （      </a:t>
            </a:r>
            <a:r>
              <a:rPr lang="zh-CN" altLang="en-US" sz="2800" b="1" dirty="0"/>
              <a:t>　　 　）</a:t>
            </a:r>
          </a:p>
          <a:p>
            <a:r>
              <a:rPr lang="zh-CN" altLang="en-US" sz="2800" b="1" dirty="0"/>
              <a:t>             　</a:t>
            </a:r>
            <a:r>
              <a:rPr lang="zh-CN" altLang="zh-CN" sz="2400" b="1" dirty="0"/>
              <a:t>②</a:t>
            </a:r>
            <a:r>
              <a:rPr lang="zh-CN" altLang="zh-CN" sz="2800" b="1" dirty="0"/>
              <a:t>、能面刺寡人之</a:t>
            </a:r>
            <a:r>
              <a:rPr lang="zh-CN" altLang="zh-CN" sz="2800" b="1" dirty="0">
                <a:solidFill>
                  <a:srgbClr val="FF3300"/>
                </a:solidFill>
              </a:rPr>
              <a:t>过</a:t>
            </a:r>
            <a:r>
              <a:rPr lang="zh-CN" altLang="zh-CN" sz="2800" b="1" dirty="0"/>
              <a:t>者</a:t>
            </a:r>
            <a:r>
              <a:rPr lang="zh-CN" altLang="en-US" sz="2800" b="1" dirty="0"/>
              <a:t> </a:t>
            </a:r>
            <a:r>
              <a:rPr lang="zh-CN" altLang="en-US" sz="2800" b="1" dirty="0" smtClean="0"/>
              <a:t>       （                   </a:t>
            </a:r>
            <a:r>
              <a:rPr lang="zh-CN" altLang="en-US" sz="2800" b="1" dirty="0"/>
              <a:t>） </a:t>
            </a:r>
          </a:p>
          <a:p>
            <a:r>
              <a:rPr lang="zh-CN" altLang="en-US" sz="2800" b="1" dirty="0"/>
              <a:t>             　</a:t>
            </a:r>
            <a:r>
              <a:rPr lang="zh-CN" altLang="zh-CN" sz="2400" b="1" dirty="0"/>
              <a:t>③</a:t>
            </a:r>
            <a:r>
              <a:rPr lang="zh-CN" altLang="en-US" sz="2800" b="1" dirty="0"/>
              <a:t>、以其境</a:t>
            </a:r>
            <a:r>
              <a:rPr lang="zh-CN" altLang="en-US" sz="2800" b="1" dirty="0">
                <a:solidFill>
                  <a:srgbClr val="FF3300"/>
                </a:solidFill>
              </a:rPr>
              <a:t>过</a:t>
            </a:r>
            <a:r>
              <a:rPr lang="zh-CN" altLang="en-US" sz="2800" b="1" dirty="0"/>
              <a:t>清，不可久居</a:t>
            </a:r>
            <a:r>
              <a:rPr lang="zh-CN" altLang="en-US" sz="2800" b="1" dirty="0" smtClean="0"/>
              <a:t>（                    </a:t>
            </a:r>
            <a:r>
              <a:rPr lang="zh-CN" altLang="en-US" sz="2800" b="1" dirty="0"/>
              <a:t>）</a:t>
            </a:r>
          </a:p>
          <a:p>
            <a:r>
              <a:rPr lang="en-US" altLang="zh-CN" sz="2800" b="1" dirty="0"/>
              <a:t>3</a:t>
            </a:r>
            <a:r>
              <a:rPr lang="zh-CN" altLang="en-US" sz="2800" b="1" dirty="0"/>
              <a:t>、 </a:t>
            </a:r>
            <a:r>
              <a:rPr lang="zh-CN" altLang="en-US" sz="2800" b="1" dirty="0">
                <a:solidFill>
                  <a:srgbClr val="FF3300"/>
                </a:solidFill>
              </a:rPr>
              <a:t>因</a:t>
            </a:r>
            <a:r>
              <a:rPr lang="zh-CN" altLang="en-US" sz="2800" b="1" dirty="0"/>
              <a:t>    </a:t>
            </a:r>
            <a:r>
              <a:rPr lang="zh-CN" altLang="en-US" sz="2800" b="1" dirty="0" smtClean="0"/>
              <a:t> </a:t>
            </a:r>
            <a:r>
              <a:rPr lang="zh-CN" altLang="en-US" sz="2400" b="1" dirty="0" smtClean="0"/>
              <a:t>①</a:t>
            </a:r>
            <a:r>
              <a:rPr lang="zh-CN" altLang="en-US" sz="2800" b="1" dirty="0" smtClean="0"/>
              <a:t> 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solidFill>
                  <a:srgbClr val="FF3300"/>
                </a:solidFill>
              </a:rPr>
              <a:t>因</a:t>
            </a:r>
            <a:r>
              <a:rPr lang="zh-CN" altLang="en-US" sz="2800" b="1" dirty="0"/>
              <a:t>驮黄檗人往             </a:t>
            </a:r>
            <a:r>
              <a:rPr lang="zh-CN" altLang="en-US" sz="2800" b="1" dirty="0" smtClean="0"/>
              <a:t>（                     </a:t>
            </a:r>
            <a:r>
              <a:rPr lang="zh-CN" altLang="en-US" sz="2800" b="1" dirty="0"/>
              <a:t>）  </a:t>
            </a:r>
          </a:p>
          <a:p>
            <a:r>
              <a:rPr lang="zh-CN" altLang="en-US" sz="2800" b="1" dirty="0"/>
              <a:t>             　</a:t>
            </a:r>
            <a:r>
              <a:rPr lang="zh-CN" altLang="en-US" sz="2400" b="1" dirty="0"/>
              <a:t>②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solidFill>
                  <a:srgbClr val="FF3300"/>
                </a:solidFill>
              </a:rPr>
              <a:t>因</a:t>
            </a:r>
            <a:r>
              <a:rPr lang="zh-CN" altLang="en-US" sz="2800" b="1" dirty="0"/>
              <a:t>寄所托，放浪形骸之外（       　  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4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solidFill>
                  <a:srgbClr val="FF3300"/>
                </a:solidFill>
              </a:rPr>
              <a:t>殊</a:t>
            </a:r>
            <a:r>
              <a:rPr lang="zh-CN" altLang="en-US" sz="2800" b="1" dirty="0"/>
              <a:t>    </a:t>
            </a:r>
            <a:r>
              <a:rPr lang="zh-CN" altLang="en-US" sz="2800" b="1" dirty="0" smtClean="0"/>
              <a:t>  </a:t>
            </a:r>
            <a:r>
              <a:rPr lang="zh-CN" altLang="en-US" sz="2400" b="1" dirty="0" smtClean="0"/>
              <a:t>①</a:t>
            </a:r>
            <a:r>
              <a:rPr lang="zh-CN" altLang="en-US" sz="2800" b="1" dirty="0"/>
              <a:t>、故山</a:t>
            </a:r>
            <a:r>
              <a:rPr lang="zh-CN" altLang="en-US" sz="2800" b="1" dirty="0">
                <a:solidFill>
                  <a:srgbClr val="FF3300"/>
                </a:solidFill>
              </a:rPr>
              <a:t>殊</a:t>
            </a:r>
            <a:r>
              <a:rPr lang="zh-CN" altLang="en-US" sz="2800" b="1" dirty="0"/>
              <a:t>可过          </a:t>
            </a:r>
            <a:r>
              <a:rPr lang="zh-CN" altLang="en-US" sz="2800" b="1" dirty="0" smtClean="0"/>
              <a:t>    （                   </a:t>
            </a:r>
            <a:r>
              <a:rPr lang="zh-CN" altLang="en-US" sz="2800" b="1" dirty="0"/>
              <a:t>）</a:t>
            </a:r>
          </a:p>
          <a:p>
            <a:r>
              <a:rPr lang="zh-CN" altLang="en-US" sz="2800" b="1" dirty="0"/>
              <a:t>             　</a:t>
            </a:r>
            <a:r>
              <a:rPr lang="zh-CN" altLang="en-US" sz="2400" b="1" dirty="0"/>
              <a:t>②</a:t>
            </a:r>
            <a:r>
              <a:rPr lang="zh-CN" altLang="en-US" sz="2800" b="1" dirty="0"/>
              <a:t>、趣舍万</a:t>
            </a:r>
            <a:r>
              <a:rPr lang="zh-CN" altLang="en-US" sz="2800" b="1" dirty="0">
                <a:solidFill>
                  <a:srgbClr val="FF3300"/>
                </a:solidFill>
              </a:rPr>
              <a:t>殊</a:t>
            </a:r>
            <a:r>
              <a:rPr lang="zh-CN" altLang="en-US" sz="2800" b="1" dirty="0"/>
              <a:t>，静躁不同</a:t>
            </a:r>
            <a:r>
              <a:rPr lang="zh-CN" altLang="en-US" sz="2800" b="1" dirty="0" smtClean="0"/>
              <a:t>（                         </a:t>
            </a:r>
            <a:r>
              <a:rPr lang="zh-CN" altLang="en-US" sz="2800" b="1" dirty="0"/>
              <a:t>）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6172200" y="54102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形容词，差别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7010400" y="449580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随着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5893655" y="2819400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动词，游览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6342856" y="3256085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名词，过错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6497824" y="3722077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副词，过于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6152356" y="4142329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介词，凭借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6115050" y="1992923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介词，跟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6115050" y="23622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介词，跟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5867400" y="49530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副词，很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6005024" y="15240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动词，给</a:t>
            </a:r>
          </a:p>
        </p:txBody>
      </p:sp>
    </p:spTree>
    <p:extLst>
      <p:ext uri="{BB962C8B-B14F-4D97-AF65-F5344CB8AC3E}">
        <p14:creationId xmlns:p14="http://schemas.microsoft.com/office/powerpoint/2010/main" val="1327955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build="p" autoUpdateAnimBg="0"/>
      <p:bldP spid="60421" grpId="0" build="p" autoUpdateAnimBg="0"/>
      <p:bldP spid="60422" grpId="0" build="p" autoUpdateAnimBg="0"/>
      <p:bldP spid="60423" grpId="0" build="p" autoUpdateAnimBg="0"/>
      <p:bldP spid="60424" grpId="0" build="p" autoUpdateAnimBg="0"/>
      <p:bldP spid="60425" grpId="0" build="p" autoUpdateAnimBg="0"/>
      <p:bldP spid="60426" grpId="0" build="p" autoUpdateAnimBg="0"/>
      <p:bldP spid="60427" grpId="0" build="p" autoUpdateAnimBg="0"/>
      <p:bldP spid="60428" grpId="0" build="p" autoUpdateAnimBg="0"/>
      <p:bldP spid="6042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17281" y="260350"/>
            <a:ext cx="7772400" cy="1143000"/>
          </a:xfrm>
        </p:spPr>
        <p:txBody>
          <a:bodyPr/>
          <a:lstStyle/>
          <a:p>
            <a:r>
              <a:rPr lang="zh-CN" altLang="en-US" b="1"/>
              <a:t>书信的特点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内容广泛</a:t>
            </a:r>
            <a:r>
              <a:rPr lang="zh-CN" altLang="en-US" b="1" dirty="0"/>
              <a:t>。议论、叙事、抒情、写景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</a:t>
            </a:r>
            <a:r>
              <a:rPr lang="zh-CN" altLang="en-US" b="1" dirty="0" smtClean="0"/>
              <a:t>无</a:t>
            </a:r>
            <a:r>
              <a:rPr lang="zh-CN" altLang="en-US" b="1" dirty="0"/>
              <a:t>所不可，嬉笑怒骂，皆成文章。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、富于</a:t>
            </a:r>
            <a:r>
              <a:rPr lang="zh-CN" altLang="en-US" b="1" dirty="0">
                <a:solidFill>
                  <a:srgbClr val="FF0000"/>
                </a:solidFill>
              </a:rPr>
              <a:t>抒情性</a:t>
            </a:r>
            <a:r>
              <a:rPr lang="zh-CN" altLang="en-US" b="1" dirty="0"/>
              <a:t>。能鲜明地表现作者的</a:t>
            </a:r>
            <a:r>
              <a:rPr lang="zh-CN" altLang="en-US" b="1" dirty="0" smtClean="0"/>
              <a:t>个性</a:t>
            </a:r>
            <a:endParaRPr lang="en-US" altLang="zh-CN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和风格</a:t>
            </a:r>
            <a:r>
              <a:rPr lang="zh-CN" altLang="en-US" b="1" dirty="0"/>
              <a:t>，写作时随意挥洒，尽情倾吐，</a:t>
            </a:r>
            <a:r>
              <a:rPr lang="zh-CN" altLang="en-US" b="1" dirty="0" smtClean="0"/>
              <a:t>能</a:t>
            </a:r>
            <a:endParaRPr lang="en-US" altLang="zh-CN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使读者</a:t>
            </a:r>
            <a:r>
              <a:rPr lang="zh-CN" altLang="en-US" b="1" dirty="0"/>
              <a:t>感到如见其人。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/>
              <a:t>3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表现手法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灵活</a:t>
            </a:r>
            <a:r>
              <a:rPr lang="zh-CN" altLang="en-US" b="1" dirty="0"/>
              <a:t>。无成法，无定体，或</a:t>
            </a:r>
            <a:r>
              <a:rPr lang="zh-CN" altLang="en-US" b="1" dirty="0" smtClean="0"/>
              <a:t>寥</a:t>
            </a:r>
            <a:endParaRPr lang="en-US" altLang="zh-CN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</a:t>
            </a:r>
            <a:r>
              <a:rPr lang="zh-CN" altLang="en-US" b="1" dirty="0" smtClean="0"/>
              <a:t>寥</a:t>
            </a:r>
            <a:r>
              <a:rPr lang="zh-CN" altLang="en-US" b="1" dirty="0"/>
              <a:t>数语，或洋洋千言，不需雕琢，</a:t>
            </a:r>
            <a:r>
              <a:rPr lang="zh-CN" altLang="en-US" b="1" dirty="0" smtClean="0"/>
              <a:t>率真</a:t>
            </a:r>
            <a:endParaRPr lang="en-US" altLang="zh-CN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</a:t>
            </a:r>
            <a:r>
              <a:rPr lang="zh-CN" altLang="en-US" b="1" dirty="0" smtClean="0"/>
              <a:t>自然</a:t>
            </a:r>
            <a:r>
              <a:rPr lang="zh-CN" altLang="en-US" b="1" dirty="0"/>
              <a:t>，活泼自由，语言不避方言俗语。</a:t>
            </a:r>
          </a:p>
        </p:txBody>
      </p:sp>
    </p:spTree>
    <p:extLst>
      <p:ext uri="{BB962C8B-B14F-4D97-AF65-F5344CB8AC3E}">
        <p14:creationId xmlns:p14="http://schemas.microsoft.com/office/powerpoint/2010/main" val="30253122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252413" y="1916113"/>
            <a:ext cx="8574087" cy="338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endParaRPr kumimoji="1" lang="en-US" altLang="zh-CN" sz="2800" b="1" dirty="0" smtClean="0">
              <a:latin typeface="宋体" pitchFamily="2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kumimoji="1" lang="zh-CN" altLang="en-US" sz="2800" b="1" dirty="0" smtClean="0">
                <a:latin typeface="宋体" pitchFamily="2" charset="-122"/>
              </a:rPr>
              <a:t>（</a:t>
            </a:r>
            <a:r>
              <a:rPr kumimoji="1" lang="en-US" altLang="zh-CN" sz="2800" b="1" dirty="0" smtClean="0">
                <a:latin typeface="宋体" pitchFamily="2" charset="-122"/>
              </a:rPr>
              <a:t>1</a:t>
            </a:r>
            <a:r>
              <a:rPr kumimoji="1" lang="zh-CN" altLang="en-US" sz="2800" b="1" dirty="0" smtClean="0">
                <a:latin typeface="宋体" pitchFamily="2" charset="-122"/>
              </a:rPr>
              <a:t>）</a:t>
            </a:r>
            <a:r>
              <a:rPr kumimoji="1" lang="zh-CN" altLang="en-US" sz="2800" b="1" dirty="0" smtClean="0">
                <a:latin typeface="宋体" pitchFamily="2" charset="-122"/>
                <a:ea typeface="黑体" pitchFamily="2" charset="-122"/>
              </a:rPr>
              <a:t>足下</a:t>
            </a:r>
            <a:r>
              <a:rPr kumimoji="1" lang="zh-CN" altLang="en-US" sz="2800" b="1" dirty="0" smtClean="0">
                <a:solidFill>
                  <a:srgbClr val="CC0000"/>
                </a:solidFill>
                <a:latin typeface="楷体_GB2312" pitchFamily="49" charset="-122"/>
                <a:ea typeface="黑体" pitchFamily="2" charset="-122"/>
              </a:rPr>
              <a:t>方</a:t>
            </a:r>
            <a:r>
              <a:rPr kumimoji="1" lang="zh-CN" altLang="en-US" sz="2800" b="1" dirty="0" smtClean="0">
                <a:latin typeface="宋体" pitchFamily="2" charset="-122"/>
                <a:ea typeface="黑体" pitchFamily="2" charset="-122"/>
              </a:rPr>
              <a:t>温经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kumimoji="1" lang="zh-CN" altLang="en-US" sz="2800" b="1" dirty="0" smtClean="0">
                <a:latin typeface="宋体" pitchFamily="2" charset="-122"/>
                <a:ea typeface="黑体" pitchFamily="2" charset="-122"/>
              </a:rPr>
              <a:t>（</a:t>
            </a:r>
            <a:r>
              <a:rPr kumimoji="1" lang="en-US" altLang="zh-CN" sz="2800" b="1" dirty="0" smtClean="0">
                <a:latin typeface="宋体" pitchFamily="2" charset="-122"/>
                <a:ea typeface="黑体" pitchFamily="2" charset="-122"/>
              </a:rPr>
              <a:t>2</a:t>
            </a:r>
            <a:r>
              <a:rPr kumimoji="1" lang="zh-CN" altLang="en-US" sz="2800" b="1" dirty="0" smtClean="0">
                <a:latin typeface="宋体" pitchFamily="2" charset="-122"/>
                <a:ea typeface="黑体" pitchFamily="2" charset="-122"/>
              </a:rPr>
              <a:t>）与山僧饭</a:t>
            </a:r>
            <a:r>
              <a:rPr kumimoji="1" lang="zh-CN" altLang="en-US" sz="2800" b="1" dirty="0" smtClean="0">
                <a:solidFill>
                  <a:srgbClr val="CC0000"/>
                </a:solidFill>
                <a:latin typeface="楷体_GB2312" pitchFamily="49" charset="-122"/>
                <a:ea typeface="黑体" pitchFamily="2" charset="-122"/>
              </a:rPr>
              <a:t>讫</a:t>
            </a:r>
            <a:r>
              <a:rPr kumimoji="1" lang="zh-CN" altLang="en-US" sz="2800" b="1" dirty="0" smtClean="0">
                <a:latin typeface="宋体" pitchFamily="2" charset="-122"/>
                <a:ea typeface="黑体" pitchFamily="2" charset="-122"/>
              </a:rPr>
              <a:t>而去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kumimoji="1" lang="zh-CN" altLang="en-US" sz="2800" b="1" dirty="0" smtClean="0">
                <a:latin typeface="宋体" pitchFamily="2" charset="-122"/>
                <a:ea typeface="黑体" pitchFamily="2" charset="-122"/>
              </a:rPr>
              <a:t>（</a:t>
            </a:r>
            <a:r>
              <a:rPr kumimoji="1" lang="en-US" altLang="zh-CN" sz="2800" b="1" dirty="0" smtClean="0">
                <a:latin typeface="宋体" pitchFamily="2" charset="-122"/>
                <a:ea typeface="黑体" pitchFamily="2" charset="-122"/>
              </a:rPr>
              <a:t>3</a:t>
            </a:r>
            <a:r>
              <a:rPr kumimoji="1" lang="zh-CN" altLang="en-US" sz="2800" b="1" dirty="0" smtClean="0">
                <a:latin typeface="宋体" pitchFamily="2" charset="-122"/>
                <a:ea typeface="黑体" pitchFamily="2" charset="-122"/>
              </a:rPr>
              <a:t>）多思</a:t>
            </a:r>
            <a:r>
              <a:rPr kumimoji="1" lang="zh-CN" altLang="en-US" sz="2800" b="1" dirty="0" smtClean="0">
                <a:solidFill>
                  <a:srgbClr val="CC0000"/>
                </a:solidFill>
                <a:latin typeface="楷体_GB2312" pitchFamily="49" charset="-122"/>
                <a:ea typeface="黑体" pitchFamily="2" charset="-122"/>
              </a:rPr>
              <a:t>曩昔</a:t>
            </a:r>
            <a:r>
              <a:rPr kumimoji="1" lang="zh-CN" altLang="en-US" sz="2800" b="1" dirty="0" smtClean="0">
                <a:latin typeface="宋体" pitchFamily="2" charset="-122"/>
                <a:ea typeface="黑体" pitchFamily="2" charset="-122"/>
              </a:rPr>
              <a:t>，携手赋诗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kumimoji="1" lang="zh-CN" altLang="en-US" sz="2800" b="1" dirty="0" smtClean="0">
                <a:latin typeface="宋体" pitchFamily="2" charset="-122"/>
                <a:ea typeface="黑体" pitchFamily="2" charset="-122"/>
              </a:rPr>
              <a:t>（</a:t>
            </a:r>
            <a:r>
              <a:rPr kumimoji="1" lang="en-US" altLang="zh-CN" sz="2800" b="1" dirty="0" smtClean="0">
                <a:latin typeface="宋体" pitchFamily="2" charset="-122"/>
                <a:ea typeface="黑体" pitchFamily="2" charset="-122"/>
              </a:rPr>
              <a:t>4</a:t>
            </a:r>
            <a:r>
              <a:rPr kumimoji="1" lang="zh-CN" altLang="en-US" sz="2800" b="1" dirty="0" smtClean="0">
                <a:latin typeface="宋体" pitchFamily="2" charset="-122"/>
                <a:ea typeface="黑体" pitchFamily="2" charset="-122"/>
              </a:rPr>
              <a:t>）然</a:t>
            </a:r>
            <a:r>
              <a:rPr kumimoji="1" lang="zh-CN" altLang="en-US" sz="2800" b="1" dirty="0" smtClean="0">
                <a:solidFill>
                  <a:srgbClr val="CC0000"/>
                </a:solidFill>
                <a:latin typeface="楷体_GB2312" pitchFamily="49" charset="-122"/>
                <a:ea typeface="黑体" pitchFamily="2" charset="-122"/>
              </a:rPr>
              <a:t>是中</a:t>
            </a:r>
            <a:r>
              <a:rPr kumimoji="1" lang="zh-CN" altLang="en-US" sz="2800" b="1" dirty="0" smtClean="0">
                <a:latin typeface="宋体" pitchFamily="2" charset="-122"/>
                <a:ea typeface="黑体" pitchFamily="2" charset="-122"/>
              </a:rPr>
              <a:t>有深趣矣！无</a:t>
            </a:r>
            <a:r>
              <a:rPr kumimoji="1" lang="zh-CN" altLang="en-US" sz="2800" b="1" dirty="0" smtClean="0">
                <a:solidFill>
                  <a:srgbClr val="CC0000"/>
                </a:solidFill>
                <a:latin typeface="楷体_GB2312" pitchFamily="49" charset="-122"/>
                <a:ea typeface="黑体" pitchFamily="2" charset="-122"/>
              </a:rPr>
              <a:t>忽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kumimoji="1" lang="zh-CN" altLang="en-US" sz="2800" b="1" dirty="0" smtClean="0">
                <a:latin typeface="宋体" pitchFamily="2" charset="-122"/>
                <a:ea typeface="黑体" pitchFamily="2" charset="-122"/>
              </a:rPr>
              <a:t>（</a:t>
            </a:r>
            <a:r>
              <a:rPr kumimoji="1" lang="en-US" altLang="zh-CN" sz="2800" b="1" dirty="0" smtClean="0">
                <a:latin typeface="宋体" pitchFamily="2" charset="-122"/>
                <a:ea typeface="黑体" pitchFamily="2" charset="-122"/>
              </a:rPr>
              <a:t>5</a:t>
            </a:r>
            <a:r>
              <a:rPr kumimoji="1" lang="zh-CN" altLang="en-US" sz="2800" b="1" dirty="0" smtClean="0">
                <a:latin typeface="宋体" pitchFamily="2" charset="-122"/>
                <a:ea typeface="黑体" pitchFamily="2" charset="-122"/>
              </a:rPr>
              <a:t>）山中人王维</a:t>
            </a:r>
            <a:r>
              <a:rPr kumimoji="1" lang="zh-CN" altLang="en-US" sz="2800" b="1" dirty="0" smtClean="0">
                <a:solidFill>
                  <a:srgbClr val="CC0000"/>
                </a:solidFill>
                <a:latin typeface="楷体_GB2312" pitchFamily="49" charset="-122"/>
                <a:ea typeface="黑体" pitchFamily="2" charset="-122"/>
              </a:rPr>
              <a:t>白</a:t>
            </a:r>
            <a:endParaRPr kumimoji="1" lang="zh-CN" altLang="en-US" sz="2800" b="1" dirty="0">
              <a:solidFill>
                <a:srgbClr val="CC0000"/>
              </a:solidFill>
              <a:latin typeface="楷体_GB2312" pitchFamily="49" charset="-122"/>
              <a:ea typeface="黑体" pitchFamily="2" charset="-122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5004048" y="2342173"/>
            <a:ext cx="3989388" cy="354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15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正，正在</a:t>
            </a:r>
          </a:p>
          <a:p>
            <a:pPr>
              <a:lnSpc>
                <a:spcPct val="125000"/>
              </a:lnSpc>
              <a:spcBef>
                <a:spcPct val="15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罢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，结束</a:t>
            </a:r>
          </a:p>
          <a:p>
            <a:pPr>
              <a:lnSpc>
                <a:spcPct val="125000"/>
              </a:lnSpc>
              <a:spcBef>
                <a:spcPct val="15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以往，从前</a:t>
            </a:r>
          </a:p>
          <a:p>
            <a:pPr>
              <a:lnSpc>
                <a:spcPct val="125000"/>
              </a:lnSpc>
              <a:spcBef>
                <a:spcPct val="15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这当中／不注意，忘记</a:t>
            </a:r>
          </a:p>
          <a:p>
            <a:pPr>
              <a:lnSpc>
                <a:spcPct val="125000"/>
              </a:lnSpc>
              <a:spcBef>
                <a:spcPct val="15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书信中对平辈晚辈的谦辞</a:t>
            </a:r>
          </a:p>
        </p:txBody>
      </p:sp>
      <p:sp>
        <p:nvSpPr>
          <p:cNvPr id="61444" name="AutoShape 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7829550" y="5661025"/>
            <a:ext cx="731838" cy="215900"/>
          </a:xfrm>
          <a:prstGeom prst="actionButtonForwardNex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1219200" y="762000"/>
            <a:ext cx="7086600" cy="7112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CC3300"/>
                </a:solidFill>
                <a:ea typeface="华文行楷" pitchFamily="2" charset="-122"/>
              </a:rPr>
              <a:t>练一练</a:t>
            </a:r>
            <a:r>
              <a:rPr lang="zh-CN" altLang="en-US" sz="3200" b="1">
                <a:solidFill>
                  <a:srgbClr val="CC3300"/>
                </a:solidFill>
                <a:ea typeface="黑体" pitchFamily="2" charset="-122"/>
              </a:rPr>
              <a:t>二</a:t>
            </a:r>
            <a:r>
              <a:rPr lang="zh-CN" altLang="en-US" sz="4000" b="1">
                <a:solidFill>
                  <a:srgbClr val="CC3300"/>
                </a:solidFill>
                <a:ea typeface="黑体" pitchFamily="2" charset="-122"/>
              </a:rPr>
              <a:t>：</a:t>
            </a:r>
            <a:r>
              <a:rPr kumimoji="1" lang="zh-CN" altLang="en-US" sz="3200" b="1">
                <a:solidFill>
                  <a:srgbClr val="A50021"/>
                </a:solidFill>
              </a:rPr>
              <a:t>解释下列红体词的意思</a:t>
            </a:r>
          </a:p>
        </p:txBody>
      </p:sp>
    </p:spTree>
    <p:extLst>
      <p:ext uri="{BB962C8B-B14F-4D97-AF65-F5344CB8AC3E}">
        <p14:creationId xmlns:p14="http://schemas.microsoft.com/office/powerpoint/2010/main" val="40822833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79512" y="3645024"/>
            <a:ext cx="8659688" cy="308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kumimoji="1" lang="en-US" altLang="zh-CN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“</a:t>
            </a:r>
            <a:r>
              <a:rPr kumimoji="1" lang="zh-CN" alt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景气”古</a:t>
            </a: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：景色，气候；今：指生产增长</a:t>
            </a:r>
            <a:r>
              <a:rPr kumimoji="1" lang="zh-CN" alt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endParaRPr kumimoji="1" lang="en-US" altLang="zh-CN" sz="2800" b="1" dirty="0" smtClean="0">
              <a:solidFill>
                <a:srgbClr val="00B0F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kumimoji="1" lang="en-US" altLang="zh-CN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kumimoji="1" lang="zh-CN" alt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失业</a:t>
            </a: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减少、信用活跃等经济繁荣现象，泛指兴旺。</a:t>
            </a:r>
          </a:p>
          <a:p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kumimoji="1" lang="en-US" altLang="zh-CN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kumimoji="1" lang="en-US" altLang="zh-CN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“</a:t>
            </a: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足下”　</a:t>
            </a:r>
            <a:r>
              <a:rPr kumimoji="1" lang="zh-CN" alt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古：今</a:t>
            </a: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意义相同，均是对别人的敬称</a:t>
            </a:r>
            <a:r>
              <a:rPr kumimoji="1" lang="zh-CN" alt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endParaRPr kumimoji="1" lang="en-US" altLang="zh-CN" sz="2800" b="1" dirty="0" smtClean="0">
              <a:solidFill>
                <a:srgbClr val="00B0F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kumimoji="1" lang="en-US" altLang="zh-CN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</a:t>
            </a:r>
            <a:r>
              <a:rPr kumimoji="1" lang="zh-CN" alt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现</a:t>
            </a: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不常用。</a:t>
            </a:r>
          </a:p>
          <a:p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kumimoji="1" lang="en-US" altLang="zh-CN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kumimoji="1" lang="en-US" altLang="zh-CN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“</a:t>
            </a: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静默”　古：指入睡；今：指不作声。</a:t>
            </a:r>
          </a:p>
          <a:p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zh-CN" alt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D“</a:t>
            </a: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天机”　古：天性；今：一般指重要而</a:t>
            </a:r>
            <a:r>
              <a:rPr kumimoji="1" lang="zh-CN" alt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不可</a:t>
            </a:r>
            <a:endParaRPr kumimoji="1" lang="en-US" altLang="zh-CN" sz="2800" b="1" dirty="0" smtClean="0">
              <a:solidFill>
                <a:srgbClr val="00B0F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kumimoji="1" lang="en-US" altLang="zh-CN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</a:t>
            </a:r>
            <a:r>
              <a:rPr kumimoji="1" lang="zh-CN" alt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泄露</a:t>
            </a: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的秘密</a:t>
            </a: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2" action="ppaction://hlinksldjump"/>
              </a:rPr>
              <a:t>。</a:t>
            </a:r>
            <a:endParaRPr kumimoji="1" lang="zh-CN" altLang="en-US" sz="2400" b="1" dirty="0">
              <a:solidFill>
                <a:srgbClr val="00B0F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2467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377825" y="70129"/>
            <a:ext cx="8540750" cy="1143000"/>
          </a:xfrm>
          <a:noFill/>
          <a:ln/>
        </p:spPr>
        <p:txBody>
          <a:bodyPr>
            <a:normAutofit fontScale="90000"/>
          </a:bodyPr>
          <a:lstStyle/>
          <a:p>
            <a:pPr algn="l"/>
            <a:r>
              <a:rPr lang="en-US" altLang="zh-CN" sz="4000" b="1" dirty="0">
                <a:solidFill>
                  <a:srgbClr val="A50021"/>
                </a:solidFill>
                <a:ea typeface="华文行楷" pitchFamily="2" charset="-122"/>
              </a:rPr>
              <a:t> </a:t>
            </a:r>
            <a:r>
              <a:rPr lang="zh-CN" altLang="en-US" sz="4000" b="1" dirty="0">
                <a:solidFill>
                  <a:srgbClr val="A50021"/>
                </a:solidFill>
                <a:ea typeface="华文行楷" pitchFamily="2" charset="-122"/>
              </a:rPr>
              <a:t>练一练</a:t>
            </a:r>
            <a:r>
              <a:rPr lang="zh-CN" altLang="en-US" sz="2800" b="1" dirty="0">
                <a:solidFill>
                  <a:srgbClr val="A50021"/>
                </a:solidFill>
                <a:ea typeface="黑体" pitchFamily="2" charset="-122"/>
              </a:rPr>
              <a:t>三</a:t>
            </a:r>
            <a:r>
              <a:rPr lang="zh-CN" altLang="en-US" b="1" dirty="0">
                <a:solidFill>
                  <a:srgbClr val="A50021"/>
                </a:solidFill>
                <a:ea typeface="黑体" pitchFamily="2" charset="-122"/>
              </a:rPr>
              <a:t>：</a:t>
            </a:r>
            <a:r>
              <a:rPr kumimoji="1" lang="zh-CN" altLang="en-US" sz="2800" b="1" dirty="0">
                <a:solidFill>
                  <a:srgbClr val="A50021"/>
                </a:solidFill>
                <a:ea typeface="黑体" pitchFamily="2" charset="-122"/>
              </a:rPr>
              <a:t>句中加红色词语的含义，</a:t>
            </a:r>
            <a:br>
              <a:rPr kumimoji="1" lang="zh-CN" altLang="en-US" sz="2800" b="1" dirty="0">
                <a:solidFill>
                  <a:srgbClr val="A50021"/>
                </a:solidFill>
                <a:ea typeface="黑体" pitchFamily="2" charset="-122"/>
              </a:rPr>
            </a:br>
            <a:r>
              <a:rPr kumimoji="1" lang="zh-CN" altLang="en-US" sz="2800" b="1" dirty="0">
                <a:solidFill>
                  <a:srgbClr val="A50021"/>
                </a:solidFill>
                <a:ea typeface="黑体" pitchFamily="2" charset="-122"/>
              </a:rPr>
              <a:t>与现代汉语相同的一项是</a:t>
            </a:r>
            <a:r>
              <a:rPr kumimoji="1" lang="zh-CN" altLang="en-US" b="1" dirty="0">
                <a:solidFill>
                  <a:srgbClr val="A50021"/>
                </a:solidFill>
                <a:ea typeface="黑体" pitchFamily="2" charset="-122"/>
              </a:rPr>
              <a:t>（       ）</a:t>
            </a:r>
          </a:p>
        </p:txBody>
      </p:sp>
      <p:sp>
        <p:nvSpPr>
          <p:cNvPr id="62468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600200"/>
            <a:ext cx="8540750" cy="2060575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kumimoji="1" lang="en-US" altLang="zh-CN" b="1" dirty="0"/>
              <a:t>A</a:t>
            </a:r>
            <a:r>
              <a:rPr kumimoji="1" lang="zh-CN" altLang="en-US" b="1" dirty="0"/>
              <a:t>．近腊月下，</a:t>
            </a:r>
            <a:r>
              <a:rPr kumimoji="1" lang="zh-CN" altLang="en-US" b="1" dirty="0">
                <a:solidFill>
                  <a:srgbClr val="FF0000"/>
                </a:solidFill>
              </a:rPr>
              <a:t>景气</a:t>
            </a:r>
            <a:r>
              <a:rPr kumimoji="1" lang="zh-CN" altLang="en-US" b="1" dirty="0"/>
              <a:t>和畅   </a:t>
            </a:r>
            <a:endParaRPr kumimoji="1" lang="en-US" altLang="zh-CN" b="1" dirty="0" smtClean="0"/>
          </a:p>
          <a:p>
            <a:r>
              <a:rPr kumimoji="1" lang="en-US" altLang="zh-CN" b="1" dirty="0" smtClean="0"/>
              <a:t>B</a:t>
            </a:r>
            <a:r>
              <a:rPr kumimoji="1" lang="zh-CN" altLang="en-US" b="1" dirty="0"/>
              <a:t>．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足下</a:t>
            </a:r>
            <a:r>
              <a:rPr kumimoji="1" lang="zh-CN" altLang="en-US" b="1" dirty="0"/>
              <a:t>方温</a:t>
            </a:r>
            <a:r>
              <a:rPr kumimoji="1" lang="zh-CN" altLang="en-US" b="1" dirty="0" smtClean="0"/>
              <a:t>经， </a:t>
            </a:r>
            <a:r>
              <a:rPr kumimoji="1" lang="zh-CN" altLang="en-US" b="1" dirty="0"/>
              <a:t>猥不敢相烦</a:t>
            </a:r>
          </a:p>
          <a:p>
            <a:r>
              <a:rPr kumimoji="1" lang="en-US" altLang="zh-CN" b="1" dirty="0"/>
              <a:t>C</a:t>
            </a:r>
            <a:r>
              <a:rPr kumimoji="1" lang="zh-CN" altLang="en-US" b="1" dirty="0"/>
              <a:t>．此时独坐，僮仆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静默</a:t>
            </a:r>
            <a:r>
              <a:rPr kumimoji="1" lang="zh-CN" altLang="en-US" b="1" dirty="0"/>
              <a:t>   </a:t>
            </a:r>
            <a:endParaRPr kumimoji="1" lang="en-US" altLang="zh-CN" b="1" dirty="0" smtClean="0"/>
          </a:p>
          <a:p>
            <a:r>
              <a:rPr kumimoji="1" lang="en-US" altLang="zh-CN" b="1" dirty="0" smtClean="0"/>
              <a:t>D</a:t>
            </a:r>
            <a:r>
              <a:rPr kumimoji="1" lang="zh-CN" altLang="en-US" b="1" dirty="0"/>
              <a:t>．非子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天机</a:t>
            </a:r>
            <a:r>
              <a:rPr kumimoji="1" lang="zh-CN" altLang="en-US" b="1" dirty="0"/>
              <a:t>清妙 </a:t>
            </a:r>
            <a:r>
              <a:rPr kumimoji="1" lang="zh-CN" altLang="en-US" b="1" dirty="0" smtClean="0"/>
              <a:t>者</a:t>
            </a:r>
            <a:r>
              <a:rPr kumimoji="1" lang="zh-CN" altLang="en-US" b="1" dirty="0"/>
              <a:t>，岂能以此不急之务相邀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4572000" y="620688"/>
            <a:ext cx="5048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CC0000"/>
                </a:solidFill>
                <a:latin typeface="Times New Roman" pitchFamily="18" charset="0"/>
                <a:ea typeface="標楷體" pitchFamily="65" charset="-12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934580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24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2000"/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2000"/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2000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2000"/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2000"/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2000"/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2000"/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animBg="1"/>
      <p:bldP spid="62468" grpId="0" build="p" animBg="1"/>
      <p:bldP spid="624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Text Box 2"/>
          <p:cNvSpPr txBox="1">
            <a:spLocks noChangeArrowheads="1"/>
          </p:cNvSpPr>
          <p:nvPr/>
        </p:nvSpPr>
        <p:spPr bwMode="auto">
          <a:xfrm>
            <a:off x="140677" y="188640"/>
            <a:ext cx="872196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 dirty="0" smtClean="0">
                <a:ea typeface="华文新魏" pitchFamily="2" charset="-122"/>
              </a:rPr>
              <a:t> 辋</a:t>
            </a:r>
            <a:r>
              <a:rPr lang="zh-CN" altLang="en-US" sz="2400" b="1" dirty="0">
                <a:ea typeface="华文新魏" pitchFamily="2" charset="-122"/>
              </a:rPr>
              <a:t>川闲居赠裴秀才迪</a:t>
            </a:r>
            <a:r>
              <a:rPr lang="zh-CN" altLang="en-US" b="1" dirty="0">
                <a:ea typeface="宋体" pitchFamily="2" charset="-122"/>
              </a:rPr>
              <a:t> </a:t>
            </a:r>
          </a:p>
          <a:p>
            <a:pPr algn="ctr"/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寒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山转苍翠，秋水日潺湲。</a:t>
            </a:r>
          </a:p>
          <a:p>
            <a:pPr algn="ctr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倚杖柴门外，临风听暮蝉。</a:t>
            </a:r>
          </a:p>
          <a:p>
            <a:pPr algn="ctr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渡头余落日，墟里上孤烟。 </a:t>
            </a:r>
          </a:p>
          <a:p>
            <a:pPr algn="ctr"/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 复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值</a:t>
            </a:r>
            <a:r>
              <a:rPr lang="zh-CN" altLang="en-US" sz="28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接舆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醉，狂歌五柳前。</a:t>
            </a:r>
            <a:r>
              <a:rPr lang="zh-CN" altLang="en-US" sz="3200" b="1" dirty="0">
                <a:ea typeface="宋体" pitchFamily="2" charset="-122"/>
              </a:rPr>
              <a:t> </a:t>
            </a:r>
          </a:p>
          <a:p>
            <a:pPr algn="just"/>
            <a:r>
              <a:rPr lang="zh-CN" altLang="en-US" sz="2800" dirty="0">
                <a:ea typeface="宋体" pitchFamily="2" charset="-122"/>
              </a:rPr>
              <a:t>　　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1884485" y="4953001"/>
            <a:ext cx="65561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97546" y="2371309"/>
            <a:ext cx="83884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ea typeface="楷体_GB2312" pitchFamily="49" charset="-122"/>
              </a:rPr>
              <a:t>注释①接舆：楚国佯狂避世的隐士。孔子适楚，接舆游其门而歌。</a:t>
            </a:r>
            <a:endParaRPr lang="en-US" altLang="zh-CN" sz="2000" b="1" dirty="0" smtClean="0">
              <a:ea typeface="楷体_GB2312" pitchFamily="49" charset="-122"/>
            </a:endParaRPr>
          </a:p>
          <a:p>
            <a:r>
              <a:rPr lang="en-US" altLang="zh-CN" sz="2000" b="1" dirty="0">
                <a:ea typeface="楷体_GB2312" pitchFamily="49" charset="-122"/>
              </a:rPr>
              <a:t> </a:t>
            </a:r>
            <a:r>
              <a:rPr lang="en-US" altLang="zh-CN" sz="2000" b="1" dirty="0" smtClean="0">
                <a:ea typeface="楷体_GB2312" pitchFamily="49" charset="-122"/>
              </a:rPr>
              <a:t>                 </a:t>
            </a:r>
            <a:r>
              <a:rPr lang="zh-CN" altLang="en-US" sz="2000" b="1" dirty="0" smtClean="0">
                <a:ea typeface="楷体_GB2312" pitchFamily="49" charset="-122"/>
              </a:rPr>
              <a:t>这里指裴迪。</a:t>
            </a:r>
            <a:endParaRPr lang="zh-CN" altLang="en-US" sz="2000" b="1" dirty="0"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5732" y="3107322"/>
            <a:ext cx="85001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1</a:t>
            </a: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</a:rPr>
              <a:t>、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随着天色转晚，山色一片苍翠，秋水</a:t>
            </a:r>
            <a:r>
              <a:rPr lang="zh-CN" alt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整日</a:t>
            </a: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不停缓缓流动。</a:t>
            </a:r>
            <a:endParaRPr lang="en-US" altLang="zh-CN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5507" y="3717032"/>
            <a:ext cx="83046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2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、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拄着手杖站在柴门外，迎着风倾听傍晚</a:t>
            </a:r>
            <a:r>
              <a:rPr lang="zh-CN" alt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的</a:t>
            </a: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蝉鸣叫。           </a:t>
            </a:r>
            <a:endParaRPr lang="en-US" altLang="zh-CN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955" y="4429707"/>
            <a:ext cx="83011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3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、渡口还有落日的余辉，村庄里升起袅袅</a:t>
            </a:r>
            <a:r>
              <a:rPr lang="zh-CN" alt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的炊烟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。</a:t>
            </a:r>
            <a:endParaRPr lang="en-US" altLang="zh-CN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0549" y="5139817"/>
            <a:ext cx="82795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4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、又遇到喝醉酒的像接舆一样的狂士</a:t>
            </a:r>
            <a:r>
              <a:rPr lang="zh-CN" alt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裴迪，在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我面前放声高歌。</a:t>
            </a:r>
            <a:endParaRPr lang="zh-CN" alt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05975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58806" y="1700808"/>
            <a:ext cx="849694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ea typeface="黑体" pitchFamily="2" charset="-122"/>
              </a:rPr>
              <a:t>答</a:t>
            </a:r>
            <a:r>
              <a:rPr lang="zh-CN" altLang="en-US" sz="2400" b="1" dirty="0">
                <a:ea typeface="黑体" pitchFamily="2" charset="-122"/>
              </a:rPr>
              <a:t>：诗歌选取了“寒山”“秋水”“茅舍”“暮蝉”“落日”“炊烟”一系列意象，构筑了一幅</a:t>
            </a:r>
            <a:r>
              <a:rPr lang="zh-CN" altLang="en-US" sz="2400" b="1" dirty="0">
                <a:solidFill>
                  <a:srgbClr val="00B050"/>
                </a:solidFill>
                <a:ea typeface="黑体" pitchFamily="2" charset="-122"/>
              </a:rPr>
              <a:t>恬淡闲适</a:t>
            </a:r>
            <a:r>
              <a:rPr lang="zh-CN" altLang="en-US" sz="2400" b="1" dirty="0">
                <a:ea typeface="黑体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ea typeface="黑体" pitchFamily="2" charset="-122"/>
              </a:rPr>
              <a:t>秋日黄昏山林幽居图</a:t>
            </a:r>
            <a:r>
              <a:rPr lang="zh-CN" altLang="en-US" sz="2400" b="1" dirty="0" smtClean="0">
                <a:ea typeface="黑体" pitchFamily="2" charset="-122"/>
              </a:rPr>
              <a:t>。</a:t>
            </a:r>
            <a:endParaRPr lang="en-US" altLang="zh-CN" sz="2400" b="1" dirty="0" smtClean="0"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 </a:t>
            </a:r>
            <a:r>
              <a:rPr lang="en-US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         </a:t>
            </a:r>
            <a:r>
              <a:rPr lang="zh-CN" alt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寒</a:t>
            </a: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山</a:t>
            </a:r>
            <a:r>
              <a:rPr lang="zh-CN" altLang="en-US" sz="2400" b="1" dirty="0">
                <a:ea typeface="黑体" pitchFamily="2" charset="-122"/>
              </a:rPr>
              <a:t>随着季节变得郁郁苍苍，</a:t>
            </a: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秋水</a:t>
            </a:r>
            <a:r>
              <a:rPr lang="zh-CN" altLang="en-US" sz="2400" b="1" dirty="0">
                <a:ea typeface="黑体" pitchFamily="2" charset="-122"/>
              </a:rPr>
              <a:t>每天舒缓的流向远方，诗人拄着拐杖伫立在</a:t>
            </a: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茅舍</a:t>
            </a:r>
            <a:r>
              <a:rPr lang="zh-CN" altLang="en-US" sz="2400" b="1" dirty="0">
                <a:ea typeface="黑体" pitchFamily="2" charset="-122"/>
              </a:rPr>
              <a:t>门口，迎风细听着</a:t>
            </a: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暮蝉</a:t>
            </a:r>
            <a:r>
              <a:rPr lang="zh-CN" altLang="en-US" sz="2400" b="1" dirty="0">
                <a:ea typeface="黑体" pitchFamily="2" charset="-122"/>
              </a:rPr>
              <a:t>的吟唱，渡头那边</a:t>
            </a: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太阳</a:t>
            </a:r>
            <a:r>
              <a:rPr lang="zh-CN" altLang="en-US" sz="2400" b="1" dirty="0">
                <a:ea typeface="黑体" pitchFamily="2" charset="-122"/>
              </a:rPr>
              <a:t>就要落山，村子里的</a:t>
            </a: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炊烟</a:t>
            </a:r>
            <a:r>
              <a:rPr lang="zh-CN" altLang="en-US" sz="2400" b="1" dirty="0">
                <a:ea typeface="黑体" pitchFamily="2" charset="-122"/>
              </a:rPr>
              <a:t>一缕缕的飘起来</a:t>
            </a:r>
            <a:r>
              <a:rPr lang="zh-CN" altLang="en-US" sz="2400" b="1" dirty="0" smtClean="0">
                <a:ea typeface="黑体" pitchFamily="2" charset="-122"/>
              </a:rPr>
              <a:t>。</a:t>
            </a:r>
            <a:endParaRPr lang="en-US" altLang="zh-CN" sz="2400" b="1" dirty="0"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ea typeface="黑体" pitchFamily="2" charset="-122"/>
              </a:rPr>
              <a:t> </a:t>
            </a:r>
            <a:r>
              <a:rPr lang="en-US" altLang="zh-CN" sz="2400" b="1" dirty="0" smtClean="0">
                <a:ea typeface="黑体" pitchFamily="2" charset="-122"/>
              </a:rPr>
              <a:t>        </a:t>
            </a:r>
            <a:r>
              <a:rPr lang="zh-CN" altLang="en-US" sz="2400" b="1" dirty="0" smtClean="0">
                <a:ea typeface="黑体" pitchFamily="2" charset="-122"/>
              </a:rPr>
              <a:t>自然</a:t>
            </a:r>
            <a:r>
              <a:rPr lang="zh-CN" altLang="en-US" sz="2400" b="1" dirty="0">
                <a:ea typeface="黑体" pitchFamily="2" charset="-122"/>
              </a:rPr>
              <a:t>风景中</a:t>
            </a: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有动有静</a:t>
            </a:r>
            <a:r>
              <a:rPr lang="zh-CN" altLang="en-US" sz="2400" b="1" dirty="0">
                <a:ea typeface="黑体" pitchFamily="2" charset="-122"/>
              </a:rPr>
              <a:t>，</a:t>
            </a: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有声有色</a:t>
            </a:r>
            <a:r>
              <a:rPr lang="zh-CN" altLang="en-US" sz="2400" b="1" dirty="0">
                <a:ea typeface="黑体" pitchFamily="2" charset="-122"/>
              </a:rPr>
              <a:t>，令人陶醉。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260648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ea typeface="黑体" pitchFamily="2" charset="-122"/>
              </a:rPr>
              <a:t>请从</a:t>
            </a:r>
            <a:r>
              <a:rPr lang="zh-CN" altLang="en-US" sz="2800" b="1" u="sng" dirty="0" smtClean="0">
                <a:solidFill>
                  <a:srgbClr val="A50021"/>
                </a:solidFill>
                <a:ea typeface="黑体" pitchFamily="2" charset="-122"/>
              </a:rPr>
              <a:t>意象和意境</a:t>
            </a:r>
            <a:r>
              <a:rPr lang="zh-CN" altLang="en-US" sz="2800" b="1" dirty="0" smtClean="0">
                <a:ea typeface="黑体" pitchFamily="2" charset="-122"/>
              </a:rPr>
              <a:t>的角度鉴赏这首诗的景物描写。</a:t>
            </a:r>
            <a:endParaRPr lang="zh-CN" altLang="en-US" sz="2800" b="1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9240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空山结屋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Gray">
          <a:xfrm>
            <a:off x="0" y="0"/>
            <a:ext cx="9144000" cy="6858000"/>
          </a:xfrm>
          <a:prstGeom prst="rect">
            <a:avLst/>
          </a:prstGeom>
          <a:noFill/>
          <a:ln w="57150" cmpd="thickThin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912100" y="427038"/>
            <a:ext cx="854075" cy="307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ckThin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ctr"/>
            <a:r>
              <a:rPr lang="zh-CN" altLang="en-US" sz="4400" b="1">
                <a:solidFill>
                  <a:schemeClr val="bg1"/>
                </a:solidFill>
                <a:ea typeface="楷体_GB2312" pitchFamily="49" charset="-122"/>
              </a:rPr>
              <a:t>画家的王维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850063" y="2230438"/>
            <a:ext cx="793750" cy="287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ckThin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ctr"/>
            <a:r>
              <a:rPr lang="zh-CN" altLang="en-US" sz="4000" b="1">
                <a:solidFill>
                  <a:schemeClr val="bg1"/>
                </a:solidFill>
                <a:ea typeface="楷体_GB2312" pitchFamily="49" charset="-122"/>
              </a:rPr>
              <a:t>诗人的王维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5603875" y="3246438"/>
            <a:ext cx="854075" cy="284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ckThin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algn="ctr"/>
            <a:r>
              <a:rPr lang="zh-CN" altLang="en-US" sz="4400" b="1">
                <a:solidFill>
                  <a:schemeClr val="bg1"/>
                </a:solidFill>
                <a:ea typeface="楷体_GB2312" pitchFamily="49" charset="-122"/>
              </a:rPr>
              <a:t>诗佛的王维</a:t>
            </a:r>
          </a:p>
        </p:txBody>
      </p:sp>
    </p:spTree>
    <p:extLst>
      <p:ext uri="{BB962C8B-B14F-4D97-AF65-F5344CB8AC3E}">
        <p14:creationId xmlns:p14="http://schemas.microsoft.com/office/powerpoint/2010/main" val="1170376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王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28575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47650" y="3855672"/>
            <a:ext cx="35814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 dirty="0">
                <a:latin typeface="华文宋体" pitchFamily="2" charset="-122"/>
                <a:ea typeface="华文宋体" pitchFamily="2" charset="-122"/>
              </a:rPr>
              <a:t>       </a:t>
            </a:r>
            <a:r>
              <a:rPr lang="zh-CN" altLang="en-US" sz="2400" b="1" dirty="0">
                <a:latin typeface="华文宋体" pitchFamily="2" charset="-122"/>
                <a:ea typeface="华文宋体" pitchFamily="2" charset="-122"/>
              </a:rPr>
              <a:t>王维（公元</a:t>
            </a:r>
            <a:r>
              <a:rPr lang="en-US" altLang="zh-CN" sz="2400" b="1" dirty="0">
                <a:latin typeface="华文宋体" pitchFamily="2" charset="-122"/>
                <a:ea typeface="华文宋体" pitchFamily="2" charset="-122"/>
              </a:rPr>
              <a:t>701</a:t>
            </a:r>
            <a:r>
              <a:rPr lang="zh-CN" altLang="en-US" sz="2400" b="1" dirty="0">
                <a:latin typeface="华文宋体" pitchFamily="2" charset="-122"/>
                <a:ea typeface="华文宋体" pitchFamily="2" charset="-122"/>
              </a:rPr>
              <a:t>－</a:t>
            </a:r>
            <a:r>
              <a:rPr lang="en-US" altLang="zh-CN" sz="2400" b="1" dirty="0">
                <a:latin typeface="华文宋体" pitchFamily="2" charset="-122"/>
                <a:ea typeface="华文宋体" pitchFamily="2" charset="-122"/>
              </a:rPr>
              <a:t>761</a:t>
            </a:r>
            <a:r>
              <a:rPr lang="zh-CN" altLang="en-US" sz="2400" b="1" dirty="0">
                <a:latin typeface="华文宋体" pitchFamily="2" charset="-122"/>
                <a:ea typeface="华文宋体" pitchFamily="2" charset="-122"/>
              </a:rPr>
              <a:t>），字</a:t>
            </a:r>
            <a:r>
              <a:rPr lang="zh-CN" altLang="en-US" sz="2400" b="1" dirty="0">
                <a:solidFill>
                  <a:srgbClr val="FF3300"/>
                </a:solidFill>
                <a:latin typeface="华文宋体" pitchFamily="2" charset="-122"/>
                <a:ea typeface="华文宋体" pitchFamily="2" charset="-122"/>
              </a:rPr>
              <a:t>摩诘</a:t>
            </a:r>
            <a:r>
              <a:rPr lang="zh-CN" altLang="en-US" sz="2400" b="1" dirty="0">
                <a:latin typeface="华文宋体" pitchFamily="2" charset="-122"/>
                <a:ea typeface="华文宋体" pitchFamily="2" charset="-122"/>
              </a:rPr>
              <a:t>，原籍祁（今山西省祁县），迁居蒲州（所在今山西省永济县）。他是</a:t>
            </a:r>
            <a:r>
              <a:rPr lang="zh-CN" altLang="en-US" sz="2400" b="1" dirty="0">
                <a:solidFill>
                  <a:srgbClr val="FF3300"/>
                </a:solidFill>
                <a:latin typeface="华文宋体" pitchFamily="2" charset="-122"/>
                <a:ea typeface="华文宋体" pitchFamily="2" charset="-122"/>
              </a:rPr>
              <a:t>盛唐山水田园诗派</a:t>
            </a:r>
            <a:r>
              <a:rPr lang="zh-CN" altLang="en-US" sz="2400" b="1" dirty="0">
                <a:latin typeface="华文宋体" pitchFamily="2" charset="-122"/>
                <a:ea typeface="华文宋体" pitchFamily="2" charset="-122"/>
              </a:rPr>
              <a:t>的代表作家 。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4211960" y="260648"/>
            <a:ext cx="462528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400" b="1" dirty="0">
                <a:latin typeface="华文宋体" pitchFamily="2" charset="-122"/>
                <a:ea typeface="华文宋体" pitchFamily="2" charset="-122"/>
              </a:rPr>
              <a:t>       </a:t>
            </a:r>
            <a:r>
              <a:rPr lang="zh-CN" altLang="en-US" sz="2400" b="1" dirty="0">
                <a:latin typeface="华文宋体" pitchFamily="2" charset="-122"/>
                <a:ea typeface="华文宋体" pitchFamily="2" charset="-122"/>
              </a:rPr>
              <a:t>王维多才多艺，是著名的画家，还兼通音乐。王维在诗歌上的成就是多方面的，无论边塞、山水诗，无论律诗、绝句等都有流传人口的佳篇。王维又是一位著名的绘画大师。王维在描写自然景物方面，有其独到的造诣。无论是名山大川的壮丽宏伟，或者是边疆关塞的壮阔荒寒，小桥流水的恬静，都能准确、精炼地塑造出完美无比的鲜活形象，着墨无多，意境高远，</a:t>
            </a:r>
            <a:r>
              <a:rPr lang="zh-CN" altLang="en-US" sz="2400" b="1" dirty="0">
                <a:solidFill>
                  <a:srgbClr val="FF3300"/>
                </a:solidFill>
                <a:latin typeface="华文宋体" pitchFamily="2" charset="-122"/>
                <a:ea typeface="华文宋体" pitchFamily="2" charset="-122"/>
              </a:rPr>
              <a:t>诗情与画意完全融合成为一个整体</a:t>
            </a:r>
            <a:r>
              <a:rPr lang="zh-CN" altLang="en-US" sz="2400" b="1" dirty="0">
                <a:latin typeface="华文宋体" pitchFamily="2" charset="-122"/>
                <a:ea typeface="华文宋体" pitchFamily="2" charset="-122"/>
              </a:rPr>
              <a:t>。因官至尚书右丞</a:t>
            </a:r>
            <a:r>
              <a:rPr lang="en-US" altLang="zh-CN" sz="2400" b="1" dirty="0">
                <a:latin typeface="华文宋体" pitchFamily="2" charset="-122"/>
                <a:ea typeface="华文宋体" pitchFamily="2" charset="-122"/>
              </a:rPr>
              <a:t>,</a:t>
            </a:r>
            <a:r>
              <a:rPr lang="zh-CN" altLang="en-US" sz="2400" b="1" dirty="0">
                <a:latin typeface="华文宋体" pitchFamily="2" charset="-122"/>
                <a:ea typeface="华文宋体" pitchFamily="2" charset="-122"/>
              </a:rPr>
              <a:t>所以人称</a:t>
            </a:r>
            <a:r>
              <a:rPr lang="zh-CN" altLang="en-US" sz="2400" b="1" dirty="0">
                <a:solidFill>
                  <a:srgbClr val="FF3300"/>
                </a:solidFill>
                <a:latin typeface="华文宋体" pitchFamily="2" charset="-122"/>
                <a:ea typeface="华文宋体" pitchFamily="2" charset="-122"/>
              </a:rPr>
              <a:t>王右丞</a:t>
            </a:r>
            <a:r>
              <a:rPr lang="zh-CN" altLang="en-US" sz="2400" b="1" dirty="0">
                <a:latin typeface="华文宋体" pitchFamily="2" charset="-122"/>
                <a:ea typeface="华文宋体" pitchFamily="2" charset="-122"/>
              </a:rPr>
              <a:t>。著有</a:t>
            </a:r>
            <a:r>
              <a:rPr lang="en-US" altLang="zh-CN" sz="2400" b="1" dirty="0">
                <a:solidFill>
                  <a:srgbClr val="FF3300"/>
                </a:solidFill>
                <a:latin typeface="华文宋体" pitchFamily="2" charset="-122"/>
                <a:ea typeface="华文宋体" pitchFamily="2" charset="-122"/>
              </a:rPr>
              <a:t>《</a:t>
            </a:r>
            <a:r>
              <a:rPr lang="zh-CN" altLang="en-US" sz="2400" b="1" dirty="0">
                <a:solidFill>
                  <a:srgbClr val="FF3300"/>
                </a:solidFill>
                <a:latin typeface="华文宋体" pitchFamily="2" charset="-122"/>
                <a:ea typeface="华文宋体" pitchFamily="2" charset="-122"/>
              </a:rPr>
              <a:t>王右丞集</a:t>
            </a:r>
            <a:r>
              <a:rPr lang="en-US" altLang="zh-CN" sz="2400" b="1" dirty="0">
                <a:solidFill>
                  <a:srgbClr val="FF3300"/>
                </a:solidFill>
                <a:latin typeface="华文宋体" pitchFamily="2" charset="-122"/>
                <a:ea typeface="华文宋体" pitchFamily="2" charset="-122"/>
              </a:rPr>
              <a:t>》</a:t>
            </a:r>
            <a:r>
              <a:rPr lang="zh-CN" altLang="en-US" sz="2400" b="1" dirty="0">
                <a:latin typeface="华文宋体" pitchFamily="2" charset="-122"/>
                <a:ea typeface="华文宋体" pitchFamily="2" charset="-122"/>
              </a:rPr>
              <a:t>二十八卷。  </a:t>
            </a:r>
          </a:p>
        </p:txBody>
      </p:sp>
    </p:spTree>
    <p:extLst>
      <p:ext uri="{BB962C8B-B14F-4D97-AF65-F5344CB8AC3E}">
        <p14:creationId xmlns:p14="http://schemas.microsoft.com/office/powerpoint/2010/main" val="433452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WordArt 2"/>
          <p:cNvSpPr>
            <a:spLocks noChangeArrowheads="1" noChangeShapeType="1" noTextEdit="1"/>
          </p:cNvSpPr>
          <p:nvPr/>
        </p:nvSpPr>
        <p:spPr bwMode="auto">
          <a:xfrm>
            <a:off x="1600200" y="533400"/>
            <a:ext cx="56388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华文新魏"/>
              </a:rPr>
              <a:t>写作背景</a:t>
            </a:r>
          </a:p>
        </p:txBody>
      </p:sp>
      <p:sp>
        <p:nvSpPr>
          <p:cNvPr id="37891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33400" y="1322388"/>
            <a:ext cx="830580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>
                <a:latin typeface="华文中宋" pitchFamily="2" charset="-122"/>
                <a:ea typeface="华文中宋" pitchFamily="2" charset="-122"/>
              </a:rPr>
              <a:t>       </a:t>
            </a: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王维于天宝三载（</a:t>
            </a:r>
            <a:r>
              <a:rPr lang="en-US" altLang="zh-CN" sz="2400" b="1">
                <a:latin typeface="华文中宋" pitchFamily="2" charset="-122"/>
                <a:ea typeface="华文中宋" pitchFamily="2" charset="-122"/>
              </a:rPr>
              <a:t>744</a:t>
            </a: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）在蓝田购买了辋川别业。每到休假之时，他便来到那里，过着半官半隐的生活。这时朝政由奸相李林甫把持，有才能和敢于直言谏诤的人，纷纷受到压制、打击。在这种情况下，王维早年经国济民的心志开始冷淡下来，他要在山水之间寻求宁静、安逸的生活环境，以洁身自好，躲避政治风险。</a:t>
            </a:r>
          </a:p>
          <a:p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   王维的辋川别业地处陕西蓝田南八里的峣山之口，辋谷水出峣山口北流入灞水。辋川别业傍山临水，风景非常优美。裴迪曾是辋川别业的常客，是王维寄情山水的同道。他们经常一起“浮舟往来，弹琴赋诗，啸咏终日”，品尝山林隐逸生活的乐趣。这一年的腊月末，裴迪在自己家中温习经书，准备去应科举考试。王维居住在辋川别业颇有孤独之感，便写了这一封信给裴迪，约请他明年春天来这里与他同游。</a:t>
            </a:r>
          </a:p>
          <a:p>
            <a:endParaRPr lang="en-US" altLang="zh-CN" sz="2400" b="1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492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辋川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7620000" cy="5321300"/>
          </a:xfrm>
          <a:prstGeom prst="rect">
            <a:avLst/>
          </a:prstGeom>
          <a:noFill/>
          <a:ln w="57150" cmpd="thickThin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981200" y="6019800"/>
            <a:ext cx="5241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9900"/>
                </a:solidFill>
                <a:ea typeface="黑体" pitchFamily="2" charset="-122"/>
              </a:rPr>
              <a:t>王维  辋川图</a:t>
            </a:r>
            <a:r>
              <a:rPr lang="en-US" altLang="zh-CN" sz="2800" b="1">
                <a:solidFill>
                  <a:srgbClr val="009900"/>
                </a:solidFill>
                <a:ea typeface="黑体" pitchFamily="2" charset="-122"/>
              </a:rPr>
              <a:t>(</a:t>
            </a:r>
            <a:r>
              <a:rPr lang="zh-CN" altLang="en-US" sz="2800" b="1">
                <a:solidFill>
                  <a:srgbClr val="009900"/>
                </a:solidFill>
                <a:ea typeface="黑体" pitchFamily="2" charset="-122"/>
              </a:rPr>
              <a:t>部分</a:t>
            </a:r>
            <a:r>
              <a:rPr lang="en-US" altLang="zh-CN" sz="2800" b="1">
                <a:solidFill>
                  <a:srgbClr val="009900"/>
                </a:solidFill>
                <a:ea typeface="黑体" pitchFamily="2" charset="-122"/>
              </a:rPr>
              <a:t>) (</a:t>
            </a:r>
            <a:r>
              <a:rPr lang="zh-CN" altLang="en-US" sz="2800" b="1">
                <a:solidFill>
                  <a:srgbClr val="009900"/>
                </a:solidFill>
                <a:ea typeface="黑体" pitchFamily="2" charset="-122"/>
              </a:rPr>
              <a:t>日</a:t>
            </a:r>
            <a:r>
              <a:rPr lang="en-US" altLang="zh-CN" sz="2800" b="1">
                <a:solidFill>
                  <a:srgbClr val="009900"/>
                </a:solidFill>
                <a:ea typeface="黑体" pitchFamily="2" charset="-122"/>
              </a:rPr>
              <a:t>)</a:t>
            </a:r>
            <a:r>
              <a:rPr lang="zh-CN" altLang="en-US" sz="2800" b="1">
                <a:solidFill>
                  <a:srgbClr val="009900"/>
                </a:solidFill>
                <a:ea typeface="黑体" pitchFamily="2" charset="-122"/>
              </a:rPr>
              <a:t>圣福寺藏</a:t>
            </a:r>
          </a:p>
        </p:txBody>
      </p:sp>
    </p:spTree>
    <p:extLst>
      <p:ext uri="{BB962C8B-B14F-4D97-AF65-F5344CB8AC3E}">
        <p14:creationId xmlns:p14="http://schemas.microsoft.com/office/powerpoint/2010/main" val="1620301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2459</Words>
  <Application>Microsoft Office PowerPoint</Application>
  <PresentationFormat>全屏显示(4:3)</PresentationFormat>
  <Paragraphs>286</Paragraphs>
  <Slides>31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Office 主题​​</vt:lpstr>
      <vt:lpstr>Equation</vt:lpstr>
      <vt:lpstr>PowerPoint 演示文稿</vt:lpstr>
      <vt:lpstr>关于书信</vt:lpstr>
      <vt:lpstr>书信的特点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练一练三：句中加红色词语的含义， 与现代汉语相同的一项是（       ）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11</cp:revision>
  <dcterms:created xsi:type="dcterms:W3CDTF">2015-03-31T02:44:53Z</dcterms:created>
  <dcterms:modified xsi:type="dcterms:W3CDTF">2015-04-01T01:46:31Z</dcterms:modified>
</cp:coreProperties>
</file>