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69" r:id="rId2"/>
    <p:sldId id="279" r:id="rId3"/>
    <p:sldId id="274" r:id="rId4"/>
    <p:sldId id="272" r:id="rId5"/>
    <p:sldId id="273" r:id="rId6"/>
    <p:sldId id="271" r:id="rId7"/>
    <p:sldId id="281" r:id="rId8"/>
    <p:sldId id="257" r:id="rId9"/>
    <p:sldId id="258" r:id="rId10"/>
    <p:sldId id="259" r:id="rId11"/>
    <p:sldId id="261" r:id="rId12"/>
    <p:sldId id="262" r:id="rId13"/>
    <p:sldId id="263" r:id="rId14"/>
    <p:sldId id="275" r:id="rId15"/>
    <p:sldId id="277" r:id="rId16"/>
    <p:sldId id="264" r:id="rId17"/>
    <p:sldId id="265" r:id="rId18"/>
    <p:sldId id="266" r:id="rId19"/>
    <p:sldId id="267" r:id="rId20"/>
    <p:sldId id="276" r:id="rId21"/>
    <p:sldId id="268" r:id="rId22"/>
    <p:sldId id="280" r:id="rId23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0889-5290-43F4-A7B3-059783558305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CB5D-9F08-4AB5-9DC3-DA8140E6A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1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8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2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37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3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0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3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8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0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3DA4-AA86-402F-B784-BBC6B245E880}" type="datetimeFigureOut">
              <a:rPr lang="zh-CN" altLang="en-US" smtClean="0"/>
              <a:t>2015-04-22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0B91-D4B4-4256-B46E-4B0CA72C8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5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9600"/>
            <a:ext cx="5486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67544" y="188640"/>
            <a:ext cx="1905000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1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六国</a:t>
            </a:r>
            <a:r>
              <a:rPr kumimoji="1" lang="zh-CN" altLang="en-US" sz="1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行楷" pitchFamily="2" charset="-122"/>
              </a:rPr>
              <a:t>论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571800" y="3104178"/>
            <a:ext cx="83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4800" b="1" dirty="0">
                <a:solidFill>
                  <a:srgbClr val="FF0066"/>
                </a:solidFill>
                <a:latin typeface="Times New Roman" pitchFamily="18" charset="0"/>
                <a:ea typeface="隶书" pitchFamily="49" charset="-122"/>
              </a:rPr>
              <a:t>苏   洵</a:t>
            </a:r>
          </a:p>
        </p:txBody>
      </p:sp>
    </p:spTree>
    <p:extLst>
      <p:ext uri="{BB962C8B-B14F-4D97-AF65-F5344CB8AC3E}">
        <p14:creationId xmlns:p14="http://schemas.microsoft.com/office/powerpoint/2010/main" val="5661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4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536" y="188640"/>
            <a:ext cx="8686800" cy="922338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、用一句话概括第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段的中心意思？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636636" y="1052736"/>
            <a:ext cx="8229600" cy="86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/>
              <a:t>“</a:t>
            </a:r>
            <a:r>
              <a:rPr lang="zh-CN" altLang="en-US" b="1" dirty="0" smtClean="0"/>
              <a:t>以地事秦，犹抱薪救火，薪不尽，火不灭”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8362" y="4005064"/>
            <a:ext cx="831552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本段怎样论述赂秦的危害？主要运用了什么论证方法？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604454" y="5229200"/>
            <a:ext cx="8351837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论证方法：运用了</a:t>
            </a:r>
            <a:r>
              <a:rPr lang="zh-CN" alt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对比论证、引用论证、比喻论证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等论证方法。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8988" y="1844824"/>
            <a:ext cx="806489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本段的中心内容，印证了第一自然段中的哪句话？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31640" y="3068960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Arial" charset="0"/>
                <a:ea typeface="黑体" pitchFamily="49" charset="-122"/>
              </a:rPr>
              <a:t>赂秦而力亏，破灭之道也</a:t>
            </a:r>
            <a:r>
              <a:rPr lang="zh-CN" altLang="en-US" b="1" dirty="0" smtClean="0">
                <a:latin typeface="Arial" charset="0"/>
                <a:ea typeface="黑体" pitchFamily="49" charset="-122"/>
              </a:rPr>
              <a:t>。</a:t>
            </a:r>
            <a:endParaRPr lang="zh-CN" altLang="en-US" b="1" dirty="0"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78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56675" grpId="0" build="p"/>
      <p:bldP spid="19460" grpId="0"/>
      <p:bldP spid="156678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4925" y="2565400"/>
            <a:ext cx="16273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Arial" charset="0"/>
                <a:ea typeface="黑体" pitchFamily="49" charset="-122"/>
              </a:rPr>
              <a:t>韩楚魏破</a:t>
            </a:r>
            <a:endParaRPr lang="en-US" altLang="zh-CN" sz="2800" b="1" dirty="0" smtClean="0">
              <a:latin typeface="Arial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Arial" charset="0"/>
                <a:ea typeface="黑体" pitchFamily="49" charset="-122"/>
              </a:rPr>
              <a:t>灭之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原因</a:t>
            </a:r>
          </a:p>
        </p:txBody>
      </p:sp>
      <p:sp>
        <p:nvSpPr>
          <p:cNvPr id="82947" name="AutoShape 3"/>
          <p:cNvSpPr>
            <a:spLocks/>
          </p:cNvSpPr>
          <p:nvPr/>
        </p:nvSpPr>
        <p:spPr bwMode="auto">
          <a:xfrm>
            <a:off x="1619250" y="1557338"/>
            <a:ext cx="287338" cy="2952750"/>
          </a:xfrm>
          <a:prstGeom prst="leftBrace">
            <a:avLst>
              <a:gd name="adj1" fmla="val 85635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692275" y="1647825"/>
            <a:ext cx="7685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charset="0"/>
                <a:ea typeface="黑体" pitchFamily="49" charset="-122"/>
              </a:rPr>
              <a:t>比较因割地贿赂造成的双方的土地变化（</a:t>
            </a:r>
            <a:r>
              <a:rPr lang="zh-CN" altLang="en-US" sz="2800" b="1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对比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）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836738" y="270986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charset="0"/>
                <a:ea typeface="黑体" pitchFamily="49" charset="-122"/>
              </a:rPr>
              <a:t>诸侯赂秦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3603625" y="2368550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charset="0"/>
                <a:ea typeface="黑体" pitchFamily="49" charset="-122"/>
              </a:rPr>
              <a:t>情形（</a:t>
            </a:r>
            <a:r>
              <a:rPr lang="zh-CN" altLang="en-US" sz="2800" b="1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祖先和子孙对比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）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3603625" y="3084513"/>
            <a:ext cx="4824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charset="0"/>
                <a:ea typeface="黑体" pitchFamily="49" charset="-122"/>
              </a:rPr>
              <a:t>结果（</a:t>
            </a:r>
            <a:r>
              <a:rPr lang="zh-CN" altLang="en-US" sz="2800" b="1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“有限”与“无餍”对比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）</a:t>
            </a:r>
          </a:p>
        </p:txBody>
      </p:sp>
      <p:sp>
        <p:nvSpPr>
          <p:cNvPr id="82952" name="AutoShape 8"/>
          <p:cNvSpPr>
            <a:spLocks/>
          </p:cNvSpPr>
          <p:nvPr/>
        </p:nvSpPr>
        <p:spPr bwMode="auto">
          <a:xfrm>
            <a:off x="3421063" y="2347913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836738" y="391318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charset="0"/>
                <a:ea typeface="黑体" pitchFamily="49" charset="-122"/>
              </a:rPr>
              <a:t>割地赂秦的危害（</a:t>
            </a:r>
            <a:r>
              <a:rPr lang="zh-CN" altLang="en-US" sz="2800" b="1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引用、比喻</a:t>
            </a:r>
            <a:r>
              <a:rPr lang="zh-CN" altLang="en-US" sz="2800" b="1">
                <a:latin typeface="Arial" charset="0"/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483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 animBg="1"/>
      <p:bldP spid="82948" grpId="0"/>
      <p:bldP spid="82949" grpId="0"/>
      <p:bldP spid="82950" grpId="0"/>
      <p:bldP spid="82951" grpId="0"/>
      <p:bldP spid="82952" grpId="0" animBg="1"/>
      <p:bldP spid="829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179388" y="2133600"/>
            <a:ext cx="2087562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不赂者灭亡的原因</a:t>
            </a:r>
          </a:p>
        </p:txBody>
      </p:sp>
      <p:sp>
        <p:nvSpPr>
          <p:cNvPr id="30723" name="AutoShape 3"/>
          <p:cNvSpPr>
            <a:spLocks/>
          </p:cNvSpPr>
          <p:nvPr/>
        </p:nvSpPr>
        <p:spPr bwMode="auto">
          <a:xfrm>
            <a:off x="2338387" y="1765300"/>
            <a:ext cx="288925" cy="1944688"/>
          </a:xfrm>
          <a:prstGeom prst="leftBrace">
            <a:avLst>
              <a:gd name="adj1" fmla="val 5609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2773363" y="1700213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Arial" charset="0"/>
                <a:ea typeface="黑体" pitchFamily="49" charset="-122"/>
              </a:rPr>
              <a:t>齐亡：与嬴而不助五国也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2773363" y="2347913"/>
            <a:ext cx="612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Arial" charset="0"/>
                <a:ea typeface="黑体" pitchFamily="49" charset="-122"/>
              </a:rPr>
              <a:t>燕亡：以荆卿为计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2771775" y="2997200"/>
            <a:ext cx="6840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Arial" charset="0"/>
                <a:ea typeface="黑体" pitchFamily="49" charset="-122"/>
              </a:rPr>
              <a:t>赵亡：牧以谗诛，用武而不终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250825" y="4508500"/>
            <a:ext cx="8893175" cy="164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灭亡的根本原因：</a:t>
            </a:r>
            <a:r>
              <a:rPr lang="zh-CN" altLang="en-US" sz="3600" b="1" dirty="0">
                <a:latin typeface="Arial" charset="0"/>
                <a:ea typeface="黑体" pitchFamily="49" charset="-122"/>
              </a:rPr>
              <a:t>处秦革灭殆尽</a:t>
            </a:r>
            <a:r>
              <a:rPr lang="zh-CN" altLang="en-US" sz="3600" b="1" dirty="0" smtClean="0">
                <a:latin typeface="Arial" charset="0"/>
                <a:ea typeface="黑体" pitchFamily="49" charset="-122"/>
              </a:rPr>
              <a:t>之际，智力</a:t>
            </a:r>
            <a:r>
              <a:rPr lang="zh-CN" altLang="en-US" sz="3600" b="1" dirty="0">
                <a:latin typeface="Arial" charset="0"/>
                <a:ea typeface="黑体" pitchFamily="49" charset="-122"/>
              </a:rPr>
              <a:t>孤危。</a:t>
            </a:r>
            <a:r>
              <a:rPr lang="zh-CN" altLang="en-US" sz="3600" b="1" dirty="0" smtClean="0">
                <a:latin typeface="Arial" charset="0"/>
                <a:ea typeface="黑体" pitchFamily="49" charset="-122"/>
              </a:rPr>
              <a:t>燕、赵</a:t>
            </a:r>
            <a:r>
              <a:rPr lang="zh-CN" altLang="en-US" sz="3600" b="1" dirty="0">
                <a:latin typeface="Arial" charset="0"/>
                <a:ea typeface="黑体" pitchFamily="49" charset="-122"/>
              </a:rPr>
              <a:t>灭亡“诚不得已”。</a:t>
            </a:r>
          </a:p>
        </p:txBody>
      </p:sp>
      <p:sp>
        <p:nvSpPr>
          <p:cNvPr id="8" name="矩形 7"/>
          <p:cNvSpPr/>
          <p:nvPr/>
        </p:nvSpPr>
        <p:spPr>
          <a:xfrm>
            <a:off x="674994" y="112276"/>
            <a:ext cx="7136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F0"/>
                </a:solidFill>
                <a:latin typeface="Arial" charset="0"/>
                <a:ea typeface="黑体" pitchFamily="49" charset="-122"/>
              </a:rPr>
              <a:t>文章第四段围绕哪一个分论点展开？</a:t>
            </a:r>
          </a:p>
        </p:txBody>
      </p:sp>
      <p:sp>
        <p:nvSpPr>
          <p:cNvPr id="2" name="矩形 1"/>
          <p:cNvSpPr/>
          <p:nvPr/>
        </p:nvSpPr>
        <p:spPr>
          <a:xfrm>
            <a:off x="1497646" y="716577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不赂者以赂者丧</a:t>
            </a:r>
            <a:r>
              <a:rPr lang="zh-CN" altLang="en-US" sz="3200" b="1" dirty="0">
                <a:solidFill>
                  <a:srgbClr val="FF0000"/>
                </a:solidFill>
                <a:latin typeface="Arial" charset="0"/>
              </a:rPr>
              <a:t>。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8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nimBg="1"/>
      <p:bldP spid="30723" grpId="0" animBg="1"/>
      <p:bldP spid="197636" grpId="0"/>
      <p:bldP spid="197637" grpId="0"/>
      <p:bldP spid="197638" grpId="0"/>
      <p:bldP spid="197639" grpId="0"/>
      <p:bldP spid="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23850" y="3068638"/>
            <a:ext cx="5184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总结历史教训：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3546475" y="2997200"/>
            <a:ext cx="481574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Arial" charset="0"/>
                <a:ea typeface="黑体" pitchFamily="49" charset="-122"/>
              </a:rPr>
              <a:t>无使为积威之所劫哉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Arial" charset="0"/>
                <a:ea typeface="黑体" pitchFamily="49" charset="-122"/>
              </a:rPr>
              <a:t>（要敢于对敌斗争</a:t>
            </a:r>
            <a:r>
              <a:rPr lang="zh-CN" altLang="en-US" sz="4000" b="1" dirty="0" smtClean="0">
                <a:latin typeface="Arial" charset="0"/>
                <a:ea typeface="黑体" pitchFamily="49" charset="-122"/>
              </a:rPr>
              <a:t>）</a:t>
            </a:r>
            <a:endParaRPr lang="en-US" altLang="zh-CN" sz="4000" b="1" dirty="0" smtClean="0">
              <a:latin typeface="Arial" charset="0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252355"/>
            <a:ext cx="8280920" cy="130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latin typeface="Arial" charset="0"/>
                <a:ea typeface="黑体" pitchFamily="49" charset="-122"/>
              </a:rPr>
              <a:t>第五段在结构上的作用是什么</a:t>
            </a:r>
            <a:r>
              <a:rPr lang="zh-CN" altLang="en-US" sz="2800" b="1" dirty="0" smtClean="0">
                <a:latin typeface="Arial" charset="0"/>
                <a:ea typeface="黑体" pitchFamily="49" charset="-122"/>
              </a:rPr>
              <a:t>？作者</a:t>
            </a:r>
            <a:r>
              <a:rPr lang="zh-CN" altLang="en-US" sz="2800" b="1" dirty="0">
                <a:latin typeface="Arial" charset="0"/>
                <a:ea typeface="黑体" pitchFamily="49" charset="-122"/>
              </a:rPr>
              <a:t>评价六国的灭亡，意在阐述什么样的政治主张</a:t>
            </a:r>
            <a:r>
              <a:rPr lang="zh-CN" altLang="en-US" sz="2800" b="1" dirty="0" smtClean="0">
                <a:latin typeface="Arial" charset="0"/>
                <a:ea typeface="黑体" pitchFamily="49" charset="-122"/>
              </a:rPr>
              <a:t>？</a:t>
            </a:r>
            <a:endParaRPr lang="zh-CN" altLang="en-US" sz="2800" b="1" dirty="0">
              <a:latin typeface="Arial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916832"/>
            <a:ext cx="2469785" cy="815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承上启下</a:t>
            </a:r>
            <a:endParaRPr lang="zh-CN" altLang="en-US" sz="3600" b="1" dirty="0">
              <a:solidFill>
                <a:srgbClr val="FF0000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6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/>
      <p:bldP spid="198660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8840882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第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六段作者为什么将六国的情况和北宋的情况做对比？</a:t>
            </a:r>
            <a:endParaRPr lang="zh-CN" altLang="en-US" sz="2800" b="1" dirty="0">
              <a:solidFill>
                <a:srgbClr val="FF00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5326" y="1268760"/>
            <a:ext cx="82089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借</a:t>
            </a:r>
            <a:r>
              <a:rPr lang="zh-CN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时讽世，借古喻今</a:t>
            </a:r>
            <a:r>
              <a:rPr lang="zh-CN" altLang="zh-CN" sz="2400" dirty="0"/>
              <a:t>，讽谏北宋王朝改变妥协政策，奋起抵抗将六国的情况与北宋情况作对比，证明六国力量远弱于北宋，警告</a:t>
            </a:r>
            <a:r>
              <a:rPr lang="zh-CN" altLang="zh-CN" sz="2400" b="1" dirty="0">
                <a:solidFill>
                  <a:srgbClr val="0070C0"/>
                </a:solidFill>
              </a:rPr>
              <a:t>北宋</a:t>
            </a:r>
            <a:r>
              <a:rPr lang="zh-CN" altLang="zh-CN" sz="2400" dirty="0"/>
              <a:t>统治者不要重蹈六国灭亡的旧事，点明本文主旨，即作者写作本文的</a:t>
            </a:r>
            <a:r>
              <a:rPr lang="zh-CN" altLang="zh-CN" sz="2400" dirty="0" smtClean="0"/>
              <a:t>目的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历史</a:t>
            </a:r>
            <a:r>
              <a:rPr lang="zh-CN" altLang="zh-CN" sz="2400" dirty="0"/>
              <a:t>与现实有时候是惊人地相似，一代又一代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“</a:t>
            </a:r>
            <a:r>
              <a:rPr lang="zh-CN" altLang="zh-CN" sz="2400" dirty="0" smtClean="0"/>
              <a:t>为国者</a:t>
            </a:r>
            <a:r>
              <a:rPr lang="zh-CN" altLang="en-US" sz="2400" dirty="0" smtClean="0"/>
              <a:t>”</a:t>
            </a:r>
            <a:r>
              <a:rPr lang="zh-CN" altLang="zh-CN" sz="2400" dirty="0" smtClean="0"/>
              <a:t>皆</a:t>
            </a:r>
            <a:r>
              <a:rPr lang="zh-CN" altLang="zh-CN" sz="2400" dirty="0"/>
              <a:t>被敌人积威所劫，以物供敌，以钱富</a:t>
            </a:r>
            <a:r>
              <a:rPr lang="zh-CN" altLang="zh-CN" sz="2400" dirty="0" smtClean="0"/>
              <a:t>敌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苏洵</a:t>
            </a:r>
            <a:r>
              <a:rPr lang="zh-CN" altLang="zh-CN" sz="2400" dirty="0"/>
              <a:t>睹之心忧，忧而思救，一</a:t>
            </a:r>
            <a:r>
              <a:rPr lang="zh-CN" altLang="zh-CN" sz="2400" dirty="0" smtClean="0"/>
              <a:t>个</a:t>
            </a:r>
            <a:r>
              <a:rPr lang="zh-CN" altLang="en-US" sz="2400" dirty="0" smtClean="0"/>
              <a:t>“</a:t>
            </a:r>
            <a:r>
              <a:rPr lang="zh-CN" altLang="zh-CN" sz="2400" dirty="0" smtClean="0"/>
              <a:t>赂</a:t>
            </a:r>
            <a:r>
              <a:rPr lang="zh-CN" altLang="en-US" sz="2400" dirty="0" smtClean="0"/>
              <a:t>”</a:t>
            </a:r>
            <a:r>
              <a:rPr lang="zh-CN" altLang="zh-CN" sz="2400" dirty="0" smtClean="0"/>
              <a:t>字</a:t>
            </a:r>
            <a:r>
              <a:rPr lang="zh-CN" altLang="zh-CN" sz="2400" dirty="0"/>
              <a:t>把历史与现实联系起来，</a:t>
            </a:r>
            <a:r>
              <a:rPr lang="zh-CN" altLang="zh-CN" sz="2400" dirty="0" smtClean="0"/>
              <a:t>以</a:t>
            </a:r>
            <a:r>
              <a:rPr lang="zh-CN" altLang="en-US" sz="2400" dirty="0" smtClean="0"/>
              <a:t>“</a:t>
            </a:r>
            <a:r>
              <a:rPr lang="zh-CN" altLang="zh-CN" sz="2400" dirty="0" smtClean="0"/>
              <a:t>六</a:t>
            </a:r>
            <a:r>
              <a:rPr lang="zh-CN" altLang="zh-CN" sz="2400" dirty="0"/>
              <a:t>国破灭之</a:t>
            </a:r>
            <a:r>
              <a:rPr lang="zh-CN" altLang="zh-CN" sz="2400" dirty="0" smtClean="0"/>
              <a:t>道</a:t>
            </a:r>
            <a:r>
              <a:rPr lang="zh-CN" altLang="en-US" sz="2400" dirty="0" smtClean="0"/>
              <a:t>”</a:t>
            </a:r>
            <a:r>
              <a:rPr lang="zh-CN" altLang="zh-CN" sz="2400" dirty="0" smtClean="0"/>
              <a:t>来</a:t>
            </a:r>
            <a:r>
              <a:rPr lang="zh-CN" altLang="zh-CN" sz="2400" dirty="0"/>
              <a:t>讽谏，希望</a:t>
            </a:r>
            <a:r>
              <a:rPr lang="zh-CN" altLang="zh-CN" sz="2400" b="1" dirty="0">
                <a:solidFill>
                  <a:srgbClr val="0070C0"/>
                </a:solidFill>
              </a:rPr>
              <a:t>北宋</a:t>
            </a:r>
            <a:r>
              <a:rPr lang="zh-CN" altLang="zh-CN" sz="2400" dirty="0"/>
              <a:t>统治者改弦更张，勿蹈复辙，于是写下了这篇醒世</a:t>
            </a:r>
            <a:r>
              <a:rPr lang="zh-CN" altLang="zh-CN" sz="2400" dirty="0" smtClean="0"/>
              <a:t>文章</a:t>
            </a:r>
            <a:r>
              <a:rPr lang="zh-CN" altLang="en-US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80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787" y="631387"/>
            <a:ext cx="8964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呜呼</a:t>
            </a:r>
            <a:r>
              <a:rPr lang="zh-CN" altLang="en-US" sz="2400" dirty="0"/>
              <a:t>！灭六国者六国也，非秦也。族秦者秦也，非天下也。嗟夫！使六国各爱其人，则足以拒秦；使秦复爱六国之人，则递三世可至万世而为君，谁得而族灭也？</a:t>
            </a:r>
            <a:r>
              <a:rPr lang="zh-CN" altLang="en-US" sz="2400" b="1" dirty="0">
                <a:solidFill>
                  <a:srgbClr val="FF0000"/>
                </a:solidFill>
              </a:rPr>
              <a:t>秦人不暇自哀，而后人哀之；后人哀之而不鉴之，亦使后人而复哀后人也</a:t>
            </a:r>
            <a:r>
              <a:rPr lang="zh-CN" altLang="en-US" sz="2400" dirty="0"/>
              <a:t>。 </a:t>
            </a:r>
          </a:p>
        </p:txBody>
      </p:sp>
      <p:sp>
        <p:nvSpPr>
          <p:cNvPr id="3" name="矩形 2"/>
          <p:cNvSpPr/>
          <p:nvPr/>
        </p:nvSpPr>
        <p:spPr>
          <a:xfrm>
            <a:off x="144787" y="173831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阿房宫赋</a:t>
            </a:r>
            <a:r>
              <a:rPr lang="en-US" altLang="zh-CN" sz="2400" b="1" dirty="0" smtClean="0"/>
              <a:t>》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62145" y="3717032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…….</a:t>
            </a:r>
            <a:r>
              <a:rPr lang="zh-CN" altLang="en-US" sz="2400" dirty="0" smtClean="0"/>
              <a:t>然而</a:t>
            </a:r>
            <a:r>
              <a:rPr lang="zh-CN" altLang="en-US" sz="2400" dirty="0"/>
              <a:t>成败异变，功业相反，何</a:t>
            </a:r>
            <a:r>
              <a:rPr lang="zh-CN" altLang="en-US" sz="2400" dirty="0" smtClean="0"/>
              <a:t>也？试</a:t>
            </a:r>
            <a:r>
              <a:rPr lang="zh-CN" altLang="en-US" sz="2400" dirty="0"/>
              <a:t>使山东之国与陈涉度长絜大，比权量力，则不可同年而语矣。然秦以区区之地，致万乘之势，序八州而朝同列，百有余年矣；然后以六合为家，崤函为宫；一夫作难而七庙隳，身死人手，为天下笑者，何也？</a:t>
            </a:r>
            <a:r>
              <a:rPr lang="zh-CN" altLang="en-US" sz="2400" b="1" dirty="0">
                <a:solidFill>
                  <a:srgbClr val="FF0000"/>
                </a:solidFill>
              </a:rPr>
              <a:t>仁义不施而攻守之势异也</a:t>
            </a:r>
            <a:r>
              <a:rPr lang="zh-CN" altLang="en-US" sz="2400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247618" y="3140967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过秦论</a:t>
            </a:r>
            <a:r>
              <a:rPr lang="en-US" altLang="zh-CN" sz="2800" b="1" dirty="0" smtClean="0"/>
              <a:t>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254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228600" y="2362200"/>
            <a:ext cx="620713" cy="2336800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弊   在   赂   秦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595" name="AutoShape 3"/>
          <p:cNvSpPr>
            <a:spLocks noChangeArrowheads="1"/>
          </p:cNvSpPr>
          <p:nvPr/>
        </p:nvSpPr>
        <p:spPr bwMode="auto">
          <a:xfrm>
            <a:off x="838200" y="3352800"/>
            <a:ext cx="304800" cy="152400"/>
          </a:xfrm>
          <a:custGeom>
            <a:avLst/>
            <a:gdLst>
              <a:gd name="T0" fmla="*/ 642332444 w 21600"/>
              <a:gd name="T1" fmla="*/ 0 h 21600"/>
              <a:gd name="T2" fmla="*/ 0 w 21600"/>
              <a:gd name="T3" fmla="*/ 26763839 h 21600"/>
              <a:gd name="T4" fmla="*/ 642332444 w 21600"/>
              <a:gd name="T5" fmla="*/ 53527720 h 21600"/>
              <a:gd name="T6" fmla="*/ 856443324 w 21600"/>
              <a:gd name="T7" fmla="*/ 2676383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6" name="AutoShape 4"/>
          <p:cNvSpPr>
            <a:spLocks/>
          </p:cNvSpPr>
          <p:nvPr/>
        </p:nvSpPr>
        <p:spPr bwMode="auto">
          <a:xfrm>
            <a:off x="1219200" y="1066800"/>
            <a:ext cx="228600" cy="4876800"/>
          </a:xfrm>
          <a:prstGeom prst="leftBrace">
            <a:avLst>
              <a:gd name="adj1" fmla="val 177778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524000" y="381000"/>
            <a:ext cx="620713" cy="1803400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赂 秦 力 亏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547813" y="4244975"/>
            <a:ext cx="620712" cy="2557463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不赂者以赂者丧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599" name="AutoShape 7"/>
          <p:cNvSpPr>
            <a:spLocks/>
          </p:cNvSpPr>
          <p:nvPr/>
        </p:nvSpPr>
        <p:spPr bwMode="auto">
          <a:xfrm>
            <a:off x="4038600" y="685800"/>
            <a:ext cx="76200" cy="1371600"/>
          </a:xfrm>
          <a:prstGeom prst="leftBrace">
            <a:avLst>
              <a:gd name="adj1" fmla="val 150000"/>
              <a:gd name="adj2" fmla="val 50000"/>
            </a:avLst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00" name="AutoShape 8"/>
          <p:cNvSpPr>
            <a:spLocks noChangeArrowheads="1"/>
          </p:cNvSpPr>
          <p:nvPr/>
        </p:nvSpPr>
        <p:spPr bwMode="auto">
          <a:xfrm>
            <a:off x="2286000" y="1219200"/>
            <a:ext cx="1371600" cy="228600"/>
          </a:xfrm>
          <a:prstGeom prst="notched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01" name="AutoShape 9"/>
          <p:cNvSpPr>
            <a:spLocks noChangeArrowheads="1"/>
          </p:cNvSpPr>
          <p:nvPr/>
        </p:nvSpPr>
        <p:spPr bwMode="auto">
          <a:xfrm>
            <a:off x="2209800" y="5105400"/>
            <a:ext cx="1219200" cy="228600"/>
          </a:xfrm>
          <a:prstGeom prst="notched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02" name="AutoShape 10"/>
          <p:cNvSpPr>
            <a:spLocks/>
          </p:cNvSpPr>
          <p:nvPr/>
        </p:nvSpPr>
        <p:spPr bwMode="auto">
          <a:xfrm>
            <a:off x="3429000" y="41910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03" name="AutoShape 11"/>
          <p:cNvSpPr>
            <a:spLocks/>
          </p:cNvSpPr>
          <p:nvPr/>
        </p:nvSpPr>
        <p:spPr bwMode="auto">
          <a:xfrm>
            <a:off x="5715000" y="762000"/>
            <a:ext cx="533400" cy="5410200"/>
          </a:xfrm>
          <a:prstGeom prst="rightBrace">
            <a:avLst>
              <a:gd name="adj1" fmla="val 84524"/>
              <a:gd name="adj2" fmla="val 33009"/>
            </a:avLst>
          </a:prstGeom>
          <a:noFill/>
          <a:ln w="317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4191000" y="304800"/>
            <a:ext cx="1270000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数量上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4191000" y="1066800"/>
            <a:ext cx="1270000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程度上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4191000" y="1828800"/>
            <a:ext cx="1270000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道理上</a:t>
            </a:r>
            <a:endParaRPr kumimoji="1" lang="zh-CN" altLang="en-US" sz="2800" b="1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3733800" y="3505200"/>
            <a:ext cx="1987550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齐亡之事实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3733800" y="4724400"/>
            <a:ext cx="1987550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燕亡之教训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3733800" y="5891213"/>
            <a:ext cx="1987550" cy="528637"/>
          </a:xfrm>
          <a:prstGeom prst="rect">
            <a:avLst/>
          </a:prstGeom>
          <a:solidFill>
            <a:srgbClr val="CCFFFF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赵亡之悲剧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762000" y="2590800"/>
            <a:ext cx="549275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（总    分）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1547813" y="2133600"/>
            <a:ext cx="549275" cy="1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</a:t>
            </a:r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</a:rPr>
              <a:t>第一、二段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2133600" y="4572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（总分）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2057400" y="16002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（第三段）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2124075" y="443706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（总分）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1905000" y="56388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（第四段）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6" name="AutoShape 24"/>
          <p:cNvSpPr>
            <a:spLocks noChangeArrowheads="1"/>
          </p:cNvSpPr>
          <p:nvPr/>
        </p:nvSpPr>
        <p:spPr bwMode="auto">
          <a:xfrm>
            <a:off x="6400800" y="2514600"/>
            <a:ext cx="533400" cy="152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6763839 h 21600"/>
              <a:gd name="T4" fmla="*/ 2147483647 w 21600"/>
              <a:gd name="T5" fmla="*/ 53527720 h 21600"/>
              <a:gd name="T6" fmla="*/ 2147483647 w 21600"/>
              <a:gd name="T7" fmla="*/ 2676383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6248400" y="868363"/>
            <a:ext cx="611188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</a:rPr>
              <a:t>（过渡）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6248400" y="3001963"/>
            <a:ext cx="61118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itchFamily="18" charset="0"/>
              </a:rPr>
              <a:t>（分总）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10619" name="Text Box 27"/>
          <p:cNvSpPr txBox="1">
            <a:spLocks noChangeArrowheads="1"/>
          </p:cNvSpPr>
          <p:nvPr/>
        </p:nvSpPr>
        <p:spPr bwMode="auto">
          <a:xfrm>
            <a:off x="6858000" y="228600"/>
            <a:ext cx="2057400" cy="2236788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为国者无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使为积威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之所劫哉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6994525" y="2459038"/>
            <a:ext cx="1716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（第五段）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</a:rPr>
              <a:t>（引古）</a:t>
            </a:r>
          </a:p>
        </p:txBody>
      </p:sp>
      <p:sp>
        <p:nvSpPr>
          <p:cNvPr id="110621" name="AutoShape 29"/>
          <p:cNvSpPr>
            <a:spLocks noChangeArrowheads="1"/>
          </p:cNvSpPr>
          <p:nvPr/>
        </p:nvSpPr>
        <p:spPr bwMode="auto">
          <a:xfrm>
            <a:off x="7696200" y="32766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7019925" y="3357563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D60093"/>
                </a:solidFill>
                <a:latin typeface="Times New Roman" pitchFamily="18" charset="0"/>
              </a:rPr>
              <a:t>（递     进）</a:t>
            </a:r>
            <a:r>
              <a:rPr kumimoji="1" lang="zh-CN" altLang="en-US" sz="2400">
                <a:latin typeface="Times New Roman" pitchFamily="18" charset="0"/>
              </a:rPr>
              <a:t>  </a:t>
            </a:r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6781800" y="4191000"/>
            <a:ext cx="2362200" cy="1747838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 b="1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毋从六国破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亡之故事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10624" name="Text Box 32"/>
          <p:cNvSpPr txBox="1">
            <a:spLocks noChangeArrowheads="1"/>
          </p:cNvSpPr>
          <p:nvPr/>
        </p:nvSpPr>
        <p:spPr bwMode="auto">
          <a:xfrm>
            <a:off x="6213475" y="6096000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（第六段）（讽今）</a:t>
            </a:r>
          </a:p>
        </p:txBody>
      </p:sp>
      <p:sp>
        <p:nvSpPr>
          <p:cNvPr id="110625" name="AutoShape 33"/>
          <p:cNvSpPr>
            <a:spLocks noChangeArrowheads="1"/>
          </p:cNvSpPr>
          <p:nvPr/>
        </p:nvSpPr>
        <p:spPr bwMode="auto">
          <a:xfrm>
            <a:off x="4648200" y="2514600"/>
            <a:ext cx="228600" cy="838200"/>
          </a:xfrm>
          <a:prstGeom prst="upDownArrow">
            <a:avLst>
              <a:gd name="adj1" fmla="val 50000"/>
              <a:gd name="adj2" fmla="val 7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3886200" y="27432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itchFamily="18" charset="0"/>
              </a:rPr>
              <a:t>（并    列）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52137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 autoUpdateAnimBg="0"/>
      <p:bldP spid="110595" grpId="0" animBg="1"/>
      <p:bldP spid="110596" grpId="0" animBg="1"/>
      <p:bldP spid="110597" grpId="0" animBg="1" autoUpdateAnimBg="0"/>
      <p:bldP spid="110598" grpId="0" animBg="1" autoUpdateAnimBg="0"/>
      <p:bldP spid="110599" grpId="0" animBg="1"/>
      <p:bldP spid="110600" grpId="0" animBg="1"/>
      <p:bldP spid="110601" grpId="0" animBg="1"/>
      <p:bldP spid="110602" grpId="0" animBg="1"/>
      <p:bldP spid="110603" grpId="0" animBg="1"/>
      <p:bldP spid="110604" grpId="0" animBg="1" autoUpdateAnimBg="0"/>
      <p:bldP spid="110605" grpId="0" animBg="1" autoUpdateAnimBg="0"/>
      <p:bldP spid="110606" grpId="0" animBg="1" autoUpdateAnimBg="0"/>
      <p:bldP spid="110607" grpId="0" animBg="1" autoUpdateAnimBg="0"/>
      <p:bldP spid="110608" grpId="0" animBg="1" autoUpdateAnimBg="0"/>
      <p:bldP spid="110609" grpId="0" animBg="1" autoUpdateAnimBg="0"/>
      <p:bldP spid="110610" grpId="0" autoUpdateAnimBg="0"/>
      <p:bldP spid="110611" grpId="0" autoUpdateAnimBg="0"/>
      <p:bldP spid="110612" grpId="0" autoUpdateAnimBg="0"/>
      <p:bldP spid="110613" grpId="0" autoUpdateAnimBg="0"/>
      <p:bldP spid="110614" grpId="0" autoUpdateAnimBg="0"/>
      <p:bldP spid="110615" grpId="0" autoUpdateAnimBg="0"/>
      <p:bldP spid="110616" grpId="0" animBg="1"/>
      <p:bldP spid="110617" grpId="0" autoUpdateAnimBg="0"/>
      <p:bldP spid="110618" grpId="0" autoUpdateAnimBg="0"/>
      <p:bldP spid="110619" grpId="0" animBg="1" autoUpdateAnimBg="0"/>
      <p:bldP spid="110620" grpId="0" autoUpdateAnimBg="0"/>
      <p:bldP spid="110621" grpId="0" animBg="1"/>
      <p:bldP spid="110622" grpId="0" autoUpdateAnimBg="0"/>
      <p:bldP spid="110623" grpId="0" animBg="1" autoUpdateAnimBg="0"/>
      <p:bldP spid="110624" grpId="0" autoUpdateAnimBg="0"/>
      <p:bldP spid="110625" grpId="0" animBg="1"/>
      <p:bldP spid="1106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9358313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结构：</a:t>
            </a: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紧凑而富于变化，错综而有条理；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             正确、清晰、整齐、均衡、对称、美观。</a:t>
            </a: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行书体" pitchFamily="49" charset="-122"/>
              </a:rPr>
              <a:t>。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304800" y="2865438"/>
            <a:ext cx="864393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990000"/>
                </a:solidFill>
                <a:latin typeface="Times New Roman" pitchFamily="18" charset="0"/>
                <a:ea typeface="黑体" pitchFamily="49" charset="-122"/>
              </a:rPr>
              <a:t>语言：</a:t>
            </a:r>
            <a:r>
              <a:rPr kumimoji="1" lang="zh-CN" altLang="en-US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整齐而不呆板，错落而不零乱，音调铿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             锵，简洁明快，比喻恰当，态度鲜明，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             读来急缓有节，抑扬顿挫，如行云流水</a:t>
            </a:r>
            <a:r>
              <a:rPr kumimoji="1" lang="en-US" altLang="zh-CN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             </a:t>
            </a: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风行水上，令人感慨淋漓，一唱三叹，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             可收到余音绕梁之效果。</a:t>
            </a:r>
          </a:p>
        </p:txBody>
      </p:sp>
    </p:spTree>
    <p:extLst>
      <p:ext uri="{BB962C8B-B14F-4D97-AF65-F5344CB8AC3E}">
        <p14:creationId xmlns:p14="http://schemas.microsoft.com/office/powerpoint/2010/main" val="10310998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1116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68313" y="1260475"/>
            <a:ext cx="84963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kumimoji="1" lang="en-US" altLang="zh-CN" sz="2800" b="1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dirty="0" smtClean="0">
                <a:latin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引证法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，引用古人的话，以加强论证的说服力。</a:t>
            </a:r>
            <a:endParaRPr kumimoji="1"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例证法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，列举六国灭亡的史实，以论证观点的正确性。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对比论证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，用秦国与六国对比，六国之间的对比，以证明六国破灭的历史必然性。</a:t>
            </a:r>
            <a:endParaRPr kumimoji="1"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此外还用了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因果论证、假设论证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700338" y="434975"/>
            <a:ext cx="26590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rgbClr val="00B050"/>
                </a:solidFill>
                <a:latin typeface="Times New Roman" pitchFamily="18" charset="0"/>
                <a:ea typeface="华文新魏" pitchFamily="2" charset="-122"/>
              </a:rPr>
              <a:t>论证方法</a:t>
            </a:r>
          </a:p>
        </p:txBody>
      </p:sp>
    </p:spTree>
    <p:extLst>
      <p:ext uri="{BB962C8B-B14F-4D97-AF65-F5344CB8AC3E}">
        <p14:creationId xmlns:p14="http://schemas.microsoft.com/office/powerpoint/2010/main" val="9461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251520" y="188640"/>
            <a:ext cx="8712968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200" b="1" dirty="0">
                <a:latin typeface="Times New Roman" pitchFamily="18" charset="0"/>
              </a:rPr>
              <a:t>                                  </a:t>
            </a:r>
            <a:r>
              <a:rPr kumimoji="1" lang="zh-CN" altLang="en-US" sz="2200" b="1" dirty="0">
                <a:latin typeface="Times New Roman" pitchFamily="18" charset="0"/>
              </a:rPr>
              <a:t>总结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200" dirty="0">
                <a:latin typeface="Times New Roman" pitchFamily="18" charset="0"/>
              </a:rPr>
              <a:t>       </a:t>
            </a:r>
            <a:r>
              <a:rPr kumimoji="1" lang="zh-CN" altLang="en-US" sz="2200" b="1" dirty="0">
                <a:latin typeface="Times New Roman" pitchFamily="18" charset="0"/>
              </a:rPr>
              <a:t>全文中心论点的提出开门见山，简洁明快，给人以鲜明的印象。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200" b="1" dirty="0">
                <a:latin typeface="Times New Roman" pitchFamily="18" charset="0"/>
              </a:rPr>
              <a:t>       第一个分论点承中心论点直接提出 ，顺应自然</a:t>
            </a:r>
            <a:r>
              <a:rPr kumimoji="1" lang="zh-CN" altLang="en-US" sz="2200" b="1" dirty="0" smtClean="0">
                <a:latin typeface="Times New Roman" pitchFamily="18" charset="0"/>
              </a:rPr>
              <a:t>。</a:t>
            </a:r>
            <a:endParaRPr kumimoji="1" lang="en-US" altLang="zh-CN" sz="2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 dirty="0">
                <a:latin typeface="Times New Roman" pitchFamily="18" charset="0"/>
              </a:rPr>
              <a:t> </a:t>
            </a:r>
            <a:r>
              <a:rPr kumimoji="1" lang="en-US" altLang="zh-CN" sz="2200" b="1" dirty="0" smtClean="0">
                <a:latin typeface="Times New Roman" pitchFamily="18" charset="0"/>
              </a:rPr>
              <a:t>      </a:t>
            </a:r>
            <a:r>
              <a:rPr kumimoji="1" lang="zh-CN" altLang="en-US" sz="2200" b="1" dirty="0" smtClean="0">
                <a:latin typeface="Times New Roman" pitchFamily="18" charset="0"/>
              </a:rPr>
              <a:t>第二</a:t>
            </a:r>
            <a:r>
              <a:rPr kumimoji="1" lang="zh-CN" altLang="en-US" sz="2200" b="1" dirty="0">
                <a:latin typeface="Times New Roman" pitchFamily="18" charset="0"/>
              </a:rPr>
              <a:t>个分论点用一问一答的方式提出，引人思考，对中心论点起到了突出强调的作用。运用</a:t>
            </a:r>
            <a:r>
              <a:rPr kumimoji="1" lang="zh-CN" altLang="en-US" sz="2200" b="1" dirty="0">
                <a:solidFill>
                  <a:srgbClr val="00B0F0"/>
                </a:solidFill>
                <a:latin typeface="Times New Roman" pitchFamily="18" charset="0"/>
              </a:rPr>
              <a:t>因果论证</a:t>
            </a:r>
            <a:r>
              <a:rPr kumimoji="1" lang="zh-CN" altLang="en-US" sz="2200" b="1" dirty="0">
                <a:latin typeface="Times New Roman" pitchFamily="18" charset="0"/>
              </a:rPr>
              <a:t>的方法，从道理明晰严密，语气坚定，观点鲜明。本文以高度概括的方式论述六国亡于秦的原因，又联系现实政治，借古讽今。但本文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</a:rPr>
              <a:t>借古讽今</a:t>
            </a:r>
            <a:r>
              <a:rPr kumimoji="1" lang="zh-CN" altLang="en-US" sz="2200" b="1" dirty="0">
                <a:latin typeface="Times New Roman" pitchFamily="18" charset="0"/>
              </a:rPr>
              <a:t>不是消极地批评北宋王朝失策，这反映在文章在指出六国应抛弃错误政策的同时，又</a:t>
            </a:r>
            <a:r>
              <a:rPr kumimoji="1" lang="zh-CN" altLang="en-US" sz="2200" b="1" dirty="0">
                <a:solidFill>
                  <a:srgbClr val="00B0F0"/>
                </a:solidFill>
                <a:latin typeface="Times New Roman" pitchFamily="18" charset="0"/>
              </a:rPr>
              <a:t>指出了正确的政策</a:t>
            </a:r>
            <a:r>
              <a:rPr kumimoji="1" lang="zh-CN" altLang="en-US" sz="2200" b="1" dirty="0">
                <a:latin typeface="Times New Roman" pitchFamily="18" charset="0"/>
              </a:rPr>
              <a:t>，即“以赂秦之地封天下之谋臣，以事秦之心礼天下奇才，并力西向”。这样的战略构想对当时北宋朝廷同样适用。苏洵的忧国之心也可见一斑了。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en-US" altLang="zh-CN" sz="2200" b="1" dirty="0">
              <a:latin typeface="Times New Roman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222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73087" y="1700808"/>
            <a:ext cx="806608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600" b="1" dirty="0"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苏洵，字明允，宋朝眉山人，散文家。与其子苏轼、苏辙并称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三苏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，同为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唐宋八大家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中的散文家</a:t>
            </a:r>
            <a:r>
              <a:rPr kumimoji="1" lang="zh-CN" altLang="en-US" sz="3600" b="1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 “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唐宋八大家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600" b="1" dirty="0" smtClean="0">
                <a:latin typeface="黑体" pitchFamily="49" charset="-122"/>
                <a:ea typeface="黑体" pitchFamily="49" charset="-122"/>
              </a:rPr>
              <a:t>指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韩柳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三苏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、王安石、欧阳修、曾巩。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987675" y="333375"/>
            <a:ext cx="2927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作者简介</a:t>
            </a:r>
          </a:p>
        </p:txBody>
      </p:sp>
    </p:spTree>
    <p:extLst>
      <p:ext uri="{BB962C8B-B14F-4D97-AF65-F5344CB8AC3E}">
        <p14:creationId xmlns:p14="http://schemas.microsoft.com/office/powerpoint/2010/main" val="30372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58847"/>
            <a:ext cx="8856984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zh-CN" sz="2000" dirty="0" smtClean="0"/>
              <a:t>本文</a:t>
            </a:r>
            <a:r>
              <a:rPr lang="zh-CN" altLang="zh-CN" sz="2000" dirty="0"/>
              <a:t>在一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“</a:t>
            </a:r>
            <a:r>
              <a:rPr lang="zh-CN" altLang="zh-CN" sz="2000" dirty="0" smtClean="0"/>
              <a:t>赂</a:t>
            </a:r>
            <a:r>
              <a:rPr lang="zh-CN" altLang="en-US" sz="2000" dirty="0" smtClean="0"/>
              <a:t>”</a:t>
            </a:r>
            <a:r>
              <a:rPr lang="zh-CN" altLang="zh-CN" sz="2000" dirty="0" smtClean="0"/>
              <a:t>字</a:t>
            </a:r>
            <a:r>
              <a:rPr lang="zh-CN" altLang="zh-CN" sz="2000" dirty="0"/>
              <a:t>上，即历史与现实的共同点，六国与北宋皆是采取屈辱求和的对外策略，以借古讽今的手法，运用对比、类比推理、比喻论证的方法，充分论证了六国破亡的原因，劝谏北宋统治者吸取历史教训，以六国为借鉴，对辽、西夏的侵犯奋起</a:t>
            </a:r>
            <a:r>
              <a:rPr lang="zh-CN" altLang="zh-CN" sz="2000" dirty="0" smtClean="0"/>
              <a:t>反抗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历史</a:t>
            </a:r>
            <a:r>
              <a:rPr lang="zh-CN" altLang="zh-CN" sz="2000" dirty="0"/>
              <a:t>是一面镜子，常常照出</a:t>
            </a:r>
            <a:r>
              <a:rPr lang="zh-CN" altLang="zh-CN" sz="2000" dirty="0" smtClean="0"/>
              <a:t>丑陋</a:t>
            </a:r>
            <a:r>
              <a:rPr lang="zh-CN" altLang="en-US" sz="2000" dirty="0"/>
              <a:t>，</a:t>
            </a:r>
            <a:r>
              <a:rPr lang="zh-CN" altLang="zh-CN" sz="2000" dirty="0" smtClean="0"/>
              <a:t>才能</a:t>
            </a:r>
            <a:r>
              <a:rPr lang="zh-CN" altLang="zh-CN" sz="2000" dirty="0"/>
              <a:t>有挽救的</a:t>
            </a:r>
            <a:r>
              <a:rPr lang="zh-CN" altLang="zh-CN" sz="2000" dirty="0" smtClean="0"/>
              <a:t>希望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而</a:t>
            </a:r>
            <a:r>
              <a:rPr lang="zh-CN" altLang="zh-CN" sz="2000" dirty="0"/>
              <a:t>不知回望历史，不懂吸取教训，只会</a:t>
            </a:r>
            <a:r>
              <a:rPr lang="zh-CN" altLang="zh-CN" sz="2000" dirty="0" smtClean="0"/>
              <a:t>重蹈覆辙</a:t>
            </a:r>
            <a:r>
              <a:rPr lang="zh-CN" altLang="en-US" sz="2000" dirty="0"/>
              <a:t>。</a:t>
            </a:r>
            <a:r>
              <a:rPr lang="zh-CN" altLang="zh-CN" sz="2000" dirty="0" smtClean="0"/>
              <a:t>所以</a:t>
            </a:r>
            <a:r>
              <a:rPr lang="zh-CN" altLang="zh-CN" sz="2000" dirty="0"/>
              <a:t>说</a:t>
            </a:r>
            <a:r>
              <a:rPr lang="zh-CN" altLang="zh-CN" sz="2000" dirty="0" smtClean="0"/>
              <a:t>：</a:t>
            </a:r>
            <a:r>
              <a:rPr lang="zh-CN" altLang="en-US" sz="2000" dirty="0" smtClean="0"/>
              <a:t>“</a:t>
            </a:r>
            <a:r>
              <a:rPr lang="zh-CN" altLang="zh-CN" sz="2000" dirty="0" smtClean="0"/>
              <a:t>前事不忘，后事之师</a:t>
            </a:r>
            <a:r>
              <a:rPr lang="zh-CN" altLang="en-US" sz="2000" dirty="0" smtClean="0"/>
              <a:t>”。</a:t>
            </a:r>
            <a:r>
              <a:rPr lang="en-US" altLang="zh-CN" sz="2000" dirty="0" smtClean="0"/>
              <a:t> </a:t>
            </a:r>
            <a:r>
              <a:rPr lang="zh-CN" altLang="zh-CN" sz="2000" dirty="0"/>
              <a:t>我们现在生活在安宁祥和的年代，战争的硝烟已经消散</a:t>
            </a:r>
            <a:r>
              <a:rPr lang="zh-CN" altLang="zh-CN" sz="2000" dirty="0" smtClean="0"/>
              <a:t>多年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当时</a:t>
            </a:r>
            <a:r>
              <a:rPr lang="zh-CN" altLang="zh-CN" sz="2000" dirty="0"/>
              <a:t>间日复一日不断延伸开去，许多人已经忘记中华民族内心深处的</a:t>
            </a:r>
            <a:r>
              <a:rPr lang="zh-CN" altLang="zh-CN" sz="2000" dirty="0" smtClean="0"/>
              <a:t>伤痕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可</a:t>
            </a:r>
            <a:r>
              <a:rPr lang="zh-CN" altLang="zh-CN" sz="2000" dirty="0"/>
              <a:t>历史的悲剧往往会惊人的</a:t>
            </a:r>
            <a:r>
              <a:rPr lang="zh-CN" altLang="zh-CN" sz="2000" dirty="0" smtClean="0"/>
              <a:t>相似</a:t>
            </a:r>
            <a:r>
              <a:rPr lang="zh-CN" altLang="en-US" sz="2000" dirty="0"/>
              <a:t>。</a:t>
            </a:r>
            <a:r>
              <a:rPr lang="zh-CN" altLang="zh-CN" sz="2000" dirty="0" smtClean="0"/>
              <a:t>所以</a:t>
            </a:r>
            <a:r>
              <a:rPr lang="zh-CN" altLang="zh-CN" sz="2000" dirty="0"/>
              <a:t>，可怕的不是那段血写的历史，可怕的是那不堪回首的历史再</a:t>
            </a:r>
            <a:r>
              <a:rPr lang="zh-CN" altLang="zh-CN" sz="2000" dirty="0" smtClean="0"/>
              <a:t>重演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还</a:t>
            </a:r>
            <a:r>
              <a:rPr lang="zh-CN" altLang="zh-CN" sz="2000" dirty="0"/>
              <a:t>记得</a:t>
            </a:r>
            <a:r>
              <a:rPr lang="zh-CN" altLang="zh-CN" sz="2000" dirty="0" smtClean="0"/>
              <a:t>吗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160</a:t>
            </a:r>
            <a:r>
              <a:rPr lang="zh-CN" altLang="zh-CN" sz="2000" dirty="0"/>
              <a:t>年多年前，闭关自守的清政府腐败无能，面对八国联军的大炮卑躬屈膝，割地赔款，丧权辱国，大好江山，任侵略者随意践踏，泱泱大国，</a:t>
            </a:r>
            <a:r>
              <a:rPr lang="zh-CN" altLang="zh-CN" sz="2000" dirty="0" smtClean="0"/>
              <a:t>支离破碎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1931</a:t>
            </a:r>
            <a:r>
              <a:rPr lang="zh-CN" altLang="zh-CN" sz="2000" dirty="0"/>
              <a:t>年</a:t>
            </a:r>
            <a:r>
              <a:rPr lang="en-US" altLang="zh-CN" sz="2000" dirty="0"/>
              <a:t>9</a:t>
            </a:r>
            <a:r>
              <a:rPr lang="zh-CN" altLang="zh-CN" sz="2000" dirty="0"/>
              <a:t>月</a:t>
            </a:r>
            <a:r>
              <a:rPr lang="en-US" altLang="zh-CN" sz="2000" dirty="0"/>
              <a:t>18</a:t>
            </a:r>
            <a:r>
              <a:rPr lang="zh-CN" altLang="zh-CN" sz="2000" dirty="0"/>
              <a:t>日，日本军国主义用罪恶的双手在中国大地上制造</a:t>
            </a:r>
            <a:r>
              <a:rPr lang="zh-CN" altLang="zh-CN" sz="2000" dirty="0" smtClean="0"/>
              <a:t>了</a:t>
            </a:r>
            <a:r>
              <a:rPr lang="zh-CN" altLang="en-US" sz="2000" dirty="0" smtClean="0"/>
              <a:t>“</a:t>
            </a:r>
            <a:r>
              <a:rPr lang="zh-CN" altLang="zh-CN" sz="2000" dirty="0" smtClean="0"/>
              <a:t>九</a:t>
            </a:r>
            <a:r>
              <a:rPr lang="en-US" altLang="zh-CN" sz="2000" dirty="0"/>
              <a:t>·</a:t>
            </a:r>
            <a:r>
              <a:rPr lang="zh-CN" altLang="zh-CN" sz="2000" dirty="0" smtClean="0"/>
              <a:t>一八</a:t>
            </a:r>
            <a:r>
              <a:rPr lang="zh-CN" altLang="en-US" sz="2000" dirty="0" smtClean="0"/>
              <a:t>”</a:t>
            </a:r>
            <a:r>
              <a:rPr lang="zh-CN" altLang="zh-CN" sz="2000" dirty="0" smtClean="0"/>
              <a:t>事变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从此</a:t>
            </a:r>
            <a:r>
              <a:rPr lang="zh-CN" altLang="zh-CN" sz="2000" dirty="0"/>
              <a:t>，中国人民进入了漫长的八年抗战，生活在水深火热之中</a:t>
            </a:r>
            <a:r>
              <a:rPr lang="en-US" altLang="zh-CN" sz="2000" dirty="0"/>
              <a:t>  </a:t>
            </a:r>
            <a:r>
              <a:rPr lang="zh-CN" altLang="zh-CN" sz="2000" dirty="0"/>
              <a:t>知道吗？我们的民族饮下的是一杯杯落后的苦酒</a:t>
            </a:r>
            <a:r>
              <a:rPr lang="en-US" altLang="zh-CN" sz="2000" dirty="0"/>
              <a:t> 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愿</a:t>
            </a:r>
            <a:r>
              <a:rPr lang="zh-CN" altLang="zh-CN" sz="2000" dirty="0"/>
              <a:t>北宋重蹈覆辙的故事永远成为故事！</a:t>
            </a:r>
          </a:p>
        </p:txBody>
      </p:sp>
    </p:spTree>
    <p:extLst>
      <p:ext uri="{BB962C8B-B14F-4D97-AF65-F5344CB8AC3E}">
        <p14:creationId xmlns:p14="http://schemas.microsoft.com/office/powerpoint/2010/main" val="9048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1043608" y="862013"/>
            <a:ext cx="7561263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charset="0"/>
              </a:rPr>
              <a:t>①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举例论证</a:t>
            </a:r>
            <a:r>
              <a:rPr lang="zh-CN" altLang="en-US" sz="1800">
                <a:latin typeface="Arial" charset="0"/>
              </a:rPr>
              <a:t>：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列举</a:t>
            </a:r>
            <a:r>
              <a:rPr lang="zh-CN" altLang="en-US" sz="1800">
                <a:latin typeface="Arial" charset="0"/>
              </a:rPr>
              <a:t>确凿、充分，有代表性的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事例</a:t>
            </a:r>
            <a:r>
              <a:rPr lang="zh-CN" altLang="en-US" sz="1800">
                <a:latin typeface="Arial" charset="0"/>
              </a:rPr>
              <a:t>证明论点；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②道理论证</a:t>
            </a:r>
            <a:r>
              <a:rPr lang="zh-CN" altLang="en-US" sz="1800">
                <a:latin typeface="Arial" charset="0"/>
              </a:rPr>
              <a:t>：用马列主义经典著作中的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精辟见解</a:t>
            </a:r>
            <a:r>
              <a:rPr lang="zh-CN" altLang="en-US" sz="1800">
                <a:latin typeface="Arial" charset="0"/>
              </a:rPr>
              <a:t>，古今中外名人的名言警句以及人们公认的定理公式等来证明论点</a:t>
            </a:r>
            <a:r>
              <a:rPr lang="zh-CN" altLang="en-US" sz="1800" b="1">
                <a:latin typeface="Arial" charset="0"/>
              </a:rPr>
              <a:t>；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（包括引用论证）</a:t>
            </a:r>
            <a:r>
              <a:rPr lang="zh-CN" altLang="en-US" sz="1800"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③对比论证</a:t>
            </a:r>
            <a:r>
              <a:rPr lang="zh-CN" altLang="en-US" sz="1800">
                <a:latin typeface="Arial" charset="0"/>
              </a:rPr>
              <a:t>：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拿正反两方面的论点或论据作对比</a:t>
            </a:r>
            <a:r>
              <a:rPr lang="zh-CN" altLang="en-US" sz="1800">
                <a:latin typeface="Arial" charset="0"/>
              </a:rPr>
              <a:t>，在对比中证明论点；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④比喻论证：用人们熟知的事物作比喻来证明论点</a:t>
            </a:r>
            <a:r>
              <a:rPr lang="zh-CN" altLang="en-US" sz="1800">
                <a:latin typeface="Arial" charset="0"/>
              </a:rPr>
              <a:t>。此外，在驳论中，往往还采用“以尔之矛，攻尔之盾”的批驳 方法和“归谬法”。在多数议论文中往往是综合运用的。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charset="0"/>
              </a:rPr>
              <a:t>⑤归纳论证</a:t>
            </a:r>
            <a:r>
              <a:rPr lang="zh-CN" altLang="en-US" sz="1800">
                <a:latin typeface="Arial" charset="0"/>
              </a:rPr>
              <a:t>，也叫“事实论证”。它是用列举具体事例来论证一般结论的方法。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charset="0"/>
              </a:rPr>
              <a:t>⑥演绎论证</a:t>
            </a:r>
            <a:r>
              <a:rPr lang="zh-CN" altLang="en-US" sz="1800">
                <a:latin typeface="Arial" charset="0"/>
              </a:rPr>
              <a:t>，也叫“理论论证”，它是根据一般原理或结论来论证个别事例的方法。即用普遍性的论据来证明特殊性的论点。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⑦类比论证</a:t>
            </a:r>
            <a:r>
              <a:rPr lang="zh-CN" altLang="en-US" sz="1800">
                <a:latin typeface="Arial" charset="0"/>
              </a:rPr>
              <a:t>，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是从已知的事物中推出同类事例子方法</a:t>
            </a:r>
            <a:r>
              <a:rPr lang="zh-CN" altLang="en-US" sz="1800">
                <a:latin typeface="Arial" charset="0"/>
              </a:rPr>
              <a:t>，即从特殊到特殊的论证方法。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⑧因果论证：</a:t>
            </a:r>
            <a:r>
              <a:rPr lang="zh-CN" altLang="en-US" sz="1800">
                <a:latin typeface="Arial" charset="0"/>
              </a:rPr>
              <a:t>它通过分析事理，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揭示论点和论据之间的因果关系</a:t>
            </a:r>
            <a:r>
              <a:rPr lang="zh-CN" altLang="en-US" sz="1800">
                <a:latin typeface="Arial" charset="0"/>
              </a:rPr>
              <a:t>来证明论点。 因果论证可以用因证果，或以果证因，还可以因果互证。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⑨引用论证</a:t>
            </a:r>
            <a:r>
              <a:rPr lang="zh-CN" altLang="en-US" sz="1800">
                <a:latin typeface="Arial" charset="0"/>
              </a:rPr>
              <a:t>：“道理论证”的一种，</a:t>
            </a:r>
            <a:r>
              <a:rPr lang="zh-CN" altLang="en-US" sz="1800" b="1">
                <a:solidFill>
                  <a:srgbClr val="FF0000"/>
                </a:solidFill>
                <a:latin typeface="Arial" charset="0"/>
              </a:rPr>
              <a:t>引用名家名言等作为论据</a:t>
            </a:r>
            <a:r>
              <a:rPr lang="zh-CN" altLang="en-US" sz="1800">
                <a:latin typeface="Arial" charset="0"/>
              </a:rPr>
              <a:t>，引经据典地分析问题、说明道理的论证方法。引用的方法有两种：一是明引，交代所引的话是谁说的，或交代其出处，一种是暗引，即不交代所引的话是谁说的或出处。 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3203575" y="404813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Arial" charset="0"/>
              </a:rPr>
              <a:t>议论文论证方法</a:t>
            </a:r>
          </a:p>
        </p:txBody>
      </p:sp>
    </p:spTree>
    <p:extLst>
      <p:ext uri="{BB962C8B-B14F-4D97-AF65-F5344CB8AC3E}">
        <p14:creationId xmlns:p14="http://schemas.microsoft.com/office/powerpoint/2010/main" val="274747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0512812122471068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9632" y="3861048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51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4830" y="404664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“</a:t>
            </a:r>
            <a:r>
              <a:rPr lang="zh-CN" altLang="zh-CN" sz="2400" b="1" dirty="0" smtClean="0"/>
              <a:t>论</a:t>
            </a:r>
            <a:r>
              <a:rPr lang="zh-CN" altLang="en-US" sz="2400" b="1" dirty="0" smtClean="0"/>
              <a:t>”</a:t>
            </a:r>
            <a:r>
              <a:rPr lang="zh-CN" altLang="zh-CN" sz="2400" b="1" dirty="0" smtClean="0"/>
              <a:t>是</a:t>
            </a:r>
            <a:r>
              <a:rPr lang="zh-CN" altLang="zh-CN" sz="2400" b="1" dirty="0"/>
              <a:t>古代常用的一种散文文体</a:t>
            </a:r>
            <a:r>
              <a:rPr lang="zh-CN" altLang="zh-CN" sz="2400" b="1" dirty="0" smtClean="0"/>
              <a:t>，以</a:t>
            </a:r>
            <a:r>
              <a:rPr lang="zh-CN" altLang="zh-CN" sz="2400" b="1" dirty="0"/>
              <a:t>论证为主，要求善于析理，一般有两种，即</a:t>
            </a:r>
            <a:r>
              <a:rPr lang="zh-CN" altLang="zh-CN" sz="2400" b="1" dirty="0">
                <a:solidFill>
                  <a:srgbClr val="FF0000"/>
                </a:solidFill>
              </a:rPr>
              <a:t>政论文</a:t>
            </a:r>
            <a:r>
              <a:rPr lang="zh-CN" altLang="zh-CN" sz="2400" b="1" dirty="0"/>
              <a:t>和</a:t>
            </a:r>
            <a:r>
              <a:rPr lang="zh-CN" altLang="zh-CN" sz="2400" b="1" dirty="0">
                <a:solidFill>
                  <a:srgbClr val="FF0000"/>
                </a:solidFill>
              </a:rPr>
              <a:t>史论文</a:t>
            </a:r>
            <a:r>
              <a:rPr lang="zh-CN" altLang="zh-CN" sz="2400" b="1" dirty="0"/>
              <a:t>，政论文主要用于发表作者对于时政的见解和主张，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史论文</a:t>
            </a:r>
            <a:r>
              <a:rPr lang="zh-CN" altLang="zh-CN" sz="2400" b="1" dirty="0"/>
              <a:t>主要通过评论历史，总结历史</a:t>
            </a:r>
            <a:r>
              <a:rPr lang="zh-CN" altLang="zh-CN" sz="2400" b="1" dirty="0" smtClean="0"/>
              <a:t>教训</a:t>
            </a:r>
            <a:r>
              <a:rPr lang="zh-CN" altLang="en-US" sz="2400" b="1" dirty="0" smtClean="0"/>
              <a:t>，</a:t>
            </a:r>
            <a:r>
              <a:rPr lang="zh-CN" altLang="zh-CN" sz="2400" b="1" dirty="0" smtClean="0"/>
              <a:t>为</a:t>
            </a:r>
            <a:r>
              <a:rPr lang="zh-CN" altLang="zh-CN" sz="2400" b="1" dirty="0"/>
              <a:t>当时统治者提供治国</a:t>
            </a:r>
            <a:r>
              <a:rPr lang="zh-CN" altLang="zh-CN" sz="2400" b="1" dirty="0" smtClean="0"/>
              <a:t>借鉴</a:t>
            </a:r>
            <a:r>
              <a:rPr lang="zh-CN" altLang="en-US" sz="2400" b="1" dirty="0" smtClean="0"/>
              <a:t>。如我们学过的</a:t>
            </a:r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过秦论</a:t>
            </a:r>
            <a:r>
              <a:rPr lang="en-US" altLang="zh-CN" sz="2400" b="1" dirty="0" smtClean="0"/>
              <a:t>》</a:t>
            </a:r>
            <a:r>
              <a:rPr lang="zh-CN" altLang="en-US" sz="2400" b="1" dirty="0" smtClean="0"/>
              <a:t>。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574830" y="3573016"/>
            <a:ext cx="8029618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提问：本文属于政论文还是史论文</a:t>
            </a:r>
            <a:r>
              <a:rPr lang="zh-CN" altLang="zh-CN" sz="2400" b="1" dirty="0" smtClean="0"/>
              <a:t>？</a:t>
            </a:r>
            <a:endParaRPr lang="zh-CN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1619672" y="4797152"/>
            <a:ext cx="3113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本文属于（</a:t>
            </a:r>
            <a:r>
              <a:rPr lang="zh-CN" altLang="zh-CN" sz="2800" b="1" dirty="0" smtClean="0">
                <a:solidFill>
                  <a:srgbClr val="00B0F0"/>
                </a:solidFill>
              </a:rPr>
              <a:t>史论</a:t>
            </a:r>
            <a:r>
              <a:rPr lang="zh-CN" altLang="zh-CN" sz="2800" b="1" dirty="0">
                <a:solidFill>
                  <a:srgbClr val="00B0F0"/>
                </a:solidFill>
              </a:rPr>
              <a:t>文</a:t>
            </a:r>
            <a:r>
              <a:rPr lang="zh-CN" altLang="zh-CN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562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57200" y="838200"/>
            <a:ext cx="8686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2400" dirty="0"/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）韩魏楚以地赂秦大事年表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/>
              <a:t>         前</a:t>
            </a:r>
            <a:r>
              <a:rPr lang="en-US" altLang="zh-CN" sz="2400" b="1" dirty="0"/>
              <a:t>290</a:t>
            </a:r>
            <a:r>
              <a:rPr lang="zh-CN" altLang="en-US" sz="2400" b="1" dirty="0"/>
              <a:t>年  </a:t>
            </a:r>
            <a:r>
              <a:rPr lang="zh-CN" altLang="en-US" sz="2400" b="1" dirty="0">
                <a:solidFill>
                  <a:srgbClr val="FF0000"/>
                </a:solidFill>
              </a:rPr>
              <a:t>韩</a:t>
            </a:r>
            <a:r>
              <a:rPr lang="zh-CN" altLang="en-US" sz="2400" b="1" dirty="0"/>
              <a:t>割武遂予秦。前</a:t>
            </a:r>
            <a:r>
              <a:rPr lang="en-US" altLang="zh-CN" sz="2400" b="1" dirty="0"/>
              <a:t>280 </a:t>
            </a:r>
            <a:r>
              <a:rPr lang="zh-CN" altLang="en-US" sz="2400" b="1" dirty="0" smtClean="0"/>
              <a:t>年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楚</a:t>
            </a:r>
            <a:r>
              <a:rPr lang="zh-CN" altLang="en-US" sz="2400" b="1" dirty="0"/>
              <a:t>割汉北及上庸予秦 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 </a:t>
            </a:r>
            <a:r>
              <a:rPr lang="zh-CN" altLang="en-US" sz="2400" b="1" dirty="0" smtClean="0"/>
              <a:t>        前</a:t>
            </a:r>
            <a:r>
              <a:rPr lang="en-US" altLang="zh-CN" sz="2400" b="1" dirty="0"/>
              <a:t>275</a:t>
            </a:r>
            <a:r>
              <a:rPr lang="zh-CN" altLang="en-US" sz="2400" b="1" dirty="0" smtClean="0"/>
              <a:t>年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魏</a:t>
            </a:r>
            <a:r>
              <a:rPr lang="zh-CN" altLang="en-US" sz="2400" b="1" dirty="0"/>
              <a:t>割温予秦 。 前</a:t>
            </a:r>
            <a:r>
              <a:rPr lang="en-US" altLang="zh-CN" sz="2400" b="1" dirty="0"/>
              <a:t>273</a:t>
            </a:r>
            <a:r>
              <a:rPr lang="zh-CN" altLang="en-US" sz="2400" b="1" dirty="0"/>
              <a:t>年 </a:t>
            </a:r>
            <a:r>
              <a:rPr lang="zh-CN" altLang="en-US" sz="2400" b="1" dirty="0" smtClean="0"/>
              <a:t>  </a:t>
            </a:r>
            <a:r>
              <a:rPr lang="zh-CN" altLang="en-US" sz="2400" b="1" dirty="0">
                <a:solidFill>
                  <a:srgbClr val="FF0000"/>
                </a:solidFill>
              </a:rPr>
              <a:t>魏</a:t>
            </a:r>
            <a:r>
              <a:rPr lang="zh-CN" altLang="en-US" sz="2400" b="1" dirty="0"/>
              <a:t>割南阳予秦。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）秦灭六国时间表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前</a:t>
            </a:r>
            <a:r>
              <a:rPr lang="en-US" altLang="zh-CN" sz="2400" b="1" dirty="0"/>
              <a:t>230</a:t>
            </a:r>
            <a:r>
              <a:rPr lang="zh-CN" altLang="en-US" sz="2400" b="1" dirty="0"/>
              <a:t>年灭韩  前</a:t>
            </a:r>
            <a:r>
              <a:rPr lang="en-US" altLang="zh-CN" sz="2400" b="1" dirty="0"/>
              <a:t>225</a:t>
            </a:r>
            <a:r>
              <a:rPr lang="zh-CN" altLang="en-US" sz="2400" b="1" dirty="0"/>
              <a:t>年灭魏   前</a:t>
            </a:r>
            <a:r>
              <a:rPr lang="en-US" altLang="zh-CN" sz="2400" b="1" dirty="0"/>
              <a:t>223</a:t>
            </a:r>
            <a:r>
              <a:rPr lang="zh-CN" altLang="en-US" sz="2400" b="1" dirty="0"/>
              <a:t>年灭楚  前</a:t>
            </a:r>
            <a:r>
              <a:rPr lang="en-US" altLang="zh-CN" sz="2400" b="1" dirty="0"/>
              <a:t>222</a:t>
            </a:r>
            <a:r>
              <a:rPr lang="zh-CN" altLang="en-US" sz="2400" b="1" dirty="0"/>
              <a:t>年灭赵、灭燕   前</a:t>
            </a:r>
            <a:r>
              <a:rPr lang="en-US" altLang="zh-CN" sz="2400" b="1" dirty="0"/>
              <a:t>221</a:t>
            </a:r>
            <a:r>
              <a:rPr lang="zh-CN" altLang="en-US" sz="2400" b="1" dirty="0"/>
              <a:t>年灭齐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3 )</a:t>
            </a:r>
            <a:r>
              <a:rPr lang="zh-CN" altLang="en-US" sz="2400" b="1" dirty="0"/>
              <a:t>、六国抗秦大事年表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前</a:t>
            </a:r>
            <a:r>
              <a:rPr lang="en-US" altLang="zh-CN" sz="2400" b="1" dirty="0"/>
              <a:t>269</a:t>
            </a:r>
            <a:r>
              <a:rPr lang="zh-CN" altLang="en-US" sz="2400" b="1" dirty="0"/>
              <a:t>年赵将</a:t>
            </a:r>
            <a:r>
              <a:rPr lang="zh-CN" altLang="en-US" sz="2400" b="1" dirty="0">
                <a:solidFill>
                  <a:srgbClr val="00B0F0"/>
                </a:solidFill>
              </a:rPr>
              <a:t>赵奢</a:t>
            </a:r>
            <a:r>
              <a:rPr lang="zh-CN" altLang="en-US" sz="2400" b="1" dirty="0"/>
              <a:t>击秦，大破之。前</a:t>
            </a:r>
            <a:r>
              <a:rPr lang="en-US" altLang="zh-CN" sz="2400" b="1" dirty="0"/>
              <a:t>257</a:t>
            </a:r>
            <a:r>
              <a:rPr lang="zh-CN" altLang="en-US" sz="2400" b="1" dirty="0"/>
              <a:t>年魏</a:t>
            </a:r>
            <a:r>
              <a:rPr lang="zh-CN" altLang="en-US" sz="2400" b="1" dirty="0">
                <a:solidFill>
                  <a:srgbClr val="00B0F0"/>
                </a:solidFill>
              </a:rPr>
              <a:t>信陵君</a:t>
            </a:r>
            <a:r>
              <a:rPr lang="zh-CN" altLang="en-US" sz="2400" b="1" dirty="0"/>
              <a:t>救</a:t>
            </a:r>
            <a:r>
              <a:rPr lang="zh-CN" altLang="en-US" sz="2400" b="1" dirty="0" smtClean="0"/>
              <a:t>赵，秦</a:t>
            </a:r>
            <a:r>
              <a:rPr lang="zh-CN" altLang="en-US" sz="2400" b="1" dirty="0"/>
              <a:t>兵解去。前</a:t>
            </a:r>
            <a:r>
              <a:rPr lang="en-US" altLang="zh-CN" sz="2400" b="1" dirty="0"/>
              <a:t>247</a:t>
            </a:r>
            <a:r>
              <a:rPr lang="zh-CN" altLang="en-US" sz="2400" b="1" dirty="0"/>
              <a:t>年</a:t>
            </a:r>
            <a:r>
              <a:rPr lang="zh-CN" altLang="en-US" sz="2400" b="1" dirty="0">
                <a:solidFill>
                  <a:srgbClr val="00B0F0"/>
                </a:solidFill>
              </a:rPr>
              <a:t>信陵君</a:t>
            </a:r>
            <a:r>
              <a:rPr lang="zh-CN" altLang="en-US" sz="2400" b="1" dirty="0"/>
              <a:t>率五国兵败秦军河外。前</a:t>
            </a:r>
            <a:r>
              <a:rPr lang="en-US" altLang="zh-CN" sz="2400" b="1" dirty="0"/>
              <a:t>233</a:t>
            </a:r>
            <a:r>
              <a:rPr lang="zh-CN" altLang="en-US" sz="2400" b="1" dirty="0"/>
              <a:t>年秦攻赤丽、宜安，被赵将</a:t>
            </a:r>
            <a:r>
              <a:rPr lang="zh-CN" altLang="en-US" sz="2400" b="1" dirty="0">
                <a:solidFill>
                  <a:srgbClr val="00B0F0"/>
                </a:solidFill>
              </a:rPr>
              <a:t>李牧</a:t>
            </a:r>
            <a:r>
              <a:rPr lang="zh-CN" altLang="en-US" sz="2400" b="1" dirty="0"/>
              <a:t>击退。前</a:t>
            </a:r>
            <a:r>
              <a:rPr lang="en-US" altLang="zh-CN" sz="2400" b="1" dirty="0"/>
              <a:t>232</a:t>
            </a:r>
            <a:r>
              <a:rPr lang="zh-CN" altLang="en-US" sz="2400" b="1" dirty="0"/>
              <a:t>年秦攻番吾，又被</a:t>
            </a:r>
            <a:r>
              <a:rPr lang="zh-CN" altLang="en-US" sz="2400" b="1" dirty="0">
                <a:solidFill>
                  <a:srgbClr val="00B0F0"/>
                </a:solidFill>
              </a:rPr>
              <a:t>李牧</a:t>
            </a:r>
            <a:r>
              <a:rPr lang="zh-CN" altLang="en-US" sz="2400" b="1" dirty="0"/>
              <a:t>击退。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304800"/>
            <a:ext cx="4313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2"/>
                </a:solidFill>
                <a:ea typeface="华文新魏" pitchFamily="2" charset="-122"/>
              </a:rPr>
              <a:t>六国与秦的有关史实</a:t>
            </a:r>
          </a:p>
        </p:txBody>
      </p:sp>
    </p:spTree>
    <p:extLst>
      <p:ext uri="{BB962C8B-B14F-4D97-AF65-F5344CB8AC3E}">
        <p14:creationId xmlns:p14="http://schemas.microsoft.com/office/powerpoint/2010/main" val="37076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2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400800" y="59436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北宋地图</a:t>
            </a:r>
          </a:p>
        </p:txBody>
      </p:sp>
    </p:spTree>
    <p:extLst>
      <p:ext uri="{BB962C8B-B14F-4D97-AF65-F5344CB8AC3E}">
        <p14:creationId xmlns:p14="http://schemas.microsoft.com/office/powerpoint/2010/main" val="35458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67544" y="1556792"/>
            <a:ext cx="84969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北宋初期，西、北方边患严重，自开国至英宗治平年间，宋军和辽军西夏军大小六十余战，败多胜少。军事上的软弱无能导致了外交上的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妥协投降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。例如宋真宗景德元年与辽议定，每年给辽“岁币“银十万两，绢二十万匹，后又被迫追加银十万、绢二十万匹。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843213" y="434975"/>
            <a:ext cx="289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rgbClr val="FF0066"/>
                </a:solidFill>
                <a:latin typeface="Times New Roman" pitchFamily="18" charset="0"/>
                <a:ea typeface="华文新魏" pitchFamily="2" charset="-122"/>
              </a:rPr>
              <a:t>时代背景</a:t>
            </a:r>
          </a:p>
        </p:txBody>
      </p:sp>
    </p:spTree>
    <p:extLst>
      <p:ext uri="{BB962C8B-B14F-4D97-AF65-F5344CB8AC3E}">
        <p14:creationId xmlns:p14="http://schemas.microsoft.com/office/powerpoint/2010/main" val="10711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790" y="117692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议论文的三要素：</a:t>
            </a:r>
            <a:br>
              <a:rPr lang="zh-CN" altLang="en-US" sz="2400" dirty="0"/>
            </a:br>
            <a:r>
              <a:rPr lang="zh-CN" altLang="en-US" sz="2400" dirty="0"/>
              <a:t>一</a:t>
            </a:r>
            <a:r>
              <a:rPr lang="zh-CN" altLang="en-US" sz="2400" dirty="0">
                <a:solidFill>
                  <a:srgbClr val="FF0000"/>
                </a:solidFill>
              </a:rPr>
              <a:t> </a:t>
            </a:r>
            <a:r>
              <a:rPr lang="zh-CN" altLang="en-US" sz="2400" b="1" dirty="0">
                <a:solidFill>
                  <a:srgbClr val="FF0000"/>
                </a:solidFill>
              </a:rPr>
              <a:t>论点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00B0F0"/>
                </a:solidFill>
              </a:rPr>
              <a:t>是议论文的作者对所论问题的见解和主张。</a:t>
            </a:r>
            <a:br>
              <a:rPr lang="zh-CN" altLang="en-US" sz="2400" b="1" dirty="0">
                <a:solidFill>
                  <a:srgbClr val="00B0F0"/>
                </a:solidFill>
              </a:rPr>
            </a:br>
            <a:r>
              <a:rPr lang="en-US" altLang="zh-CN" sz="2400" dirty="0"/>
              <a:t>1.  </a:t>
            </a:r>
            <a:r>
              <a:rPr lang="zh-CN" altLang="en-US" sz="2400" dirty="0"/>
              <a:t>注意论点的表述形式：能统摄全文、表示肯定或否定的判断句式、明确的表态性的句子。</a:t>
            </a:r>
            <a:br>
              <a:rPr lang="zh-CN" altLang="en-US" sz="2400" dirty="0"/>
            </a:br>
            <a:r>
              <a:rPr lang="zh-CN" altLang="en-US" sz="2400" dirty="0"/>
              <a:t>二 </a:t>
            </a:r>
            <a:r>
              <a:rPr lang="zh-CN" altLang="en-US" sz="2400" b="1" dirty="0">
                <a:solidFill>
                  <a:srgbClr val="FF0000"/>
                </a:solidFill>
              </a:rPr>
              <a:t>论据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00B0F0"/>
                </a:solidFill>
              </a:rPr>
              <a:t>是证明论点的材料。</a:t>
            </a:r>
            <a:br>
              <a:rPr lang="zh-CN" altLang="en-US" sz="2400" b="1" dirty="0">
                <a:solidFill>
                  <a:srgbClr val="00B0F0"/>
                </a:solidFill>
              </a:rPr>
            </a:br>
            <a:r>
              <a:rPr lang="en-US" altLang="zh-CN" sz="2400" dirty="0"/>
              <a:t>1. </a:t>
            </a:r>
            <a:r>
              <a:rPr lang="zh-CN" altLang="en-US" sz="2400" dirty="0"/>
              <a:t>事实论据：包括有代表性的确凿的事例、史实以及统计数据等。</a:t>
            </a:r>
            <a:br>
              <a:rPr lang="zh-CN" altLang="en-US" sz="2400" dirty="0"/>
            </a:br>
            <a:r>
              <a:rPr lang="en-US" altLang="zh-CN" sz="2400" dirty="0" smtClean="0"/>
              <a:t>2</a:t>
            </a:r>
            <a:r>
              <a:rPr lang="en-US" altLang="zh-CN" sz="2400" dirty="0"/>
              <a:t>. </a:t>
            </a:r>
            <a:r>
              <a:rPr lang="zh-CN" altLang="en-US" sz="2400" dirty="0"/>
              <a:t>道理论据：指经过实践检验的精辟理论、名言警句、民间谚语及公认的事理等。</a:t>
            </a:r>
            <a:br>
              <a:rPr lang="zh-CN" altLang="en-US" sz="2400" dirty="0"/>
            </a:br>
            <a:r>
              <a:rPr lang="zh-CN" altLang="en-US" sz="2400" dirty="0"/>
              <a:t>三 </a:t>
            </a:r>
            <a:r>
              <a:rPr lang="zh-CN" altLang="en-US" sz="2400" b="1" dirty="0">
                <a:solidFill>
                  <a:srgbClr val="FF0000"/>
                </a:solidFill>
              </a:rPr>
              <a:t>论证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00B0F0"/>
                </a:solidFill>
              </a:rPr>
              <a:t>是运用论据来证明论点的过程和方法。</a:t>
            </a:r>
            <a:br>
              <a:rPr lang="zh-CN" altLang="en-US" sz="2400" b="1" dirty="0">
                <a:solidFill>
                  <a:srgbClr val="00B0F0"/>
                </a:solidFill>
              </a:rPr>
            </a:br>
            <a:r>
              <a:rPr lang="en-US" altLang="zh-CN" sz="2400" dirty="0"/>
              <a:t>1. </a:t>
            </a:r>
            <a:r>
              <a:rPr lang="zh-CN" altLang="en-US" sz="2400" dirty="0"/>
              <a:t>举例论证：增强文章说服力</a:t>
            </a:r>
            <a:br>
              <a:rPr lang="zh-CN" altLang="en-US" sz="2400" dirty="0"/>
            </a:br>
            <a:r>
              <a:rPr lang="en-US" altLang="zh-CN" sz="2400" dirty="0"/>
              <a:t>2. </a:t>
            </a:r>
            <a:r>
              <a:rPr lang="zh-CN" altLang="en-US" sz="2400" dirty="0"/>
              <a:t>道理论证：具有权威性，论证有力</a:t>
            </a:r>
            <a:br>
              <a:rPr lang="zh-CN" altLang="en-US" sz="2400" dirty="0"/>
            </a:br>
            <a:r>
              <a:rPr lang="en-US" altLang="zh-CN" sz="2400" dirty="0"/>
              <a:t>3. </a:t>
            </a:r>
            <a:r>
              <a:rPr lang="zh-CN" altLang="en-US" sz="2400" dirty="0"/>
              <a:t>比喻论证：可把道理讲得通俗形象，容易被人接受。</a:t>
            </a:r>
            <a:br>
              <a:rPr lang="zh-CN" altLang="en-US" sz="2400" dirty="0"/>
            </a:br>
            <a:r>
              <a:rPr lang="en-US" altLang="zh-CN" sz="2400" dirty="0"/>
              <a:t>4. </a:t>
            </a:r>
            <a:r>
              <a:rPr lang="zh-CN" altLang="en-US" sz="2400" dirty="0"/>
              <a:t>对比论证：正确错误分明，是非曲直明确，给人印象深刻。</a:t>
            </a:r>
            <a:br>
              <a:rPr lang="zh-CN" altLang="en-US" sz="2400" dirty="0"/>
            </a:br>
            <a:r>
              <a:rPr lang="zh-CN" altLang="en-US" sz="2400" dirty="0"/>
              <a:t>四 </a:t>
            </a:r>
            <a:r>
              <a:rPr lang="zh-CN" altLang="en-US" sz="2400" b="1" dirty="0">
                <a:solidFill>
                  <a:srgbClr val="FF0000"/>
                </a:solidFill>
              </a:rPr>
              <a:t>结构、层次</a:t>
            </a:r>
            <a:r>
              <a:rPr lang="zh-CN" altLang="en-US" sz="2400" dirty="0"/>
              <a:t>：</a:t>
            </a:r>
            <a:br>
              <a:rPr lang="zh-CN" altLang="en-US" sz="2400" dirty="0"/>
            </a:br>
            <a:r>
              <a:rPr lang="en-US" altLang="zh-CN" sz="2400" dirty="0"/>
              <a:t>1. </a:t>
            </a:r>
            <a:r>
              <a:rPr lang="zh-CN" altLang="en-US" sz="2400" dirty="0"/>
              <a:t>基本结构：提出问题（引论）</a:t>
            </a:r>
            <a:r>
              <a:rPr lang="en-US" altLang="zh-CN" sz="2400" dirty="0"/>
              <a:t>-----</a:t>
            </a:r>
            <a:r>
              <a:rPr lang="zh-CN" altLang="en-US" sz="2400" dirty="0"/>
              <a:t>分析问题（本论）</a:t>
            </a:r>
            <a:r>
              <a:rPr lang="en-US" altLang="zh-CN" sz="2400" dirty="0"/>
              <a:t>------</a:t>
            </a:r>
            <a:r>
              <a:rPr lang="zh-CN" altLang="en-US" sz="2400" dirty="0"/>
              <a:t>解决问题（结论）</a:t>
            </a:r>
            <a:br>
              <a:rPr lang="zh-CN" altLang="en-US" sz="2400" dirty="0"/>
            </a:br>
            <a:r>
              <a:rPr lang="en-US" altLang="zh-CN" sz="2400" dirty="0"/>
              <a:t>2. </a:t>
            </a:r>
            <a:r>
              <a:rPr lang="zh-CN" altLang="en-US" sz="2400" dirty="0"/>
              <a:t>常见结构：总分式、层进式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00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971550" y="1706563"/>
            <a:ext cx="7056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Arial" charset="0"/>
                <a:ea typeface="黑体" pitchFamily="49" charset="-122"/>
              </a:rPr>
              <a:t>六国破灭，非兵不利，战不善，弊在赂秦</a:t>
            </a:r>
            <a:r>
              <a:rPr kumimoji="1" lang="zh-CN" altLang="en-US" sz="2800" b="1" dirty="0">
                <a:latin typeface="Arial" charset="0"/>
              </a:rPr>
              <a:t>。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684213" y="4221163"/>
            <a:ext cx="81359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charset="0"/>
              </a:rPr>
              <a:t>  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）赂秦力亏，破灭之道也。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116013" y="836613"/>
            <a:ext cx="433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、本文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中心论点是什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么？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042988" y="3336925"/>
            <a:ext cx="6078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、从几个方面论述这一中心论点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的？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39750" y="4673600"/>
            <a:ext cx="60483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  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）不赂者以赂者丧</a:t>
            </a:r>
            <a:r>
              <a:rPr lang="zh-CN" altLang="en-US" b="1" dirty="0">
                <a:latin typeface="Arial" charset="0"/>
              </a:rPr>
              <a:t>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6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7" grpId="0"/>
      <p:bldP spid="10244" grpId="0"/>
      <p:bldP spid="1024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666750"/>
            <a:ext cx="7927975" cy="630238"/>
          </a:xfrm>
        </p:spPr>
        <p:txBody>
          <a:bodyPr/>
          <a:lstStyle/>
          <a:p>
            <a:pPr eaLnBrk="1" hangingPunct="1"/>
            <a:r>
              <a:rPr lang="en-US" altLang="zh-CN" sz="3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、第一自然段在全文中的作用是什么？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2208213"/>
            <a:ext cx="7929562" cy="1044575"/>
          </a:xfrm>
        </p:spPr>
        <p:txBody>
          <a:bodyPr/>
          <a:lstStyle/>
          <a:p>
            <a:pPr eaLnBrk="1" hangingPunct="1"/>
            <a:r>
              <a:rPr lang="zh-CN" altLang="en-US" sz="3000" b="1" smtClean="0">
                <a:solidFill>
                  <a:srgbClr val="FF0000"/>
                </a:solidFill>
                <a:ea typeface="黑体" pitchFamily="49" charset="-122"/>
              </a:rPr>
              <a:t>提出</a:t>
            </a:r>
            <a:r>
              <a:rPr lang="zh-CN" altLang="en-US" sz="3000" b="1" smtClean="0">
                <a:ea typeface="黑体" pitchFamily="49" charset="-122"/>
              </a:rPr>
              <a:t>中心论点，</a:t>
            </a:r>
            <a:r>
              <a:rPr lang="zh-CN" altLang="en-US" sz="3000" b="1" smtClean="0">
                <a:solidFill>
                  <a:srgbClr val="FF0000"/>
                </a:solidFill>
                <a:ea typeface="黑体" pitchFamily="49" charset="-122"/>
              </a:rPr>
              <a:t>总领</a:t>
            </a:r>
            <a:r>
              <a:rPr lang="zh-CN" altLang="en-US" sz="3000" b="1" smtClean="0">
                <a:ea typeface="黑体" pitchFamily="49" charset="-122"/>
              </a:rPr>
              <a:t>全文，</a:t>
            </a:r>
            <a:r>
              <a:rPr lang="zh-CN" altLang="en-US" sz="3000" b="1" smtClean="0">
                <a:solidFill>
                  <a:srgbClr val="FF0000"/>
                </a:solidFill>
                <a:ea typeface="黑体" pitchFamily="49" charset="-122"/>
              </a:rPr>
              <a:t>提挈</a:t>
            </a:r>
            <a:r>
              <a:rPr lang="zh-CN" altLang="en-US" sz="3000" b="1" smtClean="0">
                <a:ea typeface="黑体" pitchFamily="49" charset="-122"/>
              </a:rPr>
              <a:t>下文议论。</a:t>
            </a:r>
          </a:p>
        </p:txBody>
      </p:sp>
    </p:spTree>
    <p:extLst>
      <p:ext uri="{BB962C8B-B14F-4D97-AF65-F5344CB8AC3E}">
        <p14:creationId xmlns:p14="http://schemas.microsoft.com/office/powerpoint/2010/main" val="27939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2137</Words>
  <Application>Microsoft Office PowerPoint</Application>
  <PresentationFormat>全屏显示(4:3)</PresentationFormat>
  <Paragraphs>117</Paragraphs>
  <Slides>22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3、第一自然段在全文中的作用是什么？</vt:lpstr>
      <vt:lpstr>1、用一句话概括第3段的中心意思？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</cp:revision>
  <cp:lastPrinted>2015-04-21T23:56:44Z</cp:lastPrinted>
  <dcterms:created xsi:type="dcterms:W3CDTF">2015-04-20T12:02:05Z</dcterms:created>
  <dcterms:modified xsi:type="dcterms:W3CDTF">2015-04-22T08:00:24Z</dcterms:modified>
</cp:coreProperties>
</file>