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19"/>
  </p:notesMasterIdLst>
  <p:handoutMasterIdLst>
    <p:handoutMasterId r:id="rId120"/>
  </p:handoutMasterIdLst>
  <p:sldIdLst>
    <p:sldId id="307" r:id="rId2"/>
    <p:sldId id="891" r:id="rId3"/>
    <p:sldId id="836" r:id="rId4"/>
    <p:sldId id="892" r:id="rId5"/>
    <p:sldId id="309" r:id="rId6"/>
    <p:sldId id="842" r:id="rId7"/>
    <p:sldId id="843" r:id="rId8"/>
    <p:sldId id="844" r:id="rId9"/>
    <p:sldId id="845" r:id="rId10"/>
    <p:sldId id="846" r:id="rId11"/>
    <p:sldId id="847" r:id="rId12"/>
    <p:sldId id="733" r:id="rId13"/>
    <p:sldId id="315" r:id="rId14"/>
    <p:sldId id="469" r:id="rId15"/>
    <p:sldId id="749" r:id="rId16"/>
    <p:sldId id="750" r:id="rId17"/>
    <p:sldId id="751" r:id="rId18"/>
    <p:sldId id="617" r:id="rId19"/>
    <p:sldId id="841" r:id="rId20"/>
    <p:sldId id="893" r:id="rId21"/>
    <p:sldId id="467" r:id="rId22"/>
    <p:sldId id="539" r:id="rId23"/>
    <p:sldId id="767" r:id="rId24"/>
    <p:sldId id="477" r:id="rId25"/>
    <p:sldId id="478" r:id="rId26"/>
    <p:sldId id="848" r:id="rId27"/>
    <p:sldId id="784" r:id="rId28"/>
    <p:sldId id="849" r:id="rId29"/>
    <p:sldId id="785" r:id="rId30"/>
    <p:sldId id="850" r:id="rId31"/>
    <p:sldId id="851" r:id="rId32"/>
    <p:sldId id="852" r:id="rId33"/>
    <p:sldId id="853" r:id="rId34"/>
    <p:sldId id="854" r:id="rId35"/>
    <p:sldId id="855" r:id="rId36"/>
    <p:sldId id="856" r:id="rId37"/>
    <p:sldId id="780" r:id="rId38"/>
    <p:sldId id="489" r:id="rId39"/>
    <p:sldId id="894" r:id="rId40"/>
    <p:sldId id="840" r:id="rId41"/>
    <p:sldId id="792" r:id="rId42"/>
    <p:sldId id="799" r:id="rId43"/>
    <p:sldId id="805" r:id="rId44"/>
    <p:sldId id="800" r:id="rId45"/>
    <p:sldId id="806" r:id="rId46"/>
    <p:sldId id="807" r:id="rId47"/>
    <p:sldId id="857" r:id="rId48"/>
    <p:sldId id="858" r:id="rId49"/>
    <p:sldId id="791" r:id="rId50"/>
    <p:sldId id="859" r:id="rId51"/>
    <p:sldId id="808" r:id="rId52"/>
    <p:sldId id="815" r:id="rId53"/>
    <p:sldId id="809" r:id="rId54"/>
    <p:sldId id="811" r:id="rId55"/>
    <p:sldId id="812" r:id="rId56"/>
    <p:sldId id="861" r:id="rId57"/>
    <p:sldId id="862" r:id="rId58"/>
    <p:sldId id="863" r:id="rId59"/>
    <p:sldId id="813" r:id="rId60"/>
    <p:sldId id="657" r:id="rId61"/>
    <p:sldId id="895" r:id="rId62"/>
    <p:sldId id="873" r:id="rId63"/>
    <p:sldId id="874" r:id="rId64"/>
    <p:sldId id="864" r:id="rId65"/>
    <p:sldId id="875" r:id="rId66"/>
    <p:sldId id="865" r:id="rId67"/>
    <p:sldId id="876" r:id="rId68"/>
    <p:sldId id="866" r:id="rId69"/>
    <p:sldId id="877" r:id="rId70"/>
    <p:sldId id="878" r:id="rId71"/>
    <p:sldId id="867" r:id="rId72"/>
    <p:sldId id="879" r:id="rId73"/>
    <p:sldId id="868" r:id="rId74"/>
    <p:sldId id="881" r:id="rId75"/>
    <p:sldId id="869" r:id="rId76"/>
    <p:sldId id="882" r:id="rId77"/>
    <p:sldId id="870" r:id="rId78"/>
    <p:sldId id="871" r:id="rId79"/>
    <p:sldId id="872" r:id="rId80"/>
    <p:sldId id="883" r:id="rId81"/>
    <p:sldId id="896" r:id="rId82"/>
    <p:sldId id="510" r:id="rId83"/>
    <p:sldId id="690" r:id="rId84"/>
    <p:sldId id="884" r:id="rId85"/>
    <p:sldId id="827" r:id="rId86"/>
    <p:sldId id="693" r:id="rId87"/>
    <p:sldId id="695" r:id="rId88"/>
    <p:sldId id="696" r:id="rId89"/>
    <p:sldId id="697" r:id="rId90"/>
    <p:sldId id="698" r:id="rId91"/>
    <p:sldId id="700" r:id="rId92"/>
    <p:sldId id="885" r:id="rId93"/>
    <p:sldId id="702" r:id="rId94"/>
    <p:sldId id="703" r:id="rId95"/>
    <p:sldId id="704" r:id="rId96"/>
    <p:sldId id="706" r:id="rId97"/>
    <p:sldId id="830" r:id="rId98"/>
    <p:sldId id="709" r:id="rId99"/>
    <p:sldId id="710" r:id="rId100"/>
    <p:sldId id="711" r:id="rId101"/>
    <p:sldId id="712" r:id="rId102"/>
    <p:sldId id="714" r:id="rId103"/>
    <p:sldId id="831" r:id="rId104"/>
    <p:sldId id="888" r:id="rId105"/>
    <p:sldId id="832" r:id="rId106"/>
    <p:sldId id="835" r:id="rId107"/>
    <p:sldId id="719" r:id="rId108"/>
    <p:sldId id="720" r:id="rId109"/>
    <p:sldId id="889" r:id="rId110"/>
    <p:sldId id="886" r:id="rId111"/>
    <p:sldId id="887" r:id="rId112"/>
    <p:sldId id="717" r:id="rId113"/>
    <p:sldId id="718" r:id="rId114"/>
    <p:sldId id="728" r:id="rId115"/>
    <p:sldId id="890" r:id="rId116"/>
    <p:sldId id="729" r:id="rId117"/>
    <p:sldId id="441" r:id="rId118"/>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varScale="1">
        <p:scale>
          <a:sx n="84" d="100"/>
          <a:sy n="84" d="100"/>
        </p:scale>
        <p:origin x="-96" y="-9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2016/2/26 Friday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2016/2/26 Friday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7" r:id="rId5"/>
    <p:sldLayoutId id="2147483815" r:id="rId6"/>
    <p:sldLayoutId id="2147483816" r:id="rId7"/>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01.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6"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0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0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6" Type="http://schemas.openxmlformats.org/officeDocument/2006/relationships/slide" Target="slide104.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04.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9.xml"/><Relationship Id="rId18" Type="http://schemas.openxmlformats.org/officeDocument/2006/relationships/image" Target="../media/image90.emf"/><Relationship Id="rId3" Type="http://schemas.openxmlformats.org/officeDocument/2006/relationships/slide" Target="slide82.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package" Target="../embeddings/Microsoft_Word___68.docx"/><Relationship Id="rId2" Type="http://schemas.openxmlformats.org/officeDocument/2006/relationships/slideLayout" Target="../slideLayouts/slideLayout1.xml"/><Relationship Id="rId16" Type="http://schemas.openxmlformats.org/officeDocument/2006/relationships/slide" Target="slide112.xml"/><Relationship Id="rId1" Type="http://schemas.openxmlformats.org/officeDocument/2006/relationships/vmlDrawing" Target="../drawings/vmlDrawing38.vml"/><Relationship Id="rId6" Type="http://schemas.openxmlformats.org/officeDocument/2006/relationships/slide" Target="slide87.xml"/><Relationship Id="rId11" Type="http://schemas.openxmlformats.org/officeDocument/2006/relationships/slide" Target="slide96.xml"/><Relationship Id="rId5" Type="http://schemas.openxmlformats.org/officeDocument/2006/relationships/slide" Target="slide85.xml"/><Relationship Id="rId15" Type="http://schemas.openxmlformats.org/officeDocument/2006/relationships/slide" Target="slide102.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1.xml"/></Relationships>
</file>

<file path=ppt/slides/_rels/slide105.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06.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07.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08.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17" Type="http://schemas.openxmlformats.org/officeDocument/2006/relationships/slide" Target="slide109.xml"/><Relationship Id="rId2" Type="http://schemas.openxmlformats.org/officeDocument/2006/relationships/slide" Target="slide82.xml"/><Relationship Id="rId16"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0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__4.docx"/><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package" Target="../embeddings/Microsoft_Word___5.docx"/><Relationship Id="rId4" Type="http://schemas.openxmlformats.org/officeDocument/2006/relationships/image" Target="../media/image6.emf"/></Relationships>
</file>

<file path=ppt/slides/_rels/slide11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11.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9.xml"/><Relationship Id="rId18" Type="http://schemas.openxmlformats.org/officeDocument/2006/relationships/image" Target="../media/image92.emf"/><Relationship Id="rId3" Type="http://schemas.openxmlformats.org/officeDocument/2006/relationships/slide" Target="slide82.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package" Target="../embeddings/Microsoft_Word___69.docx"/><Relationship Id="rId2" Type="http://schemas.openxmlformats.org/officeDocument/2006/relationships/slideLayout" Target="../slideLayouts/slideLayout1.xml"/><Relationship Id="rId16" Type="http://schemas.openxmlformats.org/officeDocument/2006/relationships/slide" Target="slide112.xml"/><Relationship Id="rId1" Type="http://schemas.openxmlformats.org/officeDocument/2006/relationships/vmlDrawing" Target="../drawings/vmlDrawing39.vml"/><Relationship Id="rId6" Type="http://schemas.openxmlformats.org/officeDocument/2006/relationships/slide" Target="slide87.xml"/><Relationship Id="rId11" Type="http://schemas.openxmlformats.org/officeDocument/2006/relationships/slide" Target="slide96.xml"/><Relationship Id="rId5" Type="http://schemas.openxmlformats.org/officeDocument/2006/relationships/slide" Target="slide85.xml"/><Relationship Id="rId15" Type="http://schemas.openxmlformats.org/officeDocument/2006/relationships/slide" Target="slide102.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1.xml"/></Relationships>
</file>

<file path=ppt/slides/_rels/slide11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1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14.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15.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9.xml"/><Relationship Id="rId18" Type="http://schemas.openxmlformats.org/officeDocument/2006/relationships/image" Target="../media/image93.emf"/><Relationship Id="rId3" Type="http://schemas.openxmlformats.org/officeDocument/2006/relationships/slide" Target="slide82.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package" Target="../embeddings/Microsoft_Word___70.docx"/><Relationship Id="rId2" Type="http://schemas.openxmlformats.org/officeDocument/2006/relationships/slideLayout" Target="../slideLayouts/slideLayout1.xml"/><Relationship Id="rId16" Type="http://schemas.openxmlformats.org/officeDocument/2006/relationships/slide" Target="slide112.xml"/><Relationship Id="rId20" Type="http://schemas.openxmlformats.org/officeDocument/2006/relationships/image" Target="../media/image94.emf"/><Relationship Id="rId1" Type="http://schemas.openxmlformats.org/officeDocument/2006/relationships/vmlDrawing" Target="../drawings/vmlDrawing40.vml"/><Relationship Id="rId6" Type="http://schemas.openxmlformats.org/officeDocument/2006/relationships/slide" Target="slide87.xml"/><Relationship Id="rId11" Type="http://schemas.openxmlformats.org/officeDocument/2006/relationships/slide" Target="slide96.xml"/><Relationship Id="rId5" Type="http://schemas.openxmlformats.org/officeDocument/2006/relationships/slide" Target="slide85.xml"/><Relationship Id="rId15" Type="http://schemas.openxmlformats.org/officeDocument/2006/relationships/slide" Target="slide102.xml"/><Relationship Id="rId10" Type="http://schemas.openxmlformats.org/officeDocument/2006/relationships/slide" Target="slide95.xml"/><Relationship Id="rId19" Type="http://schemas.openxmlformats.org/officeDocument/2006/relationships/package" Target="../embeddings/Microsoft_Word___71.docx"/><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1.xml"/></Relationships>
</file>

<file path=ppt/slides/_rels/slide116.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117.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package" Target="../embeddings/Microsoft_Word___6.docx"/><Relationship Id="rId7"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image" Target="../media/image10.emf"/><Relationship Id="rId9"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package" Target="../embeddings/Microsoft_Word___7.docx"/><Relationship Id="rId7" Type="http://schemas.openxmlformats.org/officeDocument/2006/relationships/package" Target="../embeddings/Microsoft_Word___9.docx"/><Relationship Id="rId12" Type="http://schemas.openxmlformats.org/officeDocument/2006/relationships/slide" Target="slide18.xml"/><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2.emf"/><Relationship Id="rId11" Type="http://schemas.openxmlformats.org/officeDocument/2006/relationships/slide" Target="slide16.xml"/><Relationship Id="rId5" Type="http://schemas.openxmlformats.org/officeDocument/2006/relationships/package" Target="../embeddings/Microsoft_Word___8.docx"/><Relationship Id="rId10" Type="http://schemas.openxmlformats.org/officeDocument/2006/relationships/slide" Target="slide15.xml"/><Relationship Id="rId4" Type="http://schemas.openxmlformats.org/officeDocument/2006/relationships/image" Target="../media/image11.emf"/><Relationship Id="rId9" Type="http://schemas.openxmlformats.org/officeDocument/2006/relationships/slide" Target="slide13.xml"/></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15.png"/><Relationship Id="rId7" Type="http://schemas.openxmlformats.org/officeDocument/2006/relationships/slide" Target="slide15.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slide" Target="slide13.xml"/><Relationship Id="rId5" Type="http://schemas.openxmlformats.org/officeDocument/2006/relationships/image" Target="../media/image14.emf"/><Relationship Id="rId4" Type="http://schemas.openxmlformats.org/officeDocument/2006/relationships/package" Target="../embeddings/Microsoft_Word___10.docx"/><Relationship Id="rId9" Type="http://schemas.openxmlformats.org/officeDocument/2006/relationships/slide" Target="slide18.xml"/></Relationships>
</file>

<file path=ppt/slides/_rels/slide16.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package" Target="../embeddings/Microsoft_Word___11.docx"/><Relationship Id="rId7"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image" Target="../media/image16.emf"/><Relationship Id="rId9" Type="http://schemas.openxmlformats.org/officeDocument/2006/relationships/slide" Target="slide17.xml"/></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 Target="slide13.xml"/><Relationship Id="rId7" Type="http://schemas.openxmlformats.org/officeDocument/2006/relationships/package" Target="../embeddings/Microsoft_Word___12.docx"/><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18.xml"/><Relationship Id="rId5" Type="http://schemas.openxmlformats.org/officeDocument/2006/relationships/slide" Target="slide16.xml"/><Relationship Id="rId4" Type="http://schemas.openxmlformats.org/officeDocument/2006/relationships/slide" Target="slide15.xml"/></Relationships>
</file>

<file path=ppt/slides/_rels/slide18.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package" Target="../embeddings/Microsoft_Word___13.docx"/><Relationship Id="rId7" Type="http://schemas.openxmlformats.org/officeDocument/2006/relationships/slide" Target="slide16.xml"/><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image" Target="../media/image18.emf"/><Relationship Id="rId9" Type="http://schemas.openxmlformats.org/officeDocument/2006/relationships/slide" Target="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1.xml"/><Relationship Id="rId5" Type="http://schemas.openxmlformats.org/officeDocument/2006/relationships/slide" Target="slide60.xml"/><Relationship Id="rId4" Type="http://schemas.openxmlformats.org/officeDocument/2006/relationships/slide" Target="slide38.xml"/></Relationships>
</file>

<file path=ppt/slides/_rels/slide20.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package" Target="../embeddings/Microsoft_Word___14.docx"/><Relationship Id="rId7" Type="http://schemas.openxmlformats.org/officeDocument/2006/relationships/package" Target="../embeddings/Microsoft_Word___16.docx"/><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0.emf"/><Relationship Id="rId5" Type="http://schemas.openxmlformats.org/officeDocument/2006/relationships/package" Target="../embeddings/Microsoft_Word___15.docx"/><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package" Target="../embeddings/Microsoft_Word___17.docx"/><Relationship Id="rId7" Type="http://schemas.openxmlformats.org/officeDocument/2006/relationships/package" Target="../embeddings/Microsoft_Word___19.docx"/><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3.emf"/><Relationship Id="rId5" Type="http://schemas.openxmlformats.org/officeDocument/2006/relationships/package" Target="../embeddings/Microsoft_Word___18.docx"/><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32.xml"/></Relationships>
</file>

<file path=ppt/slides/_rels/slide25.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slide" Target="slide32.xml"/><Relationship Id="rId3" Type="http://schemas.openxmlformats.org/officeDocument/2006/relationships/package" Target="../embeddings/Microsoft_Word___20.docx"/><Relationship Id="rId7" Type="http://schemas.openxmlformats.org/officeDocument/2006/relationships/package" Target="../embeddings/Microsoft_Word___22.docx"/><Relationship Id="rId12" Type="http://schemas.openxmlformats.org/officeDocument/2006/relationships/slide" Target="slide31.xml"/><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26.emf"/><Relationship Id="rId11" Type="http://schemas.openxmlformats.org/officeDocument/2006/relationships/slide" Target="slide24.xml"/><Relationship Id="rId5" Type="http://schemas.openxmlformats.org/officeDocument/2006/relationships/package" Target="../embeddings/Microsoft_Word___21.docx"/><Relationship Id="rId15" Type="http://schemas.openxmlformats.org/officeDocument/2006/relationships/slide" Target="slide35.xml"/><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package" Target="../embeddings/Microsoft_Word___23.docx"/><Relationship Id="rId14" Type="http://schemas.openxmlformats.org/officeDocument/2006/relationships/slide" Target="slide33.xml"/></Relationships>
</file>

<file path=ppt/slides/_rels/slide26.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package" Target="../embeddings/Microsoft_Word___24.docx"/><Relationship Id="rId7" Type="http://schemas.openxmlformats.org/officeDocument/2006/relationships/slide" Target="slide24.xml"/><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30.emf"/><Relationship Id="rId11" Type="http://schemas.openxmlformats.org/officeDocument/2006/relationships/slide" Target="slide35.xml"/><Relationship Id="rId5" Type="http://schemas.openxmlformats.org/officeDocument/2006/relationships/package" Target="../embeddings/Microsoft_Word___25.docx"/><Relationship Id="rId10" Type="http://schemas.openxmlformats.org/officeDocument/2006/relationships/slide" Target="slide33.xml"/><Relationship Id="rId4" Type="http://schemas.openxmlformats.org/officeDocument/2006/relationships/image" Target="../media/image29.emf"/><Relationship Id="rId9" Type="http://schemas.openxmlformats.org/officeDocument/2006/relationships/slide" Target="slide32.xml"/></Relationships>
</file>

<file path=ppt/slides/_rels/slide27.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slide" Target="slide32.xml"/><Relationship Id="rId3" Type="http://schemas.openxmlformats.org/officeDocument/2006/relationships/package" Target="../embeddings/Microsoft_Word___26.docx"/><Relationship Id="rId7" Type="http://schemas.openxmlformats.org/officeDocument/2006/relationships/package" Target="../embeddings/Microsoft_Word___28.docx"/><Relationship Id="rId12" Type="http://schemas.openxmlformats.org/officeDocument/2006/relationships/slide" Target="slide31.xml"/><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2.emf"/><Relationship Id="rId11" Type="http://schemas.openxmlformats.org/officeDocument/2006/relationships/slide" Target="slide24.xml"/><Relationship Id="rId5" Type="http://schemas.openxmlformats.org/officeDocument/2006/relationships/package" Target="../embeddings/Microsoft_Word___27.docx"/><Relationship Id="rId15" Type="http://schemas.openxmlformats.org/officeDocument/2006/relationships/slide" Target="slide35.xml"/><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package" Target="../embeddings/Microsoft_Word___29.docx"/><Relationship Id="rId14" Type="http://schemas.openxmlformats.org/officeDocument/2006/relationships/slide" Target="slide33.xml"/></Relationships>
</file>

<file path=ppt/slides/_rels/slide28.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package" Target="../embeddings/Microsoft_Word___30.docx"/><Relationship Id="rId7" Type="http://schemas.openxmlformats.org/officeDocument/2006/relationships/slide" Target="slide24.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36.emf"/><Relationship Id="rId11" Type="http://schemas.openxmlformats.org/officeDocument/2006/relationships/slide" Target="slide35.xml"/><Relationship Id="rId5" Type="http://schemas.openxmlformats.org/officeDocument/2006/relationships/package" Target="../embeddings/Microsoft_Word___31.docx"/><Relationship Id="rId10" Type="http://schemas.openxmlformats.org/officeDocument/2006/relationships/slide" Target="slide33.xml"/><Relationship Id="rId4" Type="http://schemas.openxmlformats.org/officeDocument/2006/relationships/image" Target="../media/image35.emf"/><Relationship Id="rId9" Type="http://schemas.openxmlformats.org/officeDocument/2006/relationships/slide" Target="slide32.xml"/></Relationships>
</file>

<file path=ppt/slides/_rels/slide2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4.xml"/><Relationship Id="rId7" Type="http://schemas.openxmlformats.org/officeDocument/2006/relationships/slide" Target="slide35.xml"/><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slide" Target="slide33.xml"/><Relationship Id="rId5" Type="http://schemas.openxmlformats.org/officeDocument/2006/relationships/slide" Target="slide32.xml"/><Relationship Id="rId4" Type="http://schemas.openxmlformats.org/officeDocument/2006/relationships/slide" Target="slide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32.xml"/></Relationships>
</file>

<file path=ppt/slides/_rels/slide31.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package" Target="../embeddings/Microsoft_Word___32.docx"/><Relationship Id="rId7" Type="http://schemas.openxmlformats.org/officeDocument/2006/relationships/slide" Target="slide24.xml"/><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9.emf"/><Relationship Id="rId11" Type="http://schemas.openxmlformats.org/officeDocument/2006/relationships/slide" Target="slide35.xml"/><Relationship Id="rId5" Type="http://schemas.openxmlformats.org/officeDocument/2006/relationships/package" Target="../embeddings/Microsoft_Word___33.docx"/><Relationship Id="rId10" Type="http://schemas.openxmlformats.org/officeDocument/2006/relationships/slide" Target="slide33.xml"/><Relationship Id="rId4" Type="http://schemas.openxmlformats.org/officeDocument/2006/relationships/image" Target="../media/image38.emf"/><Relationship Id="rId9" Type="http://schemas.openxmlformats.org/officeDocument/2006/relationships/slide" Target="slide32.xml"/></Relationships>
</file>

<file path=ppt/slides/_rels/slide32.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slide" Target="slide35.xml"/><Relationship Id="rId3" Type="http://schemas.openxmlformats.org/officeDocument/2006/relationships/package" Target="../embeddings/Microsoft_Word___34.docx"/><Relationship Id="rId7" Type="http://schemas.openxmlformats.org/officeDocument/2006/relationships/package" Target="../embeddings/Microsoft_Word___36.docx"/><Relationship Id="rId12" Type="http://schemas.openxmlformats.org/officeDocument/2006/relationships/slide" Target="slide33.xml"/><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41.emf"/><Relationship Id="rId11" Type="http://schemas.openxmlformats.org/officeDocument/2006/relationships/slide" Target="slide32.xml"/><Relationship Id="rId5" Type="http://schemas.openxmlformats.org/officeDocument/2006/relationships/package" Target="../embeddings/Microsoft_Word___35.docx"/><Relationship Id="rId10" Type="http://schemas.openxmlformats.org/officeDocument/2006/relationships/slide" Target="slide31.xml"/><Relationship Id="rId4" Type="http://schemas.openxmlformats.org/officeDocument/2006/relationships/image" Target="../media/image40.emf"/><Relationship Id="rId9" Type="http://schemas.openxmlformats.org/officeDocument/2006/relationships/slide" Target="slide24.xml"/></Relationships>
</file>

<file path=ppt/slides/_rels/slide33.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34.xml"/><Relationship Id="rId2" Type="http://schemas.openxmlformats.org/officeDocument/2006/relationships/slide" Target="slide24.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image" Target="../media/image45.emf"/><Relationship Id="rId3" Type="http://schemas.openxmlformats.org/officeDocument/2006/relationships/package" Target="../embeddings/Microsoft_Word___37.docx"/><Relationship Id="rId7" Type="http://schemas.openxmlformats.org/officeDocument/2006/relationships/slide" Target="slide24.xml"/><Relationship Id="rId12" Type="http://schemas.openxmlformats.org/officeDocument/2006/relationships/package" Target="../embeddings/Microsoft_Word___39.docx"/><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44.emf"/><Relationship Id="rId11" Type="http://schemas.openxmlformats.org/officeDocument/2006/relationships/slide" Target="slide35.xml"/><Relationship Id="rId5" Type="http://schemas.openxmlformats.org/officeDocument/2006/relationships/package" Target="../embeddings/Microsoft_Word___38.docx"/><Relationship Id="rId10" Type="http://schemas.openxmlformats.org/officeDocument/2006/relationships/slide" Target="slide33.xml"/><Relationship Id="rId4" Type="http://schemas.openxmlformats.org/officeDocument/2006/relationships/image" Target="../media/image43.emf"/><Relationship Id="rId9" Type="http://schemas.openxmlformats.org/officeDocument/2006/relationships/slide" Target="slide32.xml"/></Relationships>
</file>

<file path=ppt/slides/_rels/slide35.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36.xml"/><Relationship Id="rId2" Type="http://schemas.openxmlformats.org/officeDocument/2006/relationships/slide" Target="slide24.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32.xml"/></Relationships>
</file>

<file path=ppt/slides/_rels/slide36.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package" Target="../embeddings/Microsoft_Word___40.docx"/><Relationship Id="rId7" Type="http://schemas.openxmlformats.org/officeDocument/2006/relationships/slide" Target="slide24.xml"/><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47.emf"/><Relationship Id="rId11" Type="http://schemas.openxmlformats.org/officeDocument/2006/relationships/slide" Target="slide35.xml"/><Relationship Id="rId5" Type="http://schemas.openxmlformats.org/officeDocument/2006/relationships/package" Target="../embeddings/Microsoft_Word___41.docx"/><Relationship Id="rId10" Type="http://schemas.openxmlformats.org/officeDocument/2006/relationships/slide" Target="slide33.xml"/><Relationship Id="rId4" Type="http://schemas.openxmlformats.org/officeDocument/2006/relationships/image" Target="../media/image46.emf"/><Relationship Id="rId9" Type="http://schemas.openxmlformats.org/officeDocument/2006/relationships/slide" Target="slide3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9.xml"/><Relationship Id="rId1" Type="http://schemas.openxmlformats.org/officeDocument/2006/relationships/slideLayout" Target="../slideLayouts/slideLayout4.xml"/><Relationship Id="rId4" Type="http://schemas.openxmlformats.org/officeDocument/2006/relationships/slide" Target="slide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51.xml"/><Relationship Id="rId1" Type="http://schemas.openxmlformats.org/officeDocument/2006/relationships/slideLayout" Target="../slideLayouts/slideLayout4.xml"/><Relationship Id="rId5" Type="http://schemas.openxmlformats.org/officeDocument/2006/relationships/slide" Target="slide54.xml"/><Relationship Id="rId4" Type="http://schemas.openxmlformats.org/officeDocument/2006/relationships/slide" Target="slide52.xml"/></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__42.docx"/><Relationship Id="rId7" Type="http://schemas.openxmlformats.org/officeDocument/2006/relationships/slide" Target="slide54.xml"/><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slide" Target="slide52.xml"/><Relationship Id="rId5" Type="http://schemas.openxmlformats.org/officeDocument/2006/relationships/slide" Target="slide49.xml"/><Relationship Id="rId4" Type="http://schemas.openxmlformats.org/officeDocument/2006/relationships/image" Target="../media/image57.emf"/></Relationships>
</file>

<file path=ppt/slides/_rels/slide52.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53.xml"/><Relationship Id="rId1" Type="http://schemas.openxmlformats.org/officeDocument/2006/relationships/slideLayout" Target="../slideLayouts/slideLayout4.xml"/><Relationship Id="rId5" Type="http://schemas.openxmlformats.org/officeDocument/2006/relationships/slide" Target="slide54.xml"/><Relationship Id="rId4" Type="http://schemas.openxmlformats.org/officeDocument/2006/relationships/slide" Target="slide52.xml"/></Relationships>
</file>

<file path=ppt/slides/_rels/slide53.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package" Target="../embeddings/Microsoft_Word___43.docx"/><Relationship Id="rId7" Type="http://schemas.openxmlformats.org/officeDocument/2006/relationships/slide" Target="slide49.xml"/><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59.emf"/><Relationship Id="rId5" Type="http://schemas.openxmlformats.org/officeDocument/2006/relationships/package" Target="../embeddings/Microsoft_Word___44.docx"/><Relationship Id="rId4" Type="http://schemas.openxmlformats.org/officeDocument/2006/relationships/image" Target="../media/image58.emf"/><Relationship Id="rId9" Type="http://schemas.openxmlformats.org/officeDocument/2006/relationships/slide" Target="slide54.xml"/></Relationships>
</file>

<file path=ppt/slides/_rels/slide54.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9.xml"/><Relationship Id="rId1" Type="http://schemas.openxmlformats.org/officeDocument/2006/relationships/slideLayout" Target="../slideLayouts/slideLayout4.xml"/><Relationship Id="rId4" Type="http://schemas.openxmlformats.org/officeDocument/2006/relationships/slide" Target="slide54.xml"/></Relationships>
</file>

<file path=ppt/slides/_rels/slide5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9.xml"/><Relationship Id="rId1" Type="http://schemas.openxmlformats.org/officeDocument/2006/relationships/slideLayout" Target="../slideLayouts/slideLayout4.xml"/><Relationship Id="rId4" Type="http://schemas.openxmlformats.org/officeDocument/2006/relationships/slide" Target="slide54.xml"/></Relationships>
</file>

<file path=ppt/slides/_rels/slide56.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9.xml"/><Relationship Id="rId1" Type="http://schemas.openxmlformats.org/officeDocument/2006/relationships/slideLayout" Target="../slideLayouts/slideLayout4.xml"/><Relationship Id="rId4" Type="http://schemas.openxmlformats.org/officeDocument/2006/relationships/slide" Target="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64.xml"/><Relationship Id="rId7" Type="http://schemas.openxmlformats.org/officeDocument/2006/relationships/slide" Target="slide73.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9.xml"/><Relationship Id="rId5" Type="http://schemas.openxmlformats.org/officeDocument/2006/relationships/slide" Target="slide68.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7.xml"/></Relationships>
</file>

<file path=ppt/slides/_rels/slide62.xml.rels><?xml version="1.0" encoding="UTF-8" standalone="yes"?>
<Relationships xmlns="http://schemas.openxmlformats.org/package/2006/relationships"><Relationship Id="rId8" Type="http://schemas.openxmlformats.org/officeDocument/2006/relationships/slide" Target="slide64.xml"/><Relationship Id="rId13" Type="http://schemas.openxmlformats.org/officeDocument/2006/relationships/slide" Target="slide75.xml"/><Relationship Id="rId3" Type="http://schemas.openxmlformats.org/officeDocument/2006/relationships/package" Target="../embeddings/Microsoft_Word___45.docx"/><Relationship Id="rId7" Type="http://schemas.openxmlformats.org/officeDocument/2006/relationships/slide" Target="slide61.xml"/><Relationship Id="rId12" Type="http://schemas.openxmlformats.org/officeDocument/2006/relationships/slide" Target="slide73.xml"/><Relationship Id="rId2" Type="http://schemas.openxmlformats.org/officeDocument/2006/relationships/slideLayout" Target="../slideLayouts/slideLayout1.xml"/><Relationship Id="rId16" Type="http://schemas.openxmlformats.org/officeDocument/2006/relationships/slide" Target="slide79.xml"/><Relationship Id="rId1" Type="http://schemas.openxmlformats.org/officeDocument/2006/relationships/vmlDrawing" Target="../drawings/vmlDrawing23.vml"/><Relationship Id="rId6" Type="http://schemas.openxmlformats.org/officeDocument/2006/relationships/image" Target="../media/image61.emf"/><Relationship Id="rId11" Type="http://schemas.openxmlformats.org/officeDocument/2006/relationships/slide" Target="slide71.xml"/><Relationship Id="rId5" Type="http://schemas.openxmlformats.org/officeDocument/2006/relationships/package" Target="../embeddings/Microsoft_Word___46.docx"/><Relationship Id="rId15" Type="http://schemas.openxmlformats.org/officeDocument/2006/relationships/slide" Target="slide78.xml"/><Relationship Id="rId10" Type="http://schemas.openxmlformats.org/officeDocument/2006/relationships/slide" Target="slide68.xml"/><Relationship Id="rId4" Type="http://schemas.openxmlformats.org/officeDocument/2006/relationships/image" Target="../media/image60.emf"/><Relationship Id="rId9" Type="http://schemas.openxmlformats.org/officeDocument/2006/relationships/slide" Target="slide66.xml"/><Relationship Id="rId14" Type="http://schemas.openxmlformats.org/officeDocument/2006/relationships/slide" Target="slide77.xml"/></Relationships>
</file>

<file path=ppt/slides/_rels/slide63.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slide" Target="slide64.xml"/><Relationship Id="rId7" Type="http://schemas.openxmlformats.org/officeDocument/2006/relationships/slide" Target="slide73.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9.xml"/><Relationship Id="rId5" Type="http://schemas.openxmlformats.org/officeDocument/2006/relationships/slide" Target="slide68.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7.xml"/></Relationships>
</file>

<file path=ppt/slides/_rels/slide64.xml.rels><?xml version="1.0" encoding="UTF-8" standalone="yes"?>
<Relationships xmlns="http://schemas.openxmlformats.org/package/2006/relationships"><Relationship Id="rId8" Type="http://schemas.openxmlformats.org/officeDocument/2006/relationships/slide" Target="slide73.xml"/><Relationship Id="rId13" Type="http://schemas.openxmlformats.org/officeDocument/2006/relationships/package" Target="../embeddings/Microsoft_Word___47.docx"/><Relationship Id="rId18" Type="http://schemas.openxmlformats.org/officeDocument/2006/relationships/slide" Target="slide65.xml"/><Relationship Id="rId3" Type="http://schemas.openxmlformats.org/officeDocument/2006/relationships/slide" Target="slide61.xml"/><Relationship Id="rId7" Type="http://schemas.openxmlformats.org/officeDocument/2006/relationships/slide" Target="slide71.xml"/><Relationship Id="rId12" Type="http://schemas.openxmlformats.org/officeDocument/2006/relationships/slide" Target="slide79.xml"/><Relationship Id="rId17" Type="http://schemas.openxmlformats.org/officeDocument/2006/relationships/image" Target="../media/image63.emf"/><Relationship Id="rId2" Type="http://schemas.openxmlformats.org/officeDocument/2006/relationships/slideLayout" Target="../slideLayouts/slideLayout1.xml"/><Relationship Id="rId16" Type="http://schemas.openxmlformats.org/officeDocument/2006/relationships/package" Target="../embeddings/Microsoft_Word___48.docx"/><Relationship Id="rId1" Type="http://schemas.openxmlformats.org/officeDocument/2006/relationships/vmlDrawing" Target="../drawings/vmlDrawing24.vml"/><Relationship Id="rId6" Type="http://schemas.openxmlformats.org/officeDocument/2006/relationships/slide" Target="slide68.xml"/><Relationship Id="rId11" Type="http://schemas.openxmlformats.org/officeDocument/2006/relationships/slide" Target="slide78.xml"/><Relationship Id="rId5" Type="http://schemas.openxmlformats.org/officeDocument/2006/relationships/slide" Target="slide66.xml"/><Relationship Id="rId15" Type="http://schemas.openxmlformats.org/officeDocument/2006/relationships/image" Target="../media/image64.png"/><Relationship Id="rId10" Type="http://schemas.openxmlformats.org/officeDocument/2006/relationships/slide" Target="slide77.xml"/><Relationship Id="rId4" Type="http://schemas.openxmlformats.org/officeDocument/2006/relationships/slide" Target="slide64.xml"/><Relationship Id="rId9" Type="http://schemas.openxmlformats.org/officeDocument/2006/relationships/slide" Target="slide75.xml"/><Relationship Id="rId14" Type="http://schemas.openxmlformats.org/officeDocument/2006/relationships/image" Target="../media/image62.emf"/></Relationships>
</file>

<file path=ppt/slides/_rels/slide65.xml.rels><?xml version="1.0" encoding="UTF-8" standalone="yes"?>
<Relationships xmlns="http://schemas.openxmlformats.org/package/2006/relationships"><Relationship Id="rId8" Type="http://schemas.openxmlformats.org/officeDocument/2006/relationships/slide" Target="slide66.xml"/><Relationship Id="rId13" Type="http://schemas.openxmlformats.org/officeDocument/2006/relationships/slide" Target="slide77.xml"/><Relationship Id="rId3" Type="http://schemas.openxmlformats.org/officeDocument/2006/relationships/package" Target="../embeddings/Microsoft_Word___49.docx"/><Relationship Id="rId7" Type="http://schemas.openxmlformats.org/officeDocument/2006/relationships/slide" Target="slide64.xml"/><Relationship Id="rId12" Type="http://schemas.openxmlformats.org/officeDocument/2006/relationships/slide" Target="slide75.xml"/><Relationship Id="rId2" Type="http://schemas.openxmlformats.org/officeDocument/2006/relationships/slideLayout" Target="../slideLayouts/slideLayout1.xml"/><Relationship Id="rId16" Type="http://schemas.openxmlformats.org/officeDocument/2006/relationships/slide" Target="slide61.xml"/><Relationship Id="rId1" Type="http://schemas.openxmlformats.org/officeDocument/2006/relationships/vmlDrawing" Target="../drawings/vmlDrawing25.vml"/><Relationship Id="rId6" Type="http://schemas.openxmlformats.org/officeDocument/2006/relationships/image" Target="../media/image66.emf"/><Relationship Id="rId11" Type="http://schemas.openxmlformats.org/officeDocument/2006/relationships/slide" Target="slide73.xml"/><Relationship Id="rId5" Type="http://schemas.openxmlformats.org/officeDocument/2006/relationships/package" Target="../embeddings/Microsoft_Word___50.docx"/><Relationship Id="rId15" Type="http://schemas.openxmlformats.org/officeDocument/2006/relationships/slide" Target="slide79.xml"/><Relationship Id="rId10" Type="http://schemas.openxmlformats.org/officeDocument/2006/relationships/slide" Target="slide71.xml"/><Relationship Id="rId4" Type="http://schemas.openxmlformats.org/officeDocument/2006/relationships/image" Target="../media/image65.emf"/><Relationship Id="rId9" Type="http://schemas.openxmlformats.org/officeDocument/2006/relationships/slide" Target="slide68.xml"/><Relationship Id="rId14" Type="http://schemas.openxmlformats.org/officeDocument/2006/relationships/slide" Target="slide78.xml"/></Relationships>
</file>

<file path=ppt/slides/_rels/slide66.xml.rels><?xml version="1.0" encoding="UTF-8" standalone="yes"?>
<Relationships xmlns="http://schemas.openxmlformats.org/package/2006/relationships"><Relationship Id="rId8" Type="http://schemas.openxmlformats.org/officeDocument/2006/relationships/slide" Target="slide77.xml"/><Relationship Id="rId13" Type="http://schemas.openxmlformats.org/officeDocument/2006/relationships/slide" Target="slide61.xml"/><Relationship Id="rId3" Type="http://schemas.openxmlformats.org/officeDocument/2006/relationships/slide" Target="slide66.xml"/><Relationship Id="rId7" Type="http://schemas.openxmlformats.org/officeDocument/2006/relationships/slide" Target="slide75.xml"/><Relationship Id="rId12" Type="http://schemas.openxmlformats.org/officeDocument/2006/relationships/slide" Target="slide67.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3.xml"/><Relationship Id="rId11" Type="http://schemas.openxmlformats.org/officeDocument/2006/relationships/image" Target="../media/image67.png"/><Relationship Id="rId5" Type="http://schemas.openxmlformats.org/officeDocument/2006/relationships/slide" Target="slide71.xml"/><Relationship Id="rId10" Type="http://schemas.openxmlformats.org/officeDocument/2006/relationships/slide" Target="slide79.xml"/><Relationship Id="rId4" Type="http://schemas.openxmlformats.org/officeDocument/2006/relationships/slide" Target="slide68.xml"/><Relationship Id="rId9" Type="http://schemas.openxmlformats.org/officeDocument/2006/relationships/slide" Target="slide78.xml"/></Relationships>
</file>

<file path=ppt/slides/_rels/slide67.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66.xml"/><Relationship Id="rId7" Type="http://schemas.openxmlformats.org/officeDocument/2006/relationships/slide" Target="slide75.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3.xml"/><Relationship Id="rId11" Type="http://schemas.openxmlformats.org/officeDocument/2006/relationships/slide" Target="slide61.xml"/><Relationship Id="rId5" Type="http://schemas.openxmlformats.org/officeDocument/2006/relationships/slide" Target="slide71.xml"/><Relationship Id="rId10" Type="http://schemas.openxmlformats.org/officeDocument/2006/relationships/slide" Target="slide79.xml"/><Relationship Id="rId4" Type="http://schemas.openxmlformats.org/officeDocument/2006/relationships/slide" Target="slide68.xml"/><Relationship Id="rId9" Type="http://schemas.openxmlformats.org/officeDocument/2006/relationships/slide" Target="slide78.xml"/></Relationships>
</file>

<file path=ppt/slides/_rels/slide68.xml.rels><?xml version="1.0" encoding="UTF-8" standalone="yes"?>
<Relationships xmlns="http://schemas.openxmlformats.org/package/2006/relationships"><Relationship Id="rId8" Type="http://schemas.openxmlformats.org/officeDocument/2006/relationships/slide" Target="slide75.xml"/><Relationship Id="rId13" Type="http://schemas.openxmlformats.org/officeDocument/2006/relationships/image" Target="../media/image68.emf"/><Relationship Id="rId3" Type="http://schemas.openxmlformats.org/officeDocument/2006/relationships/slide" Target="slide64.xml"/><Relationship Id="rId7" Type="http://schemas.openxmlformats.org/officeDocument/2006/relationships/slide" Target="slide73.xml"/><Relationship Id="rId12" Type="http://schemas.openxmlformats.org/officeDocument/2006/relationships/package" Target="../embeddings/Microsoft_Word___51.docx"/><Relationship Id="rId17" Type="http://schemas.openxmlformats.org/officeDocument/2006/relationships/slide" Target="slide61.xml"/><Relationship Id="rId2" Type="http://schemas.openxmlformats.org/officeDocument/2006/relationships/slideLayout" Target="../slideLayouts/slideLayout1.xml"/><Relationship Id="rId16" Type="http://schemas.openxmlformats.org/officeDocument/2006/relationships/slide" Target="slide69.xml"/><Relationship Id="rId1" Type="http://schemas.openxmlformats.org/officeDocument/2006/relationships/vmlDrawing" Target="../drawings/vmlDrawing26.vml"/><Relationship Id="rId6" Type="http://schemas.openxmlformats.org/officeDocument/2006/relationships/slide" Target="slide71.xml"/><Relationship Id="rId11" Type="http://schemas.openxmlformats.org/officeDocument/2006/relationships/slide" Target="slide79.xml"/><Relationship Id="rId5" Type="http://schemas.openxmlformats.org/officeDocument/2006/relationships/slide" Target="slide68.xml"/><Relationship Id="rId15" Type="http://schemas.openxmlformats.org/officeDocument/2006/relationships/image" Target="../media/image69.emf"/><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7.xml"/><Relationship Id="rId14" Type="http://schemas.openxmlformats.org/officeDocument/2006/relationships/package" Target="../embeddings/Microsoft_Word___52.docx"/></Relationships>
</file>

<file path=ppt/slides/_rels/slide69.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79.xml"/><Relationship Id="rId3" Type="http://schemas.openxmlformats.org/officeDocument/2006/relationships/package" Target="../embeddings/Microsoft_Word___53.docx"/><Relationship Id="rId7" Type="http://schemas.openxmlformats.org/officeDocument/2006/relationships/slide" Target="slide68.xml"/><Relationship Id="rId12" Type="http://schemas.openxmlformats.org/officeDocument/2006/relationships/slide" Target="slide78.xml"/><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slide" Target="slide66.xml"/><Relationship Id="rId11" Type="http://schemas.openxmlformats.org/officeDocument/2006/relationships/slide" Target="slide77.xml"/><Relationship Id="rId5" Type="http://schemas.openxmlformats.org/officeDocument/2006/relationships/slide" Target="slide64.xml"/><Relationship Id="rId10" Type="http://schemas.openxmlformats.org/officeDocument/2006/relationships/slide" Target="slide75.xml"/><Relationship Id="rId4" Type="http://schemas.openxmlformats.org/officeDocument/2006/relationships/image" Target="../media/image70.emf"/><Relationship Id="rId9" Type="http://schemas.openxmlformats.org/officeDocument/2006/relationships/slide" Target="slide73.xml"/><Relationship Id="rId14" Type="http://schemas.openxmlformats.org/officeDocument/2006/relationships/slide" Target="slide61.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79.xml"/><Relationship Id="rId3" Type="http://schemas.openxmlformats.org/officeDocument/2006/relationships/package" Target="../embeddings/Microsoft_Word___54.docx"/><Relationship Id="rId7" Type="http://schemas.openxmlformats.org/officeDocument/2006/relationships/slide" Target="slide68.xml"/><Relationship Id="rId12" Type="http://schemas.openxmlformats.org/officeDocument/2006/relationships/slide" Target="slide78.xml"/><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slide" Target="slide66.xml"/><Relationship Id="rId11" Type="http://schemas.openxmlformats.org/officeDocument/2006/relationships/slide" Target="slide77.xml"/><Relationship Id="rId5" Type="http://schemas.openxmlformats.org/officeDocument/2006/relationships/slide" Target="slide64.xml"/><Relationship Id="rId10" Type="http://schemas.openxmlformats.org/officeDocument/2006/relationships/slide" Target="slide75.xml"/><Relationship Id="rId4" Type="http://schemas.openxmlformats.org/officeDocument/2006/relationships/image" Target="../media/image71.emf"/><Relationship Id="rId9" Type="http://schemas.openxmlformats.org/officeDocument/2006/relationships/slide" Target="slide73.xml"/><Relationship Id="rId14" Type="http://schemas.openxmlformats.org/officeDocument/2006/relationships/slide" Target="slide61.xml"/></Relationships>
</file>

<file path=ppt/slides/_rels/slide71.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66.xml"/><Relationship Id="rId7" Type="http://schemas.openxmlformats.org/officeDocument/2006/relationships/slide" Target="slide75.xml"/><Relationship Id="rId12" Type="http://schemas.openxmlformats.org/officeDocument/2006/relationships/slide" Target="slide61.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3.xml"/><Relationship Id="rId11" Type="http://schemas.openxmlformats.org/officeDocument/2006/relationships/slide" Target="slide72.xml"/><Relationship Id="rId5" Type="http://schemas.openxmlformats.org/officeDocument/2006/relationships/slide" Target="slide71.xml"/><Relationship Id="rId10" Type="http://schemas.openxmlformats.org/officeDocument/2006/relationships/slide" Target="slide79.xml"/><Relationship Id="rId4" Type="http://schemas.openxmlformats.org/officeDocument/2006/relationships/slide" Target="slide68.xml"/><Relationship Id="rId9" Type="http://schemas.openxmlformats.org/officeDocument/2006/relationships/slide" Target="slide78.xml"/></Relationships>
</file>

<file path=ppt/slides/_rels/slide72.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66.xml"/><Relationship Id="rId7" Type="http://schemas.openxmlformats.org/officeDocument/2006/relationships/slide" Target="slide75.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3.xml"/><Relationship Id="rId11" Type="http://schemas.openxmlformats.org/officeDocument/2006/relationships/slide" Target="slide61.xml"/><Relationship Id="rId5" Type="http://schemas.openxmlformats.org/officeDocument/2006/relationships/slide" Target="slide71.xml"/><Relationship Id="rId10" Type="http://schemas.openxmlformats.org/officeDocument/2006/relationships/slide" Target="slide79.xml"/><Relationship Id="rId4" Type="http://schemas.openxmlformats.org/officeDocument/2006/relationships/slide" Target="slide68.xml"/><Relationship Id="rId9" Type="http://schemas.openxmlformats.org/officeDocument/2006/relationships/slide" Target="slide78.xml"/></Relationships>
</file>

<file path=ppt/slides/_rels/slide73.xml.rels><?xml version="1.0" encoding="UTF-8" standalone="yes"?>
<Relationships xmlns="http://schemas.openxmlformats.org/package/2006/relationships"><Relationship Id="rId8" Type="http://schemas.openxmlformats.org/officeDocument/2006/relationships/slide" Target="slide77.xml"/><Relationship Id="rId13" Type="http://schemas.openxmlformats.org/officeDocument/2006/relationships/slide" Target="slide61.xml"/><Relationship Id="rId3" Type="http://schemas.openxmlformats.org/officeDocument/2006/relationships/slide" Target="slide66.xml"/><Relationship Id="rId7" Type="http://schemas.openxmlformats.org/officeDocument/2006/relationships/slide" Target="slide75.xml"/><Relationship Id="rId12" Type="http://schemas.openxmlformats.org/officeDocument/2006/relationships/slide" Target="slide74.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3.xml"/><Relationship Id="rId11" Type="http://schemas.openxmlformats.org/officeDocument/2006/relationships/image" Target="../media/image72.png"/><Relationship Id="rId5" Type="http://schemas.openxmlformats.org/officeDocument/2006/relationships/slide" Target="slide71.xml"/><Relationship Id="rId10" Type="http://schemas.openxmlformats.org/officeDocument/2006/relationships/slide" Target="slide79.xml"/><Relationship Id="rId4" Type="http://schemas.openxmlformats.org/officeDocument/2006/relationships/slide" Target="slide68.xml"/><Relationship Id="rId9" Type="http://schemas.openxmlformats.org/officeDocument/2006/relationships/slide" Target="slide78.xml"/></Relationships>
</file>

<file path=ppt/slides/_rels/slide74.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66.xml"/><Relationship Id="rId7" Type="http://schemas.openxmlformats.org/officeDocument/2006/relationships/slide" Target="slide75.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3.xml"/><Relationship Id="rId11" Type="http://schemas.openxmlformats.org/officeDocument/2006/relationships/slide" Target="slide61.xml"/><Relationship Id="rId5" Type="http://schemas.openxmlformats.org/officeDocument/2006/relationships/slide" Target="slide71.xml"/><Relationship Id="rId10" Type="http://schemas.openxmlformats.org/officeDocument/2006/relationships/slide" Target="slide79.xml"/><Relationship Id="rId4" Type="http://schemas.openxmlformats.org/officeDocument/2006/relationships/slide" Target="slide68.xml"/><Relationship Id="rId9" Type="http://schemas.openxmlformats.org/officeDocument/2006/relationships/slide" Target="slide78.xml"/></Relationships>
</file>

<file path=ppt/slides/_rels/slide75.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66.xml"/><Relationship Id="rId7" Type="http://schemas.openxmlformats.org/officeDocument/2006/relationships/slide" Target="slide75.xml"/><Relationship Id="rId12" Type="http://schemas.openxmlformats.org/officeDocument/2006/relationships/slide" Target="slide61.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3.xml"/><Relationship Id="rId11" Type="http://schemas.openxmlformats.org/officeDocument/2006/relationships/image" Target="../media/image73.png"/><Relationship Id="rId5" Type="http://schemas.openxmlformats.org/officeDocument/2006/relationships/slide" Target="slide71.xml"/><Relationship Id="rId10" Type="http://schemas.openxmlformats.org/officeDocument/2006/relationships/slide" Target="slide79.xml"/><Relationship Id="rId4" Type="http://schemas.openxmlformats.org/officeDocument/2006/relationships/slide" Target="slide68.xml"/><Relationship Id="rId9" Type="http://schemas.openxmlformats.org/officeDocument/2006/relationships/slide" Target="slide78.xml"/></Relationships>
</file>

<file path=ppt/slides/_rels/slide76.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slide" Target="slide66.xml"/><Relationship Id="rId7" Type="http://schemas.openxmlformats.org/officeDocument/2006/relationships/slide" Target="slide75.xml"/><Relationship Id="rId2" Type="http://schemas.openxmlformats.org/officeDocument/2006/relationships/slide" Target="slide64.xml"/><Relationship Id="rId1" Type="http://schemas.openxmlformats.org/officeDocument/2006/relationships/slideLayout" Target="../slideLayouts/slideLayout1.xml"/><Relationship Id="rId6" Type="http://schemas.openxmlformats.org/officeDocument/2006/relationships/slide" Target="slide73.xml"/><Relationship Id="rId11" Type="http://schemas.openxmlformats.org/officeDocument/2006/relationships/slide" Target="slide61.xml"/><Relationship Id="rId5" Type="http://schemas.openxmlformats.org/officeDocument/2006/relationships/slide" Target="slide71.xml"/><Relationship Id="rId10" Type="http://schemas.openxmlformats.org/officeDocument/2006/relationships/slide" Target="slide79.xml"/><Relationship Id="rId4" Type="http://schemas.openxmlformats.org/officeDocument/2006/relationships/slide" Target="slide68.xml"/><Relationship Id="rId9" Type="http://schemas.openxmlformats.org/officeDocument/2006/relationships/slide" Target="slide78.xml"/></Relationships>
</file>

<file path=ppt/slides/_rels/slide77.xml.rels><?xml version="1.0" encoding="UTF-8" standalone="yes"?>
<Relationships xmlns="http://schemas.openxmlformats.org/package/2006/relationships"><Relationship Id="rId8" Type="http://schemas.openxmlformats.org/officeDocument/2006/relationships/slide" Target="slide75.xml"/><Relationship Id="rId13" Type="http://schemas.openxmlformats.org/officeDocument/2006/relationships/image" Target="../media/image74.emf"/><Relationship Id="rId3" Type="http://schemas.openxmlformats.org/officeDocument/2006/relationships/slide" Target="slide64.xml"/><Relationship Id="rId7" Type="http://schemas.openxmlformats.org/officeDocument/2006/relationships/slide" Target="slide73.xml"/><Relationship Id="rId12" Type="http://schemas.openxmlformats.org/officeDocument/2006/relationships/package" Target="../embeddings/Microsoft_Word___55.docx"/><Relationship Id="rId2" Type="http://schemas.openxmlformats.org/officeDocument/2006/relationships/slideLayout" Target="../slideLayouts/slideLayout1.xml"/><Relationship Id="rId16" Type="http://schemas.openxmlformats.org/officeDocument/2006/relationships/slide" Target="slide61.xml"/><Relationship Id="rId1" Type="http://schemas.openxmlformats.org/officeDocument/2006/relationships/vmlDrawing" Target="../drawings/vmlDrawing29.vml"/><Relationship Id="rId6" Type="http://schemas.openxmlformats.org/officeDocument/2006/relationships/slide" Target="slide71.xml"/><Relationship Id="rId11" Type="http://schemas.openxmlformats.org/officeDocument/2006/relationships/slide" Target="slide79.xml"/><Relationship Id="rId5" Type="http://schemas.openxmlformats.org/officeDocument/2006/relationships/slide" Target="slide68.xml"/><Relationship Id="rId15" Type="http://schemas.openxmlformats.org/officeDocument/2006/relationships/image" Target="../media/image75.emf"/><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7.xml"/><Relationship Id="rId14" Type="http://schemas.openxmlformats.org/officeDocument/2006/relationships/package" Target="../embeddings/Microsoft_Word___56.docx"/></Relationships>
</file>

<file path=ppt/slides/_rels/slide78.xml.rels><?xml version="1.0" encoding="UTF-8" standalone="yes"?>
<Relationships xmlns="http://schemas.openxmlformats.org/package/2006/relationships"><Relationship Id="rId8" Type="http://schemas.openxmlformats.org/officeDocument/2006/relationships/slide" Target="slide75.xml"/><Relationship Id="rId13" Type="http://schemas.openxmlformats.org/officeDocument/2006/relationships/image" Target="../media/image76.emf"/><Relationship Id="rId18" Type="http://schemas.openxmlformats.org/officeDocument/2006/relationships/slide" Target="slide61.xml"/><Relationship Id="rId3" Type="http://schemas.openxmlformats.org/officeDocument/2006/relationships/slide" Target="slide64.xml"/><Relationship Id="rId7" Type="http://schemas.openxmlformats.org/officeDocument/2006/relationships/slide" Target="slide73.xml"/><Relationship Id="rId12" Type="http://schemas.openxmlformats.org/officeDocument/2006/relationships/package" Target="../embeddings/Microsoft_Word___57.docx"/><Relationship Id="rId17" Type="http://schemas.openxmlformats.org/officeDocument/2006/relationships/image" Target="../media/image78.emf"/><Relationship Id="rId2" Type="http://schemas.openxmlformats.org/officeDocument/2006/relationships/slideLayout" Target="../slideLayouts/slideLayout1.xml"/><Relationship Id="rId16" Type="http://schemas.openxmlformats.org/officeDocument/2006/relationships/package" Target="../embeddings/Microsoft_Word___59.docx"/><Relationship Id="rId1" Type="http://schemas.openxmlformats.org/officeDocument/2006/relationships/vmlDrawing" Target="../drawings/vmlDrawing30.vml"/><Relationship Id="rId6" Type="http://schemas.openxmlformats.org/officeDocument/2006/relationships/slide" Target="slide71.xml"/><Relationship Id="rId11" Type="http://schemas.openxmlformats.org/officeDocument/2006/relationships/slide" Target="slide79.xml"/><Relationship Id="rId5" Type="http://schemas.openxmlformats.org/officeDocument/2006/relationships/slide" Target="slide68.xml"/><Relationship Id="rId15" Type="http://schemas.openxmlformats.org/officeDocument/2006/relationships/image" Target="../media/image77.emf"/><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7.xml"/><Relationship Id="rId14" Type="http://schemas.openxmlformats.org/officeDocument/2006/relationships/package" Target="../embeddings/Microsoft_Word___58.docx"/></Relationships>
</file>

<file path=ppt/slides/_rels/slide79.xml.rels><?xml version="1.0" encoding="UTF-8" standalone="yes"?>
<Relationships xmlns="http://schemas.openxmlformats.org/package/2006/relationships"><Relationship Id="rId8" Type="http://schemas.openxmlformats.org/officeDocument/2006/relationships/slide" Target="slide75.xml"/><Relationship Id="rId13" Type="http://schemas.openxmlformats.org/officeDocument/2006/relationships/image" Target="../media/image79.emf"/><Relationship Id="rId3" Type="http://schemas.openxmlformats.org/officeDocument/2006/relationships/slide" Target="slide64.xml"/><Relationship Id="rId7" Type="http://schemas.openxmlformats.org/officeDocument/2006/relationships/slide" Target="slide73.xml"/><Relationship Id="rId12" Type="http://schemas.openxmlformats.org/officeDocument/2006/relationships/package" Target="../embeddings/Microsoft_Word___60.docx"/><Relationship Id="rId2" Type="http://schemas.openxmlformats.org/officeDocument/2006/relationships/slideLayout" Target="../slideLayouts/slideLayout1.xml"/><Relationship Id="rId16" Type="http://schemas.openxmlformats.org/officeDocument/2006/relationships/slide" Target="slide61.xml"/><Relationship Id="rId1" Type="http://schemas.openxmlformats.org/officeDocument/2006/relationships/vmlDrawing" Target="../drawings/vmlDrawing31.vml"/><Relationship Id="rId6" Type="http://schemas.openxmlformats.org/officeDocument/2006/relationships/slide" Target="slide71.xml"/><Relationship Id="rId11" Type="http://schemas.openxmlformats.org/officeDocument/2006/relationships/slide" Target="slide79.xml"/><Relationship Id="rId5" Type="http://schemas.openxmlformats.org/officeDocument/2006/relationships/slide" Target="slide68.xml"/><Relationship Id="rId15" Type="http://schemas.openxmlformats.org/officeDocument/2006/relationships/image" Target="../media/image80.emf"/><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7.xml"/><Relationship Id="rId14" Type="http://schemas.openxmlformats.org/officeDocument/2006/relationships/package" Target="../embeddings/Microsoft_Word___61.docx"/></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8" Type="http://schemas.openxmlformats.org/officeDocument/2006/relationships/slide" Target="slide75.xml"/><Relationship Id="rId13" Type="http://schemas.openxmlformats.org/officeDocument/2006/relationships/image" Target="../media/image81.emf"/><Relationship Id="rId3" Type="http://schemas.openxmlformats.org/officeDocument/2006/relationships/slide" Target="slide64.xml"/><Relationship Id="rId7" Type="http://schemas.openxmlformats.org/officeDocument/2006/relationships/slide" Target="slide73.xml"/><Relationship Id="rId12" Type="http://schemas.openxmlformats.org/officeDocument/2006/relationships/package" Target="../embeddings/Microsoft_Word___62.docx"/><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slide" Target="slide71.xml"/><Relationship Id="rId11" Type="http://schemas.openxmlformats.org/officeDocument/2006/relationships/slide" Target="slide79.xml"/><Relationship Id="rId5" Type="http://schemas.openxmlformats.org/officeDocument/2006/relationships/slide" Target="slide68.xml"/><Relationship Id="rId15" Type="http://schemas.openxmlformats.org/officeDocument/2006/relationships/slide" Target="slide61.xml"/><Relationship Id="rId10" Type="http://schemas.openxmlformats.org/officeDocument/2006/relationships/slide" Target="slide78.xml"/><Relationship Id="rId4" Type="http://schemas.openxmlformats.org/officeDocument/2006/relationships/slide" Target="slide66.xml"/><Relationship Id="rId9" Type="http://schemas.openxmlformats.org/officeDocument/2006/relationships/slide" Target="slide77.xml"/><Relationship Id="rId14" Type="http://schemas.openxmlformats.org/officeDocument/2006/relationships/slide" Target="slide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8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6" Type="http://schemas.openxmlformats.org/officeDocument/2006/relationships/slide" Target="slide84.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84.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9.xml"/><Relationship Id="rId18" Type="http://schemas.openxmlformats.org/officeDocument/2006/relationships/image" Target="../media/image82.emf"/><Relationship Id="rId3" Type="http://schemas.openxmlformats.org/officeDocument/2006/relationships/slide" Target="slide82.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package" Target="../embeddings/Microsoft_Word___63.docx"/><Relationship Id="rId2" Type="http://schemas.openxmlformats.org/officeDocument/2006/relationships/slideLayout" Target="../slideLayouts/slideLayout1.xml"/><Relationship Id="rId16" Type="http://schemas.openxmlformats.org/officeDocument/2006/relationships/slide" Target="slide112.xml"/><Relationship Id="rId1" Type="http://schemas.openxmlformats.org/officeDocument/2006/relationships/vmlDrawing" Target="../drawings/vmlDrawing33.vml"/><Relationship Id="rId6" Type="http://schemas.openxmlformats.org/officeDocument/2006/relationships/slide" Target="slide87.xml"/><Relationship Id="rId11" Type="http://schemas.openxmlformats.org/officeDocument/2006/relationships/slide" Target="slide96.xml"/><Relationship Id="rId5" Type="http://schemas.openxmlformats.org/officeDocument/2006/relationships/slide" Target="slide85.xml"/><Relationship Id="rId15" Type="http://schemas.openxmlformats.org/officeDocument/2006/relationships/slide" Target="slide102.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1.xml"/></Relationships>
</file>

<file path=ppt/slides/_rels/slide85.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9.xml"/><Relationship Id="rId18" Type="http://schemas.openxmlformats.org/officeDocument/2006/relationships/image" Target="../media/image83.emf"/><Relationship Id="rId3" Type="http://schemas.openxmlformats.org/officeDocument/2006/relationships/slide" Target="slide82.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package" Target="../embeddings/Microsoft_Word___64.docx"/><Relationship Id="rId2" Type="http://schemas.openxmlformats.org/officeDocument/2006/relationships/slideLayout" Target="../slideLayouts/slideLayout1.xml"/><Relationship Id="rId16" Type="http://schemas.openxmlformats.org/officeDocument/2006/relationships/slide" Target="slide112.xml"/><Relationship Id="rId1" Type="http://schemas.openxmlformats.org/officeDocument/2006/relationships/vmlDrawing" Target="../drawings/vmlDrawing34.vml"/><Relationship Id="rId6" Type="http://schemas.openxmlformats.org/officeDocument/2006/relationships/slide" Target="slide87.xml"/><Relationship Id="rId11" Type="http://schemas.openxmlformats.org/officeDocument/2006/relationships/slide" Target="slide96.xml"/><Relationship Id="rId5" Type="http://schemas.openxmlformats.org/officeDocument/2006/relationships/slide" Target="slide85.xml"/><Relationship Id="rId15" Type="http://schemas.openxmlformats.org/officeDocument/2006/relationships/slide" Target="slide102.xml"/><Relationship Id="rId10" Type="http://schemas.openxmlformats.org/officeDocument/2006/relationships/slide" Target="slide95.xml"/><Relationship Id="rId19" Type="http://schemas.openxmlformats.org/officeDocument/2006/relationships/slide" Target="slide86.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1.xml"/></Relationships>
</file>

<file path=ppt/slides/_rels/slide86.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9.xml"/><Relationship Id="rId18" Type="http://schemas.openxmlformats.org/officeDocument/2006/relationships/image" Target="../media/image84.emf"/><Relationship Id="rId3" Type="http://schemas.openxmlformats.org/officeDocument/2006/relationships/slide" Target="slide82.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package" Target="../embeddings/Microsoft_Word___65.docx"/><Relationship Id="rId2" Type="http://schemas.openxmlformats.org/officeDocument/2006/relationships/slideLayout" Target="../slideLayouts/slideLayout1.xml"/><Relationship Id="rId16" Type="http://schemas.openxmlformats.org/officeDocument/2006/relationships/slide" Target="slide112.xml"/><Relationship Id="rId1" Type="http://schemas.openxmlformats.org/officeDocument/2006/relationships/vmlDrawing" Target="../drawings/vmlDrawing35.vml"/><Relationship Id="rId6" Type="http://schemas.openxmlformats.org/officeDocument/2006/relationships/slide" Target="slide87.xml"/><Relationship Id="rId11" Type="http://schemas.openxmlformats.org/officeDocument/2006/relationships/slide" Target="slide96.xml"/><Relationship Id="rId5" Type="http://schemas.openxmlformats.org/officeDocument/2006/relationships/slide" Target="slide85.xml"/><Relationship Id="rId15" Type="http://schemas.openxmlformats.org/officeDocument/2006/relationships/slide" Target="slide102.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1.xml"/></Relationships>
</file>

<file path=ppt/slides/_rels/slide87.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88.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8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6" Type="http://schemas.openxmlformats.org/officeDocument/2006/relationships/slide" Target="slide90.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91.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9.xml"/><Relationship Id="rId18" Type="http://schemas.openxmlformats.org/officeDocument/2006/relationships/image" Target="../media/image85.emf"/><Relationship Id="rId3" Type="http://schemas.openxmlformats.org/officeDocument/2006/relationships/slide" Target="slide82.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package" Target="../embeddings/Microsoft_Word___66.docx"/><Relationship Id="rId2" Type="http://schemas.openxmlformats.org/officeDocument/2006/relationships/slideLayout" Target="../slideLayouts/slideLayout1.xml"/><Relationship Id="rId16" Type="http://schemas.openxmlformats.org/officeDocument/2006/relationships/slide" Target="slide112.xml"/><Relationship Id="rId1" Type="http://schemas.openxmlformats.org/officeDocument/2006/relationships/vmlDrawing" Target="../drawings/vmlDrawing36.vml"/><Relationship Id="rId6" Type="http://schemas.openxmlformats.org/officeDocument/2006/relationships/slide" Target="slide87.xml"/><Relationship Id="rId11" Type="http://schemas.openxmlformats.org/officeDocument/2006/relationships/slide" Target="slide96.xml"/><Relationship Id="rId5" Type="http://schemas.openxmlformats.org/officeDocument/2006/relationships/slide" Target="slide85.xml"/><Relationship Id="rId15" Type="http://schemas.openxmlformats.org/officeDocument/2006/relationships/slide" Target="slide102.xml"/><Relationship Id="rId10" Type="http://schemas.openxmlformats.org/officeDocument/2006/relationships/slide" Target="slide95.xml"/><Relationship Id="rId19" Type="http://schemas.openxmlformats.org/officeDocument/2006/relationships/slide" Target="slide92.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1.xml"/></Relationships>
</file>

<file path=ppt/slides/_rels/slide92.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9.xml"/><Relationship Id="rId18" Type="http://schemas.openxmlformats.org/officeDocument/2006/relationships/image" Target="../media/image86.emf"/><Relationship Id="rId3" Type="http://schemas.openxmlformats.org/officeDocument/2006/relationships/slide" Target="slide82.xml"/><Relationship Id="rId7" Type="http://schemas.openxmlformats.org/officeDocument/2006/relationships/slide" Target="slide89.xml"/><Relationship Id="rId12" Type="http://schemas.openxmlformats.org/officeDocument/2006/relationships/slide" Target="slide97.xml"/><Relationship Id="rId17" Type="http://schemas.openxmlformats.org/officeDocument/2006/relationships/package" Target="../embeddings/Microsoft_Word___67.docx"/><Relationship Id="rId2" Type="http://schemas.openxmlformats.org/officeDocument/2006/relationships/slideLayout" Target="../slideLayouts/slideLayout1.xml"/><Relationship Id="rId16" Type="http://schemas.openxmlformats.org/officeDocument/2006/relationships/slide" Target="slide112.xml"/><Relationship Id="rId1" Type="http://schemas.openxmlformats.org/officeDocument/2006/relationships/vmlDrawing" Target="../drawings/vmlDrawing37.vml"/><Relationship Id="rId6" Type="http://schemas.openxmlformats.org/officeDocument/2006/relationships/slide" Target="slide87.xml"/><Relationship Id="rId11" Type="http://schemas.openxmlformats.org/officeDocument/2006/relationships/slide" Target="slide96.xml"/><Relationship Id="rId5" Type="http://schemas.openxmlformats.org/officeDocument/2006/relationships/slide" Target="slide85.xml"/><Relationship Id="rId15" Type="http://schemas.openxmlformats.org/officeDocument/2006/relationships/slide" Target="slide102.xml"/><Relationship Id="rId10" Type="http://schemas.openxmlformats.org/officeDocument/2006/relationships/slide" Target="slide95.xml"/><Relationship Id="rId4" Type="http://schemas.openxmlformats.org/officeDocument/2006/relationships/slide" Target="slide83.xml"/><Relationship Id="rId9" Type="http://schemas.openxmlformats.org/officeDocument/2006/relationships/slide" Target="slide93.xml"/><Relationship Id="rId14" Type="http://schemas.openxmlformats.org/officeDocument/2006/relationships/slide" Target="slide101.xml"/></Relationships>
</file>

<file path=ppt/slides/_rels/slide9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94.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95.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96.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97.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17" Type="http://schemas.openxmlformats.org/officeDocument/2006/relationships/slide" Target="slide98.xml"/><Relationship Id="rId2" Type="http://schemas.openxmlformats.org/officeDocument/2006/relationships/slide" Target="slide82.xml"/><Relationship Id="rId16" Type="http://schemas.openxmlformats.org/officeDocument/2006/relationships/image" Target="../media/image87.png"/><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98.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_rels/slide99.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1.xml"/><Relationship Id="rId3" Type="http://schemas.openxmlformats.org/officeDocument/2006/relationships/slide" Target="slide83.xml"/><Relationship Id="rId7" Type="http://schemas.openxmlformats.org/officeDocument/2006/relationships/slide" Target="slide91.xml"/><Relationship Id="rId12" Type="http://schemas.openxmlformats.org/officeDocument/2006/relationships/slide" Target="slide99.xml"/><Relationship Id="rId2" Type="http://schemas.openxmlformats.org/officeDocument/2006/relationships/slide" Target="slide82.xml"/><Relationship Id="rId16"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7.xml"/><Relationship Id="rId5" Type="http://schemas.openxmlformats.org/officeDocument/2006/relationships/slide" Target="slide87.xml"/><Relationship Id="rId15" Type="http://schemas.openxmlformats.org/officeDocument/2006/relationships/slide" Target="slide112.xml"/><Relationship Id="rId10" Type="http://schemas.openxmlformats.org/officeDocument/2006/relationships/slide" Target="slide96.xml"/><Relationship Id="rId4" Type="http://schemas.openxmlformats.org/officeDocument/2006/relationships/slide" Target="slide85.xml"/><Relationship Id="rId9" Type="http://schemas.openxmlformats.org/officeDocument/2006/relationships/slide" Target="slide95.xml"/><Relationship Id="rId14" Type="http://schemas.openxmlformats.org/officeDocument/2006/relationships/slide" Target="slide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4" descr="E:\杨绘绘\2016\一轮\化学\人教版\一轮幻灯片用人教\专题8.jpg"/>
          <p:cNvPicPr>
            <a:picLocks noChangeAspect="1" noChangeArrowheads="1"/>
          </p:cNvPicPr>
          <p:nvPr/>
        </p:nvPicPr>
        <p:blipFill rotWithShape="1">
          <a:blip r:embed="rId2">
            <a:extLst>
              <a:ext uri="{28A0092B-C50C-407E-A947-70E740481C1C}">
                <a14:useLocalDpi xmlns:a14="http://schemas.microsoft.com/office/drawing/2010/main" val="0"/>
              </a:ext>
            </a:extLst>
          </a:blip>
          <a:srcRect t="8890" b="14275"/>
          <a:stretch/>
        </p:blipFill>
        <p:spPr bwMode="auto">
          <a:xfrm>
            <a:off x="0" y="0"/>
            <a:ext cx="12193628" cy="6886178"/>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34410" y="4501203"/>
            <a:ext cx="5852884" cy="615553"/>
          </a:xfrm>
          <a:prstGeom prst="rect">
            <a:avLst/>
          </a:prstGeom>
        </p:spPr>
        <p:txBody>
          <a:bodyPr wrap="none">
            <a:spAutoFit/>
          </a:bodyPr>
          <a:lstStyle/>
          <a:p>
            <a:pPr algn="just"/>
            <a:r>
              <a:rPr lang="zh-CN" altLang="en-US" sz="3400" b="1" dirty="0">
                <a:solidFill>
                  <a:schemeClr val="bg1"/>
                </a:solidFill>
                <a:latin typeface="Times New Roman" pitchFamily="18" charset="0"/>
                <a:ea typeface="微软雅黑"/>
                <a:cs typeface="Times New Roman" pitchFamily="18" charset="0"/>
              </a:rPr>
              <a:t>第</a:t>
            </a:r>
            <a:r>
              <a:rPr lang="en-US" altLang="zh-CN" sz="3400" b="1" dirty="0">
                <a:solidFill>
                  <a:schemeClr val="bg1"/>
                </a:solidFill>
                <a:latin typeface="Times New Roman" pitchFamily="18" charset="0"/>
                <a:ea typeface="微软雅黑"/>
                <a:cs typeface="Times New Roman" pitchFamily="18" charset="0"/>
              </a:rPr>
              <a:t>27</a:t>
            </a:r>
            <a:r>
              <a:rPr lang="zh-CN" altLang="en-US" sz="3400" b="1" dirty="0">
                <a:solidFill>
                  <a:schemeClr val="bg1"/>
                </a:solidFill>
                <a:latin typeface="Times New Roman" pitchFamily="18" charset="0"/>
                <a:ea typeface="微软雅黑"/>
                <a:cs typeface="Times New Roman" pitchFamily="18" charset="0"/>
              </a:rPr>
              <a:t>讲　弱电解质的电离平衡</a:t>
            </a:r>
          </a:p>
        </p:txBody>
      </p:sp>
      <p:grpSp>
        <p:nvGrpSpPr>
          <p:cNvPr id="14" name="组合 13"/>
          <p:cNvGrpSpPr/>
          <p:nvPr/>
        </p:nvGrpSpPr>
        <p:grpSpPr>
          <a:xfrm>
            <a:off x="-25474" y="4082529"/>
            <a:ext cx="936104" cy="1507504"/>
            <a:chOff x="1636272" y="4786031"/>
            <a:chExt cx="839787" cy="1212851"/>
          </a:xfrm>
        </p:grpSpPr>
        <p:sp>
          <p:nvSpPr>
            <p:cNvPr id="15" name="矩形 14"/>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任意多边形 15"/>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04477" y="1125538"/>
            <a:ext cx="11617054" cy="3068252"/>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稀释一弱电解质溶液时，所有粒子浓度一定都会减小吗？</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不是所有粒子浓度都会减小。对于弱酸或弱碱溶液，只要对其稀释，电离平衡均会发生右移，例如：弱酸</a:t>
            </a:r>
            <a:r>
              <a:rPr lang="en-US" altLang="zh-CN" sz="2800" kern="100" dirty="0">
                <a:solidFill>
                  <a:schemeClr val="accent6">
                    <a:lumMod val="75000"/>
                  </a:schemeClr>
                </a:solidFill>
                <a:latin typeface="Times New Roman"/>
                <a:ea typeface="华文细黑"/>
                <a:cs typeface="Courier New"/>
              </a:rPr>
              <a:t>HA</a:t>
            </a:r>
            <a:r>
              <a:rPr lang="zh-CN" altLang="zh-CN" sz="2800" kern="100" dirty="0">
                <a:solidFill>
                  <a:schemeClr val="accent6">
                    <a:lumMod val="75000"/>
                  </a:schemeClr>
                </a:solidFill>
                <a:latin typeface="Times New Roman"/>
                <a:ea typeface="华文细黑"/>
                <a:cs typeface="Times New Roman"/>
              </a:rPr>
              <a:t>溶液稀释时，</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(HA)</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(A</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均减小</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参与平衡建立的微粒</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；平衡右移的目的是为了减弱</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(A</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的减小，但</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(OH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会增大。</a:t>
            </a:r>
            <a:endParaRPr lang="zh-CN" altLang="zh-CN" sz="1050" kern="100" dirty="0">
              <a:solidFill>
                <a:schemeClr val="accent6">
                  <a:lumMod val="75000"/>
                </a:schemeClr>
              </a:solidFill>
              <a:effectLst/>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xEl>
                                              <p:pRg st="1" end="1"/>
                                            </p:txEl>
                                          </p:spTgt>
                                        </p:tgtEl>
                                      </p:cBhvr>
                                    </p:animEffect>
                                    <p:set>
                                      <p:cBhvr>
                                        <p:cTn id="12" dur="1" fill="hold">
                                          <p:stCondLst>
                                            <p:cond delay="499"/>
                                          </p:stCondLst>
                                        </p:cTn>
                                        <p:tgtEl>
                                          <p:spTgt spid="12">
                                            <p:txEl>
                                              <p:pRg st="1" end="1"/>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0705" y="1121346"/>
            <a:ext cx="11572430"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其中正确的是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②④</a:t>
            </a:r>
            <a:r>
              <a:rPr lang="en-US" altLang="zh-CN" sz="2600" kern="100" dirty="0" smtClean="0">
                <a:latin typeface="Times New Roman"/>
                <a:ea typeface="华文细黑"/>
                <a:cs typeface="Courier New"/>
              </a:rPr>
              <a:t>		C</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①②③④	     </a:t>
            </a:r>
            <a:r>
              <a:rPr lang="en-US" altLang="zh-CN" sz="2600" kern="100" dirty="0" smtClean="0">
                <a:latin typeface="Times New Roman"/>
                <a:ea typeface="华文细黑"/>
                <a:cs typeface="Courier New"/>
              </a:rPr>
              <a:t>D</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都</a:t>
            </a:r>
            <a:r>
              <a:rPr lang="zh-CN" altLang="zh-CN" sz="2600" kern="100" dirty="0" smtClean="0">
                <a:latin typeface="Times New Roman"/>
                <a:ea typeface="华文细黑"/>
                <a:cs typeface="Times New Roman"/>
              </a:rPr>
              <a:t>不对</a:t>
            </a:r>
            <a:endParaRPr lang="en-US" altLang="zh-CN" sz="2600" kern="100" dirty="0" smtClean="0">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解析</a:t>
            </a:r>
            <a:r>
              <a:rPr lang="zh-CN" altLang="zh-CN" sz="2600" kern="100" dirty="0">
                <a:latin typeface="Times New Roman"/>
                <a:ea typeface="华文细黑"/>
                <a:cs typeface="Times New Roman"/>
              </a:rPr>
              <a:t>　随着反应的进行，</a:t>
            </a:r>
            <a:r>
              <a:rPr lang="en-US" altLang="zh-CN" sz="2600" i="1" kern="100" dirty="0">
                <a:latin typeface="Times New Roman"/>
                <a:ea typeface="华文细黑"/>
                <a:cs typeface="Courier New"/>
              </a:rPr>
              <a:t>V</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只可能增大而不可能减小，</a:t>
            </a:r>
            <a:r>
              <a:rPr lang="en-US" altLang="zh-CN" sz="2600" kern="100" dirty="0">
                <a:latin typeface="宋体"/>
                <a:ea typeface="华文细黑"/>
                <a:cs typeface="Times New Roman"/>
              </a:rPr>
              <a:t>①③</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zh-CN" altLang="zh-CN" sz="2600" kern="100" dirty="0" smtClean="0">
                <a:latin typeface="Times New Roman"/>
                <a:ea typeface="华文细黑"/>
                <a:cs typeface="Times New Roman"/>
              </a:rPr>
              <a:t>当</a:t>
            </a:r>
            <a:r>
              <a:rPr lang="zh-CN" altLang="zh-CN" sz="2600" kern="100" dirty="0">
                <a:latin typeface="Times New Roman"/>
                <a:ea typeface="华文细黑"/>
                <a:cs typeface="Times New Roman"/>
              </a:rPr>
              <a:t>两溶液等</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时，醋酸的物质的量浓度要比盐酸大得多，与足量的镁粉反应时，不仅产生的氢气体积更大，反应速率更快，而且反应的时间更长，</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zh-CN" altLang="zh-CN" sz="2600" kern="100" dirty="0" smtClean="0">
                <a:latin typeface="Times New Roman"/>
                <a:ea typeface="华文细黑"/>
                <a:cs typeface="Times New Roman"/>
              </a:rPr>
              <a:t>等</a:t>
            </a:r>
            <a:r>
              <a:rPr lang="zh-CN" altLang="zh-CN" sz="2600" kern="100" dirty="0">
                <a:latin typeface="Times New Roman"/>
                <a:ea typeface="华文细黑"/>
                <a:cs typeface="Times New Roman"/>
              </a:rPr>
              <a:t>物质的量浓度时，醋酸中</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在反应完成之前都比盐酸中的小，因此醋酸中的反应速率应该比盐酸中的反应速率小，完全反应时产生相同体积的氢气，盐酸所用时间比醋酸短，</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 name="矩形 2"/>
          <p:cNvSpPr/>
          <p:nvPr/>
        </p:nvSpPr>
        <p:spPr>
          <a:xfrm>
            <a:off x="2638822" y="1231454"/>
            <a:ext cx="425116" cy="492443"/>
          </a:xfrm>
          <a:prstGeom prst="rect">
            <a:avLst/>
          </a:prstGeom>
        </p:spPr>
        <p:txBody>
          <a:bodyPr wrap="none">
            <a:spAutoFit/>
          </a:bodyPr>
          <a:lstStyle/>
          <a:p>
            <a:r>
              <a:rPr lang="en-US" altLang="zh-CN" sz="2600" kern="100" dirty="0">
                <a:solidFill>
                  <a:srgbClr val="F79646">
                    <a:lumMod val="75000"/>
                  </a:srgbClr>
                </a:solidFill>
                <a:latin typeface="Times New Roman"/>
                <a:ea typeface="华文细黑"/>
                <a:cs typeface="Courier New"/>
              </a:rPr>
              <a:t>D</a:t>
            </a:r>
            <a:endParaRPr lang="zh-CN" altLang="en-US" dirty="0"/>
          </a:p>
        </p:txBody>
      </p:sp>
    </p:spTree>
    <p:extLst>
      <p:ext uri="{BB962C8B-B14F-4D97-AF65-F5344CB8AC3E}">
        <p14:creationId xmlns:p14="http://schemas.microsoft.com/office/powerpoint/2010/main" val="26471404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xEl>
                                              <p:pRg st="2" end="2"/>
                                            </p:txEl>
                                          </p:spTgt>
                                        </p:tgtEl>
                                      </p:cBhvr>
                                    </p:animEffect>
                                    <p:set>
                                      <p:cBhvr>
                                        <p:cTn id="27" dur="1" fill="hold">
                                          <p:stCondLst>
                                            <p:cond delay="499"/>
                                          </p:stCondLst>
                                        </p:cTn>
                                        <p:tgtEl>
                                          <p:spTgt spid="7">
                                            <p:txEl>
                                              <p:pRg st="2" end="2"/>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xEl>
                                              <p:pRg st="3" end="3"/>
                                            </p:txEl>
                                          </p:spTgt>
                                        </p:tgtEl>
                                      </p:cBhvr>
                                    </p:animEffect>
                                    <p:set>
                                      <p:cBhvr>
                                        <p:cTn id="30" dur="1" fill="hold">
                                          <p:stCondLst>
                                            <p:cond delay="499"/>
                                          </p:stCondLst>
                                        </p:cTn>
                                        <p:tgtEl>
                                          <p:spTgt spid="7">
                                            <p:txEl>
                                              <p:pRg st="3" end="3"/>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
                                            <p:txEl>
                                              <p:pRg st="4" end="4"/>
                                            </p:txEl>
                                          </p:spTgt>
                                        </p:tgtEl>
                                      </p:cBhvr>
                                    </p:animEffect>
                                    <p:set>
                                      <p:cBhvr>
                                        <p:cTn id="33" dur="1" fill="hold">
                                          <p:stCondLst>
                                            <p:cond delay="499"/>
                                          </p:stCondLst>
                                        </p:cTn>
                                        <p:tgtEl>
                                          <p:spTgt spid="7">
                                            <p:txEl>
                                              <p:pRg st="4" end="4"/>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3" grpId="0"/>
      <p:bldP spid="3"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159" y="1260029"/>
            <a:ext cx="11344407" cy="491826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12.</a:t>
            </a:r>
            <a:r>
              <a:rPr lang="zh-CN" altLang="zh-CN" sz="2800" kern="100">
                <a:latin typeface="Times New Roman"/>
                <a:ea typeface="华文细黑"/>
                <a:cs typeface="Times New Roman"/>
              </a:rPr>
              <a:t>常温下，</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相差</a:t>
            </a:r>
            <a:r>
              <a:rPr lang="en-US" altLang="zh-CN" sz="2800" kern="100">
                <a:latin typeface="Times New Roman"/>
                <a:ea typeface="华文细黑"/>
                <a:cs typeface="Courier New"/>
              </a:rPr>
              <a:t>1</a:t>
            </a:r>
            <a:r>
              <a:rPr lang="zh-CN" altLang="zh-CN" sz="2800" kern="100">
                <a:latin typeface="Times New Roman"/>
                <a:ea typeface="华文细黑"/>
                <a:cs typeface="Times New Roman"/>
              </a:rPr>
              <a:t>的两种一元碱</a:t>
            </a:r>
            <a:r>
              <a:rPr lang="en-US" altLang="zh-CN" sz="2800" kern="100">
                <a:latin typeface="Times New Roman"/>
                <a:ea typeface="华文细黑"/>
                <a:cs typeface="Courier New"/>
              </a:rPr>
              <a:t>A</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B</a:t>
            </a:r>
            <a:r>
              <a:rPr lang="zh-CN" altLang="zh-CN" sz="2800" kern="100">
                <a:latin typeface="Times New Roman"/>
                <a:ea typeface="华文细黑"/>
                <a:cs typeface="Times New Roman"/>
              </a:rPr>
              <a:t>溶液，分别加水稀释，溶液的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变化如图所示。下列说法正确的是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a:t>
            </a:r>
            <a:endParaRPr lang="en-US" altLang="zh-CN" sz="1050" kern="100" smtClean="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稀释前两溶液中</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浓度的大小关系：</a:t>
            </a:r>
            <a:r>
              <a:rPr lang="en-US" altLang="zh-CN" sz="2800"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kern="100">
                <a:latin typeface="Times New Roman"/>
                <a:ea typeface="华文细黑"/>
                <a:cs typeface="Courier New"/>
              </a:rPr>
              <a:t>10B</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稀释前，</a:t>
            </a:r>
            <a:r>
              <a:rPr lang="en-US" altLang="zh-CN" sz="2800" kern="100">
                <a:latin typeface="Times New Roman"/>
                <a:ea typeface="华文细黑"/>
                <a:cs typeface="Courier New"/>
              </a:rPr>
              <a:t>A</a:t>
            </a:r>
            <a:r>
              <a:rPr lang="zh-CN" altLang="zh-CN" sz="2800" kern="100">
                <a:latin typeface="Times New Roman"/>
                <a:ea typeface="华文细黑"/>
                <a:cs typeface="Times New Roman"/>
              </a:rPr>
              <a:t>溶液中由水电离出的</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的浓度大于</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7</a:t>
            </a:r>
            <a:r>
              <a:rPr lang="en-US" altLang="zh-CN" sz="2800" kern="100">
                <a:latin typeface="Times New Roman"/>
                <a:ea typeface="华文细黑"/>
                <a:cs typeface="Courier New"/>
              </a:rPr>
              <a:t> </a:t>
            </a:r>
            <a:endParaRPr lang="en-US" altLang="zh-CN" sz="2800" kern="100" smtClean="0">
              <a:latin typeface="Times New Roman"/>
              <a:ea typeface="华文细黑"/>
              <a:cs typeface="Courier New"/>
            </a:endParaRPr>
          </a:p>
          <a:p>
            <a:pPr algn="just">
              <a:lnSpc>
                <a:spcPct val="140000"/>
              </a:lnSpc>
              <a:spcAft>
                <a:spcPts val="0"/>
              </a:spcAft>
            </a:pP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取等体积</a:t>
            </a:r>
            <a:r>
              <a:rPr lang="en-US" altLang="zh-CN" sz="2800" kern="100">
                <a:latin typeface="Times New Roman"/>
                <a:ea typeface="华文细黑"/>
                <a:cs typeface="Courier New"/>
              </a:rPr>
              <a:t>M</a:t>
            </a:r>
            <a:r>
              <a:rPr lang="zh-CN" altLang="zh-CN" sz="2800" kern="100">
                <a:latin typeface="Times New Roman"/>
                <a:ea typeface="华文细黑"/>
                <a:cs typeface="Times New Roman"/>
              </a:rPr>
              <a:t>点的</a:t>
            </a:r>
            <a:r>
              <a:rPr lang="en-US" altLang="zh-CN" sz="2800" kern="100">
                <a:latin typeface="Times New Roman"/>
                <a:ea typeface="华文细黑"/>
                <a:cs typeface="Courier New"/>
              </a:rPr>
              <a:t>A</a:t>
            </a:r>
            <a:r>
              <a:rPr lang="zh-CN" altLang="zh-CN" sz="2800" kern="100">
                <a:latin typeface="Times New Roman"/>
                <a:ea typeface="华文细黑"/>
                <a:cs typeface="Times New Roman"/>
              </a:rPr>
              <a:t>、</a:t>
            </a:r>
            <a:r>
              <a:rPr lang="en-US" altLang="zh-CN" sz="2800" kern="100">
                <a:latin typeface="Times New Roman"/>
                <a:ea typeface="华文细黑"/>
                <a:cs typeface="Courier New"/>
              </a:rPr>
              <a:t>B</a:t>
            </a:r>
            <a:r>
              <a:rPr lang="zh-CN" altLang="zh-CN" sz="2800" kern="100">
                <a:latin typeface="Times New Roman"/>
                <a:ea typeface="华文细黑"/>
                <a:cs typeface="Times New Roman"/>
              </a:rPr>
              <a:t>两种碱液加入同浓度的硫酸</a:t>
            </a:r>
            <a:r>
              <a:rPr lang="zh-CN" altLang="zh-CN" sz="2800" kern="100" smtClean="0">
                <a:latin typeface="Times New Roman"/>
                <a:ea typeface="华文细黑"/>
                <a:cs typeface="Times New Roman"/>
              </a:rPr>
              <a:t>溶液</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r>
              <a:rPr lang="zh-CN" altLang="zh-CN" sz="2800" kern="100" smtClean="0">
                <a:latin typeface="Times New Roman"/>
                <a:ea typeface="华文细黑"/>
                <a:cs typeface="Times New Roman"/>
              </a:rPr>
              <a:t>至</a:t>
            </a:r>
            <a:r>
              <a:rPr lang="zh-CN" altLang="zh-CN" sz="2800" kern="100">
                <a:latin typeface="Times New Roman"/>
                <a:ea typeface="华文细黑"/>
                <a:cs typeface="Times New Roman"/>
              </a:rPr>
              <a:t>恰好完全反应时，所消耗硫酸溶液的体积相等</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用醋酸中和</a:t>
            </a:r>
            <a:r>
              <a:rPr lang="en-US" altLang="zh-CN" sz="2800" kern="100">
                <a:latin typeface="Times New Roman"/>
                <a:ea typeface="华文细黑"/>
                <a:cs typeface="Courier New"/>
              </a:rPr>
              <a:t>A</a:t>
            </a:r>
            <a:r>
              <a:rPr lang="zh-CN" altLang="zh-CN" sz="2800" kern="100">
                <a:latin typeface="Times New Roman"/>
                <a:ea typeface="华文细黑"/>
                <a:cs typeface="Times New Roman"/>
              </a:rPr>
              <a:t>溶液至恰好完全反应时，溶液的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不一定大于</a:t>
            </a:r>
            <a:r>
              <a:rPr lang="en-US" altLang="zh-CN" sz="2800" kern="100" smtClean="0">
                <a:latin typeface="Times New Roman"/>
                <a:ea typeface="华文细黑"/>
                <a:cs typeface="Courier New"/>
              </a:rPr>
              <a:t>7</a:t>
            </a:r>
            <a:endParaRPr lang="zh-CN" altLang="zh-CN" sz="1050" kern="100">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7586" name="Picture 2" descr="HX73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251988" y="2637706"/>
            <a:ext cx="2337146" cy="226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84515" y="1864800"/>
            <a:ext cx="444352" cy="628890"/>
          </a:xfrm>
          <a:prstGeom prst="rect">
            <a:avLst/>
          </a:prstGeom>
        </p:spPr>
        <p:txBody>
          <a:bodyPr wrap="none">
            <a:spAutoFit/>
          </a:bodyPr>
          <a:lstStyle/>
          <a:p>
            <a:pPr algn="just">
              <a:lnSpc>
                <a:spcPct val="140000"/>
              </a:lnSpc>
            </a:pPr>
            <a:r>
              <a:rPr lang="en-US" altLang="zh-CN" sz="2800" kern="100">
                <a:solidFill>
                  <a:schemeClr val="accent6">
                    <a:lumMod val="75000"/>
                  </a:schemeClr>
                </a:solidFill>
                <a:latin typeface="Times New Roman"/>
                <a:ea typeface="华文细黑"/>
                <a:cs typeface="Courier New"/>
              </a:rPr>
              <a:t>D</a:t>
            </a:r>
            <a:endParaRPr lang="zh-CN" altLang="en-US" sz="2800" kern="10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401135"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 grpId="0"/>
      <p:bldP spid="2"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228" y="1176293"/>
            <a:ext cx="11524006" cy="2893100"/>
          </a:xfrm>
          <a:prstGeom prst="rect">
            <a:avLst/>
          </a:prstGeom>
        </p:spPr>
        <p:txBody>
          <a:bodyPr>
            <a:spAutoFit/>
          </a:bodyPr>
          <a:lstStyle/>
          <a:p>
            <a:pPr algn="just">
              <a:lnSpc>
                <a:spcPct val="140000"/>
              </a:lnSpc>
              <a:spcAft>
                <a:spcPts val="0"/>
              </a:spcAft>
            </a:pPr>
            <a:r>
              <a:rPr lang="en-US" altLang="zh-CN" sz="2600" kern="100">
                <a:latin typeface="Times New Roman"/>
                <a:ea typeface="华文细黑"/>
                <a:cs typeface="Courier New"/>
              </a:rPr>
              <a:t>13.</a:t>
            </a:r>
            <a:r>
              <a:rPr lang="en-US" altLang="zh-CN" sz="2600" kern="100">
                <a:latin typeface="宋体"/>
                <a:ea typeface="华文细黑"/>
                <a:cs typeface="Times New Roman"/>
              </a:rPr>
              <a:t>Ⅰ</a:t>
            </a:r>
            <a:r>
              <a:rPr lang="en-US" altLang="zh-CN" sz="2600" kern="100">
                <a:latin typeface="Times New Roman"/>
                <a:ea typeface="华文细黑"/>
                <a:cs typeface="Courier New"/>
              </a:rPr>
              <a:t>.</a:t>
            </a:r>
            <a:r>
              <a:rPr lang="zh-CN" altLang="zh-CN" sz="2600" kern="100">
                <a:latin typeface="Times New Roman"/>
                <a:ea typeface="华文细黑"/>
                <a:cs typeface="Times New Roman"/>
              </a:rPr>
              <a:t>现有</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a:t>
            </a:r>
            <a:r>
              <a:rPr lang="en-US" altLang="zh-CN" sz="2600" kern="100">
                <a:latin typeface="Times New Roman"/>
                <a:ea typeface="华文细黑"/>
                <a:cs typeface="Courier New"/>
              </a:rPr>
              <a:t>2</a:t>
            </a:r>
            <a:r>
              <a:rPr lang="zh-CN" altLang="zh-CN" sz="2600" kern="100">
                <a:latin typeface="Times New Roman"/>
                <a:ea typeface="华文细黑"/>
                <a:cs typeface="Times New Roman"/>
              </a:rPr>
              <a:t>的醋酸甲和</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a:t>
            </a:r>
            <a:r>
              <a:rPr lang="en-US" altLang="zh-CN" sz="2600" kern="100">
                <a:latin typeface="Times New Roman"/>
                <a:ea typeface="华文细黑"/>
                <a:cs typeface="Courier New"/>
              </a:rPr>
              <a:t>2</a:t>
            </a:r>
            <a:r>
              <a:rPr lang="zh-CN" altLang="zh-CN" sz="2600" kern="100">
                <a:latin typeface="Times New Roman"/>
                <a:ea typeface="华文细黑"/>
                <a:cs typeface="Times New Roman"/>
              </a:rPr>
              <a:t>的盐酸乙：</a:t>
            </a:r>
            <a:endParaRPr lang="zh-CN" altLang="zh-CN" sz="2600" kern="100">
              <a:latin typeface="宋体"/>
              <a:cs typeface="Courier New"/>
            </a:endParaRPr>
          </a:p>
          <a:p>
            <a:pPr algn="just">
              <a:lnSpc>
                <a:spcPct val="140000"/>
              </a:lnSpc>
              <a:spcAft>
                <a:spcPts val="0"/>
              </a:spcAft>
            </a:pPr>
            <a:r>
              <a:rPr lang="en-US" altLang="zh-CN" sz="2600" kern="100">
                <a:latin typeface="Times New Roman"/>
                <a:ea typeface="华文细黑"/>
                <a:cs typeface="Courier New"/>
              </a:rPr>
              <a:t>(1)</a:t>
            </a:r>
            <a:r>
              <a:rPr lang="zh-CN" altLang="zh-CN" sz="2600" kern="100">
                <a:latin typeface="Times New Roman"/>
                <a:ea typeface="华文细黑"/>
                <a:cs typeface="Times New Roman"/>
              </a:rPr>
              <a:t>取</a:t>
            </a:r>
            <a:r>
              <a:rPr lang="en-US" altLang="zh-CN" sz="2600" kern="100">
                <a:latin typeface="Times New Roman"/>
                <a:ea typeface="华文细黑"/>
                <a:cs typeface="Courier New"/>
              </a:rPr>
              <a:t>10 mL</a:t>
            </a:r>
            <a:r>
              <a:rPr lang="zh-CN" altLang="zh-CN" sz="2600" kern="100">
                <a:latin typeface="Times New Roman"/>
                <a:ea typeface="华文细黑"/>
                <a:cs typeface="Times New Roman"/>
              </a:rPr>
              <a:t>甲溶液，加入等体积的水，醋酸的电离平衡</a:t>
            </a:r>
            <a:r>
              <a:rPr lang="en-US" altLang="zh-CN" sz="2600" kern="100" smtClean="0">
                <a:latin typeface="Times New Roman"/>
                <a:ea typeface="华文细黑"/>
                <a:cs typeface="Courier New"/>
              </a:rPr>
              <a:t>____(</a:t>
            </a:r>
            <a:r>
              <a:rPr lang="zh-CN" altLang="zh-CN" sz="2600" kern="100">
                <a:latin typeface="Times New Roman"/>
                <a:ea typeface="华文细黑"/>
                <a:cs typeface="Times New Roman"/>
              </a:rPr>
              <a:t>填</a:t>
            </a:r>
            <a:r>
              <a:rPr lang="en-US" altLang="zh-CN" sz="2600" kern="100">
                <a:latin typeface="宋体"/>
                <a:ea typeface="华文细黑"/>
                <a:cs typeface="Times New Roman"/>
              </a:rPr>
              <a:t>“</a:t>
            </a:r>
            <a:r>
              <a:rPr lang="zh-CN" altLang="zh-CN" sz="2600" kern="100">
                <a:latin typeface="Times New Roman"/>
                <a:ea typeface="华文细黑"/>
                <a:cs typeface="Times New Roman"/>
              </a:rPr>
              <a:t>向左</a:t>
            </a:r>
            <a:r>
              <a:rPr lang="en-US" altLang="zh-CN" sz="2600" kern="100">
                <a:latin typeface="宋体"/>
                <a:ea typeface="华文细黑"/>
                <a:cs typeface="Times New Roman"/>
              </a:rPr>
              <a:t>”</a:t>
            </a:r>
            <a:r>
              <a:rPr lang="zh-CN" altLang="zh-CN" sz="2600" kern="100">
                <a:latin typeface="Times New Roman"/>
                <a:ea typeface="华文细黑"/>
                <a:cs typeface="Times New Roman"/>
              </a:rPr>
              <a:t>、</a:t>
            </a:r>
            <a:r>
              <a:rPr lang="en-US" altLang="zh-CN" sz="2600" kern="100">
                <a:latin typeface="宋体"/>
                <a:ea typeface="华文细黑"/>
                <a:cs typeface="Times New Roman"/>
              </a:rPr>
              <a:t>“</a:t>
            </a:r>
            <a:r>
              <a:rPr lang="zh-CN" altLang="zh-CN" sz="2600" kern="100">
                <a:latin typeface="Times New Roman"/>
                <a:ea typeface="华文细黑"/>
                <a:cs typeface="Times New Roman"/>
              </a:rPr>
              <a:t>向右</a:t>
            </a:r>
            <a:r>
              <a:rPr lang="en-US" altLang="zh-CN" sz="2600" kern="100">
                <a:latin typeface="宋体"/>
                <a:ea typeface="华文细黑"/>
                <a:cs typeface="Times New Roman"/>
              </a:rPr>
              <a:t>”</a:t>
            </a:r>
            <a:r>
              <a:rPr lang="zh-CN" altLang="zh-CN" sz="2600" kern="100">
                <a:latin typeface="Times New Roman"/>
                <a:ea typeface="华文细黑"/>
                <a:cs typeface="Times New Roman"/>
              </a:rPr>
              <a:t>或</a:t>
            </a:r>
            <a:r>
              <a:rPr lang="en-US" altLang="zh-CN" sz="2600" kern="100">
                <a:latin typeface="宋体"/>
                <a:ea typeface="华文细黑"/>
                <a:cs typeface="Times New Roman"/>
              </a:rPr>
              <a:t>“</a:t>
            </a:r>
            <a:r>
              <a:rPr lang="zh-CN" altLang="zh-CN" sz="2600" kern="100">
                <a:latin typeface="Times New Roman"/>
                <a:ea typeface="华文细黑"/>
                <a:cs typeface="Times New Roman"/>
              </a:rPr>
              <a:t>不</a:t>
            </a:r>
            <a:r>
              <a:rPr lang="en-US" altLang="zh-CN" sz="2600" kern="100">
                <a:latin typeface="宋体"/>
                <a:ea typeface="华文细黑"/>
                <a:cs typeface="Times New Roman"/>
              </a:rPr>
              <a:t>”</a:t>
            </a:r>
            <a:r>
              <a:rPr lang="zh-CN" altLang="zh-CN" sz="2600" kern="100">
                <a:latin typeface="Times New Roman"/>
                <a:ea typeface="华文细黑"/>
                <a:cs typeface="Times New Roman"/>
              </a:rPr>
              <a:t>，下同</a:t>
            </a:r>
            <a:r>
              <a:rPr lang="en-US" altLang="zh-CN" sz="2600" kern="100">
                <a:latin typeface="Times New Roman"/>
                <a:ea typeface="华文细黑"/>
                <a:cs typeface="Courier New"/>
              </a:rPr>
              <a:t>)</a:t>
            </a:r>
            <a:r>
              <a:rPr lang="zh-CN" altLang="zh-CN" sz="2600" kern="100">
                <a:latin typeface="Times New Roman"/>
                <a:ea typeface="华文细黑"/>
                <a:cs typeface="Times New Roman"/>
              </a:rPr>
              <a:t>移动；若加入少量的冰醋酸，醋酸的电离平衡</a:t>
            </a:r>
            <a:r>
              <a:rPr lang="en-US" altLang="zh-CN" sz="2600" kern="100" smtClean="0">
                <a:latin typeface="Times New Roman"/>
                <a:ea typeface="华文细黑"/>
                <a:cs typeface="Courier New"/>
              </a:rPr>
              <a:t>____</a:t>
            </a:r>
            <a:r>
              <a:rPr lang="zh-CN" altLang="zh-CN" sz="2600" kern="100" smtClean="0">
                <a:latin typeface="Times New Roman"/>
                <a:ea typeface="华文细黑"/>
                <a:cs typeface="Times New Roman"/>
              </a:rPr>
              <a:t>移动</a:t>
            </a:r>
            <a:r>
              <a:rPr lang="zh-CN" altLang="zh-CN" sz="2600" kern="100">
                <a:latin typeface="Times New Roman"/>
                <a:ea typeface="华文细黑"/>
                <a:cs typeface="Times New Roman"/>
              </a:rPr>
              <a:t>，</a:t>
            </a:r>
            <a:r>
              <a:rPr lang="zh-CN" altLang="zh-CN" sz="2600" kern="100" smtClean="0">
                <a:latin typeface="Times New Roman"/>
                <a:ea typeface="华文细黑"/>
                <a:cs typeface="Times New Roman"/>
              </a:rPr>
              <a:t>若</a:t>
            </a:r>
            <a:r>
              <a:rPr lang="zh-CN" altLang="zh-CN" sz="2600" kern="100">
                <a:latin typeface="Times New Roman"/>
                <a:ea typeface="华文细黑"/>
                <a:cs typeface="Times New Roman"/>
              </a:rPr>
              <a:t>加入少量无水醋酸钠</a:t>
            </a:r>
            <a:r>
              <a:rPr lang="zh-CN" altLang="zh-CN" sz="2600" kern="100" smtClean="0">
                <a:latin typeface="Times New Roman"/>
                <a:ea typeface="华文细黑"/>
                <a:cs typeface="Times New Roman"/>
              </a:rPr>
              <a:t>固体</a:t>
            </a:r>
            <a:r>
              <a:rPr lang="zh-CN" altLang="zh-CN" sz="2600" kern="100">
                <a:latin typeface="Times New Roman"/>
                <a:ea typeface="华文细黑"/>
                <a:cs typeface="Times New Roman"/>
              </a:rPr>
              <a:t>，</a:t>
            </a:r>
            <a:r>
              <a:rPr lang="zh-CN" altLang="zh-CN" sz="2600" kern="100" smtClean="0">
                <a:latin typeface="Times New Roman"/>
                <a:ea typeface="华文细黑"/>
                <a:cs typeface="Times New Roman"/>
              </a:rPr>
              <a:t>待</a:t>
            </a:r>
            <a:r>
              <a:rPr lang="zh-CN" altLang="zh-CN" sz="2600" kern="100">
                <a:latin typeface="Times New Roman"/>
                <a:ea typeface="华文细黑"/>
                <a:cs typeface="Times New Roman"/>
              </a:rPr>
              <a:t>固体溶解</a:t>
            </a:r>
            <a:r>
              <a:rPr lang="zh-CN" altLang="zh-CN" sz="2600" kern="100" smtClean="0">
                <a:latin typeface="Times New Roman"/>
                <a:ea typeface="华文细黑"/>
                <a:cs typeface="Times New Roman"/>
              </a:rPr>
              <a:t>后</a:t>
            </a:r>
            <a:r>
              <a:rPr lang="zh-CN" altLang="zh-CN" sz="2600" kern="100">
                <a:latin typeface="Times New Roman"/>
                <a:ea typeface="华文细黑"/>
                <a:cs typeface="Times New Roman"/>
              </a:rPr>
              <a:t>，</a:t>
            </a:r>
            <a:r>
              <a:rPr lang="zh-CN" altLang="zh-CN" sz="2600" kern="100" smtClean="0">
                <a:latin typeface="Times New Roman"/>
                <a:ea typeface="华文细黑"/>
                <a:cs typeface="Times New Roman"/>
              </a:rPr>
              <a:t>溶液</a:t>
            </a:r>
            <a:r>
              <a:rPr lang="zh-CN" altLang="zh-CN" sz="2600" kern="100">
                <a:latin typeface="Times New Roman"/>
                <a:ea typeface="华文细黑"/>
                <a:cs typeface="Times New Roman"/>
              </a:rPr>
              <a:t>中</a:t>
            </a:r>
            <a:r>
              <a:rPr lang="en-US" altLang="zh-CN" sz="2600" i="1" kern="100">
                <a:latin typeface="Times New Roman"/>
                <a:ea typeface="华文细黑"/>
                <a:cs typeface="Courier New"/>
              </a:rPr>
              <a:t>c</a:t>
            </a:r>
            <a:r>
              <a:rPr lang="en-US" altLang="zh-CN" sz="2600" kern="100">
                <a:latin typeface="Times New Roman"/>
                <a:ea typeface="华文细黑"/>
                <a:cs typeface="Courier New"/>
              </a:rPr>
              <a:t>(H</a:t>
            </a:r>
            <a:r>
              <a:rPr lang="zh-CN" altLang="zh-CN" sz="2600" kern="100" baseline="30000">
                <a:latin typeface="Times New Roman"/>
                <a:ea typeface="华文细黑"/>
                <a:cs typeface="Times New Roman"/>
              </a:rPr>
              <a:t>＋</a:t>
            </a:r>
            <a:r>
              <a:rPr lang="en-US" altLang="zh-CN" sz="2600" kern="100">
                <a:latin typeface="Times New Roman"/>
                <a:ea typeface="华文细黑"/>
                <a:cs typeface="Courier New"/>
              </a:rPr>
              <a:t>)/</a:t>
            </a:r>
            <a:r>
              <a:rPr lang="en-US" altLang="zh-CN" sz="2600" i="1" kern="100">
                <a:latin typeface="Times New Roman"/>
                <a:ea typeface="华文细黑"/>
                <a:cs typeface="Courier New"/>
              </a:rPr>
              <a:t>c</a:t>
            </a:r>
            <a:r>
              <a:rPr lang="en-US" altLang="zh-CN" sz="2600" kern="100">
                <a:latin typeface="Times New Roman"/>
                <a:ea typeface="华文细黑"/>
                <a:cs typeface="Courier New"/>
              </a:rPr>
              <a:t>(CH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COOH)</a:t>
            </a:r>
            <a:r>
              <a:rPr lang="zh-CN" altLang="zh-CN" sz="2600" kern="100">
                <a:latin typeface="Times New Roman"/>
                <a:ea typeface="华文细黑"/>
                <a:cs typeface="Times New Roman"/>
              </a:rPr>
              <a:t>的值将</a:t>
            </a:r>
            <a:r>
              <a:rPr lang="en-US" altLang="zh-CN" sz="2600" kern="100" smtClean="0">
                <a:latin typeface="Times New Roman"/>
                <a:ea typeface="华文细黑"/>
                <a:cs typeface="Courier New"/>
              </a:rPr>
              <a:t>____(</a:t>
            </a:r>
            <a:r>
              <a:rPr lang="zh-CN" altLang="zh-CN" sz="2600" kern="100">
                <a:latin typeface="Times New Roman"/>
                <a:ea typeface="华文细黑"/>
                <a:cs typeface="Times New Roman"/>
              </a:rPr>
              <a:t>填</a:t>
            </a:r>
            <a:r>
              <a:rPr lang="en-US" altLang="zh-CN" sz="2600" kern="100">
                <a:latin typeface="宋体"/>
                <a:ea typeface="华文细黑"/>
                <a:cs typeface="Times New Roman"/>
              </a:rPr>
              <a:t>“</a:t>
            </a:r>
            <a:r>
              <a:rPr lang="zh-CN" altLang="zh-CN" sz="2600" kern="100">
                <a:latin typeface="Times New Roman"/>
                <a:ea typeface="华文细黑"/>
                <a:cs typeface="Times New Roman"/>
              </a:rPr>
              <a:t>增大</a:t>
            </a:r>
            <a:r>
              <a:rPr lang="en-US" altLang="zh-CN" sz="2600" kern="100">
                <a:latin typeface="宋体"/>
                <a:ea typeface="华文细黑"/>
                <a:cs typeface="Times New Roman"/>
              </a:rPr>
              <a:t>”</a:t>
            </a:r>
            <a:r>
              <a:rPr lang="zh-CN" altLang="zh-CN" sz="2600" kern="100">
                <a:latin typeface="Times New Roman"/>
                <a:ea typeface="华文细黑"/>
                <a:cs typeface="Times New Roman"/>
              </a:rPr>
              <a:t>、</a:t>
            </a:r>
            <a:r>
              <a:rPr lang="en-US" altLang="zh-CN" sz="2600" kern="100">
                <a:latin typeface="宋体"/>
                <a:ea typeface="华文细黑"/>
                <a:cs typeface="Times New Roman"/>
              </a:rPr>
              <a:t>“</a:t>
            </a:r>
            <a:r>
              <a:rPr lang="zh-CN" altLang="zh-CN" sz="2600" kern="100">
                <a:latin typeface="Times New Roman"/>
                <a:ea typeface="华文细黑"/>
                <a:cs typeface="Times New Roman"/>
              </a:rPr>
              <a:t>减小</a:t>
            </a:r>
            <a:r>
              <a:rPr lang="en-US" altLang="zh-CN" sz="2600" kern="100">
                <a:latin typeface="宋体"/>
                <a:ea typeface="华文细黑"/>
                <a:cs typeface="Times New Roman"/>
              </a:rPr>
              <a:t>”</a:t>
            </a:r>
            <a:r>
              <a:rPr lang="zh-CN" altLang="zh-CN" sz="2600" kern="100">
                <a:latin typeface="Times New Roman"/>
                <a:ea typeface="华文细黑"/>
                <a:cs typeface="Times New Roman"/>
              </a:rPr>
              <a:t>或</a:t>
            </a:r>
            <a:r>
              <a:rPr lang="en-US" altLang="zh-CN" sz="2600" kern="100">
                <a:latin typeface="宋体"/>
                <a:ea typeface="华文细黑"/>
                <a:cs typeface="Times New Roman"/>
              </a:rPr>
              <a:t>“</a:t>
            </a:r>
            <a:r>
              <a:rPr lang="zh-CN" altLang="zh-CN" sz="2600" kern="100">
                <a:latin typeface="Times New Roman"/>
                <a:ea typeface="华文细黑"/>
                <a:cs typeface="Times New Roman"/>
              </a:rPr>
              <a:t>无法确定</a:t>
            </a:r>
            <a:r>
              <a:rPr lang="en-US" altLang="zh-CN" sz="2600" kern="100">
                <a:latin typeface="宋体"/>
                <a:ea typeface="华文细黑"/>
                <a:cs typeface="Times New Roman"/>
              </a:rPr>
              <a:t>”</a:t>
            </a:r>
            <a:r>
              <a:rPr lang="en-US" altLang="zh-CN" sz="2600" kern="100">
                <a:latin typeface="Times New Roman"/>
                <a:ea typeface="华文细黑"/>
                <a:cs typeface="Courier New"/>
              </a:rPr>
              <a:t>)</a:t>
            </a:r>
            <a:r>
              <a:rPr lang="zh-CN" altLang="zh-CN" sz="2600" kern="100">
                <a:latin typeface="Times New Roman"/>
                <a:ea typeface="华文细黑"/>
                <a:cs typeface="Times New Roman"/>
              </a:rPr>
              <a:t>。</a:t>
            </a:r>
            <a:endParaRPr lang="zh-CN" altLang="zh-CN" sz="2600" kern="100">
              <a:effectLst/>
              <a:latin typeface="宋体"/>
              <a:cs typeface="Courier New"/>
            </a:endParaRPr>
          </a:p>
        </p:txBody>
      </p:sp>
      <p:sp>
        <p:nvSpPr>
          <p:cNvPr id="61"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2"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8290619" y="1682552"/>
            <a:ext cx="851515" cy="590418"/>
          </a:xfrm>
          <a:prstGeom prst="rect">
            <a:avLst/>
          </a:prstGeom>
        </p:spPr>
        <p:txBody>
          <a:bodyPr wrap="none">
            <a:spAutoFit/>
          </a:bodyPr>
          <a:lstStyle/>
          <a:p>
            <a:pPr algn="just">
              <a:lnSpc>
                <a:spcPct val="140000"/>
              </a:lnSpc>
            </a:pPr>
            <a:r>
              <a:rPr lang="zh-CN" altLang="zh-CN" sz="2600" kern="100">
                <a:solidFill>
                  <a:schemeClr val="accent6">
                    <a:lumMod val="75000"/>
                  </a:schemeClr>
                </a:solidFill>
                <a:latin typeface="Times New Roman"/>
                <a:ea typeface="华文细黑"/>
                <a:cs typeface="Courier New"/>
              </a:rPr>
              <a:t>向右</a:t>
            </a:r>
            <a:endParaRPr lang="zh-CN" altLang="en-US" sz="2600" kern="100">
              <a:solidFill>
                <a:schemeClr val="accent6">
                  <a:lumMod val="75000"/>
                </a:schemeClr>
              </a:solidFill>
              <a:latin typeface="Times New Roman"/>
              <a:ea typeface="华文细黑"/>
              <a:cs typeface="Courier New"/>
            </a:endParaRPr>
          </a:p>
        </p:txBody>
      </p:sp>
      <p:sp>
        <p:nvSpPr>
          <p:cNvPr id="4" name="矩形 3"/>
          <p:cNvSpPr/>
          <p:nvPr/>
        </p:nvSpPr>
        <p:spPr>
          <a:xfrm>
            <a:off x="373931" y="4030241"/>
            <a:ext cx="11409907" cy="2270878"/>
          </a:xfrm>
          <a:prstGeom prst="rect">
            <a:avLst/>
          </a:prstGeom>
        </p:spPr>
        <p:txBody>
          <a:bodyPr>
            <a:spAutoFit/>
          </a:bodyPr>
          <a:lstStyle/>
          <a:p>
            <a:pPr algn="just">
              <a:lnSpc>
                <a:spcPct val="140000"/>
              </a:lnSpc>
              <a:spcAft>
                <a:spcPts val="0"/>
              </a:spcAft>
            </a:pPr>
            <a:r>
              <a:rPr lang="zh-CN" altLang="zh-CN" sz="2600" b="1" kern="100">
                <a:solidFill>
                  <a:srgbClr val="0000FF"/>
                </a:solidFill>
                <a:latin typeface="Times New Roman"/>
                <a:cs typeface="Times New Roman"/>
              </a:rPr>
              <a:t>解析</a:t>
            </a:r>
            <a:r>
              <a:rPr lang="zh-CN" altLang="zh-CN" sz="2600" kern="100">
                <a:latin typeface="Times New Roman"/>
                <a:ea typeface="华文细黑"/>
                <a:cs typeface="Times New Roman"/>
              </a:rPr>
              <a:t>　根据勒夏特列原理可知，加水稀释后电离平衡正向移动；若加入冰醋酸，相当于增大了反应物浓度，因此电离平衡也正向移动；加入醋酸钠固体后，溶液中醋酸根离子浓度增大，抑制了醋酸的电离，故</a:t>
            </a:r>
            <a:r>
              <a:rPr lang="en-US" altLang="zh-CN" sz="2600" i="1" kern="100">
                <a:latin typeface="Times New Roman"/>
                <a:ea typeface="华文细黑"/>
                <a:cs typeface="Courier New"/>
              </a:rPr>
              <a:t>c</a:t>
            </a:r>
            <a:r>
              <a:rPr lang="en-US" altLang="zh-CN" sz="2600" kern="100">
                <a:latin typeface="Times New Roman"/>
                <a:ea typeface="华文细黑"/>
                <a:cs typeface="Courier New"/>
              </a:rPr>
              <a:t>(H</a:t>
            </a:r>
            <a:r>
              <a:rPr lang="zh-CN" altLang="zh-CN" sz="2600" kern="100" baseline="30000">
                <a:latin typeface="Times New Roman"/>
                <a:ea typeface="华文细黑"/>
                <a:cs typeface="Times New Roman"/>
              </a:rPr>
              <a:t>＋</a:t>
            </a:r>
            <a:r>
              <a:rPr lang="en-US" altLang="zh-CN" sz="2600" kern="100">
                <a:latin typeface="Times New Roman"/>
                <a:ea typeface="华文细黑"/>
                <a:cs typeface="Courier New"/>
              </a:rPr>
              <a:t>)/</a:t>
            </a:r>
            <a:r>
              <a:rPr lang="en-US" altLang="zh-CN" sz="2600" i="1" kern="100">
                <a:latin typeface="Times New Roman"/>
                <a:ea typeface="华文细黑"/>
                <a:cs typeface="Courier New"/>
              </a:rPr>
              <a:t>c</a:t>
            </a:r>
            <a:r>
              <a:rPr lang="en-US" altLang="zh-CN" sz="2600" kern="100">
                <a:latin typeface="Times New Roman"/>
                <a:ea typeface="华文细黑"/>
                <a:cs typeface="Courier New"/>
              </a:rPr>
              <a:t>(CH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COOH)</a:t>
            </a:r>
            <a:r>
              <a:rPr lang="zh-CN" altLang="zh-CN" sz="2600" kern="100">
                <a:latin typeface="Times New Roman"/>
                <a:ea typeface="华文细黑"/>
                <a:cs typeface="Times New Roman"/>
              </a:rPr>
              <a:t>的值减小</a:t>
            </a:r>
            <a:r>
              <a:rPr lang="zh-CN" altLang="zh-CN" sz="2600" kern="100" smtClean="0">
                <a:latin typeface="Times New Roman"/>
                <a:ea typeface="华文细黑"/>
                <a:cs typeface="Times New Roman"/>
              </a:rPr>
              <a:t>。</a:t>
            </a:r>
            <a:endParaRPr lang="en-US" altLang="zh-CN" sz="2600" kern="100" smtClean="0">
              <a:latin typeface="Times New Roman"/>
              <a:ea typeface="华文细黑"/>
              <a:cs typeface="Times New Roman"/>
            </a:endParaRPr>
          </a:p>
        </p:txBody>
      </p:sp>
      <p:sp>
        <p:nvSpPr>
          <p:cNvPr id="7" name="矩形 6"/>
          <p:cNvSpPr/>
          <p:nvPr/>
        </p:nvSpPr>
        <p:spPr>
          <a:xfrm>
            <a:off x="10039652" y="2259120"/>
            <a:ext cx="851515" cy="590418"/>
          </a:xfrm>
          <a:prstGeom prst="rect">
            <a:avLst/>
          </a:prstGeom>
        </p:spPr>
        <p:txBody>
          <a:bodyPr wrap="none">
            <a:spAutoFit/>
          </a:bodyPr>
          <a:lstStyle/>
          <a:p>
            <a:pPr algn="just">
              <a:lnSpc>
                <a:spcPct val="140000"/>
              </a:lnSpc>
            </a:pPr>
            <a:r>
              <a:rPr lang="zh-CN" altLang="zh-CN" sz="2600" kern="100">
                <a:solidFill>
                  <a:schemeClr val="accent6">
                    <a:lumMod val="75000"/>
                  </a:schemeClr>
                </a:solidFill>
                <a:latin typeface="Times New Roman"/>
                <a:ea typeface="华文细黑"/>
                <a:cs typeface="Courier New"/>
              </a:rPr>
              <a:t>向右</a:t>
            </a:r>
            <a:endParaRPr lang="zh-CN" altLang="en-US" sz="2600" kern="100">
              <a:solidFill>
                <a:schemeClr val="accent6">
                  <a:lumMod val="75000"/>
                </a:schemeClr>
              </a:solidFill>
              <a:latin typeface="Times New Roman"/>
              <a:ea typeface="华文细黑"/>
              <a:cs typeface="Courier New"/>
            </a:endParaRPr>
          </a:p>
        </p:txBody>
      </p:sp>
      <p:sp>
        <p:nvSpPr>
          <p:cNvPr id="8" name="矩形 7"/>
          <p:cNvSpPr/>
          <p:nvPr/>
        </p:nvSpPr>
        <p:spPr>
          <a:xfrm>
            <a:off x="694606" y="3367815"/>
            <a:ext cx="851515" cy="590418"/>
          </a:xfrm>
          <a:prstGeom prst="rect">
            <a:avLst/>
          </a:prstGeom>
        </p:spPr>
        <p:txBody>
          <a:bodyPr wrap="none">
            <a:spAutoFit/>
          </a:bodyPr>
          <a:lstStyle/>
          <a:p>
            <a:pPr algn="just">
              <a:lnSpc>
                <a:spcPct val="140000"/>
              </a:lnSpc>
            </a:pPr>
            <a:r>
              <a:rPr lang="zh-CN" altLang="zh-CN" sz="2600" kern="100">
                <a:solidFill>
                  <a:schemeClr val="accent6">
                    <a:lumMod val="75000"/>
                  </a:schemeClr>
                </a:solidFill>
                <a:latin typeface="Times New Roman"/>
                <a:ea typeface="华文细黑"/>
                <a:cs typeface="Courier New"/>
              </a:rPr>
              <a:t>减小</a:t>
            </a:r>
            <a:endParaRPr lang="zh-CN" altLang="en-US" sz="2600" kern="10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2" grpId="0"/>
      <p:bldP spid="2" grpId="1"/>
      <p:bldP spid="4" grpId="0"/>
      <p:bldP spid="4" grpId="1"/>
      <p:bldP spid="7" grpId="0"/>
      <p:bldP spid="7" grpId="1"/>
      <p:bldP spid="8" grpId="0"/>
      <p:bldP spid="8"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5894" y="1190285"/>
            <a:ext cx="11572430" cy="1706878"/>
          </a:xfrm>
          <a:prstGeom prst="rect">
            <a:avLst/>
          </a:prstGeom>
        </p:spPr>
        <p:txBody>
          <a:bodyPr>
            <a:spAutoFit/>
          </a:bodyPr>
          <a:lstStyle/>
          <a:p>
            <a:pPr algn="just">
              <a:lnSpc>
                <a:spcPct val="140000"/>
              </a:lnSpc>
              <a:spcAft>
                <a:spcPts val="0"/>
              </a:spcAft>
            </a:pPr>
            <a:r>
              <a:rPr lang="en-US" altLang="zh-CN" sz="2600" kern="100">
                <a:latin typeface="Times New Roman"/>
                <a:ea typeface="华文细黑"/>
                <a:cs typeface="Courier New"/>
              </a:rPr>
              <a:t>(2)</a:t>
            </a:r>
            <a:r>
              <a:rPr lang="zh-CN" altLang="zh-CN" sz="2600" kern="100">
                <a:latin typeface="Times New Roman"/>
                <a:ea typeface="华文细黑"/>
                <a:cs typeface="Times New Roman"/>
              </a:rPr>
              <a:t>相同条件下，取等体积的甲、乙两溶液，各稀释</a:t>
            </a:r>
            <a:r>
              <a:rPr lang="en-US" altLang="zh-CN" sz="2600" kern="100">
                <a:latin typeface="Times New Roman"/>
                <a:ea typeface="华文细黑"/>
                <a:cs typeface="Courier New"/>
              </a:rPr>
              <a:t>100</a:t>
            </a:r>
            <a:r>
              <a:rPr lang="zh-CN" altLang="zh-CN" sz="2600" kern="100">
                <a:latin typeface="Times New Roman"/>
                <a:ea typeface="华文细黑"/>
                <a:cs typeface="Times New Roman"/>
              </a:rPr>
              <a:t>倍。稀释后的溶液，其</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大小关系为</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甲</a:t>
            </a:r>
            <a:r>
              <a:rPr lang="en-US" altLang="zh-CN" sz="2600" kern="100">
                <a:latin typeface="Times New Roman"/>
                <a:ea typeface="华文细黑"/>
                <a:cs typeface="Courier New"/>
              </a:rPr>
              <a:t>)________(</a:t>
            </a:r>
            <a:r>
              <a:rPr lang="zh-CN" altLang="zh-CN" sz="2600" kern="100">
                <a:latin typeface="Times New Roman"/>
                <a:ea typeface="华文细黑"/>
                <a:cs typeface="Times New Roman"/>
              </a:rPr>
              <a:t>填</a:t>
            </a:r>
            <a:r>
              <a:rPr lang="en-US" altLang="zh-CN" sz="2600" kern="100">
                <a:latin typeface="宋体"/>
                <a:ea typeface="华文细黑"/>
                <a:cs typeface="Times New Roman"/>
              </a:rPr>
              <a:t>“</a:t>
            </a:r>
            <a:r>
              <a:rPr lang="zh-CN" altLang="zh-CN" sz="2600" kern="100">
                <a:latin typeface="Times New Roman"/>
                <a:ea typeface="华文细黑"/>
                <a:cs typeface="Times New Roman"/>
              </a:rPr>
              <a:t>大于</a:t>
            </a:r>
            <a:r>
              <a:rPr lang="en-US" altLang="zh-CN" sz="2600" kern="100">
                <a:latin typeface="宋体"/>
                <a:ea typeface="华文细黑"/>
                <a:cs typeface="Times New Roman"/>
              </a:rPr>
              <a:t>”</a:t>
            </a:r>
            <a:r>
              <a:rPr lang="zh-CN" altLang="zh-CN" sz="2600" kern="100">
                <a:latin typeface="Times New Roman"/>
                <a:ea typeface="华文细黑"/>
                <a:cs typeface="Times New Roman"/>
              </a:rPr>
              <a:t>、</a:t>
            </a:r>
            <a:r>
              <a:rPr lang="en-US" altLang="zh-CN" sz="2600" kern="100">
                <a:latin typeface="宋体"/>
                <a:ea typeface="华文细黑"/>
                <a:cs typeface="Times New Roman"/>
              </a:rPr>
              <a:t>“</a:t>
            </a:r>
            <a:r>
              <a:rPr lang="zh-CN" altLang="zh-CN" sz="2600" kern="100">
                <a:latin typeface="Times New Roman"/>
                <a:ea typeface="华文细黑"/>
                <a:cs typeface="Times New Roman"/>
              </a:rPr>
              <a:t>小于</a:t>
            </a:r>
            <a:r>
              <a:rPr lang="en-US" altLang="zh-CN" sz="2600" kern="100">
                <a:latin typeface="宋体"/>
                <a:ea typeface="华文细黑"/>
                <a:cs typeface="Times New Roman"/>
              </a:rPr>
              <a:t>”</a:t>
            </a:r>
            <a:r>
              <a:rPr lang="zh-CN" altLang="zh-CN" sz="2600" kern="100">
                <a:latin typeface="Times New Roman"/>
                <a:ea typeface="华文细黑"/>
                <a:cs typeface="Times New Roman"/>
              </a:rPr>
              <a:t>或</a:t>
            </a:r>
            <a:r>
              <a:rPr lang="en-US" altLang="zh-CN" sz="2600" kern="100">
                <a:latin typeface="宋体"/>
                <a:ea typeface="华文细黑"/>
                <a:cs typeface="Times New Roman"/>
              </a:rPr>
              <a:t>“</a:t>
            </a:r>
            <a:r>
              <a:rPr lang="zh-CN" altLang="zh-CN" sz="2600" kern="100">
                <a:latin typeface="Times New Roman"/>
                <a:ea typeface="华文细黑"/>
                <a:cs typeface="Times New Roman"/>
              </a:rPr>
              <a:t>等于</a:t>
            </a:r>
            <a:r>
              <a:rPr lang="en-US" altLang="zh-CN" sz="2600" kern="100">
                <a:latin typeface="宋体"/>
                <a:ea typeface="华文细黑"/>
                <a:cs typeface="Times New Roman"/>
              </a:rPr>
              <a:t>”</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乙</a:t>
            </a:r>
            <a:r>
              <a:rPr lang="en-US" altLang="zh-CN" sz="2600" kern="100">
                <a:latin typeface="Times New Roman"/>
                <a:ea typeface="华文细黑"/>
                <a:cs typeface="Courier New"/>
              </a:rPr>
              <a:t>)</a:t>
            </a:r>
            <a:r>
              <a:rPr lang="zh-CN" altLang="zh-CN" sz="2600" kern="100">
                <a:latin typeface="Times New Roman"/>
                <a:ea typeface="华文细黑"/>
                <a:cs typeface="Times New Roman"/>
              </a:rPr>
              <a:t>。若将甲、乙两溶液等体积混合，溶液的</a:t>
            </a:r>
            <a:r>
              <a:rPr lang="en-US" altLang="zh-CN" sz="2600" kern="100">
                <a:latin typeface="Times New Roman"/>
                <a:ea typeface="华文细黑"/>
                <a:cs typeface="Courier New"/>
              </a:rPr>
              <a:t>pH</a:t>
            </a:r>
            <a:r>
              <a:rPr lang="zh-CN" altLang="zh-CN" sz="2600" kern="100">
                <a:latin typeface="Times New Roman"/>
                <a:ea typeface="华文细黑"/>
                <a:cs typeface="Times New Roman"/>
              </a:rPr>
              <a:t>＝</a:t>
            </a:r>
            <a:r>
              <a:rPr lang="en-US" altLang="zh-CN" sz="2600" kern="100">
                <a:latin typeface="Times New Roman"/>
                <a:ea typeface="华文细黑"/>
                <a:cs typeface="Courier New"/>
              </a:rPr>
              <a:t>__________</a:t>
            </a:r>
            <a:r>
              <a:rPr lang="zh-CN" altLang="zh-CN" sz="2600" kern="100" smtClean="0">
                <a:latin typeface="Times New Roman"/>
                <a:ea typeface="华文细黑"/>
                <a:cs typeface="Times New Roman"/>
              </a:rPr>
              <a:t>。</a:t>
            </a:r>
            <a:endParaRPr lang="zh-CN" altLang="zh-CN" sz="2600" kern="100">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77794" y="4293890"/>
            <a:ext cx="11572430" cy="1815882"/>
          </a:xfrm>
          <a:prstGeom prst="rect">
            <a:avLst/>
          </a:prstGeom>
        </p:spPr>
        <p:txBody>
          <a:bodyPr>
            <a:spAutoFit/>
          </a:bodyPr>
          <a:lstStyle/>
          <a:p>
            <a:pPr lvl="0" algn="just">
              <a:lnSpc>
                <a:spcPct val="140000"/>
              </a:lnSpc>
            </a:pPr>
            <a:r>
              <a:rPr lang="zh-CN" altLang="zh-CN" sz="2600" kern="100" dirty="0">
                <a:solidFill>
                  <a:prstClr val="black"/>
                </a:solidFill>
                <a:latin typeface="Times New Roman"/>
                <a:ea typeface="华文细黑"/>
                <a:cs typeface="Times New Roman"/>
              </a:rPr>
              <a:t>由于温度不变醋酸的电离常数不变，结合数据可知醋酸的电离平衡确实未发生移动，因此混合后溶液的</a:t>
            </a:r>
            <a:r>
              <a:rPr lang="en-US" altLang="zh-CN" sz="2600" kern="100" dirty="0">
                <a:solidFill>
                  <a:prstClr val="black"/>
                </a:solidFill>
                <a:latin typeface="Times New Roman"/>
                <a:ea typeface="华文细黑"/>
                <a:cs typeface="Courier New"/>
              </a:rPr>
              <a:t>pH</a:t>
            </a:r>
            <a:r>
              <a:rPr lang="zh-CN" altLang="zh-CN" sz="2600" kern="100" dirty="0">
                <a:solidFill>
                  <a:prstClr val="black"/>
                </a:solidFill>
                <a:latin typeface="Times New Roman"/>
                <a:ea typeface="华文细黑"/>
                <a:cs typeface="Times New Roman"/>
              </a:rPr>
              <a:t>仍等于</a:t>
            </a:r>
            <a:r>
              <a:rPr lang="en-US" altLang="zh-CN" sz="2600" kern="100" dirty="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a:t>
            </a:r>
            <a:endParaRPr lang="en-US" altLang="zh-CN" sz="2600" kern="100" dirty="0">
              <a:solidFill>
                <a:prstClr val="black"/>
              </a:solidFill>
              <a:latin typeface="宋体"/>
              <a:cs typeface="Courier New"/>
            </a:endParaRPr>
          </a:p>
          <a:p>
            <a:pPr lvl="0" algn="just">
              <a:lnSpc>
                <a:spcPct val="140000"/>
              </a:lnSpc>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rgbClr val="E36C0A"/>
                </a:solidFill>
                <a:latin typeface="Times New Roman"/>
                <a:ea typeface="华文细黑"/>
                <a:cs typeface="Times New Roman"/>
              </a:rPr>
              <a:t>小于　</a:t>
            </a:r>
            <a:r>
              <a:rPr lang="en-US" altLang="zh-CN" sz="2800" kern="100" dirty="0">
                <a:solidFill>
                  <a:srgbClr val="E36C0A"/>
                </a:solidFill>
                <a:latin typeface="Times New Roman"/>
                <a:ea typeface="华文细黑"/>
              </a:rPr>
              <a:t>2</a:t>
            </a:r>
            <a:endParaRPr lang="en-US" altLang="zh-CN" sz="2600" kern="100" dirty="0" smtClean="0">
              <a:solidFill>
                <a:prstClr val="black"/>
              </a:solidFill>
              <a:latin typeface="Times New Roman"/>
              <a:ea typeface="华文细黑"/>
              <a:cs typeface="Times New Roman"/>
            </a:endParaRPr>
          </a:p>
        </p:txBody>
      </p:sp>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89147" y="909514"/>
            <a:ext cx="11572430" cy="3453253"/>
          </a:xfrm>
          <a:prstGeom prst="rect">
            <a:avLst/>
          </a:prstGeom>
        </p:spPr>
        <p:txBody>
          <a:bodyPr>
            <a:spAutoFit/>
          </a:bodyPr>
          <a:lstStyle/>
          <a:p>
            <a:pPr algn="just">
              <a:lnSpc>
                <a:spcPct val="140000"/>
              </a:lnSpc>
              <a:spcAft>
                <a:spcPts val="0"/>
              </a:spcAft>
            </a:pPr>
            <a:r>
              <a:rPr lang="zh-CN" altLang="zh-CN" sz="2600" b="1" kern="100" dirty="0">
                <a:solidFill>
                  <a:srgbClr val="0000FF"/>
                </a:solidFill>
                <a:latin typeface="Times New Roman"/>
                <a:cs typeface="Times New Roman"/>
              </a:rPr>
              <a:t>解析</a:t>
            </a:r>
            <a:r>
              <a:rPr lang="zh-CN" altLang="zh-CN" sz="2600" kern="100" dirty="0">
                <a:latin typeface="Times New Roman"/>
                <a:ea typeface="华文细黑"/>
                <a:cs typeface="Times New Roman"/>
              </a:rPr>
              <a:t>　由于在稀释过程中醋酸继续电离，故稀释相同的倍数后</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甲</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小于</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。盐酸和醋酸溶液的</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都是</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，溶液中的</a:t>
            </a:r>
            <a:r>
              <a:rPr lang="en-US" altLang="zh-CN" sz="2600" kern="100" dirty="0">
                <a:latin typeface="Times New Roman"/>
                <a:ea typeface="华文细黑"/>
                <a:cs typeface="Courier New"/>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浓度都是</a:t>
            </a:r>
            <a:r>
              <a:rPr lang="en-US" altLang="zh-CN" sz="2600" kern="100" dirty="0">
                <a:latin typeface="Times New Roman"/>
                <a:ea typeface="华文细黑"/>
                <a:cs typeface="Courier New"/>
              </a:rPr>
              <a:t>0.01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，设醋酸的原浓度为</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，混合后平衡没有移动，则有</a:t>
            </a:r>
            <a:r>
              <a:rPr lang="zh-CN" altLang="zh-CN" sz="2600" kern="100" dirty="0" smtClean="0">
                <a:latin typeface="Times New Roman"/>
                <a:ea typeface="华文细黑"/>
                <a:cs typeface="Times New Roman"/>
              </a:rPr>
              <a:t>：</a:t>
            </a:r>
            <a:endParaRPr lang="en-US" altLang="zh-CN" sz="2600" kern="100" dirty="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                                        CH</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COOH</a:t>
            </a:r>
            <a:r>
              <a:rPr lang="en-US" altLang="zh-CN" sz="2600" kern="100" dirty="0" smtClean="0">
                <a:latin typeface="ZBFH"/>
                <a:ea typeface="华文细黑"/>
                <a:cs typeface="Times New Roman"/>
              </a:rPr>
              <a:t>        </a:t>
            </a:r>
            <a:r>
              <a:rPr lang="en-US" altLang="zh-CN" sz="2600" kern="100" dirty="0" smtClean="0">
                <a:latin typeface="Times New Roman"/>
                <a:ea typeface="华文细黑"/>
                <a:cs typeface="Courier New"/>
              </a:rPr>
              <a:t>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COO</a:t>
            </a:r>
            <a:r>
              <a:rPr lang="zh-CN" altLang="zh-CN" sz="2600" kern="100" baseline="30000" dirty="0">
                <a:latin typeface="Times New Roman"/>
                <a:ea typeface="华文细黑"/>
                <a:cs typeface="Times New Roman"/>
              </a:rPr>
              <a:t>－</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原平衡</a:t>
            </a:r>
            <a:r>
              <a:rPr lang="zh-CN" altLang="zh-CN" sz="2600" kern="100" dirty="0" smtClean="0">
                <a:latin typeface="Times New Roman"/>
                <a:ea typeface="华文细黑"/>
                <a:cs typeface="Times New Roman"/>
              </a:rPr>
              <a:t>浓度</a:t>
            </a:r>
            <a:r>
              <a:rPr lang="en-US" altLang="zh-CN" sz="2600" kern="100" dirty="0" smtClean="0">
                <a:latin typeface="Symbol"/>
                <a:ea typeface="华文细黑"/>
                <a:cs typeface="Times New Roman"/>
              </a:rPr>
              <a:t>(</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en-US" altLang="zh-CN" sz="2600" kern="100" dirty="0">
                <a:latin typeface="Symbol"/>
                <a:ea typeface="华文细黑"/>
                <a:cs typeface="Times New Roman"/>
              </a:rPr>
              <a:t>)</a:t>
            </a:r>
            <a:r>
              <a:rPr lang="en-US" altLang="zh-CN" sz="2600" kern="100" dirty="0">
                <a:latin typeface="Times New Roman"/>
                <a:ea typeface="华文细黑"/>
                <a:cs typeface="Courier New"/>
              </a:rPr>
              <a:t> </a:t>
            </a:r>
            <a:endParaRPr lang="en-US" altLang="zh-CN" sz="2600" kern="100" dirty="0" smtClean="0">
              <a:latin typeface="Times New Roman"/>
              <a:ea typeface="华文细黑"/>
              <a:cs typeface="Courier New"/>
            </a:endParaRPr>
          </a:p>
          <a:p>
            <a:pPr algn="just">
              <a:lnSpc>
                <a:spcPct val="140000"/>
              </a:lnSpc>
              <a:spcAft>
                <a:spcPts val="0"/>
              </a:spcAft>
            </a:pPr>
            <a:r>
              <a:rPr lang="zh-CN" altLang="zh-CN" sz="2600" kern="100" dirty="0" smtClean="0">
                <a:latin typeface="Times New Roman"/>
                <a:ea typeface="华文细黑"/>
                <a:cs typeface="Times New Roman"/>
              </a:rPr>
              <a:t>混合</a:t>
            </a:r>
            <a:r>
              <a:rPr lang="zh-CN" altLang="zh-CN" sz="2600" kern="100" dirty="0">
                <a:latin typeface="Times New Roman"/>
                <a:ea typeface="华文细黑"/>
                <a:cs typeface="Times New Roman"/>
              </a:rPr>
              <a:t>后</a:t>
            </a:r>
            <a:r>
              <a:rPr lang="zh-CN" altLang="zh-CN" sz="2600" kern="100" dirty="0" smtClean="0">
                <a:latin typeface="Times New Roman"/>
                <a:ea typeface="华文细黑"/>
                <a:cs typeface="Times New Roman"/>
              </a:rPr>
              <a:t>浓度</a:t>
            </a:r>
            <a:r>
              <a:rPr lang="en-US" altLang="zh-CN" sz="2600" kern="100" dirty="0" smtClean="0">
                <a:latin typeface="Symbol"/>
                <a:ea typeface="华文细黑"/>
                <a:cs typeface="Times New Roman"/>
              </a:rPr>
              <a:t>(</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en-US" altLang="zh-CN" sz="2600" kern="100" dirty="0" smtClean="0">
                <a:latin typeface="Symbol"/>
                <a:ea typeface="华文细黑"/>
                <a:cs typeface="Times New Roman"/>
              </a:rPr>
              <a:t>)</a:t>
            </a:r>
            <a:r>
              <a:rPr lang="en-US" altLang="zh-CN" sz="2600" kern="100" dirty="0" smtClean="0">
                <a:latin typeface="Times New Roman"/>
                <a:ea typeface="华文细黑"/>
                <a:cs typeface="Courier New"/>
              </a:rPr>
              <a:t>    (</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0.01)</a:t>
            </a:r>
            <a:r>
              <a:rPr lang="en-US" altLang="zh-CN" sz="2600" kern="100" dirty="0">
                <a:latin typeface="IPAPANNEW"/>
                <a:ea typeface="华文细黑"/>
                <a:cs typeface="Times New Roman"/>
              </a:rPr>
              <a:t>/2   </a:t>
            </a:r>
            <a:r>
              <a:rPr lang="en-US" altLang="zh-CN" sz="2600" kern="100" dirty="0" smtClean="0">
                <a:latin typeface="IPAPANNEW"/>
                <a:ea typeface="华文细黑"/>
                <a:cs typeface="Times New Roman"/>
              </a:rPr>
              <a:t>   0.01    0.01/</a:t>
            </a:r>
            <a:r>
              <a:rPr lang="en-US" altLang="zh-CN" sz="2600" kern="100" dirty="0" smtClean="0">
                <a:latin typeface="Times New Roman"/>
                <a:ea typeface="华文细黑"/>
                <a:cs typeface="Courier New"/>
              </a:rPr>
              <a:t>2</a:t>
            </a:r>
            <a:endParaRPr lang="zh-CN" altLang="zh-CN" sz="2600" kern="100" dirty="0">
              <a:latin typeface="宋体"/>
              <a:cs typeface="Courier New"/>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731993444"/>
              </p:ext>
            </p:extLst>
          </p:nvPr>
        </p:nvGraphicFramePr>
        <p:xfrm>
          <a:off x="5254848" y="2618656"/>
          <a:ext cx="796925" cy="715963"/>
        </p:xfrm>
        <a:graphic>
          <a:graphicData uri="http://schemas.openxmlformats.org/presentationml/2006/ole">
            <mc:AlternateContent xmlns:mc="http://schemas.openxmlformats.org/markup-compatibility/2006">
              <mc:Choice xmlns:v="urn:schemas-microsoft-com:vml" Requires="v">
                <p:oleObj spid="_x0000_s78865" name="文档" r:id="rId17" imgW="797201" imgH="715379" progId="Word.Document.12">
                  <p:embed/>
                </p:oleObj>
              </mc:Choice>
              <mc:Fallback>
                <p:oleObj name="文档" r:id="rId17" imgW="797201" imgH="715379" progId="Word.Document.12">
                  <p:embed/>
                  <p:pic>
                    <p:nvPicPr>
                      <p:cNvPr id="0" name=""/>
                      <p:cNvPicPr/>
                      <p:nvPr/>
                    </p:nvPicPr>
                    <p:blipFill>
                      <a:blip r:embed="rId18"/>
                      <a:stretch>
                        <a:fillRect/>
                      </a:stretch>
                    </p:blipFill>
                    <p:spPr>
                      <a:xfrm>
                        <a:off x="5254848" y="2618656"/>
                        <a:ext cx="796925" cy="715963"/>
                      </a:xfrm>
                      <a:prstGeom prst="rect">
                        <a:avLst/>
                      </a:prstGeom>
                    </p:spPr>
                  </p:pic>
                </p:oleObj>
              </mc:Fallback>
            </mc:AlternateContent>
          </a:graphicData>
        </a:graphic>
      </p:graphicFrame>
      <p:sp>
        <p:nvSpPr>
          <p:cNvPr id="20" name="矩形 19"/>
          <p:cNvSpPr/>
          <p:nvPr/>
        </p:nvSpPr>
        <p:spPr>
          <a:xfrm>
            <a:off x="3583000" y="3083471"/>
            <a:ext cx="3844322" cy="695575"/>
          </a:xfrm>
          <a:prstGeom prst="rect">
            <a:avLst/>
          </a:prstGeom>
        </p:spPr>
        <p:txBody>
          <a:bodyPr wrap="none">
            <a:spAutoFit/>
          </a:bodyPr>
          <a:lstStyle/>
          <a:p>
            <a:pPr lvl="0" algn="just">
              <a:lnSpc>
                <a:spcPct val="140000"/>
              </a:lnSpc>
            </a:pPr>
            <a:r>
              <a:rPr lang="en-US" altLang="zh-CN" sz="2800" i="1" kern="100" dirty="0" smtClean="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0.01           0.01   0.01</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879805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par>
                                <p:cTn id="8" presetID="3"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75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750"/>
                                        <p:tgtEl>
                                          <p:spTgt spid="20"/>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par>
                          <p:cTn id="18" fill="hold">
                            <p:stCondLst>
                              <p:cond delay="1250"/>
                            </p:stCondLst>
                            <p:childTnLst>
                              <p:par>
                                <p:cTn id="19" presetID="3" presetClass="entr" presetSubtype="10" fill="hold"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blinds(horizontal)">
                                      <p:cBhvr>
                                        <p:cTn id="21"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7836" y="1322512"/>
            <a:ext cx="11639247"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各取</a:t>
            </a:r>
            <a:r>
              <a:rPr lang="en-US" altLang="zh-CN" sz="2800" kern="100" dirty="0">
                <a:latin typeface="Times New Roman"/>
                <a:ea typeface="华文细黑"/>
                <a:cs typeface="Courier New"/>
              </a:rPr>
              <a:t>25 mL</a:t>
            </a:r>
            <a:r>
              <a:rPr lang="zh-CN" altLang="zh-CN" sz="2800" kern="100" dirty="0">
                <a:latin typeface="Times New Roman"/>
                <a:ea typeface="华文细黑"/>
                <a:cs typeface="Times New Roman"/>
              </a:rPr>
              <a:t>的甲、乙两溶液，分别用等浓度的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稀溶液中和至</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，则消耗的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溶液的体积大小关系为</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甲</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取体积相等的两溶液，醋酸的物质的量较多，经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稀溶液中和至相同</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时，消耗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溶液的体积</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大于</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乙</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7218759" y="1920300"/>
            <a:ext cx="851515" cy="590418"/>
          </a:xfrm>
          <a:prstGeom prst="rect">
            <a:avLst/>
          </a:prstGeom>
        </p:spPr>
        <p:txBody>
          <a:bodyPr wrap="none">
            <a:spAutoFit/>
          </a:bodyPr>
          <a:lstStyle/>
          <a:p>
            <a:pPr algn="just">
              <a:lnSpc>
                <a:spcPct val="140000"/>
              </a:lnSpc>
            </a:pPr>
            <a:r>
              <a:rPr lang="zh-CN" altLang="zh-CN" sz="2600" kern="100">
                <a:solidFill>
                  <a:schemeClr val="accent6">
                    <a:lumMod val="75000"/>
                  </a:schemeClr>
                </a:solidFill>
                <a:latin typeface="Times New Roman"/>
                <a:ea typeface="华文细黑"/>
                <a:cs typeface="Courier New"/>
              </a:rPr>
              <a:t>大于</a:t>
            </a:r>
            <a:endParaRPr lang="zh-CN" altLang="en-US" sz="2600" kern="10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555231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2" grpId="0"/>
      <p:bldP spid="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2979" y="1348413"/>
            <a:ext cx="11706451"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取</a:t>
            </a:r>
            <a:r>
              <a:rPr lang="en-US" altLang="zh-CN" sz="2800" kern="100" dirty="0">
                <a:latin typeface="Times New Roman"/>
                <a:ea typeface="华文细黑"/>
                <a:cs typeface="Courier New"/>
              </a:rPr>
              <a:t>25 mL</a:t>
            </a:r>
            <a:r>
              <a:rPr lang="zh-CN" altLang="zh-CN" sz="2800" kern="100" dirty="0">
                <a:latin typeface="Times New Roman"/>
                <a:ea typeface="华文细黑"/>
                <a:cs typeface="Times New Roman"/>
              </a:rPr>
              <a:t>的甲溶液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加入等体积</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反应后溶液中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的大小关系为</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两者反应后醋酸过量，溶液显酸性，根据电荷守恒可得</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小于</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5879182" y="1943527"/>
            <a:ext cx="851515" cy="590418"/>
          </a:xfrm>
          <a:prstGeom prst="rect">
            <a:avLst/>
          </a:prstGeom>
        </p:spPr>
        <p:txBody>
          <a:bodyPr wrap="none">
            <a:spAutoFit/>
          </a:bodyPr>
          <a:lstStyle/>
          <a:p>
            <a:pPr algn="just">
              <a:lnSpc>
                <a:spcPct val="140000"/>
              </a:lnSpc>
            </a:pPr>
            <a:r>
              <a:rPr lang="zh-CN" altLang="zh-CN" sz="2600" kern="100">
                <a:solidFill>
                  <a:schemeClr val="accent6">
                    <a:lumMod val="75000"/>
                  </a:schemeClr>
                </a:solidFill>
                <a:latin typeface="Times New Roman"/>
                <a:ea typeface="华文细黑"/>
                <a:cs typeface="Courier New"/>
              </a:rPr>
              <a:t>小于</a:t>
            </a:r>
            <a:endParaRPr lang="zh-CN" altLang="en-US" sz="2600" kern="100">
              <a:solidFill>
                <a:schemeClr val="accent6">
                  <a:lumMod val="75000"/>
                </a:schemeClr>
              </a:solidFill>
              <a:latin typeface="Times New Roman"/>
              <a:ea typeface="华文细黑"/>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40966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1" end="1"/>
                                            </p:txEl>
                                          </p:spTgt>
                                        </p:tgtEl>
                                      </p:cBhvr>
                                    </p:animEffect>
                                    <p:set>
                                      <p:cBhvr>
                                        <p:cTn id="17" dur="1" fill="hold">
                                          <p:stCondLst>
                                            <p:cond delay="499"/>
                                          </p:stCondLst>
                                        </p:cTn>
                                        <p:tgtEl>
                                          <p:spTgt spid="5">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7924" y="1413570"/>
            <a:ext cx="11755638" cy="701089"/>
          </a:xfrm>
          <a:prstGeom prst="rect">
            <a:avLst/>
          </a:prstGeom>
        </p:spPr>
        <p:txBody>
          <a:bodyPr>
            <a:spAutoFit/>
          </a:bodyPr>
          <a:lstStyle/>
          <a:p>
            <a:pPr algn="just">
              <a:lnSpc>
                <a:spcPts val="5500"/>
              </a:lnSpc>
              <a:spcAft>
                <a:spcPts val="0"/>
              </a:spcAft>
              <a:tabLst>
                <a:tab pos="1890395" algn="l"/>
              </a:tabLst>
            </a:pPr>
            <a:r>
              <a:rPr lang="en-US" altLang="zh-CN" sz="2800" kern="100">
                <a:latin typeface="宋体"/>
                <a:ea typeface="华文细黑"/>
                <a:cs typeface="Times New Roman"/>
              </a:rPr>
              <a:t>Ⅱ</a:t>
            </a:r>
            <a:r>
              <a:rPr lang="en-US" altLang="zh-CN" sz="2800" kern="100">
                <a:latin typeface="Times New Roman"/>
                <a:ea typeface="华文细黑"/>
              </a:rPr>
              <a:t>.</a:t>
            </a:r>
            <a:r>
              <a:rPr lang="zh-CN" altLang="zh-CN" sz="2800" kern="100">
                <a:latin typeface="Times New Roman"/>
                <a:ea typeface="华文细黑"/>
                <a:cs typeface="Times New Roman"/>
              </a:rPr>
              <a:t>已知</a:t>
            </a:r>
            <a:r>
              <a:rPr lang="en-US" altLang="zh-CN" sz="2800" kern="100">
                <a:latin typeface="Times New Roman"/>
                <a:ea typeface="华文细黑"/>
              </a:rPr>
              <a:t>25 </a:t>
            </a:r>
            <a:r>
              <a:rPr lang="en-US" altLang="zh-CN" sz="2800" kern="100">
                <a:latin typeface="宋体"/>
                <a:ea typeface="华文细黑"/>
                <a:cs typeface="Times New Roman"/>
              </a:rPr>
              <a:t>℃</a:t>
            </a:r>
            <a:r>
              <a:rPr lang="zh-CN" altLang="zh-CN" sz="2800" kern="100">
                <a:latin typeface="Times New Roman"/>
                <a:ea typeface="华文细黑"/>
                <a:cs typeface="Times New Roman"/>
              </a:rPr>
              <a:t>时有关弱酸的电离平衡常数如下：</a:t>
            </a:r>
            <a:endParaRPr lang="zh-CN" altLang="zh-CN" sz="2800" kern="100" spc="-50" dirty="0">
              <a:solidFill>
                <a:prstClr val="black"/>
              </a:solidFill>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表格 2"/>
          <p:cNvGraphicFramePr>
            <a:graphicFrameLocks noGrp="1"/>
          </p:cNvGraphicFramePr>
          <p:nvPr>
            <p:extLst>
              <p:ext uri="{D42A27DB-BD31-4B8C-83A1-F6EECF244321}">
                <p14:modId xmlns:p14="http://schemas.microsoft.com/office/powerpoint/2010/main" val="2067258102"/>
              </p:ext>
            </p:extLst>
          </p:nvPr>
        </p:nvGraphicFramePr>
        <p:xfrm>
          <a:off x="397050" y="2359199"/>
          <a:ext cx="11377263" cy="2032191"/>
        </p:xfrm>
        <a:graphic>
          <a:graphicData uri="http://schemas.openxmlformats.org/drawingml/2006/table">
            <a:tbl>
              <a:tblPr/>
              <a:tblGrid>
                <a:gridCol w="2319636"/>
                <a:gridCol w="1790355"/>
                <a:gridCol w="2075706"/>
                <a:gridCol w="1929961"/>
                <a:gridCol w="3261605"/>
              </a:tblGrid>
              <a:tr h="763717">
                <a:tc>
                  <a:txBody>
                    <a:bodyPr/>
                    <a:lstStyle/>
                    <a:p>
                      <a:pPr algn="ctr">
                        <a:lnSpc>
                          <a:spcPct val="140000"/>
                        </a:lnSpc>
                        <a:spcAft>
                          <a:spcPts val="0"/>
                        </a:spcAft>
                      </a:pPr>
                      <a:r>
                        <a:rPr lang="zh-CN" sz="2800" kern="100">
                          <a:effectLst/>
                          <a:latin typeface="Times New Roman"/>
                          <a:ea typeface="华文细黑"/>
                          <a:cs typeface="Times New Roman"/>
                        </a:rPr>
                        <a:t>弱酸化学式</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HSCN</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COOH</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HCN</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8474">
                <a:tc>
                  <a:txBody>
                    <a:bodyPr/>
                    <a:lstStyle/>
                    <a:p>
                      <a:pPr algn="ctr">
                        <a:lnSpc>
                          <a:spcPct val="140000"/>
                        </a:lnSpc>
                        <a:spcAft>
                          <a:spcPts val="0"/>
                        </a:spcAft>
                      </a:pPr>
                      <a:r>
                        <a:rPr lang="zh-CN" sz="2800" kern="100">
                          <a:effectLst/>
                          <a:latin typeface="Times New Roman"/>
                          <a:ea typeface="华文细黑"/>
                          <a:cs typeface="Times New Roman"/>
                        </a:rPr>
                        <a:t>电离平衡常数</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1.3</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1.8</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5</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4.9</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10</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a1</a:t>
                      </a:r>
                      <a:r>
                        <a:rPr lang="zh-CN" sz="2800" kern="100">
                          <a:effectLst/>
                          <a:latin typeface="Times New Roman"/>
                          <a:ea typeface="华文细黑"/>
                          <a:cs typeface="Times New Roman"/>
                        </a:rPr>
                        <a:t>＝</a:t>
                      </a:r>
                      <a:r>
                        <a:rPr lang="en-US" sz="2800" kern="100">
                          <a:effectLst/>
                          <a:latin typeface="Times New Roman"/>
                          <a:ea typeface="华文细黑"/>
                          <a:cs typeface="Courier New"/>
                        </a:rPr>
                        <a:t>4.3</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7</a:t>
                      </a:r>
                      <a:endParaRPr lang="zh-CN" sz="2800" kern="100">
                        <a:effectLst/>
                        <a:latin typeface="宋体"/>
                        <a:cs typeface="Courier New"/>
                      </a:endParaRPr>
                    </a:p>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a2</a:t>
                      </a:r>
                      <a:r>
                        <a:rPr lang="zh-CN" sz="2800" kern="100">
                          <a:effectLst/>
                          <a:latin typeface="Times New Roman"/>
                          <a:ea typeface="华文细黑"/>
                          <a:cs typeface="Times New Roman"/>
                        </a:rPr>
                        <a:t>＝</a:t>
                      </a:r>
                      <a:r>
                        <a:rPr lang="en-US" sz="2800" kern="100">
                          <a:effectLst/>
                          <a:latin typeface="Times New Roman"/>
                          <a:ea typeface="华文细黑"/>
                          <a:cs typeface="Courier New"/>
                        </a:rPr>
                        <a:t>5.6</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11</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85366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413029" y="1125538"/>
            <a:ext cx="11010769" cy="183518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(1)25 </a:t>
            </a:r>
            <a:r>
              <a:rPr lang="en-US" altLang="zh-CN" sz="2800" kern="100">
                <a:latin typeface="宋体"/>
                <a:ea typeface="华文细黑"/>
                <a:cs typeface="Times New Roman"/>
              </a:rPr>
              <a:t>℃</a:t>
            </a:r>
            <a:r>
              <a:rPr lang="zh-CN" altLang="zh-CN" sz="2800" kern="100">
                <a:latin typeface="Times New Roman"/>
                <a:ea typeface="华文细黑"/>
                <a:cs typeface="Times New Roman"/>
              </a:rPr>
              <a:t>时，将</a:t>
            </a:r>
            <a:r>
              <a:rPr lang="en-US" altLang="zh-CN" sz="2800" kern="100">
                <a:latin typeface="Times New Roman"/>
                <a:ea typeface="华文细黑"/>
                <a:cs typeface="Courier New"/>
              </a:rPr>
              <a:t>20 mL 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 </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20 mL 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 </a:t>
            </a:r>
            <a:r>
              <a:rPr lang="en-US" altLang="zh-CN" sz="2800" kern="100">
                <a:latin typeface="Times New Roman"/>
                <a:ea typeface="华文细黑"/>
                <a:cs typeface="Courier New"/>
              </a:rPr>
              <a:t>HSCN</a:t>
            </a:r>
            <a:r>
              <a:rPr lang="zh-CN" altLang="zh-CN" sz="2800" kern="100">
                <a:latin typeface="Times New Roman"/>
                <a:ea typeface="华文细黑"/>
                <a:cs typeface="Times New Roman"/>
              </a:rPr>
              <a:t>溶液分别与</a:t>
            </a:r>
            <a:r>
              <a:rPr lang="en-US" altLang="zh-CN" sz="2800" kern="100">
                <a:latin typeface="Times New Roman"/>
                <a:ea typeface="华文细黑"/>
                <a:cs typeface="Courier New"/>
              </a:rPr>
              <a:t>20 mL 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 </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溶液混合，实验测得产生的气体体积</a:t>
            </a:r>
            <a:r>
              <a:rPr lang="en-US" altLang="zh-CN" sz="2800" kern="100">
                <a:latin typeface="Times New Roman"/>
                <a:ea typeface="华文细黑"/>
                <a:cs typeface="Courier New"/>
              </a:rPr>
              <a:t>(</a:t>
            </a:r>
            <a:r>
              <a:rPr lang="en-US" altLang="zh-CN" sz="2800" i="1" kern="100">
                <a:latin typeface="Times New Roman"/>
                <a:ea typeface="华文细黑"/>
                <a:cs typeface="Courier New"/>
              </a:rPr>
              <a:t>V</a:t>
            </a:r>
            <a:r>
              <a:rPr lang="en-US" altLang="zh-CN" sz="2800" kern="100">
                <a:latin typeface="Times New Roman"/>
                <a:ea typeface="华文细黑"/>
                <a:cs typeface="Courier New"/>
              </a:rPr>
              <a:t>)</a:t>
            </a:r>
            <a:r>
              <a:rPr lang="zh-CN" altLang="zh-CN" sz="2800" kern="100">
                <a:latin typeface="Times New Roman"/>
                <a:ea typeface="华文细黑"/>
                <a:cs typeface="Times New Roman"/>
              </a:rPr>
              <a:t>随时间</a:t>
            </a:r>
            <a:r>
              <a:rPr lang="en-US" altLang="zh-CN" sz="2800" kern="100">
                <a:latin typeface="Times New Roman"/>
                <a:ea typeface="华文细黑"/>
                <a:cs typeface="Courier New"/>
              </a:rPr>
              <a:t>(</a:t>
            </a:r>
            <a:r>
              <a:rPr lang="en-US" altLang="zh-CN" sz="2800" i="1" kern="100">
                <a:latin typeface="Times New Roman"/>
                <a:ea typeface="华文细黑"/>
                <a:cs typeface="Courier New"/>
              </a:rPr>
              <a:t>t</a:t>
            </a:r>
            <a:r>
              <a:rPr lang="en-US" altLang="zh-CN" sz="2800" kern="100">
                <a:latin typeface="Times New Roman"/>
                <a:ea typeface="华文细黑"/>
                <a:cs typeface="Courier New"/>
              </a:rPr>
              <a:t>)</a:t>
            </a:r>
            <a:r>
              <a:rPr lang="zh-CN" altLang="zh-CN" sz="2800" kern="100">
                <a:latin typeface="Times New Roman"/>
                <a:ea typeface="华文细黑"/>
                <a:cs typeface="Times New Roman"/>
              </a:rPr>
              <a:t>的变化如图所示</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pic>
        <p:nvPicPr>
          <p:cNvPr id="69634" name="Picture 2" descr="HX43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834400" y="3064627"/>
            <a:ext cx="3324000" cy="202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06574" y="5177036"/>
            <a:ext cx="11232086" cy="1298817"/>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反应初始阶段两种溶液产生</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气体的速率存在明显差异的原因</a:t>
            </a:r>
            <a:r>
              <a:rPr lang="zh-CN" altLang="zh-CN" sz="2800" kern="100" smtClean="0">
                <a:latin typeface="Times New Roman"/>
                <a:ea typeface="华文细黑"/>
                <a:cs typeface="Times New Roman"/>
              </a:rPr>
              <a:t>是</a:t>
            </a:r>
            <a:r>
              <a:rPr lang="en-US" altLang="zh-CN" sz="2800" kern="100" smtClean="0">
                <a:latin typeface="Times New Roman"/>
                <a:ea typeface="华文细黑"/>
                <a:cs typeface="Courier New"/>
              </a:rPr>
              <a:t>____</a:t>
            </a:r>
          </a:p>
          <a:p>
            <a:pPr algn="just">
              <a:lnSpc>
                <a:spcPct val="140000"/>
              </a:lnSpc>
              <a:spcAft>
                <a:spcPts val="0"/>
              </a:spcAft>
            </a:pPr>
            <a:r>
              <a:rPr lang="en-US" altLang="zh-CN" sz="2800" kern="100" smtClean="0">
                <a:latin typeface="Times New Roman"/>
                <a:ea typeface="华文细黑"/>
                <a:cs typeface="Courier New"/>
              </a:rPr>
              <a:t>____________________________________________________</a:t>
            </a:r>
            <a:r>
              <a:rPr lang="zh-CN" altLang="zh-CN" sz="2800" kern="100">
                <a:latin typeface="Times New Roman"/>
                <a:ea typeface="华文细黑"/>
                <a:cs typeface="Times New Roman"/>
              </a:rPr>
              <a:t>。</a:t>
            </a:r>
            <a:endParaRPr lang="zh-CN" altLang="zh-CN" sz="2800" kern="100">
              <a:effectLst/>
              <a:latin typeface="宋体"/>
              <a:cs typeface="Courier New"/>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6312496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92562" y="1473379"/>
            <a:ext cx="11572430" cy="3108543"/>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由</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1.8</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5</a:t>
            </a:r>
            <a:r>
              <a:rPr lang="zh-CN" altLang="zh-CN" sz="2800" kern="100" dirty="0">
                <a:latin typeface="Times New Roman"/>
                <a:ea typeface="华文细黑"/>
                <a:cs typeface="Times New Roman"/>
              </a:rPr>
              <a:t>和</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en-US" altLang="zh-CN" sz="2800" kern="100" dirty="0">
                <a:latin typeface="Times New Roman"/>
                <a:ea typeface="华文细黑"/>
                <a:cs typeface="Courier New"/>
              </a:rPr>
              <a:t>(HSCN)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0.13</a:t>
            </a:r>
            <a:r>
              <a:rPr lang="zh-CN" altLang="zh-CN" sz="2800" kern="100" dirty="0">
                <a:latin typeface="Times New Roman"/>
                <a:ea typeface="华文细黑"/>
                <a:cs typeface="Times New Roman"/>
              </a:rPr>
              <a:t>可知，</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的酸性弱于</a:t>
            </a:r>
            <a:r>
              <a:rPr lang="en-US" altLang="zh-CN" sz="2800" kern="100" dirty="0">
                <a:latin typeface="Times New Roman"/>
                <a:ea typeface="华文细黑"/>
                <a:cs typeface="Courier New"/>
              </a:rPr>
              <a:t>HSCN</a:t>
            </a:r>
            <a:r>
              <a:rPr lang="zh-CN" altLang="zh-CN" sz="2800" kern="100" dirty="0">
                <a:latin typeface="Times New Roman"/>
                <a:ea typeface="华文细黑"/>
                <a:cs typeface="Times New Roman"/>
              </a:rPr>
              <a:t>的，即在相同浓度的情况下</a:t>
            </a:r>
            <a:r>
              <a:rPr lang="en-US" altLang="zh-CN" sz="2800" kern="100" dirty="0">
                <a:latin typeface="Times New Roman"/>
                <a:ea typeface="华文细黑"/>
                <a:cs typeface="Courier New"/>
              </a:rPr>
              <a:t>HSCN</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的浓度大于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的浓度，浓度越大反应速率越快</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HSCN</a:t>
            </a:r>
            <a:r>
              <a:rPr lang="zh-CN" altLang="zh-CN" sz="2800" kern="100" dirty="0">
                <a:solidFill>
                  <a:srgbClr val="E36C0A"/>
                </a:solidFill>
                <a:latin typeface="Times New Roman"/>
                <a:ea typeface="华文细黑"/>
                <a:cs typeface="Times New Roman"/>
              </a:rPr>
              <a:t>的酸性比</a:t>
            </a:r>
            <a:r>
              <a:rPr lang="en-US" altLang="zh-CN" sz="2800" kern="100" dirty="0">
                <a:solidFill>
                  <a:srgbClr val="E36C0A"/>
                </a:solidFill>
                <a:latin typeface="Times New Roman"/>
                <a:ea typeface="华文细黑"/>
                <a:cs typeface="Courier New"/>
              </a:rPr>
              <a:t>CH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COOH</a:t>
            </a:r>
            <a:r>
              <a:rPr lang="zh-CN" altLang="zh-CN" sz="2800" kern="100" dirty="0">
                <a:solidFill>
                  <a:srgbClr val="E36C0A"/>
                </a:solidFill>
                <a:latin typeface="Times New Roman"/>
                <a:ea typeface="华文细黑"/>
                <a:cs typeface="Times New Roman"/>
              </a:rPr>
              <a:t>强，其溶液中</a:t>
            </a:r>
            <a:r>
              <a:rPr lang="en-US" altLang="zh-CN" sz="2800" i="1" kern="100" dirty="0">
                <a:solidFill>
                  <a:srgbClr val="E36C0A"/>
                </a:solidFill>
                <a:latin typeface="Times New Roman"/>
                <a:ea typeface="华文细黑"/>
                <a:cs typeface="Courier New"/>
              </a:rPr>
              <a:t>c</a:t>
            </a:r>
            <a:r>
              <a:rPr lang="en-US" altLang="zh-CN" sz="2800" kern="100" dirty="0">
                <a:solidFill>
                  <a:srgbClr val="E36C0A"/>
                </a:solidFill>
                <a:latin typeface="Times New Roman"/>
                <a:ea typeface="华文细黑"/>
                <a:cs typeface="Courier New"/>
              </a:rPr>
              <a:t>(H</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较大，故其溶液与</a:t>
            </a:r>
            <a:r>
              <a:rPr lang="en-US" altLang="zh-CN" sz="2800" kern="100" dirty="0">
                <a:solidFill>
                  <a:srgbClr val="E36C0A"/>
                </a:solidFill>
                <a:latin typeface="Times New Roman"/>
                <a:ea typeface="华文细黑"/>
                <a:cs typeface="Courier New"/>
              </a:rPr>
              <a:t>NaHCO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溶液的反应速率</a:t>
            </a:r>
            <a:r>
              <a:rPr lang="zh-CN" altLang="zh-CN" sz="2800" kern="100" dirty="0" smtClean="0">
                <a:solidFill>
                  <a:srgbClr val="E36C0A"/>
                </a:solidFill>
                <a:latin typeface="Times New Roman"/>
                <a:ea typeface="华文细黑"/>
                <a:cs typeface="Times New Roman"/>
              </a:rPr>
              <a:t>快</a:t>
            </a:r>
            <a:endParaRPr lang="zh-CN" altLang="zh-CN" sz="1050" kern="100" dirty="0">
              <a:latin typeface="宋体"/>
              <a:cs typeface="Courier New"/>
            </a:endParaRPr>
          </a:p>
        </p:txBody>
      </p:sp>
    </p:spTree>
    <p:extLst>
      <p:ext uri="{BB962C8B-B14F-4D97-AF65-F5344CB8AC3E}">
        <p14:creationId xmlns:p14="http://schemas.microsoft.com/office/powerpoint/2010/main" val="3674616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51779" y="439366"/>
            <a:ext cx="11733225" cy="3072612"/>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强电解质溶液中不存在溶质分子，弱电解质溶液中存在溶质分子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氨气溶于水，当</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(NH)</a:t>
            </a:r>
            <a:r>
              <a:rPr lang="zh-CN" altLang="zh-CN" sz="2800" kern="100" dirty="0">
                <a:latin typeface="Times New Roman"/>
                <a:ea typeface="华文细黑"/>
                <a:cs typeface="Times New Roman"/>
              </a:rPr>
              <a:t>时，表明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电离处于平衡状态</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endParaRPr lang="en-US" altLang="zh-CN" sz="2800" kern="100" dirty="0" smtClean="0">
              <a:latin typeface="Times New Roman"/>
              <a:ea typeface="华文细黑"/>
              <a:cs typeface="Courier New"/>
            </a:endParaRPr>
          </a:p>
          <a:p>
            <a:pPr algn="just">
              <a:lnSpc>
                <a:spcPct val="140000"/>
              </a:lnSpc>
              <a:spcAft>
                <a:spcPts val="0"/>
              </a:spcAft>
            </a:pPr>
            <a:endParaRPr lang="en-US" altLang="zh-CN" sz="2800" kern="100" dirty="0">
              <a:latin typeface="Times New Roman"/>
              <a:ea typeface="华文细黑"/>
              <a:cs typeface="Courier New"/>
            </a:endParaRPr>
          </a:p>
        </p:txBody>
      </p:sp>
      <p:sp>
        <p:nvSpPr>
          <p:cNvPr id="2" name="矩形 1"/>
          <p:cNvSpPr/>
          <p:nvPr/>
        </p:nvSpPr>
        <p:spPr>
          <a:xfrm>
            <a:off x="10916996" y="1201002"/>
            <a:ext cx="381836" cy="523220"/>
          </a:xfrm>
          <a:prstGeom prst="rect">
            <a:avLst/>
          </a:prstGeom>
        </p:spPr>
        <p:txBody>
          <a:bodyPr wrap="none">
            <a:spAutoFit/>
          </a:bodyPr>
          <a:lstStyle/>
          <a:p>
            <a:r>
              <a:rPr lang="en-US" altLang="zh-CN" sz="2800" b="1">
                <a:solidFill>
                  <a:schemeClr val="accent6">
                    <a:lumMod val="75000"/>
                  </a:schemeClr>
                </a:solidFill>
                <a:latin typeface="Times New Roman" pitchFamily="18" charset="0"/>
                <a:ea typeface="Times New Roman" pitchFamily="18" charset="0"/>
                <a:cs typeface="Times New Roman" pitchFamily="18" charset="0"/>
              </a:rPr>
              <a:t>√</a:t>
            </a:r>
            <a:endParaRPr lang="zh-CN" altLang="en-US" sz="2800" b="1" dirty="0">
              <a:solidFill>
                <a:schemeClr val="accent6">
                  <a:lumMod val="75000"/>
                </a:schemeClr>
              </a:solidFill>
              <a:latin typeface="Times New Roman" pitchFamily="18" charset="0"/>
              <a:ea typeface="+mj-ea"/>
              <a:cs typeface="Times New Roman" pitchFamily="18" charset="0"/>
            </a:endParaRPr>
          </a:p>
        </p:txBody>
      </p:sp>
      <p:sp>
        <p:nvSpPr>
          <p:cNvPr id="3" name="矩形 2"/>
          <p:cNvSpPr/>
          <p:nvPr/>
        </p:nvSpPr>
        <p:spPr>
          <a:xfrm>
            <a:off x="11467231" y="1786477"/>
            <a:ext cx="389850" cy="523220"/>
          </a:xfrm>
          <a:prstGeom prst="rect">
            <a:avLst/>
          </a:prstGeom>
        </p:spPr>
        <p:txBody>
          <a:bodyPr wrap="none">
            <a:spAutoFit/>
          </a:bodyPr>
          <a:lstStyle/>
          <a:p>
            <a:r>
              <a:rPr lang="en-US" altLang="zh-CN" sz="2800" b="1" dirty="0">
                <a:solidFill>
                  <a:schemeClr val="accent6">
                    <a:lumMod val="75000"/>
                  </a:schemeClr>
                </a:solidFill>
                <a:latin typeface="Times New Roman" pitchFamily="18" charset="0"/>
                <a:ea typeface="Times New Roman" pitchFamily="18" charset="0"/>
                <a:cs typeface="Times New Roman" pitchFamily="18" charset="0"/>
              </a:rPr>
              <a:t>×</a:t>
            </a:r>
            <a:endParaRPr lang="zh-CN" altLang="en-US" sz="2800" b="1" dirty="0">
              <a:solidFill>
                <a:schemeClr val="accent6">
                  <a:lumMod val="75000"/>
                </a:schemeClr>
              </a:solidFill>
              <a:latin typeface="Times New Roman" pitchFamily="18" charset="0"/>
              <a:ea typeface="Times New Roman"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50915473"/>
              </p:ext>
            </p:extLst>
          </p:nvPr>
        </p:nvGraphicFramePr>
        <p:xfrm>
          <a:off x="371475" y="2374809"/>
          <a:ext cx="11477625" cy="1333500"/>
        </p:xfrm>
        <a:graphic>
          <a:graphicData uri="http://schemas.openxmlformats.org/presentationml/2006/ole">
            <mc:AlternateContent xmlns:mc="http://schemas.openxmlformats.org/markup-compatibility/2006">
              <mc:Choice xmlns:v="urn:schemas-microsoft-com:vml" Requires="v">
                <p:oleObj spid="_x0000_s6316" name="文档" r:id="rId3" imgW="11489481" imgH="1331343" progId="Word.Document.12">
                  <p:embed/>
                </p:oleObj>
              </mc:Choice>
              <mc:Fallback>
                <p:oleObj name="文档" r:id="rId3" imgW="11489481" imgH="1331343" progId="Word.Document.12">
                  <p:embed/>
                  <p:pic>
                    <p:nvPicPr>
                      <p:cNvPr id="0" name=""/>
                      <p:cNvPicPr/>
                      <p:nvPr/>
                    </p:nvPicPr>
                    <p:blipFill>
                      <a:blip r:embed="rId4"/>
                      <a:stretch>
                        <a:fillRect/>
                      </a:stretch>
                    </p:blipFill>
                    <p:spPr>
                      <a:xfrm>
                        <a:off x="371475" y="2374809"/>
                        <a:ext cx="11477625" cy="1333500"/>
                      </a:xfrm>
                      <a:prstGeom prst="rect">
                        <a:avLst/>
                      </a:prstGeom>
                    </p:spPr>
                  </p:pic>
                </p:oleObj>
              </mc:Fallback>
            </mc:AlternateContent>
          </a:graphicData>
        </a:graphic>
      </p:graphicFrame>
      <p:sp>
        <p:nvSpPr>
          <p:cNvPr id="7" name="矩形 6"/>
          <p:cNvSpPr/>
          <p:nvPr/>
        </p:nvSpPr>
        <p:spPr>
          <a:xfrm>
            <a:off x="251670" y="3486208"/>
            <a:ext cx="11388152" cy="1329571"/>
          </a:xfrm>
          <a:prstGeom prst="rect">
            <a:avLst/>
          </a:prstGeom>
        </p:spPr>
        <p:txBody>
          <a:bodyPr wrap="square" lIns="121898" tIns="60948" rIns="121898" bIns="60948">
            <a:spAutoFit/>
          </a:bodyPr>
          <a:lstStyle/>
          <a:p>
            <a:pPr lvl="0" algn="dist">
              <a:lnSpc>
                <a:spcPct val="140000"/>
              </a:lnSpc>
            </a:pPr>
            <a:r>
              <a:rPr lang="en-US" altLang="zh-CN" sz="2800" kern="100" dirty="0" smtClean="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由</a:t>
            </a:r>
            <a:r>
              <a:rPr lang="en-US" altLang="zh-CN" sz="2800" kern="100" dirty="0">
                <a:solidFill>
                  <a:prstClr val="black"/>
                </a:solidFill>
                <a:latin typeface="Times New Roman"/>
                <a:ea typeface="华文细黑"/>
                <a:cs typeface="Courier New"/>
              </a:rPr>
              <a:t>0.1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一元碱</a:t>
            </a:r>
            <a:r>
              <a:rPr lang="en-US" altLang="zh-CN" sz="2800" kern="100" dirty="0">
                <a:solidFill>
                  <a:prstClr val="black"/>
                </a:solidFill>
                <a:latin typeface="Times New Roman"/>
                <a:ea typeface="华文细黑"/>
                <a:cs typeface="Courier New"/>
              </a:rPr>
              <a:t>BOH</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pH</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10</a:t>
            </a:r>
            <a:r>
              <a:rPr lang="zh-CN" altLang="zh-CN" sz="2800" kern="100" dirty="0">
                <a:solidFill>
                  <a:prstClr val="black"/>
                </a:solidFill>
                <a:latin typeface="Times New Roman"/>
                <a:ea typeface="华文细黑"/>
                <a:cs typeface="Times New Roman"/>
              </a:rPr>
              <a:t>，可知溶液中存在</a:t>
            </a:r>
            <a:r>
              <a:rPr lang="en-US" altLang="zh-CN" sz="2800" kern="100" dirty="0">
                <a:solidFill>
                  <a:prstClr val="black"/>
                </a:solidFill>
                <a:latin typeface="Times New Roman"/>
                <a:ea typeface="华文细黑"/>
                <a:cs typeface="Courier New"/>
              </a:rPr>
              <a:t>BOH</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=B</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gn="just">
              <a:lnSpc>
                <a:spcPct val="140000"/>
              </a:lnSpc>
            </a:pPr>
            <a:r>
              <a:rPr lang="en-US" altLang="zh-CN" sz="2800" kern="100" dirty="0">
                <a:solidFill>
                  <a:prstClr val="black"/>
                </a:solidFill>
                <a:latin typeface="Times New Roman"/>
                <a:ea typeface="华文细黑"/>
                <a:cs typeface="Courier New"/>
              </a:rPr>
              <a:t>OH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1804300"/>
              </p:ext>
            </p:extLst>
          </p:nvPr>
        </p:nvGraphicFramePr>
        <p:xfrm>
          <a:off x="342900" y="4819650"/>
          <a:ext cx="11553825" cy="1257300"/>
        </p:xfrm>
        <a:graphic>
          <a:graphicData uri="http://schemas.openxmlformats.org/presentationml/2006/ole">
            <mc:AlternateContent xmlns:mc="http://schemas.openxmlformats.org/markup-compatibility/2006">
              <mc:Choice xmlns:v="urn:schemas-microsoft-com:vml" Requires="v">
                <p:oleObj spid="_x0000_s6317" name="文档" r:id="rId5" imgW="11557800" imgH="1258940" progId="Word.Document.12">
                  <p:embed/>
                </p:oleObj>
              </mc:Choice>
              <mc:Fallback>
                <p:oleObj name="文档" r:id="rId5" imgW="11557800" imgH="1258940" progId="Word.Document.12">
                  <p:embed/>
                  <p:pic>
                    <p:nvPicPr>
                      <p:cNvPr id="0" name=""/>
                      <p:cNvPicPr/>
                      <p:nvPr/>
                    </p:nvPicPr>
                    <p:blipFill>
                      <a:blip r:embed="rId6"/>
                      <a:stretch>
                        <a:fillRect/>
                      </a:stretch>
                    </p:blipFill>
                    <p:spPr>
                      <a:xfrm>
                        <a:off x="342900" y="4819650"/>
                        <a:ext cx="11553825" cy="1257300"/>
                      </a:xfrm>
                      <a:prstGeom prst="rect">
                        <a:avLst/>
                      </a:prstGeom>
                    </p:spPr>
                  </p:pic>
                </p:oleObj>
              </mc:Fallback>
            </mc:AlternateContent>
          </a:graphicData>
        </a:graphic>
      </p:graphicFrame>
      <p:sp>
        <p:nvSpPr>
          <p:cNvPr id="9" name="矩形 8"/>
          <p:cNvSpPr/>
          <p:nvPr/>
        </p:nvSpPr>
        <p:spPr>
          <a:xfrm>
            <a:off x="1227838" y="4234863"/>
            <a:ext cx="389850" cy="523220"/>
          </a:xfrm>
          <a:prstGeom prst="rect">
            <a:avLst/>
          </a:prstGeom>
        </p:spPr>
        <p:txBody>
          <a:bodyPr wrap="none">
            <a:spAutoFit/>
          </a:bodyPr>
          <a:lstStyle/>
          <a:p>
            <a:r>
              <a:rPr lang="en-US" altLang="zh-CN" sz="2800" b="1" dirty="0">
                <a:solidFill>
                  <a:schemeClr val="accent6">
                    <a:lumMod val="75000"/>
                  </a:schemeClr>
                </a:solidFill>
                <a:latin typeface="Times New Roman" pitchFamily="18" charset="0"/>
                <a:ea typeface="Times New Roman" pitchFamily="18" charset="0"/>
                <a:cs typeface="Times New Roman" pitchFamily="18" charset="0"/>
              </a:rPr>
              <a:t>×</a:t>
            </a:r>
            <a:endParaRPr lang="zh-CN" altLang="en-US" sz="2800" b="1"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207774" y="6658148"/>
            <a:ext cx="977549"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916192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2" grpId="0"/>
      <p:bldP spid="2" grpId="1"/>
      <p:bldP spid="3" grpId="0"/>
      <p:bldP spid="3" grpId="1"/>
      <p:bldP spid="9" grpId="0"/>
      <p:bldP spid="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516682" y="1222049"/>
            <a:ext cx="11120877" cy="4315027"/>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若保持温度不变，在醋酸溶液中加入一定量氨气，下列量会变小的</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a.</a:t>
            </a:r>
            <a:r>
              <a:rPr lang="en-US" altLang="zh-CN" sz="2800" i="1" kern="100" dirty="0" err="1">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b.</a:t>
            </a:r>
            <a:r>
              <a:rPr lang="en-US" altLang="zh-CN" sz="2800" i="1" kern="100" dirty="0" err="1" smtClean="0">
                <a:latin typeface="Times New Roman"/>
                <a:ea typeface="华文细黑"/>
                <a:cs typeface="Courier New"/>
              </a:rPr>
              <a:t>c</a:t>
            </a:r>
            <a:r>
              <a:rPr lang="en-US" altLang="zh-CN" sz="2800" kern="100" dirty="0" smtClean="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err="1" smtClean="0">
                <a:latin typeface="Times New Roman"/>
                <a:ea typeface="华文细黑"/>
                <a:cs typeface="Courier New"/>
              </a:rPr>
              <a:t>c.</a:t>
            </a:r>
            <a:r>
              <a:rPr lang="en-US" altLang="zh-CN" sz="2800" i="1" kern="100" dirty="0" err="1" smtClean="0">
                <a:latin typeface="Times New Roman"/>
                <a:ea typeface="华文细黑"/>
                <a:cs typeface="Courier New"/>
              </a:rPr>
              <a:t>K</a:t>
            </a:r>
            <a:r>
              <a:rPr lang="en-US" altLang="zh-CN" sz="2800" kern="100" baseline="-25000" dirty="0" err="1" smtClean="0">
                <a:latin typeface="Times New Roman"/>
                <a:ea typeface="华文细黑"/>
                <a:cs typeface="Courier New"/>
              </a:rPr>
              <a:t>w</a:t>
            </a:r>
            <a:r>
              <a:rPr lang="en-US" altLang="zh-CN" sz="2800" kern="100" baseline="-25000" dirty="0" smtClean="0">
                <a:latin typeface="Times New Roman"/>
                <a:ea typeface="华文细黑"/>
                <a:cs typeface="Courier New"/>
              </a:rPr>
              <a:t>			</a:t>
            </a:r>
            <a:r>
              <a:rPr lang="en-US" altLang="zh-CN" sz="2800" kern="100" dirty="0" smtClean="0">
                <a:latin typeface="Times New Roman"/>
                <a:ea typeface="华文细黑"/>
                <a:cs typeface="Courier New"/>
              </a:rPr>
              <a:t>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醋酸电离平衡</a:t>
            </a:r>
            <a:r>
              <a:rPr lang="zh-CN" altLang="zh-CN" sz="2800" kern="100" dirty="0" smtClean="0">
                <a:latin typeface="Times New Roman"/>
                <a:ea typeface="华文细黑"/>
                <a:cs typeface="Times New Roman"/>
              </a:rPr>
              <a:t>常数</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加入氨气，促进醋酸的电离，则</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增大，故</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错误；加入氨气，</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增大，</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减小，故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正确；由于温度不变，则</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w</a:t>
            </a:r>
            <a:r>
              <a:rPr lang="zh-CN" altLang="zh-CN" sz="2800" kern="100" dirty="0">
                <a:latin typeface="Times New Roman"/>
                <a:ea typeface="华文细黑"/>
                <a:cs typeface="Times New Roman"/>
              </a:rPr>
              <a:t>不变，故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错误；由于温度不变，醋酸电离平衡常数不变，故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72250" y="1845618"/>
            <a:ext cx="351378" cy="590611"/>
          </a:xfrm>
          <a:prstGeom prst="rect">
            <a:avLst/>
          </a:prstGeom>
        </p:spPr>
        <p:txBody>
          <a:bodyPr wrap="none">
            <a:spAutoFit/>
          </a:bodyPr>
          <a:lstStyle/>
          <a:p>
            <a:pPr algn="just">
              <a:lnSpc>
                <a:spcPct val="140000"/>
              </a:lnSpc>
            </a:pPr>
            <a:r>
              <a:rPr lang="en-US" altLang="zh-CN" sz="2600" kern="100" smtClean="0">
                <a:solidFill>
                  <a:schemeClr val="accent6">
                    <a:lumMod val="75000"/>
                  </a:schemeClr>
                </a:solidFill>
                <a:latin typeface="Times New Roman"/>
                <a:ea typeface="华文细黑"/>
                <a:cs typeface="Courier New"/>
              </a:rPr>
              <a:t>b</a:t>
            </a:r>
            <a:endParaRPr lang="zh-CN" altLang="zh-CN" sz="2600" kern="100">
              <a:solidFill>
                <a:schemeClr val="accent6">
                  <a:lumMod val="75000"/>
                </a:schemeClr>
              </a:solidFill>
              <a:latin typeface="Times New Roman"/>
              <a:ea typeface="华文细黑"/>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969918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Effect transition="in" filter="blinds(horizontal)">
                                      <p:cBhvr>
                                        <p:cTn id="7" dur="500"/>
                                        <p:tgtEl>
                                          <p:spTgt spid="1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8">
                                            <p:txEl>
                                              <p:pRg st="3" end="3"/>
                                            </p:txEl>
                                          </p:spTgt>
                                        </p:tgtEl>
                                      </p:cBhvr>
                                    </p:animEffect>
                                    <p:set>
                                      <p:cBhvr>
                                        <p:cTn id="17" dur="1" fill="hold">
                                          <p:stCondLst>
                                            <p:cond delay="499"/>
                                          </p:stCondLst>
                                        </p:cTn>
                                        <p:tgtEl>
                                          <p:spTgt spid="18">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325041" y="1401371"/>
            <a:ext cx="11572430"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(3)25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时，等浓度的</a:t>
            </a:r>
            <a:r>
              <a:rPr lang="en-US" altLang="zh-CN" sz="2800" kern="100" dirty="0" err="1">
                <a:latin typeface="Times New Roman"/>
                <a:ea typeface="华文细黑"/>
                <a:cs typeface="Courier New"/>
              </a:rPr>
              <a:t>NaCN</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溶液，溶液的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由大到小的顺序为</a:t>
            </a:r>
            <a:r>
              <a:rPr lang="en-US" altLang="zh-CN" sz="2800" kern="100" dirty="0" smtClean="0">
                <a:latin typeface="Times New Roman"/>
                <a:ea typeface="华文细黑"/>
                <a:cs typeface="Courier New"/>
              </a:rPr>
              <a:t>___________________________(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酸性越弱，其盐水解程度越大，</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越大，根据电离平衡常数知酸性：</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HCN</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则水解程度：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NaCN</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由大到小的顺序为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NaCN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95343138"/>
              </p:ext>
            </p:extLst>
          </p:nvPr>
        </p:nvGraphicFramePr>
        <p:xfrm>
          <a:off x="4777457" y="3348261"/>
          <a:ext cx="1149350" cy="754063"/>
        </p:xfrm>
        <a:graphic>
          <a:graphicData uri="http://schemas.openxmlformats.org/presentationml/2006/ole">
            <mc:AlternateContent xmlns:mc="http://schemas.openxmlformats.org/markup-compatibility/2006">
              <mc:Choice xmlns:v="urn:schemas-microsoft-com:vml" Requires="v">
                <p:oleObj spid="_x0000_s71762" name="文档" r:id="rId17" imgW="1149554" imgH="753600" progId="Word.Document.12">
                  <p:embed/>
                </p:oleObj>
              </mc:Choice>
              <mc:Fallback>
                <p:oleObj name="文档" r:id="rId17" imgW="1149554" imgH="753600" progId="Word.Document.12">
                  <p:embed/>
                  <p:pic>
                    <p:nvPicPr>
                      <p:cNvPr id="0" name=""/>
                      <p:cNvPicPr/>
                      <p:nvPr/>
                    </p:nvPicPr>
                    <p:blipFill>
                      <a:blip r:embed="rId18"/>
                      <a:stretch>
                        <a:fillRect/>
                      </a:stretch>
                    </p:blipFill>
                    <p:spPr>
                      <a:xfrm>
                        <a:off x="4777457" y="3348261"/>
                        <a:ext cx="1149350" cy="754063"/>
                      </a:xfrm>
                      <a:prstGeom prst="rect">
                        <a:avLst/>
                      </a:prstGeom>
                    </p:spPr>
                  </p:pic>
                </p:oleObj>
              </mc:Fallback>
            </mc:AlternateContent>
          </a:graphicData>
        </a:graphic>
      </p:graphicFrame>
      <p:sp>
        <p:nvSpPr>
          <p:cNvPr id="3" name="矩形 2"/>
          <p:cNvSpPr/>
          <p:nvPr/>
        </p:nvSpPr>
        <p:spPr>
          <a:xfrm>
            <a:off x="4106675" y="1943527"/>
            <a:ext cx="4772460" cy="695575"/>
          </a:xfrm>
          <a:prstGeom prst="rect">
            <a:avLst/>
          </a:prstGeom>
        </p:spPr>
        <p:txBody>
          <a:bodyPr wrap="none">
            <a:spAutoFit/>
          </a:bodyPr>
          <a:lstStyle/>
          <a:p>
            <a:pPr algn="just">
              <a:lnSpc>
                <a:spcPct val="140000"/>
              </a:lnSpc>
              <a:spcAft>
                <a:spcPts val="0"/>
              </a:spcAft>
            </a:pPr>
            <a:r>
              <a:rPr lang="en-US" altLang="zh-CN" sz="2800" kern="100" dirty="0" smtClean="0">
                <a:solidFill>
                  <a:srgbClr val="E36C0A"/>
                </a:solidFill>
                <a:latin typeface="Times New Roman"/>
                <a:ea typeface="华文细黑"/>
                <a:cs typeface="Courier New"/>
              </a:rPr>
              <a:t>Na</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CO</a:t>
            </a:r>
            <a:r>
              <a:rPr lang="en-US" altLang="zh-CN" sz="2800" kern="100" baseline="-25000" dirty="0" smtClean="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err="1">
                <a:solidFill>
                  <a:srgbClr val="E36C0A"/>
                </a:solidFill>
                <a:latin typeface="Times New Roman"/>
                <a:ea typeface="华文细黑"/>
                <a:cs typeface="Courier New"/>
              </a:rPr>
              <a:t>NaCN</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COONa</a:t>
            </a:r>
            <a:endParaRPr lang="zh-CN" altLang="zh-CN" sz="1000" kern="100" dirty="0">
              <a:effectLst/>
              <a:latin typeface="宋体"/>
              <a:cs typeface="Courier New"/>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591863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linds(horizontal)">
                                      <p:cBhvr>
                                        <p:cTn id="7" dur="500"/>
                                        <p:tgtEl>
                                          <p:spTgt spid="1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
                                            <p:txEl>
                                              <p:pRg st="2" end="2"/>
                                            </p:txEl>
                                          </p:spTgt>
                                        </p:tgtEl>
                                        <p:attrNameLst>
                                          <p:attrName>style.visibility</p:attrName>
                                        </p:attrNameLst>
                                      </p:cBhvr>
                                      <p:to>
                                        <p:strVal val="visible"/>
                                      </p:to>
                                    </p:set>
                                    <p:animEffect transition="in" filter="blinds(horizontal)">
                                      <p:cBhvr>
                                        <p:cTn id="10" dur="500"/>
                                        <p:tgtEl>
                                          <p:spTgt spid="1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xEl>
                                              <p:pRg st="1" end="1"/>
                                            </p:txEl>
                                          </p:spTgt>
                                        </p:tgtEl>
                                      </p:cBhvr>
                                    </p:animEffect>
                                    <p:set>
                                      <p:cBhvr>
                                        <p:cTn id="23" dur="1" fill="hold">
                                          <p:stCondLst>
                                            <p:cond delay="499"/>
                                          </p:stCondLst>
                                        </p:cTn>
                                        <p:tgtEl>
                                          <p:spTgt spid="18">
                                            <p:txEl>
                                              <p:pRg st="1" end="1"/>
                                            </p:txEl>
                                          </p:spTgt>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8">
                                            <p:txEl>
                                              <p:pRg st="2" end="2"/>
                                            </p:txEl>
                                          </p:spTgt>
                                        </p:tgtEl>
                                      </p:cBhvr>
                                    </p:animEffect>
                                    <p:set>
                                      <p:cBhvr>
                                        <p:cTn id="26" dur="1" fill="hold">
                                          <p:stCondLst>
                                            <p:cond delay="499"/>
                                          </p:stCondLst>
                                        </p:cTn>
                                        <p:tgtEl>
                                          <p:spTgt spid="18">
                                            <p:txEl>
                                              <p:pRg st="2" end="2"/>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p:bldP spid="3"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5059" y="1180666"/>
            <a:ext cx="11344407" cy="5133713"/>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为了证明一水合氨</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是弱电解质，甲、乙、丙三人分别选用下列试剂进行实验：</a:t>
            </a:r>
            <a:r>
              <a:rPr lang="en-US" altLang="zh-CN" sz="2600" kern="100" dirty="0">
                <a:latin typeface="Times New Roman"/>
                <a:ea typeface="华文细黑"/>
                <a:cs typeface="Courier New"/>
              </a:rPr>
              <a:t>0.010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氨水、</a:t>
            </a:r>
            <a:r>
              <a:rPr lang="en-US" altLang="zh-CN" sz="2600" kern="100" dirty="0">
                <a:latin typeface="Times New Roman"/>
                <a:ea typeface="华文细黑"/>
                <a:cs typeface="Courier New"/>
              </a:rPr>
              <a:t>0.1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en-US" altLang="zh-CN" sz="2600" kern="100" dirty="0">
                <a:latin typeface="Times New Roman"/>
                <a:ea typeface="华文细黑"/>
                <a:cs typeface="Courier New"/>
              </a:rPr>
              <a:t> NH</a:t>
            </a:r>
            <a:r>
              <a:rPr lang="en-US" altLang="zh-CN" sz="2600" kern="100" baseline="-25000" dirty="0">
                <a:latin typeface="Times New Roman"/>
                <a:ea typeface="华文细黑"/>
                <a:cs typeface="Courier New"/>
              </a:rPr>
              <a:t>4</a:t>
            </a:r>
            <a:r>
              <a:rPr lang="en-US" altLang="zh-CN" sz="2600" kern="100" dirty="0">
                <a:latin typeface="Times New Roman"/>
                <a:ea typeface="华文细黑"/>
                <a:cs typeface="Courier New"/>
              </a:rPr>
              <a:t>Cl</a:t>
            </a:r>
            <a:r>
              <a:rPr lang="zh-CN" altLang="zh-CN" sz="2600" kern="100" dirty="0">
                <a:latin typeface="Times New Roman"/>
                <a:ea typeface="华文细黑"/>
                <a:cs typeface="Times New Roman"/>
              </a:rPr>
              <a:t>溶液、</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4</a:t>
            </a:r>
            <a:r>
              <a:rPr lang="en-US" altLang="zh-CN" sz="2600" kern="100" dirty="0">
                <a:latin typeface="Times New Roman"/>
                <a:ea typeface="华文细黑"/>
                <a:cs typeface="Courier New"/>
              </a:rPr>
              <a:t>Cl</a:t>
            </a:r>
            <a:r>
              <a:rPr lang="zh-CN" altLang="zh-CN" sz="2600" kern="100" dirty="0">
                <a:latin typeface="Times New Roman"/>
                <a:ea typeface="华文细黑"/>
                <a:cs typeface="Times New Roman"/>
              </a:rPr>
              <a:t>晶体、酚酞溶液、</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试纸、蒸馏水。</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甲用</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试纸测出</a:t>
            </a:r>
            <a:r>
              <a:rPr lang="en-US" altLang="zh-CN" sz="2600" kern="100" dirty="0">
                <a:latin typeface="Times New Roman"/>
                <a:ea typeface="华文细黑"/>
                <a:cs typeface="Courier New"/>
              </a:rPr>
              <a:t>0.010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氨水的</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为</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，则认定一水合氨是弱电解质，你认为这一方法是否正确？</a:t>
            </a:r>
            <a:r>
              <a:rPr lang="en-US" altLang="zh-CN" sz="2600" kern="100" dirty="0" smtClean="0">
                <a:latin typeface="Times New Roman"/>
                <a:ea typeface="华文细黑"/>
                <a:cs typeface="Courier New"/>
              </a:rPr>
              <a:t>____(</a:t>
            </a:r>
            <a:r>
              <a:rPr lang="zh-CN" altLang="zh-CN" sz="2600" kern="100" dirty="0">
                <a:latin typeface="Times New Roman"/>
                <a:ea typeface="华文细黑"/>
                <a:cs typeface="Times New Roman"/>
              </a:rPr>
              <a:t>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不正确</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，并说明理由</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_________________________________________________________________</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解析</a:t>
            </a:r>
            <a:r>
              <a:rPr lang="zh-CN" altLang="zh-CN" sz="2600" kern="100" dirty="0">
                <a:latin typeface="Times New Roman"/>
                <a:ea typeface="华文细黑"/>
                <a:cs typeface="Times New Roman"/>
              </a:rPr>
              <a:t>　若</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是强电解质，则</a:t>
            </a:r>
            <a:r>
              <a:rPr lang="en-US" altLang="zh-CN" sz="2600" kern="100" dirty="0">
                <a:latin typeface="Times New Roman"/>
                <a:ea typeface="华文细黑"/>
                <a:cs typeface="Courier New"/>
              </a:rPr>
              <a:t>0.010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氨水中</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应为</a:t>
            </a:r>
            <a:r>
              <a:rPr lang="en-US" altLang="zh-CN" sz="2600" kern="100" dirty="0">
                <a:latin typeface="Times New Roman"/>
                <a:ea typeface="华文细黑"/>
                <a:cs typeface="Courier New"/>
              </a:rPr>
              <a:t>0.010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。用</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试纸测出</a:t>
            </a:r>
            <a:r>
              <a:rPr lang="en-US" altLang="zh-CN" sz="2600" kern="100" dirty="0">
                <a:latin typeface="Times New Roman"/>
                <a:ea typeface="华文细黑"/>
                <a:cs typeface="Courier New"/>
              </a:rPr>
              <a:t>0.010 </a:t>
            </a:r>
            <a:r>
              <a:rPr lang="en-US" altLang="zh-CN" sz="2600" kern="100" dirty="0" err="1">
                <a:latin typeface="Times New Roman"/>
                <a:ea typeface="华文细黑"/>
                <a:cs typeface="Courier New"/>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氨水的</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为</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，说明</a:t>
            </a:r>
            <a:r>
              <a:rPr lang="en-US" altLang="zh-CN" sz="2600" kern="100" dirty="0">
                <a:latin typeface="Times New Roman"/>
                <a:ea typeface="华文细黑"/>
                <a:cs typeface="Courier New"/>
              </a:rPr>
              <a:t>NH</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a:latin typeface="Times New Roman"/>
                <a:ea typeface="华文细黑"/>
                <a:cs typeface="Times New Roman"/>
              </a:rPr>
              <a:t>没有完全电离，应为弱电解质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5" name="矩形 4"/>
          <p:cNvSpPr/>
          <p:nvPr/>
        </p:nvSpPr>
        <p:spPr>
          <a:xfrm>
            <a:off x="4467597" y="3377340"/>
            <a:ext cx="851515" cy="590418"/>
          </a:xfrm>
          <a:prstGeom prst="rect">
            <a:avLst/>
          </a:prstGeom>
        </p:spPr>
        <p:txBody>
          <a:bodyPr wrap="none">
            <a:spAutoFit/>
          </a:bodyPr>
          <a:lstStyle/>
          <a:p>
            <a:pPr algn="just">
              <a:lnSpc>
                <a:spcPct val="140000"/>
              </a:lnSpc>
            </a:pPr>
            <a:r>
              <a:rPr lang="zh-CN" altLang="zh-CN" sz="2600" kern="100" dirty="0">
                <a:solidFill>
                  <a:schemeClr val="accent6">
                    <a:lumMod val="75000"/>
                  </a:schemeClr>
                </a:solidFill>
                <a:latin typeface="Times New Roman"/>
                <a:ea typeface="华文细黑"/>
                <a:cs typeface="Courier New"/>
              </a:rPr>
              <a:t>正确</a:t>
            </a:r>
            <a:endParaRPr lang="zh-CN" altLang="en-US" sz="2600" kern="100" dirty="0">
              <a:solidFill>
                <a:schemeClr val="accent6">
                  <a:lumMod val="75000"/>
                </a:schemeClr>
              </a:solidFill>
              <a:latin typeface="Times New Roman"/>
              <a:ea typeface="华文细黑"/>
              <a:cs typeface="Courier New"/>
            </a:endParaRPr>
          </a:p>
        </p:txBody>
      </p:sp>
      <p:sp>
        <p:nvSpPr>
          <p:cNvPr id="7" name="矩形 6"/>
          <p:cNvSpPr/>
          <p:nvPr/>
        </p:nvSpPr>
        <p:spPr>
          <a:xfrm>
            <a:off x="420291" y="3996333"/>
            <a:ext cx="10793813" cy="492443"/>
          </a:xfrm>
          <a:prstGeom prst="rect">
            <a:avLst/>
          </a:prstGeom>
        </p:spPr>
        <p:txBody>
          <a:bodyPr>
            <a:spAutoFit/>
          </a:bodyPr>
          <a:lstStyle/>
          <a:p>
            <a:r>
              <a:rPr lang="zh-CN" altLang="zh-CN" sz="2600" kern="100">
                <a:solidFill>
                  <a:srgbClr val="E36C0A"/>
                </a:solidFill>
                <a:latin typeface="Times New Roman"/>
                <a:ea typeface="华文细黑"/>
                <a:cs typeface="Times New Roman"/>
              </a:rPr>
              <a:t>若是强电解质，则</a:t>
            </a:r>
            <a:r>
              <a:rPr lang="en-US" altLang="zh-CN" sz="2600" kern="100">
                <a:solidFill>
                  <a:srgbClr val="E36C0A"/>
                </a:solidFill>
                <a:latin typeface="Times New Roman"/>
                <a:ea typeface="华文细黑"/>
              </a:rPr>
              <a:t>0.010 mol·L</a:t>
            </a:r>
            <a:r>
              <a:rPr lang="zh-CN" altLang="zh-CN" sz="2600" kern="100" baseline="30000">
                <a:solidFill>
                  <a:srgbClr val="E36C0A"/>
                </a:solidFill>
                <a:latin typeface="Times New Roman"/>
                <a:ea typeface="华文细黑"/>
                <a:cs typeface="Times New Roman"/>
              </a:rPr>
              <a:t>－</a:t>
            </a:r>
            <a:r>
              <a:rPr lang="en-US" altLang="zh-CN" sz="2600" kern="100" baseline="30000">
                <a:solidFill>
                  <a:srgbClr val="E36C0A"/>
                </a:solidFill>
                <a:latin typeface="Times New Roman"/>
                <a:ea typeface="华文细黑"/>
              </a:rPr>
              <a:t>1</a:t>
            </a:r>
            <a:r>
              <a:rPr lang="zh-CN" altLang="zh-CN" sz="2600" kern="100">
                <a:solidFill>
                  <a:srgbClr val="E36C0A"/>
                </a:solidFill>
                <a:latin typeface="Times New Roman"/>
                <a:ea typeface="华文细黑"/>
                <a:cs typeface="Times New Roman"/>
              </a:rPr>
              <a:t>氨水中</a:t>
            </a:r>
            <a:r>
              <a:rPr lang="en-US" altLang="zh-CN" sz="2600" i="1" kern="100">
                <a:solidFill>
                  <a:srgbClr val="E36C0A"/>
                </a:solidFill>
                <a:latin typeface="Times New Roman"/>
                <a:ea typeface="华文细黑"/>
              </a:rPr>
              <a:t>c</a:t>
            </a:r>
            <a:r>
              <a:rPr lang="en-US" altLang="zh-CN" sz="2600" kern="100">
                <a:solidFill>
                  <a:srgbClr val="E36C0A"/>
                </a:solidFill>
                <a:latin typeface="Times New Roman"/>
                <a:ea typeface="华文细黑"/>
              </a:rPr>
              <a:t>(OH</a:t>
            </a:r>
            <a:r>
              <a:rPr lang="zh-CN" altLang="zh-CN" sz="2600" kern="100" baseline="30000">
                <a:solidFill>
                  <a:srgbClr val="E36C0A"/>
                </a:solidFill>
                <a:latin typeface="Times New Roman"/>
                <a:ea typeface="华文细黑"/>
                <a:cs typeface="Times New Roman"/>
              </a:rPr>
              <a:t>－</a:t>
            </a:r>
            <a:r>
              <a:rPr lang="en-US" altLang="zh-CN" sz="2600" kern="100">
                <a:solidFill>
                  <a:srgbClr val="E36C0A"/>
                </a:solidFill>
                <a:latin typeface="Times New Roman"/>
                <a:ea typeface="华文细黑"/>
              </a:rPr>
              <a:t>)</a:t>
            </a:r>
            <a:r>
              <a:rPr lang="zh-CN" altLang="zh-CN" sz="2600" kern="100">
                <a:solidFill>
                  <a:srgbClr val="E36C0A"/>
                </a:solidFill>
                <a:latin typeface="Times New Roman"/>
                <a:ea typeface="华文细黑"/>
                <a:cs typeface="Times New Roman"/>
              </a:rPr>
              <a:t>应为</a:t>
            </a:r>
            <a:r>
              <a:rPr lang="en-US" altLang="zh-CN" sz="2600" kern="100">
                <a:solidFill>
                  <a:srgbClr val="E36C0A"/>
                </a:solidFill>
                <a:latin typeface="Times New Roman"/>
                <a:ea typeface="华文细黑"/>
              </a:rPr>
              <a:t>0.01 mol·L</a:t>
            </a:r>
            <a:r>
              <a:rPr lang="zh-CN" altLang="zh-CN" sz="2600" kern="100" baseline="30000">
                <a:solidFill>
                  <a:srgbClr val="E36C0A"/>
                </a:solidFill>
                <a:latin typeface="Times New Roman"/>
                <a:ea typeface="华文细黑"/>
                <a:cs typeface="Times New Roman"/>
              </a:rPr>
              <a:t>－</a:t>
            </a:r>
            <a:r>
              <a:rPr lang="en-US" altLang="zh-CN" sz="2600" kern="100" baseline="30000">
                <a:solidFill>
                  <a:srgbClr val="E36C0A"/>
                </a:solidFill>
                <a:latin typeface="Times New Roman"/>
                <a:ea typeface="华文细黑"/>
              </a:rPr>
              <a:t>1</a:t>
            </a:r>
            <a:r>
              <a:rPr lang="zh-CN" altLang="zh-CN" sz="2600" kern="100">
                <a:solidFill>
                  <a:srgbClr val="E36C0A"/>
                </a:solidFill>
                <a:latin typeface="Times New Roman"/>
                <a:ea typeface="华文细黑"/>
                <a:cs typeface="Times New Roman"/>
              </a:rPr>
              <a:t>，</a:t>
            </a:r>
            <a:r>
              <a:rPr lang="en-US" altLang="zh-CN" sz="2600" kern="100">
                <a:solidFill>
                  <a:srgbClr val="E36C0A"/>
                </a:solidFill>
                <a:latin typeface="Times New Roman"/>
                <a:ea typeface="华文细黑"/>
              </a:rPr>
              <a:t>pH</a:t>
            </a:r>
            <a:r>
              <a:rPr lang="zh-CN" altLang="zh-CN" sz="2600" kern="100">
                <a:solidFill>
                  <a:srgbClr val="E36C0A"/>
                </a:solidFill>
                <a:latin typeface="Times New Roman"/>
                <a:ea typeface="华文细黑"/>
                <a:cs typeface="Times New Roman"/>
              </a:rPr>
              <a:t>＝</a:t>
            </a:r>
            <a:r>
              <a:rPr lang="en-US" altLang="zh-CN" sz="2600" kern="100">
                <a:solidFill>
                  <a:srgbClr val="E36C0A"/>
                </a:solidFill>
                <a:latin typeface="Times New Roman"/>
                <a:ea typeface="华文细黑"/>
              </a:rPr>
              <a:t>12</a:t>
            </a:r>
            <a:endParaRPr lang="zh-CN" altLang="en-US" sz="2600"/>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xEl>
                                              <p:pRg st="2" end="2"/>
                                            </p:txEl>
                                          </p:spTgt>
                                        </p:tgtEl>
                                      </p:cBhvr>
                                    </p:animEffect>
                                    <p:set>
                                      <p:cBhvr>
                                        <p:cTn id="20" dur="1" fill="hold">
                                          <p:stCondLst>
                                            <p:cond delay="499"/>
                                          </p:stCondLst>
                                        </p:cTn>
                                        <p:tgtEl>
                                          <p:spTgt spid="4">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5" grpId="0"/>
      <p:bldP spid="5" grpId="1"/>
      <p:bldP spid="7" grpId="0"/>
      <p:bldP spid="7"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945" y="1401371"/>
            <a:ext cx="11639246"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乙取出</a:t>
            </a:r>
            <a:r>
              <a:rPr lang="en-US" altLang="zh-CN" sz="2800" kern="100" dirty="0">
                <a:latin typeface="Times New Roman"/>
                <a:ea typeface="华文细黑"/>
                <a:cs typeface="Courier New"/>
              </a:rPr>
              <a:t>10 mL 0.010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氨水，用</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试纸测其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，然后用蒸馏水稀释至</a:t>
            </a:r>
            <a:r>
              <a:rPr lang="en-US" altLang="zh-CN" sz="2800" kern="100" dirty="0">
                <a:latin typeface="Times New Roman"/>
                <a:ea typeface="华文细黑"/>
                <a:cs typeface="Courier New"/>
              </a:rPr>
              <a:t>1 000 mL</a:t>
            </a:r>
            <a:r>
              <a:rPr lang="zh-CN" altLang="zh-CN" sz="2800" kern="100" dirty="0">
                <a:latin typeface="Times New Roman"/>
                <a:ea typeface="华文细黑"/>
                <a:cs typeface="Times New Roman"/>
              </a:rPr>
              <a:t>，再用</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试纸测其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，若要确认</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是弱电解质，则</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值应满足什么关系？</a:t>
            </a:r>
            <a:r>
              <a:rPr lang="en-US" altLang="zh-CN" sz="2800" kern="100" dirty="0" smtClean="0">
                <a:latin typeface="Times New Roman"/>
                <a:ea typeface="华文细黑"/>
                <a:cs typeface="Courier New"/>
              </a:rPr>
              <a:t>___________(</a:t>
            </a:r>
            <a:r>
              <a:rPr lang="zh-CN" altLang="zh-CN" sz="2800" kern="100" dirty="0">
                <a:latin typeface="Times New Roman"/>
                <a:ea typeface="华文细黑"/>
                <a:cs typeface="Times New Roman"/>
              </a:rPr>
              <a:t>用等式或不等式表示</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是强电解质，用蒸馏水稀释至</a:t>
            </a:r>
            <a:r>
              <a:rPr lang="en-US" altLang="zh-CN" sz="2800" kern="100" dirty="0">
                <a:latin typeface="Times New Roman"/>
                <a:ea typeface="华文细黑"/>
                <a:cs typeface="Courier New"/>
              </a:rPr>
              <a:t>1 000 mL</a:t>
            </a:r>
            <a:r>
              <a:rPr lang="zh-CN" altLang="zh-CN" sz="2800" kern="100" dirty="0">
                <a:latin typeface="Times New Roman"/>
                <a:ea typeface="华文细黑"/>
                <a:cs typeface="Times New Roman"/>
              </a:rPr>
              <a:t>，其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。因为</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是弱电解质，不能完全电离，</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应满足</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2"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3"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4621138" y="2699754"/>
            <a:ext cx="1980029" cy="523220"/>
          </a:xfrm>
          <a:prstGeom prst="rect">
            <a:avLst/>
          </a:prstGeom>
        </p:spPr>
        <p:txBody>
          <a:bodyPr wrap="none">
            <a:spAutoFit/>
          </a:bodyPr>
          <a:lstStyle/>
          <a:p>
            <a:r>
              <a:rPr lang="en-US" altLang="zh-CN" sz="2800" i="1" kern="100">
                <a:solidFill>
                  <a:srgbClr val="E36C0A"/>
                </a:solidFill>
                <a:latin typeface="Times New Roman"/>
                <a:ea typeface="华文细黑"/>
              </a:rPr>
              <a:t>a</a:t>
            </a:r>
            <a:r>
              <a:rPr lang="zh-CN" altLang="zh-CN" sz="2800" kern="1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2</a:t>
            </a:r>
            <a:r>
              <a:rPr lang="zh-CN" altLang="zh-CN" sz="2800" kern="100">
                <a:solidFill>
                  <a:srgbClr val="E36C0A"/>
                </a:solidFill>
                <a:latin typeface="Times New Roman"/>
                <a:ea typeface="华文细黑"/>
                <a:cs typeface="Times New Roman"/>
              </a:rPr>
              <a:t>＜</a:t>
            </a:r>
            <a:r>
              <a:rPr lang="en-US" altLang="zh-CN" sz="2800" i="1" kern="100">
                <a:solidFill>
                  <a:srgbClr val="E36C0A"/>
                </a:solidFill>
                <a:latin typeface="Times New Roman"/>
                <a:ea typeface="华文细黑"/>
              </a:rPr>
              <a:t>b</a:t>
            </a:r>
            <a:r>
              <a:rPr lang="zh-CN" altLang="zh-CN" sz="2800" kern="100">
                <a:solidFill>
                  <a:srgbClr val="E36C0A"/>
                </a:solidFill>
                <a:latin typeface="Times New Roman"/>
                <a:ea typeface="华文细黑"/>
                <a:cs typeface="Times New Roman"/>
              </a:rPr>
              <a:t>＜</a:t>
            </a:r>
            <a:r>
              <a:rPr lang="en-US" altLang="zh-CN" sz="2800" i="1" kern="100">
                <a:solidFill>
                  <a:srgbClr val="E36C0A"/>
                </a:solidFill>
                <a:latin typeface="Times New Roman"/>
                <a:ea typeface="华文细黑"/>
              </a:rPr>
              <a:t>a</a:t>
            </a:r>
            <a:endParaRPr lang="zh-CN" altLang="en-US" sz="280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2981" y="1106488"/>
            <a:ext cx="11409907" cy="2332946"/>
          </a:xfrm>
          <a:prstGeom prst="rect">
            <a:avLst/>
          </a:prstGeom>
        </p:spPr>
        <p:txBody>
          <a:bodyPr>
            <a:spAutoFit/>
          </a:bodyPr>
          <a:lstStyle/>
          <a:p>
            <a:pPr algn="just">
              <a:lnSpc>
                <a:spcPct val="140000"/>
              </a:lnSpc>
              <a:spcAft>
                <a:spcPts val="0"/>
              </a:spcAft>
            </a:pPr>
            <a:r>
              <a:rPr lang="en-US" altLang="zh-CN" sz="2600" kern="100">
                <a:latin typeface="Times New Roman"/>
                <a:ea typeface="华文细黑"/>
                <a:cs typeface="Courier New"/>
              </a:rPr>
              <a:t>(3)</a:t>
            </a:r>
            <a:r>
              <a:rPr lang="zh-CN" altLang="zh-CN" sz="2600" kern="100">
                <a:latin typeface="Times New Roman"/>
                <a:ea typeface="华文细黑"/>
                <a:cs typeface="Times New Roman"/>
              </a:rPr>
              <a:t>丙取出</a:t>
            </a:r>
            <a:r>
              <a:rPr lang="en-US" altLang="zh-CN" sz="2600" kern="100">
                <a:latin typeface="Times New Roman"/>
                <a:ea typeface="华文细黑"/>
                <a:cs typeface="Courier New"/>
              </a:rPr>
              <a:t>10 mL 0.010 mol·L</a:t>
            </a:r>
            <a:r>
              <a:rPr lang="zh-CN" altLang="zh-CN" sz="2600" kern="100" baseline="30000">
                <a:latin typeface="Times New Roman"/>
                <a:ea typeface="华文细黑"/>
                <a:cs typeface="Times New Roman"/>
              </a:rPr>
              <a:t>－</a:t>
            </a:r>
            <a:r>
              <a:rPr lang="en-US" altLang="zh-CN" sz="2600" kern="100" baseline="30000">
                <a:latin typeface="Times New Roman"/>
                <a:ea typeface="华文细黑"/>
                <a:cs typeface="Courier New"/>
              </a:rPr>
              <a:t>1</a:t>
            </a:r>
            <a:r>
              <a:rPr lang="zh-CN" altLang="zh-CN" sz="2600" kern="100">
                <a:latin typeface="Times New Roman"/>
                <a:ea typeface="华文细黑"/>
                <a:cs typeface="Times New Roman"/>
              </a:rPr>
              <a:t>氨水，滴入</a:t>
            </a:r>
            <a:r>
              <a:rPr lang="en-US" altLang="zh-CN" sz="2600" kern="100">
                <a:latin typeface="Times New Roman"/>
                <a:ea typeface="华文细黑"/>
                <a:cs typeface="Courier New"/>
              </a:rPr>
              <a:t>2</a:t>
            </a:r>
            <a:r>
              <a:rPr lang="zh-CN" altLang="zh-CN" sz="2600" kern="100">
                <a:latin typeface="Times New Roman"/>
                <a:ea typeface="华文细黑"/>
                <a:cs typeface="Times New Roman"/>
              </a:rPr>
              <a:t>滴酚酞溶液，显粉红色，再加入少量</a:t>
            </a:r>
            <a:r>
              <a:rPr lang="en-US" altLang="zh-CN" sz="2600" kern="100">
                <a:latin typeface="Times New Roman"/>
                <a:ea typeface="华文细黑"/>
                <a:cs typeface="Courier New"/>
              </a:rPr>
              <a:t>NH</a:t>
            </a:r>
            <a:r>
              <a:rPr lang="en-US" altLang="zh-CN" sz="2600" kern="100" baseline="-25000">
                <a:latin typeface="Times New Roman"/>
                <a:ea typeface="华文细黑"/>
                <a:cs typeface="Courier New"/>
              </a:rPr>
              <a:t>4</a:t>
            </a:r>
            <a:r>
              <a:rPr lang="en-US" altLang="zh-CN" sz="2600" kern="100">
                <a:latin typeface="Times New Roman"/>
                <a:ea typeface="华文细黑"/>
                <a:cs typeface="Courier New"/>
              </a:rPr>
              <a:t>Cl</a:t>
            </a:r>
            <a:r>
              <a:rPr lang="zh-CN" altLang="zh-CN" sz="2600" kern="100">
                <a:latin typeface="Times New Roman"/>
                <a:ea typeface="华文细黑"/>
                <a:cs typeface="Times New Roman"/>
              </a:rPr>
              <a:t>晶体，颜色变</a:t>
            </a:r>
            <a:r>
              <a:rPr lang="en-US" altLang="zh-CN" sz="2600" kern="100" smtClean="0">
                <a:latin typeface="Times New Roman"/>
                <a:ea typeface="华文细黑"/>
                <a:cs typeface="Courier New"/>
              </a:rPr>
              <a:t>__(</a:t>
            </a:r>
            <a:r>
              <a:rPr lang="zh-CN" altLang="zh-CN" sz="2600" kern="100">
                <a:latin typeface="Times New Roman"/>
                <a:ea typeface="华文细黑"/>
                <a:cs typeface="Times New Roman"/>
              </a:rPr>
              <a:t>填</a:t>
            </a:r>
            <a:r>
              <a:rPr lang="en-US" altLang="zh-CN" sz="2600" kern="100">
                <a:latin typeface="宋体"/>
                <a:ea typeface="华文细黑"/>
                <a:cs typeface="Times New Roman"/>
              </a:rPr>
              <a:t>“</a:t>
            </a:r>
            <a:r>
              <a:rPr lang="zh-CN" altLang="zh-CN" sz="2600" kern="100">
                <a:latin typeface="Times New Roman"/>
                <a:ea typeface="华文细黑"/>
                <a:cs typeface="Times New Roman"/>
              </a:rPr>
              <a:t>深</a:t>
            </a:r>
            <a:r>
              <a:rPr lang="en-US" altLang="zh-CN" sz="2600" kern="100">
                <a:latin typeface="宋体"/>
                <a:ea typeface="华文细黑"/>
                <a:cs typeface="Times New Roman"/>
              </a:rPr>
              <a:t>”</a:t>
            </a:r>
            <a:r>
              <a:rPr lang="zh-CN" altLang="zh-CN" sz="2600" kern="100">
                <a:latin typeface="Times New Roman"/>
                <a:ea typeface="华文细黑"/>
                <a:cs typeface="Times New Roman"/>
              </a:rPr>
              <a:t>或</a:t>
            </a:r>
            <a:r>
              <a:rPr lang="en-US" altLang="zh-CN" sz="2600" kern="100">
                <a:latin typeface="宋体"/>
                <a:ea typeface="华文细黑"/>
                <a:cs typeface="Times New Roman"/>
              </a:rPr>
              <a:t>“</a:t>
            </a:r>
            <a:r>
              <a:rPr lang="zh-CN" altLang="zh-CN" sz="2600" kern="100">
                <a:latin typeface="Times New Roman"/>
                <a:ea typeface="华文细黑"/>
                <a:cs typeface="Times New Roman"/>
              </a:rPr>
              <a:t>浅</a:t>
            </a:r>
            <a:r>
              <a:rPr lang="en-US" altLang="zh-CN" sz="2600" kern="100">
                <a:latin typeface="宋体"/>
                <a:ea typeface="华文细黑"/>
                <a:cs typeface="Times New Roman"/>
              </a:rPr>
              <a:t>”</a:t>
            </a:r>
            <a:r>
              <a:rPr lang="en-US" altLang="zh-CN" sz="2600" kern="100">
                <a:latin typeface="Times New Roman"/>
                <a:ea typeface="华文细黑"/>
                <a:cs typeface="Courier New"/>
              </a:rPr>
              <a:t>)</a:t>
            </a:r>
            <a:r>
              <a:rPr lang="zh-CN" altLang="zh-CN" sz="2600" kern="100">
                <a:latin typeface="Times New Roman"/>
                <a:ea typeface="华文细黑"/>
                <a:cs typeface="Times New Roman"/>
              </a:rPr>
              <a:t>。你认为这一方法能否证明</a:t>
            </a:r>
            <a:r>
              <a:rPr lang="en-US" altLang="zh-CN" sz="2600" kern="100">
                <a:latin typeface="Times New Roman"/>
                <a:ea typeface="华文细黑"/>
                <a:cs typeface="Courier New"/>
              </a:rPr>
              <a:t>NH</a:t>
            </a:r>
            <a:r>
              <a:rPr lang="en-US" altLang="zh-CN" sz="2600" kern="100" baseline="-25000">
                <a:latin typeface="Times New Roman"/>
                <a:ea typeface="华文细黑"/>
                <a:cs typeface="Courier New"/>
              </a:rPr>
              <a:t>3</a:t>
            </a:r>
            <a:r>
              <a:rPr lang="en-US" altLang="zh-CN" sz="2600" kern="100">
                <a:latin typeface="Times New Roman"/>
                <a:ea typeface="华文细黑"/>
                <a:cs typeface="Courier New"/>
              </a:rPr>
              <a:t>·H</a:t>
            </a:r>
            <a:r>
              <a:rPr lang="en-US" altLang="zh-CN" sz="2600" kern="100" baseline="-25000">
                <a:latin typeface="Times New Roman"/>
                <a:ea typeface="华文细黑"/>
                <a:cs typeface="Courier New"/>
              </a:rPr>
              <a:t>2</a:t>
            </a:r>
            <a:r>
              <a:rPr lang="en-US" altLang="zh-CN" sz="2600" kern="100">
                <a:latin typeface="Times New Roman"/>
                <a:ea typeface="华文细黑"/>
                <a:cs typeface="Courier New"/>
              </a:rPr>
              <a:t>O</a:t>
            </a:r>
            <a:r>
              <a:rPr lang="zh-CN" altLang="zh-CN" sz="2600" kern="100">
                <a:latin typeface="Times New Roman"/>
                <a:ea typeface="华文细黑"/>
                <a:cs typeface="Times New Roman"/>
              </a:rPr>
              <a:t>是弱电解质？</a:t>
            </a:r>
            <a:r>
              <a:rPr lang="en-US" altLang="zh-CN" sz="2600" kern="100" smtClean="0">
                <a:latin typeface="Times New Roman"/>
                <a:ea typeface="华文细黑"/>
                <a:cs typeface="Courier New"/>
              </a:rPr>
              <a:t>___(</a:t>
            </a:r>
            <a:r>
              <a:rPr lang="zh-CN" altLang="zh-CN" sz="2600" kern="100">
                <a:latin typeface="Times New Roman"/>
                <a:ea typeface="华文细黑"/>
                <a:cs typeface="Times New Roman"/>
              </a:rPr>
              <a:t>填</a:t>
            </a:r>
            <a:r>
              <a:rPr lang="en-US" altLang="zh-CN" sz="2600" kern="100">
                <a:latin typeface="宋体"/>
                <a:ea typeface="华文细黑"/>
                <a:cs typeface="Times New Roman"/>
              </a:rPr>
              <a:t>“</a:t>
            </a:r>
            <a:r>
              <a:rPr lang="zh-CN" altLang="zh-CN" sz="2600" kern="100">
                <a:latin typeface="Times New Roman"/>
                <a:ea typeface="华文细黑"/>
                <a:cs typeface="Times New Roman"/>
              </a:rPr>
              <a:t>能</a:t>
            </a:r>
            <a:r>
              <a:rPr lang="en-US" altLang="zh-CN" sz="2600" kern="100">
                <a:latin typeface="宋体"/>
                <a:ea typeface="华文细黑"/>
                <a:cs typeface="Times New Roman"/>
              </a:rPr>
              <a:t>”</a:t>
            </a:r>
            <a:r>
              <a:rPr lang="zh-CN" altLang="zh-CN" sz="2600" kern="100">
                <a:latin typeface="Times New Roman"/>
                <a:ea typeface="华文细黑"/>
                <a:cs typeface="Times New Roman"/>
              </a:rPr>
              <a:t>或</a:t>
            </a:r>
            <a:r>
              <a:rPr lang="en-US" altLang="zh-CN" sz="2600" kern="100">
                <a:latin typeface="宋体"/>
                <a:ea typeface="华文细黑"/>
                <a:cs typeface="Times New Roman"/>
              </a:rPr>
              <a:t>“</a:t>
            </a:r>
            <a:r>
              <a:rPr lang="zh-CN" altLang="zh-CN" sz="2600" kern="100">
                <a:latin typeface="Times New Roman"/>
                <a:ea typeface="华文细黑"/>
                <a:cs typeface="Times New Roman"/>
              </a:rPr>
              <a:t>否</a:t>
            </a:r>
            <a:r>
              <a:rPr lang="en-US" altLang="zh-CN" sz="2600" kern="100">
                <a:latin typeface="宋体"/>
                <a:ea typeface="华文细黑"/>
                <a:cs typeface="Times New Roman"/>
              </a:rPr>
              <a:t>”</a:t>
            </a:r>
            <a:r>
              <a:rPr lang="en-US" altLang="zh-CN" sz="2600" kern="100">
                <a:latin typeface="Times New Roman"/>
                <a:ea typeface="华文细黑"/>
                <a:cs typeface="Courier New"/>
              </a:rPr>
              <a:t>)</a:t>
            </a:r>
            <a:r>
              <a:rPr lang="zh-CN" altLang="zh-CN" sz="2600" kern="100">
                <a:latin typeface="Times New Roman"/>
                <a:ea typeface="华文细黑"/>
                <a:cs typeface="Times New Roman"/>
              </a:rPr>
              <a:t>，并说明原因</a:t>
            </a:r>
            <a:r>
              <a:rPr lang="zh-CN" altLang="zh-CN" sz="2600" kern="100" smtClean="0">
                <a:latin typeface="Times New Roman"/>
                <a:ea typeface="华文细黑"/>
                <a:cs typeface="Times New Roman"/>
              </a:rPr>
              <a:t>：</a:t>
            </a:r>
            <a:r>
              <a:rPr lang="en-US" altLang="zh-CN" sz="2600" kern="100" smtClean="0">
                <a:latin typeface="Times New Roman"/>
                <a:ea typeface="华文细黑"/>
                <a:cs typeface="Times New Roman"/>
              </a:rPr>
              <a:t>_____________</a:t>
            </a:r>
          </a:p>
          <a:p>
            <a:pPr algn="just">
              <a:lnSpc>
                <a:spcPct val="140000"/>
              </a:lnSpc>
              <a:spcAft>
                <a:spcPts val="0"/>
              </a:spcAft>
            </a:pPr>
            <a:r>
              <a:rPr lang="en-US" altLang="zh-CN" sz="2600" kern="100" smtClean="0">
                <a:latin typeface="宋体"/>
                <a:ea typeface="Times New Roman"/>
                <a:cs typeface="Courier New"/>
              </a:rPr>
              <a:t>_________________________________</a:t>
            </a:r>
            <a:r>
              <a:rPr lang="zh-CN" altLang="zh-CN" sz="2600" kern="100" smtClean="0">
                <a:latin typeface="Times New Roman"/>
                <a:ea typeface="华文细黑"/>
                <a:cs typeface="Times New Roman"/>
              </a:rPr>
              <a:t>。</a:t>
            </a:r>
            <a:endParaRPr lang="en-US" altLang="zh-CN" sz="2600" kern="100" smtClean="0">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2219420758"/>
              </p:ext>
            </p:extLst>
          </p:nvPr>
        </p:nvGraphicFramePr>
        <p:xfrm>
          <a:off x="485775" y="3439666"/>
          <a:ext cx="11153775" cy="2457450"/>
        </p:xfrm>
        <a:graphic>
          <a:graphicData uri="http://schemas.openxmlformats.org/presentationml/2006/ole">
            <mc:AlternateContent xmlns:mc="http://schemas.openxmlformats.org/markup-compatibility/2006">
              <mc:Choice xmlns:v="urn:schemas-microsoft-com:vml" Requires="v">
                <p:oleObj spid="_x0000_s73822" name="文档" r:id="rId17" imgW="11157939" imgH="2460421" progId="Word.Document.12">
                  <p:embed/>
                </p:oleObj>
              </mc:Choice>
              <mc:Fallback>
                <p:oleObj name="文档" r:id="rId17" imgW="11157939" imgH="2460421" progId="Word.Document.12">
                  <p:embed/>
                  <p:pic>
                    <p:nvPicPr>
                      <p:cNvPr id="0" name=""/>
                      <p:cNvPicPr/>
                      <p:nvPr/>
                    </p:nvPicPr>
                    <p:blipFill>
                      <a:blip r:embed="rId18"/>
                      <a:stretch>
                        <a:fillRect/>
                      </a:stretch>
                    </p:blipFill>
                    <p:spPr>
                      <a:xfrm>
                        <a:off x="485775" y="3439666"/>
                        <a:ext cx="11153775" cy="245745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039272299"/>
              </p:ext>
            </p:extLst>
          </p:nvPr>
        </p:nvGraphicFramePr>
        <p:xfrm>
          <a:off x="476250" y="1072133"/>
          <a:ext cx="11153775" cy="2438400"/>
        </p:xfrm>
        <a:graphic>
          <a:graphicData uri="http://schemas.openxmlformats.org/presentationml/2006/ole">
            <mc:AlternateContent xmlns:mc="http://schemas.openxmlformats.org/markup-compatibility/2006">
              <mc:Choice xmlns:v="urn:schemas-microsoft-com:vml" Requires="v">
                <p:oleObj spid="_x0000_s73823" name="文档" r:id="rId19" imgW="11157939" imgH="2441317" progId="Word.Document.12">
                  <p:embed/>
                </p:oleObj>
              </mc:Choice>
              <mc:Fallback>
                <p:oleObj name="文档" r:id="rId19" imgW="11157939" imgH="2441317" progId="Word.Document.12">
                  <p:embed/>
                  <p:pic>
                    <p:nvPicPr>
                      <p:cNvPr id="0" name="对象 2"/>
                      <p:cNvPicPr>
                        <a:picLocks noChangeAspect="1" noChangeArrowheads="1"/>
                      </p:cNvPicPr>
                      <p:nvPr/>
                    </p:nvPicPr>
                    <p:blipFill>
                      <a:blip r:embed="rId20"/>
                      <a:srcRect/>
                      <a:stretch>
                        <a:fillRect/>
                      </a:stretch>
                    </p:blipFill>
                    <p:spPr bwMode="auto">
                      <a:xfrm>
                        <a:off x="476250" y="1072133"/>
                        <a:ext cx="111537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8004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4314" y="1482904"/>
            <a:ext cx="11639246" cy="3108543"/>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请你根据所提供的试剂，再提出一个合理又简便的方案证明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是弱电解质</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a:t>
            </a:r>
            <a:endParaRPr lang="zh-CN" altLang="zh-CN" sz="1050" kern="100" dirty="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____________________________________________________________</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40000"/>
              </a:lnSpc>
            </a:pPr>
            <a:r>
              <a:rPr lang="zh-CN" altLang="zh-CN" sz="2800" b="1" kern="100" dirty="0">
                <a:solidFill>
                  <a:srgbClr val="0000FF"/>
                </a:solidFill>
                <a:latin typeface="Times New Roman"/>
                <a:cs typeface="Times New Roman"/>
              </a:rPr>
              <a:t>解析</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Cl</a:t>
            </a:r>
            <a:r>
              <a:rPr lang="zh-CN" altLang="zh-CN" sz="2800" kern="100" dirty="0">
                <a:solidFill>
                  <a:prstClr val="black"/>
                </a:solidFill>
                <a:latin typeface="Times New Roman"/>
                <a:ea typeface="华文细黑"/>
                <a:cs typeface="Times New Roman"/>
              </a:rPr>
              <a:t>为强酸弱碱盐，只需检验</a:t>
            </a: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4</a:t>
            </a:r>
            <a:r>
              <a:rPr lang="en-US" altLang="zh-CN" sz="2800" kern="100" dirty="0">
                <a:solidFill>
                  <a:prstClr val="black"/>
                </a:solidFill>
                <a:latin typeface="Times New Roman"/>
                <a:ea typeface="华文细黑"/>
                <a:cs typeface="Courier New"/>
              </a:rPr>
              <a:t>Cl</a:t>
            </a:r>
            <a:r>
              <a:rPr lang="zh-CN" altLang="zh-CN" sz="2800" kern="100" dirty="0">
                <a:solidFill>
                  <a:prstClr val="black"/>
                </a:solidFill>
                <a:latin typeface="Times New Roman"/>
                <a:ea typeface="华文细黑"/>
                <a:cs typeface="Times New Roman"/>
              </a:rPr>
              <a:t>溶液的酸碱性，即可证明</a:t>
            </a:r>
            <a:r>
              <a:rPr lang="en-US" altLang="zh-CN" sz="2800" kern="100" dirty="0">
                <a:solidFill>
                  <a:prstClr val="black"/>
                </a:solidFill>
                <a:latin typeface="Times New Roman"/>
                <a:ea typeface="华文细黑"/>
                <a:cs typeface="Courier New"/>
              </a:rPr>
              <a:t>NH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是弱电解质还是强电解质</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5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 name="矩形 5"/>
          <p:cNvSpPr/>
          <p:nvPr/>
        </p:nvSpPr>
        <p:spPr>
          <a:xfrm>
            <a:off x="322784" y="2029131"/>
            <a:ext cx="11409907" cy="1298817"/>
          </a:xfrm>
          <a:prstGeom prst="rect">
            <a:avLst/>
          </a:prstGeom>
        </p:spPr>
        <p:txBody>
          <a:bodyPr>
            <a:spAutoFit/>
          </a:bodyPr>
          <a:lstStyle/>
          <a:p>
            <a:pPr algn="just">
              <a:lnSpc>
                <a:spcPct val="140000"/>
              </a:lnSpc>
              <a:spcAft>
                <a:spcPts val="0"/>
              </a:spcAft>
            </a:pPr>
            <a:r>
              <a:rPr lang="en-US" altLang="zh-CN" sz="2800" kern="100" dirty="0" smtClean="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取</a:t>
            </a:r>
            <a:r>
              <a:rPr lang="zh-CN" altLang="zh-CN" sz="2800" kern="100" dirty="0">
                <a:solidFill>
                  <a:srgbClr val="E36C0A"/>
                </a:solidFill>
                <a:latin typeface="Times New Roman"/>
                <a:ea typeface="华文细黑"/>
                <a:cs typeface="Times New Roman"/>
              </a:rPr>
              <a:t>一张</a:t>
            </a:r>
            <a:r>
              <a:rPr lang="en-US" altLang="zh-CN" sz="2800" kern="100" dirty="0">
                <a:solidFill>
                  <a:srgbClr val="E36C0A"/>
                </a:solidFill>
                <a:latin typeface="Times New Roman"/>
                <a:ea typeface="华文细黑"/>
                <a:cs typeface="Courier New"/>
              </a:rPr>
              <a:t>pH</a:t>
            </a:r>
            <a:r>
              <a:rPr lang="zh-CN" altLang="zh-CN" sz="2800" kern="100" dirty="0">
                <a:solidFill>
                  <a:srgbClr val="E36C0A"/>
                </a:solidFill>
                <a:latin typeface="Times New Roman"/>
                <a:ea typeface="华文细黑"/>
                <a:cs typeface="Times New Roman"/>
              </a:rPr>
              <a:t>试纸，用玻璃棒蘸取</a:t>
            </a:r>
            <a:r>
              <a:rPr lang="en-US" altLang="zh-CN" sz="2800" kern="100" dirty="0">
                <a:solidFill>
                  <a:srgbClr val="E36C0A"/>
                </a:solidFill>
                <a:latin typeface="Times New Roman"/>
                <a:ea typeface="华文细黑"/>
                <a:cs typeface="Courier New"/>
              </a:rPr>
              <a:t>0.1 </a:t>
            </a:r>
            <a:r>
              <a:rPr lang="en-US" altLang="zh-CN" sz="2800" kern="100" dirty="0" err="1">
                <a:solidFill>
                  <a:srgbClr val="E36C0A"/>
                </a:solidFill>
                <a:latin typeface="Times New Roman"/>
                <a:ea typeface="华文细黑"/>
                <a:cs typeface="Courier New"/>
              </a:rPr>
              <a:t>mol·L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cs typeface="Courier New"/>
              </a:rPr>
              <a:t>1</a:t>
            </a:r>
            <a:r>
              <a:rPr lang="en-US" altLang="zh-CN" sz="2800" kern="100" dirty="0">
                <a:solidFill>
                  <a:srgbClr val="E36C0A"/>
                </a:solidFill>
                <a:latin typeface="Times New Roman"/>
                <a:ea typeface="华文细黑"/>
                <a:cs typeface="Courier New"/>
              </a:rPr>
              <a:t>NH</a:t>
            </a:r>
            <a:r>
              <a:rPr lang="en-US" altLang="zh-CN" sz="2800" kern="100" baseline="-25000" dirty="0">
                <a:solidFill>
                  <a:srgbClr val="E36C0A"/>
                </a:solidFill>
                <a:latin typeface="Times New Roman"/>
                <a:ea typeface="华文细黑"/>
                <a:cs typeface="Courier New"/>
              </a:rPr>
              <a:t>4</a:t>
            </a:r>
            <a:r>
              <a:rPr lang="en-US" altLang="zh-CN" sz="2800" kern="100" dirty="0">
                <a:solidFill>
                  <a:srgbClr val="E36C0A"/>
                </a:solidFill>
                <a:latin typeface="Times New Roman"/>
                <a:ea typeface="华文细黑"/>
                <a:cs typeface="Courier New"/>
              </a:rPr>
              <a:t>Cl</a:t>
            </a:r>
            <a:r>
              <a:rPr lang="zh-CN" altLang="zh-CN" sz="2800" kern="100" dirty="0">
                <a:solidFill>
                  <a:srgbClr val="E36C0A"/>
                </a:solidFill>
                <a:latin typeface="Times New Roman"/>
                <a:ea typeface="华文细黑"/>
                <a:cs typeface="Times New Roman"/>
              </a:rPr>
              <a:t>溶液，滴在</a:t>
            </a:r>
            <a:r>
              <a:rPr lang="en-US" altLang="zh-CN" sz="2800" kern="100" dirty="0">
                <a:solidFill>
                  <a:srgbClr val="E36C0A"/>
                </a:solidFill>
                <a:latin typeface="Times New Roman"/>
                <a:ea typeface="华文细黑"/>
                <a:cs typeface="Courier New"/>
              </a:rPr>
              <a:t>pH</a:t>
            </a:r>
            <a:r>
              <a:rPr lang="zh-CN" altLang="zh-CN" sz="2800" kern="100" dirty="0">
                <a:solidFill>
                  <a:srgbClr val="E36C0A"/>
                </a:solidFill>
                <a:latin typeface="Times New Roman"/>
                <a:ea typeface="华文细黑"/>
                <a:cs typeface="Times New Roman"/>
              </a:rPr>
              <a:t>试纸上，显色后跟标准比色卡比较测出</a:t>
            </a:r>
            <a:r>
              <a:rPr lang="en-US" altLang="zh-CN" sz="2800" kern="100" dirty="0">
                <a:solidFill>
                  <a:srgbClr val="E36C0A"/>
                </a:solidFill>
                <a:latin typeface="Times New Roman"/>
                <a:ea typeface="华文细黑"/>
                <a:cs typeface="Courier New"/>
              </a:rPr>
              <a:t>pH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pH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7(</a:t>
            </a:r>
            <a:r>
              <a:rPr lang="zh-CN" altLang="zh-CN" sz="2800" kern="100" dirty="0">
                <a:solidFill>
                  <a:srgbClr val="E36C0A"/>
                </a:solidFill>
                <a:latin typeface="Times New Roman"/>
                <a:ea typeface="华文细黑"/>
                <a:cs typeface="Times New Roman"/>
              </a:rPr>
              <a:t>方案合理即可</a:t>
            </a:r>
            <a:r>
              <a:rPr lang="en-US" altLang="zh-CN" sz="2800" kern="100" dirty="0">
                <a:solidFill>
                  <a:srgbClr val="E36C0A"/>
                </a:solidFill>
                <a:latin typeface="Times New Roman"/>
                <a:ea typeface="华文细黑"/>
                <a:cs typeface="Courier New"/>
              </a:rPr>
              <a:t>)</a:t>
            </a:r>
            <a:endParaRPr lang="zh-CN" altLang="zh-CN" sz="2800" kern="100" dirty="0">
              <a:effectLst/>
              <a:latin typeface="宋体"/>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9982022"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圆角矩形 23">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3153760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6" grpId="0"/>
      <p:bldP spid="6"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7" name="矩形 6"/>
          <p:cNvSpPr/>
          <p:nvPr/>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8"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9"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67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435">
                                          <p:stCondLst>
                                            <p:cond delay="0"/>
                                          </p:stCondLst>
                                        </p:cTn>
                                        <p:tgtEl>
                                          <p:spTgt spid="9"/>
                                        </p:tgtEl>
                                      </p:cBhvr>
                                    </p:animEffect>
                                    <p:anim calcmode="lin" valueType="num">
                                      <p:cBhvr>
                                        <p:cTn id="24"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29" dur="20">
                                          <p:stCondLst>
                                            <p:cond delay="487"/>
                                          </p:stCondLst>
                                        </p:cTn>
                                        <p:tgtEl>
                                          <p:spTgt spid="9"/>
                                        </p:tgtEl>
                                      </p:cBhvr>
                                      <p:to x="100000" y="60000"/>
                                    </p:animScale>
                                    <p:animScale>
                                      <p:cBhvr>
                                        <p:cTn id="30" dur="124" decel="50000">
                                          <p:stCondLst>
                                            <p:cond delay="507"/>
                                          </p:stCondLst>
                                        </p:cTn>
                                        <p:tgtEl>
                                          <p:spTgt spid="9"/>
                                        </p:tgtEl>
                                      </p:cBhvr>
                                      <p:to x="100000" y="100000"/>
                                    </p:animScale>
                                    <p:animScale>
                                      <p:cBhvr>
                                        <p:cTn id="31" dur="20">
                                          <p:stCondLst>
                                            <p:cond delay="984"/>
                                          </p:stCondLst>
                                        </p:cTn>
                                        <p:tgtEl>
                                          <p:spTgt spid="9"/>
                                        </p:tgtEl>
                                      </p:cBhvr>
                                      <p:to x="100000" y="80000"/>
                                    </p:animScale>
                                    <p:animScale>
                                      <p:cBhvr>
                                        <p:cTn id="32" dur="124" decel="50000">
                                          <p:stCondLst>
                                            <p:cond delay="1004"/>
                                          </p:stCondLst>
                                        </p:cTn>
                                        <p:tgtEl>
                                          <p:spTgt spid="9"/>
                                        </p:tgtEl>
                                      </p:cBhvr>
                                      <p:to x="100000" y="100000"/>
                                    </p:animScale>
                                    <p:animScale>
                                      <p:cBhvr>
                                        <p:cTn id="33" dur="20">
                                          <p:stCondLst>
                                            <p:cond delay="1231"/>
                                          </p:stCondLst>
                                        </p:cTn>
                                        <p:tgtEl>
                                          <p:spTgt spid="9"/>
                                        </p:tgtEl>
                                      </p:cBhvr>
                                      <p:to x="100000" y="90000"/>
                                    </p:animScale>
                                    <p:animScale>
                                      <p:cBhvr>
                                        <p:cTn id="34" dur="124" decel="50000">
                                          <p:stCondLst>
                                            <p:cond delay="1251"/>
                                          </p:stCondLst>
                                        </p:cTn>
                                        <p:tgtEl>
                                          <p:spTgt spid="9"/>
                                        </p:tgtEl>
                                      </p:cBhvr>
                                      <p:to x="100000" y="100000"/>
                                    </p:animScale>
                                    <p:animScale>
                                      <p:cBhvr>
                                        <p:cTn id="35" dur="20">
                                          <p:stCondLst>
                                            <p:cond delay="1356"/>
                                          </p:stCondLst>
                                        </p:cTn>
                                        <p:tgtEl>
                                          <p:spTgt spid="9"/>
                                        </p:tgtEl>
                                      </p:cBhvr>
                                      <p:to x="100000" y="95000"/>
                                    </p:animScale>
                                    <p:animScale>
                                      <p:cBhvr>
                                        <p:cTn id="36"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2623" y="1197318"/>
            <a:ext cx="11362165" cy="1298817"/>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分别画出冰醋酸和</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的醋酸加水稀释时导电能力的变化图</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solidFill>
                  <a:prstClr val="black"/>
                </a:solidFill>
                <a:latin typeface="Times New Roman"/>
                <a:ea typeface="华文细黑"/>
                <a:cs typeface="Times New Roman"/>
              </a:rPr>
              <a:t>　</a:t>
            </a:r>
            <a:endParaRPr lang="en-US" altLang="zh-CN" sz="2800" kern="100" dirty="0" smtClean="0">
              <a:latin typeface="Times New Roman"/>
              <a:ea typeface="华文细黑"/>
              <a:cs typeface="Times New Roman"/>
            </a:endParaRPr>
          </a:p>
        </p:txBody>
      </p:sp>
      <p:pic>
        <p:nvPicPr>
          <p:cNvPr id="7170" name="Picture 2" descr="HX4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798" y="2709023"/>
            <a:ext cx="2983856" cy="275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HX416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7835" y="2637706"/>
            <a:ext cx="2949699" cy="27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487741" y="3794098"/>
            <a:ext cx="274435" cy="624530"/>
          </a:xfrm>
          <a:prstGeom prst="rect">
            <a:avLst/>
          </a:prstGeom>
        </p:spPr>
        <p:txBody>
          <a:bodyPr wrap="none">
            <a:spAutoFit/>
          </a:bodyPr>
          <a:lstStyle/>
          <a:p>
            <a:pPr algn="ctr">
              <a:lnSpc>
                <a:spcPct val="140000"/>
              </a:lnSpc>
              <a:spcAft>
                <a:spcPts val="0"/>
              </a:spcAft>
            </a:pPr>
            <a:r>
              <a:rPr lang="en-US" altLang="zh-CN" sz="2800" kern="100">
                <a:latin typeface="Times New Roman"/>
                <a:ea typeface="华文细黑"/>
                <a:cs typeface="Courier New"/>
              </a:rPr>
              <a:t>.</a:t>
            </a:r>
            <a:endParaRPr lang="zh-CN" altLang="zh-CN" sz="2800" kern="100">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45313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blinds(horizontal)">
                                      <p:cBhvr>
                                        <p:cTn id="10" dur="500"/>
                                        <p:tgtEl>
                                          <p:spTgt spid="7170"/>
                                        </p:tgtEl>
                                      </p:cBhvr>
                                    </p:animEffect>
                                  </p:childTnLst>
                                </p:cTn>
                              </p:par>
                              <p:par>
                                <p:cTn id="11" presetID="3" presetClass="entr" presetSubtype="10" fill="hold" nodeType="withEffect">
                                  <p:stCondLst>
                                    <p:cond delay="0"/>
                                  </p:stCondLst>
                                  <p:childTnLst>
                                    <p:set>
                                      <p:cBhvr>
                                        <p:cTn id="12" dur="1" fill="hold">
                                          <p:stCondLst>
                                            <p:cond delay="0"/>
                                          </p:stCondLst>
                                        </p:cTn>
                                        <p:tgtEl>
                                          <p:spTgt spid="7171"/>
                                        </p:tgtEl>
                                        <p:attrNameLst>
                                          <p:attrName>style.visibility</p:attrName>
                                        </p:attrNameLst>
                                      </p:cBhvr>
                                      <p:to>
                                        <p:strVal val="visible"/>
                                      </p:to>
                                    </p:set>
                                    <p:animEffect transition="in" filter="blinds(horizontal)">
                                      <p:cBhvr>
                                        <p:cTn id="13" dur="500"/>
                                        <p:tgtEl>
                                          <p:spTgt spid="717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2">
                                            <p:txEl>
                                              <p:pRg st="1" end="1"/>
                                            </p:txEl>
                                          </p:spTgt>
                                        </p:tgtEl>
                                      </p:cBhvr>
                                    </p:animEffect>
                                    <p:set>
                                      <p:cBhvr>
                                        <p:cTn id="21" dur="1" fill="hold">
                                          <p:stCondLst>
                                            <p:cond delay="499"/>
                                          </p:stCondLst>
                                        </p:cTn>
                                        <p:tgtEl>
                                          <p:spTgt spid="12">
                                            <p:txEl>
                                              <p:pRg st="1" end="1"/>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7170"/>
                                        </p:tgtEl>
                                      </p:cBhvr>
                                    </p:animEffect>
                                    <p:set>
                                      <p:cBhvr>
                                        <p:cTn id="24" dur="1" fill="hold">
                                          <p:stCondLst>
                                            <p:cond delay="499"/>
                                          </p:stCondLst>
                                        </p:cTn>
                                        <p:tgtEl>
                                          <p:spTgt spid="7170"/>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171"/>
                                        </p:tgtEl>
                                      </p:cBhvr>
                                    </p:animEffect>
                                    <p:set>
                                      <p:cBhvr>
                                        <p:cTn id="27" dur="1" fill="hold">
                                          <p:stCondLst>
                                            <p:cond delay="499"/>
                                          </p:stCondLst>
                                        </p:cTn>
                                        <p:tgtEl>
                                          <p:spTgt spid="717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1818" y="1111821"/>
            <a:ext cx="11388152" cy="2536055"/>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题组一　改变条件，平衡移动，判结果变化</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将浓度为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HF</a:t>
            </a:r>
            <a:r>
              <a:rPr lang="zh-CN" altLang="zh-CN" sz="2800" kern="100" dirty="0">
                <a:latin typeface="Times New Roman"/>
                <a:ea typeface="华文细黑"/>
                <a:cs typeface="Times New Roman"/>
              </a:rPr>
              <a:t>溶液加水不断稀释，下列各量始终保持增大的是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A.</a:t>
            </a:r>
            <a:r>
              <a:rPr lang="en-US" altLang="zh-CN" sz="2800" i="1" kern="100" dirty="0" err="1">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r>
              <a:rPr lang="en-US" altLang="zh-CN" sz="2800" kern="100" dirty="0" err="1" smtClean="0">
                <a:latin typeface="Times New Roman"/>
                <a:ea typeface="华文细黑"/>
                <a:cs typeface="Courier New"/>
              </a:rPr>
              <a:t>B.</a:t>
            </a:r>
            <a:r>
              <a:rPr lang="en-US" altLang="zh-CN" sz="2800" i="1" kern="100" dirty="0" err="1" smtClean="0">
                <a:latin typeface="Times New Roman"/>
                <a:ea typeface="华文细黑"/>
                <a:cs typeface="Courier New"/>
              </a:rPr>
              <a:t>K</a:t>
            </a:r>
            <a:r>
              <a:rPr lang="en-US" altLang="zh-CN" sz="2800" kern="100" baseline="-25000" dirty="0" err="1" smtClean="0">
                <a:latin typeface="Times New Roman"/>
                <a:ea typeface="华文细黑"/>
                <a:cs typeface="Courier New"/>
              </a:rPr>
              <a:t>a</a:t>
            </a:r>
            <a:r>
              <a:rPr lang="en-US" altLang="zh-CN" sz="2800" kern="100" dirty="0" smtClean="0">
                <a:latin typeface="Times New Roman"/>
                <a:ea typeface="华文细黑"/>
                <a:cs typeface="Courier New"/>
              </a:rPr>
              <a:t>(HF</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86091555"/>
              </p:ext>
            </p:extLst>
          </p:nvPr>
        </p:nvGraphicFramePr>
        <p:xfrm>
          <a:off x="5661942" y="2724175"/>
          <a:ext cx="5505450" cy="1209675"/>
        </p:xfrm>
        <a:graphic>
          <a:graphicData uri="http://schemas.openxmlformats.org/presentationml/2006/ole">
            <mc:AlternateContent xmlns:mc="http://schemas.openxmlformats.org/markup-compatibility/2006">
              <mc:Choice xmlns:v="urn:schemas-microsoft-com:vml" Requires="v">
                <p:oleObj spid="_x0000_s9365" name="文档" r:id="rId3" imgW="5510450" imgH="1211373" progId="Word.Document.12">
                  <p:embed/>
                </p:oleObj>
              </mc:Choice>
              <mc:Fallback>
                <p:oleObj name="文档" r:id="rId3" imgW="5510450" imgH="1211373" progId="Word.Document.12">
                  <p:embed/>
                  <p:pic>
                    <p:nvPicPr>
                      <p:cNvPr id="0" name=""/>
                      <p:cNvPicPr/>
                      <p:nvPr/>
                    </p:nvPicPr>
                    <p:blipFill>
                      <a:blip r:embed="rId4"/>
                      <a:stretch>
                        <a:fillRect/>
                      </a:stretch>
                    </p:blipFill>
                    <p:spPr>
                      <a:xfrm>
                        <a:off x="5661942" y="2724175"/>
                        <a:ext cx="5505450" cy="1209675"/>
                      </a:xfrm>
                      <a:prstGeom prst="rect">
                        <a:avLst/>
                      </a:prstGeom>
                    </p:spPr>
                  </p:pic>
                </p:oleObj>
              </mc:Fallback>
            </mc:AlternateContent>
          </a:graphicData>
        </a:graphic>
      </p:graphicFrame>
      <p:sp>
        <p:nvSpPr>
          <p:cNvPr id="13" name="矩形 12"/>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8"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9" name="Rectangle 21">
            <a:hlinkClick r:id="rId5" action="ppaction://hlinksldjump"/>
          </p:cNvPr>
          <p:cNvSpPr>
            <a:spLocks noChangeArrowheads="1"/>
          </p:cNvSpPr>
          <p:nvPr/>
        </p:nvSpPr>
        <p:spPr bwMode="auto">
          <a:xfrm>
            <a:off x="1002489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6" action="ppaction://hlinksldjump"/>
          </p:cNvPr>
          <p:cNvSpPr>
            <a:spLocks noChangeArrowheads="1"/>
          </p:cNvSpPr>
          <p:nvPr/>
        </p:nvSpPr>
        <p:spPr bwMode="auto">
          <a:xfrm>
            <a:off x="1052707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7" action="ppaction://hlinksldjump"/>
          </p:cNvPr>
          <p:cNvSpPr>
            <a:spLocks noChangeArrowheads="1"/>
          </p:cNvSpPr>
          <p:nvPr/>
        </p:nvSpPr>
        <p:spPr bwMode="auto">
          <a:xfrm>
            <a:off x="1100510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8" action="ppaction://hlinksldjump"/>
          </p:cNvPr>
          <p:cNvSpPr>
            <a:spLocks noChangeArrowheads="1"/>
          </p:cNvSpPr>
          <p:nvPr/>
        </p:nvSpPr>
        <p:spPr bwMode="auto">
          <a:xfrm>
            <a:off x="1145900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00075" y="2423143"/>
            <a:ext cx="11616057" cy="610528"/>
          </a:xfrm>
          <a:prstGeom prst="rect">
            <a:avLst/>
          </a:prstGeom>
        </p:spPr>
        <p:txBody>
          <a:bodyPr wrap="square" lIns="121898" tIns="60948" rIns="121898" bIns="60948">
            <a:spAutoFit/>
          </a:bodyPr>
          <a:lstStyle/>
          <a:p>
            <a:pPr lvl="0" algn="just">
              <a:lnSpc>
                <a:spcPct val="150000"/>
              </a:lnSpc>
              <a:tabLst>
                <a:tab pos="1890395" algn="l"/>
              </a:tabLst>
            </a:pPr>
            <a:r>
              <a:rPr lang="zh-CN" altLang="zh-CN" kern="100">
                <a:latin typeface="Times New Roman"/>
                <a:ea typeface="华文细黑"/>
                <a:cs typeface="Times New Roman"/>
              </a:rPr>
              <a:t>电离平衡常数只受温度的影响，温度不变，电离平衡常数</a:t>
            </a:r>
            <a:r>
              <a:rPr lang="en-US" altLang="zh-CN" i="1" kern="100">
                <a:latin typeface="Times New Roman"/>
                <a:ea typeface="华文细黑"/>
              </a:rPr>
              <a:t>K</a:t>
            </a:r>
            <a:r>
              <a:rPr lang="en-US" altLang="zh-CN" kern="100" baseline="-25000">
                <a:latin typeface="Times New Roman"/>
                <a:ea typeface="华文细黑"/>
              </a:rPr>
              <a:t>a</a:t>
            </a:r>
            <a:r>
              <a:rPr lang="zh-CN" altLang="zh-CN" kern="100">
                <a:latin typeface="Times New Roman"/>
                <a:ea typeface="华文细黑"/>
                <a:cs typeface="Times New Roman"/>
              </a:rPr>
              <a:t>不变，</a:t>
            </a:r>
            <a:r>
              <a:rPr lang="en-US" altLang="zh-CN" kern="100">
                <a:latin typeface="Times New Roman"/>
                <a:ea typeface="华文细黑"/>
              </a:rPr>
              <a:t>B</a:t>
            </a:r>
            <a:r>
              <a:rPr lang="zh-CN" altLang="zh-CN" kern="100">
                <a:latin typeface="Times New Roman"/>
                <a:ea typeface="华文细黑"/>
                <a:cs typeface="Times New Roman"/>
              </a:rPr>
              <a:t>错误</a:t>
            </a:r>
            <a:r>
              <a:rPr lang="zh-CN" altLang="zh-CN" kern="100" smtClean="0">
                <a:latin typeface="Times New Roman"/>
                <a:ea typeface="华文细黑"/>
                <a:cs typeface="Times New Roman"/>
              </a:rPr>
              <a:t>；</a:t>
            </a:r>
            <a:endParaRPr lang="en-US" altLang="zh-CN" kern="10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17689607"/>
              </p:ext>
            </p:extLst>
          </p:nvPr>
        </p:nvGraphicFramePr>
        <p:xfrm>
          <a:off x="352697" y="3972032"/>
          <a:ext cx="11287125" cy="2076450"/>
        </p:xfrm>
        <a:graphic>
          <a:graphicData uri="http://schemas.openxmlformats.org/presentationml/2006/ole">
            <mc:AlternateContent xmlns:mc="http://schemas.openxmlformats.org/markup-compatibility/2006">
              <mc:Choice xmlns:v="urn:schemas-microsoft-com:vml" Requires="v">
                <p:oleObj spid="_x0000_s11510" name="文档" r:id="rId3" imgW="11291466" imgH="2077166" progId="Word.Document.12">
                  <p:embed/>
                </p:oleObj>
              </mc:Choice>
              <mc:Fallback>
                <p:oleObj name="文档" r:id="rId3" imgW="11291466" imgH="2077166" progId="Word.Document.12">
                  <p:embed/>
                  <p:pic>
                    <p:nvPicPr>
                      <p:cNvPr id="0" name=""/>
                      <p:cNvPicPr/>
                      <p:nvPr/>
                    </p:nvPicPr>
                    <p:blipFill>
                      <a:blip r:embed="rId4"/>
                      <a:stretch>
                        <a:fillRect/>
                      </a:stretch>
                    </p:blipFill>
                    <p:spPr>
                      <a:xfrm>
                        <a:off x="352697" y="3972032"/>
                        <a:ext cx="11287125" cy="2076450"/>
                      </a:xfrm>
                      <a:prstGeom prst="rect">
                        <a:avLst/>
                      </a:prstGeom>
                    </p:spPr>
                  </p:pic>
                </p:oleObj>
              </mc:Fallback>
            </mc:AlternateContent>
          </a:graphicData>
        </a:graphic>
      </p:graphicFrame>
      <p:sp>
        <p:nvSpPr>
          <p:cNvPr id="10" name="矩形 9"/>
          <p:cNvSpPr/>
          <p:nvPr/>
        </p:nvSpPr>
        <p:spPr>
          <a:xfrm>
            <a:off x="234207" y="5809191"/>
            <a:ext cx="1334020" cy="548548"/>
          </a:xfrm>
          <a:prstGeom prst="rect">
            <a:avLst/>
          </a:prstGeom>
        </p:spPr>
        <p:txBody>
          <a:bodyPr wrap="none">
            <a:spAutoFit/>
          </a:bodyPr>
          <a:lstStyle/>
          <a:p>
            <a:pPr algn="just">
              <a:lnSpc>
                <a:spcPct val="140000"/>
              </a:lnSpc>
              <a:spcAft>
                <a:spcPts val="0"/>
              </a:spcAft>
            </a:pPr>
            <a:r>
              <a:rPr lang="zh-CN" altLang="zh-CN" b="1" kern="100" dirty="0">
                <a:solidFill>
                  <a:srgbClr val="0000FF"/>
                </a:solidFill>
                <a:latin typeface="Times New Roman"/>
                <a:cs typeface="Times New Roman"/>
              </a:rPr>
              <a:t>答案</a:t>
            </a:r>
            <a:r>
              <a:rPr lang="zh-CN" altLang="zh-CN" kern="100" dirty="0">
                <a:latin typeface="Times New Roman"/>
                <a:ea typeface="华文细黑"/>
                <a:cs typeface="Times New Roman"/>
              </a:rPr>
              <a:t>　</a:t>
            </a:r>
            <a:r>
              <a:rPr lang="en-US" altLang="zh-CN" kern="100" dirty="0">
                <a:solidFill>
                  <a:schemeClr val="accent6">
                    <a:lumMod val="75000"/>
                  </a:schemeClr>
                </a:solidFill>
                <a:latin typeface="Times New Roman"/>
                <a:ea typeface="华文细黑"/>
                <a:cs typeface="Courier New"/>
              </a:rPr>
              <a:t>D</a:t>
            </a:r>
            <a:endParaRPr lang="zh-CN" altLang="zh-CN" kern="100" dirty="0">
              <a:solidFill>
                <a:schemeClr val="accent6">
                  <a:lumMod val="75000"/>
                </a:schemeClr>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91418058"/>
              </p:ext>
            </p:extLst>
          </p:nvPr>
        </p:nvGraphicFramePr>
        <p:xfrm>
          <a:off x="334566" y="648998"/>
          <a:ext cx="11325225" cy="1943100"/>
        </p:xfrm>
        <a:graphic>
          <a:graphicData uri="http://schemas.openxmlformats.org/presentationml/2006/ole">
            <mc:AlternateContent xmlns:mc="http://schemas.openxmlformats.org/markup-compatibility/2006">
              <mc:Choice xmlns:v="urn:schemas-microsoft-com:vml" Requires="v">
                <p:oleObj spid="_x0000_s11511" name="文档" r:id="rId5" imgW="11329257" imgH="1943544" progId="Word.Document.12">
                  <p:embed/>
                </p:oleObj>
              </mc:Choice>
              <mc:Fallback>
                <p:oleObj name="文档" r:id="rId5" imgW="11329257" imgH="1943544" progId="Word.Document.12">
                  <p:embed/>
                  <p:pic>
                    <p:nvPicPr>
                      <p:cNvPr id="0" name="对象 2"/>
                      <p:cNvPicPr>
                        <a:picLocks noChangeAspect="1" noChangeArrowheads="1"/>
                      </p:cNvPicPr>
                      <p:nvPr/>
                    </p:nvPicPr>
                    <p:blipFill>
                      <a:blip r:embed="rId6"/>
                      <a:srcRect/>
                      <a:stretch>
                        <a:fillRect/>
                      </a:stretch>
                    </p:blipFill>
                    <p:spPr bwMode="auto">
                      <a:xfrm>
                        <a:off x="334566" y="648998"/>
                        <a:ext cx="113252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99859673"/>
              </p:ext>
            </p:extLst>
          </p:nvPr>
        </p:nvGraphicFramePr>
        <p:xfrm>
          <a:off x="333375" y="3091540"/>
          <a:ext cx="11525250" cy="1076325"/>
        </p:xfrm>
        <a:graphic>
          <a:graphicData uri="http://schemas.openxmlformats.org/presentationml/2006/ole">
            <mc:AlternateContent xmlns:mc="http://schemas.openxmlformats.org/markup-compatibility/2006">
              <mc:Choice xmlns:v="urn:schemas-microsoft-com:vml" Requires="v">
                <p:oleObj spid="_x0000_s11512" name="文档" r:id="rId7" imgW="11529367" imgH="1078271" progId="Word.Document.12">
                  <p:embed/>
                </p:oleObj>
              </mc:Choice>
              <mc:Fallback>
                <p:oleObj name="文档" r:id="rId7" imgW="11529367" imgH="1078271" progId="Word.Document.12">
                  <p:embed/>
                  <p:pic>
                    <p:nvPicPr>
                      <p:cNvPr id="0" name=""/>
                      <p:cNvPicPr>
                        <a:picLocks noChangeAspect="1" noChangeArrowheads="1"/>
                      </p:cNvPicPr>
                      <p:nvPr/>
                    </p:nvPicPr>
                    <p:blipFill>
                      <a:blip r:embed="rId8"/>
                      <a:srcRect/>
                      <a:stretch>
                        <a:fillRect/>
                      </a:stretch>
                    </p:blipFill>
                    <p:spPr bwMode="auto">
                      <a:xfrm>
                        <a:off x="333375" y="3091540"/>
                        <a:ext cx="115252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1">
            <a:hlinkClick r:id="rId9" action="ppaction://hlinksldjump"/>
          </p:cNvPr>
          <p:cNvSpPr>
            <a:spLocks noChangeArrowheads="1"/>
          </p:cNvSpPr>
          <p:nvPr/>
        </p:nvSpPr>
        <p:spPr bwMode="auto">
          <a:xfrm>
            <a:off x="1002489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0" action="ppaction://hlinksldjump"/>
          </p:cNvPr>
          <p:cNvSpPr>
            <a:spLocks noChangeArrowheads="1"/>
          </p:cNvSpPr>
          <p:nvPr/>
        </p:nvSpPr>
        <p:spPr bwMode="auto">
          <a:xfrm>
            <a:off x="1052707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1" action="ppaction://hlinksldjump"/>
          </p:cNvPr>
          <p:cNvSpPr>
            <a:spLocks noChangeArrowheads="1"/>
          </p:cNvSpPr>
          <p:nvPr/>
        </p:nvSpPr>
        <p:spPr bwMode="auto">
          <a:xfrm>
            <a:off x="1100510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2" action="ppaction://hlinksldjump"/>
          </p:cNvPr>
          <p:cNvSpPr>
            <a:spLocks noChangeArrowheads="1"/>
          </p:cNvSpPr>
          <p:nvPr/>
        </p:nvSpPr>
        <p:spPr bwMode="auto">
          <a:xfrm>
            <a:off x="1145900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750"/>
                                        <p:tgtEl>
                                          <p:spTgt spid="9"/>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750"/>
                                        <p:tgtEl>
                                          <p:spTgt spid="8"/>
                                        </p:tgtEl>
                                      </p:cBhvr>
                                    </p:animEffect>
                                  </p:childTnLst>
                                </p:cTn>
                              </p:par>
                            </p:childTnLst>
                          </p:cTn>
                        </p:par>
                        <p:par>
                          <p:cTn id="19" fill="hold">
                            <p:stCondLst>
                              <p:cond delay="2250"/>
                            </p:stCondLst>
                            <p:childTnLst>
                              <p:par>
                                <p:cTn id="20" presetID="3" presetClass="entr" presetSubtype="1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552747"/>
            <a:ext cx="11388152"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时，把</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的醋酸加水稀释，则图中的纵轴</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表示的是</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en-US" altLang="zh-CN" sz="280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溶液中</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的物质的量浓度</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溶液的导电能力</a:t>
            </a:r>
            <a:endParaRPr lang="zh-CN" altLang="zh-CN" sz="1050" kern="100" dirty="0">
              <a:latin typeface="宋体"/>
              <a:cs typeface="Courier New"/>
            </a:endParaRPr>
          </a:p>
          <a:p>
            <a:pPr algn="just">
              <a:lnSpc>
                <a:spcPct val="140000"/>
              </a:lnSpc>
              <a:spcAft>
                <a:spcPts val="0"/>
              </a:spcAft>
            </a:pPr>
            <a:endParaRPr lang="en-US" altLang="zh-CN" sz="2800" kern="100" dirty="0" smtClean="0">
              <a:latin typeface="Times New Roman"/>
              <a:ea typeface="华文细黑"/>
              <a:cs typeface="Courier New"/>
            </a:endParaRPr>
          </a:p>
          <a:p>
            <a:pPr algn="just">
              <a:lnSpc>
                <a:spcPct val="140000"/>
              </a:lnSpc>
              <a:spcAft>
                <a:spcPts val="0"/>
              </a:spcAft>
            </a:pPr>
            <a:endParaRPr lang="en-US" altLang="zh-CN" sz="2800" kern="100" dirty="0">
              <a:latin typeface="Times New Roman"/>
              <a:ea typeface="华文细黑"/>
              <a:cs typeface="Courier New"/>
            </a:endParaRPr>
          </a:p>
          <a:p>
            <a:pPr algn="just">
              <a:lnSpc>
                <a:spcPct val="140000"/>
              </a:lnSpc>
              <a:spcAft>
                <a:spcPts val="0"/>
              </a:spcAft>
            </a:pPr>
            <a:r>
              <a:rPr lang="en-US" altLang="zh-CN" sz="2800" kern="100" dirty="0" smtClean="0">
                <a:latin typeface="Times New Roman"/>
                <a:ea typeface="华文细黑"/>
                <a:cs typeface="Courier New"/>
              </a:rPr>
              <a:t>D.CH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zh-CN" altLang="zh-CN" sz="2800" kern="100" dirty="0">
                <a:latin typeface="Times New Roman"/>
                <a:ea typeface="华文细黑"/>
                <a:cs typeface="Times New Roman"/>
              </a:rPr>
              <a:t>的电离</a:t>
            </a:r>
            <a:r>
              <a:rPr lang="zh-CN" altLang="zh-CN" sz="2800" kern="100" dirty="0" smtClean="0">
                <a:latin typeface="Times New Roman"/>
                <a:ea typeface="华文细黑"/>
                <a:cs typeface="Times New Roman"/>
              </a:rPr>
              <a:t>程度</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的醋酸稀释过程中，随着水的加入溶液中</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的浓度增大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但不会超过</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7</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的电离程度增大，</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数目增多，</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数目减少，但溶液中</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的浓度减小，溶液的导电能力减弱</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0242" name="Picture 2" descr="HX4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6109" y="1416843"/>
            <a:ext cx="2485513" cy="221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892255955"/>
              </p:ext>
            </p:extLst>
          </p:nvPr>
        </p:nvGraphicFramePr>
        <p:xfrm>
          <a:off x="469057" y="2472580"/>
          <a:ext cx="4467225" cy="1181100"/>
        </p:xfrm>
        <a:graphic>
          <a:graphicData uri="http://schemas.openxmlformats.org/presentationml/2006/ole">
            <mc:AlternateContent xmlns:mc="http://schemas.openxmlformats.org/markup-compatibility/2006">
              <mc:Choice xmlns:v="urn:schemas-microsoft-com:vml" Requires="v">
                <p:oleObj spid="_x0000_s10341" name="文档" r:id="rId4" imgW="4472965" imgH="1182683" progId="Word.Document.12">
                  <p:embed/>
                </p:oleObj>
              </mc:Choice>
              <mc:Fallback>
                <p:oleObj name="文档" r:id="rId4" imgW="4472965" imgH="1182683" progId="Word.Document.12">
                  <p:embed/>
                  <p:pic>
                    <p:nvPicPr>
                      <p:cNvPr id="0" name=""/>
                      <p:cNvPicPr/>
                      <p:nvPr/>
                    </p:nvPicPr>
                    <p:blipFill>
                      <a:blip r:embed="rId5"/>
                      <a:stretch>
                        <a:fillRect/>
                      </a:stretch>
                    </p:blipFill>
                    <p:spPr>
                      <a:xfrm>
                        <a:off x="469057" y="2472580"/>
                        <a:ext cx="4467225" cy="1181100"/>
                      </a:xfrm>
                      <a:prstGeom prst="rect">
                        <a:avLst/>
                      </a:prstGeom>
                    </p:spPr>
                  </p:pic>
                </p:oleObj>
              </mc:Fallback>
            </mc:AlternateContent>
          </a:graphicData>
        </a:graphic>
      </p:graphicFrame>
      <p:sp>
        <p:nvSpPr>
          <p:cNvPr id="3" name="矩形 2"/>
          <p:cNvSpPr/>
          <p:nvPr/>
        </p:nvSpPr>
        <p:spPr>
          <a:xfrm>
            <a:off x="11009809" y="702901"/>
            <a:ext cx="423514" cy="523220"/>
          </a:xfrm>
          <a:prstGeom prst="rect">
            <a:avLst/>
          </a:prstGeom>
        </p:spPr>
        <p:txBody>
          <a:bodyPr wrap="none">
            <a:spAutoFit/>
          </a:bodyPr>
          <a:lstStyle/>
          <a:p>
            <a:r>
              <a:rPr lang="en-US" altLang="zh-CN" sz="2800">
                <a:solidFill>
                  <a:schemeClr val="accent6">
                    <a:lumMod val="75000"/>
                  </a:schemeClr>
                </a:solidFill>
                <a:latin typeface="Times New Roman" pitchFamily="18" charset="0"/>
                <a:ea typeface="Times New Roman" pitchFamily="18" charset="0"/>
                <a:cs typeface="Times New Roman" pitchFamily="18" charset="0"/>
              </a:rPr>
              <a:t>B</a:t>
            </a:r>
            <a:endParaRPr lang="zh-CN" altLang="en-US" sz="2800" dirty="0">
              <a:solidFill>
                <a:schemeClr val="accent6">
                  <a:lumMod val="75000"/>
                </a:schemeClr>
              </a:solidFill>
              <a:latin typeface="Times New Roman" pitchFamily="18" charset="0"/>
              <a:ea typeface="Times New Roman" pitchFamily="18" charset="0"/>
              <a:cs typeface="Times New Roman" pitchFamily="18" charset="0"/>
            </a:endParaRPr>
          </a:p>
        </p:txBody>
      </p:sp>
      <p:sp>
        <p:nvSpPr>
          <p:cNvPr id="6" name="Rectangle 21">
            <a:hlinkClick r:id="rId6" action="ppaction://hlinksldjump"/>
          </p:cNvPr>
          <p:cNvSpPr>
            <a:spLocks noChangeArrowheads="1"/>
          </p:cNvSpPr>
          <p:nvPr/>
        </p:nvSpPr>
        <p:spPr bwMode="auto">
          <a:xfrm>
            <a:off x="1002489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1052707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100510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1145900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linds(horizontal)">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6" end="6"/>
                                            </p:txEl>
                                          </p:spTgt>
                                        </p:tgtEl>
                                      </p:cBhvr>
                                    </p:animEffect>
                                    <p:set>
                                      <p:cBhvr>
                                        <p:cTn id="17" dur="1" fill="hold">
                                          <p:stCondLst>
                                            <p:cond delay="499"/>
                                          </p:stCondLst>
                                        </p:cTn>
                                        <p:tgtEl>
                                          <p:spTgt spid="5">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7999" y="693490"/>
            <a:ext cx="11502034" cy="3671494"/>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题组二　平衡移动，结果变化，判采取措施</a:t>
            </a:r>
            <a:endParaRPr lang="zh-CN" altLang="zh-CN" sz="1050" kern="100" dirty="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稀氨水中存在着下列平衡：</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ZBFH"/>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，若要使平衡向逆反应方向移动，同时使</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增大，应加入的物质或采取的措施是</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固体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硫酸　</a:t>
            </a:r>
            <a:r>
              <a:rPr lang="en-US" altLang="zh-CN" sz="2800" kern="100" dirty="0">
                <a:latin typeface="宋体"/>
                <a:ea typeface="华文细黑"/>
                <a:cs typeface="Times New Roman"/>
              </a:rPr>
              <a:t>③</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水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加热</a:t>
            </a:r>
            <a:r>
              <a:rPr lang="en-US" altLang="zh-CN" sz="2800" kern="100" dirty="0">
                <a:latin typeface="Times New Roman"/>
                <a:ea typeface="华文细黑"/>
                <a:cs typeface="Courier New"/>
              </a:rPr>
              <a:t>	 </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MgSO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固体</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③⑤</a:t>
            </a:r>
            <a:endParaRPr lang="en-US" altLang="zh-CN" sz="2800" kern="100" dirty="0">
              <a:latin typeface="宋体"/>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5721983"/>
              </p:ext>
            </p:extLst>
          </p:nvPr>
        </p:nvGraphicFramePr>
        <p:xfrm>
          <a:off x="6517729" y="1394520"/>
          <a:ext cx="1501775" cy="668338"/>
        </p:xfrm>
        <a:graphic>
          <a:graphicData uri="http://schemas.openxmlformats.org/presentationml/2006/ole">
            <mc:AlternateContent xmlns:mc="http://schemas.openxmlformats.org/markup-compatibility/2006">
              <mc:Choice xmlns:v="urn:schemas-microsoft-com:vml" Requires="v">
                <p:oleObj spid="_x0000_s12438" name="文档" r:id="rId3" imgW="1501906" imgH="667783" progId="Word.Document.12">
                  <p:embed/>
                </p:oleObj>
              </mc:Choice>
              <mc:Fallback>
                <p:oleObj name="文档" r:id="rId3" imgW="1501906" imgH="667783" progId="Word.Document.12">
                  <p:embed/>
                  <p:pic>
                    <p:nvPicPr>
                      <p:cNvPr id="0" name=""/>
                      <p:cNvPicPr/>
                      <p:nvPr/>
                    </p:nvPicPr>
                    <p:blipFill>
                      <a:blip r:embed="rId4"/>
                      <a:stretch>
                        <a:fillRect/>
                      </a:stretch>
                    </p:blipFill>
                    <p:spPr>
                      <a:xfrm>
                        <a:off x="6517729" y="1394520"/>
                        <a:ext cx="1501775" cy="668338"/>
                      </a:xfrm>
                      <a:prstGeom prst="rect">
                        <a:avLst/>
                      </a:prstGeom>
                    </p:spPr>
                  </p:pic>
                </p:oleObj>
              </mc:Fallback>
            </mc:AlternateContent>
          </a:graphicData>
        </a:graphic>
      </p:graphicFrame>
      <p:sp>
        <p:nvSpPr>
          <p:cNvPr id="5" name="Rectangle 21">
            <a:hlinkClick r:id="rId5" action="ppaction://hlinksldjump"/>
          </p:cNvPr>
          <p:cNvSpPr>
            <a:spLocks noChangeArrowheads="1"/>
          </p:cNvSpPr>
          <p:nvPr/>
        </p:nvSpPr>
        <p:spPr bwMode="auto">
          <a:xfrm>
            <a:off x="1002489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1052707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1100510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8" action="ppaction://hlinksldjump"/>
          </p:cNvPr>
          <p:cNvSpPr>
            <a:spLocks noChangeArrowheads="1"/>
          </p:cNvSpPr>
          <p:nvPr/>
        </p:nvSpPr>
        <p:spPr bwMode="auto">
          <a:xfrm>
            <a:off x="1145900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58940" y="783157"/>
            <a:ext cx="11617054" cy="4776668"/>
          </a:xfrm>
          <a:prstGeom prst="rect">
            <a:avLst/>
          </a:prstGeom>
        </p:spPr>
        <p:txBody>
          <a:bodyPr wrap="square" lIns="121898" tIns="60948" rIns="121898" bIns="60948">
            <a:spAutoFit/>
          </a:bodyPr>
          <a:lstStyle/>
          <a:p>
            <a:pPr algn="just">
              <a:lnSpc>
                <a:spcPct val="140000"/>
              </a:lnSpc>
              <a:spcAft>
                <a:spcPts val="0"/>
              </a:spcAft>
            </a:pPr>
            <a:r>
              <a:rPr lang="zh-CN" altLang="zh-CN" b="1" kern="100" dirty="0">
                <a:solidFill>
                  <a:srgbClr val="0000FF"/>
                </a:solidFill>
                <a:latin typeface="Times New Roman"/>
                <a:cs typeface="Times New Roman"/>
              </a:rPr>
              <a:t>解析</a:t>
            </a:r>
            <a:r>
              <a:rPr lang="zh-CN" altLang="zh-CN" kern="100" dirty="0">
                <a:latin typeface="Times New Roman"/>
                <a:ea typeface="华文细黑"/>
                <a:cs typeface="Times New Roman"/>
              </a:rPr>
              <a:t>　若在氨水中加入</a:t>
            </a:r>
            <a:r>
              <a:rPr lang="en-US" altLang="zh-CN" kern="100" dirty="0">
                <a:latin typeface="Times New Roman"/>
                <a:ea typeface="华文细黑"/>
              </a:rPr>
              <a:t>NH</a:t>
            </a:r>
            <a:r>
              <a:rPr lang="en-US" altLang="zh-CN" kern="100" baseline="-25000" dirty="0">
                <a:latin typeface="Times New Roman"/>
                <a:ea typeface="华文细黑"/>
              </a:rPr>
              <a:t>4</a:t>
            </a:r>
            <a:r>
              <a:rPr lang="en-US" altLang="zh-CN" kern="100" dirty="0">
                <a:latin typeface="Times New Roman"/>
                <a:ea typeface="华文细黑"/>
              </a:rPr>
              <a:t>Cl</a:t>
            </a:r>
            <a:r>
              <a:rPr lang="zh-CN" altLang="zh-CN" kern="100" dirty="0">
                <a:latin typeface="Times New Roman"/>
                <a:ea typeface="华文细黑"/>
                <a:cs typeface="Times New Roman"/>
              </a:rPr>
              <a:t>固体，</a:t>
            </a:r>
            <a:r>
              <a:rPr lang="en-US" altLang="zh-CN" i="1" kern="100" dirty="0">
                <a:latin typeface="Times New Roman"/>
                <a:ea typeface="华文细黑"/>
              </a:rPr>
              <a:t>          </a:t>
            </a:r>
            <a:r>
              <a:rPr lang="zh-CN" altLang="zh-CN" kern="100" dirty="0" smtClean="0">
                <a:latin typeface="Times New Roman"/>
                <a:ea typeface="华文细黑"/>
                <a:cs typeface="Times New Roman"/>
              </a:rPr>
              <a:t>增大</a:t>
            </a:r>
            <a:r>
              <a:rPr lang="zh-CN" altLang="zh-CN" kern="100" dirty="0">
                <a:latin typeface="Times New Roman"/>
                <a:ea typeface="华文细黑"/>
                <a:cs typeface="Times New Roman"/>
              </a:rPr>
              <a:t>，平衡向逆反应方向移动，</a:t>
            </a:r>
            <a:r>
              <a:rPr lang="en-US" altLang="zh-CN" i="1" kern="100" dirty="0">
                <a:latin typeface="Times New Roman"/>
                <a:ea typeface="华文细黑"/>
              </a:rPr>
              <a:t>c</a:t>
            </a:r>
            <a:r>
              <a:rPr lang="en-US" altLang="zh-CN" kern="100" dirty="0">
                <a:latin typeface="Times New Roman"/>
                <a:ea typeface="华文细黑"/>
              </a:rPr>
              <a:t>(OH</a:t>
            </a:r>
            <a:r>
              <a:rPr lang="zh-CN" altLang="zh-CN" kern="100" baseline="30000" dirty="0">
                <a:latin typeface="Times New Roman"/>
                <a:ea typeface="华文细黑"/>
                <a:cs typeface="Times New Roman"/>
              </a:rPr>
              <a:t>－</a:t>
            </a:r>
            <a:r>
              <a:rPr lang="en-US" altLang="zh-CN" kern="100" dirty="0">
                <a:latin typeface="Times New Roman"/>
                <a:ea typeface="华文细黑"/>
              </a:rPr>
              <a:t>)</a:t>
            </a:r>
            <a:r>
              <a:rPr lang="zh-CN" altLang="zh-CN" kern="100" dirty="0">
                <a:latin typeface="Times New Roman"/>
                <a:ea typeface="华文细黑"/>
                <a:cs typeface="Times New Roman"/>
              </a:rPr>
              <a:t>减小，</a:t>
            </a:r>
            <a:r>
              <a:rPr lang="en-US" altLang="zh-CN" kern="100" dirty="0">
                <a:latin typeface="宋体"/>
                <a:ea typeface="华文细黑"/>
                <a:cs typeface="Times New Roman"/>
              </a:rPr>
              <a:t>①</a:t>
            </a:r>
            <a:r>
              <a:rPr lang="zh-CN" altLang="zh-CN" kern="100" dirty="0">
                <a:latin typeface="Times New Roman"/>
                <a:ea typeface="华文细黑"/>
                <a:cs typeface="Times New Roman"/>
              </a:rPr>
              <a:t>不合题意；</a:t>
            </a:r>
            <a:endParaRPr lang="en-US" altLang="zh-CN" kern="100" dirty="0">
              <a:latin typeface="宋体"/>
              <a:ea typeface="华文细黑"/>
              <a:cs typeface="Times New Roman"/>
            </a:endParaRPr>
          </a:p>
          <a:p>
            <a:pPr algn="just">
              <a:lnSpc>
                <a:spcPct val="140000"/>
              </a:lnSpc>
              <a:spcAft>
                <a:spcPts val="0"/>
              </a:spcAft>
            </a:pPr>
            <a:r>
              <a:rPr lang="zh-CN" altLang="zh-CN" kern="100" dirty="0">
                <a:latin typeface="Times New Roman"/>
                <a:ea typeface="华文细黑"/>
                <a:cs typeface="Times New Roman"/>
              </a:rPr>
              <a:t>硫酸中的</a:t>
            </a:r>
            <a:r>
              <a:rPr lang="en-US" altLang="zh-CN" kern="100" dirty="0">
                <a:latin typeface="Times New Roman"/>
                <a:ea typeface="华文细黑"/>
                <a:cs typeface="Courier New"/>
              </a:rPr>
              <a:t>H</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与</a:t>
            </a:r>
            <a:r>
              <a:rPr lang="en-US" altLang="zh-CN" kern="100" dirty="0">
                <a:latin typeface="Times New Roman"/>
                <a:ea typeface="华文细黑"/>
                <a:cs typeface="Courier New"/>
              </a:rPr>
              <a:t>OH</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反应，使</a:t>
            </a:r>
            <a:r>
              <a:rPr lang="en-US" altLang="zh-CN" i="1" kern="100" dirty="0">
                <a:latin typeface="Times New Roman"/>
                <a:ea typeface="华文细黑"/>
                <a:cs typeface="Courier New"/>
              </a:rPr>
              <a:t>c</a:t>
            </a:r>
            <a:r>
              <a:rPr lang="en-US" altLang="zh-CN" kern="100" dirty="0">
                <a:latin typeface="Times New Roman"/>
                <a:ea typeface="华文细黑"/>
                <a:cs typeface="Courier New"/>
              </a:rPr>
              <a:t>(OH</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减小，平衡向正反应方向移动，</a:t>
            </a:r>
            <a:r>
              <a:rPr lang="en-US" altLang="zh-CN" kern="100" dirty="0">
                <a:latin typeface="宋体"/>
                <a:ea typeface="华文细黑"/>
                <a:cs typeface="Times New Roman"/>
              </a:rPr>
              <a:t>②</a:t>
            </a:r>
            <a:r>
              <a:rPr lang="zh-CN" altLang="zh-CN" kern="100" dirty="0">
                <a:latin typeface="Times New Roman"/>
                <a:ea typeface="华文细黑"/>
                <a:cs typeface="Times New Roman"/>
              </a:rPr>
              <a:t>不合题意；</a:t>
            </a:r>
            <a:endParaRPr lang="en-US" altLang="zh-CN" kern="100" dirty="0">
              <a:latin typeface="Times New Roman"/>
              <a:ea typeface="华文细黑"/>
              <a:cs typeface="Times New Roman"/>
            </a:endParaRPr>
          </a:p>
          <a:p>
            <a:pPr lvl="0" algn="just">
              <a:lnSpc>
                <a:spcPct val="140000"/>
              </a:lnSpc>
            </a:pPr>
            <a:r>
              <a:rPr lang="zh-CN" altLang="zh-CN" kern="100" dirty="0" smtClean="0">
                <a:solidFill>
                  <a:prstClr val="black"/>
                </a:solidFill>
                <a:latin typeface="Times New Roman"/>
                <a:ea typeface="华文细黑"/>
                <a:cs typeface="Times New Roman"/>
              </a:rPr>
              <a:t>当</a:t>
            </a:r>
            <a:r>
              <a:rPr lang="zh-CN" altLang="zh-CN" kern="100" dirty="0">
                <a:solidFill>
                  <a:prstClr val="black"/>
                </a:solidFill>
                <a:latin typeface="Times New Roman"/>
                <a:ea typeface="华文细黑"/>
                <a:cs typeface="Times New Roman"/>
              </a:rPr>
              <a:t>在氨水中加入</a:t>
            </a:r>
            <a:r>
              <a:rPr lang="en-US" altLang="zh-CN" kern="100" dirty="0" err="1">
                <a:solidFill>
                  <a:prstClr val="black"/>
                </a:solidFill>
                <a:latin typeface="Times New Roman"/>
                <a:ea typeface="华文细黑"/>
                <a:cs typeface="Courier New"/>
              </a:rPr>
              <a:t>NaOH</a:t>
            </a:r>
            <a:r>
              <a:rPr lang="zh-CN" altLang="zh-CN" kern="100" dirty="0">
                <a:solidFill>
                  <a:prstClr val="black"/>
                </a:solidFill>
                <a:latin typeface="Times New Roman"/>
                <a:ea typeface="华文细黑"/>
                <a:cs typeface="Times New Roman"/>
              </a:rPr>
              <a:t>固体后，</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增大，平衡向逆反应方向移动，</a:t>
            </a:r>
            <a:r>
              <a:rPr lang="en-US" altLang="zh-CN" kern="100" dirty="0">
                <a:solidFill>
                  <a:prstClr val="black"/>
                </a:solidFill>
                <a:latin typeface="宋体"/>
                <a:ea typeface="华文细黑"/>
                <a:cs typeface="Times New Roman"/>
              </a:rPr>
              <a:t>③</a:t>
            </a:r>
            <a:r>
              <a:rPr lang="zh-CN" altLang="zh-CN" kern="100" dirty="0">
                <a:solidFill>
                  <a:prstClr val="black"/>
                </a:solidFill>
                <a:latin typeface="Times New Roman"/>
                <a:ea typeface="华文细黑"/>
                <a:cs typeface="Times New Roman"/>
              </a:rPr>
              <a:t>符合题意</a:t>
            </a:r>
            <a:r>
              <a:rPr lang="zh-CN" altLang="zh-CN" kern="100" dirty="0" smtClean="0">
                <a:solidFill>
                  <a:prstClr val="black"/>
                </a:solidFill>
                <a:latin typeface="Times New Roman"/>
                <a:ea typeface="华文细黑"/>
                <a:cs typeface="Times New Roman"/>
              </a:rPr>
              <a:t>；</a:t>
            </a:r>
            <a:endParaRPr lang="en-US" altLang="zh-CN" kern="100" dirty="0" smtClean="0">
              <a:solidFill>
                <a:prstClr val="black"/>
              </a:solidFill>
              <a:latin typeface="Times New Roman"/>
              <a:ea typeface="华文细黑"/>
              <a:cs typeface="Times New Roman"/>
            </a:endParaRPr>
          </a:p>
          <a:p>
            <a:pPr lvl="0" algn="just">
              <a:lnSpc>
                <a:spcPct val="140000"/>
              </a:lnSpc>
            </a:pPr>
            <a:r>
              <a:rPr lang="zh-CN" altLang="zh-CN" kern="100" dirty="0" smtClean="0">
                <a:solidFill>
                  <a:prstClr val="black"/>
                </a:solidFill>
                <a:latin typeface="Times New Roman"/>
                <a:ea typeface="华文细黑"/>
                <a:cs typeface="Times New Roman"/>
              </a:rPr>
              <a:t>若</a:t>
            </a:r>
            <a:r>
              <a:rPr lang="zh-CN" altLang="zh-CN" kern="100" dirty="0">
                <a:solidFill>
                  <a:prstClr val="black"/>
                </a:solidFill>
                <a:latin typeface="Times New Roman"/>
                <a:ea typeface="华文细黑"/>
                <a:cs typeface="Times New Roman"/>
              </a:rPr>
              <a:t>在氨水中加入水，稀释溶液，平衡向正反应方向移动，但</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减小，</a:t>
            </a:r>
            <a:r>
              <a:rPr lang="en-US" altLang="zh-CN" kern="100" dirty="0">
                <a:solidFill>
                  <a:prstClr val="black"/>
                </a:solidFill>
                <a:latin typeface="宋体"/>
                <a:ea typeface="华文细黑"/>
                <a:cs typeface="Times New Roman"/>
              </a:rPr>
              <a:t>④</a:t>
            </a:r>
            <a:r>
              <a:rPr lang="zh-CN" altLang="zh-CN" kern="100" dirty="0">
                <a:solidFill>
                  <a:prstClr val="black"/>
                </a:solidFill>
                <a:latin typeface="Times New Roman"/>
                <a:ea typeface="华文细黑"/>
                <a:cs typeface="Times New Roman"/>
              </a:rPr>
              <a:t>不合题意</a:t>
            </a:r>
            <a:r>
              <a:rPr lang="zh-CN" altLang="zh-CN" kern="100" dirty="0" smtClean="0">
                <a:solidFill>
                  <a:prstClr val="black"/>
                </a:solidFill>
                <a:latin typeface="Times New Roman"/>
                <a:ea typeface="华文细黑"/>
                <a:cs typeface="Times New Roman"/>
              </a:rPr>
              <a:t>；</a:t>
            </a:r>
            <a:endParaRPr lang="en-US" altLang="zh-CN" kern="100" dirty="0" smtClean="0">
              <a:solidFill>
                <a:prstClr val="black"/>
              </a:solidFill>
              <a:latin typeface="Times New Roman"/>
              <a:ea typeface="华文细黑"/>
              <a:cs typeface="Times New Roman"/>
            </a:endParaRPr>
          </a:p>
          <a:p>
            <a:pPr lvl="0" algn="just">
              <a:lnSpc>
                <a:spcPct val="140000"/>
              </a:lnSpc>
            </a:pPr>
            <a:r>
              <a:rPr lang="zh-CN" altLang="zh-CN" kern="100" dirty="0" smtClean="0">
                <a:solidFill>
                  <a:prstClr val="black"/>
                </a:solidFill>
                <a:latin typeface="Times New Roman"/>
                <a:ea typeface="华文细黑"/>
                <a:cs typeface="Times New Roman"/>
              </a:rPr>
              <a:t>电离</a:t>
            </a:r>
            <a:r>
              <a:rPr lang="zh-CN" altLang="zh-CN" kern="100" dirty="0">
                <a:solidFill>
                  <a:prstClr val="black"/>
                </a:solidFill>
                <a:latin typeface="Times New Roman"/>
                <a:ea typeface="华文细黑"/>
                <a:cs typeface="Times New Roman"/>
              </a:rPr>
              <a:t>属吸热过程，加热平衡向正反应方向移动，</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增大，</a:t>
            </a:r>
            <a:r>
              <a:rPr lang="en-US" altLang="zh-CN" kern="100" dirty="0">
                <a:solidFill>
                  <a:prstClr val="black"/>
                </a:solidFill>
                <a:latin typeface="宋体"/>
                <a:ea typeface="华文细黑"/>
                <a:cs typeface="Times New Roman"/>
              </a:rPr>
              <a:t>⑤</a:t>
            </a:r>
            <a:r>
              <a:rPr lang="zh-CN" altLang="zh-CN" kern="100" dirty="0">
                <a:solidFill>
                  <a:prstClr val="black"/>
                </a:solidFill>
                <a:latin typeface="Times New Roman"/>
                <a:ea typeface="华文细黑"/>
                <a:cs typeface="Times New Roman"/>
              </a:rPr>
              <a:t>不合题意</a:t>
            </a:r>
            <a:r>
              <a:rPr lang="zh-CN" altLang="zh-CN" kern="100" dirty="0" smtClean="0">
                <a:solidFill>
                  <a:prstClr val="black"/>
                </a:solidFill>
                <a:latin typeface="Times New Roman"/>
                <a:ea typeface="华文细黑"/>
                <a:cs typeface="Times New Roman"/>
              </a:rPr>
              <a:t>；</a:t>
            </a:r>
            <a:endParaRPr lang="en-US" altLang="zh-CN" kern="100" dirty="0" smtClean="0">
              <a:solidFill>
                <a:prstClr val="black"/>
              </a:solidFill>
              <a:latin typeface="Times New Roman"/>
              <a:ea typeface="华文细黑"/>
              <a:cs typeface="Times New Roman"/>
            </a:endParaRPr>
          </a:p>
          <a:p>
            <a:pPr lvl="0" algn="just">
              <a:lnSpc>
                <a:spcPct val="140000"/>
              </a:lnSpc>
            </a:pPr>
            <a:r>
              <a:rPr lang="zh-CN" altLang="zh-CN" kern="100" dirty="0" smtClean="0">
                <a:solidFill>
                  <a:prstClr val="black"/>
                </a:solidFill>
                <a:latin typeface="Times New Roman"/>
                <a:ea typeface="华文细黑"/>
                <a:cs typeface="Times New Roman"/>
              </a:rPr>
              <a:t>加入</a:t>
            </a:r>
            <a:r>
              <a:rPr lang="zh-CN" altLang="zh-CN" kern="100" dirty="0">
                <a:solidFill>
                  <a:prstClr val="black"/>
                </a:solidFill>
                <a:latin typeface="Times New Roman"/>
                <a:ea typeface="华文细黑"/>
                <a:cs typeface="Times New Roman"/>
              </a:rPr>
              <a:t>少量</a:t>
            </a:r>
            <a:r>
              <a:rPr lang="en-US" altLang="zh-CN" kern="100" dirty="0">
                <a:solidFill>
                  <a:prstClr val="black"/>
                </a:solidFill>
                <a:latin typeface="Times New Roman"/>
                <a:ea typeface="华文细黑"/>
                <a:cs typeface="Courier New"/>
              </a:rPr>
              <a:t>MgSO</a:t>
            </a:r>
            <a:r>
              <a:rPr lang="en-US" altLang="zh-CN" kern="100" baseline="-25000" dirty="0">
                <a:solidFill>
                  <a:prstClr val="black"/>
                </a:solidFill>
                <a:latin typeface="Times New Roman"/>
                <a:ea typeface="华文细黑"/>
                <a:cs typeface="Courier New"/>
              </a:rPr>
              <a:t>4</a:t>
            </a:r>
            <a:r>
              <a:rPr lang="zh-CN" altLang="zh-CN" kern="100" dirty="0">
                <a:solidFill>
                  <a:prstClr val="black"/>
                </a:solidFill>
                <a:latin typeface="Times New Roman"/>
                <a:ea typeface="华文细黑"/>
                <a:cs typeface="Times New Roman"/>
              </a:rPr>
              <a:t>固体发生反应</a:t>
            </a:r>
            <a:r>
              <a:rPr lang="en-US" altLang="zh-CN" kern="100" dirty="0">
                <a:solidFill>
                  <a:prstClr val="black"/>
                </a:solidFill>
                <a:latin typeface="Times New Roman"/>
                <a:ea typeface="华文细黑"/>
                <a:cs typeface="Courier New"/>
              </a:rPr>
              <a:t>Mg</a:t>
            </a:r>
            <a:r>
              <a:rPr lang="en-US" altLang="zh-CN" kern="100" baseline="30000" dirty="0">
                <a:solidFill>
                  <a:prstClr val="black"/>
                </a:solidFill>
                <a:latin typeface="Times New Roman"/>
                <a:ea typeface="华文细黑"/>
                <a:cs typeface="Courier New"/>
              </a:rPr>
              <a:t>2</a:t>
            </a:r>
            <a:r>
              <a:rPr lang="zh-CN" altLang="zh-CN" kern="100" baseline="30000" dirty="0">
                <a:solidFill>
                  <a:prstClr val="black"/>
                </a:solidFill>
                <a:latin typeface="Times New Roman"/>
                <a:ea typeface="华文细黑"/>
                <a:cs typeface="Times New Roman"/>
              </a:rPr>
              <a:t>＋</a:t>
            </a:r>
            <a:r>
              <a:rPr lang="zh-CN" altLang="zh-CN" kern="1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2OH</a:t>
            </a:r>
            <a:r>
              <a:rPr lang="zh-CN" altLang="zh-CN" kern="100" baseline="30000" dirty="0" smtClean="0">
                <a:solidFill>
                  <a:prstClr val="black"/>
                </a:solidFill>
                <a:latin typeface="Times New Roman"/>
                <a:ea typeface="华文细黑"/>
                <a:cs typeface="Times New Roman"/>
              </a:rPr>
              <a:t>－</a:t>
            </a:r>
            <a:r>
              <a:rPr lang="en-US" altLang="zh-CN" kern="100" spc="-500" dirty="0" smtClean="0">
                <a:solidFill>
                  <a:prstClr val="black"/>
                </a:solidFill>
                <a:latin typeface="Times New Roman"/>
                <a:ea typeface="华文细黑"/>
                <a:cs typeface="Courier New"/>
              </a:rPr>
              <a:t>=== </a:t>
            </a:r>
            <a:r>
              <a:rPr lang="en-US" altLang="zh-CN" kern="100" dirty="0" smtClean="0">
                <a:solidFill>
                  <a:prstClr val="black"/>
                </a:solidFill>
                <a:latin typeface="Times New Roman"/>
                <a:ea typeface="华文细黑"/>
                <a:cs typeface="Courier New"/>
              </a:rPr>
              <a:t>Mg(OH)</a:t>
            </a:r>
            <a:r>
              <a:rPr lang="en-US" altLang="zh-CN" kern="100" baseline="-25000" dirty="0" smtClean="0">
                <a:solidFill>
                  <a:prstClr val="black"/>
                </a:solidFill>
                <a:latin typeface="Times New Roman"/>
                <a:ea typeface="华文细黑"/>
                <a:cs typeface="Courier New"/>
              </a:rPr>
              <a:t>2</a:t>
            </a:r>
            <a:r>
              <a:rPr lang="en-US" altLang="zh-CN" kern="100" dirty="0">
                <a:solidFill>
                  <a:prstClr val="black"/>
                </a:solidFill>
                <a:latin typeface="宋体"/>
                <a:ea typeface="华文细黑"/>
                <a:cs typeface="Times New Roman"/>
              </a:rPr>
              <a:t>↓</a:t>
            </a:r>
            <a:r>
              <a:rPr lang="zh-CN" altLang="zh-CN" kern="100" dirty="0">
                <a:solidFill>
                  <a:prstClr val="black"/>
                </a:solidFill>
                <a:latin typeface="Times New Roman"/>
                <a:ea typeface="华文细黑"/>
                <a:cs typeface="Times New Roman"/>
              </a:rPr>
              <a:t>，溶液中</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减小，</a:t>
            </a:r>
            <a:r>
              <a:rPr lang="en-US" altLang="zh-CN" kern="100" dirty="0">
                <a:solidFill>
                  <a:prstClr val="black"/>
                </a:solidFill>
                <a:latin typeface="宋体"/>
                <a:ea typeface="华文细黑"/>
                <a:cs typeface="Times New Roman"/>
              </a:rPr>
              <a:t>⑥</a:t>
            </a:r>
            <a:r>
              <a:rPr lang="zh-CN" altLang="zh-CN" kern="100" dirty="0">
                <a:solidFill>
                  <a:prstClr val="black"/>
                </a:solidFill>
                <a:latin typeface="Times New Roman"/>
                <a:ea typeface="华文细黑"/>
                <a:cs typeface="Times New Roman"/>
              </a:rPr>
              <a:t>不合题意。</a:t>
            </a:r>
            <a:endParaRPr lang="zh-CN" altLang="zh-CN" kern="100" dirty="0">
              <a:solidFill>
                <a:prstClr val="black"/>
              </a:solidFill>
              <a:latin typeface="宋体"/>
              <a:cs typeface="Courier New"/>
            </a:endParaRPr>
          </a:p>
          <a:p>
            <a:pPr algn="just">
              <a:lnSpc>
                <a:spcPct val="140000"/>
              </a:lnSpc>
              <a:spcAft>
                <a:spcPts val="0"/>
              </a:spcAft>
            </a:pPr>
            <a:r>
              <a:rPr lang="zh-CN" altLang="zh-CN" b="1" kern="100" dirty="0">
                <a:solidFill>
                  <a:srgbClr val="0000FF"/>
                </a:solidFill>
                <a:latin typeface="Times New Roman"/>
                <a:cs typeface="Times New Roman"/>
              </a:rPr>
              <a:t>答案</a:t>
            </a:r>
            <a:r>
              <a:rPr lang="zh-CN" altLang="zh-CN" kern="100" dirty="0">
                <a:latin typeface="Times New Roman"/>
                <a:ea typeface="华文细黑"/>
                <a:cs typeface="Times New Roman"/>
              </a:rPr>
              <a:t>　</a:t>
            </a:r>
            <a:r>
              <a:rPr lang="en-US" altLang="zh-CN" dirty="0" smtClean="0">
                <a:solidFill>
                  <a:schemeClr val="accent6">
                    <a:lumMod val="75000"/>
                  </a:schemeClr>
                </a:solidFill>
                <a:latin typeface="Times New Roman" pitchFamily="18" charset="0"/>
                <a:ea typeface="Times New Roman" pitchFamily="18" charset="0"/>
                <a:cs typeface="Times New Roman" pitchFamily="18" charset="0"/>
              </a:rPr>
              <a:t>C</a:t>
            </a:r>
          </a:p>
        </p:txBody>
      </p:sp>
      <p:sp>
        <p:nvSpPr>
          <p:cNvPr id="3" name="Rectangle 21">
            <a:hlinkClick r:id="rId3" action="ppaction://hlinksldjump"/>
          </p:cNvPr>
          <p:cNvSpPr>
            <a:spLocks noChangeArrowheads="1"/>
          </p:cNvSpPr>
          <p:nvPr/>
        </p:nvSpPr>
        <p:spPr bwMode="auto">
          <a:xfrm>
            <a:off x="1002489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1052707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100510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145900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graphicFrame>
        <p:nvGraphicFramePr>
          <p:cNvPr id="2" name="对象 1"/>
          <p:cNvGraphicFramePr>
            <a:graphicFrameLocks noChangeAspect="1"/>
          </p:cNvGraphicFramePr>
          <p:nvPr>
            <p:extLst>
              <p:ext uri="{D42A27DB-BD31-4B8C-83A1-F6EECF244321}">
                <p14:modId xmlns:p14="http://schemas.microsoft.com/office/powerpoint/2010/main" val="4290126651"/>
              </p:ext>
            </p:extLst>
          </p:nvPr>
        </p:nvGraphicFramePr>
        <p:xfrm>
          <a:off x="5139779" y="827981"/>
          <a:ext cx="1406525" cy="668338"/>
        </p:xfrm>
        <a:graphic>
          <a:graphicData uri="http://schemas.openxmlformats.org/presentationml/2006/ole">
            <mc:AlternateContent xmlns:mc="http://schemas.openxmlformats.org/markup-compatibility/2006">
              <mc:Choice xmlns:v="urn:schemas-microsoft-com:vml" Requires="v">
                <p:oleObj spid="_x0000_s75826" name="文档" r:id="rId7" imgW="1414571" imgH="667994" progId="Word.Document.12">
                  <p:embed/>
                </p:oleObj>
              </mc:Choice>
              <mc:Fallback>
                <p:oleObj name="文档" r:id="rId7" imgW="1414571" imgH="667994" progId="Word.Document.12">
                  <p:embed/>
                  <p:pic>
                    <p:nvPicPr>
                      <p:cNvPr id="0" name="对象 6"/>
                      <p:cNvPicPr>
                        <a:picLocks noChangeAspect="1" noChangeArrowheads="1"/>
                      </p:cNvPicPr>
                      <p:nvPr/>
                    </p:nvPicPr>
                    <p:blipFill>
                      <a:blip r:embed="rId8"/>
                      <a:srcRect/>
                      <a:stretch>
                        <a:fillRect/>
                      </a:stretch>
                    </p:blipFill>
                    <p:spPr bwMode="auto">
                      <a:xfrm>
                        <a:off x="5139779" y="827981"/>
                        <a:ext cx="140652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29666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750"/>
                                        <p:tgtEl>
                                          <p:spTgt spid="2"/>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blinds(horizontal)">
                                      <p:cBhvr>
                                        <p:cTn id="14" dur="750"/>
                                        <p:tgtEl>
                                          <p:spTgt spid="5">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750"/>
                                        <p:tgtEl>
                                          <p:spTgt spid="5">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750"/>
                                        <p:tgtEl>
                                          <p:spTgt spid="5">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750"/>
                                        <p:tgtEl>
                                          <p:spTgt spid="5">
                                            <p:txEl>
                                              <p:pRg st="4" end="4"/>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linds(horizontal)">
                                      <p:cBhvr>
                                        <p:cTn id="30" dur="750"/>
                                        <p:tgtEl>
                                          <p:spTgt spid="5">
                                            <p:txEl>
                                              <p:pRg st="5" end="5"/>
                                            </p:txEl>
                                          </p:spTgt>
                                        </p:tgtEl>
                                      </p:cBhvr>
                                    </p:animEffect>
                                  </p:childTnLst>
                                </p:cTn>
                              </p:par>
                            </p:childTnLst>
                          </p:cTn>
                        </p:par>
                        <p:par>
                          <p:cTn id="31" fill="hold">
                            <p:stCondLst>
                              <p:cond delay="4500"/>
                            </p:stCondLst>
                            <p:childTnLst>
                              <p:par>
                                <p:cTn id="32" presetID="3" presetClass="entr" presetSubtype="10" fill="hold" nodeType="after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blinds(horizontal)">
                                      <p:cBhvr>
                                        <p:cTn id="34" dur="75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44091" y="1136940"/>
            <a:ext cx="11388152" cy="374253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的醋酸溶液中存在电离平衡：</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，要使溶液中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的值增大，可以采取的措施是</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加少量烧碱溶液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升高温度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加少量冰醋酸</a:t>
            </a:r>
            <a:r>
              <a:rPr lang="en-US" altLang="zh-CN" sz="2800" kern="100" dirty="0">
                <a:latin typeface="Times New Roman"/>
                <a:ea typeface="华文细黑"/>
                <a:cs typeface="Courier New"/>
              </a:rPr>
              <a:t>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加水</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③④</a:t>
            </a:r>
            <a:endParaRPr lang="en-US" altLang="zh-CN" sz="1050" kern="100" dirty="0">
              <a:latin typeface="宋体"/>
              <a:cs typeface="Courier New"/>
            </a:endParaRPr>
          </a:p>
          <a:p>
            <a:pPr>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本题中提供的四种措施都会使醋酸的电离平衡正向移动，但</a:t>
            </a:r>
            <a:r>
              <a:rPr lang="en-US" altLang="zh-CN" sz="2800" kern="100" dirty="0">
                <a:latin typeface="宋体"/>
                <a:ea typeface="华文细黑"/>
                <a:cs typeface="Times New Roman"/>
              </a:rPr>
              <a:t>①③</a:t>
            </a:r>
            <a:r>
              <a:rPr lang="zh-CN" altLang="zh-CN" sz="2800" kern="100" dirty="0">
                <a:latin typeface="Times New Roman"/>
                <a:ea typeface="华文细黑"/>
                <a:cs typeface="Times New Roman"/>
              </a:rPr>
              <a:t>会</a:t>
            </a:r>
            <a:r>
              <a:rPr lang="zh-CN" altLang="zh-CN" sz="2800" kern="100" dirty="0" smtClean="0">
                <a:latin typeface="Times New Roman"/>
                <a:ea typeface="华文细黑"/>
                <a:cs typeface="Times New Roman"/>
              </a:rPr>
              <a:t>使</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的值减小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1191925" y="1887840"/>
            <a:ext cx="423514" cy="523220"/>
          </a:xfrm>
          <a:prstGeom prst="rect">
            <a:avLst/>
          </a:prstGeom>
        </p:spPr>
        <p:txBody>
          <a:bodyPr wrap="none">
            <a:spAutoFit/>
          </a:bodyPr>
          <a:lstStyle/>
          <a:p>
            <a:r>
              <a:rPr lang="en-US" altLang="zh-CN" sz="2800">
                <a:solidFill>
                  <a:schemeClr val="accent6">
                    <a:lumMod val="75000"/>
                  </a:schemeClr>
                </a:solidFill>
                <a:latin typeface="Times New Roman" pitchFamily="18" charset="0"/>
                <a:ea typeface="Times New Roman" pitchFamily="18" charset="0"/>
                <a:cs typeface="Times New Roman" pitchFamily="18" charset="0"/>
              </a:rPr>
              <a:t>C</a:t>
            </a:r>
            <a:endParaRPr lang="zh-CN" altLang="en-US" sz="2800">
              <a:solidFill>
                <a:schemeClr val="accent6">
                  <a:lumMod val="75000"/>
                </a:schemeClr>
              </a:solidFill>
              <a:latin typeface="Times New Roman" pitchFamily="18" charset="0"/>
              <a:ea typeface="Times New Roman" pitchFamily="18" charset="0"/>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00978164"/>
              </p:ext>
            </p:extLst>
          </p:nvPr>
        </p:nvGraphicFramePr>
        <p:xfrm>
          <a:off x="9456712" y="1250876"/>
          <a:ext cx="657225" cy="666750"/>
        </p:xfrm>
        <a:graphic>
          <a:graphicData uri="http://schemas.openxmlformats.org/presentationml/2006/ole">
            <mc:AlternateContent xmlns:mc="http://schemas.openxmlformats.org/markup-compatibility/2006">
              <mc:Choice xmlns:v="urn:schemas-microsoft-com:vml" Requires="v">
                <p:oleObj spid="_x0000_s13411" name="文档" r:id="rId3" imgW="664035" imgH="667783" progId="Word.Document.12">
                  <p:embed/>
                </p:oleObj>
              </mc:Choice>
              <mc:Fallback>
                <p:oleObj name="文档" r:id="rId3" imgW="664035" imgH="667783" progId="Word.Document.12">
                  <p:embed/>
                  <p:pic>
                    <p:nvPicPr>
                      <p:cNvPr id="0" name="对象 5"/>
                      <p:cNvPicPr>
                        <a:picLocks noChangeAspect="1" noChangeArrowheads="1"/>
                      </p:cNvPicPr>
                      <p:nvPr/>
                    </p:nvPicPr>
                    <p:blipFill>
                      <a:blip r:embed="rId4"/>
                      <a:srcRect/>
                      <a:stretch>
                        <a:fillRect/>
                      </a:stretch>
                    </p:blipFill>
                    <p:spPr bwMode="auto">
                      <a:xfrm>
                        <a:off x="9456712" y="1250876"/>
                        <a:ext cx="6572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21">
            <a:hlinkClick r:id="rId5" action="ppaction://hlinksldjump"/>
          </p:cNvPr>
          <p:cNvSpPr>
            <a:spLocks noChangeArrowheads="1"/>
          </p:cNvSpPr>
          <p:nvPr/>
        </p:nvSpPr>
        <p:spPr bwMode="auto">
          <a:xfrm>
            <a:off x="1002489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1052707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1100510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8" action="ppaction://hlinksldjump"/>
          </p:cNvPr>
          <p:cNvSpPr>
            <a:spLocks noChangeArrowheads="1"/>
          </p:cNvSpPr>
          <p:nvPr/>
        </p:nvSpPr>
        <p:spPr bwMode="auto">
          <a:xfrm>
            <a:off x="1145900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247892" y="6649571"/>
            <a:ext cx="1064657"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圆角矩形 13">
            <a:hlinkClick r:id="rId9" action="ppaction://hlinksldjump"/>
          </p:cNvPr>
          <p:cNvSpPr/>
          <p:nvPr/>
        </p:nvSpPr>
        <p:spPr>
          <a:xfrm>
            <a:off x="11401135" y="6660629"/>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8092370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blinds(horizontal)">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xEl>
                                              <p:pRg st="3" end="3"/>
                                            </p:txEl>
                                          </p:spTgt>
                                        </p:tgtEl>
                                      </p:cBhvr>
                                    </p:animEffect>
                                    <p:set>
                                      <p:cBhvr>
                                        <p:cTn id="17" dur="1" fill="hold">
                                          <p:stCondLst>
                                            <p:cond delay="499"/>
                                          </p:stCondLst>
                                        </p:cTn>
                                        <p:tgtEl>
                                          <p:spTgt spid="10">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2" name="文本框 1"/>
          <p:cNvSpPr txBox="1"/>
          <p:nvPr/>
        </p:nvSpPr>
        <p:spPr>
          <a:xfrm>
            <a:off x="1414686" y="2637706"/>
            <a:ext cx="8520281"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考点二　电离平衡</a:t>
            </a:r>
            <a:r>
              <a:rPr lang="zh-CN" altLang="en-US" sz="6500" b="1" dirty="0" smtClean="0">
                <a:solidFill>
                  <a:schemeClr val="bg1"/>
                </a:solidFill>
                <a:latin typeface="+mj-ea"/>
                <a:ea typeface="+mj-ea"/>
              </a:rPr>
              <a:t>常数</a:t>
            </a:r>
            <a:endParaRPr lang="zh-CN" altLang="en-US" sz="6500" b="1" dirty="0">
              <a:solidFill>
                <a:schemeClr val="bg1"/>
              </a:solidFill>
              <a:latin typeface="+mj-ea"/>
              <a:ea typeface="+mj-ea"/>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709616" y="1980548"/>
            <a:ext cx="10871915" cy="2592705"/>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ts val="5500"/>
              </a:lnSpc>
              <a:spcAft>
                <a:spcPts val="0"/>
              </a:spcAft>
              <a:tabLst>
                <a:tab pos="1890395" algn="l"/>
              </a:tabLst>
            </a:pPr>
            <a:r>
              <a:rPr lang="en-US" altLang="zh-CN" sz="2800" b="0" kern="100" dirty="0">
                <a:latin typeface="Times New Roman"/>
                <a:ea typeface="华文细黑"/>
                <a:cs typeface="Courier New"/>
              </a:rPr>
              <a:t>1.</a:t>
            </a:r>
            <a:r>
              <a:rPr lang="zh-CN" altLang="en-US" sz="2800" b="0" kern="100" dirty="0">
                <a:latin typeface="Times New Roman"/>
                <a:ea typeface="华文细黑"/>
                <a:cs typeface="Courier New"/>
              </a:rPr>
              <a:t>了解电解质在水溶液中的电离以及电解质溶液的导电性。</a:t>
            </a:r>
          </a:p>
          <a:p>
            <a:pPr algn="just">
              <a:lnSpc>
                <a:spcPts val="5500"/>
              </a:lnSpc>
              <a:spcAft>
                <a:spcPts val="0"/>
              </a:spcAft>
              <a:tabLst>
                <a:tab pos="1890395" algn="l"/>
              </a:tabLst>
            </a:pPr>
            <a:r>
              <a:rPr lang="en-US" altLang="zh-CN" sz="2800" b="0" kern="100" dirty="0">
                <a:latin typeface="Times New Roman"/>
                <a:ea typeface="华文细黑"/>
                <a:cs typeface="Courier New"/>
              </a:rPr>
              <a:t>2.</a:t>
            </a:r>
            <a:r>
              <a:rPr lang="zh-CN" altLang="en-US" sz="2800" b="0" kern="100" dirty="0">
                <a:latin typeface="Times New Roman"/>
                <a:ea typeface="华文细黑"/>
                <a:cs typeface="Courier New"/>
              </a:rPr>
              <a:t>了解弱电解质在水溶液中的电离平衡。</a:t>
            </a:r>
          </a:p>
          <a:p>
            <a:pPr algn="just">
              <a:lnSpc>
                <a:spcPts val="5500"/>
              </a:lnSpc>
              <a:spcAft>
                <a:spcPts val="0"/>
              </a:spcAft>
              <a:tabLst>
                <a:tab pos="1890395" algn="l"/>
              </a:tabLst>
            </a:pPr>
            <a:r>
              <a:rPr lang="en-US" altLang="zh-CN" sz="2800" b="0" kern="100" dirty="0">
                <a:latin typeface="Times New Roman"/>
                <a:ea typeface="华文细黑"/>
                <a:cs typeface="Courier New"/>
              </a:rPr>
              <a:t>3.</a:t>
            </a:r>
            <a:r>
              <a:rPr lang="zh-CN" altLang="en-US" sz="2800" b="0" kern="100" dirty="0">
                <a:latin typeface="Times New Roman"/>
                <a:ea typeface="华文细黑"/>
                <a:cs typeface="Courier New"/>
              </a:rPr>
              <a:t>了解电离平衡常数。</a:t>
            </a:r>
          </a:p>
        </p:txBody>
      </p:sp>
      <p:sp>
        <p:nvSpPr>
          <p:cNvPr id="3" name="矩形 2">
            <a:hlinkClick r:id="rId2"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5317251"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8748932"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pSp>
        <p:nvGrpSpPr>
          <p:cNvPr id="8" name="组合 7"/>
          <p:cNvGrpSpPr/>
          <p:nvPr/>
        </p:nvGrpSpPr>
        <p:grpSpPr>
          <a:xfrm>
            <a:off x="10036562" y="-26592"/>
            <a:ext cx="1891292" cy="880109"/>
            <a:chOff x="11613" y="920823"/>
            <a:chExt cx="1443037" cy="733424"/>
          </a:xfrm>
        </p:grpSpPr>
        <p:pic>
          <p:nvPicPr>
            <p:cNvPr id="9" name="图片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10" name="TextBox 9"/>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2217312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94408" y="1290551"/>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a:latin typeface="Times New Roman"/>
                <a:ea typeface="华文细黑"/>
              </a:rPr>
              <a:t>1.(1)</a:t>
            </a:r>
            <a:r>
              <a:rPr lang="zh-CN" altLang="zh-CN" sz="2800" kern="100">
                <a:latin typeface="Times New Roman"/>
                <a:ea typeface="华文细黑"/>
                <a:cs typeface="Times New Roman"/>
              </a:rPr>
              <a:t>填写下表</a:t>
            </a:r>
            <a:endParaRPr lang="zh-CN" altLang="zh-CN" sz="280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66134602"/>
              </p:ext>
            </p:extLst>
          </p:nvPr>
        </p:nvGraphicFramePr>
        <p:xfrm>
          <a:off x="609600" y="2153284"/>
          <a:ext cx="10971213" cy="2755392"/>
        </p:xfrm>
        <a:graphic>
          <a:graphicData uri="http://schemas.openxmlformats.org/drawingml/2006/table">
            <a:tbl>
              <a:tblPr/>
              <a:tblGrid>
                <a:gridCol w="2173238"/>
                <a:gridCol w="5472608"/>
                <a:gridCol w="3325367"/>
              </a:tblGrid>
              <a:tr h="0">
                <a:tc>
                  <a:txBody>
                    <a:bodyPr/>
                    <a:lstStyle/>
                    <a:p>
                      <a:pPr algn="ctr">
                        <a:lnSpc>
                          <a:spcPct val="140000"/>
                        </a:lnSpc>
                        <a:spcAft>
                          <a:spcPts val="0"/>
                        </a:spcAft>
                      </a:pPr>
                      <a:r>
                        <a:rPr lang="zh-CN" sz="2800" kern="100">
                          <a:effectLst/>
                          <a:latin typeface="Times New Roman"/>
                          <a:ea typeface="华文细黑"/>
                          <a:cs typeface="Times New Roman"/>
                        </a:rPr>
                        <a:t>弱电解质</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电离方程式</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电离常数</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NH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kern="100" smtClean="0">
                          <a:effectLst/>
                          <a:latin typeface="Times New Roman" pitchFamily="18" charset="0"/>
                          <a:ea typeface="Times New Roman" pitchFamily="18" charset="0"/>
                          <a:cs typeface="Times New Roman" pitchFamily="18" charset="0"/>
                        </a:rPr>
                        <a:t>_______________________</a:t>
                      </a:r>
                      <a:endParaRPr lang="zh-CN" sz="2800" kern="100">
                        <a:effectLst/>
                        <a:latin typeface="Times New Roman" pitchFamily="18" charset="0"/>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b</a:t>
                      </a:r>
                      <a:r>
                        <a:rPr lang="zh-CN" sz="2800" kern="100">
                          <a:effectLst/>
                          <a:latin typeface="Times New Roman"/>
                          <a:ea typeface="华文细黑"/>
                          <a:cs typeface="Times New Roman"/>
                        </a:rPr>
                        <a:t>＝</a:t>
                      </a:r>
                      <a:r>
                        <a:rPr lang="en-US" sz="2800" kern="100">
                          <a:effectLst/>
                          <a:latin typeface="Times New Roman"/>
                          <a:ea typeface="华文细黑"/>
                          <a:cs typeface="Courier New"/>
                        </a:rPr>
                        <a:t>1.7</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5</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COOH</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kern="100" smtClean="0">
                          <a:effectLst/>
                          <a:latin typeface="Times New Roman" pitchFamily="18" charset="0"/>
                          <a:ea typeface="Times New Roman" pitchFamily="18" charset="0"/>
                          <a:cs typeface="Times New Roman" pitchFamily="18" charset="0"/>
                        </a:rPr>
                        <a:t>__________________________</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a:t>
                      </a:r>
                      <a:r>
                        <a:rPr lang="zh-CN" sz="2800" kern="100">
                          <a:effectLst/>
                          <a:latin typeface="Times New Roman"/>
                          <a:ea typeface="华文细黑"/>
                          <a:cs typeface="Times New Roman"/>
                        </a:rPr>
                        <a:t>＝</a:t>
                      </a:r>
                      <a:r>
                        <a:rPr lang="en-US" sz="2800" kern="100">
                          <a:effectLst/>
                          <a:latin typeface="Times New Roman"/>
                          <a:ea typeface="华文细黑"/>
                          <a:cs typeface="Courier New"/>
                        </a:rPr>
                        <a:t>1.7</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5</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HClO</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altLang="zh-CN" sz="2800" kern="100" smtClean="0">
                          <a:effectLst/>
                          <a:latin typeface="Times New Roman" pitchFamily="18" charset="0"/>
                          <a:ea typeface="Times New Roman" pitchFamily="18" charset="0"/>
                          <a:cs typeface="Times New Roman" pitchFamily="18" charset="0"/>
                        </a:rPr>
                        <a:t>__________________</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a:t>
                      </a:r>
                      <a:r>
                        <a:rPr lang="zh-CN" sz="2800" kern="100">
                          <a:effectLst/>
                          <a:latin typeface="Times New Roman"/>
                          <a:ea typeface="华文细黑"/>
                          <a:cs typeface="Times New Roman"/>
                        </a:rPr>
                        <a:t>＝</a:t>
                      </a:r>
                      <a:r>
                        <a:rPr lang="en-US" sz="2800" kern="100">
                          <a:effectLst/>
                          <a:latin typeface="Times New Roman"/>
                          <a:ea typeface="华文细黑"/>
                          <a:cs typeface="Courier New"/>
                        </a:rPr>
                        <a:t>4.7</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8</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39837367"/>
              </p:ext>
            </p:extLst>
          </p:nvPr>
        </p:nvGraphicFramePr>
        <p:xfrm>
          <a:off x="3652341" y="2901280"/>
          <a:ext cx="4130675" cy="715963"/>
        </p:xfrm>
        <a:graphic>
          <a:graphicData uri="http://schemas.openxmlformats.org/presentationml/2006/ole">
            <mc:AlternateContent xmlns:mc="http://schemas.openxmlformats.org/markup-compatibility/2006">
              <mc:Choice xmlns:v="urn:schemas-microsoft-com:vml" Requires="v">
                <p:oleObj spid="_x0000_s76946" name="文档" r:id="rId3" imgW="4134578" imgH="715862" progId="Word.Document.12">
                  <p:embed/>
                </p:oleObj>
              </mc:Choice>
              <mc:Fallback>
                <p:oleObj name="文档" r:id="rId3" imgW="4134578" imgH="715862" progId="Word.Document.12">
                  <p:embed/>
                  <p:pic>
                    <p:nvPicPr>
                      <p:cNvPr id="0" name=""/>
                      <p:cNvPicPr/>
                      <p:nvPr/>
                    </p:nvPicPr>
                    <p:blipFill>
                      <a:blip r:embed="rId4"/>
                      <a:stretch>
                        <a:fillRect/>
                      </a:stretch>
                    </p:blipFill>
                    <p:spPr>
                      <a:xfrm>
                        <a:off x="3652341" y="2901280"/>
                        <a:ext cx="4130675" cy="7159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35402492"/>
              </p:ext>
            </p:extLst>
          </p:nvPr>
        </p:nvGraphicFramePr>
        <p:xfrm>
          <a:off x="3248794" y="3621435"/>
          <a:ext cx="4724400" cy="714375"/>
        </p:xfrm>
        <a:graphic>
          <a:graphicData uri="http://schemas.openxmlformats.org/presentationml/2006/ole">
            <mc:AlternateContent xmlns:mc="http://schemas.openxmlformats.org/markup-compatibility/2006">
              <mc:Choice xmlns:v="urn:schemas-microsoft-com:vml" Requires="v">
                <p:oleObj spid="_x0000_s76947" name="文档" r:id="rId5" imgW="4751430" imgH="715862" progId="Word.Document.12">
                  <p:embed/>
                </p:oleObj>
              </mc:Choice>
              <mc:Fallback>
                <p:oleObj name="文档" r:id="rId5" imgW="4751430" imgH="715862" progId="Word.Document.12">
                  <p:embed/>
                  <p:pic>
                    <p:nvPicPr>
                      <p:cNvPr id="0" name=""/>
                      <p:cNvPicPr/>
                      <p:nvPr/>
                    </p:nvPicPr>
                    <p:blipFill>
                      <a:blip r:embed="rId6"/>
                      <a:stretch>
                        <a:fillRect/>
                      </a:stretch>
                    </p:blipFill>
                    <p:spPr>
                      <a:xfrm>
                        <a:off x="3248794" y="3621435"/>
                        <a:ext cx="4724400" cy="71437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57920750"/>
              </p:ext>
            </p:extLst>
          </p:nvPr>
        </p:nvGraphicFramePr>
        <p:xfrm>
          <a:off x="4041973" y="4299595"/>
          <a:ext cx="3800475" cy="714375"/>
        </p:xfrm>
        <a:graphic>
          <a:graphicData uri="http://schemas.openxmlformats.org/presentationml/2006/ole">
            <mc:AlternateContent xmlns:mc="http://schemas.openxmlformats.org/markup-compatibility/2006">
              <mc:Choice xmlns:v="urn:schemas-microsoft-com:vml" Requires="v">
                <p:oleObj spid="_x0000_s76948" name="文档" r:id="rId7" imgW="3811055" imgH="715862" progId="Word.Document.12">
                  <p:embed/>
                </p:oleObj>
              </mc:Choice>
              <mc:Fallback>
                <p:oleObj name="文档" r:id="rId7" imgW="3811055" imgH="715862" progId="Word.Document.12">
                  <p:embed/>
                  <p:pic>
                    <p:nvPicPr>
                      <p:cNvPr id="0" name=""/>
                      <p:cNvPicPr/>
                      <p:nvPr/>
                    </p:nvPicPr>
                    <p:blipFill>
                      <a:blip r:embed="rId8"/>
                      <a:stretch>
                        <a:fillRect/>
                      </a:stretch>
                    </p:blipFill>
                    <p:spPr>
                      <a:xfrm>
                        <a:off x="4041973" y="4299595"/>
                        <a:ext cx="3800475" cy="714375"/>
                      </a:xfrm>
                      <a:prstGeom prst="rect">
                        <a:avLst/>
                      </a:prstGeom>
                    </p:spPr>
                  </p:pic>
                </p:oleObj>
              </mc:Fallback>
            </mc:AlternateContent>
          </a:graphicData>
        </a:graphic>
      </p:graphicFrame>
      <p:sp>
        <p:nvSpPr>
          <p:cNvPr id="11" name="矩形 10"/>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7" name="直角三角形 1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20"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2340575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9057" y="511374"/>
            <a:ext cx="11163760" cy="5552265"/>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smtClean="0">
                <a:latin typeface="Times New Roman"/>
                <a:ea typeface="华文细黑"/>
                <a:cs typeface="Times New Roman"/>
              </a:rPr>
              <a:t>酸性</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HClO</a:t>
            </a:r>
            <a:r>
              <a:rPr lang="zh-CN" altLang="zh-CN" sz="2800" kern="100" dirty="0">
                <a:latin typeface="Times New Roman"/>
                <a:ea typeface="华文细黑"/>
                <a:cs typeface="Times New Roman"/>
              </a:rPr>
              <a:t>酸性，判断的依据</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_________________________________________________</a:t>
            </a:r>
          </a:p>
          <a:p>
            <a:pPr algn="just">
              <a:lnSpc>
                <a:spcPct val="140000"/>
              </a:lnSpc>
              <a:spcAft>
                <a:spcPts val="0"/>
              </a:spcAft>
            </a:pPr>
            <a:r>
              <a:rPr lang="en-US" altLang="zh-CN" sz="2800" kern="100" dirty="0" smtClean="0">
                <a:latin typeface="Times New Roman"/>
                <a:ea typeface="华文细黑"/>
                <a:cs typeface="Times New Roman"/>
              </a:rPr>
              <a:t>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电离平衡常数的意义：弱酸、弱碱的电离平衡常数能够反映酸碱性的相对强弱。电离平衡常数越大，电离</a:t>
            </a:r>
            <a:r>
              <a:rPr lang="zh-CN" altLang="zh-CN" sz="2800" kern="100" dirty="0" smtClean="0">
                <a:latin typeface="Times New Roman"/>
                <a:ea typeface="华文细黑"/>
                <a:cs typeface="Times New Roman"/>
              </a:rPr>
              <a:t>程度</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多元弱酸的电离</a:t>
            </a:r>
            <a:r>
              <a:rPr lang="zh-CN" altLang="zh-CN" sz="2800" kern="100" dirty="0" smtClean="0">
                <a:latin typeface="Times New Roman"/>
                <a:ea typeface="华文细黑"/>
                <a:cs typeface="Times New Roman"/>
              </a:rPr>
              <a:t>以</a:t>
            </a:r>
            <a:r>
              <a:rPr lang="en-US" altLang="zh-CN" sz="2800" u="sng" kern="100" dirty="0" smtClean="0">
                <a:latin typeface="Times New Roman"/>
                <a:ea typeface="华文细黑"/>
                <a:cs typeface="Times New Roman"/>
              </a:rPr>
              <a:t>         </a:t>
            </a:r>
          </a:p>
          <a:p>
            <a:pPr algn="just">
              <a:lnSpc>
                <a:spcPct val="14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为主</a:t>
            </a:r>
            <a:r>
              <a:rPr lang="zh-CN" altLang="zh-CN" sz="2800" kern="100" dirty="0">
                <a:latin typeface="Times New Roman"/>
                <a:ea typeface="华文细黑"/>
                <a:cs typeface="Times New Roman"/>
              </a:rPr>
              <a:t>，各级电离平衡常数的大小差距较大</a:t>
            </a:r>
            <a:r>
              <a:rPr lang="zh-CN" altLang="zh-CN" sz="2800" kern="100" dirty="0" smtClean="0">
                <a:latin typeface="Times New Roman"/>
                <a:ea typeface="华文细黑"/>
                <a:cs typeface="Times New Roman"/>
              </a:rPr>
              <a:t>。</a:t>
            </a:r>
            <a:endParaRPr lang="en-US" altLang="zh-CN" sz="280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外因对电离平衡常数的影响：电离平衡常数与其他化学平衡常数一样只</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有关</a:t>
            </a:r>
            <a:r>
              <a:rPr lang="zh-CN" altLang="zh-CN" sz="2800" kern="100" dirty="0">
                <a:latin typeface="Times New Roman"/>
                <a:ea typeface="华文细黑"/>
                <a:cs typeface="Times New Roman"/>
              </a:rPr>
              <a:t>，与电解质的浓度无关，升高温度，</a:t>
            </a:r>
            <a:r>
              <a:rPr lang="en-US" altLang="zh-CN" sz="2800" i="1" kern="100" dirty="0">
                <a:latin typeface="Times New Roman"/>
                <a:ea typeface="华文细黑"/>
                <a:cs typeface="Courier New"/>
              </a:rPr>
              <a:t>K</a:t>
            </a:r>
            <a:r>
              <a:rPr lang="zh-CN" altLang="zh-CN" sz="2800" kern="100" dirty="0" smtClean="0">
                <a:latin typeface="Times New Roman"/>
                <a:ea typeface="华文细黑"/>
                <a:cs typeface="Times New Roman"/>
              </a:rPr>
              <a:t>值</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原因</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224411" y="602318"/>
            <a:ext cx="902811" cy="523220"/>
          </a:xfrm>
          <a:prstGeom prst="rect">
            <a:avLst/>
          </a:prstGeom>
        </p:spPr>
        <p:txBody>
          <a:bodyPr wrap="none">
            <a:spAutoFit/>
          </a:bodyPr>
          <a:lstStyle/>
          <a:p>
            <a:r>
              <a:rPr lang="zh-CN" altLang="zh-CN" sz="2800" kern="100">
                <a:solidFill>
                  <a:srgbClr val="0000FF"/>
                </a:solidFill>
                <a:latin typeface="Times New Roman"/>
                <a:ea typeface="华文细黑"/>
              </a:rPr>
              <a:t>大于</a:t>
            </a:r>
            <a:endParaRPr lang="zh-CN" altLang="en-US" sz="2800" kern="100">
              <a:solidFill>
                <a:srgbClr val="0000FF"/>
              </a:solidFill>
              <a:latin typeface="Times New Roman"/>
              <a:ea typeface="华文细黑"/>
            </a:endParaRPr>
          </a:p>
        </p:txBody>
      </p:sp>
      <p:sp>
        <p:nvSpPr>
          <p:cNvPr id="4" name="矩形 3"/>
          <p:cNvSpPr/>
          <p:nvPr/>
        </p:nvSpPr>
        <p:spPr>
          <a:xfrm>
            <a:off x="2566814" y="1179543"/>
            <a:ext cx="8920506" cy="523220"/>
          </a:xfrm>
          <a:prstGeom prst="rect">
            <a:avLst/>
          </a:prstGeom>
        </p:spPr>
        <p:txBody>
          <a:bodyPr>
            <a:spAutoFit/>
          </a:bodyPr>
          <a:lstStyle/>
          <a:p>
            <a:r>
              <a:rPr lang="zh-CN" altLang="zh-CN" sz="2800" kern="100">
                <a:solidFill>
                  <a:srgbClr val="0000FF"/>
                </a:solidFill>
                <a:latin typeface="Times New Roman"/>
                <a:ea typeface="华文细黑"/>
                <a:cs typeface="Times New Roman"/>
              </a:rPr>
              <a:t>相同条件下，电离常数越大，电离程度越大，</a:t>
            </a:r>
            <a:r>
              <a:rPr lang="en-US" altLang="zh-CN" sz="2800" i="1" kern="100">
                <a:solidFill>
                  <a:srgbClr val="0000FF"/>
                </a:solidFill>
                <a:latin typeface="Times New Roman"/>
                <a:ea typeface="华文细黑"/>
                <a:cs typeface="Courier New"/>
              </a:rPr>
              <a:t>c</a:t>
            </a:r>
            <a:r>
              <a:rPr lang="en-US" altLang="zh-CN" sz="2800" kern="100">
                <a:solidFill>
                  <a:srgbClr val="0000FF"/>
                </a:solidFill>
                <a:latin typeface="Times New Roman"/>
                <a:ea typeface="华文细黑"/>
                <a:cs typeface="Courier New"/>
              </a:rPr>
              <a:t>(H</a:t>
            </a:r>
            <a:r>
              <a:rPr lang="zh-CN" altLang="zh-CN" sz="2800" kern="100" baseline="30000">
                <a:solidFill>
                  <a:srgbClr val="0000FF"/>
                </a:solidFill>
                <a:latin typeface="Times New Roman"/>
                <a:ea typeface="华文细黑"/>
                <a:cs typeface="Times New Roman"/>
              </a:rPr>
              <a:t>＋</a:t>
            </a:r>
            <a:r>
              <a:rPr lang="en-US" altLang="zh-CN" sz="2800" kern="100">
                <a:solidFill>
                  <a:srgbClr val="0000FF"/>
                </a:solidFill>
                <a:latin typeface="Times New Roman"/>
                <a:ea typeface="华文细黑"/>
                <a:cs typeface="Courier New"/>
              </a:rPr>
              <a:t>)</a:t>
            </a:r>
            <a:r>
              <a:rPr lang="zh-CN" altLang="zh-CN" sz="2800" kern="100">
                <a:solidFill>
                  <a:srgbClr val="0000FF"/>
                </a:solidFill>
                <a:latin typeface="Times New Roman"/>
                <a:ea typeface="华文细黑"/>
                <a:cs typeface="Times New Roman"/>
              </a:rPr>
              <a:t>越大</a:t>
            </a:r>
            <a:r>
              <a:rPr lang="zh-CN" altLang="zh-CN" sz="2800" kern="100" smtClean="0">
                <a:solidFill>
                  <a:srgbClr val="0000FF"/>
                </a:solidFill>
                <a:latin typeface="Times New Roman"/>
                <a:ea typeface="华文细黑"/>
                <a:cs typeface="Times New Roman"/>
              </a:rPr>
              <a:t>，</a:t>
            </a:r>
            <a:endParaRPr lang="zh-CN" altLang="en-US">
              <a:solidFill>
                <a:srgbClr val="0000FF"/>
              </a:solidFill>
            </a:endParaRPr>
          </a:p>
        </p:txBody>
      </p:sp>
      <p:sp>
        <p:nvSpPr>
          <p:cNvPr id="7" name="矩形 6"/>
          <p:cNvSpPr/>
          <p:nvPr/>
        </p:nvSpPr>
        <p:spPr>
          <a:xfrm>
            <a:off x="512490" y="1788468"/>
            <a:ext cx="1620957" cy="523220"/>
          </a:xfrm>
          <a:prstGeom prst="rect">
            <a:avLst/>
          </a:prstGeom>
        </p:spPr>
        <p:txBody>
          <a:bodyPr wrap="none">
            <a:spAutoFit/>
          </a:bodyPr>
          <a:lstStyle/>
          <a:p>
            <a:pPr lvl="0"/>
            <a:r>
              <a:rPr lang="zh-CN" altLang="zh-CN" sz="2800" kern="100">
                <a:solidFill>
                  <a:srgbClr val="0000FF"/>
                </a:solidFill>
                <a:latin typeface="Times New Roman"/>
                <a:ea typeface="华文细黑"/>
                <a:cs typeface="Times New Roman"/>
              </a:rPr>
              <a:t>酸性越强</a:t>
            </a:r>
            <a:endParaRPr lang="zh-CN" altLang="en-US">
              <a:solidFill>
                <a:srgbClr val="0000FF"/>
              </a:solidFill>
            </a:endParaRPr>
          </a:p>
        </p:txBody>
      </p:sp>
      <p:sp>
        <p:nvSpPr>
          <p:cNvPr id="8" name="矩形 7"/>
          <p:cNvSpPr/>
          <p:nvPr/>
        </p:nvSpPr>
        <p:spPr>
          <a:xfrm>
            <a:off x="7309817" y="2988221"/>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越大</a:t>
            </a:r>
            <a:endParaRPr lang="zh-CN" altLang="en-US" sz="2800" kern="100">
              <a:solidFill>
                <a:srgbClr val="0000FF"/>
              </a:solidFill>
              <a:latin typeface="Times New Roman"/>
              <a:ea typeface="华文细黑"/>
              <a:cs typeface="Times New Roman"/>
            </a:endParaRPr>
          </a:p>
        </p:txBody>
      </p:sp>
      <p:sp>
        <p:nvSpPr>
          <p:cNvPr id="9" name="矩形 8"/>
          <p:cNvSpPr/>
          <p:nvPr/>
        </p:nvSpPr>
        <p:spPr>
          <a:xfrm>
            <a:off x="526207" y="3564171"/>
            <a:ext cx="1980029"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第一步电离</a:t>
            </a:r>
            <a:endParaRPr lang="zh-CN" altLang="en-US" sz="2800" kern="100">
              <a:solidFill>
                <a:srgbClr val="0000FF"/>
              </a:solidFill>
              <a:latin typeface="Times New Roman"/>
              <a:ea typeface="华文细黑"/>
              <a:cs typeface="Times New Roman"/>
            </a:endParaRPr>
          </a:p>
        </p:txBody>
      </p:sp>
      <p:sp>
        <p:nvSpPr>
          <p:cNvPr id="10" name="矩形 9"/>
          <p:cNvSpPr/>
          <p:nvPr/>
        </p:nvSpPr>
        <p:spPr>
          <a:xfrm>
            <a:off x="1549177" y="4778782"/>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温度</a:t>
            </a:r>
            <a:endParaRPr lang="zh-CN" altLang="en-US" sz="2800" kern="100">
              <a:solidFill>
                <a:srgbClr val="0000FF"/>
              </a:solidFill>
              <a:latin typeface="Times New Roman"/>
              <a:ea typeface="华文细黑"/>
              <a:cs typeface="Times New Roman"/>
            </a:endParaRPr>
          </a:p>
        </p:txBody>
      </p:sp>
      <p:sp>
        <p:nvSpPr>
          <p:cNvPr id="11" name="矩形 10"/>
          <p:cNvSpPr/>
          <p:nvPr/>
        </p:nvSpPr>
        <p:spPr>
          <a:xfrm>
            <a:off x="9292133" y="4773449"/>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增大</a:t>
            </a:r>
            <a:endParaRPr lang="zh-CN" altLang="en-US" sz="2800" kern="100">
              <a:solidFill>
                <a:srgbClr val="0000FF"/>
              </a:solidFill>
              <a:latin typeface="Times New Roman"/>
              <a:ea typeface="华文细黑"/>
              <a:cs typeface="Times New Roman"/>
            </a:endParaRPr>
          </a:p>
        </p:txBody>
      </p:sp>
      <p:sp>
        <p:nvSpPr>
          <p:cNvPr id="12" name="矩形 11"/>
          <p:cNvSpPr/>
          <p:nvPr/>
        </p:nvSpPr>
        <p:spPr>
          <a:xfrm>
            <a:off x="459532" y="5345321"/>
            <a:ext cx="2698175"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电离是吸热过程</a:t>
            </a:r>
            <a:endParaRPr lang="zh-CN" altLang="en-US" sz="2800" kern="100">
              <a:solidFill>
                <a:srgbClr val="0000FF"/>
              </a:solidFill>
              <a:latin typeface="Times New Roman"/>
              <a:ea typeface="华文细黑"/>
              <a:cs typeface="Times New Roman"/>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2" grpId="0"/>
      <p:bldP spid="2" grpId="1"/>
      <p:bldP spid="4" grpId="0"/>
      <p:bldP spid="4" grpId="1"/>
      <p:bldP spid="7" grpId="0"/>
      <p:bldP spid="7" grpId="1"/>
      <p:bldP spid="8" grpId="0"/>
      <p:bldP spid="8" grpId="1"/>
      <p:bldP spid="9" grpId="0"/>
      <p:bldP spid="9" grpId="1"/>
      <p:bldP spid="10" grpId="0"/>
      <p:bldP spid="10" grpId="1"/>
      <p:bldP spid="11" grpId="0"/>
      <p:bldP spid="11" grpId="1"/>
      <p:bldP spid="12" grpId="0"/>
      <p:bldP spid="1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06604" y="981522"/>
            <a:ext cx="11163760" cy="3225474"/>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碳酸是二元弱酸</a:t>
            </a:r>
            <a:endParaRPr lang="zh-CN" altLang="zh-CN" sz="2800" kern="100">
              <a:latin typeface="宋体"/>
              <a:cs typeface="Courier New"/>
            </a:endParaRPr>
          </a:p>
          <a:p>
            <a:pPr algn="just">
              <a:lnSpc>
                <a:spcPct val="140000"/>
              </a:lnSpc>
              <a:spcAft>
                <a:spcPts val="0"/>
              </a:spcAft>
            </a:pPr>
            <a:r>
              <a:rPr lang="en-US" altLang="zh-CN" sz="2800" kern="100" smtClean="0">
                <a:latin typeface="Times New Roman"/>
                <a:ea typeface="华文细黑"/>
              </a:rPr>
              <a:t>(1)</a:t>
            </a:r>
            <a:r>
              <a:rPr lang="zh-CN" altLang="zh-CN" sz="2800" kern="100" smtClean="0">
                <a:latin typeface="Times New Roman"/>
                <a:ea typeface="华文细黑"/>
                <a:cs typeface="Times New Roman"/>
              </a:rPr>
              <a:t>电离方程式是</a:t>
            </a:r>
            <a:r>
              <a:rPr lang="en-US" altLang="zh-CN" sz="2800" kern="100" smtClean="0">
                <a:latin typeface="Times New Roman"/>
                <a:ea typeface="华文细黑"/>
                <a:cs typeface="Courier New"/>
              </a:rPr>
              <a:t>___________________</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a:t>
            </a:r>
            <a:r>
              <a:rPr lang="zh-CN" altLang="zh-CN" sz="2800" kern="100" smtClean="0">
                <a:latin typeface="Times New Roman"/>
                <a:ea typeface="华文细黑"/>
                <a:cs typeface="Times New Roman"/>
              </a:rPr>
              <a:t>。</a:t>
            </a:r>
            <a:endParaRPr lang="zh-CN" altLang="zh-CN" sz="1050" kern="100">
              <a:latin typeface="宋体"/>
              <a:cs typeface="Courier New"/>
            </a:endParaRPr>
          </a:p>
          <a:p>
            <a:pPr algn="just">
              <a:lnSpc>
                <a:spcPct val="30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电离平衡常数表达式：</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a1</a:t>
            </a:r>
            <a:r>
              <a:rPr lang="zh-CN" altLang="zh-CN" sz="2800" kern="100" smtClean="0">
                <a:latin typeface="Times New Roman"/>
                <a:ea typeface="华文细黑"/>
                <a:cs typeface="Times New Roman"/>
              </a:rPr>
              <a:t>＝</a:t>
            </a:r>
            <a:r>
              <a:rPr lang="en-US" altLang="zh-CN" sz="2800" kern="100" smtClean="0">
                <a:latin typeface="Times New Roman"/>
                <a:ea typeface="华文细黑"/>
                <a:cs typeface="Times New Roman"/>
              </a:rPr>
              <a:t>______________</a:t>
            </a:r>
            <a:r>
              <a:rPr lang="zh-CN" altLang="zh-CN" sz="2800" kern="100" smtClean="0">
                <a:latin typeface="Times New Roman"/>
                <a:ea typeface="华文细黑"/>
                <a:cs typeface="Times New Roman"/>
              </a:rPr>
              <a:t>，</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a2</a:t>
            </a:r>
            <a:r>
              <a:rPr lang="zh-CN" altLang="zh-CN" sz="2800" kern="100" smtClean="0">
                <a:latin typeface="Times New Roman"/>
                <a:ea typeface="华文细黑"/>
                <a:cs typeface="Times New Roman"/>
              </a:rPr>
              <a:t>＝</a:t>
            </a:r>
            <a:r>
              <a:rPr lang="en-US" altLang="zh-CN" sz="2800" kern="100" smtClean="0">
                <a:latin typeface="Times New Roman"/>
                <a:ea typeface="华文细黑"/>
                <a:cs typeface="Times New Roman"/>
              </a:rPr>
              <a:t>____________</a:t>
            </a:r>
            <a:r>
              <a:rPr lang="zh-CN" altLang="zh-CN" sz="2800" kern="100" smtClean="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比较大小：</a:t>
            </a:r>
            <a:r>
              <a:rPr lang="en-US" altLang="zh-CN" sz="2800" i="1" kern="100" smtClean="0">
                <a:latin typeface="Times New Roman"/>
                <a:ea typeface="华文细黑"/>
                <a:cs typeface="Courier New"/>
              </a:rPr>
              <a:t>K</a:t>
            </a:r>
            <a:r>
              <a:rPr lang="en-US" altLang="zh-CN" sz="2800" kern="100" baseline="-25000" smtClean="0">
                <a:latin typeface="Times New Roman"/>
                <a:ea typeface="华文细黑"/>
                <a:cs typeface="Courier New"/>
              </a:rPr>
              <a:t>a1</a:t>
            </a:r>
            <a:r>
              <a:rPr lang="en-US" altLang="zh-CN" sz="2800" u="sng" kern="100" smtClean="0">
                <a:latin typeface="Times New Roman"/>
                <a:ea typeface="华文细黑"/>
                <a:cs typeface="Courier New"/>
              </a:rPr>
              <a:t>    </a:t>
            </a:r>
            <a:r>
              <a:rPr lang="en-US" altLang="zh-CN" sz="2800" i="1" kern="100" smtClean="0">
                <a:latin typeface="Times New Roman"/>
                <a:ea typeface="华文细黑"/>
                <a:cs typeface="Courier New"/>
              </a:rPr>
              <a:t>K</a:t>
            </a:r>
            <a:r>
              <a:rPr lang="en-US" altLang="zh-CN" sz="2800" kern="100" baseline="-25000" smtClean="0">
                <a:latin typeface="Times New Roman"/>
                <a:ea typeface="华文细黑"/>
                <a:cs typeface="Courier New"/>
              </a:rPr>
              <a:t>a2</a:t>
            </a:r>
            <a:r>
              <a:rPr lang="zh-CN" altLang="zh-CN" sz="2800" kern="100" smtClean="0">
                <a:latin typeface="Times New Roman"/>
                <a:ea typeface="华文细黑"/>
                <a:cs typeface="Times New Roman"/>
              </a:rPr>
              <a:t>。</a:t>
            </a:r>
            <a:endParaRPr lang="zh-CN" altLang="zh-CN" sz="1050" kern="10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79828013"/>
              </p:ext>
            </p:extLst>
          </p:nvPr>
        </p:nvGraphicFramePr>
        <p:xfrm>
          <a:off x="3166120" y="1675021"/>
          <a:ext cx="7586662" cy="800100"/>
        </p:xfrm>
        <a:graphic>
          <a:graphicData uri="http://schemas.openxmlformats.org/presentationml/2006/ole">
            <mc:AlternateContent xmlns:mc="http://schemas.openxmlformats.org/markup-compatibility/2006">
              <mc:Choice xmlns:v="urn:schemas-microsoft-com:vml" Requires="v">
                <p:oleObj spid="_x0000_s15638" name="文档" r:id="rId3" imgW="7595318" imgH="800081" progId="Word.Document.12">
                  <p:embed/>
                </p:oleObj>
              </mc:Choice>
              <mc:Fallback>
                <p:oleObj name="文档" r:id="rId3" imgW="7595318" imgH="800081" progId="Word.Document.12">
                  <p:embed/>
                  <p:pic>
                    <p:nvPicPr>
                      <p:cNvPr id="0" name=""/>
                      <p:cNvPicPr/>
                      <p:nvPr/>
                    </p:nvPicPr>
                    <p:blipFill>
                      <a:blip r:embed="rId4"/>
                      <a:stretch>
                        <a:fillRect/>
                      </a:stretch>
                    </p:blipFill>
                    <p:spPr>
                      <a:xfrm>
                        <a:off x="3166120" y="1675021"/>
                        <a:ext cx="7586662" cy="8001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25397773"/>
              </p:ext>
            </p:extLst>
          </p:nvPr>
        </p:nvGraphicFramePr>
        <p:xfrm>
          <a:off x="5600005" y="2271970"/>
          <a:ext cx="2540000" cy="1144588"/>
        </p:xfrm>
        <a:graphic>
          <a:graphicData uri="http://schemas.openxmlformats.org/presentationml/2006/ole">
            <mc:AlternateContent xmlns:mc="http://schemas.openxmlformats.org/markup-compatibility/2006">
              <mc:Choice xmlns:v="urn:schemas-microsoft-com:vml" Requires="v">
                <p:oleObj spid="_x0000_s15639" name="文档" r:id="rId5" imgW="2541038" imgH="1144155" progId="Word.Document.12">
                  <p:embed/>
                </p:oleObj>
              </mc:Choice>
              <mc:Fallback>
                <p:oleObj name="文档" r:id="rId5" imgW="2541038" imgH="1144155" progId="Word.Document.12">
                  <p:embed/>
                  <p:pic>
                    <p:nvPicPr>
                      <p:cNvPr id="0" name=""/>
                      <p:cNvPicPr/>
                      <p:nvPr/>
                    </p:nvPicPr>
                    <p:blipFill>
                      <a:blip r:embed="rId6"/>
                      <a:stretch>
                        <a:fillRect/>
                      </a:stretch>
                    </p:blipFill>
                    <p:spPr>
                      <a:xfrm>
                        <a:off x="5600005" y="2271970"/>
                        <a:ext cx="2540000" cy="11445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88029202"/>
              </p:ext>
            </p:extLst>
          </p:nvPr>
        </p:nvGraphicFramePr>
        <p:xfrm>
          <a:off x="9379346" y="2196614"/>
          <a:ext cx="2533650" cy="1181100"/>
        </p:xfrm>
        <a:graphic>
          <a:graphicData uri="http://schemas.openxmlformats.org/presentationml/2006/ole">
            <mc:AlternateContent xmlns:mc="http://schemas.openxmlformats.org/markup-compatibility/2006">
              <mc:Choice xmlns:v="urn:schemas-microsoft-com:vml" Requires="v">
                <p:oleObj spid="_x0000_s15640" name="文档" r:id="rId7" imgW="2541038" imgH="1190223" progId="Word.Document.12">
                  <p:embed/>
                </p:oleObj>
              </mc:Choice>
              <mc:Fallback>
                <p:oleObj name="文档" r:id="rId7" imgW="2541038" imgH="1190223" progId="Word.Document.12">
                  <p:embed/>
                  <p:pic>
                    <p:nvPicPr>
                      <p:cNvPr id="0" name=""/>
                      <p:cNvPicPr/>
                      <p:nvPr/>
                    </p:nvPicPr>
                    <p:blipFill>
                      <a:blip r:embed="rId8"/>
                      <a:stretch>
                        <a:fillRect/>
                      </a:stretch>
                    </p:blipFill>
                    <p:spPr>
                      <a:xfrm>
                        <a:off x="9379346" y="2196614"/>
                        <a:ext cx="2533650" cy="1181100"/>
                      </a:xfrm>
                      <a:prstGeom prst="rect">
                        <a:avLst/>
                      </a:prstGeom>
                    </p:spPr>
                  </p:pic>
                </p:oleObj>
              </mc:Fallback>
            </mc:AlternateContent>
          </a:graphicData>
        </a:graphic>
      </p:graphicFrame>
      <p:sp>
        <p:nvSpPr>
          <p:cNvPr id="6" name="矩形 5"/>
          <p:cNvSpPr/>
          <p:nvPr/>
        </p:nvSpPr>
        <p:spPr>
          <a:xfrm>
            <a:off x="3169232" y="3598674"/>
            <a:ext cx="386644"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&gt;</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5686" y="812205"/>
            <a:ext cx="11388152" cy="4345781"/>
          </a:xfrm>
          <a:prstGeom prst="rect">
            <a:avLst/>
          </a:prstGeom>
        </p:spPr>
        <p:txBody>
          <a:bodyPr wrap="square" lIns="121898" tIns="60948" rIns="121898" bIns="60948">
            <a:spAutoFit/>
          </a:bodyPr>
          <a:lstStyle/>
          <a:p>
            <a:pPr algn="just">
              <a:lnSpc>
                <a:spcPct val="140000"/>
              </a:lnSpc>
              <a:spcAft>
                <a:spcPts val="0"/>
              </a:spcAft>
            </a:pPr>
            <a:r>
              <a:rPr lang="zh-CN" altLang="zh-CN" sz="2800" b="1" kern="100">
                <a:solidFill>
                  <a:srgbClr val="E36C0A"/>
                </a:solidFill>
                <a:latin typeface="Times New Roman"/>
                <a:cs typeface="Times New Roman"/>
              </a:rPr>
              <a:t>深度思考</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的电离平衡常数</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a1</a:t>
            </a:r>
            <a:r>
              <a:rPr lang="zh-CN" altLang="zh-CN" sz="2800" kern="100">
                <a:latin typeface="Times New Roman"/>
                <a:ea typeface="华文细黑"/>
                <a:cs typeface="Times New Roman"/>
              </a:rPr>
              <a:t>＝</a:t>
            </a:r>
            <a:r>
              <a:rPr lang="en-US" altLang="zh-CN" sz="2800" kern="100">
                <a:latin typeface="Times New Roman"/>
                <a:ea typeface="华文细黑"/>
                <a:cs typeface="Courier New"/>
              </a:rPr>
              <a:t>4.3</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7</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a2</a:t>
            </a:r>
            <a:r>
              <a:rPr lang="zh-CN" altLang="zh-CN" sz="2800" kern="100">
                <a:latin typeface="Times New Roman"/>
                <a:ea typeface="华文细黑"/>
                <a:cs typeface="Times New Roman"/>
              </a:rPr>
              <a:t>＝</a:t>
            </a:r>
            <a:r>
              <a:rPr lang="en-US" altLang="zh-CN" sz="2800" kern="100">
                <a:latin typeface="Times New Roman"/>
                <a:ea typeface="华文细黑"/>
                <a:cs typeface="Courier New"/>
              </a:rPr>
              <a:t>5.6</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11</a:t>
            </a:r>
            <a:r>
              <a:rPr lang="zh-CN" altLang="zh-CN" sz="2800" kern="100">
                <a:latin typeface="Times New Roman"/>
                <a:ea typeface="华文细黑"/>
                <a:cs typeface="Times New Roman"/>
              </a:rPr>
              <a:t>，它的</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a1</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a2</a:t>
            </a:r>
            <a:r>
              <a:rPr lang="zh-CN" altLang="zh-CN" sz="2800" kern="100">
                <a:latin typeface="Times New Roman"/>
                <a:ea typeface="华文细黑"/>
                <a:cs typeface="Times New Roman"/>
              </a:rPr>
              <a:t>差别很大的原因</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__________________________________________</a:t>
            </a:r>
            <a:r>
              <a:rPr lang="zh-CN" altLang="zh-CN" sz="2800" kern="100">
                <a:latin typeface="Times New Roman"/>
                <a:ea typeface="华文细黑"/>
                <a:cs typeface="Times New Roman"/>
              </a:rPr>
              <a:t>。</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t>
            </a:r>
            <a:r>
              <a:rPr lang="zh-CN" altLang="zh-CN" sz="2800" kern="100">
                <a:latin typeface="Times New Roman"/>
                <a:ea typeface="华文细黑"/>
                <a:cs typeface="Times New Roman"/>
              </a:rPr>
              <a:t>从电离平衡的角度解释</a:t>
            </a:r>
            <a:r>
              <a:rPr lang="en-US" altLang="zh-CN" sz="2800" kern="100" smtClean="0">
                <a:latin typeface="Times New Roman"/>
                <a:ea typeface="华文细黑"/>
                <a:cs typeface="Courier New"/>
              </a:rPr>
              <a:t>)</a:t>
            </a:r>
            <a:endParaRPr lang="en-US"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在</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中加醋酸产生</a:t>
            </a:r>
            <a:r>
              <a:rPr lang="en-US" altLang="zh-CN" sz="2800" kern="100">
                <a:latin typeface="Times New Roman"/>
                <a:ea typeface="华文细黑"/>
                <a:cs typeface="Courier New"/>
              </a:rPr>
              <a:t>CO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气体，试从电离平衡常数的角度解释原因</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____________________________________________________</a:t>
            </a:r>
            <a:r>
              <a:rPr lang="zh-CN" altLang="zh-CN" sz="2800" kern="10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en-US" altLang="zh-CN" sz="2800" kern="100">
                <a:latin typeface="IPAPANNEW"/>
                <a:ea typeface="华文细黑"/>
                <a:cs typeface="Times New Roman"/>
              </a:rPr>
              <a:t>[</a:t>
            </a:r>
            <a:r>
              <a:rPr lang="zh-CN" altLang="zh-CN" sz="2800" kern="100">
                <a:latin typeface="IPAPANNEW"/>
                <a:ea typeface="华文细黑"/>
                <a:cs typeface="Times New Roman"/>
              </a:rPr>
              <a:t>已知：</a:t>
            </a:r>
            <a:r>
              <a:rPr lang="en-US" altLang="zh-CN" sz="2800" i="1" kern="100">
                <a:latin typeface="IPAPANNEW"/>
                <a:ea typeface="华文细黑"/>
                <a:cs typeface="Times New Roman"/>
              </a:rPr>
              <a:t>K</a:t>
            </a:r>
            <a:r>
              <a:rPr lang="en-US" altLang="zh-CN" sz="2800" kern="100">
                <a:latin typeface="IPAPANNEW"/>
                <a:ea typeface="华文细黑"/>
                <a:cs typeface="Times New Roman"/>
              </a:rPr>
              <a:t>(CH</a:t>
            </a:r>
            <a:r>
              <a:rPr lang="en-US" altLang="zh-CN" sz="2800" kern="100" baseline="-25000">
                <a:latin typeface="IPAPANNEW"/>
                <a:ea typeface="华文细黑"/>
                <a:cs typeface="Times New Roman"/>
              </a:rPr>
              <a:t>3</a:t>
            </a:r>
            <a:r>
              <a:rPr lang="en-US" altLang="zh-CN" sz="2800" kern="100">
                <a:latin typeface="IPAPANNEW"/>
                <a:ea typeface="华文细黑"/>
                <a:cs typeface="Times New Roman"/>
              </a:rPr>
              <a:t>COOH)</a:t>
            </a:r>
            <a:r>
              <a:rPr lang="zh-CN" altLang="zh-CN" sz="2800" kern="100">
                <a:latin typeface="IPAPANNEW"/>
                <a:ea typeface="华文细黑"/>
                <a:cs typeface="Times New Roman"/>
              </a:rPr>
              <a:t>＝</a:t>
            </a:r>
            <a:r>
              <a:rPr lang="en-US" altLang="zh-CN" sz="2800" kern="100">
                <a:latin typeface="IPAPANNEW"/>
                <a:ea typeface="华文细黑"/>
                <a:cs typeface="Times New Roman"/>
              </a:rPr>
              <a:t>1.7</a:t>
            </a:r>
            <a:r>
              <a:rPr lang="en-US" altLang="zh-CN" sz="2800" kern="100">
                <a:latin typeface="Times New Roman"/>
                <a:ea typeface="华文细黑"/>
                <a:cs typeface="Courier New"/>
              </a:rPr>
              <a:t>×</a:t>
            </a:r>
            <a:r>
              <a:rPr lang="en-US" altLang="zh-CN" sz="2800" kern="100">
                <a:latin typeface="IPAPANNEW"/>
                <a:ea typeface="华文细黑"/>
                <a:cs typeface="Times New Roman"/>
              </a:rPr>
              <a:t>10</a:t>
            </a:r>
            <a:r>
              <a:rPr lang="zh-CN" altLang="zh-CN" sz="2800" kern="100" baseline="30000">
                <a:latin typeface="IPAPANNEW"/>
                <a:ea typeface="华文细黑"/>
                <a:cs typeface="Times New Roman"/>
              </a:rPr>
              <a:t>－</a:t>
            </a:r>
            <a:r>
              <a:rPr lang="en-US" altLang="zh-CN" sz="2800" kern="100" baseline="30000">
                <a:latin typeface="IPAPANNEW"/>
                <a:ea typeface="华文细黑"/>
                <a:cs typeface="Times New Roman"/>
              </a:rPr>
              <a:t>5</a:t>
            </a:r>
            <a:r>
              <a:rPr lang="zh-CN" altLang="zh-CN" sz="2800" kern="100">
                <a:latin typeface="IPAPANNEW"/>
                <a:ea typeface="华文细黑"/>
                <a:cs typeface="Times New Roman"/>
              </a:rPr>
              <a:t>；</a:t>
            </a:r>
            <a:r>
              <a:rPr lang="en-US" altLang="zh-CN" sz="2800" i="1" kern="100">
                <a:latin typeface="IPAPANNEW"/>
                <a:ea typeface="华文细黑"/>
                <a:cs typeface="Times New Roman"/>
              </a:rPr>
              <a:t>K</a:t>
            </a:r>
            <a:r>
              <a:rPr lang="en-US" altLang="zh-CN" sz="2800" kern="100">
                <a:latin typeface="IPAPANNEW"/>
                <a:ea typeface="华文细黑"/>
                <a:cs typeface="Times New Roman"/>
              </a:rPr>
              <a:t>(H</a:t>
            </a:r>
            <a:r>
              <a:rPr lang="en-US" altLang="zh-CN" sz="2800" kern="100" baseline="-25000">
                <a:latin typeface="IPAPANNEW"/>
                <a:ea typeface="华文细黑"/>
                <a:cs typeface="Times New Roman"/>
              </a:rPr>
              <a:t>2</a:t>
            </a:r>
            <a:r>
              <a:rPr lang="en-US" altLang="zh-CN" sz="2800" kern="100">
                <a:latin typeface="IPAPANNEW"/>
                <a:ea typeface="华文细黑"/>
                <a:cs typeface="Times New Roman"/>
              </a:rPr>
              <a:t>CO</a:t>
            </a:r>
            <a:r>
              <a:rPr lang="en-US" altLang="zh-CN" sz="2800" kern="100" baseline="-25000">
                <a:latin typeface="IPAPANNEW"/>
                <a:ea typeface="华文细黑"/>
                <a:cs typeface="Times New Roman"/>
              </a:rPr>
              <a:t>3</a:t>
            </a:r>
            <a:r>
              <a:rPr lang="en-US" altLang="zh-CN" sz="2800" kern="100">
                <a:latin typeface="IPAPANNEW"/>
                <a:ea typeface="华文细黑"/>
                <a:cs typeface="Times New Roman"/>
              </a:rPr>
              <a:t>)</a:t>
            </a:r>
            <a:r>
              <a:rPr lang="zh-CN" altLang="zh-CN" sz="2800" kern="100">
                <a:latin typeface="IPAPANNEW"/>
                <a:ea typeface="华文细黑"/>
                <a:cs typeface="Times New Roman"/>
              </a:rPr>
              <a:t>＝</a:t>
            </a:r>
            <a:r>
              <a:rPr lang="en-US" altLang="zh-CN" sz="2800" kern="100">
                <a:latin typeface="IPAPANNEW"/>
                <a:ea typeface="华文细黑"/>
                <a:cs typeface="Times New Roman"/>
              </a:rPr>
              <a:t>4.3</a:t>
            </a:r>
            <a:r>
              <a:rPr lang="en-US" altLang="zh-CN" sz="2800" kern="100">
                <a:latin typeface="Times New Roman"/>
                <a:ea typeface="华文细黑"/>
                <a:cs typeface="Courier New"/>
              </a:rPr>
              <a:t>×</a:t>
            </a:r>
            <a:r>
              <a:rPr lang="en-US" altLang="zh-CN" sz="2800" kern="100">
                <a:latin typeface="IPAPANNEW"/>
                <a:ea typeface="华文细黑"/>
                <a:cs typeface="Times New Roman"/>
              </a:rPr>
              <a:t>10</a:t>
            </a:r>
            <a:r>
              <a:rPr lang="zh-CN" altLang="zh-CN" sz="2800" kern="100" baseline="30000">
                <a:latin typeface="IPAPANNEW"/>
                <a:ea typeface="华文细黑"/>
                <a:cs typeface="Times New Roman"/>
              </a:rPr>
              <a:t>－</a:t>
            </a:r>
            <a:r>
              <a:rPr lang="en-US" altLang="zh-CN" sz="2800" kern="100" baseline="30000">
                <a:latin typeface="IPAPANNEW"/>
                <a:ea typeface="华文细黑"/>
                <a:cs typeface="Times New Roman"/>
              </a:rPr>
              <a:t>7</a:t>
            </a:r>
            <a:r>
              <a:rPr lang="zh-CN" altLang="zh-CN" sz="2800" kern="100">
                <a:latin typeface="IPAPANNEW"/>
                <a:ea typeface="华文细黑"/>
                <a:cs typeface="Times New Roman"/>
              </a:rPr>
              <a:t>。</a:t>
            </a:r>
            <a:r>
              <a:rPr lang="en-US" altLang="zh-CN" sz="2800" kern="100" smtClean="0">
                <a:latin typeface="IPAPANNEW"/>
                <a:ea typeface="华文细黑"/>
                <a:cs typeface="Times New Roman"/>
              </a:rPr>
              <a:t>]</a:t>
            </a:r>
            <a:endParaRPr lang="zh-CN" altLang="zh-CN" sz="1050" kern="100">
              <a:latin typeface="宋体"/>
              <a:cs typeface="Courier New"/>
            </a:endParaRPr>
          </a:p>
        </p:txBody>
      </p:sp>
      <p:sp>
        <p:nvSpPr>
          <p:cNvPr id="3" name="矩形 2"/>
          <p:cNvSpPr/>
          <p:nvPr/>
        </p:nvSpPr>
        <p:spPr>
          <a:xfrm>
            <a:off x="3705107" y="1970907"/>
            <a:ext cx="8088256" cy="628698"/>
          </a:xfrm>
          <a:prstGeom prst="rect">
            <a:avLst/>
          </a:prstGeom>
        </p:spPr>
        <p:txBody>
          <a:bodyPr>
            <a:spAutoFit/>
          </a:bodyPr>
          <a:lstStyle/>
          <a:p>
            <a:pPr algn="just">
              <a:lnSpc>
                <a:spcPct val="140000"/>
              </a:lnSpc>
              <a:spcAft>
                <a:spcPts val="0"/>
              </a:spcAft>
            </a:pPr>
            <a:r>
              <a:rPr lang="zh-CN" altLang="zh-CN" sz="2800" kern="100" dirty="0">
                <a:solidFill>
                  <a:schemeClr val="accent6">
                    <a:lumMod val="75000"/>
                  </a:schemeClr>
                </a:solidFill>
                <a:latin typeface="Times New Roman"/>
                <a:ea typeface="华文细黑"/>
                <a:cs typeface="Times New Roman"/>
              </a:rPr>
              <a:t>第一步电离产生的</a:t>
            </a:r>
            <a:r>
              <a:rPr lang="en-US" altLang="zh-CN" sz="2800" kern="100" dirty="0">
                <a:solidFill>
                  <a:schemeClr val="accent6">
                    <a:lumMod val="75000"/>
                  </a:schemeClr>
                </a:solidFill>
                <a:latin typeface="Times New Roman"/>
                <a:ea typeface="华文细黑"/>
                <a:cs typeface="Courier New"/>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对第二步的电离起</a:t>
            </a:r>
            <a:r>
              <a:rPr lang="zh-CN" altLang="zh-CN" sz="2800" kern="100" dirty="0" smtClean="0">
                <a:solidFill>
                  <a:schemeClr val="accent6">
                    <a:lumMod val="75000"/>
                  </a:schemeClr>
                </a:solidFill>
                <a:latin typeface="Times New Roman"/>
                <a:ea typeface="华文细黑"/>
                <a:cs typeface="Times New Roman"/>
              </a:rPr>
              <a:t>抑制作用</a:t>
            </a:r>
            <a:endParaRPr lang="en-US" altLang="zh-CN" sz="2800" kern="100" dirty="0" smtClean="0">
              <a:solidFill>
                <a:schemeClr val="accent6">
                  <a:lumMod val="75000"/>
                </a:schemeClr>
              </a:solidFill>
              <a:latin typeface="Times New Roman"/>
              <a:ea typeface="华文细黑"/>
              <a:cs typeface="Times New Roman"/>
            </a:endParaRPr>
          </a:p>
        </p:txBody>
      </p:sp>
      <p:sp>
        <p:nvSpPr>
          <p:cNvPr id="5" name="矩形 4"/>
          <p:cNvSpPr/>
          <p:nvPr/>
        </p:nvSpPr>
        <p:spPr>
          <a:xfrm>
            <a:off x="459532" y="3761582"/>
            <a:ext cx="9812557" cy="628698"/>
          </a:xfrm>
          <a:prstGeom prst="rect">
            <a:avLst/>
          </a:prstGeom>
        </p:spPr>
        <p:txBody>
          <a:bodyPr>
            <a:spAutoFit/>
          </a:bodyPr>
          <a:lstStyle/>
          <a:p>
            <a:pPr algn="just">
              <a:lnSpc>
                <a:spcPct val="140000"/>
              </a:lnSpc>
              <a:spcAft>
                <a:spcPts val="0"/>
              </a:spcAft>
            </a:pPr>
            <a:r>
              <a:rPr lang="zh-CN" altLang="zh-CN" sz="2800" kern="100">
                <a:solidFill>
                  <a:schemeClr val="accent6">
                    <a:lumMod val="75000"/>
                  </a:schemeClr>
                </a:solidFill>
                <a:latin typeface="Times New Roman"/>
                <a:ea typeface="华文细黑"/>
                <a:cs typeface="Times New Roman"/>
              </a:rPr>
              <a:t>醋酸的电离平衡常数大，酸性强，较强的酸可制备较弱的</a:t>
            </a:r>
            <a:r>
              <a:rPr lang="zh-CN" altLang="zh-CN" sz="2800" kern="100" smtClean="0">
                <a:solidFill>
                  <a:schemeClr val="accent6">
                    <a:lumMod val="75000"/>
                  </a:schemeClr>
                </a:solidFill>
                <a:latin typeface="Times New Roman"/>
                <a:ea typeface="华文细黑"/>
                <a:cs typeface="Times New Roman"/>
              </a:rPr>
              <a:t>酸</a:t>
            </a:r>
            <a:endParaRPr lang="en-US" altLang="zh-CN" sz="2800" kern="100" smtClean="0">
              <a:solidFill>
                <a:schemeClr val="accent6">
                  <a:lumMod val="75000"/>
                </a:schemeClr>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p:bldP spid="3" grpId="1"/>
      <p:bldP spid="5" grpId="0"/>
      <p:bldP spid="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7524" y="1068388"/>
            <a:ext cx="11232086" cy="1227772"/>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题组一　有关电离平衡常数的定性分析</a:t>
            </a:r>
            <a:endParaRPr lang="zh-CN" altLang="zh-CN" sz="1050" kern="100" dirty="0">
              <a:latin typeface="宋体"/>
              <a:cs typeface="Courier New"/>
            </a:endParaRPr>
          </a:p>
          <a:p>
            <a:pPr>
              <a:lnSpc>
                <a:spcPct val="140000"/>
              </a:lnSpc>
            </a:pPr>
            <a:r>
              <a:rPr lang="en-US" altLang="zh-CN" sz="2800" kern="100" dirty="0">
                <a:latin typeface="Times New Roman"/>
                <a:ea typeface="华文细黑"/>
              </a:rPr>
              <a:t>1.25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时，部分物质的电离平衡常数如表所示：</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530582373"/>
              </p:ext>
            </p:extLst>
          </p:nvPr>
        </p:nvGraphicFramePr>
        <p:xfrm>
          <a:off x="511349" y="2484165"/>
          <a:ext cx="11232085" cy="1894810"/>
        </p:xfrm>
        <a:graphic>
          <a:graphicData uri="http://schemas.openxmlformats.org/drawingml/2006/table">
            <a:tbl>
              <a:tblPr/>
              <a:tblGrid>
                <a:gridCol w="2323306"/>
                <a:gridCol w="2520280"/>
                <a:gridCol w="3168352"/>
                <a:gridCol w="3220147"/>
              </a:tblGrid>
              <a:tr h="648072">
                <a:tc>
                  <a:txBody>
                    <a:bodyPr/>
                    <a:lstStyle/>
                    <a:p>
                      <a:pPr algn="ctr">
                        <a:lnSpc>
                          <a:spcPct val="140000"/>
                        </a:lnSpc>
                        <a:spcAft>
                          <a:spcPts val="0"/>
                        </a:spcAft>
                      </a:pPr>
                      <a:r>
                        <a:rPr lang="zh-CN" sz="2800" kern="100">
                          <a:effectLst/>
                          <a:latin typeface="Times New Roman"/>
                          <a:ea typeface="华文细黑"/>
                          <a:cs typeface="Times New Roman"/>
                        </a:rPr>
                        <a:t>化学式</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CH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COOH</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HClO</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6738">
                <a:tc>
                  <a:txBody>
                    <a:bodyPr/>
                    <a:lstStyle/>
                    <a:p>
                      <a:pPr algn="ctr">
                        <a:lnSpc>
                          <a:spcPct val="140000"/>
                        </a:lnSpc>
                        <a:spcAft>
                          <a:spcPts val="0"/>
                        </a:spcAft>
                      </a:pPr>
                      <a:r>
                        <a:rPr lang="zh-CN" sz="2800" kern="100">
                          <a:effectLst/>
                          <a:latin typeface="Times New Roman"/>
                          <a:ea typeface="华文细黑"/>
                          <a:cs typeface="Times New Roman"/>
                        </a:rPr>
                        <a:t>电离平衡常数</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1.7</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5</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1</a:t>
                      </a:r>
                      <a:r>
                        <a:rPr lang="zh-CN" sz="2800" kern="100">
                          <a:effectLst/>
                          <a:latin typeface="Times New Roman"/>
                          <a:ea typeface="华文细黑"/>
                          <a:cs typeface="Times New Roman"/>
                        </a:rPr>
                        <a:t>＝</a:t>
                      </a:r>
                      <a:r>
                        <a:rPr lang="en-US" sz="2800" kern="100">
                          <a:effectLst/>
                          <a:latin typeface="Times New Roman"/>
                          <a:ea typeface="华文细黑"/>
                          <a:cs typeface="Courier New"/>
                        </a:rPr>
                        <a:t>4.3</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7</a:t>
                      </a:r>
                      <a:endParaRPr lang="zh-CN" sz="2800" kern="100">
                        <a:effectLst/>
                        <a:latin typeface="宋体"/>
                        <a:cs typeface="Courier New"/>
                      </a:endParaRPr>
                    </a:p>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a:t>
                      </a:r>
                      <a:r>
                        <a:rPr lang="en-US" sz="2800" kern="100">
                          <a:effectLst/>
                          <a:latin typeface="Times New Roman"/>
                          <a:ea typeface="华文细黑"/>
                          <a:cs typeface="Courier New"/>
                        </a:rPr>
                        <a:t>5.6</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11</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3.0</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8</a:t>
                      </a:r>
                      <a:endParaRPr lang="zh-CN" sz="2800" kern="100">
                        <a:effectLst/>
                        <a:latin typeface="宋体"/>
                        <a:cs typeface="Courier New"/>
                      </a:endParaRPr>
                    </a:p>
                  </a:txBody>
                  <a:tcPr marL="57749" marR="5774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403277" y="4485396"/>
            <a:ext cx="11639246" cy="1902059"/>
          </a:xfrm>
          <a:prstGeom prst="rect">
            <a:avLst/>
          </a:prstGeom>
        </p:spPr>
        <p:txBody>
          <a:bodyPr>
            <a:spAutoFit/>
          </a:bodyPr>
          <a:lstStyle/>
          <a:p>
            <a:pPr algn="just">
              <a:lnSpc>
                <a:spcPct val="1400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HClO</a:t>
            </a:r>
            <a:r>
              <a:rPr lang="zh-CN" altLang="zh-CN" sz="2800" kern="100" dirty="0">
                <a:latin typeface="Times New Roman"/>
                <a:ea typeface="华文细黑"/>
                <a:cs typeface="Times New Roman"/>
              </a:rPr>
              <a:t>的酸性由强到弱的顺序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a:t>
            </a:r>
          </a:p>
          <a:p>
            <a:pPr algn="just">
              <a:lnSpc>
                <a:spcPct val="140000"/>
              </a:lnSpc>
              <a:spcAft>
                <a:spcPts val="0"/>
              </a:spcAft>
            </a:pP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9" name="矩形 8"/>
          <p:cNvSpPr/>
          <p:nvPr/>
        </p:nvSpPr>
        <p:spPr>
          <a:xfrm>
            <a:off x="8889801" y="5018462"/>
            <a:ext cx="3021981" cy="624530"/>
          </a:xfrm>
          <a:prstGeom prst="rect">
            <a:avLst/>
          </a:prstGeom>
        </p:spPr>
        <p:txBody>
          <a:bodyPr wrap="none">
            <a:spAutoFit/>
          </a:bodyPr>
          <a:lstStyle/>
          <a:p>
            <a:pPr algn="just">
              <a:lnSpc>
                <a:spcPct val="140000"/>
              </a:lnSpc>
              <a:spcAft>
                <a:spcPts val="0"/>
              </a:spcAft>
            </a:pPr>
            <a:r>
              <a:rPr lang="en-US" altLang="zh-CN" sz="2800" kern="100" dirty="0" smtClean="0">
                <a:solidFill>
                  <a:srgbClr val="E36C0A"/>
                </a:solidFill>
                <a:latin typeface="Times New Roman"/>
                <a:ea typeface="华文细黑"/>
                <a:cs typeface="Courier New"/>
              </a:rPr>
              <a:t>CH</a:t>
            </a:r>
            <a:r>
              <a:rPr lang="en-US" altLang="zh-CN" sz="2800" kern="100" baseline="-25000" dirty="0" smtClean="0">
                <a:solidFill>
                  <a:srgbClr val="E36C0A"/>
                </a:solidFill>
                <a:latin typeface="Times New Roman"/>
                <a:ea typeface="华文细黑"/>
                <a:cs typeface="Courier New"/>
              </a:rPr>
              <a:t>3</a:t>
            </a:r>
            <a:r>
              <a:rPr lang="en-US" altLang="zh-CN" sz="2800" kern="100" dirty="0" smtClean="0">
                <a:solidFill>
                  <a:srgbClr val="E36C0A"/>
                </a:solidFill>
                <a:latin typeface="Times New Roman"/>
                <a:ea typeface="华文细黑"/>
                <a:cs typeface="Courier New"/>
              </a:rPr>
              <a:t>COOH&gt;H</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CO</a:t>
            </a:r>
            <a:r>
              <a:rPr lang="en-US" altLang="zh-CN" sz="2800" kern="100" baseline="-25000" dirty="0" smtClean="0">
                <a:solidFill>
                  <a:srgbClr val="E36C0A"/>
                </a:solidFill>
                <a:latin typeface="Times New Roman"/>
                <a:ea typeface="华文细黑"/>
                <a:cs typeface="Courier New"/>
              </a:rPr>
              <a:t>3</a:t>
            </a:r>
            <a:endParaRPr lang="zh-CN" altLang="zh-CN" sz="2800" kern="100" dirty="0">
              <a:effectLst/>
              <a:latin typeface="宋体"/>
              <a:cs typeface="Courier New"/>
            </a:endParaRPr>
          </a:p>
        </p:txBody>
      </p:sp>
      <p:sp>
        <p:nvSpPr>
          <p:cNvPr id="12" name="矩形 11"/>
          <p:cNvSpPr/>
          <p:nvPr/>
        </p:nvSpPr>
        <p:spPr>
          <a:xfrm>
            <a:off x="602483" y="5686425"/>
            <a:ext cx="1244251" cy="695575"/>
          </a:xfrm>
          <a:prstGeom prst="rect">
            <a:avLst/>
          </a:prstGeom>
        </p:spPr>
        <p:txBody>
          <a:bodyPr wrap="none">
            <a:spAutoFit/>
          </a:bodyPr>
          <a:lstStyle/>
          <a:p>
            <a:pPr lvl="0" algn="just">
              <a:lnSpc>
                <a:spcPct val="140000"/>
              </a:lnSpc>
            </a:pPr>
            <a:r>
              <a:rPr lang="en-US" altLang="zh-CN" sz="2800" kern="100">
                <a:solidFill>
                  <a:srgbClr val="E36C0A"/>
                </a:solidFill>
                <a:latin typeface="Times New Roman"/>
                <a:ea typeface="华文细黑"/>
                <a:cs typeface="Courier New"/>
              </a:rPr>
              <a:t>&gt;HClO</a:t>
            </a:r>
            <a:endParaRPr lang="zh-CN" altLang="zh-CN" sz="2800" kern="100">
              <a:solidFill>
                <a:prstClr val="black"/>
              </a:solidFill>
              <a:latin typeface="宋体"/>
              <a:cs typeface="Courier New"/>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4" name="矩形 13"/>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5" name="组合 14"/>
          <p:cNvGrpSpPr/>
          <p:nvPr/>
        </p:nvGrpSpPr>
        <p:grpSpPr>
          <a:xfrm>
            <a:off x="1" y="-2"/>
            <a:ext cx="1836949" cy="634848"/>
            <a:chOff x="0" y="-2"/>
            <a:chExt cx="1377891" cy="634701"/>
          </a:xfrm>
          <a:solidFill>
            <a:srgbClr val="FFC000"/>
          </a:solidFill>
        </p:grpSpPr>
        <p:sp>
          <p:nvSpPr>
            <p:cNvPr id="16" name="矩形 1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7" name="直角三角形 1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8" name="矩形 17"/>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9"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0"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9" grpId="0"/>
      <p:bldP spid="9" grpId="1"/>
      <p:bldP spid="12" grpId="0"/>
      <p:bldP spid="1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42584790"/>
              </p:ext>
            </p:extLst>
          </p:nvPr>
        </p:nvGraphicFramePr>
        <p:xfrm>
          <a:off x="409575" y="634033"/>
          <a:ext cx="11210925" cy="1571625"/>
        </p:xfrm>
        <a:graphic>
          <a:graphicData uri="http://schemas.openxmlformats.org/presentationml/2006/ole">
            <mc:AlternateContent xmlns:mc="http://schemas.openxmlformats.org/markup-compatibility/2006">
              <mc:Choice xmlns:v="urn:schemas-microsoft-com:vml" Requires="v">
                <p:oleObj spid="_x0000_s18803" name="文档" r:id="rId3" imgW="11222611" imgH="1567492" progId="Word.Document.12">
                  <p:embed/>
                </p:oleObj>
              </mc:Choice>
              <mc:Fallback>
                <p:oleObj name="文档" r:id="rId3" imgW="11222611" imgH="1567492" progId="Word.Document.12">
                  <p:embed/>
                  <p:pic>
                    <p:nvPicPr>
                      <p:cNvPr id="0" name=""/>
                      <p:cNvPicPr/>
                      <p:nvPr/>
                    </p:nvPicPr>
                    <p:blipFill>
                      <a:blip r:embed="rId4"/>
                      <a:stretch>
                        <a:fillRect/>
                      </a:stretch>
                    </p:blipFill>
                    <p:spPr>
                      <a:xfrm>
                        <a:off x="409575" y="634033"/>
                        <a:ext cx="11210925" cy="1571625"/>
                      </a:xfrm>
                      <a:prstGeom prst="rect">
                        <a:avLst/>
                      </a:prstGeom>
                    </p:spPr>
                  </p:pic>
                </p:oleObj>
              </mc:Fallback>
            </mc:AlternateContent>
          </a:graphicData>
        </a:graphic>
      </p:graphicFrame>
      <p:sp>
        <p:nvSpPr>
          <p:cNvPr id="5" name="矩形 4"/>
          <p:cNvSpPr/>
          <p:nvPr/>
        </p:nvSpPr>
        <p:spPr>
          <a:xfrm>
            <a:off x="358949" y="1845618"/>
            <a:ext cx="11296938" cy="2505301"/>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电离平衡常数越大，酸性越强，电离平衡常数越小，其对应酸根离子结合</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能力越强。</a:t>
            </a:r>
            <a:endParaRPr lang="zh-CN" altLang="zh-CN" sz="1050" kern="100" dirty="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将少量</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气体通入</a:t>
            </a:r>
            <a:r>
              <a:rPr lang="en-US" altLang="zh-CN" sz="2800" kern="100" dirty="0" err="1" smtClean="0">
                <a:latin typeface="Times New Roman"/>
                <a:ea typeface="华文细黑"/>
                <a:cs typeface="Courier New"/>
              </a:rPr>
              <a:t>NaClO</a:t>
            </a:r>
            <a:r>
              <a:rPr lang="zh-CN" altLang="zh-CN" sz="2800" kern="100" dirty="0" smtClean="0">
                <a:latin typeface="Times New Roman"/>
                <a:ea typeface="华文细黑"/>
                <a:cs typeface="Times New Roman"/>
              </a:rPr>
              <a:t>溶液中，写出反应的离子方程式：</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956801898"/>
              </p:ext>
            </p:extLst>
          </p:nvPr>
        </p:nvGraphicFramePr>
        <p:xfrm>
          <a:off x="1496219" y="1230238"/>
          <a:ext cx="5149850" cy="706438"/>
        </p:xfrm>
        <a:graphic>
          <a:graphicData uri="http://schemas.openxmlformats.org/presentationml/2006/ole">
            <mc:AlternateContent xmlns:mc="http://schemas.openxmlformats.org/markup-compatibility/2006">
              <mc:Choice xmlns:v="urn:schemas-microsoft-com:vml" Requires="v">
                <p:oleObj spid="_x0000_s18804" name="文档" r:id="rId5" imgW="5149237" imgH="705644" progId="Word.Document.12">
                  <p:embed/>
                </p:oleObj>
              </mc:Choice>
              <mc:Fallback>
                <p:oleObj name="文档" r:id="rId5" imgW="5149237" imgH="705644" progId="Word.Document.12">
                  <p:embed/>
                  <p:pic>
                    <p:nvPicPr>
                      <p:cNvPr id="0" name=""/>
                      <p:cNvPicPr/>
                      <p:nvPr/>
                    </p:nvPicPr>
                    <p:blipFill>
                      <a:blip r:embed="rId6"/>
                      <a:stretch>
                        <a:fillRect/>
                      </a:stretch>
                    </p:blipFill>
                    <p:spPr>
                      <a:xfrm>
                        <a:off x="1496219" y="1230238"/>
                        <a:ext cx="5149850" cy="70643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6132407"/>
              </p:ext>
            </p:extLst>
          </p:nvPr>
        </p:nvGraphicFramePr>
        <p:xfrm>
          <a:off x="454199" y="4380756"/>
          <a:ext cx="11117262" cy="2244725"/>
        </p:xfrm>
        <a:graphic>
          <a:graphicData uri="http://schemas.openxmlformats.org/presentationml/2006/ole">
            <mc:AlternateContent xmlns:mc="http://schemas.openxmlformats.org/markup-compatibility/2006">
              <mc:Choice xmlns:v="urn:schemas-microsoft-com:vml" Requires="v">
                <p:oleObj spid="_x0000_s18805" name="文档" r:id="rId7" imgW="11117807" imgH="2244306" progId="Word.Document.12">
                  <p:embed/>
                </p:oleObj>
              </mc:Choice>
              <mc:Fallback>
                <p:oleObj name="文档" r:id="rId7" imgW="11117807" imgH="2244306" progId="Word.Document.12">
                  <p:embed/>
                  <p:pic>
                    <p:nvPicPr>
                      <p:cNvPr id="0" name=""/>
                      <p:cNvPicPr/>
                      <p:nvPr/>
                    </p:nvPicPr>
                    <p:blipFill>
                      <a:blip r:embed="rId8"/>
                      <a:stretch>
                        <a:fillRect/>
                      </a:stretch>
                    </p:blipFill>
                    <p:spPr>
                      <a:xfrm>
                        <a:off x="454199" y="4380756"/>
                        <a:ext cx="11117262" cy="2244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03979174"/>
              </p:ext>
            </p:extLst>
          </p:nvPr>
        </p:nvGraphicFramePr>
        <p:xfrm>
          <a:off x="459532" y="3723084"/>
          <a:ext cx="6062662" cy="839788"/>
        </p:xfrm>
        <a:graphic>
          <a:graphicData uri="http://schemas.openxmlformats.org/presentationml/2006/ole">
            <mc:AlternateContent xmlns:mc="http://schemas.openxmlformats.org/markup-compatibility/2006">
              <mc:Choice xmlns:v="urn:schemas-microsoft-com:vml" Requires="v">
                <p:oleObj spid="_x0000_s18806" name="文档" r:id="rId9" imgW="6062863" imgH="839059" progId="Word.Document.12">
                  <p:embed/>
                </p:oleObj>
              </mc:Choice>
              <mc:Fallback>
                <p:oleObj name="文档" r:id="rId9" imgW="6062863" imgH="839059" progId="Word.Document.12">
                  <p:embed/>
                  <p:pic>
                    <p:nvPicPr>
                      <p:cNvPr id="0" name=""/>
                      <p:cNvPicPr/>
                      <p:nvPr/>
                    </p:nvPicPr>
                    <p:blipFill>
                      <a:blip r:embed="rId10"/>
                      <a:stretch>
                        <a:fillRect/>
                      </a:stretch>
                    </p:blipFill>
                    <p:spPr>
                      <a:xfrm>
                        <a:off x="459532" y="3723084"/>
                        <a:ext cx="6062662" cy="839788"/>
                      </a:xfrm>
                      <a:prstGeom prst="rect">
                        <a:avLst/>
                      </a:prstGeom>
                    </p:spPr>
                  </p:pic>
                </p:oleObj>
              </mc:Fallback>
            </mc:AlternateContent>
          </a:graphicData>
        </a:graphic>
      </p:graphicFrame>
      <p:sp>
        <p:nvSpPr>
          <p:cNvPr id="9" name="Rectangle 21">
            <a:hlinkClick r:id="rId11"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2"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3"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4"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5"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xEl>
                                              <p:pRg st="0" end="0"/>
                                            </p:txEl>
                                          </p:spTgt>
                                        </p:tgtEl>
                                      </p:cBhvr>
                                    </p:animEffect>
                                    <p:set>
                                      <p:cBhvr>
                                        <p:cTn id="27" dur="1" fill="hold">
                                          <p:stCondLst>
                                            <p:cond delay="499"/>
                                          </p:stCondLst>
                                        </p:cTn>
                                        <p:tgtEl>
                                          <p:spTgt spid="5">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479" y="392931"/>
            <a:ext cx="11232086" cy="3711785"/>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物质的量浓度均为</a:t>
            </a:r>
            <a:r>
              <a:rPr lang="en-US" altLang="zh-CN" sz="2800" kern="100" dirty="0">
                <a:solidFill>
                  <a:prstClr val="black"/>
                </a:solidFill>
                <a:latin typeface="Times New Roman"/>
                <a:ea typeface="华文细黑"/>
                <a:cs typeface="Courier New"/>
              </a:rPr>
              <a:t>0.1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的下列四种物质的溶液：</a:t>
            </a:r>
            <a:r>
              <a:rPr lang="en-US" altLang="zh-CN" sz="2800" kern="100" dirty="0">
                <a:solidFill>
                  <a:prstClr val="black"/>
                </a:solidFill>
                <a:latin typeface="Times New Roman"/>
                <a:ea typeface="华文细黑"/>
                <a:cs typeface="Courier New"/>
              </a:rPr>
              <a:t>a.Na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err="1">
                <a:solidFill>
                  <a:prstClr val="black"/>
                </a:solidFill>
                <a:latin typeface="Times New Roman"/>
                <a:ea typeface="华文细黑"/>
                <a:cs typeface="Courier New"/>
              </a:rPr>
              <a:t>b.NaClO</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COONa</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d.NaHCO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pH</a:t>
            </a:r>
            <a:r>
              <a:rPr lang="zh-CN" altLang="zh-CN" sz="2800" kern="100" dirty="0">
                <a:solidFill>
                  <a:prstClr val="black"/>
                </a:solidFill>
                <a:latin typeface="Times New Roman"/>
                <a:ea typeface="华文细黑"/>
                <a:cs typeface="Times New Roman"/>
              </a:rPr>
              <a:t>由大到小的顺序是</a:t>
            </a:r>
            <a:r>
              <a:rPr lang="en-US" altLang="zh-CN" sz="2800" kern="100" dirty="0" smtClean="0">
                <a:solidFill>
                  <a:prstClr val="black"/>
                </a:solidFill>
                <a:latin typeface="Times New Roman"/>
                <a:ea typeface="华文细黑"/>
                <a:cs typeface="Courier New"/>
              </a:rPr>
              <a:t>__________(</a:t>
            </a:r>
            <a:r>
              <a:rPr lang="zh-CN" altLang="zh-CN" sz="2800" kern="100" dirty="0">
                <a:solidFill>
                  <a:prstClr val="black"/>
                </a:solidFill>
                <a:latin typeface="Times New Roman"/>
                <a:ea typeface="华文细黑"/>
                <a:cs typeface="Times New Roman"/>
              </a:rPr>
              <a:t>填字母</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电离常数越大，对应的盐水解程度越小，碱性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越弱。</a:t>
            </a:r>
            <a:endParaRPr lang="zh-CN" altLang="zh-CN" sz="1050" kern="100" dirty="0">
              <a:latin typeface="宋体"/>
              <a:cs typeface="Courier New"/>
            </a:endParaRPr>
          </a:p>
          <a:p>
            <a:pPr lvl="0" algn="just">
              <a:lnSpc>
                <a:spcPct val="140000"/>
              </a:lnSpc>
            </a:pPr>
            <a:r>
              <a:rPr lang="en-US" altLang="zh-CN" sz="2800" kern="100" dirty="0" smtClean="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常温下</a:t>
            </a:r>
            <a:r>
              <a:rPr lang="en-US" altLang="zh-CN" sz="2800" kern="100" dirty="0">
                <a:solidFill>
                  <a:prstClr val="black"/>
                </a:solidFill>
                <a:latin typeface="Times New Roman"/>
                <a:ea typeface="华文细黑"/>
                <a:cs typeface="Courier New"/>
              </a:rPr>
              <a:t>0.1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COOH</a:t>
            </a:r>
            <a:r>
              <a:rPr lang="zh-CN" altLang="zh-CN" sz="2800" kern="100" dirty="0">
                <a:solidFill>
                  <a:prstClr val="black"/>
                </a:solidFill>
                <a:latin typeface="Times New Roman"/>
                <a:ea typeface="华文细黑"/>
                <a:cs typeface="Times New Roman"/>
              </a:rPr>
              <a:t>溶液在加水稀释过程中，填写下列表达式中的数据变化情况</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变大</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变小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不变</a:t>
            </a:r>
            <a:r>
              <a:rPr lang="en-US" altLang="zh-CN" sz="2800" kern="100" dirty="0" smtClean="0">
                <a:solidFill>
                  <a:prstClr val="black"/>
                </a:solidFill>
                <a:latin typeface="宋体"/>
                <a:ea typeface="华文细黑"/>
                <a:cs typeface="Times New Roman"/>
              </a:rPr>
              <a:t>”</a:t>
            </a:r>
            <a:r>
              <a:rPr lang="en-US" altLang="zh-CN" sz="2800" kern="100" dirty="0" smtClean="0">
                <a:solidFill>
                  <a:prstClr val="black"/>
                </a:solidFill>
                <a:latin typeface="Times New Roman"/>
                <a:ea typeface="华文细黑"/>
                <a:cs typeface="Courier New"/>
              </a:rPr>
              <a:t>)</a:t>
            </a:r>
          </a:p>
        </p:txBody>
      </p:sp>
      <p:sp>
        <p:nvSpPr>
          <p:cNvPr id="5" name="矩形 4"/>
          <p:cNvSpPr/>
          <p:nvPr/>
        </p:nvSpPr>
        <p:spPr>
          <a:xfrm>
            <a:off x="511125" y="1578967"/>
            <a:ext cx="1938351" cy="624530"/>
          </a:xfrm>
          <a:prstGeom prst="rect">
            <a:avLst/>
          </a:prstGeom>
        </p:spPr>
        <p:txBody>
          <a:bodyPr wrap="none">
            <a:spAutoFit/>
          </a:bodyPr>
          <a:lstStyle/>
          <a:p>
            <a:pPr algn="just">
              <a:lnSpc>
                <a:spcPct val="140000"/>
              </a:lnSpc>
              <a:spcAft>
                <a:spcPts val="0"/>
              </a:spcAft>
            </a:pPr>
            <a:r>
              <a:rPr lang="en-US" altLang="zh-CN" sz="2800" kern="100" dirty="0">
                <a:solidFill>
                  <a:srgbClr val="E36C0A"/>
                </a:solidFill>
                <a:latin typeface="Times New Roman"/>
                <a:ea typeface="华文细黑"/>
                <a:cs typeface="Courier New"/>
              </a:rPr>
              <a:t>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b</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d</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3592156"/>
              </p:ext>
            </p:extLst>
          </p:nvPr>
        </p:nvGraphicFramePr>
        <p:xfrm>
          <a:off x="539700" y="4131170"/>
          <a:ext cx="6881812" cy="1258888"/>
        </p:xfrm>
        <a:graphic>
          <a:graphicData uri="http://schemas.openxmlformats.org/presentationml/2006/ole">
            <mc:AlternateContent xmlns:mc="http://schemas.openxmlformats.org/markup-compatibility/2006">
              <mc:Choice xmlns:v="urn:schemas-microsoft-com:vml" Requires="v">
                <p:oleObj spid="_x0000_s20666" name="文档" r:id="rId3" imgW="6881585" imgH="1260390" progId="Word.Document.12">
                  <p:embed/>
                </p:oleObj>
              </mc:Choice>
              <mc:Fallback>
                <p:oleObj name="文档" r:id="rId3" imgW="6881585" imgH="1260390" progId="Word.Document.12">
                  <p:embed/>
                  <p:pic>
                    <p:nvPicPr>
                      <p:cNvPr id="0" name=""/>
                      <p:cNvPicPr/>
                      <p:nvPr/>
                    </p:nvPicPr>
                    <p:blipFill>
                      <a:blip r:embed="rId4"/>
                      <a:stretch>
                        <a:fillRect/>
                      </a:stretch>
                    </p:blipFill>
                    <p:spPr>
                      <a:xfrm>
                        <a:off x="539700" y="4131170"/>
                        <a:ext cx="6881812" cy="125888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84607726"/>
              </p:ext>
            </p:extLst>
          </p:nvPr>
        </p:nvGraphicFramePr>
        <p:xfrm>
          <a:off x="496267" y="5102026"/>
          <a:ext cx="11431587" cy="1227138"/>
        </p:xfrm>
        <a:graphic>
          <a:graphicData uri="http://schemas.openxmlformats.org/presentationml/2006/ole">
            <mc:AlternateContent xmlns:mc="http://schemas.openxmlformats.org/markup-compatibility/2006">
              <mc:Choice xmlns:v="urn:schemas-microsoft-com:vml" Requires="v">
                <p:oleObj spid="_x0000_s20667" name="文档" r:id="rId5" imgW="11432218" imgH="1226748" progId="Word.Document.12">
                  <p:embed/>
                </p:oleObj>
              </mc:Choice>
              <mc:Fallback>
                <p:oleObj name="文档" r:id="rId5" imgW="11432218" imgH="1226748" progId="Word.Document.12">
                  <p:embed/>
                  <p:pic>
                    <p:nvPicPr>
                      <p:cNvPr id="0" name=""/>
                      <p:cNvPicPr/>
                      <p:nvPr/>
                    </p:nvPicPr>
                    <p:blipFill>
                      <a:blip r:embed="rId6"/>
                      <a:stretch>
                        <a:fillRect/>
                      </a:stretch>
                    </p:blipFill>
                    <p:spPr>
                      <a:xfrm>
                        <a:off x="496267" y="5102026"/>
                        <a:ext cx="11431587" cy="1227138"/>
                      </a:xfrm>
                      <a:prstGeom prst="rect">
                        <a:avLst/>
                      </a:prstGeom>
                    </p:spPr>
                  </p:pic>
                </p:oleObj>
              </mc:Fallback>
            </mc:AlternateContent>
          </a:graphicData>
        </a:graphic>
      </p:graphicFrame>
      <p:sp>
        <p:nvSpPr>
          <p:cNvPr id="8" name="矩形 7"/>
          <p:cNvSpPr/>
          <p:nvPr/>
        </p:nvSpPr>
        <p:spPr>
          <a:xfrm>
            <a:off x="3324994" y="4284251"/>
            <a:ext cx="902811"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变小</a:t>
            </a:r>
            <a:endParaRPr lang="zh-CN" altLang="en-US" sz="2800" kern="100">
              <a:solidFill>
                <a:srgbClr val="E36C0A"/>
              </a:solidFill>
              <a:latin typeface="Times New Roman"/>
              <a:ea typeface="华文细黑"/>
              <a:cs typeface="Times New Roman"/>
            </a:endParaRPr>
          </a:p>
        </p:txBody>
      </p:sp>
      <p:sp>
        <p:nvSpPr>
          <p:cNvPr id="9" name="Rectangle 21">
            <a:hlinkClick r:id="rId7"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8"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9"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0"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1"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6829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1" end="1"/>
                                            </p:txEl>
                                          </p:spTgt>
                                        </p:tgtEl>
                                      </p:cBhvr>
                                    </p:animEffect>
                                    <p:set>
                                      <p:cBhvr>
                                        <p:cTn id="27" dur="1" fill="hold">
                                          <p:stCondLst>
                                            <p:cond delay="499"/>
                                          </p:stCondLst>
                                        </p:cTn>
                                        <p:tgtEl>
                                          <p:spTgt spid="3">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p:bldP spid="5"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149378661"/>
              </p:ext>
            </p:extLst>
          </p:nvPr>
        </p:nvGraphicFramePr>
        <p:xfrm>
          <a:off x="622598" y="697682"/>
          <a:ext cx="8515350" cy="1247775"/>
        </p:xfrm>
        <a:graphic>
          <a:graphicData uri="http://schemas.openxmlformats.org/presentationml/2006/ole">
            <mc:AlternateContent xmlns:mc="http://schemas.openxmlformats.org/markup-compatibility/2006">
              <mc:Choice xmlns:v="urn:schemas-microsoft-com:vml" Requires="v">
                <p:oleObj spid="_x0000_s19829" name="文档" r:id="rId3" imgW="8519389" imgH="1249217" progId="Word.Document.12">
                  <p:embed/>
                </p:oleObj>
              </mc:Choice>
              <mc:Fallback>
                <p:oleObj name="文档" r:id="rId3" imgW="8519389" imgH="1249217" progId="Word.Document.12">
                  <p:embed/>
                  <p:pic>
                    <p:nvPicPr>
                      <p:cNvPr id="0" name=""/>
                      <p:cNvPicPr/>
                      <p:nvPr/>
                    </p:nvPicPr>
                    <p:blipFill>
                      <a:blip r:embed="rId4"/>
                      <a:stretch>
                        <a:fillRect/>
                      </a:stretch>
                    </p:blipFill>
                    <p:spPr>
                      <a:xfrm>
                        <a:off x="622598" y="697682"/>
                        <a:ext cx="8515350" cy="12477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47691498"/>
              </p:ext>
            </p:extLst>
          </p:nvPr>
        </p:nvGraphicFramePr>
        <p:xfrm>
          <a:off x="557683" y="1760637"/>
          <a:ext cx="10420350" cy="1304925"/>
        </p:xfrm>
        <a:graphic>
          <a:graphicData uri="http://schemas.openxmlformats.org/presentationml/2006/ole">
            <mc:AlternateContent xmlns:mc="http://schemas.openxmlformats.org/markup-compatibility/2006">
              <mc:Choice xmlns:v="urn:schemas-microsoft-com:vml" Requires="v">
                <p:oleObj spid="_x0000_s19830" name="文档" r:id="rId5" imgW="10431723" imgH="1302589" progId="Word.Document.12">
                  <p:embed/>
                </p:oleObj>
              </mc:Choice>
              <mc:Fallback>
                <p:oleObj name="文档" r:id="rId5" imgW="10431723" imgH="1302589" progId="Word.Document.12">
                  <p:embed/>
                  <p:pic>
                    <p:nvPicPr>
                      <p:cNvPr id="0" name=""/>
                      <p:cNvPicPr/>
                      <p:nvPr/>
                    </p:nvPicPr>
                    <p:blipFill>
                      <a:blip r:embed="rId6"/>
                      <a:stretch>
                        <a:fillRect/>
                      </a:stretch>
                    </p:blipFill>
                    <p:spPr>
                      <a:xfrm>
                        <a:off x="557683" y="1760637"/>
                        <a:ext cx="10420350" cy="13049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90548881"/>
              </p:ext>
            </p:extLst>
          </p:nvPr>
        </p:nvGraphicFramePr>
        <p:xfrm>
          <a:off x="574973" y="2891830"/>
          <a:ext cx="7586662" cy="1211263"/>
        </p:xfrm>
        <a:graphic>
          <a:graphicData uri="http://schemas.openxmlformats.org/presentationml/2006/ole">
            <mc:AlternateContent xmlns:mc="http://schemas.openxmlformats.org/markup-compatibility/2006">
              <mc:Choice xmlns:v="urn:schemas-microsoft-com:vml" Requires="v">
                <p:oleObj spid="_x0000_s19831" name="文档" r:id="rId7" imgW="7586226" imgH="1211013" progId="Word.Document.12">
                  <p:embed/>
                </p:oleObj>
              </mc:Choice>
              <mc:Fallback>
                <p:oleObj name="文档" r:id="rId7" imgW="7586226" imgH="1211013" progId="Word.Document.12">
                  <p:embed/>
                  <p:pic>
                    <p:nvPicPr>
                      <p:cNvPr id="0" name=""/>
                      <p:cNvPicPr/>
                      <p:nvPr/>
                    </p:nvPicPr>
                    <p:blipFill>
                      <a:blip r:embed="rId8"/>
                      <a:stretch>
                        <a:fillRect/>
                      </a:stretch>
                    </p:blipFill>
                    <p:spPr>
                      <a:xfrm>
                        <a:off x="574973" y="2891830"/>
                        <a:ext cx="7586662" cy="1211263"/>
                      </a:xfrm>
                      <a:prstGeom prst="rect">
                        <a:avLst/>
                      </a:prstGeom>
                    </p:spPr>
                  </p:pic>
                </p:oleObj>
              </mc:Fallback>
            </mc:AlternateContent>
          </a:graphicData>
        </a:graphic>
      </p:graphicFrame>
      <p:sp>
        <p:nvSpPr>
          <p:cNvPr id="8" name="矩形 7"/>
          <p:cNvSpPr/>
          <p:nvPr/>
        </p:nvSpPr>
        <p:spPr>
          <a:xfrm>
            <a:off x="4544323" y="923231"/>
            <a:ext cx="902811"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不变</a:t>
            </a:r>
            <a:endParaRPr lang="zh-CN" altLang="en-US" sz="2800" kern="100">
              <a:solidFill>
                <a:srgbClr val="E36C0A"/>
              </a:solidFill>
              <a:latin typeface="Times New Roman"/>
              <a:ea typeface="华文细黑"/>
              <a:cs typeface="Times New Roman"/>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68218074"/>
              </p:ext>
            </p:extLst>
          </p:nvPr>
        </p:nvGraphicFramePr>
        <p:xfrm>
          <a:off x="497632" y="4010397"/>
          <a:ext cx="11020425" cy="2371725"/>
        </p:xfrm>
        <a:graphic>
          <a:graphicData uri="http://schemas.openxmlformats.org/presentationml/2006/ole">
            <mc:AlternateContent xmlns:mc="http://schemas.openxmlformats.org/markup-compatibility/2006">
              <mc:Choice xmlns:v="urn:schemas-microsoft-com:vml" Requires="v">
                <p:oleObj spid="_x0000_s19832" name="文档" r:id="rId9" imgW="11032092" imgH="2367951" progId="Word.Document.12">
                  <p:embed/>
                </p:oleObj>
              </mc:Choice>
              <mc:Fallback>
                <p:oleObj name="文档" r:id="rId9" imgW="11032092" imgH="2367951" progId="Word.Document.12">
                  <p:embed/>
                  <p:pic>
                    <p:nvPicPr>
                      <p:cNvPr id="0" name=""/>
                      <p:cNvPicPr/>
                      <p:nvPr/>
                    </p:nvPicPr>
                    <p:blipFill>
                      <a:blip r:embed="rId10"/>
                      <a:stretch>
                        <a:fillRect/>
                      </a:stretch>
                    </p:blipFill>
                    <p:spPr>
                      <a:xfrm>
                        <a:off x="497632" y="4010397"/>
                        <a:ext cx="11020425" cy="2371725"/>
                      </a:xfrm>
                      <a:prstGeom prst="rect">
                        <a:avLst/>
                      </a:prstGeom>
                    </p:spPr>
                  </p:pic>
                </p:oleObj>
              </mc:Fallback>
            </mc:AlternateContent>
          </a:graphicData>
        </a:graphic>
      </p:graphicFrame>
      <p:sp>
        <p:nvSpPr>
          <p:cNvPr id="10" name="矩形 9"/>
          <p:cNvSpPr/>
          <p:nvPr/>
        </p:nvSpPr>
        <p:spPr>
          <a:xfrm>
            <a:off x="3541018" y="3132237"/>
            <a:ext cx="902811"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变大</a:t>
            </a:r>
            <a:endParaRPr lang="zh-CN" altLang="en-US" sz="2800" kern="100">
              <a:solidFill>
                <a:srgbClr val="E36C0A"/>
              </a:solidFill>
              <a:latin typeface="Times New Roman"/>
              <a:ea typeface="华文细黑"/>
              <a:cs typeface="Times New Roman"/>
            </a:endParaRPr>
          </a:p>
        </p:txBody>
      </p:sp>
      <p:sp>
        <p:nvSpPr>
          <p:cNvPr id="11" name="Rectangle 21">
            <a:hlinkClick r:id="rId11"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2"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3"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4"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5"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8" grpId="0"/>
      <p:bldP spid="8" grpId="1"/>
      <p:bldP spid="10" grpId="0"/>
      <p:bldP spid="1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042108502"/>
              </p:ext>
            </p:extLst>
          </p:nvPr>
        </p:nvGraphicFramePr>
        <p:xfrm>
          <a:off x="550863" y="1197546"/>
          <a:ext cx="8124825" cy="1209675"/>
        </p:xfrm>
        <a:graphic>
          <a:graphicData uri="http://schemas.openxmlformats.org/presentationml/2006/ole">
            <mc:AlternateContent xmlns:mc="http://schemas.openxmlformats.org/markup-compatibility/2006">
              <mc:Choice xmlns:v="urn:schemas-microsoft-com:vml" Requires="v">
                <p:oleObj spid="_x0000_s21691" name="文档" r:id="rId3" imgW="8128922" imgH="1212815" progId="Word.Document.12">
                  <p:embed/>
                </p:oleObj>
              </mc:Choice>
              <mc:Fallback>
                <p:oleObj name="文档" r:id="rId3" imgW="8128922" imgH="1212815" progId="Word.Document.12">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1197546"/>
                        <a:ext cx="812482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11976727"/>
              </p:ext>
            </p:extLst>
          </p:nvPr>
        </p:nvGraphicFramePr>
        <p:xfrm>
          <a:off x="478582" y="2428503"/>
          <a:ext cx="10887075" cy="2667000"/>
        </p:xfrm>
        <a:graphic>
          <a:graphicData uri="http://schemas.openxmlformats.org/presentationml/2006/ole">
            <mc:AlternateContent xmlns:mc="http://schemas.openxmlformats.org/markup-compatibility/2006">
              <mc:Choice xmlns:v="urn:schemas-microsoft-com:vml" Requires="v">
                <p:oleObj spid="_x0000_s21692" name="文档" r:id="rId5" imgW="10898477" imgH="2837372" progId="Word.Document.12">
                  <p:embed/>
                </p:oleObj>
              </mc:Choice>
              <mc:Fallback>
                <p:oleObj name="文档" r:id="rId5" imgW="10898477" imgH="2837372" progId="Word.Document.12">
                  <p:embed/>
                  <p:pic>
                    <p:nvPicPr>
                      <p:cNvPr id="0" name=""/>
                      <p:cNvPicPr>
                        <a:picLocks noChangeAspect="1" noChangeArrowheads="1"/>
                      </p:cNvPicPr>
                      <p:nvPr/>
                    </p:nvPicPr>
                    <p:blipFill>
                      <a:blip r:embed="rId6"/>
                      <a:srcRect/>
                      <a:stretch>
                        <a:fillRect/>
                      </a:stretch>
                    </p:blipFill>
                    <p:spPr bwMode="auto">
                      <a:xfrm>
                        <a:off x="478582" y="2428503"/>
                        <a:ext cx="108870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4799062" y="1428428"/>
            <a:ext cx="902811"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不变</a:t>
            </a:r>
            <a:endParaRPr lang="zh-CN" altLang="en-US" sz="2800" kern="100">
              <a:solidFill>
                <a:srgbClr val="E36C0A"/>
              </a:solidFill>
              <a:latin typeface="Times New Roman"/>
              <a:ea typeface="华文细黑"/>
              <a:cs typeface="Times New Roman"/>
            </a:endParaRPr>
          </a:p>
        </p:txBody>
      </p:sp>
      <p:sp>
        <p:nvSpPr>
          <p:cNvPr id="6" name="Rectangle 21">
            <a:hlinkClick r:id="rId7"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8"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9"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0"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1"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33590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5" grpId="0"/>
      <p:bldP spid="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4566" y="693490"/>
            <a:ext cx="11388152" cy="1932813"/>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(6)</a:t>
            </a:r>
            <a:r>
              <a:rPr lang="zh-CN" altLang="zh-CN" sz="2800" kern="100">
                <a:latin typeface="Times New Roman"/>
                <a:ea typeface="华文细黑"/>
                <a:cs typeface="Times New Roman"/>
              </a:rPr>
              <a:t>体积为</a:t>
            </a:r>
            <a:r>
              <a:rPr lang="en-US" altLang="zh-CN" sz="2800" kern="100">
                <a:latin typeface="Times New Roman"/>
                <a:ea typeface="华文细黑"/>
                <a:cs typeface="Courier New"/>
              </a:rPr>
              <a:t>10 mL 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zh-CN" altLang="zh-CN" sz="2800" kern="100">
                <a:latin typeface="Times New Roman"/>
                <a:ea typeface="华文细黑"/>
                <a:cs typeface="Times New Roman"/>
              </a:rPr>
              <a:t>的醋酸溶液与一元酸</a:t>
            </a:r>
            <a:r>
              <a:rPr lang="en-US" altLang="zh-CN" sz="2800" kern="100">
                <a:latin typeface="Times New Roman"/>
                <a:ea typeface="华文细黑"/>
                <a:cs typeface="Courier New"/>
              </a:rPr>
              <a:t>HX</a:t>
            </a:r>
            <a:r>
              <a:rPr lang="zh-CN" altLang="zh-CN" sz="2800" kern="100">
                <a:latin typeface="Times New Roman"/>
                <a:ea typeface="华文细黑"/>
                <a:cs typeface="Times New Roman"/>
              </a:rPr>
              <a:t>分别加水稀释至</a:t>
            </a:r>
            <a:r>
              <a:rPr lang="en-US" altLang="zh-CN" sz="2800" kern="100">
                <a:latin typeface="Times New Roman"/>
                <a:ea typeface="华文细黑"/>
                <a:cs typeface="Courier New"/>
              </a:rPr>
              <a:t>1 000 mL</a:t>
            </a:r>
            <a:r>
              <a:rPr lang="zh-CN" altLang="zh-CN" sz="2800" kern="100">
                <a:latin typeface="Times New Roman"/>
                <a:ea typeface="华文细黑"/>
                <a:cs typeface="Times New Roman"/>
              </a:rPr>
              <a:t>，稀释过程中</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变化如图所示，则</a:t>
            </a:r>
            <a:r>
              <a:rPr lang="en-US" altLang="zh-CN" sz="2800" kern="100">
                <a:latin typeface="Times New Roman"/>
                <a:ea typeface="华文细黑"/>
                <a:cs typeface="Courier New"/>
              </a:rPr>
              <a:t>HX</a:t>
            </a:r>
            <a:r>
              <a:rPr lang="zh-CN" altLang="zh-CN" sz="2800" kern="100">
                <a:latin typeface="Times New Roman"/>
                <a:ea typeface="华文细黑"/>
                <a:cs typeface="Times New Roman"/>
              </a:rPr>
              <a:t>的电离平衡常数</a:t>
            </a:r>
            <a:r>
              <a:rPr lang="en-US" altLang="zh-CN" sz="2800" kern="100">
                <a:latin typeface="Times New Roman"/>
                <a:ea typeface="华文细黑"/>
                <a:cs typeface="Courier New"/>
              </a:rPr>
              <a:t>______(</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zh-CN" altLang="zh-CN" sz="2800" kern="100">
                <a:latin typeface="Times New Roman"/>
                <a:ea typeface="华文细黑"/>
                <a:cs typeface="Times New Roman"/>
              </a:rPr>
              <a:t>大于</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等于</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小于</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醋酸的电离平衡常数；理由</a:t>
            </a:r>
            <a:r>
              <a:rPr lang="zh-CN" altLang="zh-CN" sz="2800" kern="100" smtClean="0">
                <a:latin typeface="Times New Roman"/>
                <a:ea typeface="华文细黑"/>
                <a:cs typeface="Times New Roman"/>
              </a:rPr>
              <a:t>是</a:t>
            </a:r>
            <a:r>
              <a:rPr lang="en-US" altLang="zh-CN" sz="2800" kern="100" smtClean="0">
                <a:latin typeface="Times New Roman"/>
                <a:ea typeface="华文细黑"/>
                <a:cs typeface="Courier New"/>
              </a:rPr>
              <a:t>________________</a:t>
            </a:r>
            <a:r>
              <a:rPr lang="zh-CN" altLang="zh-CN" sz="2800" kern="100" smtClean="0">
                <a:latin typeface="Times New Roman"/>
                <a:ea typeface="华文细黑"/>
                <a:cs typeface="Times New Roman"/>
              </a:rPr>
              <a:t>。</a:t>
            </a:r>
            <a:endParaRPr lang="zh-CN" altLang="zh-CN" sz="1050" kern="100">
              <a:latin typeface="宋体"/>
              <a:cs typeface="Courier New"/>
            </a:endParaRPr>
          </a:p>
        </p:txBody>
      </p:sp>
      <p:pic>
        <p:nvPicPr>
          <p:cNvPr id="17410" name="Picture 2" descr="HX4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2796" y="2781722"/>
            <a:ext cx="3771691" cy="299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4" name="文本框 1"/>
          <p:cNvSpPr txBox="1"/>
          <p:nvPr/>
        </p:nvSpPr>
        <p:spPr>
          <a:xfrm>
            <a:off x="637456" y="2733814"/>
            <a:ext cx="11020966"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考点一　弱电解质的</a:t>
            </a:r>
            <a:r>
              <a:rPr lang="zh-CN" altLang="en-US" sz="6500" b="1" dirty="0" smtClean="0">
                <a:solidFill>
                  <a:schemeClr val="bg1"/>
                </a:solidFill>
                <a:latin typeface="+mj-ea"/>
                <a:ea typeface="+mj-ea"/>
              </a:rPr>
              <a:t>电离平衡</a:t>
            </a:r>
            <a:endParaRPr lang="zh-CN" altLang="en-US" sz="6500" b="1" dirty="0">
              <a:solidFill>
                <a:schemeClr val="bg1"/>
              </a:solidFill>
              <a:latin typeface="+mj-ea"/>
              <a:ea typeface="+mj-ea"/>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45943" y="1158169"/>
            <a:ext cx="11296938" cy="3711785"/>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根据图像分析知，起始时两种溶液中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相同，故</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较弱酸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较强酸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，稀释过程中较弱酸的电离程度增大的多，故在整个稀释过程中较弱酸的</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一直大于较强酸的</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，稀释相同倍数，</a:t>
            </a:r>
            <a:r>
              <a:rPr lang="en-US" altLang="zh-CN" sz="2800" kern="100" dirty="0">
                <a:latin typeface="Times New Roman"/>
                <a:ea typeface="华文细黑"/>
                <a:cs typeface="Courier New"/>
              </a:rPr>
              <a:t>HX</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变化比</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的大，故</a:t>
            </a:r>
            <a:r>
              <a:rPr lang="en-US" altLang="zh-CN" sz="2800" kern="100" dirty="0">
                <a:latin typeface="Times New Roman"/>
                <a:ea typeface="华文细黑"/>
                <a:cs typeface="Courier New"/>
              </a:rPr>
              <a:t>HX</a:t>
            </a:r>
            <a:r>
              <a:rPr lang="zh-CN" altLang="zh-CN" sz="2800" kern="100" dirty="0">
                <a:latin typeface="Times New Roman"/>
                <a:ea typeface="华文细黑"/>
                <a:cs typeface="Times New Roman"/>
              </a:rPr>
              <a:t>酸性强，电离平衡常数大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en-US" altLang="zh-CN" sz="2800" kern="100" dirty="0">
                <a:solidFill>
                  <a:srgbClr val="E36C0A"/>
                </a:solidFill>
                <a:latin typeface="Times New Roman"/>
                <a:ea typeface="华文细黑"/>
                <a:cs typeface="Courier New"/>
              </a:rPr>
              <a:t>  </a:t>
            </a:r>
            <a:r>
              <a:rPr lang="zh-CN" altLang="zh-CN" sz="2800" kern="100" dirty="0">
                <a:solidFill>
                  <a:srgbClr val="E36C0A"/>
                </a:solidFill>
                <a:latin typeface="Times New Roman"/>
                <a:ea typeface="华文细黑"/>
                <a:cs typeface="Times New Roman"/>
              </a:rPr>
              <a:t>大于　稀释相同倍数，</a:t>
            </a:r>
            <a:r>
              <a:rPr lang="en-US" altLang="zh-CN" sz="2800" kern="100" dirty="0">
                <a:solidFill>
                  <a:srgbClr val="E36C0A"/>
                </a:solidFill>
                <a:latin typeface="Times New Roman"/>
                <a:ea typeface="华文细黑"/>
                <a:cs typeface="Courier New"/>
              </a:rPr>
              <a:t>HX</a:t>
            </a:r>
            <a:r>
              <a:rPr lang="zh-CN" altLang="zh-CN" sz="2800" kern="100" dirty="0">
                <a:solidFill>
                  <a:srgbClr val="E36C0A"/>
                </a:solidFill>
                <a:latin typeface="Times New Roman"/>
                <a:ea typeface="华文细黑"/>
                <a:cs typeface="Times New Roman"/>
              </a:rPr>
              <a:t>的</a:t>
            </a:r>
            <a:r>
              <a:rPr lang="en-US" altLang="zh-CN" sz="2800" kern="100" dirty="0">
                <a:solidFill>
                  <a:srgbClr val="E36C0A"/>
                </a:solidFill>
                <a:latin typeface="Times New Roman"/>
                <a:ea typeface="华文细黑"/>
                <a:cs typeface="Courier New"/>
              </a:rPr>
              <a:t>pH</a:t>
            </a:r>
            <a:r>
              <a:rPr lang="zh-CN" altLang="zh-CN" sz="2800" kern="100" dirty="0">
                <a:solidFill>
                  <a:srgbClr val="E36C0A"/>
                </a:solidFill>
                <a:latin typeface="Times New Roman"/>
                <a:ea typeface="华文细黑"/>
                <a:cs typeface="Times New Roman"/>
              </a:rPr>
              <a:t>变化比</a:t>
            </a:r>
            <a:r>
              <a:rPr lang="en-US" altLang="zh-CN" sz="2800" kern="100" dirty="0">
                <a:solidFill>
                  <a:srgbClr val="E36C0A"/>
                </a:solidFill>
                <a:latin typeface="Times New Roman"/>
                <a:ea typeface="华文细黑"/>
                <a:cs typeface="Courier New"/>
              </a:rPr>
              <a:t>CH</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Times New Roman"/>
                <a:ea typeface="华文细黑"/>
                <a:cs typeface="Courier New"/>
              </a:rPr>
              <a:t>COOH</a:t>
            </a:r>
            <a:r>
              <a:rPr lang="zh-CN" altLang="zh-CN" sz="2800" kern="100" dirty="0">
                <a:solidFill>
                  <a:srgbClr val="E36C0A"/>
                </a:solidFill>
                <a:latin typeface="Times New Roman"/>
                <a:ea typeface="华文细黑"/>
                <a:cs typeface="Times New Roman"/>
              </a:rPr>
              <a:t>的</a:t>
            </a:r>
            <a:r>
              <a:rPr lang="en-US" altLang="zh-CN" sz="2800" kern="100" dirty="0">
                <a:solidFill>
                  <a:srgbClr val="E36C0A"/>
                </a:solidFill>
                <a:latin typeface="Times New Roman"/>
                <a:ea typeface="华文细黑"/>
                <a:cs typeface="Courier New"/>
              </a:rPr>
              <a:t>pH</a:t>
            </a:r>
            <a:r>
              <a:rPr lang="zh-CN" altLang="zh-CN" sz="2800" kern="100" dirty="0">
                <a:solidFill>
                  <a:srgbClr val="E36C0A"/>
                </a:solidFill>
                <a:latin typeface="Times New Roman"/>
                <a:ea typeface="华文细黑"/>
                <a:cs typeface="Times New Roman"/>
              </a:rPr>
              <a:t>变化大，酸性强，电离平衡常数</a:t>
            </a:r>
            <a:r>
              <a:rPr lang="zh-CN" altLang="zh-CN" sz="2800" kern="100" dirty="0" smtClean="0">
                <a:solidFill>
                  <a:srgbClr val="E36C0A"/>
                </a:solidFill>
                <a:latin typeface="Times New Roman"/>
                <a:ea typeface="华文细黑"/>
                <a:cs typeface="Times New Roman"/>
              </a:rPr>
              <a:t>大</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57728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943" y="669206"/>
            <a:ext cx="11296938" cy="3108543"/>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题组二　有关电离平衡常数的定量计算</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碳氢化合物完全燃烧生成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。常温常压下，空气中的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溶于水，达到平衡时，溶液的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5.60</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5</a:t>
            </a:r>
            <a:r>
              <a:rPr lang="en-US" altLang="zh-CN" sz="2600" kern="100" dirty="0">
                <a:solidFill>
                  <a:prstClr val="black"/>
                </a:solidFill>
                <a:latin typeface="Times New Roman"/>
                <a:ea typeface="华文细黑"/>
                <a:cs typeface="Courier New"/>
              </a:rPr>
              <a:t> </a:t>
            </a:r>
            <a:r>
              <a:rPr lang="en-US" altLang="zh-CN" sz="2600" kern="100" dirty="0" err="1">
                <a:solidFill>
                  <a:prstClr val="black"/>
                </a:solidFill>
                <a:latin typeface="Times New Roman"/>
                <a:ea typeface="华文细黑"/>
                <a:cs typeface="Courier New"/>
              </a:rPr>
              <a:t>mol·L</a:t>
            </a:r>
            <a:r>
              <a:rPr lang="zh-CN" altLang="zh-CN" sz="2600" kern="100" baseline="30000" dirty="0">
                <a:solidFill>
                  <a:prstClr val="black"/>
                </a:solidFill>
                <a:latin typeface="Times New Roman"/>
                <a:ea typeface="华文细黑"/>
                <a:cs typeface="Times New Roman"/>
              </a:rPr>
              <a:t>－</a:t>
            </a:r>
            <a:r>
              <a:rPr lang="en-US" altLang="zh-CN" sz="2600" kern="100" baseline="30000" dirty="0">
                <a:solidFill>
                  <a:prstClr val="black"/>
                </a:solidFill>
                <a:latin typeface="Times New Roman"/>
                <a:ea typeface="华文细黑"/>
                <a:cs typeface="Courier New"/>
              </a:rPr>
              <a:t>1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若忽略水的电离及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的第二级电离，则</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的平衡常数</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5.60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87876902"/>
              </p:ext>
            </p:extLst>
          </p:nvPr>
        </p:nvGraphicFramePr>
        <p:xfrm>
          <a:off x="7895406" y="2552216"/>
          <a:ext cx="1854200" cy="773113"/>
        </p:xfrm>
        <a:graphic>
          <a:graphicData uri="http://schemas.openxmlformats.org/presentationml/2006/ole">
            <mc:AlternateContent xmlns:mc="http://schemas.openxmlformats.org/markup-compatibility/2006">
              <mc:Choice xmlns:v="urn:schemas-microsoft-com:vml" Requires="v">
                <p:oleObj spid="_x0000_s22714" name="文档" r:id="rId3" imgW="1854258" imgH="772710" progId="Word.Document.12">
                  <p:embed/>
                </p:oleObj>
              </mc:Choice>
              <mc:Fallback>
                <p:oleObj name="文档" r:id="rId3" imgW="1854258" imgH="772710" progId="Word.Document.12">
                  <p:embed/>
                  <p:pic>
                    <p:nvPicPr>
                      <p:cNvPr id="0" name=""/>
                      <p:cNvPicPr/>
                      <p:nvPr/>
                    </p:nvPicPr>
                    <p:blipFill>
                      <a:blip r:embed="rId4"/>
                      <a:stretch>
                        <a:fillRect/>
                      </a:stretch>
                    </p:blipFill>
                    <p:spPr>
                      <a:xfrm>
                        <a:off x="7895406" y="2552216"/>
                        <a:ext cx="1854200" cy="7731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63578533"/>
              </p:ext>
            </p:extLst>
          </p:nvPr>
        </p:nvGraphicFramePr>
        <p:xfrm>
          <a:off x="478582" y="3919091"/>
          <a:ext cx="9250362" cy="1958975"/>
        </p:xfrm>
        <a:graphic>
          <a:graphicData uri="http://schemas.openxmlformats.org/presentationml/2006/ole">
            <mc:AlternateContent xmlns:mc="http://schemas.openxmlformats.org/markup-compatibility/2006">
              <mc:Choice xmlns:v="urn:schemas-microsoft-com:vml" Requires="v">
                <p:oleObj spid="_x0000_s22715" name="文档" r:id="rId5" imgW="9250073" imgH="1958915" progId="Word.Document.12">
                  <p:embed/>
                </p:oleObj>
              </mc:Choice>
              <mc:Fallback>
                <p:oleObj name="文档" r:id="rId5" imgW="9250073" imgH="1958915" progId="Word.Document.12">
                  <p:embed/>
                  <p:pic>
                    <p:nvPicPr>
                      <p:cNvPr id="0" name=""/>
                      <p:cNvPicPr/>
                      <p:nvPr/>
                    </p:nvPicPr>
                    <p:blipFill>
                      <a:blip r:embed="rId6"/>
                      <a:stretch>
                        <a:fillRect/>
                      </a:stretch>
                    </p:blipFill>
                    <p:spPr>
                      <a:xfrm>
                        <a:off x="478582" y="3919091"/>
                        <a:ext cx="9250362" cy="1958975"/>
                      </a:xfrm>
                      <a:prstGeom prst="rect">
                        <a:avLst/>
                      </a:prstGeom>
                    </p:spPr>
                  </p:pic>
                </p:oleObj>
              </mc:Fallback>
            </mc:AlternateContent>
          </a:graphicData>
        </a:graphic>
      </p:graphicFrame>
      <p:sp>
        <p:nvSpPr>
          <p:cNvPr id="7" name="矩形 6"/>
          <p:cNvSpPr/>
          <p:nvPr/>
        </p:nvSpPr>
        <p:spPr>
          <a:xfrm>
            <a:off x="1585694" y="3160911"/>
            <a:ext cx="171072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4.2</a:t>
            </a:r>
            <a:r>
              <a:rPr lang="en-US" altLang="zh-CN" sz="2800" kern="100">
                <a:solidFill>
                  <a:schemeClr val="accent6">
                    <a:lumMod val="75000"/>
                  </a:schemeClr>
                </a:solidFill>
                <a:latin typeface="宋体"/>
                <a:ea typeface="华文细黑"/>
                <a:cs typeface="Times New Roman"/>
              </a:rPr>
              <a:t>×</a:t>
            </a:r>
            <a:r>
              <a:rPr lang="en-US" altLang="zh-CN" sz="2800" kern="100">
                <a:solidFill>
                  <a:schemeClr val="accent6">
                    <a:lumMod val="75000"/>
                  </a:schemeClr>
                </a:solidFill>
                <a:latin typeface="Times New Roman"/>
                <a:ea typeface="华文细黑"/>
              </a:rPr>
              <a:t>10</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baseline="30000" dirty="0">
                <a:solidFill>
                  <a:schemeClr val="accent6">
                    <a:lumMod val="75000"/>
                  </a:schemeClr>
                </a:solidFill>
                <a:latin typeface="Times New Roman"/>
                <a:ea typeface="华文细黑"/>
              </a:rPr>
              <a:t>7</a:t>
            </a:r>
            <a:endParaRPr lang="zh-CN" altLang="en-US" sz="2800" dirty="0">
              <a:solidFill>
                <a:schemeClr val="accent6">
                  <a:lumMod val="75000"/>
                </a:schemeClr>
              </a:solidFill>
            </a:endParaRPr>
          </a:p>
        </p:txBody>
      </p:sp>
      <p:sp>
        <p:nvSpPr>
          <p:cNvPr id="6" name="Rectangle 21">
            <a:hlinkClick r:id="rId7"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9"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0"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1"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402608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7" grpId="0"/>
      <p:bldP spid="7"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5739" y="530027"/>
            <a:ext cx="11639246" cy="1126462"/>
          </a:xfrm>
          <a:prstGeom prst="rect">
            <a:avLst/>
          </a:prstGeom>
        </p:spPr>
        <p:txBody>
          <a:bodyPr>
            <a:spAutoFit/>
          </a:bodyPr>
          <a:lstStyle/>
          <a:p>
            <a:pPr algn="just">
              <a:lnSpc>
                <a:spcPct val="140000"/>
              </a:lnSpc>
              <a:spcAft>
                <a:spcPts val="0"/>
              </a:spcAft>
            </a:pPr>
            <a:r>
              <a:rPr lang="en-US" altLang="zh-CN" kern="100" dirty="0">
                <a:latin typeface="Times New Roman"/>
                <a:ea typeface="华文细黑"/>
                <a:cs typeface="Courier New"/>
              </a:rPr>
              <a:t>3.</a:t>
            </a:r>
            <a:r>
              <a:rPr lang="zh-CN" altLang="zh-CN" kern="100" dirty="0">
                <a:latin typeface="Times New Roman"/>
                <a:ea typeface="华文细黑"/>
                <a:cs typeface="Times New Roman"/>
              </a:rPr>
              <a:t>在</a:t>
            </a:r>
            <a:r>
              <a:rPr lang="en-US" altLang="zh-CN" kern="100" dirty="0">
                <a:latin typeface="Times New Roman"/>
                <a:ea typeface="华文细黑"/>
                <a:cs typeface="Courier New"/>
              </a:rPr>
              <a:t>25 </a:t>
            </a:r>
            <a:r>
              <a:rPr lang="en-US" altLang="zh-CN" kern="100" dirty="0">
                <a:latin typeface="宋体"/>
                <a:ea typeface="华文细黑"/>
                <a:cs typeface="Times New Roman"/>
              </a:rPr>
              <a:t>℃</a:t>
            </a:r>
            <a:r>
              <a:rPr lang="zh-CN" altLang="zh-CN" kern="100" dirty="0">
                <a:latin typeface="Times New Roman"/>
                <a:ea typeface="华文细黑"/>
                <a:cs typeface="Times New Roman"/>
              </a:rPr>
              <a:t>下，将</a:t>
            </a:r>
            <a:r>
              <a:rPr lang="en-US" altLang="zh-CN" i="1" kern="100" dirty="0">
                <a:latin typeface="Times New Roman"/>
                <a:ea typeface="华文细黑"/>
                <a:cs typeface="Courier New"/>
              </a:rPr>
              <a:t>a</a:t>
            </a:r>
            <a:r>
              <a:rPr lang="en-US" altLang="zh-CN" kern="100" dirty="0">
                <a:latin typeface="Times New Roman"/>
                <a:ea typeface="华文细黑"/>
                <a:cs typeface="Courier New"/>
              </a:rPr>
              <a:t> </a:t>
            </a:r>
            <a:r>
              <a:rPr lang="en-US" altLang="zh-CN" kern="100" dirty="0" err="1">
                <a:latin typeface="Times New Roman"/>
                <a:ea typeface="华文细黑"/>
                <a:cs typeface="Courier New"/>
              </a:rPr>
              <a:t>mol·L</a:t>
            </a:r>
            <a:r>
              <a:rPr lang="zh-CN" altLang="zh-CN" kern="100" baseline="30000" dirty="0">
                <a:latin typeface="Times New Roman"/>
                <a:ea typeface="华文细黑"/>
                <a:cs typeface="Times New Roman"/>
              </a:rPr>
              <a:t>－</a:t>
            </a:r>
            <a:r>
              <a:rPr lang="en-US" altLang="zh-CN" kern="100" baseline="30000" dirty="0">
                <a:latin typeface="Times New Roman"/>
                <a:ea typeface="华文细黑"/>
                <a:cs typeface="Courier New"/>
              </a:rPr>
              <a:t>1</a:t>
            </a:r>
            <a:r>
              <a:rPr lang="zh-CN" altLang="zh-CN" kern="100" dirty="0">
                <a:latin typeface="Times New Roman"/>
                <a:ea typeface="华文细黑"/>
                <a:cs typeface="Times New Roman"/>
              </a:rPr>
              <a:t>的氨水与</a:t>
            </a:r>
            <a:r>
              <a:rPr lang="en-US" altLang="zh-CN" kern="100" dirty="0">
                <a:latin typeface="Times New Roman"/>
                <a:ea typeface="华文细黑"/>
                <a:cs typeface="Courier New"/>
              </a:rPr>
              <a:t>0.01 </a:t>
            </a:r>
            <a:r>
              <a:rPr lang="en-US" altLang="zh-CN" kern="100" dirty="0" err="1">
                <a:latin typeface="Times New Roman"/>
                <a:ea typeface="华文细黑"/>
                <a:cs typeface="Courier New"/>
              </a:rPr>
              <a:t>mol·L</a:t>
            </a:r>
            <a:r>
              <a:rPr lang="zh-CN" altLang="zh-CN" kern="100" baseline="30000" dirty="0">
                <a:latin typeface="Times New Roman"/>
                <a:ea typeface="华文细黑"/>
                <a:cs typeface="Times New Roman"/>
              </a:rPr>
              <a:t>－</a:t>
            </a:r>
            <a:r>
              <a:rPr lang="en-US" altLang="zh-CN" kern="100" baseline="30000" dirty="0">
                <a:latin typeface="Times New Roman"/>
                <a:ea typeface="华文细黑"/>
                <a:cs typeface="Courier New"/>
              </a:rPr>
              <a:t>1</a:t>
            </a:r>
            <a:r>
              <a:rPr lang="zh-CN" altLang="zh-CN" kern="100" dirty="0">
                <a:latin typeface="Times New Roman"/>
                <a:ea typeface="华文细黑"/>
                <a:cs typeface="Times New Roman"/>
              </a:rPr>
              <a:t>的盐酸等体积混合，反应平衡时溶液</a:t>
            </a:r>
            <a:r>
              <a:rPr lang="zh-CN" altLang="zh-CN" kern="100" dirty="0" smtClean="0">
                <a:latin typeface="Times New Roman"/>
                <a:ea typeface="华文细黑"/>
                <a:cs typeface="Times New Roman"/>
              </a:rPr>
              <a:t>中</a:t>
            </a:r>
            <a:r>
              <a:rPr lang="en-US" altLang="zh-CN" i="1" kern="100" dirty="0" smtClean="0">
                <a:latin typeface="Times New Roman"/>
                <a:ea typeface="华文细黑"/>
                <a:cs typeface="Courier New"/>
              </a:rPr>
              <a:t>               </a:t>
            </a:r>
          </a:p>
          <a:p>
            <a:pPr algn="just">
              <a:lnSpc>
                <a:spcPct val="140000"/>
              </a:lnSpc>
              <a:spcAft>
                <a:spcPts val="0"/>
              </a:spcAft>
            </a:pPr>
            <a:r>
              <a:rPr lang="en-US" altLang="zh-CN" i="1" kern="100" dirty="0">
                <a:latin typeface="Times New Roman"/>
                <a:ea typeface="华文细黑"/>
                <a:cs typeface="Courier New"/>
              </a:rPr>
              <a:t> </a:t>
            </a:r>
            <a:r>
              <a:rPr lang="en-US" altLang="zh-CN" i="1" kern="100" dirty="0" smtClean="0">
                <a:latin typeface="Times New Roman"/>
                <a:ea typeface="华文细黑"/>
                <a:cs typeface="Courier New"/>
              </a:rPr>
              <a:t>               </a:t>
            </a:r>
            <a:r>
              <a:rPr lang="zh-CN" altLang="zh-CN" kern="100" dirty="0" smtClean="0">
                <a:latin typeface="Times New Roman"/>
                <a:ea typeface="华文细黑"/>
                <a:cs typeface="Times New Roman"/>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a:t>
            </a:r>
            <a:r>
              <a:rPr lang="en-US" altLang="zh-CN" kern="100" dirty="0" err="1">
                <a:latin typeface="Times New Roman"/>
                <a:ea typeface="华文细黑"/>
                <a:cs typeface="Courier New"/>
              </a:rPr>
              <a:t>Cl</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，则溶液显</a:t>
            </a:r>
            <a:r>
              <a:rPr lang="en-US" altLang="zh-CN" kern="100" dirty="0" smtClean="0">
                <a:latin typeface="Times New Roman"/>
                <a:ea typeface="华文细黑"/>
                <a:cs typeface="Courier New"/>
              </a:rPr>
              <a:t>___(</a:t>
            </a:r>
            <a:r>
              <a:rPr lang="zh-CN" altLang="zh-CN" kern="100" dirty="0">
                <a:latin typeface="Times New Roman"/>
                <a:ea typeface="华文细黑"/>
                <a:cs typeface="Times New Roman"/>
              </a:rPr>
              <a:t>填</a:t>
            </a:r>
            <a:r>
              <a:rPr lang="en-US" altLang="zh-CN" kern="100" dirty="0">
                <a:latin typeface="宋体"/>
                <a:ea typeface="华文细黑"/>
                <a:cs typeface="Times New Roman"/>
              </a:rPr>
              <a:t>“</a:t>
            </a:r>
            <a:r>
              <a:rPr lang="zh-CN" altLang="zh-CN" kern="100" dirty="0">
                <a:latin typeface="Times New Roman"/>
                <a:ea typeface="华文细黑"/>
                <a:cs typeface="Times New Roman"/>
              </a:rPr>
              <a:t>酸</a:t>
            </a:r>
            <a:r>
              <a:rPr lang="en-US" altLang="zh-CN" kern="100" dirty="0">
                <a:latin typeface="宋体"/>
                <a:ea typeface="华文细黑"/>
                <a:cs typeface="Times New Roman"/>
              </a:rPr>
              <a:t>”</a:t>
            </a:r>
            <a:r>
              <a:rPr lang="zh-CN" altLang="zh-CN" kern="100" dirty="0">
                <a:latin typeface="Times New Roman"/>
                <a:ea typeface="华文细黑"/>
                <a:cs typeface="Times New Roman"/>
              </a:rPr>
              <a:t>、</a:t>
            </a:r>
            <a:r>
              <a:rPr lang="en-US" altLang="zh-CN" kern="100" dirty="0">
                <a:latin typeface="宋体"/>
                <a:ea typeface="华文细黑"/>
                <a:cs typeface="Times New Roman"/>
              </a:rPr>
              <a:t>“</a:t>
            </a:r>
            <a:r>
              <a:rPr lang="zh-CN" altLang="zh-CN" kern="100" dirty="0">
                <a:latin typeface="Times New Roman"/>
                <a:ea typeface="华文细黑"/>
                <a:cs typeface="Times New Roman"/>
              </a:rPr>
              <a:t>碱</a:t>
            </a:r>
            <a:r>
              <a:rPr lang="en-US" altLang="zh-CN" kern="100" dirty="0">
                <a:latin typeface="宋体"/>
                <a:ea typeface="华文细黑"/>
                <a:cs typeface="Times New Roman"/>
              </a:rPr>
              <a:t>”</a:t>
            </a:r>
            <a:r>
              <a:rPr lang="zh-CN" altLang="zh-CN" kern="100" dirty="0">
                <a:latin typeface="Times New Roman"/>
                <a:ea typeface="华文细黑"/>
                <a:cs typeface="Times New Roman"/>
              </a:rPr>
              <a:t>或</a:t>
            </a:r>
            <a:r>
              <a:rPr lang="en-US" altLang="zh-CN" kern="100" dirty="0">
                <a:latin typeface="宋体"/>
                <a:ea typeface="华文细黑"/>
                <a:cs typeface="Times New Roman"/>
              </a:rPr>
              <a:t>“</a:t>
            </a:r>
            <a:r>
              <a:rPr lang="zh-CN" altLang="zh-CN" kern="100" dirty="0">
                <a:latin typeface="Times New Roman"/>
                <a:ea typeface="华文细黑"/>
                <a:cs typeface="Times New Roman"/>
              </a:rPr>
              <a:t>中</a:t>
            </a:r>
            <a:r>
              <a:rPr lang="en-US" altLang="zh-CN" kern="100" dirty="0">
                <a:latin typeface="宋体"/>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性；用含</a:t>
            </a:r>
            <a:r>
              <a:rPr lang="en-US" altLang="zh-CN" i="1" kern="100" dirty="0" smtClean="0">
                <a:latin typeface="Times New Roman"/>
                <a:ea typeface="华文细黑"/>
                <a:cs typeface="Courier New"/>
              </a:rPr>
              <a:t>a</a:t>
            </a:r>
            <a:endParaRPr lang="en-US" altLang="zh-CN" kern="100" dirty="0" smtClean="0">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361039455"/>
              </p:ext>
            </p:extLst>
          </p:nvPr>
        </p:nvGraphicFramePr>
        <p:xfrm>
          <a:off x="550590" y="1139701"/>
          <a:ext cx="1562100" cy="828675"/>
        </p:xfrm>
        <a:graphic>
          <a:graphicData uri="http://schemas.openxmlformats.org/presentationml/2006/ole">
            <mc:AlternateContent xmlns:mc="http://schemas.openxmlformats.org/markup-compatibility/2006">
              <mc:Choice xmlns:v="urn:schemas-microsoft-com:vml" Requires="v">
                <p:oleObj spid="_x0000_s23831" name="文档" r:id="rId3" imgW="1569514" imgH="831753" progId="Word.Document.12">
                  <p:embed/>
                </p:oleObj>
              </mc:Choice>
              <mc:Fallback>
                <p:oleObj name="文档" r:id="rId3" imgW="1569514" imgH="831753" progId="Word.Document.12">
                  <p:embed/>
                  <p:pic>
                    <p:nvPicPr>
                      <p:cNvPr id="0" name=""/>
                      <p:cNvPicPr/>
                      <p:nvPr/>
                    </p:nvPicPr>
                    <p:blipFill>
                      <a:blip r:embed="rId4"/>
                      <a:stretch>
                        <a:fillRect/>
                      </a:stretch>
                    </p:blipFill>
                    <p:spPr>
                      <a:xfrm>
                        <a:off x="550590" y="1139701"/>
                        <a:ext cx="1562100" cy="8286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1721821"/>
              </p:ext>
            </p:extLst>
          </p:nvPr>
        </p:nvGraphicFramePr>
        <p:xfrm>
          <a:off x="311150" y="2565698"/>
          <a:ext cx="11415713" cy="3846512"/>
        </p:xfrm>
        <a:graphic>
          <a:graphicData uri="http://schemas.openxmlformats.org/presentationml/2006/ole">
            <mc:AlternateContent xmlns:mc="http://schemas.openxmlformats.org/markup-compatibility/2006">
              <mc:Choice xmlns:v="urn:schemas-microsoft-com:vml" Requires="v">
                <p:oleObj spid="_x0000_s23832" name="文档" r:id="rId5" imgW="11538724" imgH="3896047" progId="Word.Document.12">
                  <p:embed/>
                </p:oleObj>
              </mc:Choice>
              <mc:Fallback>
                <p:oleObj name="文档" r:id="rId5" imgW="11538724" imgH="3896047" progId="Word.Document.12">
                  <p:embed/>
                  <p:pic>
                    <p:nvPicPr>
                      <p:cNvPr id="0" name=""/>
                      <p:cNvPicPr/>
                      <p:nvPr/>
                    </p:nvPicPr>
                    <p:blipFill>
                      <a:blip r:embed="rId6"/>
                      <a:stretch>
                        <a:fillRect/>
                      </a:stretch>
                    </p:blipFill>
                    <p:spPr>
                      <a:xfrm>
                        <a:off x="311150" y="2565698"/>
                        <a:ext cx="11415713" cy="3846512"/>
                      </a:xfrm>
                      <a:prstGeom prst="rect">
                        <a:avLst/>
                      </a:prstGeom>
                    </p:spPr>
                  </p:pic>
                </p:oleObj>
              </mc:Fallback>
            </mc:AlternateContent>
          </a:graphicData>
        </a:graphic>
      </p:graphicFrame>
      <p:sp>
        <p:nvSpPr>
          <p:cNvPr id="6" name="矩形 5"/>
          <p:cNvSpPr/>
          <p:nvPr/>
        </p:nvSpPr>
        <p:spPr>
          <a:xfrm>
            <a:off x="4275956" y="1092374"/>
            <a:ext cx="492443" cy="461665"/>
          </a:xfrm>
          <a:prstGeom prst="rect">
            <a:avLst/>
          </a:prstGeom>
        </p:spPr>
        <p:txBody>
          <a:bodyPr wrap="none">
            <a:spAutoFit/>
          </a:bodyPr>
          <a:lstStyle/>
          <a:p>
            <a:r>
              <a:rPr lang="zh-CN" altLang="zh-CN" kern="100" dirty="0">
                <a:solidFill>
                  <a:srgbClr val="E36C0A"/>
                </a:solidFill>
                <a:latin typeface="Times New Roman"/>
                <a:ea typeface="华文细黑"/>
                <a:cs typeface="Times New Roman"/>
              </a:rPr>
              <a:t>中</a:t>
            </a:r>
            <a:endParaRPr lang="zh-CN" altLang="en-US" kern="100" dirty="0">
              <a:solidFill>
                <a:srgbClr val="E36C0A"/>
              </a:solidFill>
              <a:latin typeface="Times New Roman"/>
              <a:ea typeface="华文细黑"/>
              <a:cs typeface="Times New Roman"/>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558866290"/>
              </p:ext>
            </p:extLst>
          </p:nvPr>
        </p:nvGraphicFramePr>
        <p:xfrm>
          <a:off x="5528667" y="1590675"/>
          <a:ext cx="1362075" cy="1390650"/>
        </p:xfrm>
        <a:graphic>
          <a:graphicData uri="http://schemas.openxmlformats.org/presentationml/2006/ole">
            <mc:AlternateContent xmlns:mc="http://schemas.openxmlformats.org/markup-compatibility/2006">
              <mc:Choice xmlns:v="urn:schemas-microsoft-com:vml" Requires="v">
                <p:oleObj spid="_x0000_s23833" name="文档" r:id="rId7" imgW="1374918" imgH="1391773" progId="Word.Document.12">
                  <p:embed/>
                </p:oleObj>
              </mc:Choice>
              <mc:Fallback>
                <p:oleObj name="文档" r:id="rId7" imgW="1374918" imgH="1391773" progId="Word.Document.12">
                  <p:embed/>
                  <p:pic>
                    <p:nvPicPr>
                      <p:cNvPr id="0" name=""/>
                      <p:cNvPicPr/>
                      <p:nvPr/>
                    </p:nvPicPr>
                    <p:blipFill>
                      <a:blip r:embed="rId8"/>
                      <a:stretch>
                        <a:fillRect/>
                      </a:stretch>
                    </p:blipFill>
                    <p:spPr>
                      <a:xfrm>
                        <a:off x="5528667" y="1590675"/>
                        <a:ext cx="1362075" cy="1390650"/>
                      </a:xfrm>
                      <a:prstGeom prst="rect">
                        <a:avLst/>
                      </a:prstGeom>
                    </p:spPr>
                  </p:pic>
                </p:oleObj>
              </mc:Fallback>
            </mc:AlternateContent>
          </a:graphicData>
        </a:graphic>
      </p:graphicFrame>
      <p:sp>
        <p:nvSpPr>
          <p:cNvPr id="8" name="矩形 7"/>
          <p:cNvSpPr/>
          <p:nvPr/>
        </p:nvSpPr>
        <p:spPr>
          <a:xfrm>
            <a:off x="5394176" y="2004492"/>
            <a:ext cx="1569660" cy="551882"/>
          </a:xfrm>
          <a:prstGeom prst="rect">
            <a:avLst/>
          </a:prstGeom>
        </p:spPr>
        <p:txBody>
          <a:bodyPr wrap="none">
            <a:spAutoFit/>
          </a:bodyPr>
          <a:lstStyle/>
          <a:p>
            <a:pPr lvl="0" algn="just">
              <a:lnSpc>
                <a:spcPct val="140000"/>
              </a:lnSpc>
            </a:pPr>
            <a:r>
              <a:rPr lang="en-US" altLang="zh-CN" kern="100" dirty="0" smtClean="0">
                <a:latin typeface="Times New Roman"/>
                <a:ea typeface="华文细黑"/>
                <a:cs typeface="Courier New"/>
              </a:rPr>
              <a:t>_______</a:t>
            </a:r>
            <a:r>
              <a:rPr lang="zh-CN" altLang="zh-CN" kern="100" dirty="0" smtClean="0">
                <a:latin typeface="Times New Roman"/>
                <a:ea typeface="华文细黑"/>
                <a:cs typeface="Times New Roman"/>
              </a:rPr>
              <a:t>。</a:t>
            </a:r>
            <a:endParaRPr lang="zh-CN" altLang="en-US" dirty="0"/>
          </a:p>
        </p:txBody>
      </p:sp>
      <p:sp>
        <p:nvSpPr>
          <p:cNvPr id="10" name="矩形 9"/>
          <p:cNvSpPr/>
          <p:nvPr/>
        </p:nvSpPr>
        <p:spPr>
          <a:xfrm>
            <a:off x="228650" y="1824067"/>
            <a:ext cx="5384807" cy="461665"/>
          </a:xfrm>
          <a:prstGeom prst="rect">
            <a:avLst/>
          </a:prstGeom>
        </p:spPr>
        <p:txBody>
          <a:bodyPr wrap="none">
            <a:spAutoFit/>
          </a:bodyPr>
          <a:lstStyle/>
          <a:p>
            <a:r>
              <a:rPr lang="zh-CN" altLang="zh-CN" kern="100" dirty="0">
                <a:solidFill>
                  <a:prstClr val="black"/>
                </a:solidFill>
                <a:latin typeface="Times New Roman"/>
                <a:ea typeface="华文细黑"/>
                <a:cs typeface="Times New Roman"/>
              </a:rPr>
              <a:t>的代数式表示</a:t>
            </a:r>
            <a:r>
              <a:rPr lang="en-US" altLang="zh-CN" kern="100" dirty="0">
                <a:solidFill>
                  <a:prstClr val="black"/>
                </a:solidFill>
                <a:latin typeface="Times New Roman"/>
                <a:ea typeface="华文细黑"/>
                <a:cs typeface="Courier New"/>
              </a:rPr>
              <a:t>NH</a:t>
            </a:r>
            <a:r>
              <a:rPr lang="en-US" altLang="zh-CN" kern="100" baseline="-25000" dirty="0">
                <a:solidFill>
                  <a:prstClr val="black"/>
                </a:solidFill>
                <a:latin typeface="Times New Roman"/>
                <a:ea typeface="华文细黑"/>
                <a:cs typeface="Courier New"/>
              </a:rPr>
              <a:t>3</a:t>
            </a:r>
            <a:r>
              <a:rPr lang="en-US" altLang="zh-CN" kern="100" dirty="0">
                <a:solidFill>
                  <a:prstClr val="black"/>
                </a:solidFill>
                <a:latin typeface="Times New Roman"/>
                <a:ea typeface="华文细黑"/>
                <a:cs typeface="Courier New"/>
              </a:rPr>
              <a:t>·H</a:t>
            </a:r>
            <a:r>
              <a:rPr lang="en-US" altLang="zh-CN" kern="100" baseline="-25000" dirty="0">
                <a:solidFill>
                  <a:prstClr val="black"/>
                </a:solidFill>
                <a:latin typeface="Times New Roman"/>
                <a:ea typeface="华文细黑"/>
                <a:cs typeface="Courier New"/>
              </a:rPr>
              <a:t>2</a:t>
            </a:r>
            <a:r>
              <a:rPr lang="en-US" altLang="zh-CN" kern="100" dirty="0">
                <a:solidFill>
                  <a:prstClr val="black"/>
                </a:solidFill>
                <a:latin typeface="Times New Roman"/>
                <a:ea typeface="华文细黑"/>
                <a:cs typeface="Courier New"/>
              </a:rPr>
              <a:t>O</a:t>
            </a:r>
            <a:r>
              <a:rPr lang="zh-CN" altLang="zh-CN" kern="100" dirty="0">
                <a:solidFill>
                  <a:prstClr val="black"/>
                </a:solidFill>
                <a:latin typeface="Times New Roman"/>
                <a:ea typeface="华文细黑"/>
                <a:cs typeface="Times New Roman"/>
              </a:rPr>
              <a:t>的电离常数</a:t>
            </a:r>
            <a:r>
              <a:rPr lang="en-US" altLang="zh-CN" i="1" kern="100" dirty="0">
                <a:solidFill>
                  <a:prstClr val="black"/>
                </a:solidFill>
                <a:latin typeface="Times New Roman"/>
                <a:ea typeface="华文细黑"/>
                <a:cs typeface="Courier New"/>
              </a:rPr>
              <a:t>K</a:t>
            </a:r>
            <a:r>
              <a:rPr lang="en-US" altLang="zh-CN" kern="100" baseline="-25000" dirty="0">
                <a:solidFill>
                  <a:prstClr val="black"/>
                </a:solidFill>
                <a:latin typeface="Times New Roman"/>
                <a:ea typeface="华文细黑"/>
                <a:cs typeface="Courier New"/>
              </a:rPr>
              <a:t>b</a:t>
            </a:r>
            <a:r>
              <a:rPr lang="zh-CN" altLang="zh-CN" kern="100" dirty="0">
                <a:solidFill>
                  <a:prstClr val="black"/>
                </a:solidFill>
                <a:latin typeface="Times New Roman"/>
                <a:ea typeface="华文细黑"/>
                <a:cs typeface="Times New Roman"/>
              </a:rPr>
              <a:t>＝</a:t>
            </a:r>
            <a:endParaRPr lang="zh-CN" altLang="en-US" dirty="0"/>
          </a:p>
        </p:txBody>
      </p:sp>
      <p:sp>
        <p:nvSpPr>
          <p:cNvPr id="9" name="Rectangle 21">
            <a:hlinkClick r:id="rId9"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1"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2"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3"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488816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8374" y="611957"/>
            <a:ext cx="11392076"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常温下，将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COONa</a:t>
            </a:r>
            <a:r>
              <a:rPr lang="zh-CN" altLang="zh-CN" sz="2800" kern="100" dirty="0">
                <a:latin typeface="Times New Roman"/>
                <a:ea typeface="华文细黑"/>
                <a:cs typeface="Times New Roman"/>
              </a:rPr>
              <a:t>溶于水配成溶液，向其中滴加等体积的</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的盐酸使溶液呈中性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不考虑盐酸和醋酸的挥发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，用含</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的代数式表示醋酸的电离常数</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390501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82680894"/>
              </p:ext>
            </p:extLst>
          </p:nvPr>
        </p:nvGraphicFramePr>
        <p:xfrm>
          <a:off x="405358" y="4898529"/>
          <a:ext cx="5219700" cy="2019300"/>
        </p:xfrm>
        <a:graphic>
          <a:graphicData uri="http://schemas.openxmlformats.org/presentationml/2006/ole">
            <mc:AlternateContent xmlns:mc="http://schemas.openxmlformats.org/markup-compatibility/2006">
              <mc:Choice xmlns:v="urn:schemas-microsoft-com:vml" Requires="v">
                <p:oleObj spid="_x0000_s25812" name="文档" r:id="rId3" imgW="5225538" imgH="2022461" progId="Word.Document.12">
                  <p:embed/>
                </p:oleObj>
              </mc:Choice>
              <mc:Fallback>
                <p:oleObj name="文档" r:id="rId3" imgW="5225538" imgH="2022461" progId="Word.Document.12">
                  <p:embed/>
                  <p:pic>
                    <p:nvPicPr>
                      <p:cNvPr id="0" name=""/>
                      <p:cNvPicPr/>
                      <p:nvPr/>
                    </p:nvPicPr>
                    <p:blipFill>
                      <a:blip r:embed="rId4"/>
                      <a:stretch>
                        <a:fillRect/>
                      </a:stretch>
                    </p:blipFill>
                    <p:spPr>
                      <a:xfrm>
                        <a:off x="405358" y="4898529"/>
                        <a:ext cx="5219700" cy="20193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95118954"/>
              </p:ext>
            </p:extLst>
          </p:nvPr>
        </p:nvGraphicFramePr>
        <p:xfrm>
          <a:off x="5254352" y="5076453"/>
          <a:ext cx="5562600" cy="1219200"/>
        </p:xfrm>
        <a:graphic>
          <a:graphicData uri="http://schemas.openxmlformats.org/presentationml/2006/ole">
            <mc:AlternateContent xmlns:mc="http://schemas.openxmlformats.org/markup-compatibility/2006">
              <mc:Choice xmlns:v="urn:schemas-microsoft-com:vml" Requires="v">
                <p:oleObj spid="_x0000_s25813" name="文档" r:id="rId5" imgW="5567671" imgH="1220384" progId="Word.Document.12">
                  <p:embed/>
                </p:oleObj>
              </mc:Choice>
              <mc:Fallback>
                <p:oleObj name="文档" r:id="rId5" imgW="5567671" imgH="1220384" progId="Word.Document.12">
                  <p:embed/>
                  <p:pic>
                    <p:nvPicPr>
                      <p:cNvPr id="0" name=""/>
                      <p:cNvPicPr/>
                      <p:nvPr/>
                    </p:nvPicPr>
                    <p:blipFill>
                      <a:blip r:embed="rId6"/>
                      <a:stretch>
                        <a:fillRect/>
                      </a:stretch>
                    </p:blipFill>
                    <p:spPr>
                      <a:xfrm>
                        <a:off x="5254352" y="5076453"/>
                        <a:ext cx="5562600" cy="1219200"/>
                      </a:xfrm>
                      <a:prstGeom prst="rect">
                        <a:avLst/>
                      </a:prstGeom>
                    </p:spPr>
                  </p:pic>
                </p:oleObj>
              </mc:Fallback>
            </mc:AlternateContent>
          </a:graphicData>
        </a:graphic>
      </p:graphicFrame>
      <p:sp>
        <p:nvSpPr>
          <p:cNvPr id="5" name="Rectangle 21">
            <a:hlinkClick r:id="rId7"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8"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9"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10"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1"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27953369"/>
              </p:ext>
            </p:extLst>
          </p:nvPr>
        </p:nvGraphicFramePr>
        <p:xfrm>
          <a:off x="419100" y="648469"/>
          <a:ext cx="11220450" cy="4581525"/>
        </p:xfrm>
        <a:graphic>
          <a:graphicData uri="http://schemas.openxmlformats.org/presentationml/2006/ole">
            <mc:AlternateContent xmlns:mc="http://schemas.openxmlformats.org/markup-compatibility/2006">
              <mc:Choice xmlns:v="urn:schemas-microsoft-com:vml" Requires="v">
                <p:oleObj spid="_x0000_s25814" name="文档" r:id="rId12" imgW="11224523" imgH="4589368" progId="Word.Document.12">
                  <p:embed/>
                </p:oleObj>
              </mc:Choice>
              <mc:Fallback>
                <p:oleObj name="文档" r:id="rId12" imgW="11224523" imgH="4589368" progId="Word.Document.12">
                  <p:embed/>
                  <p:pic>
                    <p:nvPicPr>
                      <p:cNvPr id="0" name="对象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 y="648469"/>
                        <a:ext cx="1122045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6277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7985" y="671765"/>
            <a:ext cx="11409907" cy="2505301"/>
          </a:xfrm>
          <a:prstGeom prst="rect">
            <a:avLst/>
          </a:prstGeom>
        </p:spPr>
        <p:txBody>
          <a:bodyPr>
            <a:spAutoFit/>
          </a:bodyPr>
          <a:lstStyle/>
          <a:p>
            <a:pPr algn="dist">
              <a:lnSpc>
                <a:spcPct val="14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在一定条件下可用甲醇与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反应生成醋酸消除</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污染。常温下，</a:t>
            </a:r>
            <a:r>
              <a:rPr lang="zh-CN" altLang="zh-CN" sz="2800" kern="100" dirty="0" smtClean="0">
                <a:latin typeface="Times New Roman"/>
                <a:ea typeface="华文细黑"/>
                <a:cs typeface="Times New Roman"/>
              </a:rPr>
              <a:t>将</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的醋酸与</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溶液等体积混合，充分反应后，溶液中存在</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(Ba</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，则该混合溶液中醋酸的电离常数</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用含</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的代数式表示</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36290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780081379"/>
              </p:ext>
            </p:extLst>
          </p:nvPr>
        </p:nvGraphicFramePr>
        <p:xfrm>
          <a:off x="637456" y="2709292"/>
          <a:ext cx="8124825" cy="2876550"/>
        </p:xfrm>
        <a:graphic>
          <a:graphicData uri="http://schemas.openxmlformats.org/presentationml/2006/ole">
            <mc:AlternateContent xmlns:mc="http://schemas.openxmlformats.org/markup-compatibility/2006">
              <mc:Choice xmlns:v="urn:schemas-microsoft-com:vml" Requires="v">
                <p:oleObj spid="_x0000_s26806" name="文档" r:id="rId3" imgW="8137908" imgH="2875683" progId="Word.Document.12">
                  <p:embed/>
                </p:oleObj>
              </mc:Choice>
              <mc:Fallback>
                <p:oleObj name="文档" r:id="rId3" imgW="8137908" imgH="2875683" progId="Word.Document.12">
                  <p:embed/>
                  <p:pic>
                    <p:nvPicPr>
                      <p:cNvPr id="0" name=""/>
                      <p:cNvPicPr/>
                      <p:nvPr/>
                    </p:nvPicPr>
                    <p:blipFill>
                      <a:blip r:embed="rId4"/>
                      <a:stretch>
                        <a:fillRect/>
                      </a:stretch>
                    </p:blipFill>
                    <p:spPr>
                      <a:xfrm>
                        <a:off x="637456" y="2709292"/>
                        <a:ext cx="8124825" cy="287655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30831709"/>
              </p:ext>
            </p:extLst>
          </p:nvPr>
        </p:nvGraphicFramePr>
        <p:xfrm>
          <a:off x="622598" y="5489054"/>
          <a:ext cx="8124825" cy="1143000"/>
        </p:xfrm>
        <a:graphic>
          <a:graphicData uri="http://schemas.openxmlformats.org/presentationml/2006/ole">
            <mc:AlternateContent xmlns:mc="http://schemas.openxmlformats.org/markup-compatibility/2006">
              <mc:Choice xmlns:v="urn:schemas-microsoft-com:vml" Requires="v">
                <p:oleObj spid="_x0000_s26807" name="文档" r:id="rId5" imgW="8137908" imgH="1211098" progId="Word.Document.12">
                  <p:embed/>
                </p:oleObj>
              </mc:Choice>
              <mc:Fallback>
                <p:oleObj name="文档" r:id="rId5" imgW="8137908" imgH="1211098" progId="Word.Document.12">
                  <p:embed/>
                  <p:pic>
                    <p:nvPicPr>
                      <p:cNvPr id="0" name=""/>
                      <p:cNvPicPr/>
                      <p:nvPr/>
                    </p:nvPicPr>
                    <p:blipFill>
                      <a:blip r:embed="rId6"/>
                      <a:stretch>
                        <a:fillRect/>
                      </a:stretch>
                    </p:blipFill>
                    <p:spPr>
                      <a:xfrm>
                        <a:off x="622598" y="5489054"/>
                        <a:ext cx="8124825" cy="1143000"/>
                      </a:xfrm>
                      <a:prstGeom prst="rect">
                        <a:avLst/>
                      </a:prstGeom>
                    </p:spPr>
                  </p:pic>
                </p:oleObj>
              </mc:Fallback>
            </mc:AlternateContent>
          </a:graphicData>
        </a:graphic>
      </p:graphicFrame>
      <p:sp>
        <p:nvSpPr>
          <p:cNvPr id="4" name="Rectangle 21">
            <a:hlinkClick r:id="rId7"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8"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9"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10"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11"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550590" y="573857"/>
            <a:ext cx="9812557" cy="2103268"/>
          </a:xfrm>
          <a:prstGeom prst="rect">
            <a:avLst/>
          </a:prstGeom>
        </p:spPr>
        <p:txBody>
          <a:bodyPr>
            <a:spAutoFit/>
          </a:bodyPr>
          <a:lstStyle/>
          <a:p>
            <a:pPr lvl="0" algn="just">
              <a:lnSpc>
                <a:spcPct val="140000"/>
              </a:lnSpc>
            </a:pPr>
            <a:r>
              <a:rPr lang="zh-CN" altLang="zh-CN" b="1" kern="100" dirty="0">
                <a:solidFill>
                  <a:srgbClr val="0000FF"/>
                </a:solidFill>
                <a:latin typeface="Times New Roman"/>
                <a:cs typeface="Times New Roman"/>
              </a:rPr>
              <a:t>解析</a:t>
            </a:r>
            <a:r>
              <a:rPr lang="zh-CN" altLang="zh-CN" kern="100" dirty="0">
                <a:solidFill>
                  <a:prstClr val="black"/>
                </a:solidFill>
                <a:latin typeface="Times New Roman"/>
                <a:ea typeface="华文细黑"/>
                <a:cs typeface="Times New Roman"/>
              </a:rPr>
              <a:t>　根据</a:t>
            </a:r>
            <a:r>
              <a:rPr lang="en-US" altLang="zh-CN" kern="100" dirty="0">
                <a:solidFill>
                  <a:prstClr val="black"/>
                </a:solidFill>
                <a:latin typeface="Times New Roman"/>
                <a:ea typeface="华文细黑"/>
                <a:cs typeface="Courier New"/>
              </a:rPr>
              <a:t>2</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(Ba</a:t>
            </a:r>
            <a:r>
              <a:rPr lang="en-US" altLang="zh-CN" kern="100" baseline="30000" dirty="0">
                <a:solidFill>
                  <a:prstClr val="black"/>
                </a:solidFill>
                <a:latin typeface="Times New Roman"/>
                <a:ea typeface="华文细黑"/>
                <a:cs typeface="Courier New"/>
              </a:rPr>
              <a:t>2</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(CH</a:t>
            </a:r>
            <a:r>
              <a:rPr lang="en-US" altLang="zh-CN" kern="100" baseline="-25000" dirty="0">
                <a:solidFill>
                  <a:prstClr val="black"/>
                </a:solidFill>
                <a:latin typeface="Times New Roman"/>
                <a:ea typeface="华文细黑"/>
                <a:cs typeface="Courier New"/>
              </a:rPr>
              <a:t>3</a:t>
            </a:r>
            <a:r>
              <a:rPr lang="en-US" altLang="zh-CN" kern="100" dirty="0">
                <a:solidFill>
                  <a:prstClr val="black"/>
                </a:solidFill>
                <a:latin typeface="Times New Roman"/>
                <a:ea typeface="华文细黑"/>
                <a:cs typeface="Courier New"/>
              </a:rPr>
              <a:t>COO</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endParaRPr lang="zh-CN" altLang="zh-CN" kern="100" dirty="0">
              <a:solidFill>
                <a:prstClr val="black"/>
              </a:solidFill>
              <a:latin typeface="宋体"/>
              <a:cs typeface="Courier New"/>
            </a:endParaRPr>
          </a:p>
          <a:p>
            <a:pPr lvl="0" algn="just">
              <a:lnSpc>
                <a:spcPct val="140000"/>
              </a:lnSpc>
            </a:pPr>
            <a:r>
              <a:rPr lang="zh-CN" altLang="zh-CN" kern="100" dirty="0">
                <a:solidFill>
                  <a:prstClr val="black"/>
                </a:solidFill>
                <a:latin typeface="Times New Roman"/>
                <a:ea typeface="华文细黑"/>
                <a:cs typeface="Times New Roman"/>
              </a:rPr>
              <a:t>由于</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(CH</a:t>
            </a:r>
            <a:r>
              <a:rPr lang="en-US" altLang="zh-CN" kern="100" baseline="-25000" dirty="0">
                <a:solidFill>
                  <a:prstClr val="black"/>
                </a:solidFill>
                <a:latin typeface="Times New Roman"/>
                <a:ea typeface="华文细黑"/>
                <a:cs typeface="Courier New"/>
              </a:rPr>
              <a:t>3</a:t>
            </a:r>
            <a:r>
              <a:rPr lang="en-US" altLang="zh-CN" kern="100" dirty="0">
                <a:solidFill>
                  <a:prstClr val="black"/>
                </a:solidFill>
                <a:latin typeface="Times New Roman"/>
                <a:ea typeface="华文细黑"/>
                <a:cs typeface="Courier New"/>
              </a:rPr>
              <a:t>COO</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2</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(Ba</a:t>
            </a:r>
            <a:r>
              <a:rPr lang="en-US" altLang="zh-CN" kern="100" baseline="30000" dirty="0">
                <a:solidFill>
                  <a:prstClr val="black"/>
                </a:solidFill>
                <a:latin typeface="Times New Roman"/>
                <a:ea typeface="华文细黑"/>
                <a:cs typeface="Courier New"/>
              </a:rPr>
              <a:t>2</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cs typeface="Courier New"/>
              </a:rPr>
              <a:t>b</a:t>
            </a:r>
            <a:r>
              <a:rPr lang="en-US" altLang="zh-CN" kern="100" dirty="0">
                <a:solidFill>
                  <a:prstClr val="black"/>
                </a:solidFill>
                <a:latin typeface="Times New Roman"/>
                <a:ea typeface="华文细黑"/>
                <a:cs typeface="Courier New"/>
              </a:rPr>
              <a:t> </a:t>
            </a:r>
            <a:r>
              <a:rPr lang="en-US" altLang="zh-CN" kern="100" dirty="0" err="1">
                <a:solidFill>
                  <a:prstClr val="black"/>
                </a:solidFill>
                <a:latin typeface="Times New Roman"/>
                <a:ea typeface="华文细黑"/>
                <a:cs typeface="Courier New"/>
              </a:rPr>
              <a:t>mol·L</a:t>
            </a:r>
            <a:r>
              <a:rPr lang="zh-CN" altLang="zh-CN" kern="100" baseline="30000" dirty="0">
                <a:solidFill>
                  <a:prstClr val="black"/>
                </a:solidFill>
                <a:latin typeface="Times New Roman"/>
                <a:ea typeface="华文细黑"/>
                <a:cs typeface="Times New Roman"/>
              </a:rPr>
              <a:t>－</a:t>
            </a:r>
            <a:r>
              <a:rPr lang="en-US" altLang="zh-CN" kern="100" baseline="30000" dirty="0">
                <a:solidFill>
                  <a:prstClr val="black"/>
                </a:solidFill>
                <a:latin typeface="Times New Roman"/>
                <a:ea typeface="华文细黑"/>
                <a:cs typeface="Courier New"/>
              </a:rPr>
              <a:t>1</a:t>
            </a:r>
            <a:endParaRPr lang="zh-CN" altLang="zh-CN" kern="100" dirty="0">
              <a:solidFill>
                <a:prstClr val="black"/>
              </a:solidFill>
              <a:latin typeface="宋体"/>
              <a:cs typeface="Courier New"/>
            </a:endParaRPr>
          </a:p>
          <a:p>
            <a:pPr lvl="0" algn="just">
              <a:lnSpc>
                <a:spcPct val="140000"/>
              </a:lnSpc>
            </a:pPr>
            <a:r>
              <a:rPr lang="zh-CN" altLang="zh-CN" kern="100" dirty="0">
                <a:solidFill>
                  <a:prstClr val="black"/>
                </a:solidFill>
                <a:latin typeface="Times New Roman"/>
                <a:ea typeface="华文细黑"/>
                <a:cs typeface="Times New Roman"/>
              </a:rPr>
              <a:t>所以</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r>
              <a:rPr lang="zh-CN" altLang="zh-CN" kern="100" dirty="0">
                <a:solidFill>
                  <a:prstClr val="black"/>
                </a:solidFill>
                <a:latin typeface="Times New Roman"/>
                <a:ea typeface="华文细黑"/>
                <a:cs typeface="Times New Roman"/>
              </a:rPr>
              <a:t>＝</a:t>
            </a:r>
            <a:r>
              <a:rPr lang="en-US" altLang="zh-CN" i="1" kern="100" dirty="0">
                <a:solidFill>
                  <a:prstClr val="black"/>
                </a:solidFill>
                <a:latin typeface="Times New Roman"/>
                <a:ea typeface="华文细黑"/>
                <a:cs typeface="Courier New"/>
              </a:rPr>
              <a:t>c</a:t>
            </a:r>
            <a:r>
              <a:rPr lang="en-US" altLang="zh-CN" kern="100" dirty="0">
                <a:solidFill>
                  <a:prstClr val="black"/>
                </a:solidFill>
                <a:latin typeface="Times New Roman"/>
                <a:ea typeface="华文细黑"/>
                <a:cs typeface="Courier New"/>
              </a:rPr>
              <a:t>(OH</a:t>
            </a:r>
            <a:r>
              <a:rPr lang="zh-CN" altLang="zh-CN" kern="100" baseline="30000" dirty="0">
                <a:solidFill>
                  <a:prstClr val="black"/>
                </a:solidFill>
                <a:latin typeface="Times New Roman"/>
                <a:ea typeface="华文细黑"/>
                <a:cs typeface="Times New Roman"/>
              </a:rPr>
              <a:t>－</a:t>
            </a:r>
            <a:r>
              <a:rPr lang="en-US" altLang="zh-CN" kern="100" dirty="0">
                <a:solidFill>
                  <a:prstClr val="black"/>
                </a:solidFill>
                <a:latin typeface="Times New Roman"/>
                <a:ea typeface="华文细黑"/>
                <a:cs typeface="Courier New"/>
              </a:rPr>
              <a:t>)</a:t>
            </a:r>
            <a:endParaRPr lang="zh-CN" altLang="zh-CN" kern="100" dirty="0">
              <a:solidFill>
                <a:prstClr val="black"/>
              </a:solidFill>
              <a:latin typeface="宋体"/>
              <a:cs typeface="Courier New"/>
            </a:endParaRPr>
          </a:p>
          <a:p>
            <a:pPr lvl="0" algn="just">
              <a:lnSpc>
                <a:spcPct val="140000"/>
              </a:lnSpc>
            </a:pPr>
            <a:r>
              <a:rPr lang="zh-CN" altLang="zh-CN" kern="100" dirty="0">
                <a:solidFill>
                  <a:prstClr val="black"/>
                </a:solidFill>
                <a:latin typeface="Times New Roman"/>
                <a:ea typeface="华文细黑"/>
                <a:cs typeface="Times New Roman"/>
              </a:rPr>
              <a:t>溶液呈</a:t>
            </a:r>
            <a:r>
              <a:rPr lang="zh-CN" altLang="zh-CN" kern="100" dirty="0" smtClean="0">
                <a:solidFill>
                  <a:prstClr val="black"/>
                </a:solidFill>
                <a:latin typeface="Times New Roman"/>
                <a:ea typeface="华文细黑"/>
                <a:cs typeface="Times New Roman"/>
              </a:rPr>
              <a:t>中性</a:t>
            </a:r>
            <a:endParaRPr lang="en-US" altLang="zh-CN"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79388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750"/>
                                        <p:tgtEl>
                                          <p:spTgt spid="10"/>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bwMode="auto">
          <a:xfrm>
            <a:off x="963660" y="849466"/>
            <a:ext cx="10172106" cy="636112"/>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algn="ctr">
              <a:lnSpc>
                <a:spcPct val="140000"/>
              </a:lnSpc>
              <a:spcAft>
                <a:spcPts val="0"/>
              </a:spcAft>
            </a:pPr>
            <a:r>
              <a:rPr lang="zh-CN" altLang="zh-CN" sz="2800" kern="100" dirty="0" smtClean="0">
                <a:solidFill>
                  <a:srgbClr val="0000FF"/>
                </a:solidFill>
                <a:latin typeface="Times New Roman"/>
                <a:ea typeface="黑体" pitchFamily="49" charset="-122"/>
                <a:cs typeface="Times New Roman"/>
              </a:rPr>
              <a:t>判断复分解反应能否发生，遵循</a:t>
            </a:r>
            <a:r>
              <a:rPr lang="en-US" altLang="zh-CN" sz="2800" kern="100" dirty="0" smtClean="0">
                <a:solidFill>
                  <a:srgbClr val="0000FF"/>
                </a:solidFill>
                <a:latin typeface="宋体"/>
                <a:ea typeface="黑体" pitchFamily="49" charset="-122"/>
                <a:cs typeface="Times New Roman"/>
              </a:rPr>
              <a:t>“</a:t>
            </a:r>
            <a:r>
              <a:rPr lang="zh-CN" altLang="zh-CN" sz="2800" kern="100" dirty="0" smtClean="0">
                <a:solidFill>
                  <a:srgbClr val="0000FF"/>
                </a:solidFill>
                <a:latin typeface="Times New Roman"/>
                <a:ea typeface="黑体" pitchFamily="49" charset="-122"/>
                <a:cs typeface="Times New Roman"/>
              </a:rPr>
              <a:t>强酸制弱酸</a:t>
            </a:r>
            <a:r>
              <a:rPr lang="en-US" altLang="zh-CN" sz="2800" kern="100" dirty="0" smtClean="0">
                <a:solidFill>
                  <a:srgbClr val="0000FF"/>
                </a:solidFill>
                <a:latin typeface="宋体"/>
                <a:ea typeface="黑体" pitchFamily="49" charset="-122"/>
                <a:cs typeface="Times New Roman"/>
              </a:rPr>
              <a:t>”</a:t>
            </a:r>
            <a:r>
              <a:rPr lang="zh-CN" altLang="zh-CN" sz="2800" kern="100" dirty="0" smtClean="0">
                <a:solidFill>
                  <a:srgbClr val="0000FF"/>
                </a:solidFill>
                <a:latin typeface="Times New Roman"/>
                <a:ea typeface="黑体" pitchFamily="49" charset="-122"/>
                <a:cs typeface="Times New Roman"/>
              </a:rPr>
              <a:t>规律</a:t>
            </a:r>
            <a:endParaRPr lang="zh-CN" altLang="zh-CN" sz="2800" kern="100" dirty="0">
              <a:solidFill>
                <a:srgbClr val="0000FF"/>
              </a:solidFill>
              <a:latin typeface="宋体"/>
              <a:ea typeface="黑体" pitchFamily="49" charset="-122"/>
              <a:cs typeface="Courier New"/>
            </a:endParaRPr>
          </a:p>
        </p:txBody>
      </p:sp>
      <p:pic>
        <p:nvPicPr>
          <p:cNvPr id="27650" name="Picture 2" descr="HX4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06" y="2186608"/>
            <a:ext cx="10551584" cy="272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3" action="ppaction://hlinksldjump"/>
          </p:cNvPr>
          <p:cNvSpPr/>
          <p:nvPr/>
        </p:nvSpPr>
        <p:spPr>
          <a:xfrm>
            <a:off x="11415993" y="6649571"/>
            <a:ext cx="799893"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6"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0" name="直角三角形 9"/>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3" name="矩形 12"/>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a:t>
            </a:r>
            <a:r>
              <a:rPr lang="zh-CN" altLang="en-US" sz="3200" b="1" dirty="0">
                <a:solidFill>
                  <a:schemeClr val="bg1"/>
                </a:solidFill>
                <a:latin typeface="+mj-ea"/>
                <a:ea typeface="+mj-ea"/>
              </a:rPr>
              <a:t>总结</a:t>
            </a:r>
          </a:p>
        </p:txBody>
      </p:sp>
    </p:spTree>
    <p:extLst>
      <p:ext uri="{BB962C8B-B14F-4D97-AF65-F5344CB8AC3E}">
        <p14:creationId xmlns:p14="http://schemas.microsoft.com/office/powerpoint/2010/main" val="679195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8" name="文本框 1"/>
          <p:cNvSpPr txBox="1"/>
          <p:nvPr/>
        </p:nvSpPr>
        <p:spPr>
          <a:xfrm>
            <a:off x="982270" y="2628181"/>
            <a:ext cx="10187404" cy="1190903"/>
          </a:xfrm>
          <a:prstGeom prst="rect">
            <a:avLst/>
          </a:prstGeom>
          <a:noFill/>
        </p:spPr>
        <p:txBody>
          <a:bodyPr wrap="none" rtlCol="0" anchor="ctr">
            <a:spAutoFit/>
          </a:bodyPr>
          <a:lstStyle/>
          <a:p>
            <a:pPr>
              <a:lnSpc>
                <a:spcPct val="120000"/>
              </a:lnSpc>
              <a:defRPr/>
            </a:pPr>
            <a:r>
              <a:rPr lang="zh-CN" altLang="en-US" sz="6500" b="1" dirty="0">
                <a:solidFill>
                  <a:schemeClr val="bg1"/>
                </a:solidFill>
                <a:latin typeface="+mj-ea"/>
                <a:ea typeface="+mj-ea"/>
              </a:rPr>
              <a:t>考点三　强酸与弱酸的</a:t>
            </a:r>
            <a:r>
              <a:rPr lang="zh-CN" altLang="en-US" sz="6500" b="1" dirty="0" smtClean="0">
                <a:solidFill>
                  <a:schemeClr val="bg1"/>
                </a:solidFill>
                <a:latin typeface="+mj-ea"/>
                <a:ea typeface="+mj-ea"/>
              </a:rPr>
              <a:t>比较</a:t>
            </a:r>
            <a:endParaRPr lang="zh-CN" altLang="en-US" sz="6500" b="1" dirty="0">
              <a:solidFill>
                <a:schemeClr val="bg1"/>
              </a:solidFill>
              <a:latin typeface="+mj-ea"/>
              <a:ea typeface="+mj-ea"/>
            </a:endParaRP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560915375"/>
              </p:ext>
            </p:extLst>
          </p:nvPr>
        </p:nvGraphicFramePr>
        <p:xfrm>
          <a:off x="406574" y="1114426"/>
          <a:ext cx="11305255" cy="4547616"/>
        </p:xfrm>
        <a:graphic>
          <a:graphicData uri="http://schemas.openxmlformats.org/drawingml/2006/table">
            <a:tbl>
              <a:tblPr/>
              <a:tblGrid>
                <a:gridCol w="3744416"/>
                <a:gridCol w="3888432"/>
                <a:gridCol w="3672407"/>
              </a:tblGrid>
              <a:tr h="441712">
                <a:tc>
                  <a:txBody>
                    <a:bodyPr/>
                    <a:lstStyle/>
                    <a:p>
                      <a:pPr algn="ctr">
                        <a:lnSpc>
                          <a:spcPct val="14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l">
                        <a:lnSpc>
                          <a:spcPct val="140000"/>
                        </a:lnSpc>
                        <a:spcAft>
                          <a:spcPts val="0"/>
                        </a:spcAft>
                      </a:pPr>
                      <a:r>
                        <a:rPr lang="zh-CN" sz="2800" kern="100">
                          <a:effectLst/>
                          <a:latin typeface="Times New Roman"/>
                          <a:ea typeface="华文细黑"/>
                          <a:cs typeface="Times New Roman"/>
                        </a:rPr>
                        <a:t>浓度均为</a:t>
                      </a:r>
                      <a:r>
                        <a:rPr lang="en-US" sz="2800" kern="100">
                          <a:effectLst/>
                          <a:latin typeface="Times New Roman"/>
                          <a:ea typeface="华文细黑"/>
                          <a:cs typeface="Courier New"/>
                        </a:rPr>
                        <a:t>0.01 mol·L</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r>
                        <a:rPr lang="zh-CN" sz="2800" kern="100">
                          <a:effectLst/>
                          <a:latin typeface="Times New Roman"/>
                          <a:ea typeface="华文细黑"/>
                          <a:cs typeface="Times New Roman"/>
                        </a:rPr>
                        <a:t>的强酸</a:t>
                      </a:r>
                      <a:r>
                        <a:rPr lang="en-US" sz="2800" kern="100">
                          <a:effectLst/>
                          <a:latin typeface="Times New Roman"/>
                          <a:ea typeface="华文细黑"/>
                          <a:cs typeface="Courier New"/>
                        </a:rPr>
                        <a:t>HA</a:t>
                      </a:r>
                      <a:r>
                        <a:rPr lang="zh-CN" sz="2800" kern="100">
                          <a:effectLst/>
                          <a:latin typeface="Times New Roman"/>
                          <a:ea typeface="华文细黑"/>
                          <a:cs typeface="Times New Roman"/>
                        </a:rPr>
                        <a:t>与弱酸</a:t>
                      </a:r>
                      <a:r>
                        <a:rPr lang="en-US" sz="2800" kern="1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pPr>
                      <a:r>
                        <a:rPr lang="en-US" sz="2800" kern="100">
                          <a:effectLst/>
                          <a:latin typeface="Times New Roman"/>
                          <a:ea typeface="华文细黑"/>
                          <a:cs typeface="Courier New"/>
                        </a:rPr>
                        <a:t>pH</a:t>
                      </a:r>
                      <a:r>
                        <a:rPr lang="zh-CN" sz="2800" kern="100">
                          <a:effectLst/>
                          <a:latin typeface="Times New Roman"/>
                          <a:ea typeface="华文细黑"/>
                          <a:cs typeface="Times New Roman"/>
                        </a:rPr>
                        <a:t>均为</a:t>
                      </a:r>
                      <a:r>
                        <a:rPr lang="en-US" sz="2800" kern="100">
                          <a:effectLst/>
                          <a:latin typeface="Times New Roman"/>
                          <a:ea typeface="华文细黑"/>
                          <a:cs typeface="Courier New"/>
                        </a:rPr>
                        <a:t>2</a:t>
                      </a:r>
                      <a:r>
                        <a:rPr lang="zh-CN" sz="2800" kern="100">
                          <a:effectLst/>
                          <a:latin typeface="Times New Roman"/>
                          <a:ea typeface="华文细黑"/>
                          <a:cs typeface="Times New Roman"/>
                        </a:rPr>
                        <a:t>的强酸</a:t>
                      </a:r>
                      <a:r>
                        <a:rPr lang="en-US" sz="2800" kern="100">
                          <a:effectLst/>
                          <a:latin typeface="Times New Roman"/>
                          <a:ea typeface="华文细黑"/>
                          <a:cs typeface="Courier New"/>
                        </a:rPr>
                        <a:t>HA</a:t>
                      </a:r>
                      <a:r>
                        <a:rPr lang="zh-CN" sz="2800" kern="100">
                          <a:effectLst/>
                          <a:latin typeface="Times New Roman"/>
                          <a:ea typeface="华文细黑"/>
                          <a:cs typeface="Times New Roman"/>
                        </a:rPr>
                        <a:t>与弱酸</a:t>
                      </a:r>
                      <a:r>
                        <a:rPr lang="en-US" sz="2800" kern="1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712">
                <a:tc>
                  <a:txBody>
                    <a:bodyPr/>
                    <a:lstStyle/>
                    <a:p>
                      <a:pPr algn="ctr">
                        <a:lnSpc>
                          <a:spcPct val="140000"/>
                        </a:lnSpc>
                        <a:spcAft>
                          <a:spcPts val="0"/>
                        </a:spcAft>
                      </a:pPr>
                      <a:r>
                        <a:rPr lang="en-US" sz="2800" kern="100" dirty="0">
                          <a:effectLst/>
                          <a:latin typeface="Times New Roman"/>
                          <a:ea typeface="华文细黑"/>
                          <a:cs typeface="Courier New"/>
                        </a:rPr>
                        <a:t>pH</a:t>
                      </a:r>
                      <a:r>
                        <a:rPr lang="zh-CN" sz="2800" kern="100" dirty="0">
                          <a:effectLst/>
                          <a:latin typeface="Times New Roman"/>
                          <a:ea typeface="华文细黑"/>
                          <a:cs typeface="Times New Roman"/>
                        </a:rPr>
                        <a:t>或物质的量浓度</a:t>
                      </a:r>
                      <a:endParaRPr lang="zh-CN" sz="28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2</a:t>
                      </a:r>
                      <a:r>
                        <a:rPr lang="zh-CN" sz="2800" kern="100">
                          <a:effectLst/>
                          <a:latin typeface="Times New Roman"/>
                          <a:ea typeface="华文细黑"/>
                          <a:cs typeface="Times New Roman"/>
                        </a:rPr>
                        <a:t>＝</a:t>
                      </a:r>
                      <a:r>
                        <a:rPr lang="en-US" sz="2800" kern="100">
                          <a:effectLst/>
                          <a:latin typeface="Times New Roman"/>
                          <a:ea typeface="华文细黑"/>
                          <a:cs typeface="Courier New"/>
                        </a:rPr>
                        <a:t>pH</a:t>
                      </a:r>
                      <a:r>
                        <a:rPr lang="en-US" sz="2800" kern="100" baseline="-25000">
                          <a:effectLst/>
                          <a:latin typeface="Times New Roman"/>
                          <a:ea typeface="华文细黑"/>
                          <a:cs typeface="Courier New"/>
                        </a:rPr>
                        <a:t>HA</a:t>
                      </a:r>
                      <a:r>
                        <a:rPr lang="en-US" sz="2800" kern="100">
                          <a:effectLst/>
                          <a:latin typeface="Times New Roman"/>
                          <a:ea typeface="华文细黑"/>
                          <a:cs typeface="Courier New"/>
                        </a:rPr>
                        <a:t>&lt;pH</a:t>
                      </a:r>
                      <a:r>
                        <a:rPr lang="en-US" sz="2800" kern="100" baseline="-250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0.01 mol·L</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a:t>
                      </a:r>
                      <a:r>
                        <a:rPr lang="zh-CN" sz="2800" kern="100">
                          <a:effectLst/>
                          <a:latin typeface="Times New Roman"/>
                          <a:ea typeface="华文细黑"/>
                          <a:cs typeface="Times New Roman"/>
                        </a:rPr>
                        <a:t>＝</a:t>
                      </a:r>
                      <a:r>
                        <a:rPr lang="en-US" sz="2800" i="1" kern="100">
                          <a:effectLst/>
                          <a:latin typeface="Times New Roman"/>
                          <a:ea typeface="华文细黑"/>
                          <a:cs typeface="Courier New"/>
                        </a:rPr>
                        <a:t>c</a:t>
                      </a:r>
                      <a:r>
                        <a:rPr lang="en-US" sz="2800" kern="100">
                          <a:effectLst/>
                          <a:latin typeface="Times New Roman"/>
                          <a:ea typeface="华文细黑"/>
                          <a:cs typeface="Courier New"/>
                        </a:rPr>
                        <a:t>(HA)&lt;</a:t>
                      </a:r>
                      <a:r>
                        <a:rPr lang="en-US" sz="2800" i="1" kern="100">
                          <a:effectLst/>
                          <a:latin typeface="Times New Roman"/>
                          <a:ea typeface="华文细黑"/>
                          <a:cs typeface="Courier New"/>
                        </a:rPr>
                        <a:t>c</a:t>
                      </a:r>
                      <a:r>
                        <a:rPr lang="en-US" sz="2800" kern="1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712">
                <a:tc>
                  <a:txBody>
                    <a:bodyPr/>
                    <a:lstStyle/>
                    <a:p>
                      <a:pPr algn="ctr">
                        <a:lnSpc>
                          <a:spcPct val="140000"/>
                        </a:lnSpc>
                        <a:spcAft>
                          <a:spcPts val="0"/>
                        </a:spcAft>
                      </a:pPr>
                      <a:r>
                        <a:rPr lang="zh-CN" sz="2800" kern="100">
                          <a:effectLst/>
                          <a:latin typeface="Times New Roman"/>
                          <a:ea typeface="华文细黑"/>
                          <a:cs typeface="Times New Roman"/>
                        </a:rPr>
                        <a:t>开始与金属反应的速率</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HA&gt;HB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a:t>
                      </a:r>
                      <a:r>
                        <a:rPr lang="zh-CN" sz="2800" kern="100">
                          <a:effectLst/>
                          <a:latin typeface="Times New Roman"/>
                          <a:ea typeface="华文细黑"/>
                          <a:cs typeface="Times New Roman"/>
                        </a:rPr>
                        <a:t>＝</a:t>
                      </a:r>
                      <a:r>
                        <a:rPr lang="en-US" sz="2800" kern="1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568">
                <a:tc>
                  <a:txBody>
                    <a:bodyPr/>
                    <a:lstStyle/>
                    <a:p>
                      <a:pPr algn="l">
                        <a:lnSpc>
                          <a:spcPct val="140000"/>
                        </a:lnSpc>
                        <a:spcAft>
                          <a:spcPts val="0"/>
                        </a:spcAft>
                      </a:pPr>
                      <a:r>
                        <a:rPr lang="zh-CN" sz="2800" kern="100">
                          <a:effectLst/>
                          <a:latin typeface="Times New Roman"/>
                          <a:ea typeface="华文细黑"/>
                          <a:cs typeface="Times New Roman"/>
                        </a:rPr>
                        <a:t>体积相同时与过量的碱反应消耗碱的量</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a:t>
                      </a:r>
                      <a:r>
                        <a:rPr lang="zh-CN" sz="2800" kern="100">
                          <a:effectLst/>
                          <a:latin typeface="Times New Roman"/>
                          <a:ea typeface="华文细黑"/>
                          <a:cs typeface="Times New Roman"/>
                        </a:rPr>
                        <a:t>＝</a:t>
                      </a:r>
                      <a:r>
                        <a:rPr lang="en-US" sz="2800" kern="1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dirty="0">
                          <a:effectLst/>
                          <a:latin typeface="Times New Roman"/>
                          <a:ea typeface="华文细黑"/>
                          <a:cs typeface="Courier New"/>
                        </a:rPr>
                        <a:t>HA&lt;HB</a:t>
                      </a:r>
                      <a:endParaRPr lang="zh-CN" sz="28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矩形 6"/>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8" name="组合 7"/>
          <p:cNvGrpSpPr/>
          <p:nvPr/>
        </p:nvGrpSpPr>
        <p:grpSpPr>
          <a:xfrm>
            <a:off x="1" y="-2"/>
            <a:ext cx="1836949" cy="634848"/>
            <a:chOff x="0" y="-2"/>
            <a:chExt cx="1377891" cy="634701"/>
          </a:xfrm>
          <a:solidFill>
            <a:srgbClr val="FFC000"/>
          </a:solidFill>
        </p:grpSpPr>
        <p:sp>
          <p:nvSpPr>
            <p:cNvPr id="9" name="矩形 8"/>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681516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94408" y="909514"/>
            <a:ext cx="11388152" cy="1258525"/>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弱电解质</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概念</a:t>
            </a:r>
            <a:endParaRPr lang="zh-CN" altLang="zh-CN" sz="2800" kern="100">
              <a:effectLst/>
              <a:latin typeface="宋体"/>
              <a:cs typeface="Courier New"/>
            </a:endParaRPr>
          </a:p>
        </p:txBody>
      </p:sp>
      <p:sp>
        <p:nvSpPr>
          <p:cNvPr id="7" name="矩形 6"/>
          <p:cNvSpPr/>
          <p:nvPr/>
        </p:nvSpPr>
        <p:spPr>
          <a:xfrm>
            <a:off x="262558" y="2332869"/>
            <a:ext cx="1398988" cy="654514"/>
          </a:xfrm>
          <a:prstGeom prst="rect">
            <a:avLst/>
          </a:prstGeom>
        </p:spPr>
        <p:txBody>
          <a:bodyPr wrap="square" lIns="121898" tIns="60948" rIns="121898" bIns="60948">
            <a:spAutoFit/>
          </a:bodyPr>
          <a:lstStyle/>
          <a:p>
            <a:pPr algn="just">
              <a:lnSpc>
                <a:spcPct val="140000"/>
              </a:lnSpc>
              <a:spcAft>
                <a:spcPts val="0"/>
              </a:spcAft>
            </a:pPr>
            <a:r>
              <a:rPr lang="zh-CN" altLang="zh-CN" sz="2800" kern="100" smtClean="0">
                <a:latin typeface="Times New Roman"/>
                <a:ea typeface="华文细黑"/>
                <a:cs typeface="Times New Roman"/>
              </a:rPr>
              <a:t>电解质</a:t>
            </a:r>
            <a:endParaRPr lang="zh-CN" altLang="zh-CN" sz="2800" kern="100">
              <a:latin typeface="宋体"/>
              <a:cs typeface="Courier New"/>
            </a:endParaRPr>
          </a:p>
        </p:txBody>
      </p:sp>
      <p:cxnSp>
        <p:nvCxnSpPr>
          <p:cNvPr id="4" name="直接连接符 3"/>
          <p:cNvCxnSpPr/>
          <p:nvPr/>
        </p:nvCxnSpPr>
        <p:spPr>
          <a:xfrm>
            <a:off x="1549177" y="2736342"/>
            <a:ext cx="1786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410494" y="2135895"/>
            <a:ext cx="2048259" cy="726328"/>
          </a:xfrm>
          <a:prstGeom prst="rect">
            <a:avLst/>
          </a:prstGeom>
        </p:spPr>
        <p:txBody>
          <a:bodyPr wrap="square" lIns="121898" tIns="60948" rIns="121898" bIns="60948">
            <a:spAutoFit/>
          </a:bodyPr>
          <a:lstStyle/>
          <a:p>
            <a:pPr algn="just">
              <a:lnSpc>
                <a:spcPct val="140000"/>
              </a:lnSpc>
              <a:spcAft>
                <a:spcPts val="0"/>
              </a:spcAft>
            </a:pPr>
            <a:r>
              <a:rPr lang="zh-CN" altLang="en-US" sz="2800" kern="100">
                <a:latin typeface="Times New Roman"/>
                <a:ea typeface="华文细黑"/>
                <a:cs typeface="Times New Roman"/>
              </a:rPr>
              <a:t>在水溶液里</a:t>
            </a:r>
            <a:endParaRPr lang="zh-CN" altLang="zh-CN" sz="2800" kern="100">
              <a:latin typeface="Times New Roman"/>
              <a:ea typeface="华文细黑"/>
              <a:cs typeface="Times New Roman"/>
            </a:endParaRPr>
          </a:p>
        </p:txBody>
      </p:sp>
      <p:cxnSp>
        <p:nvCxnSpPr>
          <p:cNvPr id="8" name="直接连接符 7"/>
          <p:cNvCxnSpPr/>
          <p:nvPr/>
        </p:nvCxnSpPr>
        <p:spPr>
          <a:xfrm>
            <a:off x="3345318" y="2385869"/>
            <a:ext cx="0" cy="719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345318" y="2385869"/>
            <a:ext cx="158672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339852" y="3110099"/>
            <a:ext cx="153121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39269" y="1775855"/>
            <a:ext cx="1692776" cy="659644"/>
          </a:xfrm>
          <a:prstGeom prst="rect">
            <a:avLst/>
          </a:prstGeom>
        </p:spPr>
        <p:txBody>
          <a:bodyPr wrap="square" lIns="121898" tIns="60948" rIns="121898" bIns="60948">
            <a:spAutoFit/>
          </a:bodyPr>
          <a:lstStyle/>
          <a:p>
            <a:pPr algn="just">
              <a:lnSpc>
                <a:spcPct val="140000"/>
              </a:lnSpc>
              <a:spcAft>
                <a:spcPts val="0"/>
              </a:spcAft>
            </a:pPr>
            <a:r>
              <a:rPr lang="zh-CN" altLang="en-US" sz="2800" kern="100" smtClean="0">
                <a:latin typeface="Times New Roman"/>
                <a:ea typeface="华文细黑"/>
                <a:cs typeface="Times New Roman"/>
              </a:rPr>
              <a:t>全部电离</a:t>
            </a:r>
            <a:endParaRPr lang="zh-CN" altLang="zh-CN" sz="2800" kern="100">
              <a:latin typeface="Times New Roman"/>
              <a:ea typeface="华文细黑"/>
              <a:cs typeface="Times New Roman"/>
            </a:endParaRPr>
          </a:p>
        </p:txBody>
      </p:sp>
      <p:sp>
        <p:nvSpPr>
          <p:cNvPr id="21" name="矩形 20"/>
          <p:cNvSpPr/>
          <p:nvPr/>
        </p:nvSpPr>
        <p:spPr>
          <a:xfrm>
            <a:off x="3258319" y="2501168"/>
            <a:ext cx="1692776" cy="659644"/>
          </a:xfrm>
          <a:prstGeom prst="rect">
            <a:avLst/>
          </a:prstGeom>
        </p:spPr>
        <p:txBody>
          <a:bodyPr wrap="square" lIns="121898" tIns="60948" rIns="121898" bIns="60948">
            <a:spAutoFit/>
          </a:bodyPr>
          <a:lstStyle/>
          <a:p>
            <a:pPr algn="just">
              <a:lnSpc>
                <a:spcPct val="140000"/>
              </a:lnSpc>
              <a:spcAft>
                <a:spcPts val="0"/>
              </a:spcAft>
            </a:pPr>
            <a:r>
              <a:rPr lang="zh-CN" altLang="en-US" sz="2800" kern="100" smtClean="0">
                <a:latin typeface="Times New Roman"/>
                <a:ea typeface="华文细黑"/>
                <a:cs typeface="Times New Roman"/>
              </a:rPr>
              <a:t>部分电离</a:t>
            </a:r>
            <a:endParaRPr lang="zh-CN" altLang="zh-CN" sz="2800" kern="100">
              <a:latin typeface="Times New Roman"/>
              <a:ea typeface="华文细黑"/>
              <a:cs typeface="Times New Roman"/>
            </a:endParaRPr>
          </a:p>
        </p:txBody>
      </p:sp>
      <p:sp>
        <p:nvSpPr>
          <p:cNvPr id="23" name="矩形 22"/>
          <p:cNvSpPr/>
          <p:nvPr/>
        </p:nvSpPr>
        <p:spPr>
          <a:xfrm>
            <a:off x="4907070" y="2015241"/>
            <a:ext cx="6795235" cy="726328"/>
          </a:xfrm>
          <a:prstGeom prst="rect">
            <a:avLst/>
          </a:prstGeom>
        </p:spPr>
        <p:txBody>
          <a:bodyPr wrap="square" lIns="121898" tIns="60948" rIns="121898" bIns="60948">
            <a:spAutoFit/>
          </a:bodyPr>
          <a:lstStyle/>
          <a:p>
            <a:pPr algn="just">
              <a:lnSpc>
                <a:spcPct val="140000"/>
              </a:lnSpc>
              <a:spcAft>
                <a:spcPts val="0"/>
              </a:spcAft>
            </a:pPr>
            <a:r>
              <a:rPr lang="zh-CN" altLang="zh-CN" sz="2800" kern="100" smtClean="0">
                <a:latin typeface="华文细黑" pitchFamily="2" charset="-122"/>
                <a:ea typeface="华文细黑" pitchFamily="2" charset="-122"/>
                <a:cs typeface="Times New Roman"/>
              </a:rPr>
              <a:t>强电解质，包括</a:t>
            </a:r>
            <a:r>
              <a:rPr lang="en-US" altLang="zh-CN" sz="2800" u="sng" kern="100" smtClean="0">
                <a:latin typeface="华文细黑" pitchFamily="2" charset="-122"/>
                <a:ea typeface="华文细黑" pitchFamily="2" charset="-122"/>
                <a:cs typeface="Times New Roman"/>
              </a:rPr>
              <a:t>        </a:t>
            </a:r>
            <a:r>
              <a:rPr lang="zh-CN" altLang="zh-CN" sz="2800" kern="100" smtClean="0">
                <a:latin typeface="华文细黑" pitchFamily="2" charset="-122"/>
                <a:ea typeface="华文细黑" pitchFamily="2" charset="-122"/>
                <a:cs typeface="Times New Roman"/>
              </a:rPr>
              <a:t>、</a:t>
            </a:r>
            <a:r>
              <a:rPr lang="en-US" altLang="zh-CN" sz="2800" u="sng" kern="100" smtClean="0">
                <a:latin typeface="华文细黑" pitchFamily="2" charset="-122"/>
                <a:ea typeface="华文细黑" pitchFamily="2" charset="-122"/>
                <a:cs typeface="Times New Roman"/>
              </a:rPr>
              <a:t>         </a:t>
            </a:r>
            <a:r>
              <a:rPr lang="zh-CN" altLang="zh-CN" sz="2800" kern="100" smtClean="0">
                <a:latin typeface="华文细黑" pitchFamily="2" charset="-122"/>
                <a:ea typeface="华文细黑" pitchFamily="2" charset="-122"/>
                <a:cs typeface="Times New Roman"/>
              </a:rPr>
              <a:t>、</a:t>
            </a:r>
            <a:r>
              <a:rPr lang="en-US" altLang="zh-CN" sz="2800" u="sng" kern="100" smtClean="0">
                <a:latin typeface="华文细黑" pitchFamily="2" charset="-122"/>
                <a:ea typeface="华文细黑" pitchFamily="2" charset="-122"/>
                <a:cs typeface="Times New Roman"/>
              </a:rPr>
              <a:t>                </a:t>
            </a:r>
            <a:r>
              <a:rPr lang="zh-CN" altLang="zh-CN" sz="2800" kern="100" smtClean="0">
                <a:latin typeface="华文细黑" pitchFamily="2" charset="-122"/>
                <a:ea typeface="华文细黑" pitchFamily="2" charset="-122"/>
                <a:cs typeface="Times New Roman"/>
              </a:rPr>
              <a:t>等</a:t>
            </a:r>
            <a:endParaRPr lang="en-US" altLang="zh-CN" sz="2800" kern="100" smtClean="0">
              <a:latin typeface="华文细黑" pitchFamily="2" charset="-122"/>
              <a:ea typeface="华文细黑" pitchFamily="2" charset="-122"/>
              <a:cs typeface="Times New Roman"/>
            </a:endParaRPr>
          </a:p>
        </p:txBody>
      </p:sp>
      <p:sp>
        <p:nvSpPr>
          <p:cNvPr id="24" name="矩形 23"/>
          <p:cNvSpPr/>
          <p:nvPr/>
        </p:nvSpPr>
        <p:spPr>
          <a:xfrm>
            <a:off x="4871070" y="2744846"/>
            <a:ext cx="6795235" cy="726328"/>
          </a:xfrm>
          <a:prstGeom prst="rect">
            <a:avLst/>
          </a:prstGeom>
        </p:spPr>
        <p:txBody>
          <a:bodyPr wrap="square" lIns="121898" tIns="60948" rIns="121898" bIns="60948">
            <a:spAutoFit/>
          </a:bodyPr>
          <a:lstStyle/>
          <a:p>
            <a:pPr algn="just">
              <a:lnSpc>
                <a:spcPct val="140000"/>
              </a:lnSpc>
              <a:spcAft>
                <a:spcPts val="0"/>
              </a:spcAft>
            </a:pPr>
            <a:r>
              <a:rPr lang="zh-CN" altLang="zh-CN" sz="2800" kern="100">
                <a:latin typeface="华文细黑" pitchFamily="2" charset="-122"/>
                <a:ea typeface="华文细黑" pitchFamily="2" charset="-122"/>
                <a:cs typeface="Times New Roman"/>
              </a:rPr>
              <a:t>弱电解质，</a:t>
            </a:r>
            <a:r>
              <a:rPr lang="zh-CN" altLang="zh-CN" sz="2800" kern="100" smtClean="0">
                <a:latin typeface="华文细黑" pitchFamily="2" charset="-122"/>
                <a:ea typeface="华文细黑" pitchFamily="2" charset="-122"/>
                <a:cs typeface="Times New Roman"/>
              </a:rPr>
              <a:t>包括</a:t>
            </a:r>
            <a:r>
              <a:rPr lang="en-US" altLang="zh-CN" sz="2800" u="sng" kern="100" smtClean="0">
                <a:latin typeface="华文细黑" pitchFamily="2" charset="-122"/>
                <a:ea typeface="华文细黑" pitchFamily="2" charset="-122"/>
                <a:cs typeface="Times New Roman"/>
              </a:rPr>
              <a:t>        </a:t>
            </a:r>
            <a:r>
              <a:rPr lang="zh-CN" altLang="zh-CN" sz="2800" kern="100" smtClean="0">
                <a:latin typeface="华文细黑" pitchFamily="2" charset="-122"/>
                <a:ea typeface="华文细黑" pitchFamily="2" charset="-122"/>
                <a:cs typeface="Times New Roman"/>
              </a:rPr>
              <a:t>、</a:t>
            </a:r>
            <a:r>
              <a:rPr lang="en-US" altLang="zh-CN" sz="2800" u="sng" kern="100" smtClean="0">
                <a:latin typeface="华文细黑" pitchFamily="2" charset="-122"/>
                <a:ea typeface="华文细黑" pitchFamily="2" charset="-122"/>
                <a:cs typeface="Times New Roman"/>
              </a:rPr>
              <a:t>        </a:t>
            </a:r>
            <a:r>
              <a:rPr lang="zh-CN" altLang="zh-CN" sz="2800" kern="100" smtClean="0">
                <a:latin typeface="华文细黑" pitchFamily="2" charset="-122"/>
                <a:ea typeface="华文细黑" pitchFamily="2" charset="-122"/>
                <a:cs typeface="Times New Roman"/>
              </a:rPr>
              <a:t>、</a:t>
            </a:r>
            <a:r>
              <a:rPr lang="en-US" altLang="zh-CN" sz="2800" u="sng" kern="100" smtClean="0">
                <a:latin typeface="华文细黑" pitchFamily="2" charset="-122"/>
                <a:ea typeface="华文细黑" pitchFamily="2" charset="-122"/>
                <a:cs typeface="Times New Roman"/>
              </a:rPr>
              <a:t>     </a:t>
            </a:r>
            <a:r>
              <a:rPr lang="zh-CN" altLang="zh-CN" sz="2800" kern="100" smtClean="0">
                <a:latin typeface="华文细黑" pitchFamily="2" charset="-122"/>
                <a:ea typeface="华文细黑" pitchFamily="2" charset="-122"/>
                <a:cs typeface="Times New Roman"/>
              </a:rPr>
              <a:t>等</a:t>
            </a:r>
            <a:endParaRPr lang="en-US" altLang="zh-CN" sz="2800" kern="100" smtClean="0">
              <a:latin typeface="华文细黑" pitchFamily="2" charset="-122"/>
              <a:ea typeface="华文细黑" pitchFamily="2" charset="-122"/>
              <a:cs typeface="Times New Roman"/>
            </a:endParaRPr>
          </a:p>
        </p:txBody>
      </p:sp>
      <p:sp>
        <p:nvSpPr>
          <p:cNvPr id="15" name="矩形 14"/>
          <p:cNvSpPr/>
          <p:nvPr/>
        </p:nvSpPr>
        <p:spPr>
          <a:xfrm>
            <a:off x="7415118" y="2092462"/>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强酸</a:t>
            </a:r>
            <a:endParaRPr lang="zh-CN" altLang="en-US" sz="2800" kern="100" dirty="0">
              <a:solidFill>
                <a:srgbClr val="0000FF"/>
              </a:solidFill>
              <a:latin typeface="Times New Roman"/>
              <a:ea typeface="华文细黑"/>
              <a:cs typeface="Times New Roman"/>
            </a:endParaRPr>
          </a:p>
        </p:txBody>
      </p:sp>
      <p:sp>
        <p:nvSpPr>
          <p:cNvPr id="19" name="矩形 18"/>
          <p:cNvSpPr/>
          <p:nvPr/>
        </p:nvSpPr>
        <p:spPr>
          <a:xfrm>
            <a:off x="8514903" y="2097795"/>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强碱</a:t>
            </a:r>
            <a:endParaRPr lang="zh-CN" altLang="en-US" sz="2800" kern="100">
              <a:solidFill>
                <a:srgbClr val="0000FF"/>
              </a:solidFill>
              <a:latin typeface="Times New Roman"/>
              <a:ea typeface="华文细黑"/>
              <a:cs typeface="Times New Roman"/>
            </a:endParaRPr>
          </a:p>
        </p:txBody>
      </p:sp>
      <p:sp>
        <p:nvSpPr>
          <p:cNvPr id="25" name="矩形 24"/>
          <p:cNvSpPr/>
          <p:nvPr/>
        </p:nvSpPr>
        <p:spPr>
          <a:xfrm>
            <a:off x="9620725" y="2078745"/>
            <a:ext cx="1620957"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大多数盐</a:t>
            </a:r>
            <a:endParaRPr lang="zh-CN" altLang="en-US" sz="2800" kern="100">
              <a:solidFill>
                <a:srgbClr val="0000FF"/>
              </a:solidFill>
              <a:latin typeface="Times New Roman"/>
              <a:ea typeface="华文细黑"/>
              <a:cs typeface="Times New Roman"/>
            </a:endParaRPr>
          </a:p>
        </p:txBody>
      </p:sp>
      <p:sp>
        <p:nvSpPr>
          <p:cNvPr id="26" name="矩形 25"/>
          <p:cNvSpPr/>
          <p:nvPr/>
        </p:nvSpPr>
        <p:spPr>
          <a:xfrm>
            <a:off x="7391350" y="2817875"/>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弱酸</a:t>
            </a:r>
            <a:endParaRPr lang="zh-CN" altLang="en-US" sz="2800" kern="100">
              <a:solidFill>
                <a:srgbClr val="0000FF"/>
              </a:solidFill>
              <a:latin typeface="Times New Roman"/>
              <a:ea typeface="华文细黑"/>
              <a:cs typeface="Times New Roman"/>
            </a:endParaRPr>
          </a:p>
        </p:txBody>
      </p:sp>
      <p:sp>
        <p:nvSpPr>
          <p:cNvPr id="27" name="矩形 26"/>
          <p:cNvSpPr/>
          <p:nvPr/>
        </p:nvSpPr>
        <p:spPr>
          <a:xfrm>
            <a:off x="8461330" y="2822067"/>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弱碱</a:t>
            </a:r>
            <a:endParaRPr lang="zh-CN" altLang="en-US" sz="2800" kern="100">
              <a:solidFill>
                <a:srgbClr val="0000FF"/>
              </a:solidFill>
              <a:latin typeface="Times New Roman"/>
              <a:ea typeface="华文细黑"/>
              <a:cs typeface="Times New Roman"/>
            </a:endParaRPr>
          </a:p>
        </p:txBody>
      </p:sp>
      <p:sp>
        <p:nvSpPr>
          <p:cNvPr id="28" name="矩形 27"/>
          <p:cNvSpPr/>
          <p:nvPr/>
        </p:nvSpPr>
        <p:spPr>
          <a:xfrm>
            <a:off x="9564865" y="2817875"/>
            <a:ext cx="543739"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水</a:t>
            </a:r>
            <a:endParaRPr lang="zh-CN" altLang="en-US" sz="2800" kern="100">
              <a:solidFill>
                <a:srgbClr val="0000FF"/>
              </a:solidFill>
              <a:latin typeface="Times New Roman"/>
              <a:ea typeface="华文细黑"/>
              <a:cs typeface="Times New Roman"/>
            </a:endParaRPr>
          </a:p>
        </p:txBody>
      </p:sp>
      <p:sp>
        <p:nvSpPr>
          <p:cNvPr id="30" name="矩形 29"/>
          <p:cNvSpPr/>
          <p:nvPr/>
        </p:nvSpPr>
        <p:spPr>
          <a:xfrm>
            <a:off x="334566" y="3699745"/>
            <a:ext cx="11409907" cy="190205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与化合物类型的关系</a:t>
            </a:r>
            <a:endParaRPr lang="zh-CN" altLang="zh-CN" sz="280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强电解质主要是</a:t>
            </a:r>
            <a:r>
              <a:rPr lang="zh-CN" altLang="zh-CN" sz="2800" kern="100" smtClean="0">
                <a:latin typeface="Times New Roman"/>
                <a:ea typeface="华文细黑"/>
                <a:cs typeface="Times New Roman"/>
              </a:rPr>
              <a:t>大部分</a:t>
            </a:r>
            <a:r>
              <a:rPr lang="en-US" altLang="zh-CN" sz="2800" u="sng" kern="100" smtClean="0">
                <a:latin typeface="Times New Roman"/>
                <a:ea typeface="华文细黑"/>
                <a:cs typeface="Times New Roman"/>
              </a:rPr>
              <a:t>        </a:t>
            </a:r>
            <a:r>
              <a:rPr lang="zh-CN" altLang="zh-CN" sz="2800" kern="100" smtClean="0">
                <a:latin typeface="Times New Roman"/>
                <a:ea typeface="华文细黑"/>
                <a:cs typeface="Times New Roman"/>
              </a:rPr>
              <a:t>化合物</a:t>
            </a:r>
            <a:r>
              <a:rPr lang="zh-CN" altLang="zh-CN" sz="2800" kern="100">
                <a:latin typeface="Times New Roman"/>
                <a:ea typeface="华文细黑"/>
                <a:cs typeface="Times New Roman"/>
              </a:rPr>
              <a:t>及</a:t>
            </a:r>
            <a:r>
              <a:rPr lang="zh-CN" altLang="zh-CN" sz="2800" kern="100" smtClean="0">
                <a:latin typeface="Times New Roman"/>
                <a:ea typeface="华文细黑"/>
                <a:cs typeface="Times New Roman"/>
              </a:rPr>
              <a:t>某些</a:t>
            </a:r>
            <a:r>
              <a:rPr lang="en-US" altLang="zh-CN" sz="2800" u="sng" kern="100" smtClean="0">
                <a:latin typeface="Times New Roman"/>
                <a:ea typeface="华文细黑"/>
                <a:cs typeface="Times New Roman"/>
              </a:rPr>
              <a:t>         </a:t>
            </a:r>
            <a:r>
              <a:rPr lang="zh-CN" altLang="zh-CN" sz="2800" kern="100" smtClean="0">
                <a:latin typeface="Times New Roman"/>
                <a:ea typeface="华文细黑"/>
                <a:cs typeface="Times New Roman"/>
              </a:rPr>
              <a:t>化合物</a:t>
            </a:r>
            <a:r>
              <a:rPr lang="zh-CN" altLang="zh-CN" sz="2800" kern="100">
                <a:latin typeface="Times New Roman"/>
                <a:ea typeface="华文细黑"/>
                <a:cs typeface="Times New Roman"/>
              </a:rPr>
              <a:t>，弱电解质主要是</a:t>
            </a:r>
            <a:r>
              <a:rPr lang="zh-CN" altLang="zh-CN" sz="2800" kern="100" smtClean="0">
                <a:latin typeface="Times New Roman"/>
                <a:ea typeface="华文细黑"/>
                <a:cs typeface="Times New Roman"/>
              </a:rPr>
              <a:t>某些</a:t>
            </a:r>
            <a:r>
              <a:rPr lang="en-US" altLang="zh-CN" sz="2800" u="sng" kern="100" smtClean="0">
                <a:latin typeface="Times New Roman"/>
                <a:ea typeface="华文细黑"/>
                <a:cs typeface="Times New Roman"/>
              </a:rPr>
              <a:t>         </a:t>
            </a:r>
            <a:r>
              <a:rPr lang="zh-CN" altLang="zh-CN" sz="2800" kern="100" smtClean="0">
                <a:latin typeface="Times New Roman"/>
                <a:ea typeface="华文细黑"/>
                <a:cs typeface="Times New Roman"/>
              </a:rPr>
              <a:t>化合物。</a:t>
            </a:r>
            <a:endParaRPr lang="en-US" altLang="zh-CN" sz="2800" kern="100" smtClean="0">
              <a:latin typeface="Times New Roman"/>
              <a:ea typeface="华文细黑"/>
              <a:cs typeface="Times New Roman"/>
            </a:endParaRPr>
          </a:p>
        </p:txBody>
      </p:sp>
      <p:sp>
        <p:nvSpPr>
          <p:cNvPr id="31" name="矩形 30"/>
          <p:cNvSpPr/>
          <p:nvPr/>
        </p:nvSpPr>
        <p:spPr>
          <a:xfrm>
            <a:off x="3896866" y="4368029"/>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离子</a:t>
            </a:r>
            <a:endParaRPr lang="zh-CN" altLang="en-US" sz="2800" kern="100">
              <a:solidFill>
                <a:srgbClr val="0000FF"/>
              </a:solidFill>
              <a:latin typeface="Times New Roman"/>
              <a:ea typeface="华文细黑"/>
              <a:cs typeface="Times New Roman"/>
            </a:endParaRPr>
          </a:p>
        </p:txBody>
      </p:sp>
      <p:sp>
        <p:nvSpPr>
          <p:cNvPr id="32" name="矩形 31"/>
          <p:cNvSpPr/>
          <p:nvPr/>
        </p:nvSpPr>
        <p:spPr>
          <a:xfrm>
            <a:off x="6848579" y="4373362"/>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共价</a:t>
            </a:r>
            <a:endParaRPr lang="zh-CN" altLang="en-US" sz="2800" kern="100">
              <a:solidFill>
                <a:srgbClr val="0000FF"/>
              </a:solidFill>
              <a:latin typeface="Times New Roman"/>
              <a:ea typeface="华文细黑"/>
              <a:cs typeface="Times New Roman"/>
            </a:endParaRPr>
          </a:p>
        </p:txBody>
      </p:sp>
      <p:sp>
        <p:nvSpPr>
          <p:cNvPr id="33" name="矩形 32"/>
          <p:cNvSpPr/>
          <p:nvPr/>
        </p:nvSpPr>
        <p:spPr>
          <a:xfrm>
            <a:off x="1092746" y="4972668"/>
            <a:ext cx="902811" cy="523220"/>
          </a:xfrm>
          <a:prstGeom prst="rect">
            <a:avLst/>
          </a:prstGeom>
        </p:spPr>
        <p:txBody>
          <a:bodyPr wrap="none">
            <a:spAutoFit/>
          </a:bodyPr>
          <a:lstStyle/>
          <a:p>
            <a:r>
              <a:rPr lang="zh-CN" altLang="zh-CN" sz="2800" kern="100">
                <a:solidFill>
                  <a:srgbClr val="0000FF"/>
                </a:solidFill>
                <a:latin typeface="Times New Roman"/>
                <a:ea typeface="华文细黑"/>
                <a:cs typeface="Times New Roman"/>
              </a:rPr>
              <a:t>共价</a:t>
            </a:r>
            <a:endParaRPr lang="zh-CN" altLang="en-US" sz="2800" kern="100">
              <a:solidFill>
                <a:srgbClr val="0000FF"/>
              </a:solidFill>
              <a:latin typeface="Times New Roman"/>
              <a:ea typeface="华文细黑"/>
              <a:cs typeface="Times New Roman"/>
            </a:endParaRPr>
          </a:p>
        </p:txBody>
      </p:sp>
      <p:sp>
        <p:nvSpPr>
          <p:cNvPr id="29" name="矩形 28"/>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4" name="组合 33"/>
          <p:cNvGrpSpPr/>
          <p:nvPr/>
        </p:nvGrpSpPr>
        <p:grpSpPr>
          <a:xfrm>
            <a:off x="1" y="-2"/>
            <a:ext cx="1836949" cy="634848"/>
            <a:chOff x="0" y="-2"/>
            <a:chExt cx="1377891" cy="634701"/>
          </a:xfrm>
          <a:solidFill>
            <a:srgbClr val="FFC000"/>
          </a:solidFill>
        </p:grpSpPr>
        <p:sp>
          <p:nvSpPr>
            <p:cNvPr id="35" name="矩形 3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36" name="直角三角形 3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37" name="矩形 36"/>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38"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39" name="矩形 3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0" name="圆角矩形 3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679941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linds(horizontal)">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linds(horizontal)">
                                      <p:cBhvr>
                                        <p:cTn id="29" dur="500"/>
                                        <p:tgtEl>
                                          <p:spTgt spid="3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linds(horizontal)">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5"/>
                                        </p:tgtEl>
                                      </p:cBhvr>
                                    </p:animEffect>
                                    <p:set>
                                      <p:cBhvr>
                                        <p:cTn id="40" dur="1" fill="hold">
                                          <p:stCondLst>
                                            <p:cond delay="499"/>
                                          </p:stCondLst>
                                        </p:cTn>
                                        <p:tgtEl>
                                          <p:spTgt spid="1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5"/>
                                        </p:tgtEl>
                                      </p:cBhvr>
                                    </p:animEffect>
                                    <p:set>
                                      <p:cBhvr>
                                        <p:cTn id="46" dur="1" fill="hold">
                                          <p:stCondLst>
                                            <p:cond delay="499"/>
                                          </p:stCondLst>
                                        </p:cTn>
                                        <p:tgtEl>
                                          <p:spTgt spid="25"/>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6"/>
                                        </p:tgtEl>
                                      </p:cBhvr>
                                    </p:animEffect>
                                    <p:set>
                                      <p:cBhvr>
                                        <p:cTn id="49" dur="1" fill="hold">
                                          <p:stCondLst>
                                            <p:cond delay="499"/>
                                          </p:stCondLst>
                                        </p:cTn>
                                        <p:tgtEl>
                                          <p:spTgt spid="2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1"/>
                                        </p:tgtEl>
                                      </p:cBhvr>
                                    </p:animEffect>
                                    <p:set>
                                      <p:cBhvr>
                                        <p:cTn id="58" dur="1" fill="hold">
                                          <p:stCondLst>
                                            <p:cond delay="499"/>
                                          </p:stCondLst>
                                        </p:cTn>
                                        <p:tgtEl>
                                          <p:spTgt spid="3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2"/>
                                        </p:tgtEl>
                                      </p:cBhvr>
                                    </p:animEffect>
                                    <p:set>
                                      <p:cBhvr>
                                        <p:cTn id="61" dur="1" fill="hold">
                                          <p:stCondLst>
                                            <p:cond delay="499"/>
                                          </p:stCondLst>
                                        </p:cTn>
                                        <p:tgtEl>
                                          <p:spTgt spid="32"/>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15" grpId="0"/>
      <p:bldP spid="15" grpId="1"/>
      <p:bldP spid="19" grpId="0"/>
      <p:bldP spid="19" grpId="1"/>
      <p:bldP spid="25" grpId="0"/>
      <p:bldP spid="25" grpId="1"/>
      <p:bldP spid="26" grpId="0"/>
      <p:bldP spid="26" grpId="1"/>
      <p:bldP spid="27" grpId="0"/>
      <p:bldP spid="27" grpId="1"/>
      <p:bldP spid="28" grpId="0"/>
      <p:bldP spid="28" grpId="1"/>
      <p:bldP spid="31" grpId="0"/>
      <p:bldP spid="31" grpId="1"/>
      <p:bldP spid="32" grpId="0"/>
      <p:bldP spid="32" grpId="1"/>
      <p:bldP spid="33" grpId="0"/>
      <p:bldP spid="3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50533740"/>
              </p:ext>
            </p:extLst>
          </p:nvPr>
        </p:nvGraphicFramePr>
        <p:xfrm>
          <a:off x="469057" y="693490"/>
          <a:ext cx="11305255" cy="5327904"/>
        </p:xfrm>
        <a:graphic>
          <a:graphicData uri="http://schemas.openxmlformats.org/drawingml/2006/table">
            <a:tbl>
              <a:tblPr/>
              <a:tblGrid>
                <a:gridCol w="3744416"/>
                <a:gridCol w="3888432"/>
                <a:gridCol w="3672407"/>
              </a:tblGrid>
              <a:tr h="772996">
                <a:tc>
                  <a:txBody>
                    <a:bodyPr/>
                    <a:lstStyle/>
                    <a:p>
                      <a:pPr algn="l">
                        <a:lnSpc>
                          <a:spcPct val="140000"/>
                        </a:lnSpc>
                        <a:spcAft>
                          <a:spcPts val="0"/>
                        </a:spcAft>
                      </a:pPr>
                      <a:r>
                        <a:rPr lang="zh-CN" sz="2800" kern="100">
                          <a:effectLst/>
                          <a:latin typeface="Times New Roman"/>
                          <a:ea typeface="华文细黑"/>
                          <a:cs typeface="Times New Roman"/>
                        </a:rPr>
                        <a:t>体积相同时与过量活泼金属反应产生</a:t>
                      </a: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的量</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a:t>
                      </a:r>
                      <a:r>
                        <a:rPr lang="zh-CN" sz="2800" kern="100">
                          <a:effectLst/>
                          <a:latin typeface="Times New Roman"/>
                          <a:ea typeface="华文细黑"/>
                          <a:cs typeface="Times New Roman"/>
                        </a:rPr>
                        <a:t>＝</a:t>
                      </a:r>
                      <a:r>
                        <a:rPr lang="en-US" sz="2800" kern="1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HA&lt;HB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284">
                <a:tc>
                  <a:txBody>
                    <a:bodyPr/>
                    <a:lstStyle/>
                    <a:p>
                      <a:pPr algn="ctr">
                        <a:lnSpc>
                          <a:spcPct val="140000"/>
                        </a:lnSpc>
                        <a:spcAft>
                          <a:spcPts val="0"/>
                        </a:spcAft>
                      </a:pPr>
                      <a:r>
                        <a:rPr lang="en-US" sz="2800" i="1" kern="100">
                          <a:effectLst/>
                          <a:latin typeface="Times New Roman"/>
                          <a:ea typeface="华文细黑"/>
                          <a:cs typeface="Courier New"/>
                        </a:rPr>
                        <a:t>c</a:t>
                      </a:r>
                      <a:r>
                        <a:rPr lang="en-US" sz="2800" kern="100">
                          <a:effectLst/>
                          <a:latin typeface="Times New Roman"/>
                          <a:ea typeface="华文细黑"/>
                          <a:cs typeface="Courier New"/>
                        </a:rPr>
                        <a:t>(A</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r>
                        <a:rPr lang="zh-CN" sz="2800" kern="100">
                          <a:effectLst/>
                          <a:latin typeface="Times New Roman"/>
                          <a:ea typeface="华文细黑"/>
                          <a:cs typeface="Times New Roman"/>
                        </a:rPr>
                        <a:t>与</a:t>
                      </a:r>
                      <a:r>
                        <a:rPr lang="en-US" sz="2800" i="1" kern="100">
                          <a:effectLst/>
                          <a:latin typeface="Times New Roman"/>
                          <a:ea typeface="华文细黑"/>
                          <a:cs typeface="Courier New"/>
                        </a:rPr>
                        <a:t>c</a:t>
                      </a:r>
                      <a:r>
                        <a:rPr lang="en-US" sz="2800" kern="100">
                          <a:effectLst/>
                          <a:latin typeface="Times New Roman"/>
                          <a:ea typeface="华文细黑"/>
                          <a:cs typeface="Courier New"/>
                        </a:rPr>
                        <a:t>(B</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r>
                        <a:rPr lang="zh-CN" sz="2800" kern="100">
                          <a:effectLst/>
                          <a:latin typeface="Times New Roman"/>
                          <a:ea typeface="华文细黑"/>
                          <a:cs typeface="Times New Roman"/>
                        </a:rPr>
                        <a:t>大小</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c</a:t>
                      </a:r>
                      <a:r>
                        <a:rPr lang="en-US" sz="2800" kern="100">
                          <a:effectLst/>
                          <a:latin typeface="Times New Roman"/>
                          <a:ea typeface="华文细黑"/>
                          <a:cs typeface="Courier New"/>
                        </a:rPr>
                        <a:t>(A</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)&gt;</a:t>
                      </a:r>
                      <a:r>
                        <a:rPr lang="en-US" sz="2800" i="1" kern="100">
                          <a:effectLst/>
                          <a:latin typeface="Times New Roman"/>
                          <a:ea typeface="华文细黑"/>
                          <a:cs typeface="Courier New"/>
                        </a:rPr>
                        <a:t>c</a:t>
                      </a:r>
                      <a:r>
                        <a:rPr lang="en-US" sz="2800" kern="100">
                          <a:effectLst/>
                          <a:latin typeface="Times New Roman"/>
                          <a:ea typeface="华文细黑"/>
                          <a:cs typeface="Courier New"/>
                        </a:rPr>
                        <a:t>(B</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c</a:t>
                      </a:r>
                      <a:r>
                        <a:rPr lang="en-US" sz="2800" kern="100">
                          <a:effectLst/>
                          <a:latin typeface="Times New Roman"/>
                          <a:ea typeface="华文细黑"/>
                          <a:cs typeface="Courier New"/>
                        </a:rPr>
                        <a:t>(A</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r>
                        <a:rPr lang="zh-CN" sz="2800" kern="100">
                          <a:effectLst/>
                          <a:latin typeface="Times New Roman"/>
                          <a:ea typeface="华文细黑"/>
                          <a:cs typeface="Times New Roman"/>
                        </a:rPr>
                        <a:t>＝</a:t>
                      </a:r>
                      <a:r>
                        <a:rPr lang="en-US" sz="2800" i="1" kern="100">
                          <a:effectLst/>
                          <a:latin typeface="Times New Roman"/>
                          <a:ea typeface="华文细黑"/>
                          <a:cs typeface="Courier New"/>
                        </a:rPr>
                        <a:t>c</a:t>
                      </a:r>
                      <a:r>
                        <a:rPr lang="en-US" sz="2800" kern="100">
                          <a:effectLst/>
                          <a:latin typeface="Times New Roman"/>
                          <a:ea typeface="华文细黑"/>
                          <a:cs typeface="Courier New"/>
                        </a:rPr>
                        <a:t>(B</a:t>
                      </a:r>
                      <a:r>
                        <a:rPr lang="zh-CN" sz="2800" kern="100" baseline="30000">
                          <a:effectLst/>
                          <a:latin typeface="Times New Roman"/>
                          <a:ea typeface="华文细黑"/>
                          <a:cs typeface="Times New Roman"/>
                        </a:rPr>
                        <a:t>－</a:t>
                      </a:r>
                      <a:r>
                        <a:rPr lang="en-US" sz="2800" kern="100">
                          <a:effectLst/>
                          <a:latin typeface="Times New Roman"/>
                          <a:ea typeface="华文细黑"/>
                          <a:cs typeface="Courier New"/>
                        </a:rPr>
                        <a:t>)</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568">
                <a:tc>
                  <a:txBody>
                    <a:bodyPr/>
                    <a:lstStyle/>
                    <a:p>
                      <a:pPr algn="l">
                        <a:lnSpc>
                          <a:spcPct val="140000"/>
                        </a:lnSpc>
                        <a:spcAft>
                          <a:spcPts val="0"/>
                        </a:spcAft>
                      </a:pPr>
                      <a:r>
                        <a:rPr lang="zh-CN" sz="2800" kern="100">
                          <a:effectLst/>
                          <a:latin typeface="Times New Roman"/>
                          <a:ea typeface="华文细黑"/>
                          <a:cs typeface="Times New Roman"/>
                        </a:rPr>
                        <a:t>分别加入固体</a:t>
                      </a:r>
                      <a:r>
                        <a:rPr lang="en-US" sz="2800" kern="100">
                          <a:effectLst/>
                          <a:latin typeface="Times New Roman"/>
                          <a:ea typeface="华文细黑"/>
                          <a:cs typeface="Courier New"/>
                        </a:rPr>
                        <a:t>NaA</a:t>
                      </a:r>
                      <a:r>
                        <a:rPr lang="zh-CN" sz="2800" kern="100">
                          <a:effectLst/>
                          <a:latin typeface="Times New Roman"/>
                          <a:ea typeface="华文细黑"/>
                          <a:cs typeface="Times New Roman"/>
                        </a:rPr>
                        <a:t>、</a:t>
                      </a:r>
                      <a:r>
                        <a:rPr lang="en-US" sz="2800" kern="100">
                          <a:effectLst/>
                          <a:latin typeface="Times New Roman"/>
                          <a:ea typeface="华文细黑"/>
                          <a:cs typeface="Courier New"/>
                        </a:rPr>
                        <a:t>NaB</a:t>
                      </a:r>
                      <a:r>
                        <a:rPr lang="zh-CN" sz="2800" kern="100">
                          <a:effectLst/>
                          <a:latin typeface="Times New Roman"/>
                          <a:ea typeface="华文细黑"/>
                          <a:cs typeface="Times New Roman"/>
                        </a:rPr>
                        <a:t>后</a:t>
                      </a:r>
                      <a:r>
                        <a:rPr lang="en-US" sz="2800" kern="100">
                          <a:effectLst/>
                          <a:latin typeface="Times New Roman"/>
                          <a:ea typeface="华文细黑"/>
                          <a:cs typeface="Courier New"/>
                        </a:rPr>
                        <a:t>pH</a:t>
                      </a:r>
                      <a:r>
                        <a:rPr lang="zh-CN" sz="2800" kern="100">
                          <a:effectLst/>
                          <a:latin typeface="Times New Roman"/>
                          <a:ea typeface="华文细黑"/>
                          <a:cs typeface="Times New Roman"/>
                        </a:rPr>
                        <a:t>的变化</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a:t>
                      </a:r>
                      <a:r>
                        <a:rPr lang="zh-CN" sz="2800" kern="100">
                          <a:effectLst/>
                          <a:latin typeface="Times New Roman"/>
                          <a:ea typeface="华文细黑"/>
                          <a:cs typeface="Times New Roman"/>
                        </a:rPr>
                        <a:t>：不变</a:t>
                      </a:r>
                      <a:endParaRPr lang="zh-CN" sz="2800" kern="100">
                        <a:effectLst/>
                        <a:latin typeface="宋体"/>
                        <a:cs typeface="Courier New"/>
                      </a:endParaRPr>
                    </a:p>
                    <a:p>
                      <a:pPr algn="ctr">
                        <a:lnSpc>
                          <a:spcPct val="140000"/>
                        </a:lnSpc>
                        <a:spcAft>
                          <a:spcPts val="0"/>
                        </a:spcAft>
                      </a:pPr>
                      <a:r>
                        <a:rPr lang="en-US" sz="2800" kern="100">
                          <a:effectLst/>
                          <a:latin typeface="Times New Roman"/>
                          <a:ea typeface="华文细黑"/>
                          <a:cs typeface="Courier New"/>
                        </a:rPr>
                        <a:t>HB</a:t>
                      </a:r>
                      <a:r>
                        <a:rPr lang="zh-CN" sz="2800" kern="100">
                          <a:effectLst/>
                          <a:latin typeface="Times New Roman"/>
                          <a:ea typeface="华文细黑"/>
                          <a:cs typeface="Times New Roman"/>
                        </a:rPr>
                        <a:t>：变大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a:t>
                      </a:r>
                      <a:r>
                        <a:rPr lang="zh-CN" sz="2800" kern="100">
                          <a:effectLst/>
                          <a:latin typeface="Times New Roman"/>
                          <a:ea typeface="华文细黑"/>
                          <a:cs typeface="Times New Roman"/>
                        </a:rPr>
                        <a:t>：不变</a:t>
                      </a:r>
                      <a:endParaRPr lang="zh-CN" sz="2800" kern="100">
                        <a:effectLst/>
                        <a:latin typeface="宋体"/>
                        <a:cs typeface="Courier New"/>
                      </a:endParaRPr>
                    </a:p>
                    <a:p>
                      <a:pPr algn="ctr">
                        <a:lnSpc>
                          <a:spcPct val="140000"/>
                        </a:lnSpc>
                        <a:spcAft>
                          <a:spcPts val="0"/>
                        </a:spcAft>
                      </a:pPr>
                      <a:r>
                        <a:rPr lang="en-US" sz="2800" kern="100">
                          <a:effectLst/>
                          <a:latin typeface="Times New Roman"/>
                          <a:ea typeface="华文细黑"/>
                          <a:cs typeface="Courier New"/>
                        </a:rPr>
                        <a:t>HB</a:t>
                      </a:r>
                      <a:r>
                        <a:rPr lang="zh-CN" sz="2800" kern="100">
                          <a:effectLst/>
                          <a:latin typeface="Times New Roman"/>
                          <a:ea typeface="华文细黑"/>
                          <a:cs typeface="Times New Roman"/>
                        </a:rPr>
                        <a:t>：变大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284">
                <a:tc>
                  <a:txBody>
                    <a:bodyPr/>
                    <a:lstStyle/>
                    <a:p>
                      <a:pPr algn="ctr">
                        <a:lnSpc>
                          <a:spcPct val="140000"/>
                        </a:lnSpc>
                        <a:spcAft>
                          <a:spcPts val="0"/>
                        </a:spcAft>
                      </a:pPr>
                      <a:r>
                        <a:rPr lang="zh-CN" sz="2800" kern="100">
                          <a:effectLst/>
                          <a:latin typeface="Times New Roman"/>
                          <a:ea typeface="华文细黑"/>
                          <a:cs typeface="Times New Roman"/>
                        </a:rPr>
                        <a:t>加水稀释</a:t>
                      </a:r>
                      <a:r>
                        <a:rPr lang="en-US" sz="2800" kern="100">
                          <a:effectLst/>
                          <a:latin typeface="Times New Roman"/>
                          <a:ea typeface="华文细黑"/>
                          <a:cs typeface="Courier New"/>
                        </a:rPr>
                        <a:t>10</a:t>
                      </a:r>
                      <a:r>
                        <a:rPr lang="zh-CN" sz="2800" kern="100">
                          <a:effectLst/>
                          <a:latin typeface="Times New Roman"/>
                          <a:ea typeface="华文细黑"/>
                          <a:cs typeface="Times New Roman"/>
                        </a:rPr>
                        <a:t>倍后</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pH</a:t>
                      </a:r>
                      <a:r>
                        <a:rPr lang="en-US" sz="2800" kern="100" baseline="-25000">
                          <a:effectLst/>
                          <a:latin typeface="Times New Roman"/>
                          <a:ea typeface="华文细黑"/>
                          <a:cs typeface="Courier New"/>
                        </a:rPr>
                        <a:t>HA</a:t>
                      </a:r>
                      <a:r>
                        <a:rPr lang="en-US" sz="2800" kern="100">
                          <a:effectLst/>
                          <a:latin typeface="Times New Roman"/>
                          <a:ea typeface="华文细黑"/>
                          <a:cs typeface="Courier New"/>
                        </a:rPr>
                        <a:t>&lt;pH</a:t>
                      </a:r>
                      <a:r>
                        <a:rPr lang="en-US" sz="2800" kern="100" baseline="-250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pH</a:t>
                      </a:r>
                      <a:r>
                        <a:rPr lang="en-US" sz="2800" kern="100" baseline="-25000">
                          <a:effectLst/>
                          <a:latin typeface="Times New Roman"/>
                          <a:ea typeface="华文细黑"/>
                          <a:cs typeface="Courier New"/>
                        </a:rPr>
                        <a:t>HA</a:t>
                      </a:r>
                      <a:r>
                        <a:rPr lang="en-US" sz="2800" kern="100">
                          <a:effectLst/>
                          <a:latin typeface="Times New Roman"/>
                          <a:ea typeface="华文细黑"/>
                          <a:cs typeface="Courier New"/>
                        </a:rPr>
                        <a:t>&gt;pH</a:t>
                      </a:r>
                      <a:r>
                        <a:rPr lang="en-US" sz="2800" kern="100" baseline="-25000">
                          <a:effectLst/>
                          <a:latin typeface="Times New Roman"/>
                          <a:ea typeface="华文细黑"/>
                          <a:cs typeface="Courier New"/>
                        </a:rPr>
                        <a:t>HB</a:t>
                      </a:r>
                      <a:r>
                        <a:rPr lang="en-US" sz="2800" kern="100">
                          <a:effectLst/>
                          <a:latin typeface="Times New Roman"/>
                          <a:ea typeface="华文细黑"/>
                          <a:cs typeface="Courier New"/>
                        </a:rPr>
                        <a:t>&gt;2</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856">
                <a:tc>
                  <a:txBody>
                    <a:bodyPr/>
                    <a:lstStyle/>
                    <a:p>
                      <a:pPr algn="ctr">
                        <a:lnSpc>
                          <a:spcPct val="140000"/>
                        </a:lnSpc>
                        <a:spcAft>
                          <a:spcPts val="0"/>
                        </a:spcAft>
                      </a:pPr>
                      <a:r>
                        <a:rPr lang="zh-CN" sz="2800" kern="100">
                          <a:effectLst/>
                          <a:latin typeface="Times New Roman"/>
                          <a:ea typeface="华文细黑"/>
                          <a:cs typeface="Times New Roman"/>
                        </a:rPr>
                        <a:t>溶液的导电性</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HA&gt;HB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a:t>
                      </a:r>
                      <a:r>
                        <a:rPr lang="zh-CN" sz="2800" kern="100">
                          <a:effectLst/>
                          <a:latin typeface="Times New Roman"/>
                          <a:ea typeface="华文细黑"/>
                          <a:cs typeface="Times New Roman"/>
                        </a:rPr>
                        <a:t>＝</a:t>
                      </a:r>
                      <a:r>
                        <a:rPr lang="en-US" sz="2800" kern="100">
                          <a:effectLst/>
                          <a:latin typeface="Times New Roman"/>
                          <a:ea typeface="华文细黑"/>
                          <a:cs typeface="Courier New"/>
                        </a:rPr>
                        <a: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856">
                <a:tc>
                  <a:txBody>
                    <a:bodyPr/>
                    <a:lstStyle/>
                    <a:p>
                      <a:pPr algn="ctr">
                        <a:lnSpc>
                          <a:spcPct val="140000"/>
                        </a:lnSpc>
                        <a:spcAft>
                          <a:spcPts val="0"/>
                        </a:spcAft>
                      </a:pPr>
                      <a:r>
                        <a:rPr lang="zh-CN" sz="2800" kern="100">
                          <a:effectLst/>
                          <a:latin typeface="Times New Roman"/>
                          <a:ea typeface="华文细黑"/>
                          <a:cs typeface="Times New Roman"/>
                        </a:rPr>
                        <a:t>水的电离程度</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HA&lt;HB</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dirty="0">
                          <a:effectLst/>
                          <a:latin typeface="Times New Roman"/>
                          <a:ea typeface="华文细黑"/>
                          <a:cs typeface="Courier New"/>
                        </a:rPr>
                        <a:t>HA</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HB</a:t>
                      </a:r>
                      <a:endParaRPr lang="zh-CN" sz="28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75102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3959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a:solidFill>
                  <a:schemeClr val="accent6">
                    <a:lumMod val="75000"/>
                  </a:schemeClr>
                </a:solidFill>
                <a:latin typeface="+mj-ea"/>
                <a:ea typeface="+mj-ea"/>
                <a:cs typeface="Times New Roman"/>
              </a:rPr>
              <a:t>深度思考</a:t>
            </a:r>
            <a:endParaRPr lang="zh-CN" altLang="zh-CN" sz="2800" b="1" kern="100" dirty="0">
              <a:solidFill>
                <a:schemeClr val="accent6">
                  <a:lumMod val="75000"/>
                </a:schemeClr>
              </a:solidFill>
              <a:effectLst/>
              <a:latin typeface="+mj-ea"/>
              <a:ea typeface="+mj-ea"/>
              <a:cs typeface="Courier New"/>
            </a:endParaRPr>
          </a:p>
        </p:txBody>
      </p:sp>
      <p:sp>
        <p:nvSpPr>
          <p:cNvPr id="3" name="矩形 2"/>
          <p:cNvSpPr/>
          <p:nvPr/>
        </p:nvSpPr>
        <p:spPr>
          <a:xfrm>
            <a:off x="322884" y="1011525"/>
            <a:ext cx="11524006" cy="1902059"/>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按要求画出图像，并回答下列问题。</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相同体积、相同浓度的盐酸和醋酸</a:t>
            </a:r>
            <a:endParaRPr lang="zh-CN" altLang="zh-CN" sz="280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①</a:t>
            </a:r>
            <a:r>
              <a:rPr lang="zh-CN" altLang="zh-CN" sz="2800" kern="100">
                <a:latin typeface="Times New Roman"/>
                <a:ea typeface="华文细黑"/>
                <a:cs typeface="Times New Roman"/>
              </a:rPr>
              <a:t>加入足量的</a:t>
            </a:r>
            <a:r>
              <a:rPr lang="en-US" altLang="zh-CN" sz="2800" kern="100">
                <a:latin typeface="Times New Roman"/>
                <a:ea typeface="华文细黑"/>
                <a:cs typeface="Courier New"/>
              </a:rPr>
              <a:t>Zn</a:t>
            </a:r>
            <a:r>
              <a:rPr lang="zh-CN" altLang="zh-CN" sz="2800" kern="100">
                <a:latin typeface="Times New Roman"/>
                <a:ea typeface="华文细黑"/>
                <a:cs typeface="Times New Roman"/>
              </a:rPr>
              <a:t>，在甲中画出</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体积的变化</a:t>
            </a:r>
            <a:r>
              <a:rPr lang="zh-CN" altLang="zh-CN" sz="2800" kern="100" smtClean="0">
                <a:latin typeface="Times New Roman"/>
                <a:ea typeface="华文细黑"/>
                <a:cs typeface="Times New Roman"/>
              </a:rPr>
              <a:t>图像</a:t>
            </a:r>
            <a:endParaRPr lang="en-US" altLang="zh-CN" sz="2800" kern="100" smtClean="0">
              <a:latin typeface="Times New Roman"/>
              <a:ea typeface="华文细黑"/>
              <a:cs typeface="Times New Roman"/>
            </a:endParaRPr>
          </a:p>
        </p:txBody>
      </p:sp>
      <p:pic>
        <p:nvPicPr>
          <p:cNvPr id="29698" name="Picture 2" descr="HX4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2108" y="3024253"/>
            <a:ext cx="1992903" cy="209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59319" y="5146277"/>
            <a:ext cx="11232086" cy="1231940"/>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开始阶段单位时间内，</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产生的</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多，反应停止时，产生的</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的量</a:t>
            </a:r>
            <a:r>
              <a:rPr lang="en-US" altLang="zh-CN" sz="2800" kern="100">
                <a:latin typeface="Times New Roman"/>
                <a:ea typeface="华文细黑"/>
                <a:cs typeface="Courier New"/>
              </a:rPr>
              <a:t>________</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3"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064602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6062" y="765498"/>
            <a:ext cx="11163760" cy="654514"/>
          </a:xfrm>
          <a:prstGeom prst="rect">
            <a:avLst/>
          </a:prstGeom>
        </p:spPr>
        <p:txBody>
          <a:bodyPr wrap="square" lIns="121898" tIns="60948" rIns="121898" bIns="60948">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endParaRPr lang="zh-CN" altLang="zh-CN" sz="2800" kern="100">
              <a:latin typeface="宋体"/>
              <a:cs typeface="Courier New"/>
            </a:endParaRPr>
          </a:p>
        </p:txBody>
      </p:sp>
      <p:sp>
        <p:nvSpPr>
          <p:cNvPr id="3" name="矩形 2"/>
          <p:cNvSpPr/>
          <p:nvPr/>
        </p:nvSpPr>
        <p:spPr>
          <a:xfrm>
            <a:off x="515744" y="4102177"/>
            <a:ext cx="2339102" cy="623761"/>
          </a:xfrm>
          <a:prstGeom prst="rect">
            <a:avLst/>
          </a:prstGeom>
        </p:spPr>
        <p:txBody>
          <a:bodyPr wrap="none">
            <a:spAutoFit/>
          </a:bodyPr>
          <a:lstStyle/>
          <a:p>
            <a:pPr algn="just">
              <a:lnSpc>
                <a:spcPct val="140000"/>
              </a:lnSpc>
              <a:spcAft>
                <a:spcPts val="0"/>
              </a:spcAft>
            </a:pPr>
            <a:r>
              <a:rPr lang="zh-CN" altLang="zh-CN" sz="2800" kern="100" dirty="0">
                <a:solidFill>
                  <a:schemeClr val="accent6">
                    <a:lumMod val="75000"/>
                  </a:schemeClr>
                </a:solidFill>
                <a:latin typeface="Times New Roman"/>
                <a:ea typeface="华文细黑"/>
                <a:cs typeface="Times New Roman"/>
              </a:rPr>
              <a:t>盐酸　一样多</a:t>
            </a:r>
            <a:endParaRPr lang="zh-CN" altLang="zh-CN" sz="2800" kern="100" dirty="0">
              <a:solidFill>
                <a:schemeClr val="accent6">
                  <a:lumMod val="75000"/>
                </a:schemeClr>
              </a:solidFill>
              <a:effectLst/>
              <a:latin typeface="宋体"/>
              <a:cs typeface="Courier New"/>
            </a:endParaRPr>
          </a:p>
        </p:txBody>
      </p:sp>
      <p:pic>
        <p:nvPicPr>
          <p:cNvPr id="77826" name="Picture 2" descr="HX421"/>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7013" y="1260952"/>
            <a:ext cx="3519541" cy="274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52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77826"/>
                                        </p:tgtEl>
                                        <p:attrNameLst>
                                          <p:attrName>style.visibility</p:attrName>
                                        </p:attrNameLst>
                                      </p:cBhvr>
                                      <p:to>
                                        <p:strVal val="visible"/>
                                      </p:to>
                                    </p:set>
                                    <p:animEffect transition="in" filter="blinds(horizontal)">
                                      <p:cBhvr>
                                        <p:cTn id="13" dur="75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06604" y="956221"/>
            <a:ext cx="11163760" cy="4345781"/>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宋体"/>
                <a:ea typeface="华文细黑"/>
                <a:cs typeface="Times New Roman"/>
              </a:rPr>
              <a:t>②</a:t>
            </a:r>
            <a:r>
              <a:rPr lang="zh-CN" altLang="zh-CN" sz="2800" kern="100">
                <a:latin typeface="Times New Roman"/>
                <a:ea typeface="华文细黑"/>
                <a:cs typeface="Times New Roman"/>
              </a:rPr>
              <a:t>加水稀释，在乙中画出</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值的变化图像</a:t>
            </a:r>
            <a:endParaRPr lang="zh-CN" altLang="zh-CN" sz="2800" kern="100">
              <a:latin typeface="宋体"/>
              <a:cs typeface="Courier New"/>
            </a:endParaRPr>
          </a:p>
          <a:p>
            <a:pPr algn="just">
              <a:lnSpc>
                <a:spcPct val="140000"/>
              </a:lnSpc>
              <a:spcAft>
                <a:spcPts val="0"/>
              </a:spcAft>
            </a:pPr>
            <a:endParaRPr lang="en-US" altLang="zh-CN" sz="2800" kern="100" smtClean="0">
              <a:latin typeface="Times New Roman"/>
              <a:ea typeface="华文细黑"/>
              <a:cs typeface="Times New Roman"/>
            </a:endParaRPr>
          </a:p>
          <a:p>
            <a:pPr algn="just">
              <a:lnSpc>
                <a:spcPct val="140000"/>
              </a:lnSpc>
              <a:spcAft>
                <a:spcPts val="0"/>
              </a:spcAft>
            </a:pPr>
            <a:endParaRPr lang="en-US" altLang="zh-CN" sz="2800" kern="100">
              <a:latin typeface="Times New Roman"/>
              <a:ea typeface="华文细黑"/>
              <a:cs typeface="Times New Roman"/>
            </a:endParaRPr>
          </a:p>
          <a:p>
            <a:pPr algn="just">
              <a:lnSpc>
                <a:spcPct val="140000"/>
              </a:lnSpc>
              <a:spcAft>
                <a:spcPts val="0"/>
              </a:spcAft>
            </a:pPr>
            <a:endParaRPr lang="en-US" altLang="zh-CN" sz="2800" kern="100" smtClean="0">
              <a:latin typeface="Times New Roman"/>
              <a:ea typeface="华文细黑"/>
              <a:cs typeface="Times New Roman"/>
            </a:endParaRPr>
          </a:p>
          <a:p>
            <a:pPr algn="just">
              <a:lnSpc>
                <a:spcPct val="140000"/>
              </a:lnSpc>
              <a:spcAft>
                <a:spcPts val="0"/>
              </a:spcAft>
            </a:pPr>
            <a:endParaRPr lang="en-US" altLang="zh-CN" sz="2800" kern="100">
              <a:latin typeface="Times New Roman"/>
              <a:ea typeface="华文细黑"/>
              <a:cs typeface="Times New Roman"/>
            </a:endParaRPr>
          </a:p>
          <a:p>
            <a:pPr algn="just">
              <a:lnSpc>
                <a:spcPct val="140000"/>
              </a:lnSpc>
              <a:spcAft>
                <a:spcPts val="0"/>
              </a:spcAft>
            </a:pPr>
            <a:r>
              <a:rPr lang="zh-CN" altLang="zh-CN" sz="2800" kern="100" smtClean="0">
                <a:latin typeface="Times New Roman"/>
                <a:ea typeface="华文细黑"/>
                <a:cs typeface="Times New Roman"/>
              </a:rPr>
              <a:t>加</a:t>
            </a:r>
            <a:r>
              <a:rPr lang="zh-CN" altLang="zh-CN" sz="2800" kern="100">
                <a:latin typeface="Times New Roman"/>
                <a:ea typeface="华文细黑"/>
                <a:cs typeface="Times New Roman"/>
              </a:rPr>
              <a:t>水稀释相同的倍数，</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大；</a:t>
            </a:r>
            <a:endParaRPr lang="zh-CN" altLang="zh-CN" sz="105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加水稀释到相同的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值，</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加入的水多</a:t>
            </a:r>
            <a:r>
              <a:rPr lang="zh-CN" altLang="zh-CN" sz="2800" kern="100" smtClean="0">
                <a:latin typeface="Times New Roman"/>
                <a:ea typeface="华文细黑"/>
                <a:cs typeface="Times New Roman"/>
              </a:rPr>
              <a:t>。</a:t>
            </a:r>
            <a:endParaRPr lang="zh-CN" altLang="zh-CN" sz="1050" kern="100">
              <a:latin typeface="宋体"/>
              <a:cs typeface="Courier New"/>
            </a:endParaRPr>
          </a:p>
        </p:txBody>
      </p:sp>
      <p:pic>
        <p:nvPicPr>
          <p:cNvPr id="31746" name="Picture 2" descr="HX4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0800" y="1849772"/>
            <a:ext cx="2268178" cy="201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3"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200381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矩形 12"/>
          <p:cNvSpPr/>
          <p:nvPr/>
        </p:nvSpPr>
        <p:spPr>
          <a:xfrm>
            <a:off x="457012" y="1053530"/>
            <a:ext cx="11163760" cy="3742539"/>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endParaRPr lang="zh-CN" altLang="zh-CN" sz="2800" kern="100" dirty="0">
              <a:latin typeface="宋体"/>
              <a:cs typeface="Courier New"/>
            </a:endParaRPr>
          </a:p>
          <a:p>
            <a:pPr>
              <a:lnSpc>
                <a:spcPct val="140000"/>
              </a:lnSpc>
              <a:spcAft>
                <a:spcPts val="0"/>
              </a:spcAft>
            </a:pPr>
            <a:endParaRPr lang="en-US" altLang="zh-CN" sz="2800" kern="100" dirty="0" smtClean="0">
              <a:solidFill>
                <a:srgbClr val="E36C0A"/>
              </a:solidFill>
              <a:latin typeface="Times New Roman"/>
              <a:ea typeface="华文细黑"/>
              <a:cs typeface="Times New Roman"/>
            </a:endParaRPr>
          </a:p>
          <a:p>
            <a:pPr>
              <a:lnSpc>
                <a:spcPct val="140000"/>
              </a:lnSpc>
              <a:spcAft>
                <a:spcPts val="0"/>
              </a:spcAft>
            </a:pPr>
            <a:endParaRPr lang="en-US" altLang="zh-CN" sz="2800" kern="100" dirty="0">
              <a:solidFill>
                <a:srgbClr val="E36C0A"/>
              </a:solidFill>
              <a:latin typeface="Times New Roman"/>
              <a:ea typeface="华文细黑"/>
              <a:cs typeface="Times New Roman"/>
            </a:endParaRPr>
          </a:p>
          <a:p>
            <a:pPr>
              <a:lnSpc>
                <a:spcPct val="140000"/>
              </a:lnSpc>
              <a:spcAft>
                <a:spcPts val="0"/>
              </a:spcAft>
            </a:pPr>
            <a:endParaRPr lang="en-US" altLang="zh-CN" sz="2800" kern="100" dirty="0" smtClean="0">
              <a:solidFill>
                <a:srgbClr val="E36C0A"/>
              </a:solidFill>
              <a:latin typeface="Times New Roman"/>
              <a:ea typeface="华文细黑"/>
              <a:cs typeface="Times New Roman"/>
            </a:endParaRPr>
          </a:p>
          <a:p>
            <a:pPr>
              <a:lnSpc>
                <a:spcPct val="140000"/>
              </a:lnSpc>
              <a:spcAft>
                <a:spcPts val="0"/>
              </a:spcAft>
            </a:pPr>
            <a:endParaRPr lang="en-US" altLang="zh-CN" sz="2800" kern="100" dirty="0">
              <a:solidFill>
                <a:srgbClr val="E36C0A"/>
              </a:solidFill>
              <a:latin typeface="Times New Roman"/>
              <a:ea typeface="华文细黑"/>
              <a:cs typeface="Times New Roman"/>
            </a:endParaRPr>
          </a:p>
          <a:p>
            <a:pPr algn="just">
              <a:lnSpc>
                <a:spcPct val="140000"/>
              </a:lnSpc>
            </a:pPr>
            <a:r>
              <a:rPr lang="zh-CN" altLang="zh-CN" sz="2800" kern="100" dirty="0">
                <a:solidFill>
                  <a:schemeClr val="accent6">
                    <a:lumMod val="75000"/>
                  </a:schemeClr>
                </a:solidFill>
                <a:latin typeface="Times New Roman"/>
                <a:ea typeface="华文细黑"/>
                <a:cs typeface="Times New Roman"/>
              </a:rPr>
              <a:t>醋酸　盐酸</a:t>
            </a:r>
          </a:p>
        </p:txBody>
      </p:sp>
      <p:pic>
        <p:nvPicPr>
          <p:cNvPr id="32770" name="Picture 2" descr="HX423a"/>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61724" y="1788678"/>
            <a:ext cx="3568201" cy="228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787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blinds(horizontal)">
                                      <p:cBhvr>
                                        <p:cTn id="10"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6636" y="766213"/>
            <a:ext cx="11388152" cy="5121378"/>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相同体积、相同</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值的盐酸和醋酸</a:t>
            </a:r>
            <a:endParaRPr lang="zh-CN" altLang="zh-CN" sz="105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①</a:t>
            </a:r>
            <a:r>
              <a:rPr lang="zh-CN" altLang="zh-CN" sz="2800" kern="100">
                <a:latin typeface="Times New Roman"/>
                <a:ea typeface="华文细黑"/>
                <a:cs typeface="Times New Roman"/>
              </a:rPr>
              <a:t>加入足量的</a:t>
            </a:r>
            <a:r>
              <a:rPr lang="en-US" altLang="zh-CN" sz="2800" kern="100">
                <a:latin typeface="Times New Roman"/>
                <a:ea typeface="华文细黑"/>
                <a:cs typeface="Courier New"/>
              </a:rPr>
              <a:t>Zn</a:t>
            </a:r>
            <a:r>
              <a:rPr lang="zh-CN" altLang="zh-CN" sz="2800" kern="100">
                <a:latin typeface="Times New Roman"/>
                <a:ea typeface="华文细黑"/>
                <a:cs typeface="Times New Roman"/>
              </a:rPr>
              <a:t>，在丙中画出</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体积的变化图像</a:t>
            </a:r>
            <a:endParaRPr lang="zh-CN" altLang="zh-CN" sz="1050" kern="100">
              <a:latin typeface="宋体"/>
              <a:cs typeface="Courier New"/>
            </a:endParaRPr>
          </a:p>
          <a:p>
            <a:pPr algn="just">
              <a:lnSpc>
                <a:spcPct val="150000"/>
              </a:lnSpc>
              <a:spcAft>
                <a:spcPts val="0"/>
              </a:spcAft>
              <a:tabLst>
                <a:tab pos="1890395" algn="l"/>
              </a:tabLst>
            </a:pPr>
            <a:endParaRPr lang="en-US" altLang="zh-CN" sz="2800" kern="100" smtClean="0">
              <a:effectLst/>
              <a:latin typeface="宋体"/>
              <a:cs typeface="Courier New"/>
            </a:endParaRPr>
          </a:p>
          <a:p>
            <a:pPr algn="just">
              <a:lnSpc>
                <a:spcPct val="150000"/>
              </a:lnSpc>
              <a:spcAft>
                <a:spcPts val="0"/>
              </a:spcAft>
              <a:tabLst>
                <a:tab pos="1890395" algn="l"/>
              </a:tabLst>
            </a:pPr>
            <a:endParaRPr lang="en-US" altLang="zh-CN" sz="2800" kern="100">
              <a:latin typeface="宋体"/>
              <a:cs typeface="Courier New"/>
            </a:endParaRPr>
          </a:p>
          <a:p>
            <a:pPr algn="just">
              <a:lnSpc>
                <a:spcPct val="150000"/>
              </a:lnSpc>
              <a:spcAft>
                <a:spcPts val="0"/>
              </a:spcAft>
              <a:tabLst>
                <a:tab pos="1890395" algn="l"/>
              </a:tabLst>
            </a:pPr>
            <a:endParaRPr lang="en-US" altLang="zh-CN" sz="2800" kern="100" smtClean="0">
              <a:effectLst/>
              <a:latin typeface="宋体"/>
              <a:cs typeface="Courier New"/>
            </a:endParaRPr>
          </a:p>
          <a:p>
            <a:pPr algn="just">
              <a:lnSpc>
                <a:spcPct val="150000"/>
              </a:lnSpc>
              <a:spcAft>
                <a:spcPts val="0"/>
              </a:spcAft>
              <a:tabLst>
                <a:tab pos="1890395" algn="l"/>
              </a:tabLst>
            </a:pPr>
            <a:endParaRPr lang="en-US" altLang="zh-CN" sz="2800" kern="100">
              <a:latin typeface="宋体"/>
              <a:cs typeface="Courier New"/>
            </a:endParaRPr>
          </a:p>
          <a:p>
            <a:pPr algn="just">
              <a:lnSpc>
                <a:spcPct val="140000"/>
              </a:lnSpc>
              <a:spcAft>
                <a:spcPts val="0"/>
              </a:spcAft>
            </a:pPr>
            <a:r>
              <a:rPr lang="zh-CN" altLang="zh-CN" sz="2800" kern="100" smtClean="0">
                <a:latin typeface="Times New Roman"/>
                <a:ea typeface="华文细黑"/>
                <a:cs typeface="Times New Roman"/>
              </a:rPr>
              <a:t>反应</a:t>
            </a:r>
            <a:r>
              <a:rPr lang="zh-CN" altLang="zh-CN" sz="2800" kern="100">
                <a:latin typeface="Times New Roman"/>
                <a:ea typeface="华文细黑"/>
                <a:cs typeface="Times New Roman"/>
              </a:rPr>
              <a:t>过程中单位时间内，</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产生的</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多，反应停止时，</a:t>
            </a:r>
            <a:r>
              <a:rPr lang="en-US" altLang="zh-CN" sz="2800" kern="100">
                <a:latin typeface="Times New Roman"/>
                <a:ea typeface="华文细黑"/>
                <a:cs typeface="Courier New"/>
              </a:rPr>
              <a:t>______</a:t>
            </a:r>
            <a:r>
              <a:rPr lang="zh-CN" altLang="zh-CN" sz="2800" kern="100">
                <a:latin typeface="Times New Roman"/>
                <a:ea typeface="华文细黑"/>
                <a:cs typeface="Times New Roman"/>
              </a:rPr>
              <a:t>产生的</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多</a:t>
            </a:r>
            <a:r>
              <a:rPr lang="zh-CN" altLang="zh-CN" sz="2800" kern="100" smtClean="0">
                <a:latin typeface="Times New Roman"/>
                <a:ea typeface="华文细黑"/>
                <a:cs typeface="Times New Roman"/>
              </a:rPr>
              <a:t>。</a:t>
            </a:r>
            <a:endParaRPr lang="zh-CN" altLang="zh-CN" sz="1050" kern="100">
              <a:latin typeface="宋体"/>
              <a:cs typeface="Courier New"/>
            </a:endParaRPr>
          </a:p>
        </p:txBody>
      </p:sp>
      <p:pic>
        <p:nvPicPr>
          <p:cNvPr id="33794" name="Picture 2" descr="HX4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37" y="2153415"/>
            <a:ext cx="2294376" cy="246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3"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286503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16589" y="983399"/>
            <a:ext cx="10943790" cy="3742539"/>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endParaRPr lang="zh-CN" altLang="zh-CN" sz="2800" kern="100" dirty="0">
              <a:latin typeface="宋体"/>
              <a:cs typeface="Courier New"/>
            </a:endParaRPr>
          </a:p>
          <a:p>
            <a:pPr>
              <a:lnSpc>
                <a:spcPct val="140000"/>
              </a:lnSpc>
              <a:spcAft>
                <a:spcPts val="0"/>
              </a:spcAft>
            </a:pPr>
            <a:endParaRPr lang="en-US" altLang="zh-CN" sz="2800" kern="100" dirty="0" smtClean="0">
              <a:solidFill>
                <a:srgbClr val="E36C0A"/>
              </a:solidFill>
              <a:latin typeface="Times New Roman"/>
              <a:ea typeface="华文细黑"/>
              <a:cs typeface="Times New Roman"/>
            </a:endParaRPr>
          </a:p>
          <a:p>
            <a:pPr>
              <a:lnSpc>
                <a:spcPct val="140000"/>
              </a:lnSpc>
              <a:spcAft>
                <a:spcPts val="0"/>
              </a:spcAft>
            </a:pPr>
            <a:endParaRPr lang="en-US" altLang="zh-CN" sz="2800" kern="100" dirty="0">
              <a:solidFill>
                <a:srgbClr val="E36C0A"/>
              </a:solidFill>
              <a:latin typeface="Times New Roman"/>
              <a:ea typeface="华文细黑"/>
              <a:cs typeface="Times New Roman"/>
            </a:endParaRPr>
          </a:p>
          <a:p>
            <a:pPr>
              <a:lnSpc>
                <a:spcPct val="140000"/>
              </a:lnSpc>
              <a:spcAft>
                <a:spcPts val="0"/>
              </a:spcAft>
            </a:pPr>
            <a:endParaRPr lang="en-US" altLang="zh-CN" sz="2800" kern="100" dirty="0" smtClean="0">
              <a:solidFill>
                <a:srgbClr val="E36C0A"/>
              </a:solidFill>
              <a:latin typeface="Times New Roman"/>
              <a:ea typeface="华文细黑"/>
              <a:cs typeface="Times New Roman"/>
            </a:endParaRPr>
          </a:p>
          <a:p>
            <a:pPr>
              <a:lnSpc>
                <a:spcPct val="140000"/>
              </a:lnSpc>
              <a:spcAft>
                <a:spcPts val="0"/>
              </a:spcAft>
            </a:pPr>
            <a:endParaRPr lang="en-US" altLang="zh-CN" sz="2800" kern="100" dirty="0">
              <a:solidFill>
                <a:srgbClr val="E36C0A"/>
              </a:solidFill>
              <a:latin typeface="Times New Roman"/>
              <a:ea typeface="华文细黑"/>
              <a:cs typeface="Times New Roman"/>
            </a:endParaRPr>
          </a:p>
          <a:p>
            <a:pPr algn="just">
              <a:lnSpc>
                <a:spcPct val="140000"/>
              </a:lnSpc>
            </a:pPr>
            <a:r>
              <a:rPr lang="zh-CN" altLang="zh-CN" sz="2800" kern="100" dirty="0">
                <a:solidFill>
                  <a:schemeClr val="accent6">
                    <a:lumMod val="75000"/>
                  </a:schemeClr>
                </a:solidFill>
                <a:latin typeface="Times New Roman"/>
                <a:ea typeface="华文细黑"/>
                <a:cs typeface="Times New Roman"/>
              </a:rPr>
              <a:t>醋酸　醋酸</a:t>
            </a:r>
          </a:p>
        </p:txBody>
      </p:sp>
      <p:pic>
        <p:nvPicPr>
          <p:cNvPr id="34818" name="Picture 2" descr="HX424"/>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90950" y="1664238"/>
            <a:ext cx="3242997" cy="221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269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linds(horizontal)">
                                      <p:cBhvr>
                                        <p:cTn id="10" dur="500"/>
                                        <p:tgtEl>
                                          <p:spTgt spid="4">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linds(horizontal)">
                                      <p:cBhvr>
                                        <p:cTn id="1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736923"/>
            <a:ext cx="6728124" cy="624530"/>
          </a:xfrm>
          <a:prstGeom prst="rect">
            <a:avLst/>
          </a:prstGeom>
        </p:spPr>
        <p:txBody>
          <a:bodyPr wrap="none">
            <a:spAutoFit/>
          </a:bodyPr>
          <a:lstStyle/>
          <a:p>
            <a:pPr algn="just">
              <a:lnSpc>
                <a:spcPct val="140000"/>
              </a:lnSpc>
              <a:spcAft>
                <a:spcPts val="0"/>
              </a:spcAft>
            </a:pPr>
            <a:r>
              <a:rPr lang="en-US" altLang="zh-CN" sz="2800" kern="100">
                <a:latin typeface="宋体"/>
                <a:ea typeface="华文细黑"/>
                <a:cs typeface="Times New Roman"/>
              </a:rPr>
              <a:t>②</a:t>
            </a:r>
            <a:r>
              <a:rPr lang="zh-CN" altLang="zh-CN" sz="2800" kern="100">
                <a:latin typeface="Times New Roman"/>
                <a:ea typeface="华文细黑"/>
                <a:cs typeface="Times New Roman"/>
              </a:rPr>
              <a:t>加水稀释，在丁中画出</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值的变化图像</a:t>
            </a:r>
            <a:endParaRPr lang="zh-CN" altLang="zh-CN" sz="2800" kern="100">
              <a:effectLst/>
              <a:latin typeface="宋体"/>
              <a:cs typeface="Courier New"/>
            </a:endParaRPr>
          </a:p>
        </p:txBody>
      </p:sp>
      <p:pic>
        <p:nvPicPr>
          <p:cNvPr id="35842" name="Picture 2" descr="HX4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982" y="1650101"/>
            <a:ext cx="2690419" cy="247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50590" y="4219209"/>
            <a:ext cx="8920506" cy="1298817"/>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加水稀释相同的倍数，</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大；</a:t>
            </a:r>
            <a:endParaRPr lang="zh-CN" altLang="zh-CN" sz="280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加水稀释到相同的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________</a:t>
            </a:r>
            <a:r>
              <a:rPr lang="zh-CN" altLang="zh-CN" sz="2800" kern="100">
                <a:latin typeface="Times New Roman"/>
                <a:ea typeface="华文细黑"/>
                <a:cs typeface="Times New Roman"/>
              </a:rPr>
              <a:t>加入的水多</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3"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4793282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897558" y="1005833"/>
            <a:ext cx="1980029" cy="3711785"/>
          </a:xfrm>
          <a:prstGeom prst="rect">
            <a:avLst/>
          </a:prstGeom>
        </p:spPr>
        <p:txBody>
          <a:bodyPr wrap="none">
            <a:spAutoFit/>
          </a:bodyPr>
          <a:lstStyle/>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40000"/>
              </a:lnSpc>
              <a:spcAft>
                <a:spcPts val="0"/>
              </a:spcAft>
            </a:pPr>
            <a:endParaRPr lang="en-US" altLang="zh-CN" sz="2800" kern="100" dirty="0">
              <a:effectLst/>
              <a:latin typeface="Times New Roman"/>
              <a:ea typeface="华文细黑"/>
              <a:cs typeface="Times New Roman"/>
            </a:endParaRPr>
          </a:p>
          <a:p>
            <a:pPr algn="just">
              <a:lnSpc>
                <a:spcPct val="140000"/>
              </a:lnSpc>
              <a:spcAft>
                <a:spcPts val="0"/>
              </a:spcAft>
            </a:pPr>
            <a:endParaRPr lang="en-US" altLang="zh-CN" sz="2800" kern="100" dirty="0" smtClean="0">
              <a:latin typeface="Times New Roman"/>
              <a:ea typeface="华文细黑"/>
              <a:cs typeface="Times New Roman"/>
            </a:endParaRPr>
          </a:p>
          <a:p>
            <a:pPr algn="just">
              <a:lnSpc>
                <a:spcPct val="140000"/>
              </a:lnSpc>
              <a:spcAft>
                <a:spcPts val="0"/>
              </a:spcAft>
            </a:pPr>
            <a:endParaRPr lang="en-US" altLang="zh-CN" sz="2800" kern="100" dirty="0">
              <a:effectLst/>
              <a:latin typeface="Times New Roman"/>
              <a:ea typeface="华文细黑"/>
              <a:cs typeface="Times New Roman"/>
            </a:endParaRPr>
          </a:p>
          <a:p>
            <a:pPr>
              <a:lnSpc>
                <a:spcPct val="140000"/>
              </a:lnSpc>
              <a:spcAft>
                <a:spcPts val="0"/>
              </a:spcAft>
            </a:pPr>
            <a:endParaRPr lang="en-US" altLang="zh-CN" sz="2800" kern="100" dirty="0">
              <a:solidFill>
                <a:srgbClr val="E36C0A"/>
              </a:solidFill>
              <a:latin typeface="Times New Roman"/>
              <a:ea typeface="华文细黑"/>
              <a:cs typeface="Times New Roman"/>
            </a:endParaRPr>
          </a:p>
          <a:p>
            <a:pPr>
              <a:lnSpc>
                <a:spcPct val="140000"/>
              </a:lnSpc>
              <a:spcAft>
                <a:spcPts val="0"/>
              </a:spcAft>
            </a:pPr>
            <a:r>
              <a:rPr lang="zh-CN" altLang="zh-CN" sz="2800" kern="100" dirty="0">
                <a:solidFill>
                  <a:srgbClr val="0000FF"/>
                </a:solidFill>
                <a:latin typeface="Times New Roman"/>
                <a:ea typeface="华文细黑"/>
                <a:cs typeface="Times New Roman"/>
              </a:rPr>
              <a:t>盐酸　醋酸</a:t>
            </a:r>
          </a:p>
        </p:txBody>
      </p:sp>
      <p:pic>
        <p:nvPicPr>
          <p:cNvPr id="36866" name="Picture 2" descr="HX426"/>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7878" y="1589516"/>
            <a:ext cx="3550989" cy="230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901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36866"/>
                                        </p:tgtEl>
                                        <p:attrNameLst>
                                          <p:attrName>style.visibility</p:attrName>
                                        </p:attrNameLst>
                                      </p:cBhvr>
                                      <p:to>
                                        <p:strVal val="visible"/>
                                      </p:to>
                                    </p:set>
                                    <p:animEffect transition="in" filter="blinds(horizontal)">
                                      <p:cBhvr>
                                        <p:cTn id="10"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56519" y="959797"/>
            <a:ext cx="11475787" cy="4918269"/>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题组一　强酸、弱酸的比较</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在一定温度下，有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盐酸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硫酸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醋酸三种酸：</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当三种酸物质的量浓度相同时，</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由大到小的顺序是</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用字母表示，下同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同体积、同物质的量浓度的三种酸，中和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的能力由大到小的顺序是</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若三者</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相同时，物质的量浓度由大到小的顺序是</a:t>
            </a:r>
            <a:r>
              <a:rPr lang="en-US" altLang="zh-CN" sz="2800" kern="100" dirty="0">
                <a:latin typeface="Times New Roman"/>
                <a:ea typeface="华文细黑"/>
                <a:cs typeface="Courier New"/>
              </a:rPr>
              <a:t>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9" name="组合 8"/>
          <p:cNvGrpSpPr/>
          <p:nvPr/>
        </p:nvGrpSpPr>
        <p:grpSpPr>
          <a:xfrm>
            <a:off x="1" y="-2"/>
            <a:ext cx="1836949" cy="634848"/>
            <a:chOff x="0" y="-2"/>
            <a:chExt cx="1377891" cy="634701"/>
          </a:xfrm>
          <a:solidFill>
            <a:srgbClr val="FFC000"/>
          </a:solidFill>
        </p:grpSpPr>
        <p:sp>
          <p:nvSpPr>
            <p:cNvPr id="10" name="矩形 9"/>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1" name="直角三角形 10"/>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2" name="矩形 11"/>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解题探究</a:t>
            </a:r>
          </a:p>
        </p:txBody>
      </p:sp>
      <p:sp>
        <p:nvSpPr>
          <p:cNvPr id="13"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4" name="Rectangle 21">
            <a:hlinkClick r:id="rId2" action="ppaction://hlinksldjump"/>
          </p:cNvPr>
          <p:cNvSpPr>
            <a:spLocks noChangeArrowheads="1"/>
          </p:cNvSpPr>
          <p:nvPr/>
        </p:nvSpPr>
        <p:spPr bwMode="auto">
          <a:xfrm>
            <a:off x="10382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884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1362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7083" y="1469803"/>
            <a:ext cx="11617054" cy="2536055"/>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弱电解质的电离平衡</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电离平衡的建立</a:t>
            </a:r>
            <a:endParaRPr lang="zh-CN" altLang="zh-CN" sz="280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在一定条件下</a:t>
            </a:r>
            <a:r>
              <a:rPr lang="en-US" altLang="zh-CN" sz="2800" kern="100">
                <a:latin typeface="Times New Roman"/>
                <a:ea typeface="华文细黑"/>
                <a:cs typeface="Courier New"/>
              </a:rPr>
              <a:t>(</a:t>
            </a:r>
            <a:r>
              <a:rPr lang="zh-CN" altLang="zh-CN" sz="2800" kern="100">
                <a:latin typeface="Times New Roman"/>
                <a:ea typeface="华文细黑"/>
                <a:cs typeface="Times New Roman"/>
              </a:rPr>
              <a:t>如温度、压强等</a:t>
            </a:r>
            <a:r>
              <a:rPr lang="en-US" altLang="zh-CN" sz="2800" kern="100">
                <a:latin typeface="Times New Roman"/>
                <a:ea typeface="华文细黑"/>
                <a:cs typeface="Courier New"/>
              </a:rPr>
              <a:t>)</a:t>
            </a:r>
            <a:r>
              <a:rPr lang="zh-CN" altLang="zh-CN" sz="2800" kern="100">
                <a:latin typeface="Times New Roman"/>
                <a:ea typeface="华文细黑"/>
                <a:cs typeface="Times New Roman"/>
              </a:rPr>
              <a:t>，当弱电解质电离产生离子的速率和离子结合成分子的速率相等时，电离过程达到了平衡</a:t>
            </a:r>
            <a:r>
              <a:rPr lang="zh-CN" altLang="zh-CN" sz="2800" kern="100" smtClean="0">
                <a:latin typeface="Times New Roman"/>
                <a:ea typeface="华文细黑"/>
                <a:cs typeface="Times New Roman"/>
              </a:rPr>
              <a:t>。</a:t>
            </a:r>
            <a:endParaRPr lang="zh-CN" altLang="zh-CN" sz="2800" kern="100">
              <a:latin typeface="宋体"/>
              <a:cs typeface="Courier New"/>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2884" y="524953"/>
            <a:ext cx="11524006" cy="5521512"/>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当三者</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相同且体积也相同时，分别放入足量的锌，相同状况下产生气体的体积由大到小的顺序是</a:t>
            </a:r>
            <a:r>
              <a:rPr lang="en-US" altLang="zh-CN" sz="2800" kern="100" dirty="0">
                <a:solidFill>
                  <a:prstClr val="black"/>
                </a:solidFill>
                <a:latin typeface="Times New Roman"/>
                <a:ea typeface="华文细黑"/>
                <a:cs typeface="Courier New"/>
              </a:rPr>
              <a:t>__________</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当三者</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相同且体积相同时，同时加入形状、密度、质量完全相同的锌，若产生相同体积的</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相同状况</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，则开始时反应速率的大小关系为</a:t>
            </a:r>
            <a:r>
              <a:rPr lang="en-US" altLang="zh-CN" sz="2800" kern="100" dirty="0">
                <a:solidFill>
                  <a:prstClr val="black"/>
                </a:solidFill>
                <a:latin typeface="Times New Roman"/>
                <a:ea typeface="华文细黑"/>
                <a:cs typeface="Courier New"/>
              </a:rPr>
              <a:t>____________</a:t>
            </a:r>
            <a:r>
              <a:rPr lang="zh-CN" altLang="zh-CN" sz="2800" kern="100" dirty="0">
                <a:solidFill>
                  <a:prstClr val="black"/>
                </a:solidFill>
                <a:latin typeface="Times New Roman"/>
                <a:ea typeface="华文细黑"/>
                <a:cs typeface="Times New Roman"/>
              </a:rPr>
              <a:t>，反应所需时间的长短关系是</a:t>
            </a:r>
            <a:r>
              <a:rPr lang="en-US" altLang="zh-CN" sz="2800" kern="100" dirty="0">
                <a:solidFill>
                  <a:prstClr val="black"/>
                </a:solidFill>
                <a:latin typeface="Times New Roman"/>
                <a:ea typeface="华文细黑"/>
                <a:cs typeface="Courier New"/>
              </a:rPr>
              <a:t>__________</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(6)</a:t>
            </a:r>
            <a:r>
              <a:rPr lang="zh-CN" altLang="zh-CN" sz="2800" kern="100" dirty="0">
                <a:solidFill>
                  <a:prstClr val="black"/>
                </a:solidFill>
                <a:latin typeface="Times New Roman"/>
                <a:ea typeface="华文细黑"/>
                <a:cs typeface="Times New Roman"/>
              </a:rPr>
              <a:t>将</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相同的三种酸均加水稀释至原来的</a:t>
            </a:r>
            <a:r>
              <a:rPr lang="en-US" altLang="zh-CN" sz="2800" kern="100" dirty="0">
                <a:solidFill>
                  <a:prstClr val="black"/>
                </a:solidFill>
                <a:latin typeface="Times New Roman"/>
                <a:ea typeface="华文细黑"/>
                <a:cs typeface="Courier New"/>
              </a:rPr>
              <a:t>100</a:t>
            </a:r>
            <a:r>
              <a:rPr lang="zh-CN" altLang="zh-CN" sz="2800" kern="100" dirty="0">
                <a:solidFill>
                  <a:prstClr val="black"/>
                </a:solidFill>
                <a:latin typeface="Times New Roman"/>
                <a:ea typeface="华文细黑"/>
                <a:cs typeface="Times New Roman"/>
              </a:rPr>
              <a:t>倍后，</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由大到小的顺序</a:t>
            </a:r>
            <a:r>
              <a:rPr lang="zh-CN" altLang="zh-CN" sz="2800" kern="100" dirty="0" smtClean="0">
                <a:solidFill>
                  <a:prstClr val="black"/>
                </a:solidFill>
                <a:latin typeface="Times New Roman"/>
                <a:ea typeface="华文细黑"/>
                <a:cs typeface="Times New Roman"/>
              </a:rPr>
              <a:t>是</a:t>
            </a:r>
            <a:r>
              <a:rPr lang="en-US" altLang="zh-CN" sz="2800" kern="100" dirty="0" smtClean="0">
                <a:solidFill>
                  <a:prstClr val="black"/>
                </a:solidFill>
                <a:latin typeface="Times New Roman"/>
                <a:ea typeface="华文细黑"/>
                <a:cs typeface="Courier New"/>
              </a:rPr>
              <a:t>_________________________________________________________</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(7)</a:t>
            </a:r>
            <a:r>
              <a:rPr lang="zh-CN" altLang="zh-CN" sz="2800" kern="100" dirty="0">
                <a:solidFill>
                  <a:prstClr val="black"/>
                </a:solidFill>
                <a:latin typeface="Times New Roman"/>
                <a:ea typeface="华文细黑"/>
                <a:cs typeface="Times New Roman"/>
              </a:rPr>
              <a:t>将</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相同</a:t>
            </a:r>
            <a:r>
              <a:rPr lang="zh-CN" altLang="en-US" sz="2800" kern="100" dirty="0" smtClean="0">
                <a:solidFill>
                  <a:prstClr val="black"/>
                </a:solidFill>
                <a:latin typeface="Times New Roman"/>
                <a:ea typeface="华文细黑"/>
                <a:cs typeface="Times New Roman"/>
              </a:rPr>
              <a:t>、体积相同</a:t>
            </a:r>
            <a:r>
              <a:rPr lang="zh-CN" altLang="zh-CN" sz="2800" kern="100" dirty="0" smtClean="0">
                <a:solidFill>
                  <a:prstClr val="black"/>
                </a:solidFill>
                <a:latin typeface="Times New Roman"/>
                <a:ea typeface="华文细黑"/>
                <a:cs typeface="Times New Roman"/>
              </a:rPr>
              <a:t>的</a:t>
            </a:r>
            <a:r>
              <a:rPr lang="zh-CN" altLang="zh-CN" sz="2800" kern="100" dirty="0">
                <a:solidFill>
                  <a:prstClr val="black"/>
                </a:solidFill>
                <a:latin typeface="Times New Roman"/>
                <a:ea typeface="华文细黑"/>
                <a:cs typeface="Times New Roman"/>
              </a:rPr>
              <a:t>三种酸，分别与等浓度的</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稀溶液反应至</a:t>
            </a:r>
            <a:r>
              <a:rPr lang="en-US" altLang="zh-CN" sz="2800" kern="100" dirty="0">
                <a:solidFill>
                  <a:prstClr val="black"/>
                </a:solidFill>
                <a:latin typeface="Times New Roman"/>
                <a:ea typeface="华文细黑"/>
                <a:cs typeface="Courier New"/>
              </a:rPr>
              <a:t>pH</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7</a:t>
            </a:r>
            <a:r>
              <a:rPr lang="zh-CN" altLang="zh-CN" sz="2800" kern="100" dirty="0">
                <a:solidFill>
                  <a:prstClr val="black"/>
                </a:solidFill>
                <a:latin typeface="Times New Roman"/>
                <a:ea typeface="华文细黑"/>
                <a:cs typeface="Times New Roman"/>
              </a:rPr>
              <a:t>，则消耗</a:t>
            </a:r>
            <a:r>
              <a:rPr lang="en-US" altLang="zh-CN" sz="2800" kern="100" dirty="0" err="1">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溶液的体积大小关系为</a:t>
            </a:r>
            <a:r>
              <a:rPr lang="en-US" altLang="zh-CN" sz="2800" kern="100" dirty="0">
                <a:solidFill>
                  <a:prstClr val="black"/>
                </a:solidFill>
                <a:latin typeface="Times New Roman"/>
                <a:ea typeface="华文细黑"/>
                <a:cs typeface="Courier New"/>
              </a:rPr>
              <a:t>__________</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10382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10884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1362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3800726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89390" y="1096963"/>
            <a:ext cx="11275398" cy="3742539"/>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解答本题要注意以下三点：</a:t>
            </a:r>
            <a:r>
              <a:rPr lang="en-US" altLang="zh-CN" sz="2800" kern="100" dirty="0">
                <a:latin typeface="宋体"/>
                <a:ea typeface="华文细黑"/>
                <a:cs typeface="Times New Roman"/>
              </a:rPr>
              <a:t>①</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都是强酸，但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是二元酸；</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是弱酸，在水溶液中不能完全电离；</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醋酸溶液中存在</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COOH</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的电离平衡</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(1)b&gt;a&gt;c</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(2)b&gt;a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(3)c&gt;a&gt;b</a:t>
            </a:r>
            <a:endParaRPr lang="zh-CN" altLang="zh-CN" sz="1050" kern="100" dirty="0">
              <a:latin typeface="宋体"/>
              <a:cs typeface="Courier New"/>
            </a:endParaRPr>
          </a:p>
          <a:p>
            <a:pPr algn="just">
              <a:lnSpc>
                <a:spcPct val="140000"/>
              </a:lnSpc>
              <a:spcAft>
                <a:spcPts val="0"/>
              </a:spcAft>
            </a:pPr>
            <a:r>
              <a:rPr lang="en-US" altLang="zh-CN" sz="2800" kern="100" dirty="0">
                <a:solidFill>
                  <a:srgbClr val="E36C0A"/>
                </a:solidFill>
                <a:latin typeface="Times New Roman"/>
                <a:ea typeface="华文细黑"/>
                <a:cs typeface="Courier New"/>
              </a:rPr>
              <a:t>(4)c&gt;a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b</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(5)a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b</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b&gt;c</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(6)c&gt;a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b</a:t>
            </a:r>
            <a:endParaRPr lang="zh-CN" altLang="zh-CN" sz="1050" kern="100" dirty="0">
              <a:latin typeface="宋体"/>
              <a:cs typeface="Courier New"/>
            </a:endParaRPr>
          </a:p>
          <a:p>
            <a:pPr algn="just">
              <a:lnSpc>
                <a:spcPct val="140000"/>
              </a:lnSpc>
              <a:spcAft>
                <a:spcPts val="0"/>
              </a:spcAft>
            </a:pPr>
            <a:r>
              <a:rPr lang="en-US" altLang="zh-CN" sz="2800" kern="100" dirty="0">
                <a:solidFill>
                  <a:srgbClr val="E36C0A"/>
                </a:solidFill>
                <a:latin typeface="Times New Roman"/>
                <a:ea typeface="华文细黑"/>
                <a:cs typeface="Courier New"/>
              </a:rPr>
              <a:t>(7)c&gt;a</a:t>
            </a:r>
            <a:r>
              <a:rPr lang="zh-CN" altLang="zh-CN" sz="2800" kern="100" dirty="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b</a:t>
            </a:r>
            <a:endParaRPr lang="zh-CN" altLang="zh-CN" sz="105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41235350"/>
              </p:ext>
            </p:extLst>
          </p:nvPr>
        </p:nvGraphicFramePr>
        <p:xfrm>
          <a:off x="3421385" y="2472693"/>
          <a:ext cx="796925" cy="725488"/>
        </p:xfrm>
        <a:graphic>
          <a:graphicData uri="http://schemas.openxmlformats.org/presentationml/2006/ole">
            <mc:AlternateContent xmlns:mc="http://schemas.openxmlformats.org/markup-compatibility/2006">
              <mc:Choice xmlns:v="urn:schemas-microsoft-com:vml" Requires="v">
                <p:oleObj spid="_x0000_s39004" name="文档" r:id="rId3" imgW="797201" imgH="724754" progId="Word.Document.12">
                  <p:embed/>
                </p:oleObj>
              </mc:Choice>
              <mc:Fallback>
                <p:oleObj name="文档" r:id="rId3" imgW="797201" imgH="724754" progId="Word.Document.12">
                  <p:embed/>
                  <p:pic>
                    <p:nvPicPr>
                      <p:cNvPr id="0" name=""/>
                      <p:cNvPicPr/>
                      <p:nvPr/>
                    </p:nvPicPr>
                    <p:blipFill>
                      <a:blip r:embed="rId4"/>
                      <a:stretch>
                        <a:fillRect/>
                      </a:stretch>
                    </p:blipFill>
                    <p:spPr>
                      <a:xfrm>
                        <a:off x="3421385" y="2472693"/>
                        <a:ext cx="796925" cy="725488"/>
                      </a:xfrm>
                      <a:prstGeom prst="rect">
                        <a:avLst/>
                      </a:prstGeom>
                    </p:spPr>
                  </p:pic>
                </p:oleObj>
              </mc:Fallback>
            </mc:AlternateContent>
          </a:graphicData>
        </a:graphic>
      </p:graphicFrame>
      <p:sp>
        <p:nvSpPr>
          <p:cNvPr id="5" name="Rectangle 21">
            <a:hlinkClick r:id="rId5" action="ppaction://hlinksldjump"/>
          </p:cNvPr>
          <p:cNvSpPr>
            <a:spLocks noChangeArrowheads="1"/>
          </p:cNvSpPr>
          <p:nvPr/>
        </p:nvSpPr>
        <p:spPr bwMode="auto">
          <a:xfrm>
            <a:off x="10382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6" action="ppaction://hlinksldjump"/>
          </p:cNvPr>
          <p:cNvSpPr>
            <a:spLocks noChangeArrowheads="1"/>
          </p:cNvSpPr>
          <p:nvPr/>
        </p:nvSpPr>
        <p:spPr bwMode="auto">
          <a:xfrm>
            <a:off x="10884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11362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1471185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75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8169" y="669107"/>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a:latin typeface="Times New Roman"/>
                <a:ea typeface="华文细黑"/>
              </a:rPr>
              <a:t>2.</a:t>
            </a:r>
            <a:r>
              <a:rPr lang="zh-CN" altLang="zh-CN" sz="2800" kern="100">
                <a:latin typeface="Times New Roman"/>
                <a:ea typeface="华文细黑"/>
                <a:cs typeface="Times New Roman"/>
              </a:rPr>
              <a:t>现有室温下四种溶液，有关叙述不正确的是</a:t>
            </a:r>
            <a:r>
              <a:rPr lang="en-US" altLang="zh-CN" sz="2800" kern="100">
                <a:latin typeface="Times New Roman"/>
                <a:ea typeface="华文细黑"/>
              </a:rPr>
              <a:t>(</a:t>
            </a:r>
            <a:r>
              <a:rPr lang="zh-CN" altLang="zh-CN" sz="2800" kern="100">
                <a:latin typeface="Times New Roman"/>
                <a:ea typeface="华文细黑"/>
                <a:cs typeface="Times New Roman"/>
              </a:rPr>
              <a:t>　　</a:t>
            </a:r>
            <a:r>
              <a:rPr lang="en-US" altLang="zh-CN" sz="2800" kern="100">
                <a:latin typeface="Times New Roman"/>
                <a:ea typeface="华文细黑"/>
              </a:rPr>
              <a:t>)</a:t>
            </a:r>
            <a:endParaRPr lang="zh-CN" altLang="zh-CN" sz="280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782253047"/>
              </p:ext>
            </p:extLst>
          </p:nvPr>
        </p:nvGraphicFramePr>
        <p:xfrm>
          <a:off x="570335" y="1523678"/>
          <a:ext cx="10297142" cy="2066544"/>
        </p:xfrm>
        <a:graphic>
          <a:graphicData uri="http://schemas.openxmlformats.org/drawingml/2006/table">
            <a:tbl>
              <a:tblPr/>
              <a:tblGrid>
                <a:gridCol w="1851132"/>
                <a:gridCol w="1851132"/>
                <a:gridCol w="2850462"/>
                <a:gridCol w="1944216"/>
                <a:gridCol w="1800200"/>
              </a:tblGrid>
              <a:tr h="0">
                <a:tc>
                  <a:txBody>
                    <a:bodyPr/>
                    <a:lstStyle/>
                    <a:p>
                      <a:pPr algn="ctr">
                        <a:lnSpc>
                          <a:spcPct val="140000"/>
                        </a:lnSpc>
                        <a:spcAft>
                          <a:spcPts val="0"/>
                        </a:spcAft>
                      </a:pPr>
                      <a:r>
                        <a:rPr lang="zh-CN" sz="2800" kern="100">
                          <a:effectLst/>
                          <a:latin typeface="Times New Roman"/>
                          <a:ea typeface="华文细黑"/>
                          <a:cs typeface="Times New Roman"/>
                        </a:rPr>
                        <a:t>序号</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宋体"/>
                          <a:ea typeface="华文细黑"/>
                          <a:cs typeface="Times New Roman"/>
                        </a:rPr>
                        <a:t>①</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宋体"/>
                          <a:ea typeface="华文细黑"/>
                          <a:cs typeface="Times New Roman"/>
                        </a:rPr>
                        <a:t>②</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宋体"/>
                          <a:ea typeface="华文细黑"/>
                          <a:cs typeface="Times New Roman"/>
                        </a:rPr>
                        <a:t>③</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宋体"/>
                          <a:ea typeface="华文细黑"/>
                          <a:cs typeface="Times New Roman"/>
                        </a:rPr>
                        <a:t>④</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pH</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11</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11</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3</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3</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zh-CN" sz="2800" kern="100">
                          <a:effectLst/>
                          <a:latin typeface="Times New Roman"/>
                          <a:ea typeface="华文细黑"/>
                          <a:cs typeface="Times New Roman"/>
                        </a:rPr>
                        <a:t>溶液</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氨水</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氢氧化钠溶液</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醋酸</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盐酸</a:t>
                      </a:r>
                      <a:endParaRPr lang="zh-CN" sz="28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550590" y="3507256"/>
            <a:ext cx="10793813" cy="2505301"/>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A.</a:t>
            </a:r>
            <a:r>
              <a:rPr lang="en-US" altLang="zh-CN" sz="2800" kern="100">
                <a:latin typeface="宋体"/>
                <a:ea typeface="华文细黑"/>
                <a:cs typeface="Times New Roman"/>
              </a:rPr>
              <a:t>③④</a:t>
            </a:r>
            <a:r>
              <a:rPr lang="zh-CN" altLang="zh-CN" sz="2800" kern="100">
                <a:latin typeface="Times New Roman"/>
                <a:ea typeface="华文细黑"/>
                <a:cs typeface="Times New Roman"/>
              </a:rPr>
              <a:t>中分别加入适量的醋酸钠晶体后，两溶液的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均增大</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en-US" altLang="zh-CN" sz="2800" kern="100">
                <a:latin typeface="宋体"/>
                <a:ea typeface="华文细黑"/>
                <a:cs typeface="Times New Roman"/>
              </a:rPr>
              <a:t>②③</a:t>
            </a:r>
            <a:r>
              <a:rPr lang="zh-CN" altLang="zh-CN" sz="2800" kern="100">
                <a:latin typeface="Times New Roman"/>
                <a:ea typeface="华文细黑"/>
                <a:cs typeface="Times New Roman"/>
              </a:rPr>
              <a:t>两溶液等体积混合，所得溶液中</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分别加水稀释</a:t>
            </a:r>
            <a:r>
              <a:rPr lang="en-US" altLang="zh-CN" sz="2800" kern="100">
                <a:latin typeface="Times New Roman"/>
                <a:ea typeface="华文细黑"/>
                <a:cs typeface="Courier New"/>
              </a:rPr>
              <a:t>10</a:t>
            </a:r>
            <a:r>
              <a:rPr lang="zh-CN" altLang="zh-CN" sz="2800" kern="100">
                <a:latin typeface="Times New Roman"/>
                <a:ea typeface="华文细黑"/>
                <a:cs typeface="Times New Roman"/>
              </a:rPr>
              <a:t>倍，四种溶液的</a:t>
            </a:r>
            <a:r>
              <a:rPr lang="en-US" altLang="zh-CN" sz="2800" kern="100">
                <a:latin typeface="Times New Roman"/>
                <a:ea typeface="华文细黑"/>
                <a:cs typeface="Courier New"/>
              </a:rPr>
              <a:t>pH </a:t>
            </a:r>
            <a:r>
              <a:rPr lang="en-US" altLang="zh-CN" sz="2800" kern="100">
                <a:latin typeface="宋体"/>
                <a:ea typeface="华文细黑"/>
                <a:cs typeface="Times New Roman"/>
              </a:rPr>
              <a:t>①</a:t>
            </a:r>
            <a:r>
              <a:rPr lang="zh-CN" altLang="zh-CN" sz="2800" kern="100">
                <a:latin typeface="Times New Roman"/>
                <a:ea typeface="华文细黑"/>
                <a:cs typeface="Times New Roman"/>
              </a:rPr>
              <a:t>＞</a:t>
            </a:r>
            <a:r>
              <a:rPr lang="en-US" altLang="zh-CN" sz="2800" kern="100">
                <a:latin typeface="宋体"/>
                <a:ea typeface="华文细黑"/>
                <a:cs typeface="Times New Roman"/>
              </a:rPr>
              <a:t>②</a:t>
            </a:r>
            <a:r>
              <a:rPr lang="zh-CN" altLang="zh-CN" sz="2800" kern="100">
                <a:latin typeface="Times New Roman"/>
                <a:ea typeface="华文细黑"/>
                <a:cs typeface="Times New Roman"/>
              </a:rPr>
              <a:t>＞</a:t>
            </a:r>
            <a:r>
              <a:rPr lang="en-US" altLang="zh-CN" sz="2800" kern="100">
                <a:latin typeface="宋体"/>
                <a:ea typeface="华文细黑"/>
                <a:cs typeface="Times New Roman"/>
              </a:rPr>
              <a:t>④</a:t>
            </a:r>
            <a:r>
              <a:rPr lang="zh-CN" altLang="zh-CN" sz="2800" kern="100">
                <a:latin typeface="Times New Roman"/>
                <a:ea typeface="华文细黑"/>
                <a:cs typeface="Times New Roman"/>
              </a:rPr>
              <a:t>＞</a:t>
            </a:r>
            <a:r>
              <a:rPr lang="en-US" altLang="zh-CN" sz="2800" kern="100">
                <a:latin typeface="宋体"/>
                <a:ea typeface="华文细黑"/>
                <a:cs typeface="Times New Roman"/>
              </a:rPr>
              <a:t>③</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en-US" altLang="zh-CN" sz="2800" i="1" kern="100">
                <a:latin typeface="Times New Roman"/>
                <a:ea typeface="华文细黑"/>
                <a:cs typeface="Courier New"/>
              </a:rPr>
              <a:t>V</a:t>
            </a:r>
            <a:r>
              <a:rPr lang="en-US" altLang="zh-CN" sz="2800" kern="100" baseline="-25000">
                <a:latin typeface="Times New Roman"/>
                <a:ea typeface="华文细黑"/>
                <a:cs typeface="Courier New"/>
              </a:rPr>
              <a:t>1</a:t>
            </a:r>
            <a:r>
              <a:rPr lang="en-US" altLang="zh-CN" sz="2800" kern="100">
                <a:latin typeface="Times New Roman"/>
                <a:ea typeface="华文细黑"/>
                <a:cs typeface="Courier New"/>
              </a:rPr>
              <a:t> L </a:t>
            </a:r>
            <a:r>
              <a:rPr lang="en-US" altLang="zh-CN" sz="2800" kern="100">
                <a:latin typeface="宋体"/>
                <a:ea typeface="华文细黑"/>
                <a:cs typeface="Times New Roman"/>
              </a:rPr>
              <a:t>④</a:t>
            </a:r>
            <a:r>
              <a:rPr lang="zh-CN" altLang="zh-CN" sz="2800" kern="100">
                <a:latin typeface="Times New Roman"/>
                <a:ea typeface="华文细黑"/>
                <a:cs typeface="Times New Roman"/>
              </a:rPr>
              <a:t>与</a:t>
            </a:r>
            <a:r>
              <a:rPr lang="en-US" altLang="zh-CN" sz="2800" i="1" kern="100">
                <a:latin typeface="Times New Roman"/>
                <a:ea typeface="华文细黑"/>
                <a:cs typeface="Courier New"/>
              </a:rPr>
              <a:t>V</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 L </a:t>
            </a:r>
            <a:r>
              <a:rPr lang="en-US" altLang="zh-CN" sz="2800" kern="100">
                <a:latin typeface="宋体"/>
                <a:ea typeface="华文细黑"/>
                <a:cs typeface="Times New Roman"/>
              </a:rPr>
              <a:t>①</a:t>
            </a:r>
            <a:r>
              <a:rPr lang="zh-CN" altLang="zh-CN" sz="2800" kern="100">
                <a:latin typeface="Times New Roman"/>
                <a:ea typeface="华文细黑"/>
                <a:cs typeface="Times New Roman"/>
              </a:rPr>
              <a:t>混合，若混合后溶液</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7</a:t>
            </a:r>
            <a:r>
              <a:rPr lang="zh-CN" altLang="zh-CN" sz="2800" kern="100">
                <a:latin typeface="Times New Roman"/>
                <a:ea typeface="华文细黑"/>
                <a:cs typeface="Times New Roman"/>
              </a:rPr>
              <a:t>，则</a:t>
            </a:r>
            <a:r>
              <a:rPr lang="en-US" altLang="zh-CN" sz="2800" i="1" kern="100">
                <a:latin typeface="Times New Roman"/>
                <a:ea typeface="华文细黑"/>
                <a:cs typeface="Courier New"/>
              </a:rPr>
              <a:t>V</a:t>
            </a:r>
            <a:r>
              <a:rPr lang="en-US" altLang="zh-CN" sz="2800" kern="100" baseline="-25000">
                <a:latin typeface="Times New Roman"/>
                <a:ea typeface="华文细黑"/>
                <a:cs typeface="Courier New"/>
              </a:rPr>
              <a:t>1</a:t>
            </a:r>
            <a:r>
              <a:rPr lang="zh-CN" altLang="zh-CN" sz="2800" kern="100" smtClean="0">
                <a:latin typeface="Times New Roman"/>
                <a:ea typeface="华文细黑"/>
                <a:cs typeface="Times New Roman"/>
              </a:rPr>
              <a:t>＜</a:t>
            </a:r>
            <a:r>
              <a:rPr lang="en-US" altLang="zh-CN" sz="2800" i="1" kern="100" smtClean="0">
                <a:latin typeface="Times New Roman" pitchFamily="18" charset="0"/>
                <a:ea typeface="Times New Roman" pitchFamily="18" charset="0"/>
                <a:cs typeface="Times New Roman" pitchFamily="18" charset="0"/>
              </a:rPr>
              <a:t>V</a:t>
            </a:r>
            <a:r>
              <a:rPr lang="en-US" altLang="zh-CN" sz="2800" kern="100" baseline="-25000" smtClean="0">
                <a:latin typeface="Times New Roman" pitchFamily="18" charset="0"/>
                <a:ea typeface="Times New Roman" pitchFamily="18" charset="0"/>
                <a:cs typeface="Times New Roman" pitchFamily="18" charset="0"/>
              </a:rPr>
              <a:t>2</a:t>
            </a: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3" action="ppaction://hlinksldjump"/>
          </p:cNvPr>
          <p:cNvSpPr>
            <a:spLocks noChangeArrowheads="1"/>
          </p:cNvSpPr>
          <p:nvPr/>
        </p:nvSpPr>
        <p:spPr bwMode="auto">
          <a:xfrm>
            <a:off x="10382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10884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5" action="ppaction://hlinksldjump"/>
          </p:cNvPr>
          <p:cNvSpPr>
            <a:spLocks noChangeArrowheads="1"/>
          </p:cNvSpPr>
          <p:nvPr/>
        </p:nvSpPr>
        <p:spPr bwMode="auto">
          <a:xfrm>
            <a:off x="11362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81235" y="683965"/>
            <a:ext cx="11617054" cy="5478399"/>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b="1" kern="100" dirty="0">
                <a:solidFill>
                  <a:srgbClr val="0000FF"/>
                </a:solidFill>
                <a:latin typeface="Times New Roman"/>
                <a:cs typeface="Times New Roman"/>
              </a:rPr>
              <a:t>解析</a:t>
            </a:r>
            <a:r>
              <a:rPr lang="zh-CN" altLang="zh-CN" kern="100" dirty="0">
                <a:latin typeface="Times New Roman"/>
                <a:ea typeface="华文细黑"/>
                <a:cs typeface="Times New Roman"/>
              </a:rPr>
              <a:t>　醋酸钠溶液显碱性，所以</a:t>
            </a:r>
            <a:r>
              <a:rPr lang="en-US" altLang="zh-CN" kern="100" dirty="0">
                <a:latin typeface="Times New Roman"/>
                <a:ea typeface="华文细黑"/>
              </a:rPr>
              <a:t>A</a:t>
            </a:r>
            <a:r>
              <a:rPr lang="zh-CN" altLang="zh-CN" kern="100" dirty="0">
                <a:latin typeface="Times New Roman"/>
                <a:ea typeface="华文细黑"/>
                <a:cs typeface="Times New Roman"/>
              </a:rPr>
              <a:t>正确，也可以从平衡移动角度分析，</a:t>
            </a:r>
            <a:r>
              <a:rPr lang="en-US" altLang="zh-CN" kern="100" dirty="0">
                <a:latin typeface="Times New Roman"/>
                <a:ea typeface="华文细黑"/>
              </a:rPr>
              <a:t>CH</a:t>
            </a:r>
            <a:r>
              <a:rPr lang="en-US" altLang="zh-CN" kern="100" baseline="-25000" dirty="0">
                <a:latin typeface="Times New Roman"/>
                <a:ea typeface="华文细黑"/>
              </a:rPr>
              <a:t>3</a:t>
            </a:r>
            <a:r>
              <a:rPr lang="en-US" altLang="zh-CN" kern="100" dirty="0">
                <a:latin typeface="Times New Roman"/>
                <a:ea typeface="华文细黑"/>
              </a:rPr>
              <a:t>COONa</a:t>
            </a:r>
            <a:r>
              <a:rPr lang="zh-CN" altLang="zh-CN" kern="100" dirty="0">
                <a:latin typeface="Times New Roman"/>
                <a:ea typeface="华文细黑"/>
                <a:cs typeface="Times New Roman"/>
              </a:rPr>
              <a:t>电离出的</a:t>
            </a:r>
            <a:r>
              <a:rPr lang="en-US" altLang="zh-CN" kern="100" dirty="0">
                <a:latin typeface="Times New Roman"/>
                <a:ea typeface="华文细黑"/>
              </a:rPr>
              <a:t>CH</a:t>
            </a:r>
            <a:r>
              <a:rPr lang="en-US" altLang="zh-CN" kern="100" baseline="-25000" dirty="0">
                <a:latin typeface="Times New Roman"/>
                <a:ea typeface="华文细黑"/>
              </a:rPr>
              <a:t>3</a:t>
            </a:r>
            <a:r>
              <a:rPr lang="en-US" altLang="zh-CN" kern="100" dirty="0">
                <a:latin typeface="Times New Roman"/>
                <a:ea typeface="华文细黑"/>
              </a:rPr>
              <a:t>COO</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a:t>
            </a:r>
            <a:r>
              <a:rPr lang="en-US" altLang="zh-CN" kern="100" dirty="0">
                <a:latin typeface="Times New Roman"/>
                <a:ea typeface="华文细黑"/>
              </a:rPr>
              <a:t>a.</a:t>
            </a:r>
            <a:r>
              <a:rPr lang="zh-CN" altLang="zh-CN" kern="100" dirty="0">
                <a:latin typeface="Times New Roman"/>
                <a:ea typeface="华文细黑"/>
                <a:cs typeface="Times New Roman"/>
              </a:rPr>
              <a:t>与盐酸中的</a:t>
            </a:r>
            <a:r>
              <a:rPr lang="en-US" altLang="zh-CN" kern="100" dirty="0">
                <a:latin typeface="Times New Roman"/>
                <a:ea typeface="华文细黑"/>
              </a:rPr>
              <a:t>H</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结合生成</a:t>
            </a:r>
            <a:r>
              <a:rPr lang="en-US" altLang="zh-CN" kern="100" dirty="0">
                <a:latin typeface="Times New Roman"/>
                <a:ea typeface="华文细黑"/>
              </a:rPr>
              <a:t>CH</a:t>
            </a:r>
            <a:r>
              <a:rPr lang="en-US" altLang="zh-CN" kern="100" baseline="-25000" dirty="0">
                <a:latin typeface="Times New Roman"/>
                <a:ea typeface="华文细黑"/>
              </a:rPr>
              <a:t>3</a:t>
            </a:r>
            <a:r>
              <a:rPr lang="en-US" altLang="zh-CN" kern="100" dirty="0">
                <a:latin typeface="Times New Roman"/>
                <a:ea typeface="华文细黑"/>
              </a:rPr>
              <a:t>COOH</a:t>
            </a:r>
            <a:r>
              <a:rPr lang="zh-CN" altLang="zh-CN" kern="100" dirty="0">
                <a:latin typeface="Times New Roman"/>
                <a:ea typeface="华文细黑"/>
                <a:cs typeface="Times New Roman"/>
              </a:rPr>
              <a:t>；</a:t>
            </a:r>
            <a:r>
              <a:rPr lang="en-US" altLang="zh-CN" kern="100" dirty="0">
                <a:latin typeface="Times New Roman"/>
                <a:ea typeface="华文细黑"/>
              </a:rPr>
              <a:t>b.</a:t>
            </a:r>
            <a:r>
              <a:rPr lang="zh-CN" altLang="zh-CN" kern="100" dirty="0">
                <a:latin typeface="Times New Roman"/>
                <a:ea typeface="华文细黑"/>
                <a:cs typeface="Times New Roman"/>
              </a:rPr>
              <a:t>使醋酸中平衡</a:t>
            </a:r>
            <a:r>
              <a:rPr lang="en-US" altLang="zh-CN" kern="100" dirty="0" smtClean="0">
                <a:latin typeface="Times New Roman"/>
                <a:ea typeface="华文细黑"/>
              </a:rPr>
              <a:t>CH</a:t>
            </a:r>
            <a:r>
              <a:rPr lang="en-US" altLang="zh-CN" kern="100" baseline="-25000" dirty="0" smtClean="0">
                <a:latin typeface="Times New Roman"/>
                <a:ea typeface="华文细黑"/>
              </a:rPr>
              <a:t>3</a:t>
            </a:r>
            <a:r>
              <a:rPr lang="en-US" altLang="zh-CN" kern="100" dirty="0" smtClean="0">
                <a:latin typeface="Times New Roman"/>
                <a:ea typeface="华文细黑"/>
              </a:rPr>
              <a:t>COOH</a:t>
            </a:r>
            <a:r>
              <a:rPr lang="en-US" altLang="zh-CN" kern="100" dirty="0" smtClean="0">
                <a:latin typeface="ZBFH"/>
                <a:ea typeface="华文细黑"/>
                <a:cs typeface="Times New Roman"/>
              </a:rPr>
              <a:t>            </a:t>
            </a:r>
          </a:p>
          <a:p>
            <a:pPr algn="just">
              <a:lnSpc>
                <a:spcPct val="150000"/>
              </a:lnSpc>
              <a:spcAft>
                <a:spcPts val="0"/>
              </a:spcAft>
              <a:tabLst>
                <a:tab pos="1890395" algn="l"/>
              </a:tabLst>
            </a:pPr>
            <a:r>
              <a:rPr lang="en-US" altLang="zh-CN" kern="100" dirty="0">
                <a:latin typeface="ZBFH"/>
                <a:ea typeface="华文细黑"/>
                <a:cs typeface="Times New Roman"/>
              </a:rPr>
              <a:t> </a:t>
            </a:r>
            <a:r>
              <a:rPr lang="en-US" altLang="zh-CN" kern="100" dirty="0" smtClean="0">
                <a:latin typeface="ZBFH"/>
                <a:ea typeface="华文细黑"/>
                <a:cs typeface="Times New Roman"/>
              </a:rPr>
              <a:t>      </a:t>
            </a:r>
            <a:r>
              <a:rPr lang="en-US" altLang="zh-CN" kern="100" dirty="0" smtClean="0">
                <a:latin typeface="Times New Roman"/>
                <a:ea typeface="华文细黑"/>
              </a:rPr>
              <a:t>CH</a:t>
            </a:r>
            <a:r>
              <a:rPr lang="en-US" altLang="zh-CN" kern="100" baseline="-25000" dirty="0" smtClean="0">
                <a:latin typeface="Times New Roman"/>
                <a:ea typeface="华文细黑"/>
              </a:rPr>
              <a:t>3</a:t>
            </a:r>
            <a:r>
              <a:rPr lang="en-US" altLang="zh-CN" kern="100" dirty="0" smtClean="0">
                <a:latin typeface="Times New Roman"/>
                <a:ea typeface="华文细黑"/>
              </a:rPr>
              <a:t>COO</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a:t>
            </a:r>
            <a:r>
              <a:rPr lang="en-US" altLang="zh-CN" kern="100" dirty="0">
                <a:latin typeface="Times New Roman"/>
                <a:ea typeface="华文细黑"/>
              </a:rPr>
              <a:t>H</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左移，两溶液中</a:t>
            </a:r>
            <a:r>
              <a:rPr lang="en-US" altLang="zh-CN" kern="100" dirty="0">
                <a:latin typeface="Times New Roman"/>
                <a:ea typeface="华文细黑"/>
              </a:rPr>
              <a:t>H</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浓度均减小，所以</a:t>
            </a:r>
            <a:r>
              <a:rPr lang="en-US" altLang="zh-CN" kern="100" dirty="0">
                <a:latin typeface="Times New Roman"/>
                <a:ea typeface="华文细黑"/>
              </a:rPr>
              <a:t>pH</a:t>
            </a:r>
            <a:r>
              <a:rPr lang="zh-CN" altLang="zh-CN" kern="100" dirty="0">
                <a:latin typeface="Times New Roman"/>
                <a:ea typeface="华文细黑"/>
                <a:cs typeface="Times New Roman"/>
              </a:rPr>
              <a:t>均增大</a:t>
            </a:r>
            <a:r>
              <a:rPr lang="zh-CN" altLang="zh-CN" kern="100" dirty="0" smtClean="0">
                <a:latin typeface="Times New Roman"/>
                <a:ea typeface="华文细黑"/>
                <a:cs typeface="Times New Roman"/>
              </a:rPr>
              <a:t>；</a:t>
            </a:r>
            <a:endParaRPr lang="en-US" altLang="zh-CN" kern="100" dirty="0" smtClean="0">
              <a:latin typeface="Times New Roman"/>
              <a:ea typeface="华文细黑"/>
              <a:cs typeface="Times New Roman"/>
            </a:endParaRPr>
          </a:p>
          <a:p>
            <a:pPr algn="just">
              <a:lnSpc>
                <a:spcPct val="150000"/>
              </a:lnSpc>
              <a:spcAft>
                <a:spcPts val="0"/>
              </a:spcAft>
              <a:tabLst>
                <a:tab pos="1890395" algn="l"/>
              </a:tabLst>
            </a:pPr>
            <a:r>
              <a:rPr lang="zh-CN" altLang="zh-CN" kern="100" dirty="0" smtClean="0">
                <a:latin typeface="Times New Roman"/>
                <a:ea typeface="华文细黑"/>
                <a:cs typeface="Times New Roman"/>
              </a:rPr>
              <a:t>假设均是强酸强碱，且物质的量浓度相同，等体积混合后溶液呈中性，但</a:t>
            </a:r>
            <a:r>
              <a:rPr lang="en-US" altLang="zh-CN" kern="100" dirty="0" smtClean="0">
                <a:latin typeface="宋体"/>
                <a:ea typeface="华文细黑"/>
                <a:cs typeface="Times New Roman"/>
              </a:rPr>
              <a:t>③</a:t>
            </a:r>
            <a:r>
              <a:rPr lang="zh-CN" altLang="zh-CN" kern="100" dirty="0" smtClean="0">
                <a:latin typeface="Times New Roman"/>
                <a:ea typeface="华文细黑"/>
                <a:cs typeface="Times New Roman"/>
              </a:rPr>
              <a:t>醋酸是弱酸，其浓度远远大于</a:t>
            </a:r>
            <a:r>
              <a:rPr lang="en-US" altLang="zh-CN" kern="100" dirty="0" smtClean="0">
                <a:latin typeface="宋体"/>
                <a:ea typeface="华文细黑"/>
                <a:cs typeface="Times New Roman"/>
              </a:rPr>
              <a:t>②</a:t>
            </a:r>
            <a:r>
              <a:rPr lang="zh-CN" altLang="zh-CN" kern="100" dirty="0" smtClean="0">
                <a:latin typeface="Times New Roman"/>
                <a:ea typeface="华文细黑"/>
                <a:cs typeface="Times New Roman"/>
              </a:rPr>
              <a:t>，即混合后醋酸过量，溶液显酸性，</a:t>
            </a:r>
            <a:r>
              <a:rPr lang="en-US" altLang="zh-CN" i="1" kern="100" dirty="0" smtClean="0">
                <a:latin typeface="Times New Roman"/>
                <a:ea typeface="华文细黑"/>
              </a:rPr>
              <a:t>c</a:t>
            </a:r>
            <a:r>
              <a:rPr lang="en-US" altLang="zh-CN" kern="100" dirty="0" smtClean="0">
                <a:latin typeface="Times New Roman"/>
                <a:ea typeface="华文细黑"/>
              </a:rPr>
              <a:t>(H</a:t>
            </a:r>
            <a:r>
              <a:rPr lang="zh-CN" altLang="zh-CN" kern="100" baseline="30000" dirty="0" smtClean="0">
                <a:latin typeface="Times New Roman"/>
                <a:ea typeface="华文细黑"/>
                <a:cs typeface="Times New Roman"/>
              </a:rPr>
              <a:t>＋</a:t>
            </a:r>
            <a:r>
              <a:rPr lang="en-US" altLang="zh-CN" kern="100" dirty="0" smtClean="0">
                <a:latin typeface="Times New Roman"/>
                <a:ea typeface="华文细黑"/>
              </a:rPr>
              <a:t>)&gt;</a:t>
            </a:r>
            <a:r>
              <a:rPr lang="en-US" altLang="zh-CN" i="1" kern="100" dirty="0" smtClean="0">
                <a:latin typeface="Times New Roman"/>
                <a:ea typeface="华文细黑"/>
              </a:rPr>
              <a:t>c</a:t>
            </a:r>
            <a:r>
              <a:rPr lang="en-US" altLang="zh-CN" kern="100" dirty="0" smtClean="0">
                <a:latin typeface="Times New Roman"/>
                <a:ea typeface="华文细黑"/>
              </a:rPr>
              <a:t>(OH</a:t>
            </a:r>
            <a:r>
              <a:rPr lang="zh-CN" altLang="zh-CN" kern="100" baseline="30000" dirty="0" smtClean="0">
                <a:latin typeface="Times New Roman"/>
                <a:ea typeface="华文细黑"/>
                <a:cs typeface="Times New Roman"/>
              </a:rPr>
              <a:t>－</a:t>
            </a:r>
            <a:r>
              <a:rPr lang="en-US" altLang="zh-CN" kern="100" dirty="0" smtClean="0">
                <a:latin typeface="Times New Roman"/>
                <a:ea typeface="华文细黑"/>
              </a:rPr>
              <a:t>)</a:t>
            </a:r>
            <a:r>
              <a:rPr lang="zh-CN" altLang="zh-CN" kern="100" dirty="0" smtClean="0">
                <a:latin typeface="Times New Roman"/>
                <a:ea typeface="华文细黑"/>
                <a:cs typeface="Times New Roman"/>
              </a:rPr>
              <a:t>，</a:t>
            </a:r>
            <a:r>
              <a:rPr lang="en-US" altLang="zh-CN" kern="100" dirty="0" smtClean="0">
                <a:latin typeface="Times New Roman"/>
                <a:ea typeface="华文细黑"/>
              </a:rPr>
              <a:t>B</a:t>
            </a:r>
            <a:r>
              <a:rPr lang="zh-CN" altLang="zh-CN" kern="100" dirty="0" smtClean="0">
                <a:latin typeface="Times New Roman"/>
                <a:ea typeface="华文细黑"/>
                <a:cs typeface="Times New Roman"/>
              </a:rPr>
              <a:t>正确；</a:t>
            </a:r>
            <a:endParaRPr lang="en-US" altLang="zh-CN" kern="100" dirty="0">
              <a:latin typeface="宋体"/>
              <a:cs typeface="Courier New"/>
            </a:endParaRPr>
          </a:p>
          <a:p>
            <a:pPr algn="just">
              <a:lnSpc>
                <a:spcPct val="140000"/>
              </a:lnSpc>
              <a:spcAft>
                <a:spcPts val="0"/>
              </a:spcAft>
            </a:pPr>
            <a:r>
              <a:rPr lang="zh-CN" altLang="zh-CN" kern="100" dirty="0">
                <a:latin typeface="Times New Roman"/>
                <a:ea typeface="华文细黑"/>
                <a:cs typeface="Times New Roman"/>
              </a:rPr>
              <a:t>分别加水稀释</a:t>
            </a:r>
            <a:r>
              <a:rPr lang="en-US" altLang="zh-CN" kern="100" dirty="0">
                <a:latin typeface="Times New Roman"/>
                <a:ea typeface="华文细黑"/>
                <a:cs typeface="Courier New"/>
              </a:rPr>
              <a:t>10</a:t>
            </a:r>
            <a:r>
              <a:rPr lang="zh-CN" altLang="zh-CN" kern="100" dirty="0">
                <a:latin typeface="Times New Roman"/>
                <a:ea typeface="华文细黑"/>
                <a:cs typeface="Times New Roman"/>
              </a:rPr>
              <a:t>倍，假设平衡不移动，那么</a:t>
            </a:r>
            <a:r>
              <a:rPr lang="en-US" altLang="zh-CN" kern="100" dirty="0">
                <a:latin typeface="宋体"/>
                <a:ea typeface="华文细黑"/>
                <a:cs typeface="Times New Roman"/>
              </a:rPr>
              <a:t>①②</a:t>
            </a:r>
            <a:r>
              <a:rPr lang="zh-CN" altLang="zh-CN" kern="100" dirty="0">
                <a:latin typeface="Times New Roman"/>
                <a:ea typeface="华文细黑"/>
                <a:cs typeface="Times New Roman"/>
              </a:rPr>
              <a:t>溶液的</a:t>
            </a:r>
            <a:r>
              <a:rPr lang="en-US" altLang="zh-CN" kern="100" dirty="0">
                <a:latin typeface="Times New Roman"/>
                <a:ea typeface="华文细黑"/>
                <a:cs typeface="Courier New"/>
              </a:rPr>
              <a:t>pH</a:t>
            </a:r>
            <a:r>
              <a:rPr lang="zh-CN" altLang="zh-CN" kern="100" dirty="0">
                <a:latin typeface="Times New Roman"/>
                <a:ea typeface="华文细黑"/>
                <a:cs typeface="Times New Roman"/>
              </a:rPr>
              <a:t>均为</a:t>
            </a:r>
            <a:r>
              <a:rPr lang="en-US" altLang="zh-CN" kern="100" dirty="0">
                <a:latin typeface="Times New Roman"/>
                <a:ea typeface="华文细黑"/>
                <a:cs typeface="Courier New"/>
              </a:rPr>
              <a:t>10</a:t>
            </a:r>
            <a:r>
              <a:rPr lang="zh-CN" altLang="zh-CN" kern="100" dirty="0">
                <a:latin typeface="Times New Roman"/>
                <a:ea typeface="华文细黑"/>
                <a:cs typeface="Times New Roman"/>
              </a:rPr>
              <a:t>，但稀释氨水使平衡</a:t>
            </a:r>
            <a:r>
              <a:rPr lang="en-US" altLang="zh-CN" kern="100" dirty="0">
                <a:latin typeface="Times New Roman"/>
                <a:ea typeface="华文细黑"/>
                <a:cs typeface="Courier New"/>
              </a:rPr>
              <a:t>NH</a:t>
            </a:r>
            <a:r>
              <a:rPr lang="en-US" altLang="zh-CN" kern="100" baseline="-25000" dirty="0">
                <a:latin typeface="Times New Roman"/>
                <a:ea typeface="华文细黑"/>
                <a:cs typeface="Courier New"/>
              </a:rPr>
              <a:t>3</a:t>
            </a:r>
            <a:r>
              <a:rPr lang="en-US" altLang="zh-CN" kern="100" dirty="0">
                <a:latin typeface="Times New Roman"/>
                <a:ea typeface="华文细黑"/>
                <a:cs typeface="Courier New"/>
              </a:rPr>
              <a:t>·H</a:t>
            </a:r>
            <a:r>
              <a:rPr lang="en-US" altLang="zh-CN" kern="100" baseline="-25000" dirty="0">
                <a:latin typeface="Times New Roman"/>
                <a:ea typeface="华文细黑"/>
                <a:cs typeface="Courier New"/>
              </a:rPr>
              <a:t>2</a:t>
            </a:r>
            <a:r>
              <a:rPr lang="en-US" altLang="zh-CN" kern="100" dirty="0">
                <a:latin typeface="Times New Roman"/>
                <a:ea typeface="华文细黑"/>
                <a:cs typeface="Courier New"/>
              </a:rPr>
              <a:t>O</a:t>
            </a:r>
            <a:r>
              <a:rPr lang="en-US" altLang="zh-CN" kern="100" dirty="0">
                <a:latin typeface="ZBFH"/>
                <a:ea typeface="华文细黑"/>
                <a:cs typeface="Times New Roman"/>
              </a:rPr>
              <a:t>            </a:t>
            </a:r>
            <a:r>
              <a:rPr lang="en-US" altLang="zh-CN" kern="100" dirty="0" smtClean="0">
                <a:latin typeface="ZBFH"/>
                <a:ea typeface="华文细黑"/>
                <a:cs typeface="Times New Roman"/>
              </a:rPr>
              <a:t>    </a:t>
            </a:r>
            <a:r>
              <a:rPr lang="zh-CN" altLang="zh-CN" kern="100" dirty="0" smtClean="0">
                <a:latin typeface="Times New Roman"/>
                <a:ea typeface="华文细黑"/>
                <a:cs typeface="Times New Roman"/>
              </a:rPr>
              <a:t>＋</a:t>
            </a:r>
            <a:r>
              <a:rPr lang="en-US" altLang="zh-CN" kern="100" dirty="0">
                <a:latin typeface="Times New Roman"/>
                <a:ea typeface="华文细黑"/>
                <a:cs typeface="Courier New"/>
              </a:rPr>
              <a:t>OH</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右移，使</a:t>
            </a:r>
            <a:r>
              <a:rPr lang="en-US" altLang="zh-CN" kern="100" dirty="0">
                <a:latin typeface="宋体"/>
                <a:ea typeface="华文细黑"/>
                <a:cs typeface="Times New Roman"/>
              </a:rPr>
              <a:t>①</a:t>
            </a:r>
            <a:r>
              <a:rPr lang="en-US" altLang="zh-CN" kern="100" dirty="0">
                <a:latin typeface="Times New Roman"/>
                <a:ea typeface="华文细黑"/>
                <a:cs typeface="Courier New"/>
              </a:rPr>
              <a:t>pH&gt;10</a:t>
            </a:r>
            <a:r>
              <a:rPr lang="zh-CN" altLang="zh-CN" kern="100" dirty="0">
                <a:latin typeface="Times New Roman"/>
                <a:ea typeface="华文细黑"/>
                <a:cs typeface="Times New Roman"/>
              </a:rPr>
              <a:t>，同理醋酸稀释后</a:t>
            </a:r>
            <a:r>
              <a:rPr lang="en-US" altLang="zh-CN" kern="100" dirty="0">
                <a:latin typeface="Times New Roman"/>
                <a:ea typeface="华文细黑"/>
                <a:cs typeface="Courier New"/>
              </a:rPr>
              <a:t>pH&lt;4</a:t>
            </a:r>
            <a:r>
              <a:rPr lang="zh-CN" altLang="zh-CN" kern="100" dirty="0">
                <a:latin typeface="Times New Roman"/>
                <a:ea typeface="华文细黑"/>
                <a:cs typeface="Times New Roman"/>
              </a:rPr>
              <a:t>，所以</a:t>
            </a:r>
            <a:r>
              <a:rPr lang="en-US" altLang="zh-CN" kern="100" dirty="0">
                <a:latin typeface="Times New Roman"/>
                <a:ea typeface="华文细黑"/>
                <a:cs typeface="Courier New"/>
              </a:rPr>
              <a:t>C</a:t>
            </a:r>
            <a:r>
              <a:rPr lang="zh-CN" altLang="zh-CN" kern="100" dirty="0">
                <a:latin typeface="Times New Roman"/>
                <a:ea typeface="华文细黑"/>
                <a:cs typeface="Times New Roman"/>
              </a:rPr>
              <a:t>正确；</a:t>
            </a:r>
            <a:endParaRPr lang="en-US" altLang="zh-CN" kern="100" dirty="0">
              <a:latin typeface="Times New Roman"/>
              <a:ea typeface="华文细黑"/>
              <a:cs typeface="Times New Roman"/>
            </a:endParaRPr>
          </a:p>
          <a:p>
            <a:pPr algn="just">
              <a:lnSpc>
                <a:spcPct val="140000"/>
              </a:lnSpc>
              <a:spcAft>
                <a:spcPts val="0"/>
              </a:spcAft>
            </a:pPr>
            <a:r>
              <a:rPr lang="zh-CN" altLang="zh-CN" kern="100" dirty="0">
                <a:latin typeface="Times New Roman"/>
                <a:ea typeface="华文细黑"/>
                <a:cs typeface="Times New Roman"/>
              </a:rPr>
              <a:t>假设均是强酸强碱，混合后溶液呈中性，</a:t>
            </a:r>
            <a:r>
              <a:rPr lang="en-US" altLang="zh-CN" i="1" kern="100" dirty="0">
                <a:latin typeface="Times New Roman"/>
                <a:ea typeface="华文细黑"/>
                <a:cs typeface="Courier New"/>
              </a:rPr>
              <a:t>V</a:t>
            </a:r>
            <a:r>
              <a:rPr lang="en-US" altLang="zh-CN" kern="100" baseline="-25000" dirty="0">
                <a:latin typeface="Times New Roman"/>
                <a:ea typeface="华文细黑"/>
                <a:cs typeface="Courier New"/>
              </a:rPr>
              <a:t>1</a:t>
            </a:r>
            <a:r>
              <a:rPr lang="zh-CN" altLang="zh-CN" kern="100" dirty="0">
                <a:latin typeface="Times New Roman"/>
                <a:ea typeface="华文细黑"/>
                <a:cs typeface="Times New Roman"/>
              </a:rPr>
              <a:t>＝</a:t>
            </a:r>
            <a:r>
              <a:rPr lang="en-US" altLang="zh-CN" i="1" kern="100" dirty="0">
                <a:latin typeface="Times New Roman"/>
                <a:ea typeface="华文细黑"/>
                <a:cs typeface="Courier New"/>
              </a:rPr>
              <a:t>V</a:t>
            </a:r>
            <a:r>
              <a:rPr lang="en-US" altLang="zh-CN" kern="100" baseline="-25000" dirty="0">
                <a:latin typeface="Times New Roman"/>
                <a:ea typeface="华文细黑"/>
                <a:cs typeface="Courier New"/>
              </a:rPr>
              <a:t>2</a:t>
            </a:r>
            <a:r>
              <a:rPr lang="zh-CN" altLang="zh-CN" kern="100" dirty="0">
                <a:latin typeface="Times New Roman"/>
                <a:ea typeface="华文细黑"/>
                <a:cs typeface="Times New Roman"/>
              </a:rPr>
              <a:t>，但</a:t>
            </a:r>
            <a:r>
              <a:rPr lang="en-US" altLang="zh-CN" kern="100" dirty="0">
                <a:latin typeface="宋体"/>
                <a:ea typeface="华文细黑"/>
                <a:cs typeface="Times New Roman"/>
              </a:rPr>
              <a:t>①</a:t>
            </a:r>
            <a:r>
              <a:rPr lang="zh-CN" altLang="zh-CN" kern="100" dirty="0">
                <a:latin typeface="Times New Roman"/>
                <a:ea typeface="华文细黑"/>
                <a:cs typeface="Times New Roman"/>
              </a:rPr>
              <a:t>氨水是弱碱，其浓度远远大于</a:t>
            </a:r>
            <a:r>
              <a:rPr lang="en-US" altLang="zh-CN" kern="100" dirty="0">
                <a:latin typeface="宋体"/>
                <a:ea typeface="华文细黑"/>
                <a:cs typeface="Times New Roman"/>
              </a:rPr>
              <a:t>④</a:t>
            </a:r>
            <a:r>
              <a:rPr lang="zh-CN" altLang="zh-CN" kern="100" dirty="0">
                <a:latin typeface="Times New Roman"/>
                <a:ea typeface="华文细黑"/>
                <a:cs typeface="Times New Roman"/>
              </a:rPr>
              <a:t>盐酸，所以需要的</a:t>
            </a:r>
            <a:r>
              <a:rPr lang="en-US" altLang="zh-CN" kern="100" dirty="0">
                <a:latin typeface="宋体"/>
                <a:ea typeface="华文细黑"/>
                <a:cs typeface="Times New Roman"/>
              </a:rPr>
              <a:t>①</a:t>
            </a:r>
            <a:r>
              <a:rPr lang="zh-CN" altLang="zh-CN" kern="100" dirty="0">
                <a:latin typeface="Times New Roman"/>
                <a:ea typeface="华文细黑"/>
                <a:cs typeface="Times New Roman"/>
              </a:rPr>
              <a:t>氨水少，即</a:t>
            </a:r>
            <a:r>
              <a:rPr lang="en-US" altLang="zh-CN" i="1" kern="100" dirty="0">
                <a:latin typeface="Times New Roman"/>
                <a:ea typeface="华文细黑"/>
                <a:cs typeface="Courier New"/>
              </a:rPr>
              <a:t>V</a:t>
            </a:r>
            <a:r>
              <a:rPr lang="en-US" altLang="zh-CN" kern="100" baseline="-25000" dirty="0">
                <a:latin typeface="Times New Roman"/>
                <a:ea typeface="华文细黑"/>
                <a:cs typeface="Courier New"/>
              </a:rPr>
              <a:t>1</a:t>
            </a:r>
            <a:r>
              <a:rPr lang="en-US" altLang="zh-CN" kern="100" dirty="0">
                <a:latin typeface="Times New Roman"/>
                <a:ea typeface="华文细黑"/>
                <a:cs typeface="Courier New"/>
              </a:rPr>
              <a:t>&gt;</a:t>
            </a:r>
            <a:r>
              <a:rPr lang="en-US" altLang="zh-CN" i="1" kern="100" dirty="0">
                <a:latin typeface="Times New Roman"/>
                <a:ea typeface="华文细黑"/>
                <a:cs typeface="Courier New"/>
              </a:rPr>
              <a:t>V</a:t>
            </a:r>
            <a:r>
              <a:rPr lang="en-US" altLang="zh-CN" kern="100" baseline="-25000" dirty="0">
                <a:latin typeface="Times New Roman"/>
                <a:ea typeface="华文细黑"/>
                <a:cs typeface="Courier New"/>
              </a:rPr>
              <a:t>2</a:t>
            </a:r>
            <a:r>
              <a:rPr lang="zh-CN" altLang="zh-CN" kern="100" dirty="0">
                <a:latin typeface="Times New Roman"/>
                <a:ea typeface="华文细黑"/>
                <a:cs typeface="Times New Roman"/>
              </a:rPr>
              <a:t>，</a:t>
            </a:r>
            <a:r>
              <a:rPr lang="en-US" altLang="zh-CN" kern="100" dirty="0">
                <a:latin typeface="Times New Roman"/>
                <a:ea typeface="华文细黑"/>
                <a:cs typeface="Courier New"/>
              </a:rPr>
              <a:t>D</a:t>
            </a:r>
            <a:r>
              <a:rPr lang="zh-CN" altLang="zh-CN" kern="100" dirty="0">
                <a:latin typeface="Times New Roman"/>
                <a:ea typeface="华文细黑"/>
                <a:cs typeface="Times New Roman"/>
              </a:rPr>
              <a:t>错误。</a:t>
            </a:r>
            <a:endParaRPr lang="en-US" altLang="zh-CN" kern="100" dirty="0">
              <a:latin typeface="宋体"/>
              <a:cs typeface="Courier New"/>
            </a:endParaRPr>
          </a:p>
          <a:p>
            <a:pPr algn="just">
              <a:lnSpc>
                <a:spcPct val="140000"/>
              </a:lnSpc>
              <a:spcAft>
                <a:spcPts val="0"/>
              </a:spcAft>
            </a:pPr>
            <a:r>
              <a:rPr lang="zh-CN" altLang="zh-CN" b="1" kern="100" dirty="0">
                <a:solidFill>
                  <a:srgbClr val="0000FF"/>
                </a:solidFill>
                <a:latin typeface="Times New Roman"/>
                <a:cs typeface="Times New Roman"/>
              </a:rPr>
              <a:t>答案</a:t>
            </a:r>
            <a:r>
              <a:rPr lang="zh-CN" altLang="zh-CN" kern="100" dirty="0">
                <a:latin typeface="Times New Roman"/>
                <a:ea typeface="华文细黑"/>
                <a:cs typeface="Times New Roman"/>
              </a:rPr>
              <a:t>　</a:t>
            </a:r>
            <a:r>
              <a:rPr lang="en-US" altLang="zh-CN" kern="100" dirty="0">
                <a:solidFill>
                  <a:srgbClr val="E36C0A"/>
                </a:solidFill>
                <a:latin typeface="Times New Roman"/>
                <a:ea typeface="华文细黑"/>
                <a:cs typeface="Times New Roman"/>
              </a:rPr>
              <a:t>D</a:t>
            </a:r>
            <a:endParaRPr lang="en-US" altLang="zh-CN"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1320014"/>
              </p:ext>
            </p:extLst>
          </p:nvPr>
        </p:nvGraphicFramePr>
        <p:xfrm>
          <a:off x="406574" y="1940793"/>
          <a:ext cx="882650" cy="696913"/>
        </p:xfrm>
        <a:graphic>
          <a:graphicData uri="http://schemas.openxmlformats.org/presentationml/2006/ole">
            <mc:AlternateContent xmlns:mc="http://schemas.openxmlformats.org/markup-compatibility/2006">
              <mc:Choice xmlns:v="urn:schemas-microsoft-com:vml" Requires="v">
                <p:oleObj spid="_x0000_s40049" name="文档" r:id="rId3" imgW="883125" imgH="696786" progId="Word.Document.12">
                  <p:embed/>
                </p:oleObj>
              </mc:Choice>
              <mc:Fallback>
                <p:oleObj name="文档" r:id="rId3" imgW="883125" imgH="696786" progId="Word.Document.12">
                  <p:embed/>
                  <p:pic>
                    <p:nvPicPr>
                      <p:cNvPr id="0" name=""/>
                      <p:cNvPicPr/>
                      <p:nvPr/>
                    </p:nvPicPr>
                    <p:blipFill>
                      <a:blip r:embed="rId4"/>
                      <a:stretch>
                        <a:fillRect/>
                      </a:stretch>
                    </p:blipFill>
                    <p:spPr>
                      <a:xfrm>
                        <a:off x="406574" y="1940793"/>
                        <a:ext cx="882650" cy="69691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71979614"/>
              </p:ext>
            </p:extLst>
          </p:nvPr>
        </p:nvGraphicFramePr>
        <p:xfrm>
          <a:off x="1694061" y="4083124"/>
          <a:ext cx="1549400" cy="849313"/>
        </p:xfrm>
        <a:graphic>
          <a:graphicData uri="http://schemas.openxmlformats.org/presentationml/2006/ole">
            <mc:AlternateContent xmlns:mc="http://schemas.openxmlformats.org/markup-compatibility/2006">
              <mc:Choice xmlns:v="urn:schemas-microsoft-com:vml" Requires="v">
                <p:oleObj spid="_x0000_s40050" name="文档" r:id="rId5" imgW="1556390" imgH="849028" progId="Word.Document.12">
                  <p:embed/>
                </p:oleObj>
              </mc:Choice>
              <mc:Fallback>
                <p:oleObj name="文档" r:id="rId5" imgW="1556390" imgH="849028" progId="Word.Document.12">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4061" y="4083124"/>
                        <a:ext cx="15494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1">
            <a:hlinkClick r:id="rId7" action="ppaction://hlinksldjump"/>
          </p:cNvPr>
          <p:cNvSpPr>
            <a:spLocks noChangeArrowheads="1"/>
          </p:cNvSpPr>
          <p:nvPr/>
        </p:nvSpPr>
        <p:spPr bwMode="auto">
          <a:xfrm>
            <a:off x="10382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8" action="ppaction://hlinksldjump"/>
          </p:cNvPr>
          <p:cNvSpPr>
            <a:spLocks noChangeArrowheads="1"/>
          </p:cNvSpPr>
          <p:nvPr/>
        </p:nvSpPr>
        <p:spPr bwMode="auto">
          <a:xfrm>
            <a:off x="10884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9" action="ppaction://hlinksldjump"/>
          </p:cNvPr>
          <p:cNvSpPr>
            <a:spLocks noChangeArrowheads="1"/>
          </p:cNvSpPr>
          <p:nvPr/>
        </p:nvSpPr>
        <p:spPr bwMode="auto">
          <a:xfrm>
            <a:off x="11362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94801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75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750"/>
                                        <p:tgtEl>
                                          <p:spTgt spid="2"/>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750"/>
                                        <p:tgtEl>
                                          <p:spTgt spid="5">
                                            <p:txEl>
                                              <p:pRg st="2" end="2"/>
                                            </p:txEl>
                                          </p:spTgt>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linds(horizontal)">
                                      <p:cBhvr>
                                        <p:cTn id="21" dur="750"/>
                                        <p:tgtEl>
                                          <p:spTgt spid="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750"/>
                                        <p:tgtEl>
                                          <p:spTgt spid="3"/>
                                        </p:tgtEl>
                                      </p:cBhvr>
                                    </p:animEffect>
                                  </p:childTnLst>
                                </p:cTn>
                              </p:par>
                            </p:childTnLst>
                          </p:cTn>
                        </p:par>
                        <p:par>
                          <p:cTn id="25" fill="hold">
                            <p:stCondLst>
                              <p:cond delay="2250"/>
                            </p:stCondLst>
                            <p:childTnLst>
                              <p:par>
                                <p:cTn id="26" presetID="3" presetClass="entr" presetSubtype="10" fill="hold"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linds(horizontal)">
                                      <p:cBhvr>
                                        <p:cTn id="28" dur="750"/>
                                        <p:tgtEl>
                                          <p:spTgt spid="5">
                                            <p:txEl>
                                              <p:pRg st="4" end="4"/>
                                            </p:txEl>
                                          </p:spTgt>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750" y="713019"/>
            <a:ext cx="11617054" cy="4949023"/>
          </a:xfrm>
          <a:prstGeom prst="rect">
            <a:avLst/>
          </a:prstGeom>
        </p:spPr>
        <p:txBody>
          <a:bodyPr wrap="square" lIns="121898" tIns="60948" rIns="121898" bIns="60948">
            <a:spAutoFit/>
          </a:bodyPr>
          <a:lstStyle/>
          <a:p>
            <a:pPr algn="just">
              <a:lnSpc>
                <a:spcPct val="140000"/>
              </a:lnSpc>
              <a:spcAft>
                <a:spcPts val="0"/>
              </a:spcAft>
            </a:pPr>
            <a:r>
              <a:rPr lang="zh-CN" altLang="zh-CN" sz="2800" b="1" kern="100">
                <a:solidFill>
                  <a:srgbClr val="0000FF"/>
                </a:solidFill>
                <a:latin typeface="Times New Roman"/>
                <a:cs typeface="Times New Roman"/>
              </a:rPr>
              <a:t>题组二　判断弱电解质的方法</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为了证明醋酸是弱电解质，甲、乙、丙、丁四人分别选用下列试剂进行实验：</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醋酸溶液、</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盐酸、</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的盐酸、</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的醋酸、</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晶体、</a:t>
            </a:r>
            <a:r>
              <a:rPr lang="en-US" altLang="zh-CN" sz="2800" kern="100">
                <a:latin typeface="Times New Roman"/>
                <a:ea typeface="华文细黑"/>
                <a:cs typeface="Courier New"/>
              </a:rPr>
              <a:t>NaCl</a:t>
            </a:r>
            <a:r>
              <a:rPr lang="zh-CN" altLang="zh-CN" sz="2800" kern="100">
                <a:latin typeface="Times New Roman"/>
                <a:ea typeface="华文细黑"/>
                <a:cs typeface="Times New Roman"/>
              </a:rPr>
              <a:t>晶体、</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COONH</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晶体、蒸馏水、锌粒、</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试纸、酚酞、</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溶液等。</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甲取出</a:t>
            </a:r>
            <a:r>
              <a:rPr lang="en-US" altLang="zh-CN" sz="2800" kern="100">
                <a:latin typeface="Times New Roman"/>
                <a:ea typeface="华文细黑"/>
                <a:cs typeface="Courier New"/>
              </a:rPr>
              <a:t>10 mL 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的醋酸溶液，用</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试纸测出其</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，确定醋酸是弱电解质，则</a:t>
            </a:r>
            <a:r>
              <a:rPr lang="en-US" altLang="zh-CN" sz="2800" i="1" kern="100">
                <a:latin typeface="Times New Roman"/>
                <a:ea typeface="华文细黑"/>
                <a:cs typeface="Courier New"/>
              </a:rPr>
              <a:t>a</a:t>
            </a:r>
            <a:r>
              <a:rPr lang="zh-CN" altLang="zh-CN" sz="2800" kern="100">
                <a:latin typeface="Times New Roman"/>
                <a:ea typeface="华文细黑"/>
                <a:cs typeface="Times New Roman"/>
              </a:rPr>
              <a:t>应该满足的关系是</a:t>
            </a:r>
            <a:r>
              <a:rPr lang="en-US" altLang="zh-CN" sz="2800" kern="100" smtClean="0">
                <a:latin typeface="Times New Roman"/>
                <a:ea typeface="华文细黑"/>
                <a:cs typeface="Courier New"/>
              </a:rPr>
              <a:t>____</a:t>
            </a:r>
            <a:r>
              <a:rPr lang="zh-CN" altLang="zh-CN" sz="2800" kern="100">
                <a:latin typeface="Times New Roman"/>
                <a:ea typeface="华文细黑"/>
                <a:cs typeface="Times New Roman"/>
              </a:rPr>
              <a:t>，理由</a:t>
            </a:r>
            <a:r>
              <a:rPr lang="zh-CN" altLang="zh-CN" sz="2800" kern="100" smtClean="0">
                <a:latin typeface="Times New Roman"/>
                <a:ea typeface="华文细黑"/>
                <a:cs typeface="Times New Roman"/>
              </a:rPr>
              <a:t>是</a:t>
            </a:r>
            <a:r>
              <a:rPr lang="en-US" altLang="zh-CN" sz="2800" kern="100" smtClean="0">
                <a:latin typeface="Times New Roman"/>
                <a:ea typeface="华文细黑"/>
                <a:cs typeface="Times New Roman"/>
              </a:rPr>
              <a:t>__________________</a:t>
            </a:r>
          </a:p>
          <a:p>
            <a:pPr algn="just">
              <a:lnSpc>
                <a:spcPct val="140000"/>
              </a:lnSpc>
              <a:spcAft>
                <a:spcPts val="0"/>
              </a:spcAft>
            </a:pPr>
            <a:r>
              <a:rPr lang="en-US" altLang="zh-CN" sz="2800" kern="100" smtClean="0">
                <a:latin typeface="Times New Roman"/>
                <a:ea typeface="华文细黑"/>
                <a:cs typeface="Courier New"/>
              </a:rPr>
              <a:t>________</a:t>
            </a:r>
            <a:r>
              <a:rPr lang="zh-CN" altLang="zh-CN" sz="2800" kern="100" smtClean="0">
                <a:latin typeface="Times New Roman"/>
                <a:ea typeface="华文细黑"/>
                <a:cs typeface="Times New Roman"/>
              </a:rPr>
              <a:t>。</a:t>
            </a:r>
            <a:endParaRPr lang="zh-CN" altLang="zh-CN" sz="1050" kern="100">
              <a:latin typeface="宋体"/>
              <a:cs typeface="Courier New"/>
            </a:endParaRPr>
          </a:p>
        </p:txBody>
      </p:sp>
      <p:sp>
        <p:nvSpPr>
          <p:cNvPr id="3" name="矩形 2"/>
          <p:cNvSpPr/>
          <p:nvPr/>
        </p:nvSpPr>
        <p:spPr>
          <a:xfrm>
            <a:off x="6220172" y="4428267"/>
            <a:ext cx="745717" cy="523220"/>
          </a:xfrm>
          <a:prstGeom prst="rect">
            <a:avLst/>
          </a:prstGeom>
        </p:spPr>
        <p:txBody>
          <a:bodyPr wrap="none">
            <a:spAutoFit/>
          </a:bodyPr>
          <a:lstStyle/>
          <a:p>
            <a:r>
              <a:rPr lang="en-US" altLang="zh-CN" sz="2800" i="1" kern="100">
                <a:solidFill>
                  <a:srgbClr val="E36C0A"/>
                </a:solidFill>
                <a:latin typeface="Times New Roman"/>
                <a:ea typeface="华文细黑"/>
              </a:rPr>
              <a:t>a</a:t>
            </a:r>
            <a:r>
              <a:rPr lang="en-US" altLang="zh-CN" sz="2800" kern="100">
                <a:solidFill>
                  <a:srgbClr val="E36C0A"/>
                </a:solidFill>
                <a:latin typeface="Times New Roman"/>
                <a:ea typeface="华文细黑"/>
              </a:rPr>
              <a:t>&gt;1</a:t>
            </a:r>
            <a:endParaRPr lang="zh-CN" altLang="en-US" sz="2800"/>
          </a:p>
        </p:txBody>
      </p:sp>
      <p:sp>
        <p:nvSpPr>
          <p:cNvPr id="6" name="矩形 5"/>
          <p:cNvSpPr/>
          <p:nvPr/>
        </p:nvSpPr>
        <p:spPr>
          <a:xfrm>
            <a:off x="8314238" y="4380642"/>
            <a:ext cx="3416320"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因醋酸是弱酸，</a:t>
            </a:r>
            <a:r>
              <a:rPr lang="zh-CN" altLang="zh-CN" sz="2800" kern="100" smtClean="0">
                <a:solidFill>
                  <a:srgbClr val="E36C0A"/>
                </a:solidFill>
                <a:latin typeface="Times New Roman"/>
                <a:ea typeface="华文细黑"/>
                <a:cs typeface="Times New Roman"/>
              </a:rPr>
              <a:t>不能</a:t>
            </a:r>
            <a:endParaRPr lang="zh-CN" altLang="en-US" sz="2800" kern="100">
              <a:solidFill>
                <a:srgbClr val="E36C0A"/>
              </a:solidFill>
              <a:latin typeface="Times New Roman"/>
              <a:ea typeface="华文细黑"/>
              <a:cs typeface="Times New Roman"/>
            </a:endParaRPr>
          </a:p>
        </p:txBody>
      </p:sp>
      <p:sp>
        <p:nvSpPr>
          <p:cNvPr id="8" name="矩形 7"/>
          <p:cNvSpPr/>
          <p:nvPr/>
        </p:nvSpPr>
        <p:spPr>
          <a:xfrm>
            <a:off x="334566" y="4970537"/>
            <a:ext cx="1620957" cy="523220"/>
          </a:xfrm>
          <a:prstGeom prst="rect">
            <a:avLst/>
          </a:prstGeom>
        </p:spPr>
        <p:txBody>
          <a:bodyPr wrap="none">
            <a:spAutoFit/>
          </a:bodyPr>
          <a:lstStyle/>
          <a:p>
            <a:pPr lvl="0"/>
            <a:r>
              <a:rPr lang="zh-CN" altLang="zh-CN" sz="2800" kern="100">
                <a:solidFill>
                  <a:srgbClr val="E36C0A"/>
                </a:solidFill>
                <a:latin typeface="Times New Roman"/>
                <a:ea typeface="华文细黑"/>
                <a:cs typeface="Times New Roman"/>
              </a:rPr>
              <a:t>完全电离</a:t>
            </a:r>
            <a:endParaRPr lang="zh-CN" altLang="en-US" sz="2800" kern="100">
              <a:solidFill>
                <a:srgbClr val="E36C0A"/>
              </a:solidFill>
              <a:latin typeface="Times New Roman"/>
              <a:ea typeface="华文细黑"/>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36004"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0" name="Rectangle 21">
            <a:hlinkClick r:id="rId2" action="ppaction://hlinksldjump"/>
          </p:cNvPr>
          <p:cNvSpPr>
            <a:spLocks noChangeArrowheads="1"/>
          </p:cNvSpPr>
          <p:nvPr/>
        </p:nvSpPr>
        <p:spPr bwMode="auto">
          <a:xfrm>
            <a:off x="10382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884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1362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6407132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3" grpId="0"/>
      <p:bldP spid="3" grpId="1"/>
      <p:bldP spid="6" grpId="0"/>
      <p:bldP spid="6" grpId="1"/>
      <p:bldP spid="8" grpId="0"/>
      <p:bldP spid="8"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755055"/>
            <a:ext cx="11388152" cy="4345781"/>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乙分别取</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的醋酸和盐酸各</a:t>
            </a:r>
            <a:r>
              <a:rPr lang="en-US" altLang="zh-CN" sz="2800" kern="100">
                <a:latin typeface="Times New Roman"/>
                <a:ea typeface="华文细黑"/>
                <a:cs typeface="Courier New"/>
              </a:rPr>
              <a:t>1 mL</a:t>
            </a:r>
            <a:r>
              <a:rPr lang="zh-CN" altLang="zh-CN" sz="2800" kern="100">
                <a:latin typeface="Times New Roman"/>
                <a:ea typeface="华文细黑"/>
                <a:cs typeface="Times New Roman"/>
              </a:rPr>
              <a:t>，分别用蒸馏水稀释到</a:t>
            </a:r>
            <a:r>
              <a:rPr lang="en-US" altLang="zh-CN" sz="2800" kern="100">
                <a:latin typeface="Times New Roman"/>
                <a:ea typeface="华文细黑"/>
                <a:cs typeface="Courier New"/>
              </a:rPr>
              <a:t>100 mL</a:t>
            </a:r>
            <a:r>
              <a:rPr lang="zh-CN" altLang="zh-CN" sz="2800" kern="100">
                <a:latin typeface="Times New Roman"/>
                <a:ea typeface="华文细黑"/>
                <a:cs typeface="Times New Roman"/>
              </a:rPr>
              <a:t>，然后用</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试纸分别测定两溶液的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，则可认定醋酸是弱电解质，判断的依据是</a:t>
            </a:r>
            <a:r>
              <a:rPr lang="en-US" altLang="zh-CN" sz="2800" kern="100" smtClean="0">
                <a:latin typeface="Times New Roman"/>
                <a:ea typeface="华文细黑"/>
                <a:cs typeface="Courier New"/>
              </a:rPr>
              <a:t>_________________________</a:t>
            </a:r>
            <a:r>
              <a:rPr lang="zh-CN" altLang="zh-CN" sz="2800" kern="100" smtClean="0">
                <a:latin typeface="Times New Roman"/>
                <a:ea typeface="华文细黑"/>
                <a:cs typeface="Times New Roman"/>
              </a:rPr>
              <a:t>。</a:t>
            </a:r>
            <a:endParaRPr lang="en-US" altLang="zh-CN" sz="1050" kern="100" smtClean="0">
              <a:latin typeface="宋体"/>
              <a:cs typeface="Courier New"/>
            </a:endParaRPr>
          </a:p>
          <a:p>
            <a:pPr algn="just">
              <a:lnSpc>
                <a:spcPct val="140000"/>
              </a:lnSpc>
              <a:spcAft>
                <a:spcPts val="0"/>
              </a:spcAft>
            </a:pPr>
            <a:r>
              <a:rPr lang="en-US" altLang="zh-CN" sz="2800" kern="100">
                <a:solidFill>
                  <a:prstClr val="black"/>
                </a:solidFill>
                <a:latin typeface="Times New Roman"/>
                <a:ea typeface="华文细黑"/>
                <a:cs typeface="Courier New"/>
              </a:rPr>
              <a:t>(3)</a:t>
            </a:r>
            <a:r>
              <a:rPr lang="zh-CN" altLang="zh-CN" sz="2800" kern="100">
                <a:solidFill>
                  <a:prstClr val="black"/>
                </a:solidFill>
                <a:latin typeface="Times New Roman"/>
                <a:ea typeface="华文细黑"/>
                <a:cs typeface="Times New Roman"/>
              </a:rPr>
              <a:t>丙分别取</a:t>
            </a:r>
            <a:r>
              <a:rPr lang="en-US" altLang="zh-CN" sz="2800" kern="100">
                <a:solidFill>
                  <a:prstClr val="black"/>
                </a:solidFill>
                <a:latin typeface="Times New Roman"/>
                <a:ea typeface="华文细黑"/>
                <a:cs typeface="Courier New"/>
              </a:rPr>
              <a:t>pH</a:t>
            </a:r>
            <a:r>
              <a:rPr lang="zh-CN" altLang="zh-CN" sz="2800" kern="100">
                <a:solidFill>
                  <a:prstClr val="black"/>
                </a:solidFill>
                <a:latin typeface="Times New Roman"/>
                <a:ea typeface="华文细黑"/>
                <a:cs typeface="Times New Roman"/>
              </a:rPr>
              <a:t>＝</a:t>
            </a:r>
            <a:r>
              <a:rPr lang="en-US" altLang="zh-CN" sz="2800" kern="100">
                <a:solidFill>
                  <a:prstClr val="black"/>
                </a:solidFill>
                <a:latin typeface="Times New Roman"/>
                <a:ea typeface="华文细黑"/>
                <a:cs typeface="Courier New"/>
              </a:rPr>
              <a:t>3</a:t>
            </a:r>
            <a:r>
              <a:rPr lang="zh-CN" altLang="zh-CN" sz="2800" kern="100">
                <a:solidFill>
                  <a:prstClr val="black"/>
                </a:solidFill>
                <a:latin typeface="Times New Roman"/>
                <a:ea typeface="华文细黑"/>
                <a:cs typeface="Times New Roman"/>
              </a:rPr>
              <a:t>的盐酸和醋酸各</a:t>
            </a:r>
            <a:r>
              <a:rPr lang="en-US" altLang="zh-CN" sz="2800" kern="100">
                <a:solidFill>
                  <a:prstClr val="black"/>
                </a:solidFill>
                <a:latin typeface="Times New Roman"/>
                <a:ea typeface="华文细黑"/>
                <a:cs typeface="Courier New"/>
              </a:rPr>
              <a:t>10 mL</a:t>
            </a:r>
            <a:r>
              <a:rPr lang="zh-CN" altLang="zh-CN" sz="2800" kern="100">
                <a:solidFill>
                  <a:prstClr val="black"/>
                </a:solidFill>
                <a:latin typeface="Times New Roman"/>
                <a:ea typeface="华文细黑"/>
                <a:cs typeface="Times New Roman"/>
              </a:rPr>
              <a:t>，然后加入质量相同的锌粒，醋酸放出</a:t>
            </a:r>
            <a:r>
              <a:rPr lang="en-US" altLang="zh-CN" sz="2800" kern="100">
                <a:solidFill>
                  <a:prstClr val="black"/>
                </a:solidFill>
                <a:latin typeface="Times New Roman"/>
                <a:ea typeface="华文细黑"/>
                <a:cs typeface="Courier New"/>
              </a:rPr>
              <a:t>H</a:t>
            </a:r>
            <a:r>
              <a:rPr lang="en-US" altLang="zh-CN" sz="2800" kern="100" baseline="-25000">
                <a:solidFill>
                  <a:prstClr val="black"/>
                </a:solidFill>
                <a:latin typeface="Times New Roman"/>
                <a:ea typeface="华文细黑"/>
                <a:cs typeface="Courier New"/>
              </a:rPr>
              <a:t>2</a:t>
            </a:r>
            <a:r>
              <a:rPr lang="zh-CN" altLang="zh-CN" sz="2800" kern="100">
                <a:solidFill>
                  <a:prstClr val="black"/>
                </a:solidFill>
                <a:latin typeface="Times New Roman"/>
                <a:ea typeface="华文细黑"/>
                <a:cs typeface="Times New Roman"/>
              </a:rPr>
              <a:t>的速率快，则认定醋酸是弱电解质，你认为这一方法正确吗？</a:t>
            </a:r>
            <a:r>
              <a:rPr lang="en-US" altLang="zh-CN" sz="2800" kern="100" smtClean="0">
                <a:solidFill>
                  <a:prstClr val="black"/>
                </a:solidFill>
                <a:latin typeface="Times New Roman"/>
                <a:ea typeface="华文细黑"/>
                <a:cs typeface="Courier New"/>
              </a:rPr>
              <a:t>____</a:t>
            </a:r>
            <a:r>
              <a:rPr lang="zh-CN" altLang="zh-CN" sz="2800" kern="100">
                <a:solidFill>
                  <a:prstClr val="black"/>
                </a:solidFill>
                <a:latin typeface="Times New Roman"/>
                <a:ea typeface="华文细黑"/>
                <a:cs typeface="Times New Roman"/>
              </a:rPr>
              <a:t>，请说明理由：</a:t>
            </a:r>
            <a:r>
              <a:rPr lang="en-US" altLang="zh-CN" sz="2800" kern="100" smtClean="0">
                <a:solidFill>
                  <a:prstClr val="black"/>
                </a:solidFill>
                <a:latin typeface="Times New Roman" pitchFamily="18" charset="0"/>
                <a:ea typeface="Times New Roman"/>
                <a:cs typeface="Courier New"/>
              </a:rPr>
              <a:t>____________________________________________</a:t>
            </a:r>
          </a:p>
          <a:p>
            <a:pPr algn="just">
              <a:lnSpc>
                <a:spcPct val="140000"/>
              </a:lnSpc>
              <a:spcAft>
                <a:spcPts val="0"/>
              </a:spcAft>
            </a:pPr>
            <a:r>
              <a:rPr lang="en-US" altLang="zh-CN" sz="2800" kern="100" smtClean="0">
                <a:solidFill>
                  <a:prstClr val="black"/>
                </a:solidFill>
                <a:latin typeface="Times New Roman"/>
                <a:ea typeface="华文细黑"/>
                <a:cs typeface="Times New Roman"/>
              </a:rPr>
              <a:t>______________________________________</a:t>
            </a:r>
            <a:r>
              <a:rPr lang="zh-CN" altLang="zh-CN" sz="2800" kern="100" smtClean="0">
                <a:solidFill>
                  <a:prstClr val="black"/>
                </a:solidFill>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3" name="矩形 2"/>
          <p:cNvSpPr/>
          <p:nvPr/>
        </p:nvSpPr>
        <p:spPr>
          <a:xfrm>
            <a:off x="1918742" y="2013099"/>
            <a:ext cx="4496744"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盐酸的</a:t>
            </a:r>
            <a:r>
              <a:rPr lang="en-US" altLang="zh-CN" sz="2800" kern="100">
                <a:solidFill>
                  <a:srgbClr val="E36C0A"/>
                </a:solidFill>
                <a:latin typeface="Times New Roman"/>
                <a:ea typeface="华文细黑"/>
              </a:rPr>
              <a:t>pH</a:t>
            </a:r>
            <a:r>
              <a:rPr lang="zh-CN" altLang="zh-CN" sz="2800" kern="1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5</a:t>
            </a:r>
            <a:r>
              <a:rPr lang="zh-CN" altLang="zh-CN" sz="2800" kern="100">
                <a:solidFill>
                  <a:srgbClr val="E36C0A"/>
                </a:solidFill>
                <a:latin typeface="Times New Roman"/>
                <a:ea typeface="华文细黑"/>
                <a:cs typeface="Times New Roman"/>
              </a:rPr>
              <a:t>，醋酸的</a:t>
            </a:r>
            <a:r>
              <a:rPr lang="en-US" altLang="zh-CN" sz="2800" kern="100">
                <a:solidFill>
                  <a:srgbClr val="E36C0A"/>
                </a:solidFill>
                <a:latin typeface="Times New Roman"/>
                <a:ea typeface="华文细黑"/>
              </a:rPr>
              <a:t>pH&lt;5</a:t>
            </a:r>
            <a:endParaRPr lang="zh-CN" altLang="en-US" sz="2800"/>
          </a:p>
        </p:txBody>
      </p:sp>
      <p:sp>
        <p:nvSpPr>
          <p:cNvPr id="5" name="矩形 4"/>
          <p:cNvSpPr/>
          <p:nvPr/>
        </p:nvSpPr>
        <p:spPr>
          <a:xfrm>
            <a:off x="477899" y="3832235"/>
            <a:ext cx="902811"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正确</a:t>
            </a:r>
            <a:endParaRPr lang="zh-CN" altLang="en-US" sz="2800" kern="100">
              <a:solidFill>
                <a:srgbClr val="E36C0A"/>
              </a:solidFill>
              <a:latin typeface="Times New Roman"/>
              <a:ea typeface="华文细黑"/>
              <a:cs typeface="Times New Roman"/>
            </a:endParaRPr>
          </a:p>
        </p:txBody>
      </p:sp>
      <p:sp>
        <p:nvSpPr>
          <p:cNvPr id="7" name="矩形 6"/>
          <p:cNvSpPr/>
          <p:nvPr/>
        </p:nvSpPr>
        <p:spPr>
          <a:xfrm>
            <a:off x="3593976" y="3716908"/>
            <a:ext cx="8109551" cy="695575"/>
          </a:xfrm>
          <a:prstGeom prst="rect">
            <a:avLst/>
          </a:prstGeom>
        </p:spPr>
        <p:txBody>
          <a:bodyPr>
            <a:spAutoFit/>
          </a:bodyPr>
          <a:lstStyle/>
          <a:p>
            <a:pPr>
              <a:lnSpc>
                <a:spcPct val="140000"/>
              </a:lnSpc>
            </a:pPr>
            <a:r>
              <a:rPr lang="zh-CN" altLang="zh-CN" sz="2800" kern="100">
                <a:solidFill>
                  <a:srgbClr val="E36C0A"/>
                </a:solidFill>
                <a:latin typeface="Times New Roman"/>
                <a:ea typeface="华文细黑"/>
                <a:cs typeface="Times New Roman"/>
              </a:rPr>
              <a:t>由于醋酸是弱酸，随着反应的进行，醋酸不断电离</a:t>
            </a:r>
            <a:r>
              <a:rPr lang="zh-CN" altLang="zh-CN" sz="2800" kern="100" smtClean="0">
                <a:solidFill>
                  <a:srgbClr val="E36C0A"/>
                </a:solidFill>
                <a:latin typeface="Times New Roman"/>
                <a:ea typeface="华文细黑"/>
                <a:cs typeface="Times New Roman"/>
              </a:rPr>
              <a:t>，</a:t>
            </a:r>
            <a:endParaRPr lang="zh-CN" altLang="en-US" sz="2800"/>
          </a:p>
        </p:txBody>
      </p:sp>
      <p:sp>
        <p:nvSpPr>
          <p:cNvPr id="9" name="矩形 8"/>
          <p:cNvSpPr/>
          <p:nvPr/>
        </p:nvSpPr>
        <p:spPr>
          <a:xfrm>
            <a:off x="494512" y="4293296"/>
            <a:ext cx="7372319" cy="628698"/>
          </a:xfrm>
          <a:prstGeom prst="rect">
            <a:avLst/>
          </a:prstGeom>
        </p:spPr>
        <p:txBody>
          <a:bodyPr>
            <a:spAutoFit/>
          </a:bodyPr>
          <a:lstStyle/>
          <a:p>
            <a:pPr lvl="0">
              <a:lnSpc>
                <a:spcPct val="140000"/>
              </a:lnSpc>
            </a:pPr>
            <a:r>
              <a:rPr lang="en-US" altLang="zh-CN" sz="2800" i="1" kern="100">
                <a:solidFill>
                  <a:srgbClr val="E36C0A"/>
                </a:solidFill>
                <a:latin typeface="Times New Roman"/>
                <a:ea typeface="华文细黑"/>
              </a:rPr>
              <a:t>c</a:t>
            </a:r>
            <a:r>
              <a:rPr lang="en-US" altLang="zh-CN" sz="2800" kern="100">
                <a:solidFill>
                  <a:srgbClr val="E36C0A"/>
                </a:solidFill>
                <a:latin typeface="Times New Roman"/>
                <a:ea typeface="华文细黑"/>
              </a:rPr>
              <a:t>(H</a:t>
            </a:r>
            <a:r>
              <a:rPr lang="zh-CN" altLang="zh-CN" sz="2800" kern="100" baseline="30000">
                <a:solidFill>
                  <a:srgbClr val="E36C0A"/>
                </a:solidFill>
                <a:latin typeface="Times New Roman"/>
                <a:ea typeface="华文细黑"/>
                <a:cs typeface="Times New Roman"/>
              </a:rPr>
              <a:t>＋</a:t>
            </a:r>
            <a:r>
              <a:rPr lang="en-US" altLang="zh-CN" sz="2800" kern="100">
                <a:solidFill>
                  <a:srgbClr val="E36C0A"/>
                </a:solidFill>
                <a:latin typeface="Times New Roman"/>
                <a:ea typeface="华文细黑"/>
              </a:rPr>
              <a:t>)</a:t>
            </a:r>
            <a:r>
              <a:rPr lang="zh-CN" altLang="zh-CN" sz="2800" kern="100">
                <a:solidFill>
                  <a:srgbClr val="E36C0A"/>
                </a:solidFill>
                <a:latin typeface="Times New Roman"/>
                <a:ea typeface="华文细黑"/>
                <a:cs typeface="Times New Roman"/>
              </a:rPr>
              <a:t>变化小，产生</a:t>
            </a:r>
            <a:r>
              <a:rPr lang="en-US" altLang="zh-CN" sz="2800" kern="100">
                <a:solidFill>
                  <a:srgbClr val="E36C0A"/>
                </a:solidFill>
                <a:latin typeface="Times New Roman"/>
                <a:ea typeface="华文细黑"/>
              </a:rPr>
              <a:t>H</a:t>
            </a:r>
            <a:r>
              <a:rPr lang="en-US" altLang="zh-CN" sz="2800" kern="100" baseline="-25000">
                <a:solidFill>
                  <a:srgbClr val="E36C0A"/>
                </a:solidFill>
                <a:latin typeface="Times New Roman"/>
                <a:ea typeface="华文细黑"/>
              </a:rPr>
              <a:t>2</a:t>
            </a:r>
            <a:r>
              <a:rPr lang="zh-CN" altLang="zh-CN" sz="2800" kern="100">
                <a:solidFill>
                  <a:srgbClr val="E36C0A"/>
                </a:solidFill>
                <a:latin typeface="Times New Roman"/>
                <a:ea typeface="华文细黑"/>
                <a:cs typeface="Times New Roman"/>
              </a:rPr>
              <a:t>的速率醋酸比盐酸</a:t>
            </a:r>
            <a:r>
              <a:rPr lang="zh-CN" altLang="zh-CN" sz="2800" kern="100" smtClean="0">
                <a:solidFill>
                  <a:srgbClr val="E36C0A"/>
                </a:solidFill>
                <a:latin typeface="Times New Roman"/>
                <a:ea typeface="华文细黑"/>
                <a:cs typeface="Times New Roman"/>
              </a:rPr>
              <a:t>快</a:t>
            </a:r>
            <a:endParaRPr lang="en-US" altLang="zh-CN" sz="2800" kern="100" smtClean="0">
              <a:solidFill>
                <a:srgbClr val="E36C0A"/>
              </a:solidFill>
              <a:latin typeface="Times New Roman"/>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36004"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1" name="Rectangle 21">
            <a:hlinkClick r:id="rId2" action="ppaction://hlinksldjump"/>
          </p:cNvPr>
          <p:cNvSpPr>
            <a:spLocks noChangeArrowheads="1"/>
          </p:cNvSpPr>
          <p:nvPr/>
        </p:nvSpPr>
        <p:spPr bwMode="auto">
          <a:xfrm>
            <a:off x="10382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10884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11362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20505537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5" grpId="0"/>
      <p:bldP spid="5" grpId="1"/>
      <p:bldP spid="7" grpId="0"/>
      <p:bldP spid="7" grpId="1"/>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686" y="1253779"/>
            <a:ext cx="11388152" cy="2536055"/>
          </a:xfrm>
          <a:prstGeom prst="rect">
            <a:avLst/>
          </a:prstGeom>
        </p:spPr>
        <p:txBody>
          <a:bodyPr wrap="square" lIns="121898" tIns="60948" rIns="121898" bIns="60948">
            <a:spAutoFit/>
          </a:bodyPr>
          <a:lstStyle/>
          <a:p>
            <a:pPr algn="just">
              <a:lnSpc>
                <a:spcPct val="140000"/>
              </a:lnSpc>
              <a:spcAft>
                <a:spcPts val="0"/>
              </a:spcAft>
            </a:pPr>
            <a:r>
              <a:rPr lang="en-US" altLang="zh-CN" sz="2800" kern="100">
                <a:latin typeface="Times New Roman"/>
                <a:ea typeface="华文细黑"/>
                <a:cs typeface="Courier New"/>
              </a:rPr>
              <a:t>(4)</a:t>
            </a:r>
            <a:r>
              <a:rPr lang="zh-CN" altLang="zh-CN" sz="2800" kern="100">
                <a:latin typeface="Times New Roman"/>
                <a:ea typeface="华文细黑"/>
                <a:cs typeface="Times New Roman"/>
              </a:rPr>
              <a:t>丁用</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COONa</a:t>
            </a:r>
            <a:r>
              <a:rPr lang="zh-CN" altLang="zh-CN" sz="2800" kern="100">
                <a:latin typeface="Times New Roman"/>
                <a:ea typeface="华文细黑"/>
                <a:cs typeface="Times New Roman"/>
              </a:rPr>
              <a:t>晶体、</a:t>
            </a:r>
            <a:r>
              <a:rPr lang="en-US" altLang="zh-CN" sz="2800" kern="100">
                <a:latin typeface="Times New Roman"/>
                <a:ea typeface="华文细黑"/>
                <a:cs typeface="Courier New"/>
              </a:rPr>
              <a:t>NaCl</a:t>
            </a:r>
            <a:r>
              <a:rPr lang="zh-CN" altLang="zh-CN" sz="2800" kern="100">
                <a:latin typeface="Times New Roman"/>
                <a:ea typeface="华文细黑"/>
                <a:cs typeface="Times New Roman"/>
              </a:rPr>
              <a:t>晶体、蒸馏水和酚酞做实验，也论证了醋酸是弱酸的事实，该同学的实验操作和现象</a:t>
            </a:r>
            <a:r>
              <a:rPr lang="zh-CN" altLang="zh-CN" sz="2800" kern="100" smtClean="0">
                <a:latin typeface="Times New Roman"/>
                <a:ea typeface="华文细黑"/>
                <a:cs typeface="Times New Roman"/>
              </a:rPr>
              <a:t>是</a:t>
            </a:r>
            <a:r>
              <a:rPr lang="en-US" altLang="zh-CN" sz="2800" kern="100" smtClean="0">
                <a:latin typeface="Times New Roman"/>
                <a:ea typeface="华文细黑"/>
                <a:cs typeface="Courier New"/>
              </a:rPr>
              <a:t>______________________</a:t>
            </a:r>
          </a:p>
          <a:p>
            <a:pPr algn="just">
              <a:lnSpc>
                <a:spcPct val="140000"/>
              </a:lnSpc>
              <a:spcAft>
                <a:spcPts val="0"/>
              </a:spcAft>
            </a:pPr>
            <a:r>
              <a:rPr lang="en-US" altLang="zh-CN" sz="2800" kern="100" smtClean="0">
                <a:latin typeface="Times New Roman"/>
                <a:ea typeface="华文细黑"/>
                <a:cs typeface="Courier New"/>
              </a:rPr>
              <a:t>______________________________________________________________</a:t>
            </a:r>
          </a:p>
          <a:p>
            <a:pPr algn="just">
              <a:lnSpc>
                <a:spcPct val="140000"/>
              </a:lnSpc>
              <a:spcAft>
                <a:spcPts val="0"/>
              </a:spcAft>
            </a:pPr>
            <a:r>
              <a:rPr lang="en-US" altLang="zh-CN" sz="2800" kern="100" smtClean="0">
                <a:latin typeface="Times New Roman"/>
                <a:ea typeface="华文细黑"/>
                <a:cs typeface="Courier New"/>
              </a:rPr>
              <a:t>_______________________________________</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3" name="矩形 2"/>
          <p:cNvSpPr/>
          <p:nvPr/>
        </p:nvSpPr>
        <p:spPr>
          <a:xfrm>
            <a:off x="533974" y="1810636"/>
            <a:ext cx="11120877" cy="1902059"/>
          </a:xfrm>
          <a:prstGeom prst="rect">
            <a:avLst/>
          </a:prstGeom>
        </p:spPr>
        <p:txBody>
          <a:bodyPr>
            <a:spAutoFit/>
          </a:bodyPr>
          <a:lstStyle/>
          <a:p>
            <a:pPr algn="just">
              <a:lnSpc>
                <a:spcPct val="140000"/>
              </a:lnSpc>
              <a:spcAft>
                <a:spcPts val="0"/>
              </a:spcAft>
            </a:pPr>
            <a:r>
              <a:rPr lang="en-US" altLang="zh-CN" sz="2800" kern="100" smtClean="0">
                <a:solidFill>
                  <a:srgbClr val="E36C0A"/>
                </a:solidFill>
                <a:latin typeface="Times New Roman"/>
                <a:ea typeface="华文细黑"/>
                <a:cs typeface="Times New Roman"/>
              </a:rPr>
              <a:t>                                                                               </a:t>
            </a:r>
            <a:r>
              <a:rPr lang="zh-CN" altLang="zh-CN" sz="2800" kern="100" smtClean="0">
                <a:solidFill>
                  <a:srgbClr val="E36C0A"/>
                </a:solidFill>
                <a:latin typeface="Times New Roman"/>
                <a:ea typeface="华文细黑"/>
                <a:cs typeface="Times New Roman"/>
              </a:rPr>
              <a:t>将</a:t>
            </a:r>
            <a:r>
              <a:rPr lang="en-US" altLang="zh-CN" sz="2800" kern="100">
                <a:solidFill>
                  <a:srgbClr val="E36C0A"/>
                </a:solidFill>
                <a:latin typeface="Times New Roman"/>
                <a:ea typeface="华文细黑"/>
                <a:cs typeface="Courier New"/>
              </a:rPr>
              <a:t>CH</a:t>
            </a:r>
            <a:r>
              <a:rPr lang="en-US" altLang="zh-CN" sz="2800" kern="100" baseline="-25000">
                <a:solidFill>
                  <a:srgbClr val="E36C0A"/>
                </a:solidFill>
                <a:latin typeface="Times New Roman"/>
                <a:ea typeface="华文细黑"/>
                <a:cs typeface="Courier New"/>
              </a:rPr>
              <a:t>3</a:t>
            </a:r>
            <a:r>
              <a:rPr lang="en-US" altLang="zh-CN" sz="2800" kern="100">
                <a:solidFill>
                  <a:srgbClr val="E36C0A"/>
                </a:solidFill>
                <a:latin typeface="Times New Roman"/>
                <a:ea typeface="华文细黑"/>
                <a:cs typeface="Courier New"/>
              </a:rPr>
              <a:t>COONa</a:t>
            </a:r>
            <a:r>
              <a:rPr lang="zh-CN" altLang="zh-CN" sz="2800" kern="100">
                <a:solidFill>
                  <a:srgbClr val="E36C0A"/>
                </a:solidFill>
                <a:latin typeface="Times New Roman"/>
                <a:ea typeface="华文细黑"/>
                <a:cs typeface="Times New Roman"/>
              </a:rPr>
              <a:t>晶体、</a:t>
            </a:r>
            <a:r>
              <a:rPr lang="en-US" altLang="zh-CN" sz="2800" kern="100">
                <a:solidFill>
                  <a:srgbClr val="E36C0A"/>
                </a:solidFill>
                <a:latin typeface="Times New Roman"/>
                <a:ea typeface="华文细黑"/>
                <a:cs typeface="Courier New"/>
              </a:rPr>
              <a:t>NaCl</a:t>
            </a:r>
            <a:r>
              <a:rPr lang="zh-CN" altLang="zh-CN" sz="2800" kern="100">
                <a:solidFill>
                  <a:srgbClr val="E36C0A"/>
                </a:solidFill>
                <a:latin typeface="Times New Roman"/>
                <a:ea typeface="华文细黑"/>
                <a:cs typeface="Times New Roman"/>
              </a:rPr>
              <a:t>晶体分别溶于适量水配成溶液，再分别滴入酚酞溶液，</a:t>
            </a:r>
            <a:r>
              <a:rPr lang="en-US" altLang="zh-CN" sz="2800" kern="100">
                <a:solidFill>
                  <a:srgbClr val="E36C0A"/>
                </a:solidFill>
                <a:latin typeface="Times New Roman"/>
                <a:ea typeface="华文细黑"/>
                <a:cs typeface="Courier New"/>
              </a:rPr>
              <a:t>CH</a:t>
            </a:r>
            <a:r>
              <a:rPr lang="en-US" altLang="zh-CN" sz="2800" kern="100" baseline="-25000">
                <a:solidFill>
                  <a:srgbClr val="E36C0A"/>
                </a:solidFill>
                <a:latin typeface="Times New Roman"/>
                <a:ea typeface="华文细黑"/>
                <a:cs typeface="Courier New"/>
              </a:rPr>
              <a:t>3</a:t>
            </a:r>
            <a:r>
              <a:rPr lang="en-US" altLang="zh-CN" sz="2800" kern="100">
                <a:solidFill>
                  <a:srgbClr val="E36C0A"/>
                </a:solidFill>
                <a:latin typeface="Times New Roman"/>
                <a:ea typeface="华文细黑"/>
                <a:cs typeface="Courier New"/>
              </a:rPr>
              <a:t>COONa</a:t>
            </a:r>
            <a:r>
              <a:rPr lang="zh-CN" altLang="zh-CN" sz="2800" kern="100">
                <a:solidFill>
                  <a:srgbClr val="E36C0A"/>
                </a:solidFill>
                <a:latin typeface="Times New Roman"/>
                <a:ea typeface="华文细黑"/>
                <a:cs typeface="Times New Roman"/>
              </a:rPr>
              <a:t>溶液变浅红色，</a:t>
            </a:r>
            <a:r>
              <a:rPr lang="en-US" altLang="zh-CN" sz="2800" kern="100">
                <a:solidFill>
                  <a:srgbClr val="E36C0A"/>
                </a:solidFill>
                <a:latin typeface="Times New Roman"/>
                <a:ea typeface="华文细黑"/>
                <a:cs typeface="Courier New"/>
              </a:rPr>
              <a:t>NaCl</a:t>
            </a:r>
            <a:r>
              <a:rPr lang="zh-CN" altLang="zh-CN" sz="2800" kern="100">
                <a:solidFill>
                  <a:srgbClr val="E36C0A"/>
                </a:solidFill>
                <a:latin typeface="Times New Roman"/>
                <a:ea typeface="华文细黑"/>
                <a:cs typeface="Times New Roman"/>
              </a:rPr>
              <a:t>溶液不</a:t>
            </a:r>
            <a:r>
              <a:rPr lang="zh-CN" altLang="zh-CN" sz="2800" kern="100" smtClean="0">
                <a:solidFill>
                  <a:srgbClr val="E36C0A"/>
                </a:solidFill>
                <a:latin typeface="Times New Roman"/>
                <a:ea typeface="华文细黑"/>
                <a:cs typeface="Times New Roman"/>
              </a:rPr>
              <a:t>变色</a:t>
            </a:r>
            <a:endParaRPr lang="en-US" altLang="zh-CN" sz="2800" kern="100" smtClean="0">
              <a:solidFill>
                <a:srgbClr val="E36C0A"/>
              </a:solidFill>
              <a:latin typeface="Times New Roman"/>
              <a:ea typeface="华文细黑"/>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36004"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Rectangle 21">
            <a:hlinkClick r:id="rId2" action="ppaction://hlinksldjump"/>
          </p:cNvPr>
          <p:cNvSpPr>
            <a:spLocks noChangeArrowheads="1"/>
          </p:cNvSpPr>
          <p:nvPr/>
        </p:nvSpPr>
        <p:spPr bwMode="auto">
          <a:xfrm>
            <a:off x="10382638"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884816"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362852"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Tree>
    <p:extLst>
      <p:ext uri="{BB962C8B-B14F-4D97-AF65-F5344CB8AC3E}">
        <p14:creationId xmlns:p14="http://schemas.microsoft.com/office/powerpoint/2010/main" val="31309194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7625" y="962472"/>
            <a:ext cx="11296938" cy="3644909"/>
          </a:xfrm>
          <a:prstGeom prst="rect">
            <a:avLst/>
          </a:prstGeom>
        </p:spPr>
        <p:txBody>
          <a:bodyPr>
            <a:spAutoFit/>
          </a:bodyPr>
          <a:lstStyle/>
          <a:p>
            <a:pPr algn="just">
              <a:lnSpc>
                <a:spcPct val="14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假设法进行有关量的大小比较</a:t>
            </a:r>
            <a:endParaRPr lang="zh-CN" altLang="zh-CN" sz="28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在做有关强酸、弱酸、强碱、弱碱的题目时，可以先假设所给物质全部是强电解质，再在此基础上结合电离平衡移动原理进行分析。如第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题中的</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选项，分别加水稀释</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倍，假设平衡不移动，那么</a:t>
            </a:r>
            <a:r>
              <a:rPr lang="en-US" altLang="zh-CN" sz="2800" kern="100" dirty="0">
                <a:latin typeface="宋体"/>
                <a:ea typeface="华文细黑"/>
                <a:cs typeface="Times New Roman"/>
              </a:rPr>
              <a:t>①②</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均为</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，然后再根据平衡移动原理进行分析；再如</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选项，假设均是强酸强碱，则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，然后再根据弱碱的电离平衡及浓度进行分析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p:nvSpPr>
        <p:spPr>
          <a:xfrm>
            <a:off x="1712878" y="26547"/>
            <a:ext cx="3672800" cy="584775"/>
          </a:xfrm>
          <a:prstGeom prst="rect">
            <a:avLst/>
          </a:prstGeom>
        </p:spPr>
        <p:txBody>
          <a:bodyPr wrap="none">
            <a:spAutoFit/>
          </a:bodyPr>
          <a:lstStyle/>
          <a:p>
            <a:pPr lvl="0"/>
            <a:r>
              <a:rPr lang="zh-CN" altLang="en-US" sz="3200" b="1" dirty="0">
                <a:solidFill>
                  <a:srgbClr val="FFFFFF"/>
                </a:solidFill>
                <a:latin typeface="Times New Roman" pitchFamily="18" charset="0"/>
                <a:ea typeface="微软雅黑" pitchFamily="34" charset="-122"/>
              </a:rPr>
              <a:t>练后反思  方法指导</a:t>
            </a:r>
          </a:p>
        </p:txBody>
      </p:sp>
    </p:spTree>
    <p:extLst>
      <p:ext uri="{BB962C8B-B14F-4D97-AF65-F5344CB8AC3E}">
        <p14:creationId xmlns:p14="http://schemas.microsoft.com/office/powerpoint/2010/main" val="26043905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27981"/>
            <a:ext cx="11524006" cy="4401205"/>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2.</a:t>
            </a:r>
            <a:r>
              <a:rPr lang="zh-CN" altLang="zh-CN" sz="2800" kern="100">
                <a:latin typeface="Times New Roman"/>
                <a:ea typeface="华文细黑"/>
                <a:cs typeface="Times New Roman"/>
              </a:rPr>
              <a:t>判断弱电解质的三个思维角度</a:t>
            </a:r>
            <a:endParaRPr lang="zh-CN" altLang="zh-CN" sz="105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角度一：弱电解质的定义，即弱电解质不能完全电离，如测</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溶液的</a:t>
            </a:r>
            <a:r>
              <a:rPr lang="en-US" altLang="zh-CN" sz="2800" kern="100">
                <a:latin typeface="Times New Roman"/>
                <a:ea typeface="华文细黑"/>
                <a:cs typeface="Courier New"/>
              </a:rPr>
              <a:t>pH&gt;1</a:t>
            </a:r>
            <a:r>
              <a:rPr lang="zh-CN" altLang="zh-CN" sz="2800" kern="10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角度二：弱电解质溶液中存在电离平衡，条件改变，平衡移动，如</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加水稀释</a:t>
            </a:r>
            <a:r>
              <a:rPr lang="en-US" altLang="zh-CN" sz="2800" kern="100">
                <a:latin typeface="Times New Roman"/>
                <a:ea typeface="华文细黑"/>
                <a:cs typeface="Courier New"/>
              </a:rPr>
              <a:t>10</a:t>
            </a:r>
            <a:r>
              <a:rPr lang="zh-CN" altLang="zh-CN" sz="2800" kern="100">
                <a:latin typeface="Times New Roman"/>
                <a:ea typeface="华文细黑"/>
                <a:cs typeface="Times New Roman"/>
              </a:rPr>
              <a:t>倍后，</a:t>
            </a:r>
            <a:r>
              <a:rPr lang="en-US" altLang="zh-CN" sz="2800" kern="100">
                <a:latin typeface="Times New Roman"/>
                <a:ea typeface="华文细黑"/>
                <a:cs typeface="Courier New"/>
              </a:rPr>
              <a:t>1&lt;pH&lt;2</a:t>
            </a:r>
            <a:r>
              <a:rPr lang="zh-CN" altLang="zh-CN" sz="2800" kern="100">
                <a:latin typeface="Times New Roman"/>
                <a:ea typeface="华文细黑"/>
                <a:cs typeface="Times New Roman"/>
              </a:rPr>
              <a:t>。</a:t>
            </a:r>
            <a:endParaRPr lang="zh-CN" altLang="zh-CN" sz="1050" kern="100">
              <a:latin typeface="宋体"/>
              <a:cs typeface="Courier New"/>
            </a:endParaRPr>
          </a:p>
          <a:p>
            <a:pPr algn="just">
              <a:lnSpc>
                <a:spcPct val="140000"/>
              </a:lnSpc>
              <a:spcAft>
                <a:spcPts val="0"/>
              </a:spcAft>
            </a:pPr>
            <a:r>
              <a:rPr lang="zh-CN" altLang="zh-CN" sz="2800" kern="100">
                <a:latin typeface="Times New Roman"/>
                <a:ea typeface="华文细黑"/>
                <a:cs typeface="Times New Roman"/>
              </a:rPr>
              <a:t>角度三：弱电解质形成的盐类能水解，如判断</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为弱酸可用下面两个现象：</a:t>
            </a:r>
            <a:endParaRPr lang="zh-CN" altLang="zh-CN" sz="1050" kern="100">
              <a:effectLst/>
              <a:latin typeface="宋体"/>
              <a:cs typeface="Courier New"/>
            </a:endParaRPr>
          </a:p>
        </p:txBody>
      </p:sp>
    </p:spTree>
    <p:extLst>
      <p:ext uri="{BB962C8B-B14F-4D97-AF65-F5344CB8AC3E}">
        <p14:creationId xmlns:p14="http://schemas.microsoft.com/office/powerpoint/2010/main" val="6252916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427586"/>
            <a:ext cx="11524006" cy="2434256"/>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a:t>
            </a:r>
            <a:r>
              <a:rPr lang="zh-CN" altLang="zh-CN" sz="2800" kern="100">
                <a:latin typeface="Times New Roman"/>
                <a:ea typeface="华文细黑"/>
                <a:cs typeface="Times New Roman"/>
              </a:rPr>
              <a:t>配制某浓度的醋酸钠溶液，向其中加入几滴酚酞溶液。现象：溶液变为浅红色。</a:t>
            </a:r>
            <a:endParaRPr lang="zh-CN" altLang="zh-CN" sz="1050" kern="100">
              <a:latin typeface="宋体"/>
              <a:cs typeface="Courier New"/>
            </a:endParaRPr>
          </a:p>
          <a:p>
            <a:pPr>
              <a:lnSpc>
                <a:spcPct val="140000"/>
              </a:lnSpc>
            </a:pPr>
            <a:r>
              <a:rPr lang="en-US" altLang="zh-CN" sz="2800" kern="100">
                <a:latin typeface="Times New Roman"/>
                <a:ea typeface="华文细黑"/>
                <a:cs typeface="Courier New"/>
              </a:rPr>
              <a:t>(2)</a:t>
            </a:r>
            <a:r>
              <a:rPr lang="zh-CN" altLang="zh-CN" sz="2800" kern="100">
                <a:latin typeface="Times New Roman"/>
                <a:ea typeface="华文细黑"/>
                <a:cs typeface="Times New Roman"/>
              </a:rPr>
              <a:t>用玻璃棒蘸取一定浓度的醋酸钠溶液滴在</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试纸上，测其</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。现象：</a:t>
            </a:r>
            <a:r>
              <a:rPr lang="en-US" altLang="zh-CN" sz="2800" kern="100">
                <a:latin typeface="Times New Roman"/>
                <a:ea typeface="华文细黑"/>
                <a:cs typeface="Courier New"/>
              </a:rPr>
              <a:t>pH&gt;7</a:t>
            </a:r>
            <a:r>
              <a:rPr lang="zh-CN" altLang="zh-CN" sz="2800" kern="100" smtClean="0">
                <a:latin typeface="Times New Roman"/>
                <a:ea typeface="华文细黑"/>
                <a:cs typeface="Times New Roman"/>
              </a:rPr>
              <a:t>。</a:t>
            </a:r>
            <a:endParaRPr lang="zh-CN" altLang="zh-CN" sz="1050" kern="100">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29118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7306" y="498719"/>
            <a:ext cx="11502034" cy="655283"/>
          </a:xfrm>
          <a:prstGeom prst="rect">
            <a:avLst/>
          </a:prstGeom>
        </p:spPr>
        <p:txBody>
          <a:bodyPr wrap="square" lIns="121898" tIns="60948" rIns="121898" bIns="60948">
            <a:spAutoFit/>
          </a:bodyPr>
          <a:lstStyle/>
          <a:p>
            <a:pPr lvl="0" algn="just">
              <a:lnSpc>
                <a:spcPct val="140000"/>
              </a:lnSpc>
            </a:pPr>
            <a:r>
              <a:rPr lang="en-US" altLang="zh-CN" sz="2800" kern="100">
                <a:solidFill>
                  <a:prstClr val="black"/>
                </a:solidFill>
                <a:latin typeface="Times New Roman"/>
                <a:ea typeface="华文细黑"/>
                <a:cs typeface="Courier New"/>
              </a:rPr>
              <a:t>(2)</a:t>
            </a:r>
            <a:r>
              <a:rPr lang="zh-CN" altLang="zh-CN" sz="2800" kern="100">
                <a:solidFill>
                  <a:prstClr val="black"/>
                </a:solidFill>
                <a:latin typeface="Times New Roman"/>
                <a:ea typeface="华文细黑"/>
                <a:cs typeface="Times New Roman"/>
              </a:rPr>
              <a:t>电离平衡的</a:t>
            </a:r>
            <a:r>
              <a:rPr lang="zh-CN" altLang="zh-CN" sz="2800" kern="100" smtClean="0">
                <a:solidFill>
                  <a:prstClr val="black"/>
                </a:solidFill>
                <a:latin typeface="Times New Roman"/>
                <a:ea typeface="华文细黑"/>
                <a:cs typeface="Times New Roman"/>
              </a:rPr>
              <a:t>特征</a:t>
            </a:r>
            <a:endParaRPr lang="zh-CN" altLang="zh-CN" sz="2800" kern="100">
              <a:solidFill>
                <a:prstClr val="black"/>
              </a:solidFill>
              <a:latin typeface="宋体"/>
              <a:cs typeface="Courier New"/>
            </a:endParaRPr>
          </a:p>
        </p:txBody>
      </p:sp>
      <p:pic>
        <p:nvPicPr>
          <p:cNvPr id="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426" y="1149423"/>
            <a:ext cx="8263102" cy="499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698479" y="2781869"/>
            <a:ext cx="372082" cy="726328"/>
          </a:xfrm>
          <a:prstGeom prst="rect">
            <a:avLst/>
          </a:prstGeom>
        </p:spPr>
        <p:txBody>
          <a:bodyPr wrap="square" lIns="121898" tIns="60948" rIns="121898" bIns="60948">
            <a:spAutoFit/>
          </a:bodyPr>
          <a:lstStyle/>
          <a:p>
            <a:pPr lvl="0" algn="just">
              <a:lnSpc>
                <a:spcPct val="140000"/>
              </a:lnSpc>
            </a:pPr>
            <a:r>
              <a:rPr lang="en-US" altLang="zh-CN" sz="2800" kern="100" smtClean="0">
                <a:solidFill>
                  <a:srgbClr val="0000FF"/>
                </a:solidFill>
                <a:latin typeface="GBK_S" pitchFamily="65" charset="-122"/>
                <a:ea typeface="GBK_S" pitchFamily="65" charset="-122"/>
                <a:cs typeface="Courier New"/>
              </a:rPr>
              <a:t>=</a:t>
            </a:r>
            <a:endParaRPr lang="zh-CN" altLang="zh-CN" sz="2800" kern="100">
              <a:solidFill>
                <a:srgbClr val="0000FF"/>
              </a:solidFill>
              <a:latin typeface="GBK_S" pitchFamily="65" charset="-122"/>
              <a:ea typeface="GBK_S" pitchFamily="65" charset="-122"/>
              <a:cs typeface="Courier New"/>
            </a:endParaRPr>
          </a:p>
        </p:txBody>
      </p:sp>
      <p:sp>
        <p:nvSpPr>
          <p:cNvPr id="5" name="矩形 4"/>
          <p:cNvSpPr/>
          <p:nvPr/>
        </p:nvSpPr>
        <p:spPr>
          <a:xfrm>
            <a:off x="6177652" y="2781869"/>
            <a:ext cx="440660" cy="726328"/>
          </a:xfrm>
          <a:prstGeom prst="rect">
            <a:avLst/>
          </a:prstGeom>
        </p:spPr>
        <p:txBody>
          <a:bodyPr wrap="square" lIns="121898" tIns="60948" rIns="121898" bIns="60948">
            <a:spAutoFit/>
          </a:bodyPr>
          <a:lstStyle/>
          <a:p>
            <a:pPr algn="just">
              <a:lnSpc>
                <a:spcPct val="140000"/>
              </a:lnSpc>
            </a:pPr>
            <a:r>
              <a:rPr lang="en-US" altLang="zh-CN" sz="2800" kern="100">
                <a:solidFill>
                  <a:srgbClr val="0000FF"/>
                </a:solidFill>
                <a:latin typeface="GBK_S" pitchFamily="65" charset="-122"/>
                <a:ea typeface="GBK_S" pitchFamily="65" charset="-122"/>
                <a:cs typeface="Courier New"/>
              </a:rPr>
              <a:t>≠</a:t>
            </a:r>
            <a:endParaRPr lang="zh-CN" altLang="zh-CN" sz="2800" kern="100">
              <a:solidFill>
                <a:srgbClr val="0000FF"/>
              </a:solidFill>
              <a:latin typeface="GBK_S" pitchFamily="65" charset="-122"/>
              <a:ea typeface="GBK_S" pitchFamily="65" charset="-122"/>
              <a:cs typeface="Courier New"/>
            </a:endParaRPr>
          </a:p>
        </p:txBody>
      </p:sp>
      <p:sp>
        <p:nvSpPr>
          <p:cNvPr id="6" name="矩形 5"/>
          <p:cNvSpPr/>
          <p:nvPr/>
        </p:nvSpPr>
        <p:spPr>
          <a:xfrm>
            <a:off x="6282243" y="4150222"/>
            <a:ext cx="965091" cy="659452"/>
          </a:xfrm>
          <a:prstGeom prst="rect">
            <a:avLst/>
          </a:prstGeom>
        </p:spPr>
        <p:txBody>
          <a:bodyPr wrap="square" lIns="121898" tIns="60948" rIns="121898" bIns="60948">
            <a:spAutoFit/>
          </a:bodyPr>
          <a:lstStyle/>
          <a:p>
            <a:pPr lvl="0">
              <a:lnSpc>
                <a:spcPct val="140000"/>
              </a:lnSpc>
            </a:pPr>
            <a:r>
              <a:rPr lang="zh-CN" altLang="en-US" sz="2800" kern="100" smtClean="0">
                <a:solidFill>
                  <a:srgbClr val="0000FF"/>
                </a:solidFill>
                <a:latin typeface="Times New Roman"/>
                <a:ea typeface="华文细黑"/>
                <a:cs typeface="Times New Roman"/>
              </a:rPr>
              <a:t>离子</a:t>
            </a:r>
            <a:endParaRPr lang="en-US" altLang="zh-CN" sz="2800" kern="100" smtClean="0">
              <a:solidFill>
                <a:srgbClr val="0000FF"/>
              </a:solidFill>
              <a:latin typeface="Times New Roman"/>
              <a:ea typeface="华文细黑"/>
              <a:cs typeface="Times New Roman"/>
            </a:endParaRPr>
          </a:p>
        </p:txBody>
      </p:sp>
      <p:sp>
        <p:nvSpPr>
          <p:cNvPr id="7" name="矩形 6"/>
          <p:cNvSpPr/>
          <p:nvPr/>
        </p:nvSpPr>
        <p:spPr>
          <a:xfrm>
            <a:off x="7246922" y="4159747"/>
            <a:ext cx="965091" cy="659452"/>
          </a:xfrm>
          <a:prstGeom prst="rect">
            <a:avLst/>
          </a:prstGeom>
        </p:spPr>
        <p:txBody>
          <a:bodyPr wrap="square" lIns="121898" tIns="60948" rIns="121898" bIns="60948">
            <a:spAutoFit/>
          </a:bodyPr>
          <a:lstStyle/>
          <a:p>
            <a:pPr lvl="0">
              <a:lnSpc>
                <a:spcPct val="140000"/>
              </a:lnSpc>
            </a:pPr>
            <a:r>
              <a:rPr lang="zh-CN" altLang="en-US" sz="2800" kern="100" smtClean="0">
                <a:solidFill>
                  <a:srgbClr val="0000FF"/>
                </a:solidFill>
                <a:latin typeface="Times New Roman"/>
                <a:ea typeface="华文细黑"/>
                <a:cs typeface="Times New Roman"/>
              </a:rPr>
              <a:t>分子</a:t>
            </a:r>
            <a:endParaRPr lang="en-US" altLang="zh-CN" sz="2800" kern="100" smtClean="0">
              <a:solidFill>
                <a:srgbClr val="0000FF"/>
              </a:solidFill>
              <a:latin typeface="Times New Roman"/>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4" grpId="0"/>
      <p:bldP spid="4" grpId="1"/>
      <p:bldP spid="5" grpId="0"/>
      <p:bldP spid="5" grpId="1"/>
      <p:bldP spid="6" grpId="0"/>
      <p:bldP spid="6" grpId="1"/>
      <p:bldP spid="7" grpId="0"/>
      <p:bldP spid="7"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 name="矩形 2"/>
          <p:cNvSpPr/>
          <p:nvPr/>
        </p:nvSpPr>
        <p:spPr>
          <a:xfrm>
            <a:off x="365487" y="1197546"/>
            <a:ext cx="11457851" cy="4918269"/>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稀醋酸中加入少量醋酸钠能增大醋酸的电离程度</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r">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3A)</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时，等体积等浓度的硝酸与氨水混合后，溶液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3B)</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的硫化氢溶液比等浓度的硫化钠溶液的导电能力弱</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3D)</a:t>
            </a:r>
            <a:endParaRPr lang="zh-CN" altLang="zh-CN" sz="1050" kern="100" dirty="0">
              <a:effectLst/>
              <a:latin typeface="宋体"/>
              <a:cs typeface="Courier New"/>
            </a:endParaRPr>
          </a:p>
        </p:txBody>
      </p:sp>
      <p:sp>
        <p:nvSpPr>
          <p:cNvPr id="11" name="Rectangle 21">
            <a:hlinkClick r:id="rId8"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0"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1"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8297296" y="1917626"/>
            <a:ext cx="543739" cy="523220"/>
          </a:xfrm>
          <a:prstGeom prst="rect">
            <a:avLst/>
          </a:prstGeom>
        </p:spPr>
        <p:txBody>
          <a:bodyPr wrap="none">
            <a:spAutoFit/>
          </a:bodyPr>
          <a:lstStyle/>
          <a:p>
            <a:r>
              <a:rPr lang="en-US" altLang="zh-CN" sz="2800">
                <a:solidFill>
                  <a:schemeClr val="accent6">
                    <a:lumMod val="75000"/>
                  </a:schemeClr>
                </a:solidFill>
                <a:latin typeface="宋体" pitchFamily="2" charset="-122"/>
                <a:ea typeface="宋体" pitchFamily="2" charset="-122"/>
              </a:rPr>
              <a:t>×</a:t>
            </a:r>
            <a:endParaRPr lang="zh-CN" altLang="en-US" sz="2800">
              <a:solidFill>
                <a:schemeClr val="accent6">
                  <a:lumMod val="75000"/>
                </a:schemeClr>
              </a:solidFill>
              <a:latin typeface="宋体" pitchFamily="2" charset="-122"/>
              <a:ea typeface="宋体" pitchFamily="2" charset="-122"/>
            </a:endParaRPr>
          </a:p>
        </p:txBody>
      </p:sp>
      <p:sp>
        <p:nvSpPr>
          <p:cNvPr id="18" name="矩形 17"/>
          <p:cNvSpPr/>
          <p:nvPr/>
        </p:nvSpPr>
        <p:spPr>
          <a:xfrm>
            <a:off x="9746981" y="3113073"/>
            <a:ext cx="543739" cy="523220"/>
          </a:xfrm>
          <a:prstGeom prst="rect">
            <a:avLst/>
          </a:prstGeom>
        </p:spPr>
        <p:txBody>
          <a:bodyPr wrap="none">
            <a:spAutoFit/>
          </a:bodyPr>
          <a:lstStyle/>
          <a:p>
            <a:r>
              <a:rPr lang="en-US" altLang="zh-CN" sz="2800">
                <a:solidFill>
                  <a:schemeClr val="accent6">
                    <a:lumMod val="75000"/>
                  </a:schemeClr>
                </a:solidFill>
                <a:latin typeface="宋体" pitchFamily="2" charset="-122"/>
                <a:ea typeface="宋体" pitchFamily="2" charset="-122"/>
              </a:rPr>
              <a:t>×</a:t>
            </a:r>
            <a:endParaRPr lang="zh-CN" altLang="en-US" sz="2800">
              <a:solidFill>
                <a:schemeClr val="accent6">
                  <a:lumMod val="75000"/>
                </a:schemeClr>
              </a:solidFill>
              <a:latin typeface="宋体" pitchFamily="2" charset="-122"/>
              <a:ea typeface="宋体" pitchFamily="2" charset="-122"/>
            </a:endParaRPr>
          </a:p>
        </p:txBody>
      </p:sp>
      <p:sp>
        <p:nvSpPr>
          <p:cNvPr id="9" name="矩形 8"/>
          <p:cNvSpPr/>
          <p:nvPr/>
        </p:nvSpPr>
        <p:spPr>
          <a:xfrm>
            <a:off x="804714" y="4894337"/>
            <a:ext cx="543739" cy="523220"/>
          </a:xfrm>
          <a:prstGeom prst="rect">
            <a:avLst/>
          </a:prstGeom>
        </p:spPr>
        <p:txBody>
          <a:bodyPr wrap="none">
            <a:spAutoFit/>
          </a:bodyPr>
          <a:lstStyle/>
          <a:p>
            <a:r>
              <a:rPr lang="en-US" altLang="zh-CN" sz="2800">
                <a:solidFill>
                  <a:schemeClr val="accent6">
                    <a:lumMod val="75000"/>
                  </a:schemeClr>
                </a:solidFill>
                <a:latin typeface="宋体" pitchFamily="2" charset="-122"/>
                <a:ea typeface="宋体" pitchFamily="2" charset="-122"/>
              </a:rPr>
              <a:t>√</a:t>
            </a:r>
            <a:endParaRPr lang="zh-CN" altLang="en-US" sz="2800">
              <a:solidFill>
                <a:schemeClr val="accent6">
                  <a:lumMod val="75000"/>
                </a:schemeClr>
              </a:solidFill>
              <a:latin typeface="宋体" pitchFamily="2" charset="-122"/>
              <a:ea typeface="宋体" pitchFamily="2"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555254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P spid="18" grpId="0"/>
      <p:bldP spid="18" grpId="1"/>
      <p:bldP spid="9" grpId="0"/>
      <p:bldP spid="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437" y="1264221"/>
            <a:ext cx="11457851" cy="4315027"/>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(4)25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时，用醋酸溶液滴定等浓度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溶液至</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zh-CN" altLang="zh-CN" sz="2800" kern="100" baseline="-25000" dirty="0">
                <a:latin typeface="Times New Roman"/>
                <a:ea typeface="华文细黑"/>
                <a:cs typeface="Times New Roman"/>
              </a:rPr>
              <a:t>醋酸</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V</a:t>
            </a:r>
            <a:r>
              <a:rPr lang="en-US" altLang="zh-CN" sz="2800" kern="100" baseline="-25000" dirty="0" err="1">
                <a:latin typeface="Times New Roman"/>
                <a:ea typeface="华文细黑"/>
                <a:cs typeface="Courier New"/>
              </a:rPr>
              <a:t>NaOH</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2B)</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(5)CH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溶液加水稀释后，溶液</a:t>
            </a:r>
            <a:r>
              <a:rPr lang="zh-CN" altLang="zh-CN" sz="2800" kern="100" dirty="0" smtClean="0">
                <a:latin typeface="Times New Roman"/>
                <a:ea typeface="华文细黑"/>
                <a:cs typeface="Times New Roman"/>
              </a:rPr>
              <a:t>中</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值减小</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11C)</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室温下，对于</a:t>
            </a:r>
            <a:r>
              <a:rPr lang="en-US" altLang="zh-CN" sz="2800" kern="100" dirty="0">
                <a:latin typeface="Times New Roman"/>
                <a:ea typeface="华文细黑"/>
                <a:cs typeface="Courier New"/>
              </a:rPr>
              <a:t>0.10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的氨水，加水稀释</a:t>
            </a:r>
            <a:r>
              <a:rPr lang="zh-CN" altLang="zh-CN" sz="2800" kern="100" dirty="0" smtClean="0">
                <a:latin typeface="Times New Roman"/>
                <a:ea typeface="华文细黑"/>
                <a:cs typeface="Times New Roman"/>
              </a:rPr>
              <a:t>后</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溶液中</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变大</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8B)</a:t>
            </a:r>
            <a:endParaRPr lang="zh-CN" altLang="zh-CN" sz="1050" kern="100" dirty="0">
              <a:effectLst/>
              <a:latin typeface="宋体"/>
              <a:cs typeface="Courier New"/>
            </a:endParaRPr>
          </a:p>
        </p:txBody>
      </p:sp>
      <p:sp>
        <p:nvSpPr>
          <p:cNvPr id="2" name="矩形 1"/>
          <p:cNvSpPr/>
          <p:nvPr/>
        </p:nvSpPr>
        <p:spPr>
          <a:xfrm>
            <a:off x="11251024" y="1374329"/>
            <a:ext cx="543739" cy="523220"/>
          </a:xfrm>
          <a:prstGeom prst="rect">
            <a:avLst/>
          </a:prstGeom>
        </p:spPr>
        <p:txBody>
          <a:bodyPr wrap="none">
            <a:spAutoFit/>
          </a:bodyPr>
          <a:lstStyle/>
          <a:p>
            <a:r>
              <a:rPr lang="en-US" altLang="zh-CN" sz="2800">
                <a:solidFill>
                  <a:schemeClr val="accent6">
                    <a:lumMod val="75000"/>
                  </a:schemeClr>
                </a:solidFill>
                <a:latin typeface="宋体" pitchFamily="2" charset="-122"/>
                <a:ea typeface="宋体" pitchFamily="2" charset="-122"/>
              </a:rPr>
              <a:t>×</a:t>
            </a:r>
            <a:endParaRPr lang="zh-CN" altLang="en-US" sz="2800">
              <a:solidFill>
                <a:schemeClr val="accent6">
                  <a:lumMod val="75000"/>
                </a:schemeClr>
              </a:solidFill>
              <a:latin typeface="宋体" pitchFamily="2" charset="-122"/>
              <a:ea typeface="宋体" pitchFamily="2" charset="-122"/>
            </a:endParaRPr>
          </a:p>
        </p:txBody>
      </p:sp>
      <p:sp>
        <p:nvSpPr>
          <p:cNvPr id="18" name="矩形 17"/>
          <p:cNvSpPr/>
          <p:nvPr/>
        </p:nvSpPr>
        <p:spPr>
          <a:xfrm>
            <a:off x="9852897" y="2579415"/>
            <a:ext cx="543739" cy="523220"/>
          </a:xfrm>
          <a:prstGeom prst="rect">
            <a:avLst/>
          </a:prstGeom>
        </p:spPr>
        <p:txBody>
          <a:bodyPr wrap="none">
            <a:spAutoFit/>
          </a:bodyPr>
          <a:lstStyle/>
          <a:p>
            <a:r>
              <a:rPr lang="en-US" altLang="zh-CN" sz="2800">
                <a:solidFill>
                  <a:schemeClr val="accent6">
                    <a:lumMod val="75000"/>
                  </a:schemeClr>
                </a:solidFill>
                <a:latin typeface="宋体" pitchFamily="2" charset="-122"/>
                <a:ea typeface="宋体" pitchFamily="2" charset="-122"/>
              </a:rPr>
              <a:t>√</a:t>
            </a:r>
            <a:endParaRPr lang="zh-CN" altLang="en-US" sz="2800">
              <a:solidFill>
                <a:schemeClr val="accent6">
                  <a:lumMod val="75000"/>
                </a:schemeClr>
              </a:solidFill>
              <a:latin typeface="宋体" pitchFamily="2" charset="-122"/>
              <a:ea typeface="宋体" pitchFamily="2" charset="-122"/>
            </a:endParaRPr>
          </a:p>
        </p:txBody>
      </p:sp>
      <p:sp>
        <p:nvSpPr>
          <p:cNvPr id="9" name="矩形 8"/>
          <p:cNvSpPr/>
          <p:nvPr/>
        </p:nvSpPr>
        <p:spPr>
          <a:xfrm>
            <a:off x="1173837" y="4384948"/>
            <a:ext cx="543739" cy="523220"/>
          </a:xfrm>
          <a:prstGeom prst="rect">
            <a:avLst/>
          </a:prstGeom>
        </p:spPr>
        <p:txBody>
          <a:bodyPr wrap="none">
            <a:spAutoFit/>
          </a:bodyPr>
          <a:lstStyle/>
          <a:p>
            <a:r>
              <a:rPr lang="en-US" altLang="zh-CN" sz="2800">
                <a:solidFill>
                  <a:schemeClr val="accent6">
                    <a:lumMod val="75000"/>
                  </a:schemeClr>
                </a:solidFill>
                <a:latin typeface="宋体" pitchFamily="2" charset="-122"/>
                <a:ea typeface="宋体" pitchFamily="2" charset="-122"/>
              </a:rPr>
              <a:t>×</a:t>
            </a:r>
            <a:endParaRPr lang="zh-CN" altLang="en-US" sz="2800">
              <a:solidFill>
                <a:schemeClr val="accent6">
                  <a:lumMod val="75000"/>
                </a:schemeClr>
              </a:solidFill>
              <a:latin typeface="宋体" pitchFamily="2" charset="-122"/>
              <a:ea typeface="宋体" pitchFamily="2"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506197203"/>
              </p:ext>
            </p:extLst>
          </p:nvPr>
        </p:nvGraphicFramePr>
        <p:xfrm>
          <a:off x="6395144" y="2411016"/>
          <a:ext cx="2292350" cy="1192213"/>
        </p:xfrm>
        <a:graphic>
          <a:graphicData uri="http://schemas.openxmlformats.org/presentationml/2006/ole">
            <mc:AlternateContent xmlns:mc="http://schemas.openxmlformats.org/markup-compatibility/2006">
              <mc:Choice xmlns:v="urn:schemas-microsoft-com:vml" Requires="v">
                <p:oleObj spid="_x0000_s42158" name="文档" r:id="rId3" imgW="2292269" imgH="1192419" progId="Word.Document.12">
                  <p:embed/>
                </p:oleObj>
              </mc:Choice>
              <mc:Fallback>
                <p:oleObj name="文档" r:id="rId3" imgW="2292269" imgH="1192419" progId="Word.Document.12">
                  <p:embed/>
                  <p:pic>
                    <p:nvPicPr>
                      <p:cNvPr id="0" name=""/>
                      <p:cNvPicPr/>
                      <p:nvPr/>
                    </p:nvPicPr>
                    <p:blipFill>
                      <a:blip r:embed="rId4"/>
                      <a:stretch>
                        <a:fillRect/>
                      </a:stretch>
                    </p:blipFill>
                    <p:spPr>
                      <a:xfrm>
                        <a:off x="6395144" y="2411016"/>
                        <a:ext cx="2292350" cy="1192213"/>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949464719"/>
              </p:ext>
            </p:extLst>
          </p:nvPr>
        </p:nvGraphicFramePr>
        <p:xfrm>
          <a:off x="9364141" y="3711277"/>
          <a:ext cx="1406525" cy="668338"/>
        </p:xfrm>
        <a:graphic>
          <a:graphicData uri="http://schemas.openxmlformats.org/presentationml/2006/ole">
            <mc:AlternateContent xmlns:mc="http://schemas.openxmlformats.org/markup-compatibility/2006">
              <mc:Choice xmlns:v="urn:schemas-microsoft-com:vml" Requires="v">
                <p:oleObj spid="_x0000_s42159" name="文档" r:id="rId5" imgW="1406889" imgH="667783" progId="Word.Document.12">
                  <p:embed/>
                </p:oleObj>
              </mc:Choice>
              <mc:Fallback>
                <p:oleObj name="文档" r:id="rId5" imgW="1406889" imgH="667783" progId="Word.Document.12">
                  <p:embed/>
                  <p:pic>
                    <p:nvPicPr>
                      <p:cNvPr id="0" name=""/>
                      <p:cNvPicPr/>
                      <p:nvPr/>
                    </p:nvPicPr>
                    <p:blipFill>
                      <a:blip r:embed="rId6"/>
                      <a:stretch>
                        <a:fillRect/>
                      </a:stretch>
                    </p:blipFill>
                    <p:spPr>
                      <a:xfrm>
                        <a:off x="9364141" y="3711277"/>
                        <a:ext cx="1406525" cy="668338"/>
                      </a:xfrm>
                      <a:prstGeom prst="rect">
                        <a:avLst/>
                      </a:prstGeom>
                    </p:spPr>
                  </p:pic>
                </p:oleObj>
              </mc:Fallback>
            </mc:AlternateContent>
          </a:graphicData>
        </a:graphic>
      </p:graphicFrame>
      <p:sp>
        <p:nvSpPr>
          <p:cNvPr id="20" name="Rectangle 21">
            <a:hlinkClick r:id="rId7"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8"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9"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10"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11"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2"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3"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4"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5"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16"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363193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2" grpId="0"/>
      <p:bldP spid="2" grpId="1"/>
      <p:bldP spid="18" grpId="0"/>
      <p:bldP spid="18" grpId="1"/>
      <p:bldP spid="9" grpId="0"/>
      <p:bldP spid="9"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437" y="1384153"/>
            <a:ext cx="11457851" cy="2434256"/>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稀醋酸加水稀释，醋酸的电离程度增大，溶液的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减小</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10B)</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中和等体积、等物质的量浓度的盐酸和醋酸所消耗的</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相等</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r">
              <a:lnSpc>
                <a:spcPct val="140000"/>
              </a:lnSpc>
              <a:spcAft>
                <a:spcPts val="0"/>
              </a:spcAft>
            </a:pP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10C)</a:t>
            </a:r>
            <a:endParaRPr lang="zh-CN" altLang="zh-CN" sz="1050" kern="100" dirty="0">
              <a:effectLst/>
              <a:latin typeface="宋体"/>
              <a:cs typeface="Courier New"/>
            </a:endParaRPr>
          </a:p>
        </p:txBody>
      </p:sp>
      <p:sp>
        <p:nvSpPr>
          <p:cNvPr id="2" name="矩形 1"/>
          <p:cNvSpPr/>
          <p:nvPr/>
        </p:nvSpPr>
        <p:spPr>
          <a:xfrm>
            <a:off x="9484351" y="1494261"/>
            <a:ext cx="543739" cy="523220"/>
          </a:xfrm>
          <a:prstGeom prst="rect">
            <a:avLst/>
          </a:prstGeom>
        </p:spPr>
        <p:txBody>
          <a:bodyPr wrap="none">
            <a:spAutoFit/>
          </a:bodyPr>
          <a:lstStyle/>
          <a:p>
            <a:r>
              <a:rPr lang="en-US" altLang="zh-CN" sz="2800">
                <a:solidFill>
                  <a:schemeClr val="accent6">
                    <a:lumMod val="75000"/>
                  </a:schemeClr>
                </a:solidFill>
                <a:latin typeface="宋体" pitchFamily="2" charset="-122"/>
                <a:ea typeface="宋体" pitchFamily="2" charset="-122"/>
              </a:rPr>
              <a:t>×</a:t>
            </a:r>
            <a:endParaRPr lang="zh-CN" altLang="en-US" sz="2800">
              <a:solidFill>
                <a:schemeClr val="accent6">
                  <a:lumMod val="75000"/>
                </a:schemeClr>
              </a:solidFill>
              <a:latin typeface="宋体" pitchFamily="2" charset="-122"/>
              <a:ea typeface="宋体" pitchFamily="2" charset="-122"/>
            </a:endParaRPr>
          </a:p>
        </p:txBody>
      </p:sp>
      <p:sp>
        <p:nvSpPr>
          <p:cNvPr id="18" name="矩形 17"/>
          <p:cNvSpPr/>
          <p:nvPr/>
        </p:nvSpPr>
        <p:spPr>
          <a:xfrm>
            <a:off x="11082808" y="2694671"/>
            <a:ext cx="543739" cy="523220"/>
          </a:xfrm>
          <a:prstGeom prst="rect">
            <a:avLst/>
          </a:prstGeom>
        </p:spPr>
        <p:txBody>
          <a:bodyPr wrap="none">
            <a:spAutoFit/>
          </a:bodyPr>
          <a:lstStyle/>
          <a:p>
            <a:r>
              <a:rPr lang="en-US" altLang="zh-CN" sz="2800">
                <a:solidFill>
                  <a:schemeClr val="accent6">
                    <a:lumMod val="75000"/>
                  </a:schemeClr>
                </a:solidFill>
                <a:latin typeface="宋体" pitchFamily="2" charset="-122"/>
                <a:ea typeface="宋体" pitchFamily="2" charset="-122"/>
              </a:rPr>
              <a:t>√</a:t>
            </a:r>
            <a:endParaRPr lang="zh-CN" altLang="en-US" sz="2800">
              <a:solidFill>
                <a:schemeClr val="accent6">
                  <a:lumMod val="75000"/>
                </a:schemeClr>
              </a:solidFill>
              <a:latin typeface="宋体" pitchFamily="2" charset="-122"/>
              <a:ea typeface="宋体" pitchFamily="2" charset="-122"/>
            </a:endParaRPr>
          </a:p>
        </p:txBody>
      </p:sp>
      <p:sp>
        <p:nvSpPr>
          <p:cNvPr id="19" name="Rectangle 21">
            <a:hlinkClick r:id="rId2"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11"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矩形 2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圆角矩形 2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52662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2" grpId="0"/>
      <p:bldP spid="2" grpId="1"/>
      <p:bldP spid="18" grpId="0"/>
      <p:bldP spid="18"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5041" y="1125538"/>
            <a:ext cx="11427766" cy="3841052"/>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浓度均为</a:t>
            </a:r>
            <a:r>
              <a:rPr lang="en-US" altLang="zh-CN" sz="2800" kern="100" dirty="0">
                <a:latin typeface="Times New Roman"/>
                <a:ea typeface="华文细黑"/>
                <a:cs typeface="Courier New"/>
              </a:rPr>
              <a:t>0.10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、体积均为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0</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MOH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ROH</a:t>
            </a:r>
            <a:r>
              <a:rPr lang="zh-CN" altLang="zh-CN" sz="2800" kern="100" dirty="0">
                <a:latin typeface="Times New Roman"/>
                <a:ea typeface="华文细黑"/>
                <a:cs typeface="Times New Roman"/>
              </a:rPr>
              <a:t>溶液，分别加水稀释至体积</a:t>
            </a:r>
            <a:r>
              <a:rPr lang="en-US" altLang="zh-CN" sz="2800" i="1" kern="100" dirty="0" err="1" smtClean="0">
                <a:latin typeface="Times New Roman"/>
                <a:ea typeface="华文细黑"/>
                <a:cs typeface="Courier New"/>
              </a:rPr>
              <a:t>V</a:t>
            </a:r>
            <a:r>
              <a:rPr lang="en-US" altLang="zh-CN" sz="2800" kern="100" dirty="0" err="1" smtClean="0">
                <a:latin typeface="Times New Roman"/>
                <a:ea typeface="华文细黑"/>
                <a:cs typeface="Times New Roman"/>
              </a:rPr>
              <a:t>,</a:t>
            </a:r>
            <a:r>
              <a:rPr lang="en-US" altLang="zh-CN" sz="2800" kern="100" dirty="0" err="1" smtClean="0">
                <a:latin typeface="Times New Roman"/>
                <a:ea typeface="华文细黑"/>
                <a:cs typeface="Courier New"/>
              </a:rPr>
              <a:t>pH</a:t>
            </a:r>
            <a:r>
              <a:rPr lang="zh-CN" altLang="zh-CN" sz="2800" kern="100" dirty="0" smtClean="0">
                <a:latin typeface="Times New Roman"/>
                <a:ea typeface="华文细黑"/>
                <a:cs typeface="Times New Roman"/>
              </a:rPr>
              <a:t>随</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变化如图所示。下列叙述错误的是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en-US" altLang="zh-CN" sz="280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A.MOH</a:t>
            </a:r>
            <a:r>
              <a:rPr lang="zh-CN" altLang="zh-CN" sz="2800" kern="100" dirty="0">
                <a:latin typeface="Times New Roman"/>
                <a:ea typeface="华文细黑"/>
                <a:cs typeface="Times New Roman"/>
              </a:rPr>
              <a:t>的碱性强于</a:t>
            </a:r>
            <a:r>
              <a:rPr lang="en-US" altLang="zh-CN" sz="2800" kern="100" dirty="0">
                <a:latin typeface="Times New Roman"/>
                <a:ea typeface="华文细黑"/>
                <a:cs typeface="Courier New"/>
              </a:rPr>
              <a:t>ROH</a:t>
            </a:r>
            <a:r>
              <a:rPr lang="zh-CN" altLang="zh-CN" sz="2800" kern="100" dirty="0">
                <a:latin typeface="Times New Roman"/>
                <a:ea typeface="华文细黑"/>
                <a:cs typeface="Times New Roman"/>
              </a:rPr>
              <a:t>的碱性</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B.ROH</a:t>
            </a:r>
            <a:r>
              <a:rPr lang="zh-CN" altLang="zh-CN" sz="2800" kern="100" dirty="0">
                <a:latin typeface="Times New Roman"/>
                <a:ea typeface="华文细黑"/>
                <a:cs typeface="Times New Roman"/>
              </a:rPr>
              <a:t>的电离程度：</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点大于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点</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若两溶液无限稀释，则它们的</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相等</a:t>
            </a:r>
            <a:endParaRPr lang="zh-CN" altLang="zh-CN" sz="1050" kern="100" dirty="0">
              <a:latin typeface="宋体"/>
              <a:cs typeface="Courier New"/>
            </a:endParaRPr>
          </a:p>
        </p:txBody>
      </p:sp>
      <p:sp>
        <p:nvSpPr>
          <p:cNvPr id="3" name="Rectangle 21">
            <a:hlinkClick r:id="rId3"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8"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0"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1"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690683549"/>
              </p:ext>
            </p:extLst>
          </p:nvPr>
        </p:nvGraphicFramePr>
        <p:xfrm>
          <a:off x="5989786" y="1764085"/>
          <a:ext cx="825500" cy="1058863"/>
        </p:xfrm>
        <a:graphic>
          <a:graphicData uri="http://schemas.openxmlformats.org/presentationml/2006/ole">
            <mc:AlternateContent xmlns:mc="http://schemas.openxmlformats.org/markup-compatibility/2006">
              <mc:Choice xmlns:v="urn:schemas-microsoft-com:vml" Requires="v">
                <p:oleObj spid="_x0000_s43184" name="文档" r:id="rId13" imgW="825994" imgH="1058646" progId="Word.Document.12">
                  <p:embed/>
                </p:oleObj>
              </mc:Choice>
              <mc:Fallback>
                <p:oleObj name="文档" r:id="rId13" imgW="825994" imgH="1058646" progId="Word.Document.12">
                  <p:embed/>
                  <p:pic>
                    <p:nvPicPr>
                      <p:cNvPr id="0" name=""/>
                      <p:cNvPicPr/>
                      <p:nvPr/>
                    </p:nvPicPr>
                    <p:blipFill>
                      <a:blip r:embed="rId14"/>
                      <a:stretch>
                        <a:fillRect/>
                      </a:stretch>
                    </p:blipFill>
                    <p:spPr>
                      <a:xfrm>
                        <a:off x="5989786" y="1764085"/>
                        <a:ext cx="825500" cy="1058863"/>
                      </a:xfrm>
                      <a:prstGeom prst="rect">
                        <a:avLst/>
                      </a:prstGeom>
                    </p:spPr>
                  </p:pic>
                </p:oleObj>
              </mc:Fallback>
            </mc:AlternateContent>
          </a:graphicData>
        </a:graphic>
      </p:graphicFrame>
      <p:pic>
        <p:nvPicPr>
          <p:cNvPr id="43011" name="Picture 3" descr="HX427"/>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065349" y="2609131"/>
            <a:ext cx="2771447" cy="328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对象 14"/>
          <p:cNvGraphicFramePr>
            <a:graphicFrameLocks noChangeAspect="1"/>
          </p:cNvGraphicFramePr>
          <p:nvPr>
            <p:extLst>
              <p:ext uri="{D42A27DB-BD31-4B8C-83A1-F6EECF244321}">
                <p14:modId xmlns:p14="http://schemas.microsoft.com/office/powerpoint/2010/main" val="772792825"/>
              </p:ext>
            </p:extLst>
          </p:nvPr>
        </p:nvGraphicFramePr>
        <p:xfrm>
          <a:off x="406574" y="4891336"/>
          <a:ext cx="10059987" cy="1208087"/>
        </p:xfrm>
        <a:graphic>
          <a:graphicData uri="http://schemas.openxmlformats.org/presentationml/2006/ole">
            <mc:AlternateContent xmlns:mc="http://schemas.openxmlformats.org/markup-compatibility/2006">
              <mc:Choice xmlns:v="urn:schemas-microsoft-com:vml" Requires="v">
                <p:oleObj spid="_x0000_s43185" name="文档" r:id="rId16" imgW="10060049" imgH="1208058" progId="Word.Document.12">
                  <p:embed/>
                </p:oleObj>
              </mc:Choice>
              <mc:Fallback>
                <p:oleObj name="文档" r:id="rId16" imgW="10060049" imgH="1208058" progId="Word.Document.12">
                  <p:embed/>
                  <p:pic>
                    <p:nvPicPr>
                      <p:cNvPr id="0" name=""/>
                      <p:cNvPicPr/>
                      <p:nvPr/>
                    </p:nvPicPr>
                    <p:blipFill>
                      <a:blip r:embed="rId17"/>
                      <a:stretch>
                        <a:fillRect/>
                      </a:stretch>
                    </p:blipFill>
                    <p:spPr>
                      <a:xfrm>
                        <a:off x="406574" y="4891336"/>
                        <a:ext cx="10059987" cy="1208087"/>
                      </a:xfrm>
                      <a:prstGeom prst="rect">
                        <a:avLst/>
                      </a:prstGeom>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708029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25041" y="837506"/>
            <a:ext cx="11427766"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0.10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a:t>
            </a:r>
            <a:r>
              <a:rPr lang="en-US" altLang="zh-CN" sz="2800" kern="100" dirty="0">
                <a:latin typeface="Times New Roman"/>
                <a:ea typeface="华文细黑"/>
              </a:rPr>
              <a:t>MOH</a:t>
            </a:r>
            <a:r>
              <a:rPr lang="zh-CN" altLang="zh-CN" sz="2800" kern="100" dirty="0">
                <a:latin typeface="Times New Roman"/>
                <a:ea typeface="华文细黑"/>
                <a:cs typeface="Times New Roman"/>
              </a:rPr>
              <a:t>和</a:t>
            </a:r>
            <a:r>
              <a:rPr lang="en-US" altLang="zh-CN" sz="2800" kern="100" dirty="0">
                <a:latin typeface="Times New Roman"/>
                <a:ea typeface="华文细黑"/>
              </a:rPr>
              <a:t>ROH</a:t>
            </a:r>
            <a:r>
              <a:rPr lang="zh-CN" altLang="zh-CN" sz="2800" kern="100" dirty="0">
                <a:latin typeface="Times New Roman"/>
                <a:ea typeface="华文细黑"/>
                <a:cs typeface="Times New Roman"/>
              </a:rPr>
              <a:t>，前者</a:t>
            </a:r>
            <a:r>
              <a:rPr lang="en-US" altLang="zh-CN" sz="2800" kern="100" dirty="0">
                <a:latin typeface="Times New Roman"/>
                <a:ea typeface="华文细黑"/>
              </a:rPr>
              <a:t>pH</a:t>
            </a:r>
            <a:r>
              <a:rPr lang="zh-CN" altLang="zh-CN" sz="2800" kern="100" dirty="0">
                <a:latin typeface="Times New Roman"/>
                <a:ea typeface="华文细黑"/>
                <a:cs typeface="Times New Roman"/>
              </a:rPr>
              <a:t>＝</a:t>
            </a:r>
            <a:r>
              <a:rPr lang="en-US" altLang="zh-CN" sz="2800" kern="100" dirty="0">
                <a:latin typeface="Times New Roman"/>
                <a:ea typeface="华文细黑"/>
              </a:rPr>
              <a:t>13</a:t>
            </a:r>
            <a:r>
              <a:rPr lang="zh-CN" altLang="zh-CN" sz="2800" kern="100" dirty="0">
                <a:latin typeface="Times New Roman"/>
                <a:ea typeface="华文细黑"/>
                <a:cs typeface="Times New Roman"/>
              </a:rPr>
              <a:t>，后者</a:t>
            </a:r>
            <a:r>
              <a:rPr lang="en-US" altLang="zh-CN" sz="2800" kern="100" dirty="0">
                <a:latin typeface="Times New Roman"/>
                <a:ea typeface="华文细黑"/>
              </a:rPr>
              <a:t>pH</a:t>
            </a:r>
            <a:r>
              <a:rPr lang="zh-CN" altLang="zh-CN" sz="2800" kern="100" dirty="0">
                <a:latin typeface="Times New Roman"/>
                <a:ea typeface="华文细黑"/>
                <a:cs typeface="Times New Roman"/>
              </a:rPr>
              <a:t>小于</a:t>
            </a:r>
            <a:r>
              <a:rPr lang="en-US" altLang="zh-CN" sz="2800" kern="100" dirty="0">
                <a:latin typeface="Times New Roman"/>
                <a:ea typeface="华文细黑"/>
              </a:rPr>
              <a:t>13</a:t>
            </a:r>
            <a:r>
              <a:rPr lang="zh-CN" altLang="zh-CN" sz="2800" kern="100" dirty="0">
                <a:latin typeface="Times New Roman"/>
                <a:ea typeface="华文细黑"/>
                <a:cs typeface="Times New Roman"/>
              </a:rPr>
              <a:t>，说明前者是强碱，后者是弱碱，正确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ROH</a:t>
            </a:r>
            <a:r>
              <a:rPr lang="zh-CN" altLang="zh-CN" sz="2800" kern="100" dirty="0">
                <a:latin typeface="Times New Roman"/>
                <a:ea typeface="华文细黑"/>
                <a:cs typeface="Times New Roman"/>
              </a:rPr>
              <a:t>是弱碱，加水稀释，促进电离，</a:t>
            </a:r>
            <a:r>
              <a:rPr lang="en-US" altLang="zh-CN" sz="2800" kern="100" dirty="0">
                <a:latin typeface="Times New Roman"/>
                <a:ea typeface="华文细黑"/>
              </a:rPr>
              <a:t>b</a:t>
            </a:r>
            <a:r>
              <a:rPr lang="zh-CN" altLang="zh-CN" sz="2800" kern="100" dirty="0">
                <a:latin typeface="Times New Roman"/>
                <a:ea typeface="华文细黑"/>
                <a:cs typeface="Times New Roman"/>
              </a:rPr>
              <a:t>点电离程度大于</a:t>
            </a:r>
            <a:r>
              <a:rPr lang="en-US" altLang="zh-CN" sz="2800" kern="100" dirty="0">
                <a:latin typeface="Times New Roman"/>
                <a:ea typeface="华文细黑"/>
              </a:rPr>
              <a:t>a</a:t>
            </a:r>
            <a:r>
              <a:rPr lang="zh-CN" altLang="zh-CN" sz="2800" kern="100" dirty="0">
                <a:latin typeface="Times New Roman"/>
                <a:ea typeface="华文细黑"/>
                <a:cs typeface="Times New Roman"/>
              </a:rPr>
              <a:t>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项，两碱溶液无限稀释，溶液近似呈中性，</a:t>
            </a:r>
            <a:r>
              <a:rPr lang="en-US" altLang="zh-CN" sz="2800" i="1" kern="100" dirty="0">
                <a:latin typeface="Times New Roman"/>
                <a:ea typeface="华文细黑"/>
              </a:rPr>
              <a:t>c</a:t>
            </a:r>
            <a:r>
              <a:rPr lang="en-US" altLang="zh-CN" sz="2800" kern="100" dirty="0">
                <a:latin typeface="Times New Roman"/>
                <a:ea typeface="华文细黑"/>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相等，正确；</a:t>
            </a:r>
            <a:endParaRPr lang="zh-CN" altLang="zh-CN" sz="1050" kern="100" dirty="0">
              <a:latin typeface="宋体"/>
              <a:cs typeface="Courier New"/>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68682760"/>
              </p:ext>
            </p:extLst>
          </p:nvPr>
        </p:nvGraphicFramePr>
        <p:xfrm>
          <a:off x="403126" y="4625355"/>
          <a:ext cx="1390650" cy="1419225"/>
        </p:xfrm>
        <a:graphic>
          <a:graphicData uri="http://schemas.openxmlformats.org/presentationml/2006/ole">
            <mc:AlternateContent xmlns:mc="http://schemas.openxmlformats.org/markup-compatibility/2006">
              <mc:Choice xmlns:v="urn:schemas-microsoft-com:vml" Requires="v">
                <p:oleObj spid="_x0000_s44208" name="文档" r:id="rId3" imgW="1397172" imgH="1421383" progId="Word.Document.12">
                  <p:embed/>
                </p:oleObj>
              </mc:Choice>
              <mc:Fallback>
                <p:oleObj name="文档" r:id="rId3" imgW="1397172" imgH="1421383" progId="Word.Document.12">
                  <p:embed/>
                  <p:pic>
                    <p:nvPicPr>
                      <p:cNvPr id="0" name=""/>
                      <p:cNvPicPr/>
                      <p:nvPr/>
                    </p:nvPicPr>
                    <p:blipFill>
                      <a:blip r:embed="rId4"/>
                      <a:stretch>
                        <a:fillRect/>
                      </a:stretch>
                    </p:blipFill>
                    <p:spPr>
                      <a:xfrm>
                        <a:off x="403126" y="4625355"/>
                        <a:ext cx="1390650" cy="1419225"/>
                      </a:xfrm>
                      <a:prstGeom prst="rect">
                        <a:avLst/>
                      </a:prstGeom>
                    </p:spPr>
                  </p:pic>
                </p:oleObj>
              </mc:Fallback>
            </mc:AlternateContent>
          </a:graphicData>
        </a:graphic>
      </p:graphicFrame>
      <p:sp>
        <p:nvSpPr>
          <p:cNvPr id="18" name="矩形 17"/>
          <p:cNvSpPr/>
          <p:nvPr/>
        </p:nvSpPr>
        <p:spPr>
          <a:xfrm>
            <a:off x="291133" y="5676059"/>
            <a:ext cx="1524776" cy="624530"/>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a:solidFill>
                  <a:srgbClr val="E36C0A"/>
                </a:solidFill>
                <a:latin typeface="Times New Roman"/>
                <a:ea typeface="华文细黑"/>
                <a:cs typeface="Courier New"/>
              </a:rPr>
              <a:t>D</a:t>
            </a:r>
            <a:endParaRPr lang="zh-CN" altLang="zh-CN" sz="2800" kern="100">
              <a:effectLst/>
              <a:latin typeface="宋体"/>
              <a:cs typeface="Courier New"/>
            </a:endParaRPr>
          </a:p>
        </p:txBody>
      </p:sp>
      <p:sp>
        <p:nvSpPr>
          <p:cNvPr id="20" name="矩形 19"/>
          <p:cNvSpPr/>
          <p:nvPr/>
        </p:nvSpPr>
        <p:spPr>
          <a:xfrm>
            <a:off x="318191" y="3410744"/>
            <a:ext cx="11590543" cy="190205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项，由</a:t>
            </a:r>
            <a:r>
              <a:rPr lang="en-US" altLang="zh-CN" sz="2800" kern="100">
                <a:latin typeface="Times New Roman"/>
                <a:ea typeface="华文细黑"/>
                <a:cs typeface="Courier New"/>
              </a:rPr>
              <a:t>MOH</a:t>
            </a:r>
            <a:r>
              <a:rPr lang="zh-CN" altLang="zh-CN" sz="2800" kern="100">
                <a:latin typeface="Times New Roman"/>
                <a:ea typeface="华文细黑"/>
                <a:cs typeface="Times New Roman"/>
              </a:rPr>
              <a:t>是强碱，在溶液中完全电离，所以</a:t>
            </a:r>
            <a:r>
              <a:rPr lang="en-US" altLang="zh-CN" sz="2800" i="1" kern="100">
                <a:latin typeface="Times New Roman"/>
                <a:ea typeface="华文细黑"/>
                <a:cs typeface="Courier New"/>
              </a:rPr>
              <a:t>c</a:t>
            </a:r>
            <a:r>
              <a:rPr lang="en-US" altLang="zh-CN" sz="2800" kern="100">
                <a:latin typeface="Times New Roman"/>
                <a:ea typeface="华文细黑"/>
                <a:cs typeface="Courier New"/>
              </a:rPr>
              <a:t>(M</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不变，</a:t>
            </a:r>
            <a:r>
              <a:rPr lang="en-US" altLang="zh-CN" sz="2800" kern="100">
                <a:latin typeface="Times New Roman"/>
                <a:ea typeface="华文细黑"/>
                <a:cs typeface="Courier New"/>
              </a:rPr>
              <a:t>ROH</a:t>
            </a:r>
            <a:r>
              <a:rPr lang="zh-CN" altLang="zh-CN" sz="2800" kern="100">
                <a:latin typeface="Times New Roman"/>
                <a:ea typeface="华文细黑"/>
                <a:cs typeface="Times New Roman"/>
              </a:rPr>
              <a:t>是弱碱，升高温度，促进电离平衡</a:t>
            </a:r>
            <a:r>
              <a:rPr lang="en-US" altLang="zh-CN" sz="2800" kern="100">
                <a:latin typeface="Times New Roman"/>
                <a:ea typeface="华文细黑"/>
                <a:cs typeface="Courier New"/>
              </a:rPr>
              <a:t>ROH</a:t>
            </a:r>
            <a:r>
              <a:rPr lang="en-US" altLang="zh-CN" sz="2800" kern="100">
                <a:latin typeface="ZBFH"/>
                <a:ea typeface="华文细黑"/>
                <a:cs typeface="Times New Roman"/>
              </a:rPr>
              <a:t></a:t>
            </a:r>
            <a:r>
              <a:rPr lang="en-US" altLang="zh-CN" sz="2800" kern="100">
                <a:latin typeface="Times New Roman"/>
                <a:ea typeface="华文细黑"/>
                <a:cs typeface="Courier New"/>
              </a:rPr>
              <a:t>R</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向右进行，</a:t>
            </a:r>
            <a:r>
              <a:rPr lang="en-US" altLang="zh-CN" sz="2800" i="1" kern="100">
                <a:latin typeface="Times New Roman"/>
                <a:ea typeface="华文细黑"/>
                <a:cs typeface="Courier New"/>
              </a:rPr>
              <a:t>c</a:t>
            </a:r>
            <a:r>
              <a:rPr lang="en-US" altLang="zh-CN" sz="2800" kern="100">
                <a:latin typeface="Times New Roman"/>
                <a:ea typeface="华文细黑"/>
                <a:cs typeface="Courier New"/>
              </a:rPr>
              <a:t>(R</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增大，</a:t>
            </a:r>
            <a:r>
              <a:rPr lang="zh-CN" altLang="zh-CN" sz="2800" kern="100" smtClean="0">
                <a:latin typeface="Times New Roman"/>
                <a:ea typeface="华文细黑"/>
                <a:cs typeface="Times New Roman"/>
              </a:rPr>
              <a:t>所以</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a:latin typeface="Times New Roman"/>
                <a:ea typeface="华文细黑"/>
                <a:cs typeface="Times New Roman"/>
              </a:rPr>
              <a:t> </a:t>
            </a:r>
            <a:r>
              <a:rPr lang="en-US" altLang="zh-CN" sz="2800" kern="100" smtClean="0">
                <a:latin typeface="Times New Roman"/>
                <a:ea typeface="华文细黑"/>
                <a:cs typeface="Times New Roman"/>
              </a:rPr>
              <a:t>        </a:t>
            </a:r>
          </a:p>
        </p:txBody>
      </p:sp>
      <p:graphicFrame>
        <p:nvGraphicFramePr>
          <p:cNvPr id="21" name="对象 20"/>
          <p:cNvGraphicFramePr>
            <a:graphicFrameLocks noChangeAspect="1"/>
          </p:cNvGraphicFramePr>
          <p:nvPr>
            <p:extLst>
              <p:ext uri="{D42A27DB-BD31-4B8C-83A1-F6EECF244321}">
                <p14:modId xmlns:p14="http://schemas.microsoft.com/office/powerpoint/2010/main" val="3035506695"/>
              </p:ext>
            </p:extLst>
          </p:nvPr>
        </p:nvGraphicFramePr>
        <p:xfrm>
          <a:off x="5169247" y="4087391"/>
          <a:ext cx="854075" cy="754063"/>
        </p:xfrm>
        <a:graphic>
          <a:graphicData uri="http://schemas.openxmlformats.org/presentationml/2006/ole">
            <mc:AlternateContent xmlns:mc="http://schemas.openxmlformats.org/markup-compatibility/2006">
              <mc:Choice xmlns:v="urn:schemas-microsoft-com:vml" Requires="v">
                <p:oleObj spid="_x0000_s44209" name="文档" r:id="rId5" imgW="854427" imgH="753600" progId="Word.Document.12">
                  <p:embed/>
                </p:oleObj>
              </mc:Choice>
              <mc:Fallback>
                <p:oleObj name="文档" r:id="rId5" imgW="854427" imgH="753600" progId="Word.Document.12">
                  <p:embed/>
                  <p:pic>
                    <p:nvPicPr>
                      <p:cNvPr id="0" name=""/>
                      <p:cNvPicPr/>
                      <p:nvPr/>
                    </p:nvPicPr>
                    <p:blipFill>
                      <a:blip r:embed="rId6"/>
                      <a:stretch>
                        <a:fillRect/>
                      </a:stretch>
                    </p:blipFill>
                    <p:spPr>
                      <a:xfrm>
                        <a:off x="5169247" y="4087391"/>
                        <a:ext cx="854075" cy="754063"/>
                      </a:xfrm>
                      <a:prstGeom prst="rect">
                        <a:avLst/>
                      </a:prstGeom>
                    </p:spPr>
                  </p:pic>
                </p:oleObj>
              </mc:Fallback>
            </mc:AlternateContent>
          </a:graphicData>
        </a:graphic>
      </p:graphicFrame>
      <p:sp>
        <p:nvSpPr>
          <p:cNvPr id="23" name="矩形 22"/>
          <p:cNvSpPr/>
          <p:nvPr/>
        </p:nvSpPr>
        <p:spPr>
          <a:xfrm>
            <a:off x="1371253" y="4966231"/>
            <a:ext cx="2339102" cy="523220"/>
          </a:xfrm>
          <a:prstGeom prst="rect">
            <a:avLst/>
          </a:prstGeom>
        </p:spPr>
        <p:txBody>
          <a:bodyPr wrap="none">
            <a:spAutoFit/>
          </a:bodyPr>
          <a:lstStyle/>
          <a:p>
            <a:r>
              <a:rPr lang="zh-CN" altLang="zh-CN" sz="2800" kern="100">
                <a:solidFill>
                  <a:prstClr val="black"/>
                </a:solidFill>
                <a:latin typeface="Times New Roman"/>
                <a:ea typeface="华文细黑"/>
                <a:cs typeface="Times New Roman"/>
              </a:rPr>
              <a:t>减小，错误。</a:t>
            </a:r>
            <a:endParaRPr lang="zh-CN" altLang="en-US"/>
          </a:p>
        </p:txBody>
      </p:sp>
      <p:sp>
        <p:nvSpPr>
          <p:cNvPr id="22" name="Rectangle 21">
            <a:hlinkClick r:id="rId7"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8"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9"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10"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1"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2"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13"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Rectangle 21">
            <a:hlinkClick r:id="rId14"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15"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6"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83769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750"/>
                                        <p:tgtEl>
                                          <p:spTgt spid="2">
                                            <p:txEl>
                                              <p:pRg st="2" end="2"/>
                                            </p:txEl>
                                          </p:spTgt>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750"/>
                                        <p:tgtEl>
                                          <p:spTgt spid="20"/>
                                        </p:tgtEl>
                                      </p:cBhvr>
                                    </p:animEffect>
                                  </p:childTnLst>
                                </p:cTn>
                              </p:par>
                              <p:par>
                                <p:cTn id="20" presetID="3"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75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750"/>
                                        <p:tgtEl>
                                          <p:spTgt spid="23"/>
                                        </p:tgtEl>
                                      </p:cBhvr>
                                    </p:animEffect>
                                  </p:childTnLst>
                                </p:cTn>
                              </p:par>
                              <p:par>
                                <p:cTn id="26" presetID="3" presetClass="entr" presetSubtype="1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750"/>
                                        <p:tgtEl>
                                          <p:spTgt spid="21"/>
                                        </p:tgtEl>
                                      </p:cBhvr>
                                    </p:animEffect>
                                  </p:childTnLst>
                                </p:cTn>
                              </p:par>
                            </p:childTnLst>
                          </p:cTn>
                        </p:par>
                        <p:par>
                          <p:cTn id="29" fill="hold">
                            <p:stCondLst>
                              <p:cond delay="3000"/>
                            </p:stCondLst>
                            <p:childTnLst>
                              <p:par>
                                <p:cTn id="30" presetID="3" presetClass="entr" presetSubtype="1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094" y="1165921"/>
            <a:ext cx="11475787" cy="1227772"/>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3.(2015·</a:t>
            </a:r>
            <a:r>
              <a:rPr lang="zh-CN" altLang="zh-CN" sz="2800" kern="100">
                <a:latin typeface="Times New Roman"/>
                <a:ea typeface="华文细黑"/>
                <a:cs typeface="Times New Roman"/>
              </a:rPr>
              <a:t>海南，</a:t>
            </a:r>
            <a:r>
              <a:rPr lang="en-US" altLang="zh-CN" sz="2800" kern="100">
                <a:latin typeface="Times New Roman"/>
                <a:ea typeface="华文细黑"/>
                <a:cs typeface="Courier New"/>
              </a:rPr>
              <a:t>11)</a:t>
            </a:r>
            <a:r>
              <a:rPr lang="zh-CN" altLang="zh-CN" sz="2800" kern="100">
                <a:latin typeface="Times New Roman"/>
                <a:ea typeface="华文细黑"/>
                <a:cs typeface="Times New Roman"/>
              </a:rPr>
              <a:t>下列曲线中，可以描述乙酸</a:t>
            </a:r>
            <a:r>
              <a:rPr lang="en-US" altLang="zh-CN" sz="2800" kern="100">
                <a:latin typeface="Times New Roman"/>
                <a:ea typeface="华文细黑"/>
                <a:cs typeface="Courier New"/>
              </a:rPr>
              <a:t>(</a:t>
            </a:r>
            <a:r>
              <a:rPr lang="zh-CN" altLang="zh-CN" sz="2800" kern="100">
                <a:latin typeface="Times New Roman"/>
                <a:ea typeface="华文细黑"/>
                <a:cs typeface="Times New Roman"/>
              </a:rPr>
              <a:t>甲，</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a</a:t>
            </a:r>
            <a:r>
              <a:rPr lang="zh-CN" altLang="zh-CN" sz="2800" kern="100">
                <a:latin typeface="Times New Roman"/>
                <a:ea typeface="华文细黑"/>
                <a:cs typeface="Times New Roman"/>
              </a:rPr>
              <a:t>＝</a:t>
            </a:r>
            <a:r>
              <a:rPr lang="en-US" altLang="zh-CN" sz="2800" kern="100">
                <a:latin typeface="Times New Roman"/>
                <a:ea typeface="华文细黑"/>
                <a:cs typeface="Courier New"/>
              </a:rPr>
              <a:t>1.8</a:t>
            </a:r>
            <a:r>
              <a:rPr lang="en-US" altLang="zh-CN" sz="2800" kern="100">
                <a:latin typeface="宋体"/>
                <a:ea typeface="华文细黑"/>
                <a:cs typeface="Times New Roman"/>
              </a:rPr>
              <a:t>×</a:t>
            </a:r>
            <a:r>
              <a:rPr lang="en-US" altLang="zh-CN" sz="2800" kern="10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5</a:t>
            </a:r>
            <a:r>
              <a:rPr lang="en-US" altLang="zh-CN" sz="2800" kern="100">
                <a:latin typeface="Times New Roman"/>
                <a:ea typeface="华文细黑"/>
                <a:cs typeface="Courier New"/>
              </a:rPr>
              <a:t>)</a:t>
            </a:r>
            <a:r>
              <a:rPr lang="zh-CN" altLang="zh-CN" sz="2800" kern="100">
                <a:latin typeface="Times New Roman"/>
                <a:ea typeface="华文细黑"/>
                <a:cs typeface="Times New Roman"/>
              </a:rPr>
              <a:t>和一氯乙酸</a:t>
            </a:r>
            <a:r>
              <a:rPr lang="en-US" altLang="zh-CN" sz="2800" kern="100">
                <a:latin typeface="Times New Roman"/>
                <a:ea typeface="华文细黑"/>
                <a:cs typeface="Courier New"/>
              </a:rPr>
              <a:t>(</a:t>
            </a:r>
            <a:r>
              <a:rPr lang="zh-CN" altLang="zh-CN" sz="2800" kern="100">
                <a:latin typeface="Times New Roman"/>
                <a:ea typeface="华文细黑"/>
                <a:cs typeface="Times New Roman"/>
              </a:rPr>
              <a:t>乙，</a:t>
            </a:r>
            <a:r>
              <a:rPr lang="en-US" altLang="zh-CN" sz="2800" i="1" kern="100">
                <a:latin typeface="Times New Roman"/>
                <a:ea typeface="华文细黑"/>
                <a:cs typeface="Courier New"/>
              </a:rPr>
              <a:t>K</a:t>
            </a:r>
            <a:r>
              <a:rPr lang="en-US" altLang="zh-CN" sz="2800" kern="100" baseline="-25000">
                <a:latin typeface="Times New Roman"/>
                <a:ea typeface="华文细黑"/>
                <a:cs typeface="Courier New"/>
              </a:rPr>
              <a:t>a</a:t>
            </a:r>
            <a:r>
              <a:rPr lang="zh-CN" altLang="zh-CN" sz="2800" kern="100">
                <a:latin typeface="Times New Roman"/>
                <a:ea typeface="华文细黑"/>
                <a:cs typeface="Times New Roman"/>
              </a:rPr>
              <a:t>＝</a:t>
            </a:r>
            <a:r>
              <a:rPr lang="en-US" altLang="zh-CN" sz="2800" kern="100" smtClean="0">
                <a:latin typeface="Times New Roman"/>
                <a:ea typeface="华文细黑"/>
                <a:cs typeface="Courier New"/>
              </a:rPr>
              <a:t>1.4</a:t>
            </a:r>
            <a:r>
              <a:rPr lang="en-US" altLang="zh-CN" sz="2800" kern="100" smtClean="0">
                <a:latin typeface="宋体"/>
                <a:ea typeface="华文细黑"/>
                <a:cs typeface="Times New Roman"/>
              </a:rPr>
              <a:t>×</a:t>
            </a:r>
            <a:r>
              <a:rPr lang="en-US" altLang="zh-CN" sz="2800" kern="100" smtClean="0">
                <a:latin typeface="Times New Roman"/>
                <a:ea typeface="华文细黑"/>
                <a:cs typeface="Courier New"/>
              </a:rPr>
              <a:t>10</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3</a:t>
            </a:r>
            <a:r>
              <a:rPr lang="en-US" altLang="zh-CN" sz="2800" kern="100">
                <a:latin typeface="Times New Roman"/>
                <a:ea typeface="华文细黑"/>
                <a:cs typeface="Courier New"/>
              </a:rPr>
              <a:t>)</a:t>
            </a:r>
            <a:r>
              <a:rPr lang="zh-CN" altLang="zh-CN" sz="2800" kern="100">
                <a:latin typeface="Times New Roman"/>
                <a:ea typeface="华文细黑"/>
                <a:cs typeface="Times New Roman"/>
              </a:rPr>
              <a:t>在水中的电离度与浓度关系的是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2800" kern="100">
              <a:effectLst/>
              <a:latin typeface="宋体"/>
              <a:cs typeface="Courier New"/>
            </a:endParaRPr>
          </a:p>
        </p:txBody>
      </p:sp>
      <p:sp>
        <p:nvSpPr>
          <p:cNvPr id="4" name="Rectangle 21">
            <a:hlinkClick r:id="rId2"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3"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4"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5"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6"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7"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45058" name="Picture 2" descr="HX42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55429" y="2572173"/>
            <a:ext cx="5240541" cy="383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13"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5865733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46765" y="1644573"/>
            <a:ext cx="11590545" cy="2505301"/>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根据甲、乙的电离平衡常数得，这两种物质都是弱电解质，在温度不变、浓度相等时，电离程度</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COOH&lt;CH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ClCOOH</a:t>
            </a:r>
            <a:r>
              <a:rPr lang="zh-CN" altLang="zh-CN" sz="2800" kern="100" dirty="0">
                <a:latin typeface="Times New Roman"/>
                <a:ea typeface="华文细黑"/>
                <a:cs typeface="Times New Roman"/>
              </a:rPr>
              <a:t>，可以排除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当</a:t>
            </a:r>
            <a:r>
              <a:rPr lang="zh-CN" altLang="zh-CN" sz="2800" kern="100" dirty="0">
                <a:latin typeface="Times New Roman"/>
                <a:ea typeface="华文细黑"/>
                <a:cs typeface="Times New Roman"/>
              </a:rPr>
              <a:t>浓度增大时，弱电解质的电离程度减小，排除</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选项，故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dirty="0" smtClean="0">
                <a:solidFill>
                  <a:schemeClr val="accent6">
                    <a:lumMod val="75000"/>
                  </a:schemeClr>
                </a:solidFill>
                <a:latin typeface="Times New Roman" pitchFamily="18" charset="0"/>
                <a:ea typeface="宋体" pitchFamily="2" charset="-122"/>
              </a:rPr>
              <a:t>B</a:t>
            </a:r>
          </a:p>
        </p:txBody>
      </p:sp>
      <p:sp>
        <p:nvSpPr>
          <p:cNvPr id="15" name="Rectangle 21">
            <a:hlinkClick r:id="rId2"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9"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0"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80594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8369" y="1125538"/>
            <a:ext cx="11232086" cy="2505301"/>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4.(2014·</a:t>
            </a:r>
            <a:r>
              <a:rPr lang="zh-CN" altLang="zh-CN" sz="2800" kern="100">
                <a:latin typeface="Times New Roman"/>
                <a:ea typeface="华文细黑"/>
                <a:cs typeface="Times New Roman"/>
              </a:rPr>
              <a:t>山东理综，</a:t>
            </a:r>
            <a:r>
              <a:rPr lang="en-US" altLang="zh-CN" sz="2800" kern="100">
                <a:latin typeface="Times New Roman"/>
                <a:ea typeface="华文细黑"/>
                <a:cs typeface="Courier New"/>
              </a:rPr>
              <a:t>13)</a:t>
            </a:r>
            <a:r>
              <a:rPr lang="zh-CN" altLang="zh-CN" sz="2800" kern="100">
                <a:latin typeface="Times New Roman"/>
                <a:ea typeface="华文细黑"/>
                <a:cs typeface="Times New Roman"/>
              </a:rPr>
              <a:t>已知某温度下</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和</a:t>
            </a:r>
            <a:r>
              <a:rPr lang="en-US" altLang="zh-CN" sz="2800" kern="100">
                <a:latin typeface="Times New Roman"/>
                <a:ea typeface="华文细黑"/>
                <a:cs typeface="Courier New"/>
              </a:rPr>
              <a:t>NH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O</a:t>
            </a:r>
            <a:r>
              <a:rPr lang="zh-CN" altLang="zh-CN" sz="2800" kern="100">
                <a:latin typeface="Times New Roman"/>
                <a:ea typeface="华文细黑"/>
                <a:cs typeface="Times New Roman"/>
              </a:rPr>
              <a:t>的电离常数相等，现向</a:t>
            </a:r>
            <a:r>
              <a:rPr lang="en-US" altLang="zh-CN" sz="2800" kern="100">
                <a:latin typeface="Times New Roman"/>
                <a:ea typeface="华文细黑"/>
                <a:cs typeface="Courier New"/>
              </a:rPr>
              <a:t>10 mL</a:t>
            </a:r>
            <a:r>
              <a:rPr lang="zh-CN" altLang="zh-CN" sz="2800" kern="100">
                <a:latin typeface="Times New Roman"/>
                <a:ea typeface="华文细黑"/>
                <a:cs typeface="Times New Roman"/>
              </a:rPr>
              <a:t>浓度为</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CH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COOH</a:t>
            </a:r>
            <a:r>
              <a:rPr lang="zh-CN" altLang="zh-CN" sz="2800" kern="100">
                <a:latin typeface="Times New Roman"/>
                <a:ea typeface="华文细黑"/>
                <a:cs typeface="Times New Roman"/>
              </a:rPr>
              <a:t>溶液中滴加相同浓度的氨水，在滴加过程中</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水的电离程度始终</a:t>
            </a:r>
            <a:r>
              <a:rPr lang="zh-CN" altLang="zh-CN" sz="2800" kern="100" smtClean="0">
                <a:latin typeface="Times New Roman"/>
                <a:ea typeface="华文细黑"/>
                <a:cs typeface="Times New Roman"/>
              </a:rPr>
              <a:t>增大</a:t>
            </a:r>
            <a:endParaRPr lang="zh-CN" altLang="zh-CN" sz="1050" kern="100">
              <a:latin typeface="宋体"/>
              <a:cs typeface="Courier New"/>
            </a:endParaRPr>
          </a:p>
        </p:txBody>
      </p:sp>
      <p:sp>
        <p:nvSpPr>
          <p:cNvPr id="4" name="Rectangle 21">
            <a:hlinkClick r:id="rId3"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975765034"/>
              </p:ext>
            </p:extLst>
          </p:nvPr>
        </p:nvGraphicFramePr>
        <p:xfrm>
          <a:off x="550590" y="3621435"/>
          <a:ext cx="7996237" cy="1239838"/>
        </p:xfrm>
        <a:graphic>
          <a:graphicData uri="http://schemas.openxmlformats.org/presentationml/2006/ole">
            <mc:AlternateContent xmlns:mc="http://schemas.openxmlformats.org/markup-compatibility/2006">
              <mc:Choice xmlns:v="urn:schemas-microsoft-com:vml" Requires="v">
                <p:oleObj spid="_x0000_s46210" name="文档" r:id="rId12" imgW="7995767" imgH="1239486" progId="Word.Document.12">
                  <p:embed/>
                </p:oleObj>
              </mc:Choice>
              <mc:Fallback>
                <p:oleObj name="文档" r:id="rId12" imgW="7995767" imgH="1239486" progId="Word.Document.12">
                  <p:embed/>
                  <p:pic>
                    <p:nvPicPr>
                      <p:cNvPr id="0" name=""/>
                      <p:cNvPicPr/>
                      <p:nvPr/>
                    </p:nvPicPr>
                    <p:blipFill>
                      <a:blip r:embed="rId13"/>
                      <a:stretch>
                        <a:fillRect/>
                      </a:stretch>
                    </p:blipFill>
                    <p:spPr>
                      <a:xfrm>
                        <a:off x="550590" y="3621435"/>
                        <a:ext cx="7996237" cy="1239838"/>
                      </a:xfrm>
                      <a:prstGeom prst="rect">
                        <a:avLst/>
                      </a:prstGeom>
                    </p:spPr>
                  </p:pic>
                </p:oleObj>
              </mc:Fallback>
            </mc:AlternateContent>
          </a:graphicData>
        </a:graphic>
      </p:graphicFrame>
      <p:sp>
        <p:nvSpPr>
          <p:cNvPr id="16" name="矩形 15"/>
          <p:cNvSpPr/>
          <p:nvPr/>
        </p:nvSpPr>
        <p:spPr>
          <a:xfrm>
            <a:off x="459532" y="4600972"/>
            <a:ext cx="9812557" cy="1298817"/>
          </a:xfrm>
          <a:prstGeom prst="rect">
            <a:avLst/>
          </a:prstGeom>
        </p:spPr>
        <p:txBody>
          <a:bodyPr>
            <a:spAutoFit/>
          </a:bodyPr>
          <a:lstStyle/>
          <a:p>
            <a:pPr algn="just">
              <a:lnSpc>
                <a:spcPct val="140000"/>
              </a:lnSpc>
              <a:spcAft>
                <a:spcPts val="0"/>
              </a:spcAft>
            </a:pPr>
            <a:r>
              <a:rPr lang="en-US" altLang="zh-CN" sz="2800" kern="100" dirty="0" err="1" smtClean="0">
                <a:latin typeface="Times New Roman"/>
                <a:ea typeface="华文细黑" pitchFamily="2" charset="-122"/>
                <a:cs typeface="Courier New"/>
              </a:rPr>
              <a:t>C.</a:t>
            </a:r>
            <a:r>
              <a:rPr lang="en-US" altLang="zh-CN" sz="2800" i="1" kern="100" dirty="0" err="1" smtClean="0">
                <a:latin typeface="Times New Roman"/>
                <a:ea typeface="华文细黑" pitchFamily="2" charset="-122"/>
                <a:cs typeface="Courier New"/>
              </a:rPr>
              <a:t>c</a:t>
            </a:r>
            <a:r>
              <a:rPr lang="en-US" altLang="zh-CN" sz="2800" kern="100" dirty="0" smtClean="0">
                <a:latin typeface="Times New Roman"/>
                <a:ea typeface="华文细黑" pitchFamily="2" charset="-122"/>
                <a:cs typeface="Courier New"/>
              </a:rPr>
              <a:t>(CH</a:t>
            </a:r>
            <a:r>
              <a:rPr lang="en-US" altLang="zh-CN" sz="2800" kern="100" baseline="-25000" dirty="0" smtClean="0">
                <a:latin typeface="Times New Roman"/>
                <a:ea typeface="华文细黑" pitchFamily="2" charset="-122"/>
                <a:cs typeface="Courier New"/>
              </a:rPr>
              <a:t>3</a:t>
            </a:r>
            <a:r>
              <a:rPr lang="en-US" altLang="zh-CN" sz="2800" kern="100" dirty="0" smtClean="0">
                <a:latin typeface="Times New Roman"/>
                <a:ea typeface="华文细黑" pitchFamily="2" charset="-122"/>
                <a:cs typeface="Courier New"/>
              </a:rPr>
              <a:t>COOH</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与</a:t>
            </a:r>
            <a:r>
              <a:rPr lang="en-US" altLang="zh-CN" sz="2800" i="1" kern="100" dirty="0">
                <a:latin typeface="Times New Roman"/>
                <a:ea typeface="华文细黑" pitchFamily="2" charset="-122"/>
                <a:cs typeface="Courier New"/>
              </a:rPr>
              <a:t>c</a:t>
            </a:r>
            <a:r>
              <a:rPr lang="en-US" altLang="zh-CN" sz="2800" kern="100" dirty="0">
                <a:latin typeface="Times New Roman"/>
                <a:ea typeface="华文细黑" pitchFamily="2" charset="-122"/>
                <a:cs typeface="Courier New"/>
              </a:rPr>
              <a:t>(CH</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COO</a:t>
            </a:r>
            <a:r>
              <a:rPr lang="zh-CN" altLang="zh-CN" sz="2800" kern="100" baseline="30000" dirty="0">
                <a:latin typeface="Times New Roman"/>
                <a:ea typeface="华文细黑" pitchFamily="2" charset="-122"/>
                <a:cs typeface="Times New Roman"/>
              </a:rPr>
              <a:t>－</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之和始终保持不变</a:t>
            </a:r>
            <a:endParaRPr lang="zh-CN" altLang="zh-CN" sz="2800" kern="100" dirty="0">
              <a:latin typeface="宋体"/>
              <a:ea typeface="华文细黑" pitchFamily="2" charset="-122"/>
              <a:cs typeface="Courier New"/>
            </a:endParaRPr>
          </a:p>
          <a:p>
            <a:pPr algn="just">
              <a:lnSpc>
                <a:spcPct val="140000"/>
              </a:lnSpc>
              <a:spcAft>
                <a:spcPts val="0"/>
              </a:spcAft>
            </a:pPr>
            <a:r>
              <a:rPr lang="en-US" altLang="zh-CN" sz="2800" kern="100" dirty="0" smtClean="0">
                <a:latin typeface="Times New Roman"/>
                <a:ea typeface="华文细黑" pitchFamily="2" charset="-122"/>
                <a:cs typeface="Courier New"/>
              </a:rPr>
              <a:t>D</a:t>
            </a:r>
            <a:r>
              <a:rPr lang="en-US" altLang="zh-CN" sz="2800" kern="100" dirty="0" smtClean="0">
                <a:latin typeface="Times New Roman"/>
                <a:ea typeface="华文细黑" pitchFamily="2" charset="-122"/>
                <a:cs typeface="Times New Roman"/>
              </a:rPr>
              <a:t>.</a:t>
            </a:r>
            <a:r>
              <a:rPr lang="zh-CN" altLang="zh-CN" sz="2800" kern="100" dirty="0" smtClean="0">
                <a:latin typeface="Times New Roman"/>
                <a:ea typeface="华文细黑" pitchFamily="2" charset="-122"/>
                <a:cs typeface="Times New Roman"/>
              </a:rPr>
              <a:t>当</a:t>
            </a:r>
            <a:r>
              <a:rPr lang="zh-CN" altLang="zh-CN" sz="2800" kern="100" dirty="0">
                <a:latin typeface="Times New Roman"/>
                <a:ea typeface="华文细黑" pitchFamily="2" charset="-122"/>
                <a:cs typeface="Times New Roman"/>
              </a:rPr>
              <a:t>加入氨水的体积为</a:t>
            </a:r>
            <a:r>
              <a:rPr lang="en-US" altLang="zh-CN" sz="2800" kern="100" dirty="0">
                <a:latin typeface="Times New Roman"/>
                <a:ea typeface="华文细黑" pitchFamily="2" charset="-122"/>
                <a:cs typeface="Courier New"/>
              </a:rPr>
              <a:t>10 mL</a:t>
            </a:r>
            <a:r>
              <a:rPr lang="zh-CN" altLang="zh-CN" sz="2800" kern="100" dirty="0">
                <a:latin typeface="Times New Roman"/>
                <a:ea typeface="华文细黑" pitchFamily="2" charset="-122"/>
                <a:cs typeface="Times New Roman"/>
              </a:rPr>
              <a:t>时</a:t>
            </a:r>
            <a:r>
              <a:rPr lang="zh-CN" altLang="zh-CN" sz="2800" kern="100" dirty="0" smtClean="0">
                <a:latin typeface="Times New Roman"/>
                <a:ea typeface="华文细黑" pitchFamily="2" charset="-122"/>
                <a:cs typeface="Times New Roman"/>
              </a:rPr>
              <a:t>，</a:t>
            </a:r>
            <a:r>
              <a:rPr lang="en-US" altLang="zh-CN" sz="2800" i="1" kern="100" dirty="0" smtClean="0">
                <a:latin typeface="Times New Roman"/>
                <a:ea typeface="华文细黑" pitchFamily="2" charset="-122"/>
                <a:cs typeface="Courier New"/>
              </a:rPr>
              <a:t>           </a:t>
            </a:r>
            <a:r>
              <a:rPr lang="zh-CN" altLang="zh-CN" sz="2800" kern="100" dirty="0" smtClean="0">
                <a:latin typeface="Times New Roman"/>
                <a:ea typeface="华文细黑" pitchFamily="2" charset="-122"/>
                <a:cs typeface="Times New Roman"/>
              </a:rPr>
              <a:t>＝</a:t>
            </a:r>
            <a:r>
              <a:rPr lang="en-US" altLang="zh-CN" sz="2800" i="1" kern="100" dirty="0">
                <a:latin typeface="Times New Roman"/>
                <a:ea typeface="华文细黑" pitchFamily="2" charset="-122"/>
                <a:cs typeface="Courier New"/>
              </a:rPr>
              <a:t>c</a:t>
            </a:r>
            <a:r>
              <a:rPr lang="en-US" altLang="zh-CN" sz="2800" kern="100" dirty="0">
                <a:latin typeface="Times New Roman"/>
                <a:ea typeface="华文细黑" pitchFamily="2" charset="-122"/>
                <a:cs typeface="Courier New"/>
              </a:rPr>
              <a:t>(CH</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COO</a:t>
            </a:r>
            <a:r>
              <a:rPr lang="zh-CN" altLang="zh-CN" sz="2800" kern="100" baseline="30000" dirty="0">
                <a:latin typeface="Times New Roman"/>
                <a:ea typeface="华文细黑" pitchFamily="2" charset="-122"/>
                <a:cs typeface="Times New Roman"/>
              </a:rPr>
              <a:t>－</a:t>
            </a:r>
            <a:r>
              <a:rPr lang="en-US" altLang="zh-CN" sz="2800" kern="100" dirty="0" smtClean="0">
                <a:latin typeface="Times New Roman"/>
                <a:ea typeface="华文细黑" pitchFamily="2" charset="-122"/>
                <a:cs typeface="Courier New"/>
              </a:rPr>
              <a:t>)</a:t>
            </a:r>
          </a:p>
        </p:txBody>
      </p:sp>
      <p:graphicFrame>
        <p:nvGraphicFramePr>
          <p:cNvPr id="15" name="对象 14"/>
          <p:cNvGraphicFramePr>
            <a:graphicFrameLocks noChangeAspect="1"/>
          </p:cNvGraphicFramePr>
          <p:nvPr>
            <p:extLst>
              <p:ext uri="{D42A27DB-BD31-4B8C-83A1-F6EECF244321}">
                <p14:modId xmlns:p14="http://schemas.microsoft.com/office/powerpoint/2010/main" val="2096929805"/>
              </p:ext>
            </p:extLst>
          </p:nvPr>
        </p:nvGraphicFramePr>
        <p:xfrm>
          <a:off x="5629275" y="5133603"/>
          <a:ext cx="1428750" cy="828675"/>
        </p:xfrm>
        <a:graphic>
          <a:graphicData uri="http://schemas.openxmlformats.org/presentationml/2006/ole">
            <mc:AlternateContent xmlns:mc="http://schemas.openxmlformats.org/markup-compatibility/2006">
              <mc:Choice xmlns:v="urn:schemas-microsoft-com:vml" Requires="v">
                <p:oleObj spid="_x0000_s46211" name="文档" r:id="rId14" imgW="1440949" imgH="828154" progId="Word.Document.12">
                  <p:embed/>
                </p:oleObj>
              </mc:Choice>
              <mc:Fallback>
                <p:oleObj name="文档" r:id="rId14" imgW="1440949" imgH="828154" progId="Word.Document.12">
                  <p:embed/>
                  <p:pic>
                    <p:nvPicPr>
                      <p:cNvPr id="0" name=""/>
                      <p:cNvPicPr/>
                      <p:nvPr/>
                    </p:nvPicPr>
                    <p:blipFill>
                      <a:blip r:embed="rId15"/>
                      <a:stretch>
                        <a:fillRect/>
                      </a:stretch>
                    </p:blipFill>
                    <p:spPr>
                      <a:xfrm>
                        <a:off x="5629275" y="5133603"/>
                        <a:ext cx="1428750" cy="828675"/>
                      </a:xfrm>
                      <a:prstGeom prst="rect">
                        <a:avLst/>
                      </a:prstGeom>
                    </p:spPr>
                  </p:pic>
                </p:oleObj>
              </mc:Fallback>
            </mc:AlternateContent>
          </a:graphicData>
        </a:graphic>
      </p:graphicFrame>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7"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134744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78369" y="899989"/>
            <a:ext cx="11232086" cy="2505301"/>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项，醋酸显酸性，水的电离平衡受到抑制，在滴加</a:t>
            </a:r>
            <a:r>
              <a:rPr lang="en-US" altLang="zh-CN" sz="2800" kern="100" dirty="0">
                <a:latin typeface="Times New Roman"/>
                <a:ea typeface="华文细黑"/>
              </a:rPr>
              <a:t>NH</a:t>
            </a:r>
            <a:r>
              <a:rPr lang="en-US" altLang="zh-CN" sz="2800" kern="100" baseline="-25000" dirty="0">
                <a:latin typeface="Times New Roman"/>
                <a:ea typeface="华文细黑"/>
              </a:rPr>
              <a:t>3</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的过程中，酸性减弱，水的电离程度受到抑制的程度减小，电离程度增大，当</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COOH</a:t>
            </a:r>
            <a:r>
              <a:rPr lang="zh-CN" altLang="zh-CN" sz="2800" kern="100" dirty="0">
                <a:latin typeface="Times New Roman"/>
                <a:ea typeface="华文细黑"/>
                <a:cs typeface="Times New Roman"/>
              </a:rPr>
              <a:t>反应完后，加入的</a:t>
            </a:r>
            <a:r>
              <a:rPr lang="en-US" altLang="zh-CN" sz="2800" kern="100" dirty="0">
                <a:latin typeface="Times New Roman"/>
                <a:ea typeface="华文细黑"/>
              </a:rPr>
              <a:t>NH</a:t>
            </a:r>
            <a:r>
              <a:rPr lang="en-US" altLang="zh-CN" sz="2800" kern="100" baseline="-25000" dirty="0">
                <a:latin typeface="Times New Roman"/>
                <a:ea typeface="华文细黑"/>
              </a:rPr>
              <a:t>3</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会抑制水的电离，电离程度减小，故该选项错误；</a:t>
            </a:r>
            <a:endParaRPr lang="zh-CN" altLang="zh-CN" sz="1050" kern="100" dirty="0">
              <a:latin typeface="宋体"/>
              <a:cs typeface="Courier New"/>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2963076268"/>
              </p:ext>
            </p:extLst>
          </p:nvPr>
        </p:nvGraphicFramePr>
        <p:xfrm>
          <a:off x="603548" y="3400078"/>
          <a:ext cx="11145837" cy="2909887"/>
        </p:xfrm>
        <a:graphic>
          <a:graphicData uri="http://schemas.openxmlformats.org/presentationml/2006/ole">
            <mc:AlternateContent xmlns:mc="http://schemas.openxmlformats.org/markup-compatibility/2006">
              <mc:Choice xmlns:v="urn:schemas-microsoft-com:vml" Requires="v">
                <p:oleObj spid="_x0000_s47190" name="文档" r:id="rId3" imgW="11138864" imgH="2916701" progId="Word.Document.12">
                  <p:embed/>
                </p:oleObj>
              </mc:Choice>
              <mc:Fallback>
                <p:oleObj name="文档" r:id="rId3" imgW="11138864" imgH="2916701" progId="Word.Document.12">
                  <p:embed/>
                  <p:pic>
                    <p:nvPicPr>
                      <p:cNvPr id="0" name=""/>
                      <p:cNvPicPr/>
                      <p:nvPr/>
                    </p:nvPicPr>
                    <p:blipFill>
                      <a:blip r:embed="rId4"/>
                      <a:stretch>
                        <a:fillRect/>
                      </a:stretch>
                    </p:blipFill>
                    <p:spPr>
                      <a:xfrm>
                        <a:off x="603548" y="3400078"/>
                        <a:ext cx="11145837" cy="2909887"/>
                      </a:xfrm>
                      <a:prstGeom prst="rect">
                        <a:avLst/>
                      </a:prstGeom>
                    </p:spPr>
                  </p:pic>
                </p:oleObj>
              </mc:Fallback>
            </mc:AlternateContent>
          </a:graphicData>
        </a:graphic>
      </p:graphicFrame>
      <p:sp>
        <p:nvSpPr>
          <p:cNvPr id="17" name="Rectangle 21">
            <a:hlinkClick r:id="rId5"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6"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7"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8"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9"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10"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1"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2"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3"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8570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9878" y="939966"/>
            <a:ext cx="11388152" cy="374253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外界条件对电离平衡的影响</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内因：弱电解质本身的性质。</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外因：浓度、温度、加入试剂等。</a:t>
            </a:r>
            <a:endParaRPr lang="zh-CN" altLang="zh-CN" sz="1050" kern="100" dirty="0">
              <a:latin typeface="宋体"/>
              <a:cs typeface="Courier New"/>
            </a:endParaRPr>
          </a:p>
          <a:p>
            <a:pPr>
              <a:lnSpc>
                <a:spcPct val="140000"/>
              </a:lnSpc>
            </a:pPr>
            <a:r>
              <a:rPr lang="en-US" altLang="zh-CN" sz="2800" kern="100" dirty="0">
                <a:latin typeface="Times New Roman"/>
                <a:ea typeface="华文细黑"/>
              </a:rPr>
              <a:t>(4)</a:t>
            </a:r>
            <a:r>
              <a:rPr lang="zh-CN" altLang="zh-CN" sz="2800" kern="100" dirty="0">
                <a:latin typeface="Times New Roman"/>
                <a:ea typeface="华文细黑"/>
                <a:cs typeface="Times New Roman"/>
              </a:rPr>
              <a:t>电离过程是可逆过程，可直接用化学平衡移动原理分析电离平衡。以</a:t>
            </a:r>
            <a:r>
              <a:rPr lang="en-US" altLang="zh-CN" sz="2800" kern="100" dirty="0">
                <a:latin typeface="Times New Roman"/>
                <a:ea typeface="华文细黑"/>
              </a:rPr>
              <a:t>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COOH</a:t>
            </a:r>
            <a:r>
              <a:rPr lang="zh-CN" altLang="zh-CN" sz="2800" kern="100" dirty="0">
                <a:latin typeface="Times New Roman"/>
                <a:ea typeface="华文细黑"/>
                <a:cs typeface="Times New Roman"/>
              </a:rPr>
              <a:t>溶液为例：</a:t>
            </a:r>
            <a:r>
              <a:rPr lang="en-US" altLang="zh-CN" sz="2800" kern="100" dirty="0" smtClean="0">
                <a:latin typeface="Times New Roman"/>
                <a:ea typeface="华文细黑"/>
              </a:rPr>
              <a:t>CH</a:t>
            </a:r>
            <a:r>
              <a:rPr lang="en-US" altLang="zh-CN" sz="2800" kern="100" baseline="-25000" dirty="0" smtClean="0">
                <a:latin typeface="Times New Roman"/>
                <a:ea typeface="华文细黑"/>
              </a:rPr>
              <a:t>3</a:t>
            </a:r>
            <a:r>
              <a:rPr lang="en-US" altLang="zh-CN" sz="2800" kern="100" dirty="0" smtClean="0">
                <a:latin typeface="Times New Roman"/>
                <a:ea typeface="华文细黑"/>
              </a:rPr>
              <a:t>COOH</a:t>
            </a:r>
            <a:r>
              <a:rPr lang="en-US" altLang="zh-CN" sz="2800" kern="100" dirty="0" smtClean="0">
                <a:latin typeface="ZBFH"/>
                <a:ea typeface="华文细黑"/>
                <a:cs typeface="Times New Roman"/>
              </a:rPr>
              <a:t>       </a:t>
            </a:r>
            <a:r>
              <a:rPr lang="en-US" altLang="zh-CN" sz="2800" kern="100" dirty="0" smtClean="0">
                <a:latin typeface="Times New Roman"/>
                <a:ea typeface="华文细黑"/>
              </a:rPr>
              <a:t>CH</a:t>
            </a:r>
            <a:r>
              <a:rPr lang="en-US" altLang="zh-CN" sz="2800" kern="100" baseline="-25000" dirty="0" smtClean="0">
                <a:latin typeface="Times New Roman"/>
                <a:ea typeface="华文细黑"/>
              </a:rPr>
              <a:t>3</a:t>
            </a:r>
            <a:r>
              <a:rPr lang="en-US" altLang="zh-CN" sz="2800" kern="100" dirty="0" smtClean="0">
                <a:latin typeface="Times New Roman"/>
                <a:ea typeface="华文细黑"/>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正向吸热</a:t>
            </a:r>
            <a:r>
              <a:rPr lang="en-US" altLang="zh-CN" sz="2800" kern="100" dirty="0">
                <a:latin typeface="Times New Roman"/>
                <a:ea typeface="华文细黑"/>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06874986"/>
              </p:ext>
            </p:extLst>
          </p:nvPr>
        </p:nvGraphicFramePr>
        <p:xfrm>
          <a:off x="7341939" y="3406374"/>
          <a:ext cx="739775" cy="595312"/>
        </p:xfrm>
        <a:graphic>
          <a:graphicData uri="http://schemas.openxmlformats.org/presentationml/2006/ole">
            <mc:AlternateContent xmlns:mc="http://schemas.openxmlformats.org/markup-compatibility/2006">
              <mc:Choice xmlns:v="urn:schemas-microsoft-com:vml" Requires="v">
                <p:oleObj spid="_x0000_s4199" name="文档" r:id="rId3" imgW="740335" imgH="595308" progId="Word.Document.12">
                  <p:embed/>
                </p:oleObj>
              </mc:Choice>
              <mc:Fallback>
                <p:oleObj name="文档" r:id="rId3" imgW="740335" imgH="595308" progId="Word.Document.12">
                  <p:embed/>
                  <p:pic>
                    <p:nvPicPr>
                      <p:cNvPr id="0" name=""/>
                      <p:cNvPicPr/>
                      <p:nvPr/>
                    </p:nvPicPr>
                    <p:blipFill>
                      <a:blip r:embed="rId4"/>
                      <a:stretch>
                        <a:fillRect/>
                      </a:stretch>
                    </p:blipFill>
                    <p:spPr>
                      <a:xfrm>
                        <a:off x="7341939" y="3406374"/>
                        <a:ext cx="739775" cy="595312"/>
                      </a:xfrm>
                      <a:prstGeom prst="rect">
                        <a:avLst/>
                      </a:prstGeom>
                    </p:spPr>
                  </p:pic>
                </p:oleObj>
              </mc:Fallback>
            </mc:AlternateContent>
          </a:graphicData>
        </a:graphic>
      </p:graphicFrame>
    </p:spTree>
    <p:extLst>
      <p:ext uri="{BB962C8B-B14F-4D97-AF65-F5344CB8AC3E}">
        <p14:creationId xmlns:p14="http://schemas.microsoft.com/office/powerpoint/2010/main" val="2232340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78369" y="1358677"/>
            <a:ext cx="11232086" cy="1227772"/>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rPr>
              <a:t>C</a:t>
            </a:r>
            <a:r>
              <a:rPr lang="zh-CN" altLang="zh-CN" sz="2800" kern="100" dirty="0">
                <a:latin typeface="Times New Roman"/>
                <a:ea typeface="华文细黑"/>
                <a:cs typeface="Times New Roman"/>
              </a:rPr>
              <a:t>项，</a:t>
            </a:r>
            <a:r>
              <a:rPr lang="en-US" altLang="zh-CN" sz="2800" i="1" kern="100" dirty="0">
                <a:latin typeface="Times New Roman"/>
                <a:ea typeface="华文细黑"/>
              </a:rPr>
              <a:t>n</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COOH)</a:t>
            </a:r>
            <a:r>
              <a:rPr lang="zh-CN" altLang="zh-CN" sz="2800" kern="100" dirty="0">
                <a:latin typeface="Times New Roman"/>
                <a:ea typeface="华文细黑"/>
                <a:cs typeface="Times New Roman"/>
              </a:rPr>
              <a:t>与</a:t>
            </a:r>
            <a:r>
              <a:rPr lang="en-US" altLang="zh-CN" sz="2800" i="1" kern="100" dirty="0">
                <a:latin typeface="Times New Roman"/>
                <a:ea typeface="华文细黑"/>
              </a:rPr>
              <a:t>n</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之和保持不变，但溶液的体积是增大的，故</a:t>
            </a:r>
            <a:r>
              <a:rPr lang="en-US" altLang="zh-CN" sz="2800" i="1" kern="100" dirty="0">
                <a:latin typeface="Times New Roman"/>
                <a:ea typeface="华文细黑"/>
              </a:rPr>
              <a:t>c</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COOH)</a:t>
            </a:r>
            <a:r>
              <a:rPr lang="zh-CN" altLang="zh-CN" sz="2800" kern="100" dirty="0">
                <a:latin typeface="Times New Roman"/>
                <a:ea typeface="华文细黑"/>
                <a:cs typeface="Times New Roman"/>
              </a:rPr>
              <a:t>与</a:t>
            </a:r>
            <a:r>
              <a:rPr lang="en-US" altLang="zh-CN" sz="2800" i="1" kern="100" dirty="0">
                <a:latin typeface="Times New Roman"/>
                <a:ea typeface="华文细黑"/>
              </a:rPr>
              <a:t>c</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COO</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之和逐渐减小，该选项错误；</a:t>
            </a:r>
            <a:endParaRPr lang="zh-CN" altLang="zh-CN" sz="1050" kern="100" dirty="0">
              <a:latin typeface="宋体"/>
              <a:cs typeface="Courier New"/>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077863905"/>
              </p:ext>
            </p:extLst>
          </p:nvPr>
        </p:nvGraphicFramePr>
        <p:xfrm>
          <a:off x="505097" y="2789312"/>
          <a:ext cx="11134725" cy="2152650"/>
        </p:xfrm>
        <a:graphic>
          <a:graphicData uri="http://schemas.openxmlformats.org/presentationml/2006/ole">
            <mc:AlternateContent xmlns:mc="http://schemas.openxmlformats.org/markup-compatibility/2006">
              <mc:Choice xmlns:v="urn:schemas-microsoft-com:vml" Requires="v">
                <p:oleObj spid="_x0000_s48214" name="文档" r:id="rId3" imgW="11146259" imgH="2149056" progId="Word.Document.12">
                  <p:embed/>
                </p:oleObj>
              </mc:Choice>
              <mc:Fallback>
                <p:oleObj name="文档" r:id="rId3" imgW="11146259" imgH="2149056" progId="Word.Document.12">
                  <p:embed/>
                  <p:pic>
                    <p:nvPicPr>
                      <p:cNvPr id="0" name=""/>
                      <p:cNvPicPr/>
                      <p:nvPr/>
                    </p:nvPicPr>
                    <p:blipFill>
                      <a:blip r:embed="rId4"/>
                      <a:stretch>
                        <a:fillRect/>
                      </a:stretch>
                    </p:blipFill>
                    <p:spPr>
                      <a:xfrm>
                        <a:off x="505097" y="2789312"/>
                        <a:ext cx="11134725" cy="2152650"/>
                      </a:xfrm>
                      <a:prstGeom prst="rect">
                        <a:avLst/>
                      </a:prstGeom>
                    </p:spPr>
                  </p:pic>
                </p:oleObj>
              </mc:Fallback>
            </mc:AlternateContent>
          </a:graphicData>
        </a:graphic>
      </p:graphicFrame>
      <p:sp>
        <p:nvSpPr>
          <p:cNvPr id="16" name="矩形 15"/>
          <p:cNvSpPr/>
          <p:nvPr/>
        </p:nvSpPr>
        <p:spPr>
          <a:xfrm>
            <a:off x="406574" y="4750321"/>
            <a:ext cx="1524776" cy="695575"/>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a:solidFill>
                  <a:schemeClr val="accent6">
                    <a:lumMod val="75000"/>
                  </a:schemeClr>
                </a:solidFill>
                <a:latin typeface="Times New Roman"/>
                <a:ea typeface="华文细黑"/>
                <a:cs typeface="Courier New"/>
              </a:rPr>
              <a:t>D</a:t>
            </a:r>
            <a:endParaRPr lang="zh-CN" altLang="zh-CN" sz="2800" kern="100">
              <a:solidFill>
                <a:schemeClr val="accent6">
                  <a:lumMod val="75000"/>
                </a:schemeClr>
              </a:solidFill>
              <a:effectLst/>
              <a:latin typeface="宋体"/>
              <a:cs typeface="Courier New"/>
            </a:endParaRPr>
          </a:p>
        </p:txBody>
      </p:sp>
      <p:sp>
        <p:nvSpPr>
          <p:cNvPr id="18" name="Rectangle 21">
            <a:hlinkClick r:id="rId5"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6"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7"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8"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9"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10"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1"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12"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3"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4"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57810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750"/>
                                        <p:tgtEl>
                                          <p:spTgt spid="15"/>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5012" y="1347015"/>
            <a:ext cx="11457851" cy="431502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5.(2014·</a:t>
            </a:r>
            <a:r>
              <a:rPr lang="zh-CN" altLang="zh-CN" sz="2800" kern="100">
                <a:latin typeface="Times New Roman"/>
                <a:ea typeface="华文细黑"/>
                <a:cs typeface="Times New Roman"/>
              </a:rPr>
              <a:t>上海，</a:t>
            </a:r>
            <a:r>
              <a:rPr lang="en-US" altLang="zh-CN" sz="2800" kern="100">
                <a:latin typeface="Times New Roman"/>
                <a:ea typeface="华文细黑"/>
                <a:cs typeface="Courier New"/>
              </a:rPr>
              <a:t>21</a:t>
            </a:r>
            <a:r>
              <a:rPr lang="zh-CN" altLang="zh-CN" sz="2800" kern="100">
                <a:latin typeface="Times New Roman"/>
                <a:ea typeface="华文细黑"/>
                <a:cs typeface="Times New Roman"/>
              </a:rPr>
              <a:t>改编</a:t>
            </a:r>
            <a:r>
              <a:rPr lang="en-US" altLang="zh-CN" sz="2800" kern="100">
                <a:latin typeface="Times New Roman"/>
                <a:ea typeface="华文细黑"/>
                <a:cs typeface="Courier New"/>
              </a:rPr>
              <a:t>)</a:t>
            </a:r>
            <a:r>
              <a:rPr lang="zh-CN" altLang="zh-CN" sz="2800" kern="100">
                <a:latin typeface="Times New Roman"/>
                <a:ea typeface="华文细黑"/>
                <a:cs typeface="Times New Roman"/>
              </a:rPr>
              <a:t>室温下，甲、乙两烧杯均盛有</a:t>
            </a:r>
            <a:r>
              <a:rPr lang="en-US" altLang="zh-CN" sz="2800" kern="100">
                <a:latin typeface="Times New Roman"/>
                <a:ea typeface="华文细黑"/>
                <a:cs typeface="Courier New"/>
              </a:rPr>
              <a:t>5 mL 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的某一元酸溶液，向乙烧杯中加水稀释至</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4</a:t>
            </a:r>
            <a:r>
              <a:rPr lang="zh-CN" altLang="zh-CN" sz="2800" kern="100">
                <a:latin typeface="Times New Roman"/>
                <a:ea typeface="华文细黑"/>
                <a:cs typeface="Times New Roman"/>
              </a:rPr>
              <a:t>。关于甲、乙两烧杯中溶液的描述正确的是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溶液的体积</a:t>
            </a:r>
            <a:r>
              <a:rPr lang="en-US" altLang="zh-CN" sz="2800" kern="100">
                <a:latin typeface="Times New Roman"/>
                <a:ea typeface="华文细黑"/>
                <a:cs typeface="Courier New"/>
              </a:rPr>
              <a:t>10</a:t>
            </a:r>
            <a:r>
              <a:rPr lang="en-US" altLang="zh-CN" sz="2800" i="1" kern="100">
                <a:latin typeface="Times New Roman"/>
                <a:ea typeface="华文细黑"/>
                <a:cs typeface="Courier New"/>
              </a:rPr>
              <a:t>V</a:t>
            </a:r>
            <a:r>
              <a:rPr lang="zh-CN" altLang="zh-CN" sz="2800" kern="100" baseline="-25000">
                <a:latin typeface="Times New Roman"/>
                <a:ea typeface="华文细黑"/>
                <a:cs typeface="Times New Roman"/>
              </a:rPr>
              <a:t>甲</a:t>
            </a:r>
            <a:r>
              <a:rPr lang="en-US" altLang="zh-CN" sz="2800" kern="100">
                <a:latin typeface="Times New Roman"/>
                <a:ea typeface="华文细黑"/>
                <a:cs typeface="Courier New"/>
              </a:rPr>
              <a:t>&lt;</a:t>
            </a:r>
            <a:r>
              <a:rPr lang="en-US" altLang="zh-CN" sz="2800" i="1" kern="100">
                <a:latin typeface="Times New Roman"/>
                <a:ea typeface="华文细黑"/>
                <a:cs typeface="Courier New"/>
              </a:rPr>
              <a:t>V</a:t>
            </a:r>
            <a:r>
              <a:rPr lang="zh-CN" altLang="zh-CN" sz="2800" kern="100" baseline="-25000">
                <a:latin typeface="Times New Roman"/>
                <a:ea typeface="华文细黑"/>
                <a:cs typeface="Times New Roman"/>
              </a:rPr>
              <a:t>乙</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水电离出的</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zh-CN" altLang="zh-CN" sz="2800" kern="100">
                <a:latin typeface="Times New Roman"/>
                <a:ea typeface="华文细黑"/>
                <a:cs typeface="Times New Roman"/>
              </a:rPr>
              <a:t>浓度：</a:t>
            </a:r>
            <a:r>
              <a:rPr lang="en-US" altLang="zh-CN" sz="2800" kern="100">
                <a:latin typeface="Times New Roman"/>
                <a:ea typeface="华文细黑"/>
                <a:cs typeface="Courier New"/>
              </a:rPr>
              <a:t>10</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baseline="-25000">
                <a:latin typeface="Times New Roman"/>
                <a:ea typeface="华文细黑"/>
                <a:cs typeface="Times New Roman"/>
              </a:rPr>
              <a:t>甲</a:t>
            </a:r>
            <a:r>
              <a:rPr lang="en-US" altLang="zh-CN" sz="2800" kern="100">
                <a:latin typeface="宋体"/>
                <a:ea typeface="华文细黑"/>
                <a:cs typeface="Times New Roman"/>
              </a:rPr>
              <a:t>≤</a:t>
            </a:r>
            <a:r>
              <a:rPr lang="en-US" altLang="zh-CN" sz="2800" i="1" kern="100">
                <a:latin typeface="Times New Roman"/>
                <a:ea typeface="华文细黑"/>
                <a:cs typeface="Courier New"/>
              </a:rPr>
              <a:t>c</a:t>
            </a:r>
            <a:r>
              <a:rPr lang="en-US" altLang="zh-CN" sz="2800" kern="100">
                <a:latin typeface="Times New Roman"/>
                <a:ea typeface="华文细黑"/>
                <a:cs typeface="Courier New"/>
              </a:rPr>
              <a:t>(OH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baseline="-25000">
                <a:latin typeface="Times New Roman"/>
                <a:ea typeface="华文细黑"/>
                <a:cs typeface="Times New Roman"/>
              </a:rPr>
              <a:t>乙</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若分别用等浓度的</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溶液完全中和，所得溶液的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：甲</a:t>
            </a:r>
            <a:r>
              <a:rPr lang="en-US" altLang="zh-CN" sz="2800" kern="100">
                <a:latin typeface="宋体"/>
                <a:ea typeface="华文细黑"/>
                <a:cs typeface="Times New Roman"/>
              </a:rPr>
              <a:t>≤</a:t>
            </a:r>
            <a:r>
              <a:rPr lang="zh-CN" altLang="zh-CN" sz="2800" kern="100">
                <a:latin typeface="Times New Roman"/>
                <a:ea typeface="华文细黑"/>
                <a:cs typeface="Times New Roman"/>
              </a:rPr>
              <a:t>乙</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若分别与</a:t>
            </a:r>
            <a:r>
              <a:rPr lang="en-US" altLang="zh-CN" sz="2800" kern="100">
                <a:latin typeface="Times New Roman"/>
                <a:ea typeface="华文细黑"/>
                <a:cs typeface="Courier New"/>
              </a:rPr>
              <a:t>5 mL 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11</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溶液反应，所得溶液的</a:t>
            </a:r>
            <a:r>
              <a:rPr lang="en-US" altLang="zh-CN" sz="2800" kern="100">
                <a:latin typeface="Times New Roman"/>
                <a:ea typeface="华文细黑"/>
                <a:cs typeface="Courier New"/>
              </a:rPr>
              <a:t>pH </a:t>
            </a:r>
            <a:r>
              <a:rPr lang="zh-CN" altLang="zh-CN" sz="2800" kern="100">
                <a:latin typeface="Times New Roman"/>
                <a:ea typeface="华文细黑"/>
                <a:cs typeface="Times New Roman"/>
              </a:rPr>
              <a:t>：甲</a:t>
            </a:r>
            <a:r>
              <a:rPr lang="en-US" altLang="zh-CN" sz="2800" kern="100">
                <a:latin typeface="宋体"/>
                <a:ea typeface="华文细黑"/>
                <a:cs typeface="Times New Roman"/>
              </a:rPr>
              <a:t>≤</a:t>
            </a:r>
            <a:r>
              <a:rPr lang="zh-CN" altLang="zh-CN" sz="2800" kern="100" smtClean="0">
                <a:latin typeface="Times New Roman"/>
                <a:ea typeface="华文细黑"/>
                <a:cs typeface="Times New Roman"/>
              </a:rPr>
              <a:t>乙</a:t>
            </a:r>
            <a:endParaRPr lang="zh-CN" altLang="zh-CN" sz="2800" kern="100">
              <a:latin typeface="宋体"/>
              <a:cs typeface="Courier New"/>
            </a:endParaRPr>
          </a:p>
        </p:txBody>
      </p:sp>
      <p:sp>
        <p:nvSpPr>
          <p:cNvPr id="4" name="Rectangle 21">
            <a:hlinkClick r:id="rId2"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3"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4"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5"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6"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7"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Rectangle 21">
            <a:hlinkClick r:id="rId12"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78139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36912" y="875606"/>
            <a:ext cx="11457851" cy="5627951"/>
          </a:xfrm>
          <a:prstGeom prst="rect">
            <a:avLst/>
          </a:prstGeom>
        </p:spPr>
        <p:txBody>
          <a:bodyPr>
            <a:spAutoFit/>
          </a:bodyPr>
          <a:lstStyle/>
          <a:p>
            <a:pPr algn="just">
              <a:lnSpc>
                <a:spcPct val="140000"/>
              </a:lnSpc>
              <a:spcAft>
                <a:spcPts val="0"/>
              </a:spcAft>
            </a:pPr>
            <a:r>
              <a:rPr lang="zh-CN" altLang="zh-CN" sz="2600" b="1" kern="100" dirty="0">
                <a:solidFill>
                  <a:srgbClr val="0000FF"/>
                </a:solidFill>
                <a:latin typeface="Times New Roman"/>
                <a:cs typeface="Times New Roman"/>
              </a:rPr>
              <a:t>解析</a:t>
            </a:r>
            <a:r>
              <a:rPr lang="zh-CN" altLang="zh-CN" sz="2600" kern="100" dirty="0">
                <a:latin typeface="Times New Roman"/>
                <a:ea typeface="华文细黑"/>
                <a:cs typeface="Times New Roman"/>
              </a:rPr>
              <a:t>　本题考查弱电解质的电离和盐类水解。由题意原甲、乙两烧杯均盛有</a:t>
            </a:r>
            <a:r>
              <a:rPr lang="en-US" altLang="zh-CN" sz="2600" kern="100" dirty="0">
                <a:latin typeface="Times New Roman"/>
                <a:ea typeface="华文细黑"/>
                <a:cs typeface="Courier New"/>
              </a:rPr>
              <a:t>5 mL</a:t>
            </a:r>
            <a:r>
              <a:rPr lang="zh-CN" altLang="zh-CN" sz="2600" kern="100" dirty="0">
                <a:latin typeface="Times New Roman"/>
                <a:ea typeface="华文细黑"/>
                <a:cs typeface="Times New Roman"/>
              </a:rPr>
              <a:t>的溶液，向乙烧杯中加水稀释至</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，若该酸为强酸则</a:t>
            </a:r>
            <a:r>
              <a:rPr lang="en-US" altLang="zh-CN" sz="2600" kern="100" dirty="0">
                <a:latin typeface="Times New Roman"/>
                <a:ea typeface="华文细黑"/>
                <a:cs typeface="Courier New"/>
              </a:rPr>
              <a:t>10</a:t>
            </a:r>
            <a:r>
              <a:rPr lang="en-US" altLang="zh-CN" sz="2600" i="1" kern="100" dirty="0">
                <a:latin typeface="Times New Roman"/>
                <a:ea typeface="华文细黑"/>
                <a:cs typeface="Courier New"/>
              </a:rPr>
              <a:t>V</a:t>
            </a:r>
            <a:r>
              <a:rPr lang="zh-CN" altLang="zh-CN" sz="2600" kern="100" baseline="-25000" dirty="0">
                <a:latin typeface="Times New Roman"/>
                <a:ea typeface="华文细黑"/>
                <a:cs typeface="Times New Roman"/>
              </a:rPr>
              <a:t>甲</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V</a:t>
            </a:r>
            <a:r>
              <a:rPr lang="zh-CN" altLang="zh-CN" sz="2600" kern="100" baseline="-25000" dirty="0">
                <a:latin typeface="Times New Roman"/>
                <a:ea typeface="华文细黑"/>
                <a:cs typeface="Times New Roman"/>
              </a:rPr>
              <a:t>乙</a:t>
            </a:r>
            <a:r>
              <a:rPr lang="zh-CN" altLang="zh-CN" sz="2600" kern="100" dirty="0">
                <a:latin typeface="Times New Roman"/>
                <a:ea typeface="华文细黑"/>
                <a:cs typeface="Times New Roman"/>
              </a:rPr>
              <a:t>，若为弱酸则</a:t>
            </a:r>
            <a:r>
              <a:rPr lang="en-US" altLang="zh-CN" sz="2600" kern="100" dirty="0">
                <a:latin typeface="Times New Roman"/>
                <a:ea typeface="华文细黑"/>
                <a:cs typeface="Courier New"/>
              </a:rPr>
              <a:t>10</a:t>
            </a:r>
            <a:r>
              <a:rPr lang="en-US" altLang="zh-CN" sz="2600" i="1" kern="100" dirty="0">
                <a:latin typeface="Times New Roman"/>
                <a:ea typeface="华文细黑"/>
                <a:cs typeface="Courier New"/>
              </a:rPr>
              <a:t>V</a:t>
            </a:r>
            <a:r>
              <a:rPr lang="zh-CN" altLang="zh-CN" sz="2600" kern="100" baseline="-25000" dirty="0">
                <a:latin typeface="Times New Roman"/>
                <a:ea typeface="华文细黑"/>
                <a:cs typeface="Times New Roman"/>
              </a:rPr>
              <a:t>甲</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V</a:t>
            </a:r>
            <a:r>
              <a:rPr lang="zh-CN" altLang="zh-CN" sz="2600" kern="100" baseline="-25000" dirty="0">
                <a:latin typeface="Times New Roman"/>
                <a:ea typeface="华文细黑"/>
                <a:cs typeface="Times New Roman"/>
              </a:rPr>
              <a:t>乙</a:t>
            </a:r>
            <a:r>
              <a:rPr lang="zh-CN" altLang="zh-CN" sz="2600" kern="100" dirty="0">
                <a:latin typeface="Times New Roman"/>
                <a:ea typeface="华文细黑"/>
                <a:cs typeface="Times New Roman"/>
              </a:rPr>
              <a:t>，所以</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中根据常温下水的离子积可以计算出水电离出的</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浓度：</a:t>
            </a:r>
            <a:r>
              <a:rPr lang="en-US" altLang="zh-CN" sz="2600" kern="100" dirty="0">
                <a:latin typeface="Times New Roman"/>
                <a:ea typeface="华文细黑"/>
                <a:cs typeface="Courier New"/>
              </a:rPr>
              <a:t>10</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baseline="-25000" dirty="0">
                <a:latin typeface="Times New Roman"/>
                <a:ea typeface="华文细黑"/>
                <a:cs typeface="Times New Roman"/>
              </a:rPr>
              <a:t>甲</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baseline="-25000" dirty="0">
                <a:latin typeface="Times New Roman"/>
                <a:ea typeface="华文细黑"/>
                <a:cs typeface="Times New Roman"/>
              </a:rPr>
              <a:t>乙</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中若分别用等浓度的</a:t>
            </a:r>
            <a:r>
              <a:rPr lang="en-US" altLang="zh-CN" sz="2600" kern="100" dirty="0" err="1">
                <a:latin typeface="Times New Roman"/>
                <a:ea typeface="华文细黑"/>
                <a:cs typeface="Courier New"/>
              </a:rPr>
              <a:t>NaOH</a:t>
            </a:r>
            <a:r>
              <a:rPr lang="zh-CN" altLang="zh-CN" sz="2600" kern="100" dirty="0">
                <a:latin typeface="Times New Roman"/>
                <a:ea typeface="华文细黑"/>
                <a:cs typeface="Times New Roman"/>
              </a:rPr>
              <a:t>溶液完全中和，甲中所得盐溶液的浓度大，若为强酸则甲＝乙，若为弱酸，弱酸盐浓度大的碱性</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也大，则甲</a:t>
            </a:r>
            <a:r>
              <a:rPr lang="en-US" altLang="zh-CN" sz="2600" kern="100" dirty="0">
                <a:latin typeface="Times New Roman"/>
                <a:ea typeface="华文细黑"/>
                <a:cs typeface="Courier New"/>
              </a:rPr>
              <a:t>&gt;</a:t>
            </a:r>
            <a:r>
              <a:rPr lang="zh-CN" altLang="zh-CN" sz="2600" kern="100" dirty="0">
                <a:latin typeface="Times New Roman"/>
                <a:ea typeface="华文细黑"/>
                <a:cs typeface="Times New Roman"/>
              </a:rPr>
              <a:t>乙，错误</a:t>
            </a:r>
            <a:r>
              <a:rPr lang="zh-CN" altLang="zh-CN" sz="2600" kern="100" dirty="0" smtClean="0">
                <a:latin typeface="Times New Roman"/>
                <a:ea typeface="华文细黑"/>
                <a:cs typeface="Times New Roman"/>
              </a:rPr>
              <a:t>；</a:t>
            </a:r>
            <a:endParaRPr lang="en-US" altLang="zh-CN" sz="2600" kern="100" dirty="0">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中若分别与</a:t>
            </a:r>
            <a:r>
              <a:rPr lang="en-US" altLang="zh-CN" sz="2600" kern="100" dirty="0">
                <a:solidFill>
                  <a:prstClr val="black"/>
                </a:solidFill>
                <a:latin typeface="Times New Roman"/>
                <a:ea typeface="华文细黑"/>
                <a:cs typeface="Courier New"/>
              </a:rPr>
              <a:t>5 mL pH</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11</a:t>
            </a:r>
            <a:r>
              <a:rPr lang="zh-CN" altLang="zh-CN" sz="2600" kern="100" dirty="0">
                <a:solidFill>
                  <a:prstClr val="black"/>
                </a:solidFill>
                <a:latin typeface="Times New Roman"/>
                <a:ea typeface="华文细黑"/>
                <a:cs typeface="Times New Roman"/>
              </a:rPr>
              <a:t>的</a:t>
            </a:r>
            <a:r>
              <a:rPr lang="en-US" altLang="zh-CN" sz="2600" kern="100" dirty="0" err="1">
                <a:solidFill>
                  <a:prstClr val="black"/>
                </a:solidFill>
                <a:latin typeface="Times New Roman"/>
                <a:ea typeface="华文细黑"/>
                <a:cs typeface="Courier New"/>
              </a:rPr>
              <a:t>NaOH</a:t>
            </a:r>
            <a:r>
              <a:rPr lang="zh-CN" altLang="zh-CN" sz="2600" kern="100" dirty="0">
                <a:solidFill>
                  <a:prstClr val="black"/>
                </a:solidFill>
                <a:latin typeface="Times New Roman"/>
                <a:ea typeface="华文细黑"/>
                <a:cs typeface="Times New Roman"/>
              </a:rPr>
              <a:t>溶液反应，若为强酸，则甲＝乙，若为弱酸，所得溶液应为酸性，甲中浓度大，酸性强，</a:t>
            </a:r>
            <a:r>
              <a:rPr lang="en-US" altLang="zh-CN" sz="2600" kern="100" dirty="0">
                <a:solidFill>
                  <a:prstClr val="black"/>
                </a:solidFill>
                <a:latin typeface="Times New Roman"/>
                <a:ea typeface="华文细黑"/>
                <a:cs typeface="Courier New"/>
              </a:rPr>
              <a:t>pH</a:t>
            </a:r>
            <a:r>
              <a:rPr lang="zh-CN" altLang="zh-CN" sz="2600" kern="100" dirty="0">
                <a:solidFill>
                  <a:prstClr val="black"/>
                </a:solidFill>
                <a:latin typeface="Times New Roman"/>
                <a:ea typeface="华文细黑"/>
                <a:cs typeface="Times New Roman"/>
              </a:rPr>
              <a:t>小，所以甲</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乙。</a:t>
            </a:r>
            <a:endParaRPr lang="en-US" altLang="zh-CN" sz="2600" kern="100" dirty="0">
              <a:solidFill>
                <a:prstClr val="black"/>
              </a:solidFill>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D</a:t>
            </a:r>
            <a:endParaRPr lang="en-US" altLang="zh-CN" sz="2600" kern="100" dirty="0" smtClean="0">
              <a:latin typeface="Times New Roman"/>
              <a:ea typeface="华文细黑"/>
              <a:cs typeface="Times New Roman"/>
            </a:endParaRPr>
          </a:p>
        </p:txBody>
      </p:sp>
      <p:sp>
        <p:nvSpPr>
          <p:cNvPr id="15" name="Rectangle 21">
            <a:hlinkClick r:id="rId2"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9"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0"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88974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750"/>
                                        <p:tgtEl>
                                          <p:spTgt spid="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linds(horizontal)">
                                      <p:cBhvr>
                                        <p:cTn id="19" dur="750"/>
                                        <p:tgtEl>
                                          <p:spTgt spid="2">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7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1024" y="1260029"/>
            <a:ext cx="11362165" cy="1831014"/>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6.(2010·</a:t>
            </a:r>
            <a:r>
              <a:rPr lang="zh-CN" altLang="zh-CN" sz="2800" kern="100">
                <a:latin typeface="Times New Roman"/>
                <a:ea typeface="华文细黑"/>
                <a:cs typeface="Times New Roman"/>
              </a:rPr>
              <a:t>大纲全国卷</a:t>
            </a:r>
            <a:r>
              <a:rPr lang="en-US" altLang="zh-CN" sz="2800" kern="100">
                <a:latin typeface="宋体"/>
                <a:ea typeface="华文细黑"/>
                <a:cs typeface="Times New Roman"/>
              </a:rPr>
              <a:t>Ⅱ</a:t>
            </a:r>
            <a:r>
              <a:rPr lang="zh-CN" altLang="zh-CN" sz="2800" kern="100">
                <a:latin typeface="Times New Roman"/>
                <a:ea typeface="华文细黑"/>
                <a:cs typeface="Times New Roman"/>
              </a:rPr>
              <a:t>，</a:t>
            </a:r>
            <a:r>
              <a:rPr lang="en-US" altLang="zh-CN" sz="2800" kern="100">
                <a:latin typeface="Times New Roman"/>
                <a:ea typeface="华文细黑"/>
                <a:cs typeface="Courier New"/>
              </a:rPr>
              <a:t>9)</a:t>
            </a:r>
            <a:r>
              <a:rPr lang="zh-CN" altLang="zh-CN" sz="2800" kern="100">
                <a:latin typeface="Times New Roman"/>
                <a:ea typeface="华文细黑"/>
                <a:cs typeface="Times New Roman"/>
              </a:rPr>
              <a:t>相同体积、相同</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的某一元强酸溶液</a:t>
            </a:r>
            <a:r>
              <a:rPr lang="en-US" altLang="zh-CN" sz="2800" kern="100">
                <a:latin typeface="宋体"/>
                <a:ea typeface="华文细黑"/>
                <a:cs typeface="Times New Roman"/>
              </a:rPr>
              <a:t>①</a:t>
            </a:r>
            <a:r>
              <a:rPr lang="zh-CN" altLang="zh-CN" sz="2800" kern="100">
                <a:latin typeface="Times New Roman"/>
                <a:ea typeface="华文细黑"/>
                <a:cs typeface="Times New Roman"/>
              </a:rPr>
              <a:t>和某一元中强酸溶液</a:t>
            </a:r>
            <a:r>
              <a:rPr lang="en-US" altLang="zh-CN" sz="2800" kern="100">
                <a:latin typeface="宋体"/>
                <a:ea typeface="华文细黑"/>
                <a:cs typeface="Times New Roman"/>
              </a:rPr>
              <a:t>②</a:t>
            </a:r>
            <a:r>
              <a:rPr lang="zh-CN" altLang="zh-CN" sz="2800" kern="100">
                <a:latin typeface="Times New Roman"/>
                <a:ea typeface="华文细黑"/>
                <a:cs typeface="Times New Roman"/>
              </a:rPr>
              <a:t>分别与足量的锌粉发生反应，下列关于氢气体积</a:t>
            </a:r>
            <a:r>
              <a:rPr lang="en-US" altLang="zh-CN" sz="2800" kern="100">
                <a:latin typeface="Times New Roman"/>
                <a:ea typeface="华文细黑"/>
                <a:cs typeface="Courier New"/>
              </a:rPr>
              <a:t>(</a:t>
            </a:r>
            <a:r>
              <a:rPr lang="en-US" altLang="zh-CN" sz="2800" i="1" kern="100">
                <a:latin typeface="Times New Roman"/>
                <a:ea typeface="华文细黑"/>
                <a:cs typeface="Courier New"/>
              </a:rPr>
              <a:t>V</a:t>
            </a:r>
            <a:r>
              <a:rPr lang="en-US" altLang="zh-CN" sz="2800" kern="100">
                <a:latin typeface="Times New Roman"/>
                <a:ea typeface="华文细黑"/>
                <a:cs typeface="Courier New"/>
              </a:rPr>
              <a:t>)</a:t>
            </a:r>
            <a:r>
              <a:rPr lang="zh-CN" altLang="zh-CN" sz="2800" kern="100">
                <a:latin typeface="Times New Roman"/>
                <a:ea typeface="华文细黑"/>
                <a:cs typeface="Times New Roman"/>
              </a:rPr>
              <a:t>随时间</a:t>
            </a:r>
            <a:r>
              <a:rPr lang="en-US" altLang="zh-CN" sz="2800" kern="100">
                <a:latin typeface="Times New Roman"/>
                <a:ea typeface="华文细黑"/>
                <a:cs typeface="Courier New"/>
              </a:rPr>
              <a:t>(</a:t>
            </a:r>
            <a:r>
              <a:rPr lang="en-US" altLang="zh-CN" sz="2800" i="1" kern="100">
                <a:latin typeface="Times New Roman"/>
                <a:ea typeface="华文细黑"/>
                <a:cs typeface="Courier New"/>
              </a:rPr>
              <a:t>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变化的示意图正确的是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2800" kern="100">
              <a:effectLst/>
              <a:latin typeface="宋体"/>
              <a:cs typeface="Courier New"/>
            </a:endParaRPr>
          </a:p>
        </p:txBody>
      </p:sp>
      <p:sp>
        <p:nvSpPr>
          <p:cNvPr id="4" name="Rectangle 21">
            <a:hlinkClick r:id="rId2"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3"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4"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5"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6"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7"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49154" name="Picture 2" descr="HX42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75268" y="3285778"/>
            <a:ext cx="7576322" cy="230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8" name="Rectangle 21">
            <a:hlinkClick r:id="rId13"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888923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61024" y="1572565"/>
            <a:ext cx="11362165" cy="2505301"/>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强酸完全电离，中强酸部分电离，随着反应的进行，中强酸会继续电离出</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，所以溶液</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产生氢气的体积多，在相同时间内，</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的反应速率比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快</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Times New Roman"/>
              <a:ea typeface="华文细黑"/>
              <a:cs typeface="Courier New"/>
            </a:endParaRPr>
          </a:p>
        </p:txBody>
      </p:sp>
      <p:sp>
        <p:nvSpPr>
          <p:cNvPr id="4" name="Rectangle 21">
            <a:hlinkClick r:id="rId2"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3"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4"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5"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6"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7"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1"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39766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linds(horizontal)">
                                      <p:cBhvr>
                                        <p:cTn id="11" dur="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537" y="1139255"/>
            <a:ext cx="11457851" cy="190205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7.(2010·</a:t>
            </a:r>
            <a:r>
              <a:rPr lang="zh-CN" altLang="zh-CN" sz="2800" kern="100">
                <a:latin typeface="Times New Roman"/>
                <a:ea typeface="华文细黑"/>
                <a:cs typeface="Times New Roman"/>
              </a:rPr>
              <a:t>重庆理综，</a:t>
            </a:r>
            <a:r>
              <a:rPr lang="en-US" altLang="zh-CN" sz="2800" kern="100">
                <a:latin typeface="Times New Roman"/>
                <a:ea typeface="华文细黑"/>
                <a:cs typeface="Courier New"/>
              </a:rPr>
              <a:t>13)pH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2</a:t>
            </a:r>
            <a:r>
              <a:rPr lang="zh-CN" altLang="zh-CN" sz="2800" kern="100">
                <a:latin typeface="Times New Roman"/>
                <a:ea typeface="华文细黑"/>
                <a:cs typeface="Times New Roman"/>
              </a:rPr>
              <a:t>的两种一元酸</a:t>
            </a:r>
            <a:r>
              <a:rPr lang="en-US" altLang="zh-CN" sz="2800" kern="100">
                <a:latin typeface="Times New Roman"/>
                <a:ea typeface="华文细黑"/>
                <a:cs typeface="Courier New"/>
              </a:rPr>
              <a:t>x</a:t>
            </a:r>
            <a:r>
              <a:rPr lang="zh-CN" altLang="zh-CN" sz="2800" kern="100">
                <a:latin typeface="Times New Roman"/>
                <a:ea typeface="华文细黑"/>
                <a:cs typeface="Times New Roman"/>
              </a:rPr>
              <a:t>和</a:t>
            </a:r>
            <a:r>
              <a:rPr lang="en-US" altLang="zh-CN" sz="2800" kern="100">
                <a:latin typeface="Times New Roman"/>
                <a:ea typeface="华文细黑"/>
                <a:cs typeface="Courier New"/>
              </a:rPr>
              <a:t>y</a:t>
            </a:r>
            <a:r>
              <a:rPr lang="zh-CN" altLang="zh-CN" sz="2800" kern="100">
                <a:latin typeface="Times New Roman"/>
                <a:ea typeface="华文细黑"/>
                <a:cs typeface="Times New Roman"/>
              </a:rPr>
              <a:t>，体积均为</a:t>
            </a:r>
            <a:r>
              <a:rPr lang="en-US" altLang="zh-CN" sz="2800" kern="100">
                <a:latin typeface="Times New Roman"/>
                <a:ea typeface="华文细黑"/>
                <a:cs typeface="Courier New"/>
              </a:rPr>
              <a:t>100 mL</a:t>
            </a:r>
            <a:r>
              <a:rPr lang="zh-CN" altLang="zh-CN" sz="2800" kern="100">
                <a:latin typeface="Times New Roman"/>
                <a:ea typeface="华文细黑"/>
                <a:cs typeface="Times New Roman"/>
              </a:rPr>
              <a:t>，稀释过程中</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与溶液体积的关系如下图所示。分别滴加</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溶液</a:t>
            </a:r>
            <a:r>
              <a:rPr lang="en-US" altLang="zh-CN" sz="2800" kern="100">
                <a:latin typeface="Times New Roman"/>
                <a:ea typeface="华文细黑"/>
                <a:cs typeface="Courier New"/>
              </a:rPr>
              <a:t>(</a:t>
            </a:r>
            <a:r>
              <a:rPr lang="en-US" altLang="zh-CN" sz="2800" i="1" kern="100">
                <a:latin typeface="Times New Roman"/>
                <a:ea typeface="华文细黑"/>
                <a:cs typeface="Courier New"/>
              </a:rPr>
              <a:t>c</a:t>
            </a:r>
            <a:r>
              <a:rPr lang="zh-CN" altLang="zh-CN" sz="2800" kern="100">
                <a:latin typeface="Times New Roman"/>
                <a:ea typeface="华文细黑"/>
                <a:cs typeface="Times New Roman"/>
              </a:rPr>
              <a:t>＝</a:t>
            </a:r>
            <a:r>
              <a:rPr lang="en-US" altLang="zh-CN" sz="2800" kern="100">
                <a:latin typeface="Times New Roman"/>
                <a:ea typeface="华文细黑"/>
                <a:cs typeface="Courier New"/>
              </a:rPr>
              <a:t>0.1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en-US" altLang="zh-CN" sz="2800" kern="100">
                <a:latin typeface="Times New Roman"/>
                <a:ea typeface="华文细黑"/>
                <a:cs typeface="Courier New"/>
              </a:rPr>
              <a:t>)</a:t>
            </a:r>
            <a:r>
              <a:rPr lang="zh-CN" altLang="zh-CN" sz="2800" kern="100">
                <a:latin typeface="Times New Roman"/>
                <a:ea typeface="华文细黑"/>
                <a:cs typeface="Times New Roman"/>
              </a:rPr>
              <a:t>至</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7</a:t>
            </a:r>
            <a:r>
              <a:rPr lang="zh-CN" altLang="zh-CN" sz="2800" kern="100">
                <a:latin typeface="Times New Roman"/>
                <a:ea typeface="华文细黑"/>
                <a:cs typeface="Times New Roman"/>
              </a:rPr>
              <a:t>，消耗</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溶液的体积为</a:t>
            </a:r>
            <a:r>
              <a:rPr lang="en-US" altLang="zh-CN" sz="2800" i="1" kern="100">
                <a:latin typeface="Times New Roman"/>
                <a:ea typeface="华文细黑"/>
                <a:cs typeface="Courier New"/>
              </a:rPr>
              <a:t>V</a:t>
            </a:r>
            <a:r>
              <a:rPr lang="en-US" altLang="zh-CN" sz="2800" kern="100" baseline="-25000">
                <a:latin typeface="Times New Roman"/>
                <a:ea typeface="华文细黑"/>
                <a:cs typeface="Courier New"/>
              </a:rPr>
              <a:t>x</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V</a:t>
            </a:r>
            <a:r>
              <a:rPr lang="en-US" altLang="zh-CN" sz="2800" kern="100" baseline="-25000">
                <a:latin typeface="Times New Roman"/>
                <a:ea typeface="华文细黑"/>
                <a:cs typeface="Courier New"/>
              </a:rPr>
              <a:t>y</a:t>
            </a:r>
            <a:r>
              <a:rPr lang="zh-CN" altLang="zh-CN" sz="2800" kern="100">
                <a:latin typeface="Times New Roman"/>
                <a:ea typeface="华文细黑"/>
                <a:cs typeface="Times New Roman"/>
              </a:rPr>
              <a:t>，则</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smtClean="0">
                <a:latin typeface="Times New Roman"/>
                <a:ea typeface="华文细黑"/>
                <a:cs typeface="Courier New"/>
              </a:rPr>
              <a:t>)</a:t>
            </a:r>
            <a:endParaRPr lang="en-US" altLang="zh-CN" sz="1050" kern="100" smtClean="0">
              <a:latin typeface="宋体"/>
              <a:cs typeface="Courier New"/>
            </a:endParaRPr>
          </a:p>
        </p:txBody>
      </p:sp>
      <p:sp>
        <p:nvSpPr>
          <p:cNvPr id="4" name="Rectangle 21">
            <a:hlinkClick r:id="rId2"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3"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4"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5"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6"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7"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50178" name="Picture 2" descr="HX4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5515" y="3170337"/>
            <a:ext cx="4563746" cy="2670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1">
            <a:hlinkClick r:id="rId12"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518011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195" y="1140396"/>
            <a:ext cx="11392076" cy="3711785"/>
          </a:xfrm>
          <a:prstGeom prst="rect">
            <a:avLst/>
          </a:prstGeom>
        </p:spPr>
        <p:txBody>
          <a:bodyPr>
            <a:spAutoFit/>
          </a:bodyPr>
          <a:lstStyle/>
          <a:p>
            <a:pPr algn="just">
              <a:lnSpc>
                <a:spcPct val="140000"/>
              </a:lnSpc>
              <a:spcAft>
                <a:spcPts val="0"/>
              </a:spcAft>
            </a:pPr>
            <a:r>
              <a:rPr lang="en-US" altLang="zh-CN" sz="2800" kern="100" dirty="0" err="1">
                <a:latin typeface="Times New Roman"/>
                <a:ea typeface="华文细黑"/>
                <a:cs typeface="Courier New"/>
              </a:rPr>
              <a:t>A.x</a:t>
            </a:r>
            <a:r>
              <a:rPr lang="zh-CN" altLang="zh-CN" sz="2800" kern="100" dirty="0">
                <a:latin typeface="Times New Roman"/>
                <a:ea typeface="华文细黑"/>
                <a:cs typeface="Times New Roman"/>
              </a:rPr>
              <a:t>为弱酸，</a:t>
            </a:r>
            <a:r>
              <a:rPr lang="en-US" altLang="zh-CN" sz="2800" i="1" kern="100" dirty="0" err="1">
                <a:latin typeface="Times New Roman"/>
                <a:ea typeface="华文细黑"/>
                <a:cs typeface="Courier New"/>
              </a:rPr>
              <a:t>V</a:t>
            </a:r>
            <a:r>
              <a:rPr lang="en-US" altLang="zh-CN" sz="2800" kern="100" baseline="-25000" dirty="0" err="1">
                <a:latin typeface="Times New Roman"/>
                <a:ea typeface="华文细黑"/>
                <a:cs typeface="Courier New"/>
              </a:rPr>
              <a:t>x</a:t>
            </a:r>
            <a:r>
              <a:rPr lang="en-US" altLang="zh-CN" sz="2800" kern="100" dirty="0">
                <a:latin typeface="Times New Roman"/>
                <a:ea typeface="华文细黑"/>
                <a:cs typeface="Courier New"/>
              </a:rPr>
              <a:t>&lt;</a:t>
            </a:r>
            <a:r>
              <a:rPr lang="en-US" altLang="zh-CN" sz="2800" i="1" kern="100" dirty="0" err="1">
                <a:latin typeface="Times New Roman"/>
                <a:ea typeface="华文细黑"/>
                <a:cs typeface="Courier New"/>
              </a:rPr>
              <a:t>V</a:t>
            </a:r>
            <a:r>
              <a:rPr lang="en-US" altLang="zh-CN" sz="2800" kern="100" baseline="-25000" dirty="0" err="1">
                <a:latin typeface="Times New Roman"/>
                <a:ea typeface="华文细黑"/>
                <a:cs typeface="Courier New"/>
              </a:rPr>
              <a:t>y</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B.x</a:t>
            </a:r>
            <a:r>
              <a:rPr lang="zh-CN" altLang="zh-CN" sz="2800" kern="100" dirty="0">
                <a:latin typeface="Times New Roman"/>
                <a:ea typeface="华文细黑"/>
                <a:cs typeface="Times New Roman"/>
              </a:rPr>
              <a:t>为强酸，</a:t>
            </a:r>
            <a:r>
              <a:rPr lang="en-US" altLang="zh-CN" sz="2800" i="1" kern="100" dirty="0" err="1">
                <a:latin typeface="Times New Roman"/>
                <a:ea typeface="华文细黑"/>
                <a:cs typeface="Courier New"/>
              </a:rPr>
              <a:t>V</a:t>
            </a:r>
            <a:r>
              <a:rPr lang="en-US" altLang="zh-CN" sz="2800" kern="100" baseline="-25000" dirty="0" err="1">
                <a:latin typeface="Times New Roman"/>
                <a:ea typeface="华文细黑"/>
                <a:cs typeface="Courier New"/>
              </a:rPr>
              <a:t>x</a:t>
            </a:r>
            <a:r>
              <a:rPr lang="en-US" altLang="zh-CN" sz="2800" kern="100" dirty="0">
                <a:latin typeface="Times New Roman"/>
                <a:ea typeface="华文细黑"/>
                <a:cs typeface="Courier New"/>
              </a:rPr>
              <a:t>&gt;</a:t>
            </a:r>
            <a:r>
              <a:rPr lang="en-US" altLang="zh-CN" sz="2800" i="1" kern="100" dirty="0" err="1">
                <a:latin typeface="Times New Roman"/>
                <a:ea typeface="华文细黑"/>
                <a:cs typeface="Courier New"/>
              </a:rPr>
              <a:t>V</a:t>
            </a:r>
            <a:r>
              <a:rPr lang="en-US" altLang="zh-CN" sz="2800" kern="100" baseline="-25000" dirty="0" err="1">
                <a:latin typeface="Times New Roman"/>
                <a:ea typeface="华文细黑"/>
                <a:cs typeface="Courier New"/>
              </a:rPr>
              <a:t>y</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C.y</a:t>
            </a:r>
            <a:r>
              <a:rPr lang="zh-CN" altLang="zh-CN" sz="2800" kern="100" dirty="0">
                <a:latin typeface="Times New Roman"/>
                <a:ea typeface="华文细黑"/>
                <a:cs typeface="Times New Roman"/>
              </a:rPr>
              <a:t>为弱酸，</a:t>
            </a:r>
            <a:r>
              <a:rPr lang="en-US" altLang="zh-CN" sz="2800" i="1" kern="100" dirty="0" err="1">
                <a:latin typeface="Times New Roman"/>
                <a:ea typeface="华文细黑"/>
                <a:cs typeface="Courier New"/>
              </a:rPr>
              <a:t>V</a:t>
            </a:r>
            <a:r>
              <a:rPr lang="en-US" altLang="zh-CN" sz="2800" kern="100" baseline="-25000" dirty="0" err="1">
                <a:latin typeface="Times New Roman"/>
                <a:ea typeface="华文细黑"/>
                <a:cs typeface="Courier New"/>
              </a:rPr>
              <a:t>x</a:t>
            </a:r>
            <a:r>
              <a:rPr lang="en-US" altLang="zh-CN" sz="2800" kern="100" dirty="0">
                <a:latin typeface="Times New Roman"/>
                <a:ea typeface="华文细黑"/>
                <a:cs typeface="Courier New"/>
              </a:rPr>
              <a:t>&lt;</a:t>
            </a:r>
            <a:r>
              <a:rPr lang="en-US" altLang="zh-CN" sz="2800" i="1" kern="100" dirty="0" err="1">
                <a:latin typeface="Times New Roman"/>
                <a:ea typeface="华文细黑"/>
                <a:cs typeface="Courier New"/>
              </a:rPr>
              <a:t>V</a:t>
            </a:r>
            <a:r>
              <a:rPr lang="en-US" altLang="zh-CN" sz="2800" kern="100" baseline="-25000" dirty="0" err="1">
                <a:latin typeface="Times New Roman"/>
                <a:ea typeface="华文细黑"/>
                <a:cs typeface="Courier New"/>
              </a:rPr>
              <a:t>y</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D.y</a:t>
            </a:r>
            <a:r>
              <a:rPr lang="zh-CN" altLang="zh-CN" sz="2800" kern="100" dirty="0">
                <a:latin typeface="Times New Roman"/>
                <a:ea typeface="华文细黑"/>
                <a:cs typeface="Times New Roman"/>
              </a:rPr>
              <a:t>为强酸，</a:t>
            </a:r>
            <a:r>
              <a:rPr lang="en-US" altLang="zh-CN" sz="2800" i="1" kern="100" dirty="0" err="1" smtClean="0">
                <a:latin typeface="Times New Roman"/>
                <a:ea typeface="华文细黑"/>
                <a:cs typeface="Courier New"/>
              </a:rPr>
              <a:t>V</a:t>
            </a:r>
            <a:r>
              <a:rPr lang="en-US" altLang="zh-CN" sz="2800" kern="100" baseline="-25000" dirty="0" err="1" smtClean="0">
                <a:latin typeface="Times New Roman"/>
                <a:ea typeface="华文细黑"/>
                <a:cs typeface="Courier New"/>
              </a:rPr>
              <a:t>x</a:t>
            </a:r>
            <a:r>
              <a:rPr lang="en-US" altLang="zh-CN" sz="2800" kern="100" dirty="0" smtClean="0">
                <a:latin typeface="Times New Roman"/>
                <a:ea typeface="华文细黑"/>
                <a:cs typeface="Courier New"/>
              </a:rPr>
              <a:t>&gt;</a:t>
            </a:r>
            <a:r>
              <a:rPr lang="en-US" altLang="zh-CN" sz="2800" i="1" kern="100" dirty="0" err="1" smtClean="0">
                <a:latin typeface="Times New Roman"/>
                <a:ea typeface="华文细黑"/>
                <a:cs typeface="Courier New"/>
              </a:rPr>
              <a:t>V</a:t>
            </a:r>
            <a:r>
              <a:rPr lang="en-US" altLang="zh-CN" sz="2800" kern="100" baseline="-25000" dirty="0" err="1" smtClean="0">
                <a:latin typeface="Times New Roman"/>
                <a:ea typeface="华文细黑"/>
                <a:cs typeface="Courier New"/>
              </a:rPr>
              <a:t>y</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由图知：将一元酸</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分别稀释</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倍，</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的变化量</a:t>
            </a:r>
            <a:r>
              <a:rPr lang="en-US" altLang="zh-CN" sz="2800" kern="100" dirty="0" err="1">
                <a:latin typeface="Times New Roman"/>
                <a:ea typeface="华文细黑"/>
                <a:cs typeface="Courier New"/>
              </a:rPr>
              <a:t>ΔpH</a:t>
            </a:r>
            <a:r>
              <a:rPr lang="en-US" altLang="zh-CN" sz="2800" kern="100" baseline="-25000" dirty="0" err="1">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ΔpH</a:t>
            </a:r>
            <a:r>
              <a:rPr lang="en-US" altLang="zh-CN" sz="2800" kern="100" baseline="-25000" dirty="0" err="1">
                <a:latin typeface="Times New Roman"/>
                <a:ea typeface="华文细黑"/>
                <a:cs typeface="Courier New"/>
              </a:rPr>
              <a:t>y</a:t>
            </a:r>
            <a:r>
              <a:rPr lang="en-US" altLang="zh-CN" sz="2800" kern="100" dirty="0">
                <a:latin typeface="Times New Roman"/>
                <a:ea typeface="华文细黑"/>
                <a:cs typeface="Courier New"/>
              </a:rPr>
              <a:t>&lt;1</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为强酸，</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为弱酸。</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时弱酸</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的浓度大，滴加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溶液至</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时需</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溶液的体积</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大</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Times New Roman"/>
              <a:ea typeface="华文细黑"/>
              <a:cs typeface="Courier New"/>
            </a:endParaRPr>
          </a:p>
        </p:txBody>
      </p:sp>
      <p:sp>
        <p:nvSpPr>
          <p:cNvPr id="4" name="Rectangle 21">
            <a:hlinkClick r:id="rId2"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3"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4"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5"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6"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7"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Rectangle 21">
            <a:hlinkClick r:id="rId11"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12482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2" end="2"/>
                                            </p:txEl>
                                          </p:spTgt>
                                        </p:tgtEl>
                                      </p:cBhvr>
                                    </p:animEffect>
                                    <p:set>
                                      <p:cBhvr>
                                        <p:cTn id="17" dur="1" fill="hold">
                                          <p:stCondLst>
                                            <p:cond delay="499"/>
                                          </p:stCondLst>
                                        </p:cTn>
                                        <p:tgtEl>
                                          <p:spTgt spid="2">
                                            <p:txEl>
                                              <p:pRg st="2" end="2"/>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
                                            <p:txEl>
                                              <p:pRg st="3" end="3"/>
                                            </p:txEl>
                                          </p:spTgt>
                                        </p:tgtEl>
                                      </p:cBhvr>
                                    </p:animEffect>
                                    <p:set>
                                      <p:cBhvr>
                                        <p:cTn id="20"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8197" y="1374193"/>
            <a:ext cx="11572430" cy="3711785"/>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8.</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海南，</a:t>
            </a:r>
            <a:r>
              <a:rPr lang="en-US" altLang="zh-CN" sz="2800" kern="100" dirty="0">
                <a:latin typeface="IPAPANNEW"/>
                <a:ea typeface="华文细黑"/>
                <a:cs typeface="Times New Roman"/>
              </a:rPr>
              <a:t>16(1)]</a:t>
            </a:r>
            <a:r>
              <a:rPr lang="zh-CN" altLang="zh-CN" sz="2800" kern="100" dirty="0">
                <a:latin typeface="Times New Roman"/>
                <a:ea typeface="华文细黑"/>
                <a:cs typeface="Times New Roman"/>
              </a:rPr>
              <a:t>氨是合成硝酸、铵盐和氮肥的基本原料。回答下列问题：</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氨的水溶液显弱碱性，其原因</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a:t>
            </a:r>
            <a:r>
              <a:rPr lang="zh-CN" altLang="zh-CN" sz="2800" kern="100" dirty="0">
                <a:latin typeface="Times New Roman"/>
                <a:ea typeface="华文细黑"/>
                <a:cs typeface="Times New Roman"/>
              </a:rPr>
              <a:t>用离子方程式表示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的氨水中加入少量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固体，溶液的</a:t>
            </a:r>
            <a:r>
              <a:rPr lang="en-US" altLang="zh-CN" sz="2800" kern="100" dirty="0">
                <a:latin typeface="Times New Roman"/>
                <a:ea typeface="华文细黑"/>
                <a:cs typeface="Courier New"/>
              </a:rPr>
              <a:t>pH</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升高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降低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；若加入少量明矾，溶液</a:t>
            </a:r>
            <a:r>
              <a:rPr lang="zh-CN" altLang="zh-CN" sz="2800" kern="100" dirty="0" smtClean="0">
                <a:latin typeface="Times New Roman"/>
                <a:ea typeface="华文细黑"/>
                <a:cs typeface="Times New Roman"/>
              </a:rPr>
              <a:t>中</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浓度</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增大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减小</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Rectangle 21">
            <a:hlinkClick r:id="rId3"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995448876"/>
              </p:ext>
            </p:extLst>
          </p:nvPr>
        </p:nvGraphicFramePr>
        <p:xfrm>
          <a:off x="7395542" y="3842792"/>
          <a:ext cx="1025525" cy="696913"/>
        </p:xfrm>
        <a:graphic>
          <a:graphicData uri="http://schemas.openxmlformats.org/presentationml/2006/ole">
            <mc:AlternateContent xmlns:mc="http://schemas.openxmlformats.org/markup-compatibility/2006">
              <mc:Choice xmlns:v="urn:schemas-microsoft-com:vml" Requires="v">
                <p:oleObj spid="_x0000_s51366" name="文档" r:id="rId12" imgW="1025744" imgH="696269" progId="Word.Document.12">
                  <p:embed/>
                </p:oleObj>
              </mc:Choice>
              <mc:Fallback>
                <p:oleObj name="文档" r:id="rId12" imgW="1025744" imgH="696269" progId="Word.Document.12">
                  <p:embed/>
                  <p:pic>
                    <p:nvPicPr>
                      <p:cNvPr id="0" name=""/>
                      <p:cNvPicPr/>
                      <p:nvPr/>
                    </p:nvPicPr>
                    <p:blipFill>
                      <a:blip r:embed="rId13"/>
                      <a:stretch>
                        <a:fillRect/>
                      </a:stretch>
                    </p:blipFill>
                    <p:spPr>
                      <a:xfrm>
                        <a:off x="7395542" y="3842792"/>
                        <a:ext cx="1025525" cy="69691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656108750"/>
              </p:ext>
            </p:extLst>
          </p:nvPr>
        </p:nvGraphicFramePr>
        <p:xfrm>
          <a:off x="5467399" y="2593057"/>
          <a:ext cx="3987800" cy="649288"/>
        </p:xfrm>
        <a:graphic>
          <a:graphicData uri="http://schemas.openxmlformats.org/presentationml/2006/ole">
            <mc:AlternateContent xmlns:mc="http://schemas.openxmlformats.org/markup-compatibility/2006">
              <mc:Choice xmlns:v="urn:schemas-microsoft-com:vml" Requires="v">
                <p:oleObj spid="_x0000_s51367" name="文档" r:id="rId14" imgW="3987446" imgH="648673" progId="Word.Document.12">
                  <p:embed/>
                </p:oleObj>
              </mc:Choice>
              <mc:Fallback>
                <p:oleObj name="文档" r:id="rId14" imgW="3987446" imgH="648673" progId="Word.Document.12">
                  <p:embed/>
                  <p:pic>
                    <p:nvPicPr>
                      <p:cNvPr id="0" name=""/>
                      <p:cNvPicPr/>
                      <p:nvPr/>
                    </p:nvPicPr>
                    <p:blipFill>
                      <a:blip r:embed="rId15"/>
                      <a:stretch>
                        <a:fillRect/>
                      </a:stretch>
                    </p:blipFill>
                    <p:spPr>
                      <a:xfrm>
                        <a:off x="5467399" y="2593057"/>
                        <a:ext cx="3987800" cy="649288"/>
                      </a:xfrm>
                      <a:prstGeom prst="rect">
                        <a:avLst/>
                      </a:prstGeom>
                    </p:spPr>
                  </p:pic>
                </p:oleObj>
              </mc:Fallback>
            </mc:AlternateContent>
          </a:graphicData>
        </a:graphic>
      </p:graphicFrame>
      <p:sp>
        <p:nvSpPr>
          <p:cNvPr id="16" name="矩形 15"/>
          <p:cNvSpPr/>
          <p:nvPr/>
        </p:nvSpPr>
        <p:spPr>
          <a:xfrm>
            <a:off x="9623598" y="3122712"/>
            <a:ext cx="902811" cy="628698"/>
          </a:xfrm>
          <a:prstGeom prst="rect">
            <a:avLst/>
          </a:prstGeom>
        </p:spPr>
        <p:txBody>
          <a:bodyPr wrap="none">
            <a:spAutoFit/>
          </a:bodyPr>
          <a:lstStyle/>
          <a:p>
            <a:pPr algn="just">
              <a:lnSpc>
                <a:spcPct val="140000"/>
              </a:lnSpc>
            </a:pPr>
            <a:r>
              <a:rPr lang="zh-CN" altLang="zh-CN" sz="2800" kern="100">
                <a:solidFill>
                  <a:schemeClr val="accent6">
                    <a:lumMod val="75000"/>
                  </a:schemeClr>
                </a:solidFill>
                <a:latin typeface="Times New Roman"/>
                <a:ea typeface="华文细黑"/>
                <a:cs typeface="Courier New"/>
              </a:rPr>
              <a:t>降低</a:t>
            </a:r>
            <a:endParaRPr lang="zh-CN" altLang="en-US" sz="2800" kern="100">
              <a:solidFill>
                <a:schemeClr val="accent6">
                  <a:lumMod val="75000"/>
                </a:schemeClr>
              </a:solidFill>
              <a:latin typeface="Times New Roman"/>
              <a:ea typeface="华文细黑"/>
              <a:cs typeface="Courier New"/>
            </a:endParaRPr>
          </a:p>
        </p:txBody>
      </p:sp>
      <p:sp>
        <p:nvSpPr>
          <p:cNvPr id="17" name="矩形 16"/>
          <p:cNvSpPr/>
          <p:nvPr/>
        </p:nvSpPr>
        <p:spPr>
          <a:xfrm>
            <a:off x="9349809" y="3733008"/>
            <a:ext cx="902811" cy="628698"/>
          </a:xfrm>
          <a:prstGeom prst="rect">
            <a:avLst/>
          </a:prstGeom>
        </p:spPr>
        <p:txBody>
          <a:bodyPr wrap="none">
            <a:spAutoFit/>
          </a:bodyPr>
          <a:lstStyle/>
          <a:p>
            <a:pPr algn="just">
              <a:lnSpc>
                <a:spcPct val="140000"/>
              </a:lnSpc>
            </a:pPr>
            <a:r>
              <a:rPr lang="zh-CN" altLang="zh-CN" sz="2800" kern="100" dirty="0">
                <a:solidFill>
                  <a:schemeClr val="accent6">
                    <a:lumMod val="75000"/>
                  </a:schemeClr>
                </a:solidFill>
                <a:latin typeface="Times New Roman"/>
                <a:ea typeface="华文细黑"/>
                <a:cs typeface="Courier New"/>
              </a:rPr>
              <a:t>增大</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30671"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0" name="Rectangle 21">
            <a:hlinkClick r:id="rId16"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565498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6" grpId="0"/>
      <p:bldP spid="16" grpId="1"/>
      <p:bldP spid="17" grpId="0"/>
      <p:bldP spid="17"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7049" y="1063055"/>
            <a:ext cx="10964697" cy="797654"/>
          </a:xfrm>
          <a:prstGeom prst="rect">
            <a:avLst/>
          </a:prstGeom>
        </p:spPr>
        <p:txBody>
          <a:bodyPr>
            <a:spAutoFit/>
          </a:bodyPr>
          <a:lstStyle/>
          <a:p>
            <a:pPr algn="just">
              <a:lnSpc>
                <a:spcPts val="5500"/>
              </a:lnSpc>
              <a:spcAft>
                <a:spcPts val="0"/>
              </a:spcAft>
              <a:tabLst>
                <a:tab pos="1890395" algn="l"/>
              </a:tabLst>
            </a:pPr>
            <a:r>
              <a:rPr lang="en-US" altLang="zh-CN" sz="2800" kern="100">
                <a:latin typeface="Times New Roman"/>
                <a:ea typeface="华文细黑"/>
              </a:rPr>
              <a:t>9.</a:t>
            </a:r>
            <a:r>
              <a:rPr lang="en-US" altLang="zh-CN" sz="2800" kern="100">
                <a:latin typeface="IPAPANNEW"/>
                <a:ea typeface="华文细黑"/>
                <a:cs typeface="Times New Roman"/>
              </a:rPr>
              <a:t>[2015·</a:t>
            </a:r>
            <a:r>
              <a:rPr lang="zh-CN" altLang="zh-CN" sz="2800" kern="100">
                <a:latin typeface="IPAPANNEW"/>
                <a:ea typeface="华文细黑"/>
                <a:cs typeface="Times New Roman"/>
              </a:rPr>
              <a:t>福建理综，</a:t>
            </a:r>
            <a:r>
              <a:rPr lang="en-US" altLang="zh-CN" sz="2800" kern="100">
                <a:latin typeface="IPAPANNEW"/>
                <a:ea typeface="华文细黑"/>
                <a:cs typeface="Times New Roman"/>
              </a:rPr>
              <a:t>23(3)</a:t>
            </a:r>
            <a:r>
              <a:rPr lang="zh-CN" altLang="zh-CN" sz="2800" kern="100">
                <a:latin typeface="Times New Roman"/>
                <a:ea typeface="华文细黑"/>
                <a:cs typeface="宋体"/>
              </a:rPr>
              <a:t>①③</a:t>
            </a:r>
            <a:r>
              <a:rPr lang="en-US" altLang="zh-CN" sz="2800" kern="100">
                <a:latin typeface="IPAPANNEW"/>
                <a:ea typeface="华文细黑"/>
                <a:cs typeface="Times New Roman"/>
              </a:rPr>
              <a:t>]</a:t>
            </a:r>
            <a:r>
              <a:rPr lang="en-US" altLang="zh-CN" sz="2800" kern="100">
                <a:latin typeface="Times New Roman"/>
                <a:ea typeface="华文细黑"/>
              </a:rPr>
              <a:t>25 </a:t>
            </a:r>
            <a:r>
              <a:rPr lang="en-US" altLang="zh-CN" sz="2800" kern="100">
                <a:latin typeface="宋体"/>
                <a:ea typeface="华文细黑"/>
                <a:cs typeface="Times New Roman"/>
              </a:rPr>
              <a:t>℃</a:t>
            </a:r>
            <a:r>
              <a:rPr lang="zh-CN" altLang="zh-CN" sz="2800" kern="100">
                <a:latin typeface="Times New Roman"/>
                <a:ea typeface="华文细黑"/>
                <a:cs typeface="Times New Roman"/>
              </a:rPr>
              <a:t>，两种酸的电离平衡常数如下表</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4" name="Rectangle 21">
            <a:hlinkClick r:id="rId3"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1214343664"/>
              </p:ext>
            </p:extLst>
          </p:nvPr>
        </p:nvGraphicFramePr>
        <p:xfrm>
          <a:off x="2998862" y="1978560"/>
          <a:ext cx="6099935" cy="1792224"/>
        </p:xfrm>
        <a:graphic>
          <a:graphicData uri="http://schemas.openxmlformats.org/drawingml/2006/table">
            <a:tbl>
              <a:tblPr/>
              <a:tblGrid>
                <a:gridCol w="1769144"/>
                <a:gridCol w="2106725"/>
                <a:gridCol w="2224066"/>
              </a:tblGrid>
              <a:tr h="0">
                <a:tc>
                  <a:txBody>
                    <a:bodyPr/>
                    <a:lstStyle/>
                    <a:p>
                      <a:pPr algn="ctr">
                        <a:lnSpc>
                          <a:spcPct val="14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a1</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1.3</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6.3</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8</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4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4.2</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7</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a:effectLst/>
                          <a:latin typeface="Times New Roman"/>
                          <a:ea typeface="华文细黑"/>
                          <a:cs typeface="Courier New"/>
                        </a:rPr>
                        <a:t>5.6</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11</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矩形 16"/>
          <p:cNvSpPr/>
          <p:nvPr/>
        </p:nvSpPr>
        <p:spPr>
          <a:xfrm>
            <a:off x="332409" y="4264039"/>
            <a:ext cx="11524006" cy="1902059"/>
          </a:xfrm>
          <a:prstGeom prst="rect">
            <a:avLst/>
          </a:prstGeom>
        </p:spPr>
        <p:txBody>
          <a:bodyPr>
            <a:spAutoFit/>
          </a:bodyPr>
          <a:lstStyle/>
          <a:p>
            <a:pPr algn="just">
              <a:lnSpc>
                <a:spcPct val="140000"/>
              </a:lnSpc>
              <a:spcAft>
                <a:spcPts val="0"/>
              </a:spcAft>
            </a:pPr>
            <a:r>
              <a:rPr lang="en-US" altLang="zh-CN" sz="2800" kern="100" smtClean="0">
                <a:latin typeface="宋体"/>
                <a:ea typeface="华文细黑"/>
                <a:cs typeface="Times New Roman"/>
              </a:rPr>
              <a:t>①</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的</a:t>
            </a:r>
            <a:r>
              <a:rPr lang="zh-CN" altLang="zh-CN" sz="2800" kern="100">
                <a:latin typeface="Times New Roman"/>
                <a:ea typeface="华文细黑"/>
                <a:cs typeface="Times New Roman"/>
              </a:rPr>
              <a:t>电离平衡常数表达式</a:t>
            </a:r>
            <a:r>
              <a:rPr lang="en-US" altLang="zh-CN" sz="2800" i="1" kern="100">
                <a:latin typeface="Times New Roman"/>
                <a:ea typeface="华文细黑"/>
                <a:cs typeface="Courier New"/>
              </a:rPr>
              <a:t>K</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____________</a:t>
            </a:r>
            <a:r>
              <a:rPr lang="zh-CN" altLang="zh-CN" sz="2800" kern="100">
                <a:latin typeface="Times New Roman"/>
                <a:ea typeface="华文细黑"/>
                <a:cs typeface="Times New Roman"/>
              </a:rPr>
              <a:t>。</a:t>
            </a:r>
            <a:endParaRPr lang="zh-CN" altLang="zh-CN" sz="2800" kern="100">
              <a:latin typeface="宋体"/>
              <a:cs typeface="Courier New"/>
            </a:endParaRPr>
          </a:p>
          <a:p>
            <a:pPr algn="just">
              <a:lnSpc>
                <a:spcPct val="140000"/>
              </a:lnSpc>
              <a:spcAft>
                <a:spcPts val="0"/>
              </a:spcAft>
            </a:pPr>
            <a:r>
              <a:rPr lang="en-US" altLang="zh-CN" sz="2800" kern="100">
                <a:latin typeface="宋体"/>
                <a:ea typeface="华文细黑"/>
                <a:cs typeface="Times New Roman"/>
              </a:rPr>
              <a:t>③</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SO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溶液和</a:t>
            </a:r>
            <a:r>
              <a:rPr lang="en-US" altLang="zh-CN" sz="2800" kern="100">
                <a:latin typeface="Times New Roman"/>
                <a:ea typeface="华文细黑"/>
                <a:cs typeface="Courier New"/>
              </a:rPr>
              <a:t>NaHCO</a:t>
            </a:r>
            <a:r>
              <a:rPr lang="en-US" altLang="zh-CN" sz="2800" kern="100" baseline="-25000">
                <a:latin typeface="Times New Roman"/>
                <a:ea typeface="华文细黑"/>
                <a:cs typeface="Courier New"/>
              </a:rPr>
              <a:t>3</a:t>
            </a:r>
            <a:r>
              <a:rPr lang="zh-CN" altLang="zh-CN" sz="2800" kern="100">
                <a:latin typeface="Times New Roman"/>
                <a:ea typeface="华文细黑"/>
                <a:cs typeface="Times New Roman"/>
              </a:rPr>
              <a:t>溶液反应的主要离子方程式为</a:t>
            </a:r>
            <a:r>
              <a:rPr lang="en-US" altLang="zh-CN" sz="2800" kern="100" smtClean="0">
                <a:latin typeface="Times New Roman"/>
                <a:ea typeface="华文细黑"/>
                <a:cs typeface="Courier New"/>
              </a:rPr>
              <a:t>___________________________________</a:t>
            </a:r>
            <a:r>
              <a:rPr lang="zh-CN" altLang="zh-CN" sz="2800" kern="100" smtClean="0">
                <a:latin typeface="Times New Roman"/>
                <a:ea typeface="华文细黑"/>
                <a:cs typeface="Times New Roman"/>
              </a:rPr>
              <a:t>。</a:t>
            </a:r>
            <a:endParaRPr lang="zh-CN" altLang="zh-CN" sz="2800" kern="100">
              <a:effectLst/>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09863617"/>
              </p:ext>
            </p:extLst>
          </p:nvPr>
        </p:nvGraphicFramePr>
        <p:xfrm>
          <a:off x="838622" y="4394473"/>
          <a:ext cx="1444625" cy="725488"/>
        </p:xfrm>
        <a:graphic>
          <a:graphicData uri="http://schemas.openxmlformats.org/presentationml/2006/ole">
            <mc:AlternateContent xmlns:mc="http://schemas.openxmlformats.org/markup-compatibility/2006">
              <mc:Choice xmlns:v="urn:schemas-microsoft-com:vml" Requires="v">
                <p:oleObj spid="_x0000_s52471" name="文档" r:id="rId12" imgW="1445040" imgH="724754" progId="Word.Document.12">
                  <p:embed/>
                </p:oleObj>
              </mc:Choice>
              <mc:Fallback>
                <p:oleObj name="文档" r:id="rId12" imgW="1445040" imgH="724754" progId="Word.Document.12">
                  <p:embed/>
                  <p:pic>
                    <p:nvPicPr>
                      <p:cNvPr id="0" name=""/>
                      <p:cNvPicPr/>
                      <p:nvPr/>
                    </p:nvPicPr>
                    <p:blipFill>
                      <a:blip r:embed="rId13"/>
                      <a:stretch>
                        <a:fillRect/>
                      </a:stretch>
                    </p:blipFill>
                    <p:spPr>
                      <a:xfrm>
                        <a:off x="838622" y="4394473"/>
                        <a:ext cx="1444625" cy="725488"/>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743073224"/>
              </p:ext>
            </p:extLst>
          </p:nvPr>
        </p:nvGraphicFramePr>
        <p:xfrm>
          <a:off x="5880670" y="3751734"/>
          <a:ext cx="2562225" cy="1323975"/>
        </p:xfrm>
        <a:graphic>
          <a:graphicData uri="http://schemas.openxmlformats.org/presentationml/2006/ole">
            <mc:AlternateContent xmlns:mc="http://schemas.openxmlformats.org/markup-compatibility/2006">
              <mc:Choice xmlns:v="urn:schemas-microsoft-com:vml" Requires="v">
                <p:oleObj spid="_x0000_s52472" name="文档" r:id="rId14" imgW="2568680" imgH="1325831" progId="Word.Document.12">
                  <p:embed/>
                </p:oleObj>
              </mc:Choice>
              <mc:Fallback>
                <p:oleObj name="文档" r:id="rId14" imgW="2568680" imgH="1325831" progId="Word.Document.12">
                  <p:embed/>
                  <p:pic>
                    <p:nvPicPr>
                      <p:cNvPr id="0" name=""/>
                      <p:cNvPicPr/>
                      <p:nvPr/>
                    </p:nvPicPr>
                    <p:blipFill>
                      <a:blip r:embed="rId15"/>
                      <a:stretch>
                        <a:fillRect/>
                      </a:stretch>
                    </p:blipFill>
                    <p:spPr>
                      <a:xfrm>
                        <a:off x="5880670" y="3751734"/>
                        <a:ext cx="2562225" cy="132397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86443581"/>
              </p:ext>
            </p:extLst>
          </p:nvPr>
        </p:nvGraphicFramePr>
        <p:xfrm>
          <a:off x="464865" y="5490964"/>
          <a:ext cx="7281862" cy="781050"/>
        </p:xfrm>
        <a:graphic>
          <a:graphicData uri="http://schemas.openxmlformats.org/presentationml/2006/ole">
            <mc:AlternateContent xmlns:mc="http://schemas.openxmlformats.org/markup-compatibility/2006">
              <mc:Choice xmlns:v="urn:schemas-microsoft-com:vml" Requires="v">
                <p:oleObj spid="_x0000_s52473" name="文档" r:id="rId16" imgW="7281769" imgH="781752" progId="Word.Document.12">
                  <p:embed/>
                </p:oleObj>
              </mc:Choice>
              <mc:Fallback>
                <p:oleObj name="文档" r:id="rId16" imgW="7281769" imgH="781752" progId="Word.Document.12">
                  <p:embed/>
                  <p:pic>
                    <p:nvPicPr>
                      <p:cNvPr id="0" name=""/>
                      <p:cNvPicPr/>
                      <p:nvPr/>
                    </p:nvPicPr>
                    <p:blipFill>
                      <a:blip r:embed="rId17"/>
                      <a:stretch>
                        <a:fillRect/>
                      </a:stretch>
                    </p:blipFill>
                    <p:spPr>
                      <a:xfrm>
                        <a:off x="464865" y="5490964"/>
                        <a:ext cx="7281862" cy="781050"/>
                      </a:xfrm>
                      <a:prstGeom prst="rect">
                        <a:avLst/>
                      </a:prstGeom>
                    </p:spPr>
                  </p:pic>
                </p:oleObj>
              </mc:Fallback>
            </mc:AlternateContent>
          </a:graphicData>
        </a:graphic>
      </p:graphicFrame>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30671"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1" name="Rectangle 21">
            <a:hlinkClick r:id="rId18"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001806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3330" y="1548061"/>
            <a:ext cx="11362165"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10.</a:t>
            </a:r>
            <a:r>
              <a:rPr lang="en-US" altLang="zh-CN" sz="2800" kern="100">
                <a:latin typeface="IPAPANNEW"/>
                <a:ea typeface="华文细黑"/>
                <a:cs typeface="Times New Roman"/>
              </a:rPr>
              <a:t>[2014·</a:t>
            </a:r>
            <a:r>
              <a:rPr lang="zh-CN" altLang="zh-CN" sz="2800" kern="100">
                <a:latin typeface="IPAPANNEW"/>
                <a:ea typeface="华文细黑"/>
                <a:cs typeface="Times New Roman"/>
              </a:rPr>
              <a:t>新课标全国卷</a:t>
            </a:r>
            <a:r>
              <a:rPr lang="zh-CN" altLang="zh-CN" sz="2800" kern="100">
                <a:latin typeface="宋体"/>
                <a:ea typeface="华文细黑"/>
                <a:cs typeface="宋体"/>
              </a:rPr>
              <a:t>Ⅰ</a:t>
            </a:r>
            <a:r>
              <a:rPr lang="zh-CN" altLang="zh-CN" sz="2800" kern="100">
                <a:latin typeface="IPAPANNEW"/>
                <a:ea typeface="华文细黑"/>
                <a:cs typeface="Times New Roman"/>
              </a:rPr>
              <a:t>，</a:t>
            </a:r>
            <a:r>
              <a:rPr lang="en-US" altLang="zh-CN" sz="2800" kern="100">
                <a:latin typeface="IPAPANNEW"/>
                <a:ea typeface="华文细黑"/>
                <a:cs typeface="Times New Roman"/>
              </a:rPr>
              <a:t>27(1)(2)</a:t>
            </a:r>
            <a:r>
              <a:rPr lang="zh-CN" altLang="zh-CN" sz="2800" kern="100">
                <a:latin typeface="宋体"/>
                <a:ea typeface="华文细黑"/>
                <a:cs typeface="宋体"/>
              </a:rPr>
              <a:t>③</a:t>
            </a:r>
            <a:r>
              <a:rPr lang="en-US" altLang="zh-CN" sz="2800" kern="100" smtClean="0">
                <a:latin typeface="IPAPANNEW"/>
                <a:ea typeface="华文细黑"/>
                <a:cs typeface="Times New Roman"/>
              </a:rPr>
              <a:t>]</a:t>
            </a:r>
          </a:p>
          <a:p>
            <a:pPr algn="just">
              <a:lnSpc>
                <a:spcPct val="140000"/>
              </a:lnSpc>
              <a:spcAft>
                <a:spcPts val="0"/>
              </a:spcAft>
            </a:pPr>
            <a:r>
              <a:rPr lang="en-US" altLang="zh-CN" sz="2800" kern="100" smtClean="0">
                <a:latin typeface="Times New Roman"/>
                <a:ea typeface="华文细黑"/>
                <a:cs typeface="Courier New"/>
              </a:rPr>
              <a:t>(</a:t>
            </a:r>
            <a:r>
              <a:rPr lang="en-US" altLang="zh-CN" sz="2800" kern="100">
                <a:latin typeface="Times New Roman"/>
                <a:ea typeface="华文细黑"/>
                <a:cs typeface="Courier New"/>
              </a:rPr>
              <a:t>1)H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PO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是一元中强酸，写出其电离</a:t>
            </a:r>
            <a:r>
              <a:rPr lang="zh-CN" altLang="zh-CN" sz="2800" kern="100" smtClean="0">
                <a:latin typeface="Times New Roman"/>
                <a:ea typeface="华文细黑"/>
                <a:cs typeface="Times New Roman"/>
              </a:rPr>
              <a:t>方程式</a:t>
            </a:r>
            <a:r>
              <a:rPr lang="en-US" altLang="zh-CN" sz="2800" kern="100" smtClean="0">
                <a:latin typeface="Times New Roman"/>
                <a:ea typeface="华文细黑"/>
                <a:cs typeface="Courier New"/>
              </a:rPr>
              <a:t>___________________</a:t>
            </a:r>
            <a:r>
              <a:rPr lang="zh-CN" altLang="zh-CN" sz="2800" kern="100" smtClean="0">
                <a:latin typeface="Times New Roman"/>
                <a:ea typeface="华文细黑"/>
                <a:cs typeface="Times New Roman"/>
              </a:rPr>
              <a:t>。</a:t>
            </a:r>
            <a:endParaRPr lang="zh-CN" altLang="zh-CN" sz="1050" kern="100">
              <a:latin typeface="宋体"/>
              <a:cs typeface="Courier New"/>
            </a:endParaRPr>
          </a:p>
        </p:txBody>
      </p:sp>
      <p:sp>
        <p:nvSpPr>
          <p:cNvPr id="4" name="Rectangle 21">
            <a:hlinkClick r:id="rId3"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078407757"/>
              </p:ext>
            </p:extLst>
          </p:nvPr>
        </p:nvGraphicFramePr>
        <p:xfrm>
          <a:off x="478582" y="2945656"/>
          <a:ext cx="11107737" cy="1501775"/>
        </p:xfrm>
        <a:graphic>
          <a:graphicData uri="http://schemas.openxmlformats.org/presentationml/2006/ole">
            <mc:AlternateContent xmlns:mc="http://schemas.openxmlformats.org/markup-compatibility/2006">
              <mc:Choice xmlns:v="urn:schemas-microsoft-com:vml" Requires="v">
                <p:oleObj spid="_x0000_s55464" name="文档" r:id="rId12" imgW="11108083" imgH="1502434" progId="Word.Document.12">
                  <p:embed/>
                </p:oleObj>
              </mc:Choice>
              <mc:Fallback>
                <p:oleObj name="文档" r:id="rId12" imgW="11108083" imgH="1502434" progId="Word.Document.12">
                  <p:embed/>
                  <p:pic>
                    <p:nvPicPr>
                      <p:cNvPr id="0" name=""/>
                      <p:cNvPicPr/>
                      <p:nvPr/>
                    </p:nvPicPr>
                    <p:blipFill>
                      <a:blip r:embed="rId13"/>
                      <a:stretch>
                        <a:fillRect/>
                      </a:stretch>
                    </p:blipFill>
                    <p:spPr>
                      <a:xfrm>
                        <a:off x="478582" y="2945656"/>
                        <a:ext cx="11107737" cy="150177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4919830"/>
              </p:ext>
            </p:extLst>
          </p:nvPr>
        </p:nvGraphicFramePr>
        <p:xfrm>
          <a:off x="7236562" y="2210916"/>
          <a:ext cx="3730625" cy="868363"/>
        </p:xfrm>
        <a:graphic>
          <a:graphicData uri="http://schemas.openxmlformats.org/presentationml/2006/ole">
            <mc:AlternateContent xmlns:mc="http://schemas.openxmlformats.org/markup-compatibility/2006">
              <mc:Choice xmlns:v="urn:schemas-microsoft-com:vml" Requires="v">
                <p:oleObj spid="_x0000_s55465" name="文档" r:id="rId14" imgW="3730470" imgH="867902" progId="Word.Document.12">
                  <p:embed/>
                </p:oleObj>
              </mc:Choice>
              <mc:Fallback>
                <p:oleObj name="文档" r:id="rId14" imgW="3730470" imgH="867902" progId="Word.Document.12">
                  <p:embed/>
                  <p:pic>
                    <p:nvPicPr>
                      <p:cNvPr id="0" name=""/>
                      <p:cNvPicPr/>
                      <p:nvPr/>
                    </p:nvPicPr>
                    <p:blipFill>
                      <a:blip r:embed="rId15"/>
                      <a:stretch>
                        <a:fillRect/>
                      </a:stretch>
                    </p:blipFill>
                    <p:spPr>
                      <a:xfrm>
                        <a:off x="7236562" y="2210916"/>
                        <a:ext cx="3730625" cy="868363"/>
                      </a:xfrm>
                      <a:prstGeom prst="rect">
                        <a:avLst/>
                      </a:prstGeom>
                    </p:spPr>
                  </p:pic>
                </p:oleObj>
              </mc:Fallback>
            </mc:AlternateContent>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16"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7048553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756097484"/>
              </p:ext>
            </p:extLst>
          </p:nvPr>
        </p:nvGraphicFramePr>
        <p:xfrm>
          <a:off x="325040" y="472133"/>
          <a:ext cx="11521281" cy="5889300"/>
        </p:xfrm>
        <a:graphic>
          <a:graphicData uri="http://schemas.openxmlformats.org/drawingml/2006/table">
            <a:tbl>
              <a:tblPr/>
              <a:tblGrid>
                <a:gridCol w="2664297"/>
                <a:gridCol w="2232248"/>
                <a:gridCol w="1478178"/>
                <a:gridCol w="2028897"/>
                <a:gridCol w="1611639"/>
                <a:gridCol w="1506022"/>
              </a:tblGrid>
              <a:tr h="503061">
                <a:tc>
                  <a:txBody>
                    <a:bodyPr/>
                    <a:lstStyle/>
                    <a:p>
                      <a:pPr algn="ctr">
                        <a:lnSpc>
                          <a:spcPct val="140000"/>
                        </a:lnSpc>
                        <a:spcAft>
                          <a:spcPts val="0"/>
                        </a:spcAft>
                      </a:pPr>
                      <a:r>
                        <a:rPr lang="zh-CN" sz="2600" kern="100" dirty="0" smtClean="0">
                          <a:effectLst/>
                          <a:latin typeface="Times New Roman"/>
                          <a:ea typeface="华文细黑"/>
                          <a:cs typeface="Times New Roman"/>
                        </a:rPr>
                        <a:t>实例</a:t>
                      </a:r>
                      <a:r>
                        <a:rPr lang="en-US" sz="2600" kern="100" dirty="0" smtClean="0">
                          <a:effectLst/>
                          <a:latin typeface="Times New Roman"/>
                          <a:ea typeface="华文细黑"/>
                          <a:cs typeface="Courier New"/>
                        </a:rPr>
                        <a:t>(</a:t>
                      </a:r>
                      <a:r>
                        <a:rPr lang="zh-CN" sz="2600" kern="100" dirty="0">
                          <a:effectLst/>
                          <a:latin typeface="Times New Roman"/>
                          <a:ea typeface="华文细黑"/>
                          <a:cs typeface="Times New Roman"/>
                        </a:rPr>
                        <a:t>稀溶液</a:t>
                      </a:r>
                      <a:r>
                        <a:rPr lang="en-US" sz="2600" kern="100" dirty="0">
                          <a:effectLst/>
                          <a:latin typeface="Times New Roman"/>
                          <a:ea typeface="华文细黑"/>
                          <a:cs typeface="Courier New"/>
                        </a:rPr>
                        <a:t>)</a:t>
                      </a:r>
                      <a:endParaRPr lang="zh-CN" sz="26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lnSpc>
                          <a:spcPct val="140000"/>
                        </a:lnSpc>
                        <a:spcAft>
                          <a:spcPts val="0"/>
                        </a:spcAft>
                      </a:pPr>
                      <a:r>
                        <a:rPr lang="en-US" sz="2600" kern="100" dirty="0" smtClean="0">
                          <a:effectLst/>
                          <a:latin typeface="Times New Roman"/>
                          <a:ea typeface="华文细黑"/>
                          <a:cs typeface="Courier New"/>
                        </a:rPr>
                        <a:t>CH</a:t>
                      </a:r>
                      <a:r>
                        <a:rPr lang="en-US" sz="2600" kern="100" baseline="-25000" dirty="0" smtClean="0">
                          <a:effectLst/>
                          <a:latin typeface="Times New Roman"/>
                          <a:ea typeface="华文细黑"/>
                          <a:cs typeface="Courier New"/>
                        </a:rPr>
                        <a:t>3</a:t>
                      </a:r>
                      <a:r>
                        <a:rPr lang="en-US" sz="2600" kern="100" dirty="0" smtClean="0">
                          <a:effectLst/>
                          <a:latin typeface="Times New Roman"/>
                          <a:ea typeface="华文细黑"/>
                          <a:cs typeface="Courier New"/>
                        </a:rPr>
                        <a:t>COOH</a:t>
                      </a:r>
                      <a:r>
                        <a:rPr lang="en-US" sz="2600" kern="100" dirty="0" smtClean="0">
                          <a:effectLst/>
                          <a:latin typeface="ZBFH"/>
                          <a:ea typeface="华文细黑"/>
                          <a:cs typeface="Times New Roman"/>
                        </a:rPr>
                        <a:t>         </a:t>
                      </a:r>
                      <a:r>
                        <a:rPr lang="en-US" sz="2600" kern="100" dirty="0" smtClean="0">
                          <a:effectLst/>
                          <a:latin typeface="Times New Roman"/>
                          <a:ea typeface="华文细黑"/>
                          <a:cs typeface="Courier New"/>
                        </a:rPr>
                        <a:t>H</a:t>
                      </a:r>
                      <a:r>
                        <a:rPr lang="zh-CN" sz="2600" kern="100" baseline="30000" dirty="0">
                          <a:effectLst/>
                          <a:latin typeface="Times New Roman"/>
                          <a:ea typeface="华文细黑"/>
                          <a:cs typeface="Times New Roman"/>
                        </a:rPr>
                        <a:t>＋</a:t>
                      </a:r>
                      <a:r>
                        <a:rPr lang="zh-CN" sz="2600" kern="100" dirty="0">
                          <a:effectLst/>
                          <a:latin typeface="Times New Roman"/>
                          <a:ea typeface="华文细黑"/>
                          <a:cs typeface="Times New Roman"/>
                        </a:rPr>
                        <a:t>＋</a:t>
                      </a:r>
                      <a:r>
                        <a:rPr lang="en-US" sz="2600" kern="100" dirty="0">
                          <a:effectLst/>
                          <a:latin typeface="Times New Roman"/>
                          <a:ea typeface="华文细黑"/>
                          <a:cs typeface="Courier New"/>
                        </a:rPr>
                        <a:t>CH</a:t>
                      </a:r>
                      <a:r>
                        <a:rPr lang="en-US" sz="2600" kern="100" baseline="-25000" dirty="0">
                          <a:effectLst/>
                          <a:latin typeface="Times New Roman"/>
                          <a:ea typeface="华文细黑"/>
                          <a:cs typeface="Courier New"/>
                        </a:rPr>
                        <a:t>3</a:t>
                      </a:r>
                      <a:r>
                        <a:rPr lang="en-US" sz="2600" kern="100" dirty="0">
                          <a:effectLst/>
                          <a:latin typeface="Times New Roman"/>
                          <a:ea typeface="华文细黑"/>
                          <a:cs typeface="Courier New"/>
                        </a:rPr>
                        <a:t>COO</a:t>
                      </a:r>
                      <a:r>
                        <a:rPr lang="zh-CN" sz="2600" kern="100" baseline="30000" dirty="0">
                          <a:effectLst/>
                          <a:latin typeface="Times New Roman"/>
                          <a:ea typeface="华文细黑"/>
                          <a:cs typeface="Times New Roman"/>
                        </a:rPr>
                        <a:t>－</a:t>
                      </a:r>
                      <a:r>
                        <a:rPr lang="en-US" sz="2600" kern="100" dirty="0">
                          <a:effectLst/>
                          <a:latin typeface="Times New Roman"/>
                          <a:ea typeface="华文细黑"/>
                          <a:cs typeface="Courier New"/>
                        </a:rPr>
                        <a:t> </a:t>
                      </a:r>
                      <a:r>
                        <a:rPr lang="en-US" sz="2600" kern="100" dirty="0" smtClean="0">
                          <a:effectLst/>
                          <a:latin typeface="Times New Roman"/>
                          <a:ea typeface="华文细黑"/>
                          <a:cs typeface="Courier New"/>
                        </a:rPr>
                        <a:t>   Δ</a:t>
                      </a:r>
                      <a:r>
                        <a:rPr lang="en-US" sz="2600" i="1" kern="100" dirty="0" smtClean="0">
                          <a:effectLst/>
                          <a:latin typeface="Times New Roman"/>
                          <a:ea typeface="华文细黑"/>
                          <a:cs typeface="Courier New"/>
                        </a:rPr>
                        <a:t>H </a:t>
                      </a:r>
                      <a:r>
                        <a:rPr lang="en-US" sz="2600" kern="100" dirty="0" smtClean="0">
                          <a:effectLst/>
                          <a:latin typeface="Times New Roman"/>
                          <a:ea typeface="华文细黑"/>
                          <a:cs typeface="Courier New"/>
                        </a:rPr>
                        <a:t>&gt;</a:t>
                      </a:r>
                      <a:r>
                        <a:rPr lang="en-US" sz="2600" kern="100" dirty="0">
                          <a:effectLst/>
                          <a:latin typeface="Times New Roman"/>
                          <a:ea typeface="华文细黑"/>
                          <a:cs typeface="Courier New"/>
                        </a:rPr>
                        <a:t>0</a:t>
                      </a:r>
                      <a:endParaRPr lang="zh-CN" sz="2600" kern="100" dirty="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70748">
                <a:tc>
                  <a:txBody>
                    <a:bodyPr/>
                    <a:lstStyle/>
                    <a:p>
                      <a:pPr algn="ctr">
                        <a:lnSpc>
                          <a:spcPct val="140000"/>
                        </a:lnSpc>
                        <a:spcAft>
                          <a:spcPts val="0"/>
                        </a:spcAft>
                      </a:pPr>
                      <a:r>
                        <a:rPr lang="zh-CN" sz="2600" kern="100">
                          <a:effectLst/>
                          <a:latin typeface="Times New Roman"/>
                          <a:ea typeface="华文细黑"/>
                          <a:cs typeface="Times New Roman"/>
                        </a:rPr>
                        <a:t>改变条件</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平衡移动方向</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i="1" kern="100">
                          <a:effectLst/>
                          <a:latin typeface="Times New Roman"/>
                          <a:ea typeface="华文细黑"/>
                          <a:cs typeface="Courier New"/>
                        </a:rPr>
                        <a:t>n</a:t>
                      </a:r>
                      <a:r>
                        <a:rPr lang="en-US" sz="2600" kern="100">
                          <a:effectLst/>
                          <a:latin typeface="Times New Roman"/>
                          <a:ea typeface="华文细黑"/>
                          <a:cs typeface="Courier New"/>
                        </a:rPr>
                        <a:t>(H</a:t>
                      </a:r>
                      <a:r>
                        <a:rPr lang="zh-CN" sz="2600" kern="100" baseline="30000">
                          <a:effectLst/>
                          <a:latin typeface="Times New Roman"/>
                          <a:ea typeface="华文细黑"/>
                          <a:cs typeface="Times New Roman"/>
                        </a:rPr>
                        <a:t>＋</a:t>
                      </a:r>
                      <a:r>
                        <a:rPr lang="en-US" sz="2600" kern="100">
                          <a:effectLst/>
                          <a:latin typeface="Times New Roman"/>
                          <a:ea typeface="华文细黑"/>
                          <a:cs typeface="Courier New"/>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i="1" kern="100">
                          <a:effectLst/>
                          <a:latin typeface="Times New Roman"/>
                          <a:ea typeface="华文细黑"/>
                          <a:cs typeface="Courier New"/>
                        </a:rPr>
                        <a:t>c</a:t>
                      </a:r>
                      <a:r>
                        <a:rPr lang="en-US" sz="2600" kern="100">
                          <a:effectLst/>
                          <a:latin typeface="Times New Roman"/>
                          <a:ea typeface="华文细黑"/>
                          <a:cs typeface="Courier New"/>
                        </a:rPr>
                        <a:t>(H</a:t>
                      </a:r>
                      <a:r>
                        <a:rPr lang="zh-CN" sz="2600" kern="100" baseline="30000">
                          <a:effectLst/>
                          <a:latin typeface="Times New Roman"/>
                          <a:ea typeface="华文细黑"/>
                          <a:cs typeface="Times New Roman"/>
                        </a:rPr>
                        <a:t>＋</a:t>
                      </a:r>
                      <a:r>
                        <a:rPr lang="en-US" sz="2600" kern="100">
                          <a:effectLst/>
                          <a:latin typeface="Times New Roman"/>
                          <a:ea typeface="华文细黑"/>
                          <a:cs typeface="Courier New"/>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导电能力</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i="1" kern="100">
                          <a:effectLst/>
                          <a:latin typeface="Times New Roman"/>
                          <a:ea typeface="华文细黑"/>
                          <a:cs typeface="Courier New"/>
                        </a:rPr>
                        <a:t>K</a:t>
                      </a:r>
                      <a:r>
                        <a:rPr lang="en-US" sz="2600" kern="100" baseline="-25000">
                          <a:effectLst/>
                          <a:latin typeface="Times New Roman"/>
                          <a:ea typeface="华文细黑"/>
                          <a:cs typeface="Courier New"/>
                        </a:rPr>
                        <a:t>a</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74">
                <a:tc>
                  <a:txBody>
                    <a:bodyPr/>
                    <a:lstStyle/>
                    <a:p>
                      <a:pPr algn="ctr">
                        <a:lnSpc>
                          <a:spcPct val="140000"/>
                        </a:lnSpc>
                        <a:spcAft>
                          <a:spcPts val="0"/>
                        </a:spcAft>
                      </a:pPr>
                      <a:r>
                        <a:rPr lang="zh-CN" sz="2600" kern="100">
                          <a:effectLst/>
                          <a:latin typeface="Times New Roman"/>
                          <a:ea typeface="华文细黑"/>
                          <a:cs typeface="Times New Roman"/>
                        </a:rPr>
                        <a:t>加水稀释</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减小</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减弱</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不变</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0748">
                <a:tc>
                  <a:txBody>
                    <a:bodyPr/>
                    <a:lstStyle/>
                    <a:p>
                      <a:pPr algn="ctr">
                        <a:lnSpc>
                          <a:spcPct val="140000"/>
                        </a:lnSpc>
                        <a:spcAft>
                          <a:spcPts val="0"/>
                        </a:spcAft>
                      </a:pPr>
                      <a:r>
                        <a:rPr lang="zh-CN" sz="2600" kern="100">
                          <a:effectLst/>
                          <a:latin typeface="Times New Roman"/>
                          <a:ea typeface="华文细黑"/>
                          <a:cs typeface="Times New Roman"/>
                        </a:rPr>
                        <a:t>加入</a:t>
                      </a:r>
                      <a:r>
                        <a:rPr lang="zh-CN" sz="2600" kern="100" smtClean="0">
                          <a:effectLst/>
                          <a:latin typeface="Times New Roman"/>
                          <a:ea typeface="华文细黑"/>
                          <a:cs typeface="Times New Roman"/>
                        </a:rPr>
                        <a:t>少量冰醋酸</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增强</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不变</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061">
                <a:tc>
                  <a:txBody>
                    <a:bodyPr/>
                    <a:lstStyle/>
                    <a:p>
                      <a:pPr algn="ctr">
                        <a:lnSpc>
                          <a:spcPct val="140000"/>
                        </a:lnSpc>
                        <a:spcAft>
                          <a:spcPts val="0"/>
                        </a:spcAft>
                      </a:pPr>
                      <a:r>
                        <a:rPr lang="zh-CN" sz="2600" kern="100">
                          <a:effectLst/>
                          <a:latin typeface="Times New Roman"/>
                          <a:ea typeface="华文细黑"/>
                          <a:cs typeface="Times New Roman"/>
                        </a:rPr>
                        <a:t>通入</a:t>
                      </a:r>
                      <a:r>
                        <a:rPr lang="en-US" sz="2600" kern="100">
                          <a:effectLst/>
                          <a:latin typeface="Times New Roman"/>
                          <a:ea typeface="华文细黑"/>
                          <a:cs typeface="Courier New"/>
                        </a:rPr>
                        <a:t>HCl(g)</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增强</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不变</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3061">
                <a:tc>
                  <a:txBody>
                    <a:bodyPr/>
                    <a:lstStyle/>
                    <a:p>
                      <a:pPr algn="ctr">
                        <a:lnSpc>
                          <a:spcPct val="140000"/>
                        </a:lnSpc>
                        <a:spcAft>
                          <a:spcPts val="0"/>
                        </a:spcAft>
                      </a:pPr>
                      <a:r>
                        <a:rPr lang="zh-CN" sz="2600" kern="100">
                          <a:effectLst/>
                          <a:latin typeface="Times New Roman"/>
                          <a:ea typeface="华文细黑"/>
                          <a:cs typeface="Times New Roman"/>
                        </a:rPr>
                        <a:t>加</a:t>
                      </a:r>
                      <a:r>
                        <a:rPr lang="en-US" sz="2600" kern="100">
                          <a:effectLst/>
                          <a:latin typeface="Times New Roman"/>
                          <a:ea typeface="华文细黑"/>
                          <a:cs typeface="Courier New"/>
                        </a:rPr>
                        <a:t>NaOH(s)</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减小</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减小</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增强</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不变</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74">
                <a:tc>
                  <a:txBody>
                    <a:bodyPr/>
                    <a:lstStyle/>
                    <a:p>
                      <a:pPr algn="ctr">
                        <a:lnSpc>
                          <a:spcPct val="140000"/>
                        </a:lnSpc>
                        <a:spcAft>
                          <a:spcPts val="0"/>
                        </a:spcAft>
                      </a:pPr>
                      <a:r>
                        <a:rPr lang="zh-CN" sz="2600" kern="100">
                          <a:effectLst/>
                          <a:latin typeface="Times New Roman"/>
                          <a:ea typeface="华文细黑"/>
                          <a:cs typeface="Times New Roman"/>
                        </a:rPr>
                        <a:t>加入镁粉</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减小</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减小</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增强</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不变</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5374">
                <a:tc>
                  <a:txBody>
                    <a:bodyPr/>
                    <a:lstStyle/>
                    <a:p>
                      <a:pPr algn="ctr">
                        <a:lnSpc>
                          <a:spcPct val="140000"/>
                        </a:lnSpc>
                        <a:spcAft>
                          <a:spcPts val="0"/>
                        </a:spcAft>
                      </a:pPr>
                      <a:r>
                        <a:rPr lang="zh-CN" sz="2600" kern="100">
                          <a:effectLst/>
                          <a:latin typeface="Times New Roman"/>
                          <a:ea typeface="华文细黑"/>
                          <a:cs typeface="Times New Roman"/>
                        </a:rPr>
                        <a:t>升高温度</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增强</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增大</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0748">
                <a:tc>
                  <a:txBody>
                    <a:bodyPr/>
                    <a:lstStyle/>
                    <a:p>
                      <a:pPr algn="ctr">
                        <a:lnSpc>
                          <a:spcPct val="140000"/>
                        </a:lnSpc>
                        <a:spcAft>
                          <a:spcPts val="0"/>
                        </a:spcAft>
                      </a:pPr>
                      <a:r>
                        <a:rPr lang="zh-CN" sz="2600" kern="100" smtClean="0">
                          <a:effectLst/>
                          <a:latin typeface="Times New Roman"/>
                          <a:ea typeface="华文细黑"/>
                          <a:cs typeface="Times New Roman"/>
                        </a:rPr>
                        <a:t>加</a:t>
                      </a:r>
                      <a:r>
                        <a:rPr lang="en-US" sz="2600" kern="100" smtClean="0">
                          <a:effectLst/>
                          <a:latin typeface="Times New Roman"/>
                          <a:ea typeface="华文细黑"/>
                          <a:cs typeface="Courier New"/>
                        </a:rPr>
                        <a:t>CH</a:t>
                      </a:r>
                      <a:r>
                        <a:rPr lang="en-US" sz="2600" kern="100" baseline="-25000" smtClean="0">
                          <a:effectLst/>
                          <a:latin typeface="Times New Roman"/>
                          <a:ea typeface="华文细黑"/>
                          <a:cs typeface="Courier New"/>
                        </a:rPr>
                        <a:t>3</a:t>
                      </a:r>
                      <a:r>
                        <a:rPr lang="en-US" sz="2600" kern="100" smtClean="0">
                          <a:effectLst/>
                          <a:latin typeface="Times New Roman"/>
                          <a:ea typeface="华文细黑"/>
                          <a:cs typeface="Courier New"/>
                        </a:rPr>
                        <a:t>COONa(s)</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减小</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减小</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增强</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600" kern="100">
                          <a:effectLst/>
                          <a:latin typeface="Times New Roman"/>
                          <a:ea typeface="华文细黑"/>
                          <a:cs typeface="Times New Roman"/>
                        </a:rPr>
                        <a:t>不变</a:t>
                      </a:r>
                      <a:endParaRPr lang="zh-CN" sz="2600" kern="100">
                        <a:effectLst/>
                        <a:latin typeface="宋体"/>
                        <a:cs typeface="Courier New"/>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94265258"/>
              </p:ext>
            </p:extLst>
          </p:nvPr>
        </p:nvGraphicFramePr>
        <p:xfrm>
          <a:off x="6311230" y="549275"/>
          <a:ext cx="739775" cy="595313"/>
        </p:xfrm>
        <a:graphic>
          <a:graphicData uri="http://schemas.openxmlformats.org/presentationml/2006/ole">
            <mc:AlternateContent xmlns:mc="http://schemas.openxmlformats.org/markup-compatibility/2006">
              <mc:Choice xmlns:v="urn:schemas-microsoft-com:vml" Requires="v">
                <p:oleObj spid="_x0000_s2152" name="文档" r:id="rId3" imgW="740335" imgH="595308" progId="Word.Document.12">
                  <p:embed/>
                </p:oleObj>
              </mc:Choice>
              <mc:Fallback>
                <p:oleObj name="文档" r:id="rId3" imgW="740335" imgH="595308"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230" y="549275"/>
                        <a:ext cx="7397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610052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3330" y="1595686"/>
            <a:ext cx="11362165" cy="1298817"/>
          </a:xfrm>
          <a:prstGeom prst="rect">
            <a:avLst/>
          </a:prstGeom>
        </p:spPr>
        <p:txBody>
          <a:bodyPr>
            <a:spAutoFit/>
          </a:bodyPr>
          <a:lstStyle/>
          <a:p>
            <a:pPr algn="just">
              <a:lnSpc>
                <a:spcPct val="140000"/>
              </a:lnSpc>
              <a:spcAft>
                <a:spcPts val="0"/>
              </a:spcAft>
            </a:pPr>
            <a:r>
              <a:rPr lang="en-US" altLang="zh-CN" sz="2800" kern="100" smtClean="0">
                <a:latin typeface="Times New Roman"/>
                <a:ea typeface="华文细黑"/>
                <a:cs typeface="Courier New"/>
              </a:rPr>
              <a:t>(</a:t>
            </a:r>
            <a:r>
              <a:rPr lang="en-US" altLang="zh-CN" sz="2800" kern="100">
                <a:latin typeface="Times New Roman"/>
                <a:ea typeface="华文细黑"/>
                <a:cs typeface="Courier New"/>
              </a:rPr>
              <a:t>2)</a:t>
            </a:r>
            <a:r>
              <a:rPr lang="en-US" altLang="zh-CN" sz="2800" kern="100">
                <a:latin typeface="宋体"/>
                <a:ea typeface="华文细黑"/>
                <a:cs typeface="Times New Roman"/>
              </a:rPr>
              <a:t>③</a:t>
            </a:r>
            <a:r>
              <a:rPr lang="en-US" altLang="zh-CN" sz="2800" kern="100">
                <a:latin typeface="Times New Roman"/>
                <a:ea typeface="华文细黑"/>
                <a:cs typeface="Courier New"/>
              </a:rPr>
              <a:t>NaH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PO</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为</a:t>
            </a:r>
            <a:r>
              <a:rPr lang="en-US" altLang="zh-CN" sz="2800" kern="100" smtClean="0">
                <a:latin typeface="Times New Roman"/>
                <a:ea typeface="华文细黑"/>
                <a:cs typeface="Courier New"/>
              </a:rPr>
              <a:t>_____(</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zh-CN" altLang="zh-CN" sz="2800" kern="100">
                <a:latin typeface="Times New Roman"/>
                <a:ea typeface="华文细黑"/>
                <a:cs typeface="Times New Roman"/>
              </a:rPr>
              <a:t>正盐</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酸式盐</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，其溶液显</a:t>
            </a:r>
            <a:r>
              <a:rPr lang="en-US" altLang="zh-CN" sz="2800" kern="100">
                <a:latin typeface="Times New Roman"/>
                <a:ea typeface="华文细黑"/>
                <a:cs typeface="Courier New"/>
              </a:rPr>
              <a:t>______(</a:t>
            </a:r>
            <a:r>
              <a:rPr lang="zh-CN" altLang="zh-CN" sz="2800" kern="100">
                <a:latin typeface="Times New Roman"/>
                <a:ea typeface="华文细黑"/>
                <a:cs typeface="Times New Roman"/>
              </a:rPr>
              <a:t>填</a:t>
            </a:r>
            <a:r>
              <a:rPr lang="en-US" altLang="zh-CN" sz="2800" kern="100">
                <a:latin typeface="宋体"/>
                <a:ea typeface="华文细黑"/>
                <a:cs typeface="Times New Roman"/>
              </a:rPr>
              <a:t>“</a:t>
            </a:r>
            <a:r>
              <a:rPr lang="zh-CN" altLang="zh-CN" sz="2800" kern="100">
                <a:latin typeface="Times New Roman"/>
                <a:ea typeface="华文细黑"/>
                <a:cs typeface="Times New Roman"/>
              </a:rPr>
              <a:t>弱酸性</a:t>
            </a:r>
            <a:r>
              <a:rPr lang="en-US" altLang="zh-CN" sz="2800" kern="100">
                <a:latin typeface="宋体"/>
                <a:ea typeface="华文细黑"/>
                <a:cs typeface="Times New Roman"/>
              </a:rPr>
              <a:t>”</a:t>
            </a:r>
            <a:r>
              <a:rPr lang="zh-CN" altLang="zh-CN" sz="2800" kern="100">
                <a:latin typeface="Times New Roman"/>
                <a:ea typeface="华文细黑"/>
                <a:cs typeface="Times New Roman"/>
              </a:rPr>
              <a:t>、</a:t>
            </a:r>
            <a:r>
              <a:rPr lang="en-US" altLang="zh-CN" sz="2800" kern="100">
                <a:latin typeface="宋体"/>
                <a:ea typeface="华文细黑"/>
                <a:cs typeface="Times New Roman"/>
              </a:rPr>
              <a:t>“</a:t>
            </a:r>
            <a:r>
              <a:rPr lang="zh-CN" altLang="zh-CN" sz="2800" kern="100">
                <a:latin typeface="Times New Roman"/>
                <a:ea typeface="华文细黑"/>
                <a:cs typeface="Times New Roman"/>
              </a:rPr>
              <a:t>中性</a:t>
            </a:r>
            <a:r>
              <a:rPr lang="en-US" altLang="zh-CN" sz="2800" kern="100">
                <a:latin typeface="宋体"/>
                <a:ea typeface="华文细黑"/>
                <a:cs typeface="Times New Roman"/>
              </a:rPr>
              <a:t>”</a:t>
            </a:r>
            <a:r>
              <a:rPr lang="zh-CN" altLang="zh-CN" sz="2800" kern="100">
                <a:latin typeface="Times New Roman"/>
                <a:ea typeface="华文细黑"/>
                <a:cs typeface="Times New Roman"/>
              </a:rPr>
              <a:t>或</a:t>
            </a:r>
            <a:r>
              <a:rPr lang="en-US" altLang="zh-CN" sz="2800" kern="100">
                <a:latin typeface="宋体"/>
                <a:ea typeface="华文细黑"/>
                <a:cs typeface="Times New Roman"/>
              </a:rPr>
              <a:t>“</a:t>
            </a:r>
            <a:r>
              <a:rPr lang="zh-CN" altLang="zh-CN" sz="2800" kern="100">
                <a:latin typeface="Times New Roman"/>
                <a:ea typeface="华文细黑"/>
                <a:cs typeface="Times New Roman"/>
              </a:rPr>
              <a:t>弱碱性</a:t>
            </a:r>
            <a:r>
              <a:rPr lang="en-US" altLang="zh-CN" sz="2800" kern="100">
                <a:latin typeface="宋体"/>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a:t>
            </a:r>
            <a:endParaRPr lang="zh-CN" altLang="zh-CN" sz="1050" kern="100">
              <a:effectLst/>
              <a:latin typeface="宋体"/>
              <a:cs typeface="Courier New"/>
            </a:endParaRPr>
          </a:p>
        </p:txBody>
      </p:sp>
      <p:sp>
        <p:nvSpPr>
          <p:cNvPr id="4" name="Rectangle 21">
            <a:hlinkClick r:id="rId3" action="ppaction://hlinksldjump"/>
          </p:cNvPr>
          <p:cNvSpPr>
            <a:spLocks noChangeArrowheads="1"/>
          </p:cNvSpPr>
          <p:nvPr/>
        </p:nvSpPr>
        <p:spPr bwMode="auto">
          <a:xfrm>
            <a:off x="7716094" y="261639"/>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179762"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8619288"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106680"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9569930" y="261639"/>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0009040" y="261639"/>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0448566" y="261639"/>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0" action="ppaction://hlinksldjump"/>
          </p:cNvPr>
          <p:cNvSpPr>
            <a:spLocks noChangeArrowheads="1"/>
          </p:cNvSpPr>
          <p:nvPr/>
        </p:nvSpPr>
        <p:spPr bwMode="auto">
          <a:xfrm>
            <a:off x="10935958" y="261639"/>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399207" y="261639"/>
            <a:ext cx="526616"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015947478"/>
              </p:ext>
            </p:extLst>
          </p:nvPr>
        </p:nvGraphicFramePr>
        <p:xfrm>
          <a:off x="478582" y="3039318"/>
          <a:ext cx="11250612" cy="1436688"/>
        </p:xfrm>
        <a:graphic>
          <a:graphicData uri="http://schemas.openxmlformats.org/presentationml/2006/ole">
            <mc:AlternateContent xmlns:mc="http://schemas.openxmlformats.org/markup-compatibility/2006">
              <mc:Choice xmlns:v="urn:schemas-microsoft-com:vml" Requires="v">
                <p:oleObj spid="_x0000_s56404" name="文档" r:id="rId12" imgW="11243598" imgH="1439960" progId="Word.Document.12">
                  <p:embed/>
                </p:oleObj>
              </mc:Choice>
              <mc:Fallback>
                <p:oleObj name="文档" r:id="rId12" imgW="11243598" imgH="1439960" progId="Word.Document.12">
                  <p:embed/>
                  <p:pic>
                    <p:nvPicPr>
                      <p:cNvPr id="0" name=""/>
                      <p:cNvPicPr/>
                      <p:nvPr/>
                    </p:nvPicPr>
                    <p:blipFill>
                      <a:blip r:embed="rId13"/>
                      <a:stretch>
                        <a:fillRect/>
                      </a:stretch>
                    </p:blipFill>
                    <p:spPr>
                      <a:xfrm>
                        <a:off x="478582" y="3039318"/>
                        <a:ext cx="11250612" cy="1436688"/>
                      </a:xfrm>
                      <a:prstGeom prst="rect">
                        <a:avLst/>
                      </a:prstGeom>
                    </p:spPr>
                  </p:pic>
                </p:oleObj>
              </mc:Fallback>
            </mc:AlternateContent>
          </a:graphicData>
        </a:graphic>
      </p:graphicFrame>
      <p:sp>
        <p:nvSpPr>
          <p:cNvPr id="16" name="矩形 15"/>
          <p:cNvSpPr/>
          <p:nvPr/>
        </p:nvSpPr>
        <p:spPr>
          <a:xfrm>
            <a:off x="2998862" y="1567111"/>
            <a:ext cx="902811" cy="628698"/>
          </a:xfrm>
          <a:prstGeom prst="rect">
            <a:avLst/>
          </a:prstGeom>
        </p:spPr>
        <p:txBody>
          <a:bodyPr wrap="none">
            <a:spAutoFit/>
          </a:bodyPr>
          <a:lstStyle/>
          <a:p>
            <a:pPr algn="just">
              <a:lnSpc>
                <a:spcPct val="140000"/>
              </a:lnSpc>
            </a:pPr>
            <a:r>
              <a:rPr lang="zh-CN" altLang="zh-CN" sz="2800" kern="100" smtClean="0">
                <a:solidFill>
                  <a:schemeClr val="accent6">
                    <a:lumMod val="75000"/>
                  </a:schemeClr>
                </a:solidFill>
                <a:latin typeface="Times New Roman"/>
                <a:ea typeface="华文细黑"/>
                <a:cs typeface="Courier New"/>
              </a:rPr>
              <a:t>正盐</a:t>
            </a:r>
            <a:endParaRPr lang="zh-CN" altLang="zh-CN" sz="2800" kern="100">
              <a:solidFill>
                <a:schemeClr val="accent6">
                  <a:lumMod val="75000"/>
                </a:schemeClr>
              </a:solidFill>
              <a:latin typeface="Times New Roman"/>
              <a:ea typeface="华文细黑"/>
              <a:cs typeface="Courier New"/>
            </a:endParaRPr>
          </a:p>
        </p:txBody>
      </p:sp>
      <p:sp>
        <p:nvSpPr>
          <p:cNvPr id="18" name="矩形 17"/>
          <p:cNvSpPr/>
          <p:nvPr/>
        </p:nvSpPr>
        <p:spPr>
          <a:xfrm>
            <a:off x="10023231" y="1557586"/>
            <a:ext cx="1261884" cy="695575"/>
          </a:xfrm>
          <a:prstGeom prst="rect">
            <a:avLst/>
          </a:prstGeom>
        </p:spPr>
        <p:txBody>
          <a:bodyPr wrap="none">
            <a:spAutoFit/>
          </a:bodyPr>
          <a:lstStyle/>
          <a:p>
            <a:pPr lvl="0" algn="just">
              <a:lnSpc>
                <a:spcPct val="140000"/>
              </a:lnSpc>
            </a:pPr>
            <a:r>
              <a:rPr lang="zh-CN" altLang="zh-CN" sz="2800" kern="100">
                <a:solidFill>
                  <a:srgbClr val="F79646">
                    <a:lumMod val="75000"/>
                  </a:srgbClr>
                </a:solidFill>
                <a:latin typeface="Times New Roman"/>
                <a:ea typeface="华文细黑"/>
                <a:cs typeface="Courier New"/>
              </a:rPr>
              <a:t>弱碱性</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9974113"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圆角矩形 21">
            <a:hlinkClick r:id="rId14"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19" name="Rectangle 21">
            <a:hlinkClick r:id="rId15" action="ppaction://hlinksldjump"/>
          </p:cNvPr>
          <p:cNvSpPr>
            <a:spLocks noChangeArrowheads="1"/>
          </p:cNvSpPr>
          <p:nvPr/>
        </p:nvSpPr>
        <p:spPr bwMode="auto">
          <a:xfrm>
            <a:off x="7228284" y="261639"/>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2667975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6" grpId="0"/>
      <p:bldP spid="16" grpId="1"/>
      <p:bldP spid="18" grpId="0"/>
      <p:bldP spid="18"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673722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11708" y="1125538"/>
            <a:ext cx="11688154" cy="4918269"/>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下列关于电解质的叙述正确的是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电解质溶液的浓度越大，其导电性能一定越强</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强酸和强碱一定是强电解质，不管其水溶液浓度的大小，都能完全电离</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强极性共价化合物不一定都是强电解质</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多元酸、多元碱的导电性一定比一元酸、一元碱的导电性</a:t>
            </a:r>
            <a:r>
              <a:rPr lang="zh-CN" altLang="zh-CN" sz="2800" kern="100" dirty="0" smtClean="0">
                <a:latin typeface="Times New Roman"/>
                <a:ea typeface="华文细黑"/>
                <a:cs typeface="Times New Roman"/>
              </a:rPr>
              <a:t>强</a:t>
            </a:r>
            <a:endParaRPr lang="en-US" altLang="zh-CN" sz="2800" kern="100" dirty="0" smtClean="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项，导电性取决于离子浓度及所带电荷数的多少，错误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项，应指其稀溶液中，错误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是强极性共价化合物，但是弱电解质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5882655" y="1125538"/>
            <a:ext cx="423514" cy="628890"/>
          </a:xfrm>
          <a:prstGeom prst="rect">
            <a:avLst/>
          </a:prstGeom>
        </p:spPr>
        <p:txBody>
          <a:bodyPr wrap="none">
            <a:spAutoFit/>
          </a:bodyPr>
          <a:lstStyle/>
          <a:p>
            <a:pPr algn="just">
              <a:lnSpc>
                <a:spcPct val="140000"/>
              </a:lnSpc>
            </a:pPr>
            <a:r>
              <a:rPr lang="en-US" altLang="zh-CN" sz="2800" kern="100">
                <a:solidFill>
                  <a:schemeClr val="accent6">
                    <a:lumMod val="75000"/>
                  </a:schemeClr>
                </a:solidFill>
                <a:latin typeface="Times New Roman"/>
                <a:ea typeface="华文细黑"/>
                <a:cs typeface="Courier New"/>
              </a:rPr>
              <a:t>C</a:t>
            </a:r>
            <a:endParaRPr lang="zh-CN" altLang="en-US" sz="2800" kern="100">
              <a:solidFill>
                <a:schemeClr val="accent6">
                  <a:lumMod val="75000"/>
                </a:schemeClr>
              </a:solidFill>
              <a:latin typeface="Times New Roman"/>
              <a:ea typeface="华文细黑"/>
              <a:cs typeface="Courier New"/>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animEffect transition="in" filter="blinds(horizontal)">
                                      <p:cBhvr>
                                        <p:cTn id="7" dur="500"/>
                                        <p:tgtEl>
                                          <p:spTgt spid="2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6" end="6"/>
                                            </p:txEl>
                                          </p:spTgt>
                                        </p:tgtEl>
                                        <p:attrNameLst>
                                          <p:attrName>style.visibility</p:attrName>
                                        </p:attrNameLst>
                                      </p:cBhvr>
                                      <p:to>
                                        <p:strVal val="visible"/>
                                      </p:to>
                                    </p:set>
                                    <p:animEffect transition="in" filter="blinds(horizontal)">
                                      <p:cBhvr>
                                        <p:cTn id="12" dur="500"/>
                                        <p:tgtEl>
                                          <p:spTgt spid="2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7" end="7"/>
                                            </p:txEl>
                                          </p:spTgt>
                                        </p:tgtEl>
                                        <p:attrNameLst>
                                          <p:attrName>style.visibility</p:attrName>
                                        </p:attrNameLst>
                                      </p:cBhvr>
                                      <p:to>
                                        <p:strVal val="visible"/>
                                      </p:to>
                                    </p:set>
                                    <p:animEffect transition="in" filter="blinds(horizontal)">
                                      <p:cBhvr>
                                        <p:cTn id="17" dur="500"/>
                                        <p:tgtEl>
                                          <p:spTgt spid="2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20">
                                            <p:txEl>
                                              <p:pRg st="5" end="5"/>
                                            </p:txEl>
                                          </p:spTgt>
                                        </p:tgtEl>
                                      </p:cBhvr>
                                    </p:animEffect>
                                    <p:set>
                                      <p:cBhvr>
                                        <p:cTn id="27" dur="1" fill="hold">
                                          <p:stCondLst>
                                            <p:cond delay="499"/>
                                          </p:stCondLst>
                                        </p:cTn>
                                        <p:tgtEl>
                                          <p:spTgt spid="20">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0">
                                            <p:txEl>
                                              <p:pRg st="6" end="6"/>
                                            </p:txEl>
                                          </p:spTgt>
                                        </p:tgtEl>
                                      </p:cBhvr>
                                    </p:animEffect>
                                    <p:set>
                                      <p:cBhvr>
                                        <p:cTn id="30" dur="1" fill="hold">
                                          <p:stCondLst>
                                            <p:cond delay="499"/>
                                          </p:stCondLst>
                                        </p:cTn>
                                        <p:tgtEl>
                                          <p:spTgt spid="20">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0">
                                            <p:txEl>
                                              <p:pRg st="7" end="7"/>
                                            </p:txEl>
                                          </p:spTgt>
                                        </p:tgtEl>
                                      </p:cBhvr>
                                    </p:animEffect>
                                    <p:set>
                                      <p:cBhvr>
                                        <p:cTn id="33" dur="1" fill="hold">
                                          <p:stCondLst>
                                            <p:cond delay="499"/>
                                          </p:stCondLst>
                                        </p:cTn>
                                        <p:tgtEl>
                                          <p:spTgt spid="20">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2" grpId="0"/>
      <p:bldP spid="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275007"/>
            <a:ext cx="11524006" cy="3037498"/>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一定温度下，弱酸的电离常数越大，酸性越强</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醋酸的电离常数</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zh-CN" altLang="zh-CN" sz="2800" kern="100" dirty="0">
                <a:latin typeface="Times New Roman"/>
                <a:ea typeface="华文细黑"/>
                <a:cs typeface="Times New Roman"/>
              </a:rPr>
              <a:t>和醋酸钠的水解常数</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h</a:t>
            </a:r>
            <a:r>
              <a:rPr lang="zh-CN" altLang="zh-CN" sz="2800" kern="100" dirty="0">
                <a:latin typeface="Times New Roman"/>
                <a:ea typeface="华文细黑"/>
                <a:cs typeface="Times New Roman"/>
              </a:rPr>
              <a:t>之间的关系：</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a</a:t>
            </a:r>
            <a:r>
              <a:rPr lang="en-US" altLang="zh-CN" sz="2800" kern="100" dirty="0" err="1">
                <a:latin typeface="Times New Roman"/>
                <a:ea typeface="华文细黑"/>
                <a:cs typeface="Courier New"/>
              </a:rPr>
              <a:t>·</a:t>
            </a:r>
            <a:r>
              <a:rPr lang="en-US" altLang="zh-CN" sz="2800" i="1" kern="100" dirty="0" err="1">
                <a:latin typeface="Times New Roman"/>
                <a:ea typeface="华文细黑"/>
                <a:cs typeface="Courier New"/>
              </a:rPr>
              <a:t>K</a:t>
            </a:r>
            <a:r>
              <a:rPr lang="en-US" altLang="zh-CN" sz="2800" kern="100" baseline="-25000" dirty="0" err="1">
                <a:latin typeface="Times New Roman"/>
                <a:ea typeface="华文细黑"/>
                <a:cs typeface="Courier New"/>
              </a:rPr>
              <a:t>h</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w</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平衡常数只受温度影响，与反应物或生成物的浓度变化无关</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合成氨的反应，正反应的平衡常数和逆反应的平衡常数</a:t>
            </a:r>
            <a:r>
              <a:rPr lang="zh-CN" altLang="zh-CN" sz="2800" kern="100" dirty="0" smtClean="0">
                <a:latin typeface="Times New Roman"/>
                <a:ea typeface="华文细黑"/>
                <a:cs typeface="Times New Roman"/>
              </a:rPr>
              <a:t>相同</a:t>
            </a:r>
            <a:endParaRPr lang="en-US" altLang="zh-CN" sz="1050" kern="100" dirty="0" smtClean="0">
              <a:latin typeface="宋体"/>
              <a:cs typeface="Courier New"/>
            </a:endParaRPr>
          </a:p>
        </p:txBody>
      </p:sp>
      <p:sp>
        <p:nvSpPr>
          <p:cNvPr id="50"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4087054936"/>
              </p:ext>
            </p:extLst>
          </p:nvPr>
        </p:nvGraphicFramePr>
        <p:xfrm>
          <a:off x="603548" y="2215183"/>
          <a:ext cx="10488613" cy="2082800"/>
        </p:xfrm>
        <a:graphic>
          <a:graphicData uri="http://schemas.openxmlformats.org/presentationml/2006/ole">
            <mc:AlternateContent xmlns:mc="http://schemas.openxmlformats.org/markup-compatibility/2006">
              <mc:Choice xmlns:v="urn:schemas-microsoft-com:vml" Requires="v">
                <p:oleObj spid="_x0000_s57428" name="文档" r:id="rId17" imgW="10488987" imgH="2082560" progId="Word.Document.12">
                  <p:embed/>
                </p:oleObj>
              </mc:Choice>
              <mc:Fallback>
                <p:oleObj name="文档" r:id="rId17" imgW="10488987" imgH="2082560" progId="Word.Document.12">
                  <p:embed/>
                  <p:pic>
                    <p:nvPicPr>
                      <p:cNvPr id="0" name=""/>
                      <p:cNvPicPr/>
                      <p:nvPr/>
                    </p:nvPicPr>
                    <p:blipFill>
                      <a:blip r:embed="rId18"/>
                      <a:stretch>
                        <a:fillRect/>
                      </a:stretch>
                    </p:blipFill>
                    <p:spPr>
                      <a:xfrm>
                        <a:off x="603548" y="2215183"/>
                        <a:ext cx="10488613" cy="2082800"/>
                      </a:xfrm>
                      <a:prstGeom prst="rect">
                        <a:avLst/>
                      </a:prstGeom>
                    </p:spPr>
                  </p:pic>
                </p:oleObj>
              </mc:Fallback>
            </mc:AlternateContent>
          </a:graphicData>
        </a:graphic>
      </p:graphicFrame>
      <p:sp>
        <p:nvSpPr>
          <p:cNvPr id="5" name="矩形 4"/>
          <p:cNvSpPr/>
          <p:nvPr/>
        </p:nvSpPr>
        <p:spPr>
          <a:xfrm>
            <a:off x="459319" y="4015383"/>
            <a:ext cx="11232086" cy="2505301"/>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项，平衡常数只与温度有关，故</a:t>
            </a:r>
            <a:r>
              <a:rPr lang="en-US" altLang="zh-CN" sz="2800" kern="100">
                <a:latin typeface="Times New Roman"/>
                <a:ea typeface="华文细黑"/>
                <a:cs typeface="Courier New"/>
              </a:rPr>
              <a:t>C</a:t>
            </a:r>
            <a:r>
              <a:rPr lang="zh-CN" altLang="zh-CN" sz="2800" kern="100">
                <a:latin typeface="Times New Roman"/>
                <a:ea typeface="华文细黑"/>
                <a:cs typeface="Times New Roman"/>
              </a:rPr>
              <a:t>正确</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a:p>
            <a:pPr algn="just">
              <a:lnSpc>
                <a:spcPct val="140000"/>
              </a:lnSpc>
              <a:spcAft>
                <a:spcPts val="0"/>
              </a:spcAft>
            </a:pPr>
            <a:r>
              <a:rPr lang="en-US" altLang="zh-CN" sz="2800" kern="100" smtClean="0">
                <a:latin typeface="Times New Roman"/>
                <a:ea typeface="华文细黑"/>
                <a:cs typeface="Courier New"/>
              </a:rPr>
              <a:t>D</a:t>
            </a:r>
            <a:r>
              <a:rPr lang="zh-CN" altLang="zh-CN" sz="2800" kern="100">
                <a:latin typeface="Times New Roman"/>
                <a:ea typeface="华文细黑"/>
                <a:cs typeface="Times New Roman"/>
              </a:rPr>
              <a:t>项，合成氨的反应，正反应的平衡常数和逆反应的平衡常数互为倒数关系，不相同，故</a:t>
            </a:r>
            <a:r>
              <a:rPr lang="en-US" altLang="zh-CN" sz="2800" kern="100">
                <a:latin typeface="Times New Roman"/>
                <a:ea typeface="华文细黑"/>
                <a:cs typeface="Courier New"/>
              </a:rPr>
              <a:t>D</a:t>
            </a:r>
            <a:r>
              <a:rPr lang="zh-CN" altLang="zh-CN" sz="2800" kern="100">
                <a:latin typeface="Times New Roman"/>
                <a:ea typeface="华文细黑"/>
                <a:cs typeface="Times New Roman"/>
              </a:rPr>
              <a:t>错误</a:t>
            </a:r>
            <a:r>
              <a:rPr lang="zh-CN" altLang="zh-CN" sz="2800" kern="100" smtClean="0">
                <a:latin typeface="Times New Roman"/>
                <a:ea typeface="华文细黑"/>
                <a:cs typeface="Times New Roman"/>
              </a:rPr>
              <a:t>。</a:t>
            </a:r>
            <a:endParaRPr lang="en-US" altLang="zh-CN" sz="2800" kern="100">
              <a:latin typeface="Times New Roman"/>
              <a:ea typeface="华文细黑"/>
              <a:cs typeface="Times New Roman"/>
            </a:endParaRPr>
          </a:p>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a:solidFill>
                  <a:schemeClr val="accent6">
                    <a:lumMod val="75000"/>
                  </a:schemeClr>
                </a:solidFill>
                <a:latin typeface="Times New Roman"/>
                <a:ea typeface="华文细黑"/>
                <a:cs typeface="Courier New"/>
              </a:rPr>
              <a:t>D</a:t>
            </a:r>
            <a:endParaRPr lang="zh-CN" altLang="zh-CN" sz="2800" kern="100">
              <a:solidFill>
                <a:schemeClr val="accent6">
                  <a:lumMod val="75000"/>
                </a:schemeClr>
              </a:solidFill>
              <a:latin typeface="Times New Roman"/>
              <a:ea typeface="华文细黑"/>
              <a:cs typeface="Courier New"/>
            </a:endParaRPr>
          </a:p>
        </p:txBody>
      </p:sp>
      <p:sp>
        <p:nvSpPr>
          <p:cNvPr id="4" name="矩形 3"/>
          <p:cNvSpPr/>
          <p:nvPr/>
        </p:nvSpPr>
        <p:spPr>
          <a:xfrm>
            <a:off x="478582" y="909514"/>
            <a:ext cx="11120877" cy="1231940"/>
          </a:xfrm>
          <a:prstGeom prst="rect">
            <a:avLst/>
          </a:prstGeom>
        </p:spPr>
        <p:txBody>
          <a:bodyPr>
            <a:spAutoFit/>
          </a:bodyPr>
          <a:lstStyle/>
          <a:p>
            <a:pPr lvl="0" algn="just">
              <a:lnSpc>
                <a:spcPct val="140000"/>
              </a:lnSpc>
            </a:pPr>
            <a:r>
              <a:rPr lang="zh-CN" altLang="zh-CN" sz="2800" b="1" kern="100" dirty="0">
                <a:solidFill>
                  <a:srgbClr val="0000FF"/>
                </a:solidFill>
                <a:latin typeface="Times New Roman"/>
                <a:cs typeface="Times New Roman"/>
              </a:rPr>
              <a:t>解析</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项，一定温度下，弱酸的电离常数越大，说明电离程度越大，酸性越强，故</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780812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750"/>
                                        <p:tgtEl>
                                          <p:spTgt spid="5">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blinds(horizontal)">
                                      <p:cBhvr>
                                        <p:cTn id="19" dur="750"/>
                                        <p:tgtEl>
                                          <p:spTgt spid="5">
                                            <p:txEl>
                                              <p:pRg st="1" end="1"/>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blinds(horizontal)">
                                      <p:cBhvr>
                                        <p:cTn id="23"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1194873"/>
            <a:ext cx="11524006"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3.</a:t>
            </a:r>
            <a:r>
              <a:rPr lang="zh-CN" altLang="zh-CN" sz="2800" kern="100">
                <a:latin typeface="Times New Roman"/>
                <a:ea typeface="华文细黑"/>
                <a:cs typeface="Times New Roman"/>
              </a:rPr>
              <a:t>室温下向</a:t>
            </a:r>
            <a:r>
              <a:rPr lang="en-US" altLang="zh-CN" sz="2800" kern="100">
                <a:latin typeface="Times New Roman"/>
                <a:ea typeface="华文细黑"/>
                <a:cs typeface="Courier New"/>
              </a:rPr>
              <a:t>10 mL 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3</a:t>
            </a:r>
            <a:r>
              <a:rPr lang="zh-CN" altLang="zh-CN" sz="2800" kern="100">
                <a:latin typeface="Times New Roman"/>
                <a:ea typeface="华文细黑"/>
                <a:cs typeface="Times New Roman"/>
              </a:rPr>
              <a:t>的醋酸溶液中加水稀释后，下列说法正确的是</a:t>
            </a:r>
            <a:r>
              <a:rPr lang="en-US" altLang="zh-CN" sz="2800" kern="100" smtClean="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溶液中导电粒子的数目</a:t>
            </a:r>
            <a:r>
              <a:rPr lang="zh-CN" altLang="zh-CN" sz="2800" kern="100" smtClean="0">
                <a:latin typeface="Times New Roman"/>
                <a:ea typeface="华文细黑"/>
                <a:cs typeface="Times New Roman"/>
              </a:rPr>
              <a:t>减少</a:t>
            </a:r>
            <a:endParaRPr lang="en-US" altLang="zh-CN" sz="2800" kern="10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478616870"/>
              </p:ext>
            </p:extLst>
          </p:nvPr>
        </p:nvGraphicFramePr>
        <p:xfrm>
          <a:off x="399033" y="2488654"/>
          <a:ext cx="8101012" cy="1373188"/>
        </p:xfrm>
        <a:graphic>
          <a:graphicData uri="http://schemas.openxmlformats.org/presentationml/2006/ole">
            <mc:AlternateContent xmlns:mc="http://schemas.openxmlformats.org/markup-compatibility/2006">
              <mc:Choice xmlns:v="urn:schemas-microsoft-com:vml" Requires="v">
                <p:oleObj spid="_x0000_s59476" name="文档" r:id="rId17" imgW="8100492" imgH="1373202" progId="Word.Document.12">
                  <p:embed/>
                </p:oleObj>
              </mc:Choice>
              <mc:Fallback>
                <p:oleObj name="文档" r:id="rId17" imgW="8100492" imgH="1373202" progId="Word.Document.12">
                  <p:embed/>
                  <p:pic>
                    <p:nvPicPr>
                      <p:cNvPr id="0" name=""/>
                      <p:cNvPicPr/>
                      <p:nvPr/>
                    </p:nvPicPr>
                    <p:blipFill>
                      <a:blip r:embed="rId18"/>
                      <a:stretch>
                        <a:fillRect/>
                      </a:stretch>
                    </p:blipFill>
                    <p:spPr>
                      <a:xfrm>
                        <a:off x="399033" y="2488654"/>
                        <a:ext cx="8101012" cy="1373188"/>
                      </a:xfrm>
                      <a:prstGeom prst="rect">
                        <a:avLst/>
                      </a:prstGeom>
                    </p:spPr>
                  </p:pic>
                </p:oleObj>
              </mc:Fallback>
            </mc:AlternateContent>
          </a:graphicData>
        </a:graphic>
      </p:graphicFrame>
      <p:sp>
        <p:nvSpPr>
          <p:cNvPr id="6" name="矩形 5"/>
          <p:cNvSpPr/>
          <p:nvPr/>
        </p:nvSpPr>
        <p:spPr>
          <a:xfrm>
            <a:off x="262558" y="3518179"/>
            <a:ext cx="9812557"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醋酸的电离程度增大，</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亦增大</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再加入</a:t>
            </a:r>
            <a:r>
              <a:rPr lang="en-US" altLang="zh-CN" sz="2800" kern="100">
                <a:latin typeface="Times New Roman"/>
                <a:ea typeface="华文细黑"/>
                <a:cs typeface="Courier New"/>
              </a:rPr>
              <a:t>10 mL 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11</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溶液，混合液</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a:t>
            </a:r>
            <a:r>
              <a:rPr lang="en-US" altLang="zh-CN" sz="2800" kern="100" smtClean="0">
                <a:latin typeface="Times New Roman"/>
                <a:ea typeface="华文细黑"/>
                <a:cs typeface="Courier New"/>
              </a:rPr>
              <a:t>7</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284215833"/>
              </p:ext>
            </p:extLst>
          </p:nvPr>
        </p:nvGraphicFramePr>
        <p:xfrm>
          <a:off x="443728" y="2268141"/>
          <a:ext cx="11164887" cy="2339975"/>
        </p:xfrm>
        <a:graphic>
          <a:graphicData uri="http://schemas.openxmlformats.org/presentationml/2006/ole">
            <mc:AlternateContent xmlns:mc="http://schemas.openxmlformats.org/markup-compatibility/2006">
              <mc:Choice xmlns:v="urn:schemas-microsoft-com:vml" Requires="v">
                <p:oleObj spid="_x0000_s60500" name="文档" r:id="rId17" imgW="11165347" imgH="2339196" progId="Word.Document.12">
                  <p:embed/>
                </p:oleObj>
              </mc:Choice>
              <mc:Fallback>
                <p:oleObj name="文档" r:id="rId17" imgW="11165347" imgH="2339196" progId="Word.Document.12">
                  <p:embed/>
                  <p:pic>
                    <p:nvPicPr>
                      <p:cNvPr id="0" name=""/>
                      <p:cNvPicPr/>
                      <p:nvPr/>
                    </p:nvPicPr>
                    <p:blipFill>
                      <a:blip r:embed="rId18"/>
                      <a:stretch>
                        <a:fillRect/>
                      </a:stretch>
                    </p:blipFill>
                    <p:spPr>
                      <a:xfrm>
                        <a:off x="443728" y="2268141"/>
                        <a:ext cx="11164887" cy="2339975"/>
                      </a:xfrm>
                      <a:prstGeom prst="rect">
                        <a:avLst/>
                      </a:prstGeom>
                    </p:spPr>
                  </p:pic>
                </p:oleObj>
              </mc:Fallback>
            </mc:AlternateContent>
          </a:graphicData>
        </a:graphic>
      </p:graphicFrame>
      <p:sp>
        <p:nvSpPr>
          <p:cNvPr id="5" name="矩形 4"/>
          <p:cNvSpPr/>
          <p:nvPr/>
        </p:nvSpPr>
        <p:spPr>
          <a:xfrm>
            <a:off x="276275" y="4516968"/>
            <a:ext cx="11457851" cy="1231940"/>
          </a:xfrm>
          <a:prstGeom prst="rect">
            <a:avLst/>
          </a:prstGeom>
        </p:spPr>
        <p:txBody>
          <a:bodyPr>
            <a:spAutoFit/>
          </a:bodyPr>
          <a:lstStyle/>
          <a:p>
            <a:pPr algn="just">
              <a:lnSpc>
                <a:spcPct val="140000"/>
              </a:lnSpc>
              <a:spcAft>
                <a:spcPts val="0"/>
              </a:spcAft>
            </a:pPr>
            <a:r>
              <a:rPr lang="zh-CN" altLang="zh-CN" sz="2800" kern="100">
                <a:latin typeface="Times New Roman"/>
                <a:ea typeface="华文细黑"/>
                <a:cs typeface="Times New Roman"/>
              </a:rPr>
              <a:t>再加入</a:t>
            </a:r>
            <a:r>
              <a:rPr lang="en-US" altLang="zh-CN" sz="2800" kern="100">
                <a:latin typeface="Times New Roman"/>
                <a:ea typeface="华文细黑"/>
                <a:cs typeface="Courier New"/>
              </a:rPr>
              <a:t>10 mL pH</a:t>
            </a:r>
            <a:r>
              <a:rPr lang="zh-CN" altLang="zh-CN" sz="2800" kern="100">
                <a:latin typeface="Times New Roman"/>
                <a:ea typeface="华文细黑"/>
                <a:cs typeface="Times New Roman"/>
              </a:rPr>
              <a:t>＝</a:t>
            </a:r>
            <a:r>
              <a:rPr lang="en-US" altLang="zh-CN" sz="2800" kern="100">
                <a:latin typeface="Times New Roman"/>
                <a:ea typeface="华文细黑"/>
                <a:cs typeface="Courier New"/>
              </a:rPr>
              <a:t>11</a:t>
            </a:r>
            <a:r>
              <a:rPr lang="zh-CN" altLang="zh-CN" sz="2800" kern="100">
                <a:latin typeface="Times New Roman"/>
                <a:ea typeface="华文细黑"/>
                <a:cs typeface="Times New Roman"/>
              </a:rPr>
              <a:t>的</a:t>
            </a:r>
            <a:r>
              <a:rPr lang="en-US" altLang="zh-CN" sz="2800" kern="100">
                <a:latin typeface="Times New Roman"/>
                <a:ea typeface="华文细黑"/>
                <a:cs typeface="Courier New"/>
              </a:rPr>
              <a:t>NaOH</a:t>
            </a:r>
            <a:r>
              <a:rPr lang="zh-CN" altLang="zh-CN" sz="2800" kern="100">
                <a:latin typeface="Times New Roman"/>
                <a:ea typeface="华文细黑"/>
                <a:cs typeface="Times New Roman"/>
              </a:rPr>
              <a:t>溶液，由于醋酸的浓度大，最后溶液呈酸性，</a:t>
            </a:r>
            <a:r>
              <a:rPr lang="en-US" altLang="zh-CN" sz="2800" kern="100">
                <a:latin typeface="Times New Roman"/>
                <a:ea typeface="华文细黑"/>
                <a:cs typeface="Courier New"/>
              </a:rPr>
              <a:t>D</a:t>
            </a:r>
            <a:r>
              <a:rPr lang="zh-CN" altLang="zh-CN" sz="2800" kern="100">
                <a:latin typeface="Times New Roman"/>
                <a:ea typeface="华文细黑"/>
                <a:cs typeface="Times New Roman"/>
              </a:rPr>
              <a:t>错误</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7" name="矩形 6"/>
          <p:cNvSpPr/>
          <p:nvPr/>
        </p:nvSpPr>
        <p:spPr>
          <a:xfrm>
            <a:off x="290187" y="5820075"/>
            <a:ext cx="1503938" cy="624530"/>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a:solidFill>
                  <a:schemeClr val="accent6">
                    <a:lumMod val="75000"/>
                  </a:schemeClr>
                </a:solidFill>
                <a:latin typeface="Times New Roman"/>
                <a:ea typeface="华文细黑"/>
                <a:cs typeface="Courier New"/>
              </a:rPr>
              <a:t>B</a:t>
            </a:r>
            <a:endParaRPr lang="zh-CN" altLang="zh-CN" sz="2800" kern="100">
              <a:solidFill>
                <a:schemeClr val="accent6">
                  <a:lumMod val="75000"/>
                </a:schemeClr>
              </a:solidFill>
              <a:latin typeface="Times New Roman"/>
              <a:ea typeface="华文细黑"/>
              <a:cs typeface="Courier New"/>
            </a:endParaRPr>
          </a:p>
        </p:txBody>
      </p:sp>
      <p:sp>
        <p:nvSpPr>
          <p:cNvPr id="20" name="矩形 19"/>
          <p:cNvSpPr/>
          <p:nvPr/>
        </p:nvSpPr>
        <p:spPr>
          <a:xfrm>
            <a:off x="307863" y="899989"/>
            <a:ext cx="11706448" cy="1231940"/>
          </a:xfrm>
          <a:prstGeom prst="rect">
            <a:avLst/>
          </a:prstGeom>
        </p:spPr>
        <p:txBody>
          <a:bodyPr>
            <a:spAutoFit/>
          </a:bodyPr>
          <a:lstStyle/>
          <a:p>
            <a:pPr>
              <a:lnSpc>
                <a:spcPct val="14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弱电解质加水稀释，促进电离，溶液中导电粒子的数目增大，醋酸的电离程度增大，但</a:t>
            </a:r>
            <a:r>
              <a:rPr lang="en-US" altLang="zh-CN" sz="2800" i="1" kern="100" dirty="0">
                <a:latin typeface="Times New Roman"/>
                <a:ea typeface="华文细黑"/>
              </a:rPr>
              <a:t>c</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减小，</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75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p:stCondLst>
                              <p:cond delay="750"/>
                            </p:stCondLst>
                            <p:childTnLst>
                              <p:par>
                                <p:cTn id="12" presetID="3" presetClass="entr" presetSubtype="1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750"/>
                                        <p:tgtEl>
                                          <p:spTgt spid="5"/>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529011"/>
            <a:ext cx="11296938" cy="656846"/>
          </a:xfrm>
          <a:prstGeom prst="rect">
            <a:avLst/>
          </a:prstGeom>
        </p:spPr>
        <p:txBody>
          <a:bodyPr>
            <a:spAutoFit/>
          </a:bodyPr>
          <a:lstStyle/>
          <a:p>
            <a:pPr algn="just">
              <a:lnSpc>
                <a:spcPct val="150000"/>
              </a:lnSpc>
              <a:spcAft>
                <a:spcPts val="0"/>
              </a:spcAft>
              <a:tabLst>
                <a:tab pos="1890395" algn="l"/>
              </a:tabLst>
            </a:pPr>
            <a:r>
              <a:rPr lang="en-US" altLang="zh-CN" sz="2800" kern="100">
                <a:latin typeface="Times New Roman"/>
                <a:ea typeface="华文细黑"/>
              </a:rPr>
              <a:t>4.</a:t>
            </a:r>
            <a:r>
              <a:rPr lang="zh-CN" altLang="zh-CN" sz="2800" kern="100">
                <a:latin typeface="Times New Roman"/>
                <a:ea typeface="华文细黑"/>
                <a:cs typeface="Times New Roman"/>
              </a:rPr>
              <a:t>运用电离常数判断可以发生的反应是</a:t>
            </a:r>
            <a:r>
              <a:rPr lang="en-US" altLang="zh-CN" sz="2800" kern="100">
                <a:latin typeface="Times New Roman"/>
                <a:ea typeface="华文细黑"/>
              </a:rPr>
              <a:t>(</a:t>
            </a:r>
            <a:r>
              <a:rPr lang="zh-CN" altLang="zh-CN" sz="2800" kern="100">
                <a:latin typeface="Times New Roman"/>
                <a:ea typeface="华文细黑"/>
                <a:cs typeface="Times New Roman"/>
              </a:rPr>
              <a:t>　　</a:t>
            </a:r>
            <a:r>
              <a:rPr lang="en-US" altLang="zh-CN" sz="2800" kern="100">
                <a:latin typeface="Times New Roman"/>
                <a:ea typeface="华文细黑"/>
              </a:rPr>
              <a:t>)</a:t>
            </a:r>
            <a:endParaRPr lang="zh-CN" altLang="zh-CN" sz="280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表格 3"/>
          <p:cNvGraphicFramePr>
            <a:graphicFrameLocks noGrp="1"/>
          </p:cNvGraphicFramePr>
          <p:nvPr>
            <p:extLst>
              <p:ext uri="{D42A27DB-BD31-4B8C-83A1-F6EECF244321}">
                <p14:modId xmlns:p14="http://schemas.microsoft.com/office/powerpoint/2010/main" val="3963536964"/>
              </p:ext>
            </p:extLst>
          </p:nvPr>
        </p:nvGraphicFramePr>
        <p:xfrm>
          <a:off x="526207" y="2495791"/>
          <a:ext cx="10419522" cy="2878219"/>
        </p:xfrm>
        <a:graphic>
          <a:graphicData uri="http://schemas.openxmlformats.org/drawingml/2006/table">
            <a:tbl>
              <a:tblPr/>
              <a:tblGrid>
                <a:gridCol w="2880320"/>
                <a:gridCol w="7539202"/>
              </a:tblGrid>
              <a:tr h="645971">
                <a:tc>
                  <a:txBody>
                    <a:bodyPr/>
                    <a:lstStyle/>
                    <a:p>
                      <a:pPr algn="ctr">
                        <a:lnSpc>
                          <a:spcPct val="140000"/>
                        </a:lnSpc>
                        <a:spcAft>
                          <a:spcPts val="0"/>
                        </a:spcAft>
                      </a:pPr>
                      <a:r>
                        <a:rPr lang="zh-CN" sz="2800" kern="100">
                          <a:effectLst/>
                          <a:latin typeface="Times New Roman"/>
                          <a:ea typeface="华文细黑"/>
                          <a:cs typeface="Times New Roman"/>
                        </a:rPr>
                        <a:t>酸</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a:effectLst/>
                          <a:latin typeface="Times New Roman"/>
                          <a:ea typeface="华文细黑"/>
                          <a:cs typeface="Times New Roman"/>
                        </a:rPr>
                        <a:t>电离常数</a:t>
                      </a:r>
                      <a:r>
                        <a:rPr lang="en-US" sz="2800" kern="100">
                          <a:effectLst/>
                          <a:latin typeface="Times New Roman"/>
                          <a:ea typeface="华文细黑"/>
                          <a:cs typeface="Courier New"/>
                        </a:rPr>
                        <a:t>(25 </a:t>
                      </a:r>
                      <a:r>
                        <a:rPr lang="en-US" sz="2800" kern="100">
                          <a:effectLst/>
                          <a:latin typeface="宋体"/>
                          <a:ea typeface="华文细黑"/>
                          <a:cs typeface="Times New Roman"/>
                        </a:rPr>
                        <a:t>℃</a:t>
                      </a:r>
                      <a:r>
                        <a:rPr lang="en-US" sz="2800" kern="100">
                          <a:effectLst/>
                          <a:latin typeface="Times New Roman"/>
                          <a:ea typeface="华文细黑"/>
                          <a:cs typeface="Courier New"/>
                        </a:rPr>
                        <a:t>)</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8300">
                <a:tc>
                  <a:txBody>
                    <a:bodyPr/>
                    <a:lstStyle/>
                    <a:p>
                      <a:pPr algn="ctr">
                        <a:lnSpc>
                          <a:spcPct val="140000"/>
                        </a:lnSpc>
                        <a:spcAft>
                          <a:spcPts val="0"/>
                        </a:spcAft>
                      </a:pPr>
                      <a:r>
                        <a:rPr lang="zh-CN" sz="2800" kern="100">
                          <a:effectLst/>
                          <a:latin typeface="Times New Roman"/>
                          <a:ea typeface="华文细黑"/>
                          <a:cs typeface="Times New Roman"/>
                        </a:rPr>
                        <a:t>碳酸</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i1</a:t>
                      </a:r>
                      <a:r>
                        <a:rPr lang="zh-CN" sz="2800" kern="100">
                          <a:effectLst/>
                          <a:latin typeface="Times New Roman"/>
                          <a:ea typeface="华文细黑"/>
                          <a:cs typeface="Times New Roman"/>
                        </a:rPr>
                        <a:t>＝</a:t>
                      </a:r>
                      <a:r>
                        <a:rPr lang="en-US" sz="2800" kern="100">
                          <a:effectLst/>
                          <a:latin typeface="Times New Roman"/>
                          <a:ea typeface="华文细黑"/>
                          <a:cs typeface="Courier New"/>
                        </a:rPr>
                        <a:t>4.3</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7</a:t>
                      </a:r>
                      <a:endParaRPr lang="zh-CN" sz="2800" kern="100">
                        <a:effectLst/>
                        <a:latin typeface="宋体"/>
                        <a:cs typeface="Courier New"/>
                      </a:endParaRPr>
                    </a:p>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i2</a:t>
                      </a:r>
                      <a:r>
                        <a:rPr lang="zh-CN" sz="2800" kern="100">
                          <a:effectLst/>
                          <a:latin typeface="Times New Roman"/>
                          <a:ea typeface="华文细黑"/>
                          <a:cs typeface="Times New Roman"/>
                        </a:rPr>
                        <a:t>＝</a:t>
                      </a:r>
                      <a:r>
                        <a:rPr lang="en-US" sz="2800" kern="100">
                          <a:effectLst/>
                          <a:latin typeface="Times New Roman"/>
                          <a:ea typeface="华文细黑"/>
                          <a:cs typeface="Courier New"/>
                        </a:rPr>
                        <a:t>5.6</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11</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3948">
                <a:tc>
                  <a:txBody>
                    <a:bodyPr/>
                    <a:lstStyle/>
                    <a:p>
                      <a:pPr algn="ctr">
                        <a:lnSpc>
                          <a:spcPct val="140000"/>
                        </a:lnSpc>
                        <a:spcAft>
                          <a:spcPts val="0"/>
                        </a:spcAft>
                      </a:pPr>
                      <a:r>
                        <a:rPr lang="zh-CN" sz="2800" kern="100">
                          <a:effectLst/>
                          <a:latin typeface="Times New Roman"/>
                          <a:ea typeface="华文细黑"/>
                          <a:cs typeface="Times New Roman"/>
                        </a:rPr>
                        <a:t>次溴酸</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i</a:t>
                      </a:r>
                      <a:r>
                        <a:rPr lang="zh-CN" sz="2800" kern="100">
                          <a:effectLst/>
                          <a:latin typeface="Times New Roman"/>
                          <a:ea typeface="华文细黑"/>
                          <a:cs typeface="Times New Roman"/>
                        </a:rPr>
                        <a:t>＝</a:t>
                      </a:r>
                      <a:r>
                        <a:rPr lang="en-US" sz="2800" kern="100">
                          <a:effectLst/>
                          <a:latin typeface="Times New Roman"/>
                          <a:ea typeface="华文细黑"/>
                          <a:cs typeface="Courier New"/>
                        </a:rPr>
                        <a:t>2.4</a:t>
                      </a:r>
                      <a:r>
                        <a:rPr lang="en-US" sz="2800" kern="100">
                          <a:effectLst/>
                          <a:latin typeface="宋体"/>
                          <a:ea typeface="华文细黑"/>
                          <a:cs typeface="Times New Roman"/>
                        </a:rPr>
                        <a:t>×</a:t>
                      </a:r>
                      <a:r>
                        <a:rPr lang="en-US" sz="2800" kern="100">
                          <a:effectLst/>
                          <a:latin typeface="Times New Roman"/>
                          <a:ea typeface="华文细黑"/>
                          <a:cs typeface="Courier New"/>
                        </a:rPr>
                        <a:t>10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9</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70971" y="857697"/>
            <a:ext cx="11457851" cy="5521512"/>
          </a:xfrm>
          <a:prstGeom prst="rect">
            <a:avLst/>
          </a:prstGeom>
        </p:spPr>
        <p:txBody>
          <a:bodyPr>
            <a:spAutoFit/>
          </a:bodyPr>
          <a:lstStyle/>
          <a:p>
            <a:pPr algn="just">
              <a:lnSpc>
                <a:spcPct val="140000"/>
              </a:lnSpc>
              <a:spcAft>
                <a:spcPts val="0"/>
              </a:spcAft>
            </a:pPr>
            <a:r>
              <a:rPr lang="en-US" altLang="zh-CN" sz="2800" kern="100" dirty="0">
                <a:latin typeface="宋体"/>
                <a:ea typeface="华文细黑"/>
                <a:cs typeface="Times New Roman"/>
              </a:rPr>
              <a:t>①</a:t>
            </a:r>
            <a:r>
              <a:rPr lang="en-US" altLang="zh-CN" sz="2800" kern="100" dirty="0" err="1">
                <a:latin typeface="Times New Roman"/>
                <a:ea typeface="华文细黑"/>
                <a:cs typeface="Courier New"/>
              </a:rPr>
              <a:t>HBrO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NaBrO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2HBrO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=2NaBrO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③</a:t>
            </a:r>
            <a:r>
              <a:rPr lang="en-US" altLang="zh-CN" sz="2800" kern="100" dirty="0" err="1">
                <a:latin typeface="Times New Roman"/>
                <a:ea typeface="华文细黑"/>
                <a:cs typeface="Courier New"/>
              </a:rPr>
              <a:t>HBrO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NaBrO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④</a:t>
            </a:r>
            <a:r>
              <a:rPr lang="en-US" altLang="zh-CN" sz="2800" kern="100" dirty="0" err="1">
                <a:latin typeface="Times New Roman"/>
                <a:ea typeface="华文细黑"/>
                <a:cs typeface="Courier New"/>
              </a:rPr>
              <a:t>NaBrO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HBrO</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②③</a:t>
            </a:r>
            <a:endParaRPr lang="en-US" altLang="zh-CN" sz="2800" kern="100" dirty="0">
              <a:latin typeface="宋体"/>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根据复分解反应中较强酸制较弱酸的原理，</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中次溴酸</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9</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碳酸</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i2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5.6</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11</a:t>
            </a:r>
            <a:r>
              <a:rPr lang="zh-CN" altLang="zh-CN" sz="2800" kern="100" dirty="0">
                <a:latin typeface="Times New Roman"/>
                <a:ea typeface="华文细黑"/>
                <a:cs typeface="Times New Roman"/>
              </a:rPr>
              <a:t>，能发生</a:t>
            </a:r>
            <a:r>
              <a:rPr lang="zh-CN" altLang="zh-CN" sz="2800" kern="100" dirty="0" smtClean="0">
                <a:latin typeface="Times New Roman"/>
                <a:ea typeface="华文细黑"/>
                <a:cs typeface="Times New Roman"/>
              </a:rPr>
              <a:t>；次</a:t>
            </a:r>
            <a:r>
              <a:rPr lang="zh-CN" altLang="zh-CN" sz="2800" kern="100" dirty="0">
                <a:latin typeface="Times New Roman"/>
                <a:ea typeface="华文细黑"/>
                <a:cs typeface="Times New Roman"/>
              </a:rPr>
              <a:t>溴酸</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9</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i1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7</a:t>
            </a:r>
            <a:r>
              <a:rPr lang="zh-CN" altLang="zh-CN" sz="2800" kern="100" dirty="0">
                <a:latin typeface="Times New Roman"/>
                <a:ea typeface="华文细黑"/>
                <a:cs typeface="Times New Roman"/>
              </a:rPr>
              <a:t>，可知</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能发生，</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都不能发生。</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Times New Roman"/>
              <a:ea typeface="华文细黑"/>
              <a:cs typeface="Courier New"/>
            </a:endParaRPr>
          </a:p>
        </p:txBody>
      </p:sp>
      <p:sp>
        <p:nvSpPr>
          <p:cNvPr id="1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4" name="矩形 3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圆角矩形 3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796038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animEffect transition="in" filter="blinds(horizontal)">
                                      <p:cBhvr>
                                        <p:cTn id="7" dur="500"/>
                                        <p:tgtEl>
                                          <p:spTgt spid="1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6" end="6"/>
                                            </p:txEl>
                                          </p:spTgt>
                                        </p:tgtEl>
                                        <p:attrNameLst>
                                          <p:attrName>style.visibility</p:attrName>
                                        </p:attrNameLst>
                                      </p:cBhvr>
                                      <p:to>
                                        <p:strVal val="visible"/>
                                      </p:to>
                                    </p:set>
                                    <p:animEffect transition="in" filter="blinds(horizontal)">
                                      <p:cBhvr>
                                        <p:cTn id="12" dur="500"/>
                                        <p:tgtEl>
                                          <p:spTgt spid="1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8">
                                            <p:txEl>
                                              <p:pRg st="5" end="5"/>
                                            </p:txEl>
                                          </p:spTgt>
                                        </p:tgtEl>
                                      </p:cBhvr>
                                    </p:animEffect>
                                    <p:set>
                                      <p:cBhvr>
                                        <p:cTn id="17" dur="1" fill="hold">
                                          <p:stCondLst>
                                            <p:cond delay="499"/>
                                          </p:stCondLst>
                                        </p:cTn>
                                        <p:tgtEl>
                                          <p:spTgt spid="18">
                                            <p:txEl>
                                              <p:pRg st="5" end="5"/>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8">
                                            <p:txEl>
                                              <p:pRg st="6" end="6"/>
                                            </p:txEl>
                                          </p:spTgt>
                                        </p:tgtEl>
                                      </p:cBhvr>
                                    </p:animEffect>
                                    <p:set>
                                      <p:cBhvr>
                                        <p:cTn id="20" dur="1" fill="hold">
                                          <p:stCondLst>
                                            <p:cond delay="499"/>
                                          </p:stCondLst>
                                        </p:cTn>
                                        <p:tgtEl>
                                          <p:spTgt spid="18">
                                            <p:txEl>
                                              <p:pRg st="6" end="6"/>
                                            </p:txEl>
                                          </p:spTgt>
                                        </p:tgtEl>
                                        <p:attrNameLst>
                                          <p:attrName>style.visibility</p:attrName>
                                        </p:attrNameLst>
                                      </p:cBhvr>
                                      <p:to>
                                        <p:strVal val="hidden"/>
                                      </p:to>
                                    </p:set>
                                  </p:childTnLst>
                                </p:cTn>
                              </p:par>
                            </p:childTnLst>
                          </p:cTn>
                        </p:par>
                      </p:childTnLst>
                    </p:cTn>
                  </p:par>
                </p:childTnLst>
              </p:cTn>
              <p:nextCondLst>
                <p:cond evt="onClick" delay="0">
                  <p:tgtEl>
                    <p:spTgt spid="35"/>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3042" y="1419023"/>
            <a:ext cx="11505998" cy="3037498"/>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已知</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为强酸，下列对比实验不能用于证明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为弱酸的是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对比等浓度的两种酸溶液的</a:t>
            </a:r>
            <a:r>
              <a:rPr lang="en-US" altLang="zh-CN" sz="2800" kern="100" dirty="0">
                <a:latin typeface="Times New Roman"/>
                <a:ea typeface="华文细黑"/>
                <a:cs typeface="Courier New"/>
              </a:rPr>
              <a:t>pH</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对比等浓度的两种酸溶液与相同大小镁条反应的初始速率</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对比等浓度、等体积的两种酸溶液与等量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溶液反应后放出的热量</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对比等浓度、等体积的两种酸溶液与足量</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体积</a:t>
            </a:r>
            <a:endParaRPr lang="en-US" altLang="zh-CN" sz="1050" kern="100" dirty="0" smtClean="0">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50785" y="477466"/>
            <a:ext cx="11275398" cy="4992112"/>
          </a:xfrm>
          <a:prstGeom prst="rect">
            <a:avLst/>
          </a:prstGeom>
        </p:spPr>
        <p:txBody>
          <a:bodyPr wrap="square" lIns="121898" tIns="60948" rIns="121898" bIns="60948">
            <a:spAutoFit/>
          </a:bodyPr>
          <a:lstStyle/>
          <a:p>
            <a:pPr>
              <a:lnSpc>
                <a:spcPct val="150000"/>
              </a:lnSpc>
              <a:spcAft>
                <a:spcPts val="0"/>
              </a:spcAft>
              <a:tabLst>
                <a:tab pos="1890395" algn="l"/>
              </a:tabLst>
            </a:pPr>
            <a:r>
              <a:rPr lang="zh-CN" altLang="zh-CN" sz="2800" b="1" dirty="0">
                <a:solidFill>
                  <a:schemeClr val="accent6">
                    <a:lumMod val="75000"/>
                  </a:schemeClr>
                </a:solidFill>
                <a:latin typeface="+mj-ea"/>
                <a:ea typeface="+mj-ea"/>
              </a:rPr>
              <a:t>深度</a:t>
            </a:r>
            <a:r>
              <a:rPr lang="zh-CN" altLang="zh-CN" sz="2800" b="1" dirty="0" smtClean="0">
                <a:solidFill>
                  <a:schemeClr val="accent6">
                    <a:lumMod val="75000"/>
                  </a:schemeClr>
                </a:solidFill>
                <a:latin typeface="+mj-ea"/>
                <a:ea typeface="+mj-ea"/>
              </a:rPr>
              <a:t>思考</a:t>
            </a:r>
            <a:endParaRPr lang="en-US" altLang="zh-CN" sz="2800" b="1" dirty="0">
              <a:solidFill>
                <a:schemeClr val="accent6">
                  <a:lumMod val="75000"/>
                </a:schemeClr>
              </a:solidFill>
              <a:latin typeface="+mj-ea"/>
              <a:ea typeface="+mj-ea"/>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电离平衡右移，电解质分子的浓度一定减小吗？离子的浓度一定增大吗？</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a:solidFill>
                  <a:schemeClr val="accent6">
                    <a:lumMod val="75000"/>
                  </a:schemeClr>
                </a:solidFill>
                <a:latin typeface="Times New Roman"/>
                <a:ea typeface="华文细黑"/>
                <a:cs typeface="Times New Roman"/>
              </a:rPr>
              <a:t>都不一定。如对于</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COOH</a:t>
            </a:r>
            <a:r>
              <a:rPr lang="en-US" altLang="zh-CN" sz="2800" kern="100" dirty="0" smtClean="0">
                <a:solidFill>
                  <a:schemeClr val="accent6">
                    <a:lumMod val="75000"/>
                  </a:schemeClr>
                </a:solidFill>
                <a:latin typeface="ZBFH"/>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COO</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H</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平衡后，加入冰醋酸，</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COOH)</a:t>
            </a:r>
            <a:r>
              <a:rPr lang="zh-CN" altLang="zh-CN" sz="2800" kern="100" dirty="0">
                <a:solidFill>
                  <a:schemeClr val="accent6">
                    <a:lumMod val="75000"/>
                  </a:schemeClr>
                </a:solidFill>
                <a:latin typeface="Times New Roman"/>
                <a:ea typeface="华文细黑"/>
                <a:cs typeface="Times New Roman"/>
              </a:rPr>
              <a:t>增大，平衡右移，根据勒夏特列原理，只能</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减弱</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而不能</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消除</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，再次平衡时，</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COOH)</a:t>
            </a:r>
            <a:r>
              <a:rPr lang="zh-CN" altLang="zh-CN" sz="2800" kern="100" dirty="0">
                <a:solidFill>
                  <a:schemeClr val="accent6">
                    <a:lumMod val="75000"/>
                  </a:schemeClr>
                </a:solidFill>
                <a:latin typeface="Times New Roman"/>
                <a:ea typeface="华文细黑"/>
                <a:cs typeface="Times New Roman"/>
              </a:rPr>
              <a:t>比原平衡时大；加水稀释或加少量</a:t>
            </a:r>
            <a:r>
              <a:rPr lang="en-US" altLang="zh-CN" sz="2800" kern="100" dirty="0" err="1">
                <a:solidFill>
                  <a:schemeClr val="accent6">
                    <a:lumMod val="75000"/>
                  </a:schemeClr>
                </a:solidFill>
                <a:latin typeface="Times New Roman"/>
                <a:ea typeface="华文细黑"/>
                <a:cs typeface="Courier New"/>
              </a:rPr>
              <a:t>NaOH</a:t>
            </a:r>
            <a:r>
              <a:rPr lang="zh-CN" altLang="zh-CN" sz="2800" kern="100" dirty="0">
                <a:solidFill>
                  <a:schemeClr val="accent6">
                    <a:lumMod val="75000"/>
                  </a:schemeClr>
                </a:solidFill>
                <a:latin typeface="Times New Roman"/>
                <a:ea typeface="华文细黑"/>
                <a:cs typeface="Times New Roman"/>
              </a:rPr>
              <a:t>固体，都会引起平衡右移，但</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COOH)</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c</a:t>
            </a:r>
            <a:r>
              <a:rPr lang="en-US" altLang="zh-CN" sz="2800" kern="100" dirty="0">
                <a:solidFill>
                  <a:schemeClr val="accent6">
                    <a:lumMod val="75000"/>
                  </a:schemeClr>
                </a:solidFill>
                <a:latin typeface="Times New Roman"/>
                <a:ea typeface="华文细黑"/>
                <a:cs typeface="Courier New"/>
              </a:rPr>
              <a:t>(H</a:t>
            </a:r>
            <a:r>
              <a:rPr lang="zh-CN" altLang="zh-CN" sz="2800" kern="100" baseline="300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都比原平衡时要小</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31212410"/>
              </p:ext>
            </p:extLst>
          </p:nvPr>
        </p:nvGraphicFramePr>
        <p:xfrm>
          <a:off x="5999956" y="2421483"/>
          <a:ext cx="739775" cy="595313"/>
        </p:xfrm>
        <a:graphic>
          <a:graphicData uri="http://schemas.openxmlformats.org/presentationml/2006/ole">
            <mc:AlternateContent xmlns:mc="http://schemas.openxmlformats.org/markup-compatibility/2006">
              <mc:Choice xmlns:v="urn:schemas-microsoft-com:vml" Requires="v">
                <p:oleObj spid="_x0000_s5224" name="文档" r:id="rId3" imgW="740335" imgH="596390" progId="Word.Document.12">
                  <p:embed/>
                </p:oleObj>
              </mc:Choice>
              <mc:Fallback>
                <p:oleObj name="文档" r:id="rId3" imgW="740335" imgH="596390" progId="Word.Document.12">
                  <p:embed/>
                  <p:pic>
                    <p:nvPicPr>
                      <p:cNvPr id="0" name="对象 3"/>
                      <p:cNvPicPr>
                        <a:picLocks noChangeAspect="1" noChangeArrowheads="1"/>
                      </p:cNvPicPr>
                      <p:nvPr/>
                    </p:nvPicPr>
                    <p:blipFill>
                      <a:blip r:embed="rId4"/>
                      <a:srcRect/>
                      <a:stretch>
                        <a:fillRect/>
                      </a:stretch>
                    </p:blipFill>
                    <p:spPr bwMode="auto">
                      <a:xfrm>
                        <a:off x="5999956" y="2421483"/>
                        <a:ext cx="7397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2">
                                            <p:txEl>
                                              <p:pRg st="2" end="2"/>
                                            </p:txEl>
                                          </p:spTgt>
                                        </p:tgtEl>
                                      </p:cBhvr>
                                    </p:animEffect>
                                    <p:set>
                                      <p:cBhvr>
                                        <p:cTn id="15" dur="1" fill="hold">
                                          <p:stCondLst>
                                            <p:cond delay="499"/>
                                          </p:stCondLst>
                                        </p:cTn>
                                        <p:tgtEl>
                                          <p:spTgt spid="12">
                                            <p:txEl>
                                              <p:pRg st="2" end="2"/>
                                            </p:txEl>
                                          </p:spTgt>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08582" y="991047"/>
            <a:ext cx="11457851" cy="5067798"/>
          </a:xfrm>
          <a:prstGeom prst="rect">
            <a:avLst/>
          </a:prstGeom>
        </p:spPr>
        <p:txBody>
          <a:bodyPr>
            <a:spAutoFit/>
          </a:bodyPr>
          <a:lstStyle/>
          <a:p>
            <a:pPr algn="just">
              <a:lnSpc>
                <a:spcPct val="140000"/>
              </a:lnSpc>
            </a:pPr>
            <a:r>
              <a:rPr lang="zh-CN" altLang="zh-CN" sz="2600" b="1" kern="100" dirty="0">
                <a:solidFill>
                  <a:srgbClr val="0000FF"/>
                </a:solidFill>
                <a:latin typeface="Times New Roman"/>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项，对比等浓度的两种酸的</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，若醋酸的</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比盐酸的</a:t>
            </a:r>
            <a:r>
              <a:rPr lang="en-US" altLang="zh-CN" sz="2600" kern="100" dirty="0">
                <a:latin typeface="Times New Roman"/>
                <a:ea typeface="华文细黑"/>
                <a:cs typeface="Courier New"/>
              </a:rPr>
              <a:t>pH</a:t>
            </a:r>
            <a:r>
              <a:rPr lang="zh-CN" altLang="zh-CN" sz="2600" kern="100" dirty="0">
                <a:latin typeface="Times New Roman"/>
                <a:ea typeface="华文细黑"/>
                <a:cs typeface="Times New Roman"/>
              </a:rPr>
              <a:t>大，说明醋酸没有完全电离，为弱酸，</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正确；</a:t>
            </a:r>
            <a:endParaRPr lang="en-US" altLang="zh-CN" sz="2600" kern="100" dirty="0">
              <a:latin typeface="Times New Roman"/>
              <a:ea typeface="华文细黑"/>
              <a:cs typeface="Times New Roman"/>
            </a:endParaRPr>
          </a:p>
          <a:p>
            <a:pPr lvl="0" algn="just">
              <a:lnSpc>
                <a:spcPct val="140000"/>
              </a:lnSpc>
            </a:pPr>
            <a:r>
              <a:rPr lang="en-US" altLang="zh-CN" sz="2600" kern="100" dirty="0" smtClean="0">
                <a:solidFill>
                  <a:prstClr val="black"/>
                </a:solidFill>
                <a:latin typeface="Times New Roman"/>
                <a:ea typeface="华文细黑"/>
                <a:cs typeface="Courier New"/>
              </a:rPr>
              <a:t>B</a:t>
            </a:r>
            <a:r>
              <a:rPr lang="zh-CN" altLang="zh-CN" sz="2600" kern="100" dirty="0">
                <a:solidFill>
                  <a:prstClr val="black"/>
                </a:solidFill>
                <a:latin typeface="Times New Roman"/>
                <a:ea typeface="华文细黑"/>
                <a:cs typeface="Times New Roman"/>
              </a:rPr>
              <a:t>项，氢离子浓度越大，反应速率越大，可对比等浓度的两种酸与相同大小镁条反应的初始速率判断酸性的强弱，故</a:t>
            </a:r>
            <a:r>
              <a:rPr lang="en-US" altLang="zh-CN" sz="2600" kern="100" dirty="0">
                <a:solidFill>
                  <a:prstClr val="black"/>
                </a:solidFill>
                <a:latin typeface="Times New Roman"/>
                <a:ea typeface="华文细黑"/>
                <a:cs typeface="Courier New"/>
              </a:rPr>
              <a:t>B</a:t>
            </a:r>
            <a:r>
              <a:rPr lang="zh-CN" altLang="zh-CN" sz="2600" kern="100" dirty="0">
                <a:solidFill>
                  <a:prstClr val="black"/>
                </a:solidFill>
                <a:latin typeface="Times New Roman"/>
                <a:ea typeface="华文细黑"/>
                <a:cs typeface="Times New Roman"/>
              </a:rPr>
              <a:t>正确；</a:t>
            </a:r>
            <a:endParaRPr lang="en-US" altLang="zh-CN" sz="2600" kern="100" dirty="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项，电解质的电离为吸热过程，若醋酸发生中和反应放出的热量少于盐酸，可证明醋酸为弱酸，故</a:t>
            </a: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正确</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lvl="0" algn="just">
              <a:lnSpc>
                <a:spcPct val="140000"/>
              </a:lnSpc>
            </a:pPr>
            <a:r>
              <a:rPr lang="en-US" altLang="zh-CN" sz="2600" kern="100" dirty="0" smtClean="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项，等浓度、等体积的两种酸与足量</a:t>
            </a:r>
            <a:r>
              <a:rPr lang="en-US" altLang="zh-CN" sz="2600" kern="100" dirty="0">
                <a:solidFill>
                  <a:prstClr val="black"/>
                </a:solidFill>
                <a:latin typeface="Times New Roman"/>
                <a:ea typeface="华文细黑"/>
                <a:cs typeface="Courier New"/>
              </a:rPr>
              <a:t>Zn</a:t>
            </a:r>
            <a:r>
              <a:rPr lang="zh-CN" altLang="zh-CN" sz="2600" kern="100" dirty="0">
                <a:solidFill>
                  <a:prstClr val="black"/>
                </a:solidFill>
                <a:latin typeface="Times New Roman"/>
                <a:ea typeface="华文细黑"/>
                <a:cs typeface="Times New Roman"/>
              </a:rPr>
              <a:t>反应，最终生成</a:t>
            </a:r>
            <a:r>
              <a:rPr lang="en-US" altLang="zh-CN" sz="2600" kern="100" dirty="0">
                <a:solidFill>
                  <a:prstClr val="black"/>
                </a:solidFill>
                <a:latin typeface="Times New Roman"/>
                <a:ea typeface="华文细黑"/>
                <a:cs typeface="Courier New"/>
              </a:rPr>
              <a:t>H</a:t>
            </a:r>
            <a:r>
              <a:rPr lang="en-US" altLang="zh-CN" sz="2600" kern="100" baseline="-25000" dirty="0">
                <a:solidFill>
                  <a:prstClr val="black"/>
                </a:solidFill>
                <a:latin typeface="Times New Roman"/>
                <a:ea typeface="华文细黑"/>
                <a:cs typeface="Courier New"/>
              </a:rPr>
              <a:t>2</a:t>
            </a:r>
            <a:r>
              <a:rPr lang="zh-CN" altLang="zh-CN" sz="2600" kern="100" dirty="0">
                <a:solidFill>
                  <a:prstClr val="black"/>
                </a:solidFill>
                <a:latin typeface="Times New Roman"/>
                <a:ea typeface="华文细黑"/>
                <a:cs typeface="Times New Roman"/>
              </a:rPr>
              <a:t>的体积相等，不能证明酸性的强弱，故</a:t>
            </a:r>
            <a:r>
              <a:rPr lang="en-US" altLang="zh-CN" sz="2600" kern="100" dirty="0">
                <a:solidFill>
                  <a:prstClr val="black"/>
                </a:solidFill>
                <a:latin typeface="Times New Roman"/>
                <a:ea typeface="华文细黑"/>
                <a:cs typeface="Courier New"/>
              </a:rPr>
              <a:t>D</a:t>
            </a:r>
            <a:r>
              <a:rPr lang="zh-CN" altLang="zh-CN" sz="2600" kern="100" dirty="0">
                <a:solidFill>
                  <a:prstClr val="black"/>
                </a:solidFill>
                <a:latin typeface="Times New Roman"/>
                <a:ea typeface="华文细黑"/>
                <a:cs typeface="Times New Roman"/>
              </a:rPr>
              <a:t>错误</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宋体"/>
              <a:cs typeface="Courier New"/>
            </a:endParaRPr>
          </a:p>
          <a:p>
            <a:pPr algn="just">
              <a:lnSpc>
                <a:spcPct val="140000"/>
              </a:lnSpc>
              <a:spcAft>
                <a:spcPts val="0"/>
              </a:spcAft>
            </a:pPr>
            <a:r>
              <a:rPr lang="zh-CN" altLang="zh-CN" sz="2600" b="1" kern="100" dirty="0">
                <a:solidFill>
                  <a:srgbClr val="0000FF"/>
                </a:solidFill>
                <a:latin typeface="Times New Roman"/>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latin typeface="Times New Roman"/>
              <a:ea typeface="华文细黑"/>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220909"/>
            <a:ext cx="11409907" cy="2434256"/>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已知氢氟酸在水溶液中建立如下电离平衡：</a:t>
            </a:r>
            <a:r>
              <a:rPr lang="en-US" altLang="zh-CN" sz="2800" kern="100" dirty="0" smtClean="0">
                <a:latin typeface="Times New Roman"/>
                <a:ea typeface="华文细黑"/>
                <a:cs typeface="Courier New"/>
              </a:rPr>
              <a:t>HF</a:t>
            </a:r>
            <a:r>
              <a:rPr lang="en-US" altLang="zh-CN" sz="2800" kern="100" dirty="0" smtClean="0">
                <a:latin typeface="ZBFH"/>
                <a:ea typeface="华文细黑"/>
                <a:cs typeface="Times New Roman"/>
              </a:rPr>
              <a:t>       </a:t>
            </a:r>
            <a:r>
              <a:rPr lang="en-US" altLang="zh-CN" sz="2800" kern="100" dirty="0" smtClean="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 F</a:t>
            </a:r>
            <a:r>
              <a:rPr lang="zh-CN" altLang="zh-CN" sz="2800" kern="100" baseline="30000" dirty="0">
                <a:latin typeface="Times New Roman"/>
                <a:ea typeface="华文细黑"/>
                <a:cs typeface="Times New Roman"/>
              </a:rPr>
              <a:t>－</a:t>
            </a:r>
            <a:r>
              <a:rPr lang="zh-CN" altLang="zh-CN" sz="2800" kern="100" baseline="30000" dirty="0">
                <a:latin typeface="宋体"/>
                <a:ea typeface="Times New Roman"/>
                <a:cs typeface="Courier New"/>
              </a:rPr>
              <a:t> </a:t>
            </a:r>
            <a:r>
              <a:rPr lang="zh-CN" altLang="zh-CN" sz="2800" kern="100" dirty="0">
                <a:latin typeface="Times New Roman"/>
                <a:ea typeface="华文细黑"/>
                <a:cs typeface="Times New Roman"/>
              </a:rPr>
              <a:t>，若只改变一个条件，一定可以使</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(HF)/</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减小的是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通氯化氢气体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加入少量氟化钾固体</a:t>
            </a:r>
            <a:endParaRPr lang="zh-CN" altLang="zh-CN" sz="10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加入少量氢氧化钠固体</a:t>
            </a:r>
            <a:r>
              <a:rPr lang="en-US" altLang="zh-CN" sz="2800" kern="100" dirty="0">
                <a:latin typeface="Times New Roman"/>
                <a:ea typeface="华文细黑"/>
                <a:cs typeface="Courier New"/>
              </a:rPr>
              <a:t>  	D.</a:t>
            </a:r>
            <a:r>
              <a:rPr lang="zh-CN" altLang="zh-CN" sz="2800" kern="100" dirty="0">
                <a:latin typeface="Times New Roman"/>
                <a:ea typeface="华文细黑"/>
                <a:cs typeface="Times New Roman"/>
              </a:rPr>
              <a:t>通入少量氟化氢气</a:t>
            </a:r>
            <a:r>
              <a:rPr lang="zh-CN" altLang="zh-CN" sz="2800" kern="100" dirty="0" smtClean="0">
                <a:latin typeface="Times New Roman"/>
                <a:ea typeface="华文细黑"/>
                <a:cs typeface="Times New Roman"/>
              </a:rPr>
              <a:t>体</a:t>
            </a:r>
            <a:endParaRPr lang="en-US" altLang="zh-CN" sz="1000" kern="100" dirty="0" smtClean="0">
              <a:latin typeface="宋体"/>
              <a:cs typeface="Courier New"/>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179991219"/>
              </p:ext>
            </p:extLst>
          </p:nvPr>
        </p:nvGraphicFramePr>
        <p:xfrm>
          <a:off x="8015535" y="1402904"/>
          <a:ext cx="796925" cy="630238"/>
        </p:xfrm>
        <a:graphic>
          <a:graphicData uri="http://schemas.openxmlformats.org/presentationml/2006/ole">
            <mc:AlternateContent xmlns:mc="http://schemas.openxmlformats.org/markup-compatibility/2006">
              <mc:Choice xmlns:v="urn:schemas-microsoft-com:vml" Requires="v">
                <p:oleObj spid="_x0000_s63571" name="文档" r:id="rId17" imgW="797201" imgH="629562" progId="Word.Document.12">
                  <p:embed/>
                </p:oleObj>
              </mc:Choice>
              <mc:Fallback>
                <p:oleObj name="文档" r:id="rId17" imgW="797201" imgH="629562" progId="Word.Document.12">
                  <p:embed/>
                  <p:pic>
                    <p:nvPicPr>
                      <p:cNvPr id="0" name=""/>
                      <p:cNvPicPr/>
                      <p:nvPr/>
                    </p:nvPicPr>
                    <p:blipFill>
                      <a:blip r:embed="rId18"/>
                      <a:stretch>
                        <a:fillRect/>
                      </a:stretch>
                    </p:blipFill>
                    <p:spPr>
                      <a:xfrm>
                        <a:off x="8015535" y="1402904"/>
                        <a:ext cx="796925" cy="630238"/>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82191" y="3122712"/>
            <a:ext cx="11409907"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项，加入少量氢氧化钠固体，氢离子的浓度减小，化学平衡正向移动，</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增大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增大</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799362534"/>
              </p:ext>
            </p:extLst>
          </p:nvPr>
        </p:nvGraphicFramePr>
        <p:xfrm>
          <a:off x="2270497" y="3736874"/>
          <a:ext cx="2254250" cy="1325563"/>
        </p:xfrm>
        <a:graphic>
          <a:graphicData uri="http://schemas.openxmlformats.org/presentationml/2006/ole">
            <mc:AlternateContent xmlns:mc="http://schemas.openxmlformats.org/markup-compatibility/2006">
              <mc:Choice xmlns:v="urn:schemas-microsoft-com:vml" Requires="v">
                <p:oleObj spid="_x0000_s64595" name="文档" r:id="rId17" imgW="2254478" imgH="1325831" progId="Word.Document.12">
                  <p:embed/>
                </p:oleObj>
              </mc:Choice>
              <mc:Fallback>
                <p:oleObj name="文档" r:id="rId17" imgW="2254478" imgH="1325831" progId="Word.Document.12">
                  <p:embed/>
                  <p:pic>
                    <p:nvPicPr>
                      <p:cNvPr id="0" name=""/>
                      <p:cNvPicPr/>
                      <p:nvPr/>
                    </p:nvPicPr>
                    <p:blipFill>
                      <a:blip r:embed="rId18"/>
                      <a:stretch>
                        <a:fillRect/>
                      </a:stretch>
                    </p:blipFill>
                    <p:spPr>
                      <a:xfrm>
                        <a:off x="2270497" y="3736874"/>
                        <a:ext cx="2254250" cy="1325563"/>
                      </a:xfrm>
                      <a:prstGeom prst="rect">
                        <a:avLst/>
                      </a:prstGeom>
                    </p:spPr>
                  </p:pic>
                </p:oleObj>
              </mc:Fallback>
            </mc:AlternateContent>
          </a:graphicData>
        </a:graphic>
      </p:graphicFrame>
      <p:sp>
        <p:nvSpPr>
          <p:cNvPr id="6" name="矩形 5"/>
          <p:cNvSpPr/>
          <p:nvPr/>
        </p:nvSpPr>
        <p:spPr>
          <a:xfrm>
            <a:off x="336601" y="4716413"/>
            <a:ext cx="11524006" cy="1227772"/>
          </a:xfrm>
          <a:prstGeom prst="rect">
            <a:avLst/>
          </a:prstGeom>
        </p:spPr>
        <p:txBody>
          <a:bodyPr>
            <a:spAutoFit/>
          </a:bodyPr>
          <a:lstStyle/>
          <a:p>
            <a:pPr lvl="0" algn="just">
              <a:lnSpc>
                <a:spcPct val="140000"/>
              </a:lnSpc>
            </a:pPr>
            <a:r>
              <a:rPr lang="en-US" altLang="zh-CN" sz="2800" kern="10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项，通入少量氟化氢气体，化学平衡虽正向移动，但</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(HF)</a:t>
            </a:r>
            <a:r>
              <a:rPr lang="zh-CN" altLang="zh-CN" sz="2800" kern="100" dirty="0">
                <a:solidFill>
                  <a:prstClr val="black"/>
                </a:solidFill>
                <a:latin typeface="Times New Roman"/>
                <a:ea typeface="华文细黑"/>
                <a:cs typeface="Times New Roman"/>
              </a:rPr>
              <a:t>增大的程度</a:t>
            </a:r>
            <a:r>
              <a:rPr lang="zh-CN" altLang="zh-CN" sz="2800" kern="100" dirty="0" smtClean="0">
                <a:solidFill>
                  <a:prstClr val="black"/>
                </a:solidFill>
                <a:latin typeface="Times New Roman"/>
                <a:ea typeface="华文细黑"/>
                <a:cs typeface="Times New Roman"/>
              </a:rPr>
              <a:t>大于</a:t>
            </a:r>
            <a:r>
              <a:rPr lang="en-US" altLang="zh-CN" sz="2800" i="1" kern="100" dirty="0" smtClean="0">
                <a:solidFill>
                  <a:prstClr val="black"/>
                </a:solidFill>
                <a:latin typeface="Times New Roman"/>
                <a:ea typeface="华文细黑"/>
                <a:cs typeface="Courier New"/>
              </a:rPr>
              <a:t>c</a:t>
            </a:r>
            <a:r>
              <a:rPr lang="en-US" altLang="zh-CN" sz="2800" kern="100" dirty="0" smtClean="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增大的程度，则</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(HF)/</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增大，错误。</a:t>
            </a:r>
            <a:endParaRPr lang="zh-CN" altLang="zh-CN" sz="1050" kern="100" dirty="0">
              <a:solidFill>
                <a:prstClr val="black"/>
              </a:solidFill>
              <a:latin typeface="宋体"/>
              <a:cs typeface="Courier New"/>
            </a:endParaRPr>
          </a:p>
        </p:txBody>
      </p:sp>
      <p:sp>
        <p:nvSpPr>
          <p:cNvPr id="8" name="矩形 7"/>
          <p:cNvSpPr/>
          <p:nvPr/>
        </p:nvSpPr>
        <p:spPr>
          <a:xfrm>
            <a:off x="334566" y="5931024"/>
            <a:ext cx="1524776" cy="695575"/>
          </a:xfrm>
          <a:prstGeom prst="rect">
            <a:avLst/>
          </a:prstGeom>
        </p:spPr>
        <p:txBody>
          <a:bodyPr wrap="none">
            <a:spAutoFit/>
          </a:bodyPr>
          <a:lstStyle/>
          <a:p>
            <a:pPr algn="just">
              <a:lnSpc>
                <a:spcPct val="140000"/>
              </a:lnSpc>
              <a:spcAft>
                <a:spcPts val="0"/>
              </a:spcAft>
            </a:pPr>
            <a:r>
              <a:rPr lang="zh-CN" altLang="zh-CN" sz="2800" b="1" kern="100">
                <a:solidFill>
                  <a:srgbClr val="0000FF"/>
                </a:solidFill>
                <a:latin typeface="Times New Roman"/>
                <a:cs typeface="Times New Roman"/>
              </a:rPr>
              <a:t>答案</a:t>
            </a:r>
            <a:r>
              <a:rPr lang="zh-CN" altLang="zh-CN" sz="2800" kern="10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A</a:t>
            </a:r>
            <a:endParaRPr lang="zh-CN" altLang="zh-CN" sz="2800" kern="100" dirty="0">
              <a:solidFill>
                <a:schemeClr val="accent6">
                  <a:lumMod val="75000"/>
                </a:schemeClr>
              </a:solidFill>
              <a:effectLst/>
              <a:latin typeface="宋体"/>
              <a:cs typeface="Courier New"/>
            </a:endParaRPr>
          </a:p>
        </p:txBody>
      </p:sp>
      <p:sp>
        <p:nvSpPr>
          <p:cNvPr id="5" name="矩形 4"/>
          <p:cNvSpPr/>
          <p:nvPr/>
        </p:nvSpPr>
        <p:spPr>
          <a:xfrm>
            <a:off x="418034" y="879798"/>
            <a:ext cx="11409907" cy="2276457"/>
          </a:xfrm>
          <a:prstGeom prst="rect">
            <a:avLst/>
          </a:prstGeom>
        </p:spPr>
        <p:txBody>
          <a:bodyPr>
            <a:spAutoFit/>
          </a:bodyPr>
          <a:lstStyle/>
          <a:p>
            <a:pPr lvl="0" algn="just">
              <a:lnSpc>
                <a:spcPct val="140000"/>
              </a:lnSpc>
            </a:pPr>
            <a:r>
              <a:rPr lang="zh-CN" altLang="zh-CN" sz="2600" b="1" kern="100" dirty="0">
                <a:solidFill>
                  <a:srgbClr val="0000FF"/>
                </a:solidFill>
                <a:latin typeface="Times New Roman"/>
                <a:cs typeface="Times New Roman"/>
              </a:rPr>
              <a:t>解析</a:t>
            </a:r>
            <a:r>
              <a:rPr lang="zh-CN" altLang="zh-CN" sz="2600" kern="100" dirty="0">
                <a:solidFill>
                  <a:prstClr val="black"/>
                </a:solidFill>
                <a:latin typeface="Times New Roman"/>
                <a:ea typeface="华文细黑"/>
                <a:cs typeface="Times New Roman"/>
              </a:rPr>
              <a:t>　</a:t>
            </a:r>
            <a:r>
              <a:rPr lang="en-US" altLang="zh-CN" sz="2600" kern="100" dirty="0">
                <a:solidFill>
                  <a:prstClr val="black"/>
                </a:solidFill>
                <a:latin typeface="Times New Roman"/>
                <a:ea typeface="华文细黑"/>
              </a:rPr>
              <a:t>A</a:t>
            </a:r>
            <a:r>
              <a:rPr lang="zh-CN" altLang="zh-CN" sz="2600" kern="100" dirty="0">
                <a:solidFill>
                  <a:prstClr val="black"/>
                </a:solidFill>
                <a:latin typeface="Times New Roman"/>
                <a:ea typeface="华文细黑"/>
                <a:cs typeface="Times New Roman"/>
              </a:rPr>
              <a:t>项，通氯化氢气体，溶液中的</a:t>
            </a:r>
            <a:r>
              <a:rPr lang="en-US" altLang="zh-CN" sz="2600" i="1" kern="100" dirty="0">
                <a:solidFill>
                  <a:prstClr val="black"/>
                </a:solidFill>
                <a:latin typeface="Times New Roman"/>
                <a:ea typeface="华文细黑"/>
              </a:rPr>
              <a:t>c</a:t>
            </a:r>
            <a:r>
              <a:rPr lang="en-US" altLang="zh-CN" sz="2600" kern="100" dirty="0">
                <a:solidFill>
                  <a:prstClr val="black"/>
                </a:solidFill>
                <a:latin typeface="Times New Roman"/>
                <a:ea typeface="华文细黑"/>
              </a:rPr>
              <a:t>(H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rPr>
              <a:t>)</a:t>
            </a:r>
            <a:r>
              <a:rPr lang="zh-CN" altLang="zh-CN" sz="2600" kern="100" dirty="0">
                <a:solidFill>
                  <a:prstClr val="black"/>
                </a:solidFill>
                <a:latin typeface="Times New Roman"/>
                <a:ea typeface="华文细黑"/>
                <a:cs typeface="Times New Roman"/>
              </a:rPr>
              <a:t>增大，化学平衡虽逆向移动，但</a:t>
            </a:r>
            <a:r>
              <a:rPr lang="en-US" altLang="zh-CN" sz="2600" i="1" kern="100" dirty="0">
                <a:solidFill>
                  <a:prstClr val="black"/>
                </a:solidFill>
                <a:latin typeface="Times New Roman"/>
                <a:ea typeface="华文细黑"/>
              </a:rPr>
              <a:t>c</a:t>
            </a:r>
            <a:r>
              <a:rPr lang="en-US" altLang="zh-CN" sz="2600" kern="100" dirty="0">
                <a:solidFill>
                  <a:prstClr val="black"/>
                </a:solidFill>
                <a:latin typeface="Times New Roman"/>
                <a:ea typeface="华文细黑"/>
              </a:rPr>
              <a:t>(H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rPr>
              <a:t>)</a:t>
            </a:r>
            <a:r>
              <a:rPr lang="zh-CN" altLang="zh-CN" sz="2600" kern="100" dirty="0">
                <a:solidFill>
                  <a:prstClr val="black"/>
                </a:solidFill>
                <a:latin typeface="Times New Roman"/>
                <a:ea typeface="华文细黑"/>
                <a:cs typeface="Times New Roman"/>
              </a:rPr>
              <a:t>增大的程度大于</a:t>
            </a:r>
            <a:r>
              <a:rPr lang="en-US" altLang="zh-CN" sz="2600" i="1" kern="100" dirty="0">
                <a:solidFill>
                  <a:prstClr val="black"/>
                </a:solidFill>
                <a:latin typeface="Times New Roman"/>
                <a:ea typeface="华文细黑"/>
              </a:rPr>
              <a:t>c</a:t>
            </a:r>
            <a:r>
              <a:rPr lang="en-US" altLang="zh-CN" sz="2600" kern="100" dirty="0">
                <a:solidFill>
                  <a:prstClr val="black"/>
                </a:solidFill>
                <a:latin typeface="Times New Roman"/>
                <a:ea typeface="华文细黑"/>
              </a:rPr>
              <a:t>(HF)</a:t>
            </a:r>
            <a:r>
              <a:rPr lang="zh-CN" altLang="zh-CN" sz="2600" kern="100" dirty="0">
                <a:solidFill>
                  <a:prstClr val="black"/>
                </a:solidFill>
                <a:latin typeface="Times New Roman"/>
                <a:ea typeface="华文细黑"/>
                <a:cs typeface="Times New Roman"/>
              </a:rPr>
              <a:t>增大的程度，则</a:t>
            </a:r>
            <a:r>
              <a:rPr lang="en-US" altLang="zh-CN" sz="2600" i="1" kern="100" dirty="0">
                <a:solidFill>
                  <a:prstClr val="black"/>
                </a:solidFill>
                <a:latin typeface="Times New Roman"/>
                <a:ea typeface="华文细黑"/>
              </a:rPr>
              <a:t>c</a:t>
            </a:r>
            <a:r>
              <a:rPr lang="en-US" altLang="zh-CN" sz="2600" kern="100" dirty="0">
                <a:solidFill>
                  <a:prstClr val="black"/>
                </a:solidFill>
                <a:latin typeface="Times New Roman"/>
                <a:ea typeface="华文细黑"/>
              </a:rPr>
              <a:t>(HF)</a:t>
            </a:r>
            <a:r>
              <a:rPr lang="en-US" altLang="zh-CN" sz="2600" kern="100" dirty="0">
                <a:solidFill>
                  <a:prstClr val="black"/>
                </a:solidFill>
                <a:latin typeface="IPAPANNEW"/>
                <a:ea typeface="华文细黑"/>
                <a:cs typeface="Times New Roman"/>
              </a:rPr>
              <a:t>/</a:t>
            </a:r>
            <a:r>
              <a:rPr lang="en-US" altLang="zh-CN" sz="2600" i="1" kern="100" dirty="0">
                <a:solidFill>
                  <a:prstClr val="black"/>
                </a:solidFill>
                <a:latin typeface="IPAPANNEW"/>
                <a:ea typeface="华文细黑"/>
                <a:cs typeface="Times New Roman"/>
              </a:rPr>
              <a:t>c</a:t>
            </a:r>
            <a:r>
              <a:rPr lang="en-US" altLang="zh-CN" sz="2600" kern="100" dirty="0">
                <a:solidFill>
                  <a:prstClr val="black"/>
                </a:solidFill>
                <a:latin typeface="IPAPANNEW"/>
                <a:ea typeface="华文细黑"/>
                <a:cs typeface="Times New Roman"/>
              </a:rPr>
              <a:t>(H</a:t>
            </a:r>
            <a:r>
              <a:rPr lang="zh-CN" altLang="zh-CN" sz="2600" kern="100" baseline="30000" dirty="0">
                <a:solidFill>
                  <a:prstClr val="black"/>
                </a:solidFill>
                <a:latin typeface="IPAPANNEW"/>
                <a:ea typeface="华文细黑"/>
                <a:cs typeface="Times New Roman"/>
              </a:rPr>
              <a:t>＋</a:t>
            </a:r>
            <a:r>
              <a:rPr lang="en-US" altLang="zh-CN" sz="2600" kern="100" dirty="0">
                <a:solidFill>
                  <a:prstClr val="black"/>
                </a:solidFill>
                <a:latin typeface="IPAPANNEW"/>
                <a:ea typeface="华文细黑"/>
                <a:cs typeface="Times New Roman"/>
              </a:rPr>
              <a:t>)</a:t>
            </a:r>
            <a:r>
              <a:rPr lang="zh-CN" altLang="zh-CN" sz="2600" kern="100" dirty="0">
                <a:solidFill>
                  <a:prstClr val="black"/>
                </a:solidFill>
                <a:latin typeface="IPAPANNEW"/>
                <a:ea typeface="华文细黑"/>
                <a:cs typeface="Times New Roman"/>
              </a:rPr>
              <a:t>减小，正确；</a:t>
            </a:r>
            <a:endParaRPr lang="en-US" altLang="zh-CN" sz="2600" kern="100" dirty="0">
              <a:solidFill>
                <a:prstClr val="black"/>
              </a:solidFill>
              <a:latin typeface="Times New Roman"/>
              <a:ea typeface="华文细黑"/>
              <a:cs typeface="Times New Roman"/>
            </a:endParaRPr>
          </a:p>
          <a:p>
            <a:pPr lvl="0" algn="just">
              <a:lnSpc>
                <a:spcPct val="140000"/>
              </a:lnSpc>
            </a:pPr>
            <a:r>
              <a:rPr lang="en-US" altLang="zh-CN" sz="2600" kern="100" dirty="0">
                <a:solidFill>
                  <a:prstClr val="black"/>
                </a:solidFill>
                <a:latin typeface="IPAPANNEW"/>
                <a:ea typeface="华文细黑"/>
                <a:cs typeface="Times New Roman"/>
              </a:rPr>
              <a:t>B</a:t>
            </a:r>
            <a:r>
              <a:rPr lang="zh-CN" altLang="zh-CN" sz="2600" kern="100" dirty="0">
                <a:solidFill>
                  <a:prstClr val="black"/>
                </a:solidFill>
                <a:latin typeface="IPAPANNEW"/>
                <a:ea typeface="华文细黑"/>
                <a:cs typeface="Times New Roman"/>
              </a:rPr>
              <a:t>项，加入少量氟化钾固体，氟离子的浓度增大，化学平衡逆向移动，</a:t>
            </a:r>
            <a:r>
              <a:rPr lang="en-US" altLang="zh-CN" sz="2600" i="1" kern="100" dirty="0">
                <a:solidFill>
                  <a:prstClr val="black"/>
                </a:solidFill>
                <a:latin typeface="IPAPANNEW"/>
                <a:ea typeface="华文细黑"/>
                <a:cs typeface="Times New Roman"/>
              </a:rPr>
              <a:t>c</a:t>
            </a:r>
            <a:r>
              <a:rPr lang="en-US" altLang="zh-CN" sz="2600" kern="100" dirty="0">
                <a:solidFill>
                  <a:prstClr val="black"/>
                </a:solidFill>
                <a:latin typeface="IPAPANNEW"/>
                <a:ea typeface="华文细黑"/>
                <a:cs typeface="Times New Roman"/>
              </a:rPr>
              <a:t>(HF)</a:t>
            </a:r>
            <a:r>
              <a:rPr lang="zh-CN" altLang="zh-CN" sz="2600" kern="100" dirty="0">
                <a:solidFill>
                  <a:prstClr val="black"/>
                </a:solidFill>
                <a:latin typeface="IPAPANNEW"/>
                <a:ea typeface="华文细黑"/>
                <a:cs typeface="Times New Roman"/>
              </a:rPr>
              <a:t>增大，</a:t>
            </a:r>
            <a:r>
              <a:rPr lang="en-US" altLang="zh-CN" sz="2600" i="1" kern="100" dirty="0">
                <a:solidFill>
                  <a:prstClr val="black"/>
                </a:solidFill>
                <a:latin typeface="IPAPANNEW"/>
                <a:ea typeface="华文细黑"/>
                <a:cs typeface="Times New Roman"/>
              </a:rPr>
              <a:t>c</a:t>
            </a:r>
            <a:r>
              <a:rPr lang="en-US" altLang="zh-CN" sz="2600" kern="100" dirty="0">
                <a:solidFill>
                  <a:prstClr val="black"/>
                </a:solidFill>
                <a:latin typeface="IPAPANNEW"/>
                <a:ea typeface="华文细黑"/>
                <a:cs typeface="Times New Roman"/>
              </a:rPr>
              <a:t>(H</a:t>
            </a:r>
            <a:r>
              <a:rPr lang="zh-CN" altLang="zh-CN" sz="2600" kern="100" baseline="30000" dirty="0">
                <a:solidFill>
                  <a:prstClr val="black"/>
                </a:solidFill>
                <a:latin typeface="IPAPANNEW"/>
                <a:ea typeface="华文细黑"/>
                <a:cs typeface="Times New Roman"/>
              </a:rPr>
              <a:t>＋</a:t>
            </a:r>
            <a:r>
              <a:rPr lang="en-US" altLang="zh-CN" sz="2600" kern="100" dirty="0">
                <a:solidFill>
                  <a:prstClr val="black"/>
                </a:solidFill>
                <a:latin typeface="IPAPANNEW"/>
                <a:ea typeface="华文细黑"/>
                <a:cs typeface="Times New Roman"/>
              </a:rPr>
              <a:t>)</a:t>
            </a:r>
            <a:r>
              <a:rPr lang="zh-CN" altLang="zh-CN" sz="2600" kern="100" dirty="0">
                <a:solidFill>
                  <a:prstClr val="black"/>
                </a:solidFill>
                <a:latin typeface="IPAPANNEW"/>
                <a:ea typeface="华文细黑"/>
                <a:cs typeface="Times New Roman"/>
              </a:rPr>
              <a:t>减小，则</a:t>
            </a:r>
            <a:r>
              <a:rPr lang="en-US" altLang="zh-CN" sz="2600" i="1" kern="100" dirty="0">
                <a:solidFill>
                  <a:prstClr val="black"/>
                </a:solidFill>
                <a:latin typeface="IPAPANNEW"/>
                <a:ea typeface="华文细黑"/>
                <a:cs typeface="Times New Roman"/>
              </a:rPr>
              <a:t>c</a:t>
            </a:r>
            <a:r>
              <a:rPr lang="en-US" altLang="zh-CN" sz="2600" kern="100" dirty="0">
                <a:solidFill>
                  <a:prstClr val="black"/>
                </a:solidFill>
                <a:latin typeface="IPAPANNEW"/>
                <a:ea typeface="华文细黑"/>
                <a:cs typeface="Times New Roman"/>
              </a:rPr>
              <a:t>(HF)/</a:t>
            </a:r>
            <a:r>
              <a:rPr lang="en-US" altLang="zh-CN" sz="2600" i="1" kern="100" dirty="0">
                <a:solidFill>
                  <a:prstClr val="black"/>
                </a:solidFill>
                <a:latin typeface="Times New Roman"/>
                <a:ea typeface="华文细黑"/>
              </a:rPr>
              <a:t>c</a:t>
            </a:r>
            <a:r>
              <a:rPr lang="en-US" altLang="zh-CN" sz="2600" kern="100" dirty="0">
                <a:solidFill>
                  <a:prstClr val="black"/>
                </a:solidFill>
                <a:latin typeface="Times New Roman"/>
                <a:ea typeface="华文细黑"/>
              </a:rPr>
              <a:t>(H</a:t>
            </a:r>
            <a:r>
              <a:rPr lang="zh-CN" altLang="zh-CN" sz="2600" kern="100" baseline="300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rPr>
              <a:t>)</a:t>
            </a:r>
            <a:r>
              <a:rPr lang="zh-CN" altLang="zh-CN" sz="2600" kern="100" dirty="0">
                <a:solidFill>
                  <a:prstClr val="black"/>
                </a:solidFill>
                <a:latin typeface="Times New Roman"/>
                <a:ea typeface="华文细黑"/>
                <a:cs typeface="Times New Roman"/>
              </a:rPr>
              <a:t>增大，错误</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696738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75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par>
                          <p:cTn id="19" fill="hold">
                            <p:stCondLst>
                              <p:cond delay="2250"/>
                            </p:stCondLst>
                            <p:childTnLst>
                              <p:par>
                                <p:cTn id="20" presetID="3" presetClass="entr" presetSubtype="1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750"/>
                                        <p:tgtEl>
                                          <p:spTgt spid="6"/>
                                        </p:tgtEl>
                                      </p:cBhvr>
                                    </p:animEffect>
                                  </p:childTnLst>
                                </p:cTn>
                              </p:par>
                            </p:childTnLst>
                          </p:cTn>
                        </p:par>
                        <p:par>
                          <p:cTn id="23" fill="hold">
                            <p:stCondLst>
                              <p:cond delay="30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3214" y="1116764"/>
            <a:ext cx="11639246" cy="656846"/>
          </a:xfrm>
          <a:prstGeom prst="rect">
            <a:avLst/>
          </a:prstGeom>
        </p:spPr>
        <p:txBody>
          <a:bodyPr>
            <a:spAutoFit/>
          </a:bodyPr>
          <a:lstStyle/>
          <a:p>
            <a:pPr algn="just">
              <a:lnSpc>
                <a:spcPct val="150000"/>
              </a:lnSpc>
              <a:spcAft>
                <a:spcPts val="0"/>
              </a:spcAft>
              <a:tabLst>
                <a:tab pos="1890395" algn="l"/>
              </a:tabLst>
            </a:pPr>
            <a:r>
              <a:rPr lang="en-US" altLang="zh-CN" sz="2800" kern="100">
                <a:latin typeface="Times New Roman"/>
                <a:ea typeface="华文细黑"/>
              </a:rPr>
              <a:t>7.</a:t>
            </a:r>
            <a:r>
              <a:rPr lang="zh-CN" altLang="zh-CN" sz="2800" kern="100">
                <a:latin typeface="Times New Roman"/>
                <a:ea typeface="华文细黑"/>
                <a:cs typeface="Times New Roman"/>
              </a:rPr>
              <a:t>根据下表，以下叙述错误的是</a:t>
            </a:r>
            <a:r>
              <a:rPr lang="en-US" altLang="zh-CN" sz="2800" kern="100">
                <a:latin typeface="Times New Roman"/>
                <a:ea typeface="华文细黑"/>
              </a:rPr>
              <a:t>(</a:t>
            </a:r>
            <a:r>
              <a:rPr lang="zh-CN" altLang="zh-CN" sz="2800" kern="100">
                <a:latin typeface="Times New Roman"/>
                <a:ea typeface="华文细黑"/>
                <a:cs typeface="Times New Roman"/>
              </a:rPr>
              <a:t>　　</a:t>
            </a:r>
            <a:r>
              <a:rPr lang="en-US" altLang="zh-CN" sz="2800" kern="100">
                <a:latin typeface="Times New Roman"/>
                <a:ea typeface="华文细黑"/>
              </a:rPr>
              <a:t>)</a:t>
            </a:r>
            <a:endParaRPr lang="zh-CN" altLang="zh-CN" sz="2800" kern="100" dirty="0">
              <a:effectLst/>
              <a:latin typeface="宋体"/>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表格 2"/>
          <p:cNvGraphicFramePr>
            <a:graphicFrameLocks noGrp="1"/>
          </p:cNvGraphicFramePr>
          <p:nvPr>
            <p:extLst>
              <p:ext uri="{D42A27DB-BD31-4B8C-83A1-F6EECF244321}">
                <p14:modId xmlns:p14="http://schemas.microsoft.com/office/powerpoint/2010/main" val="3033186840"/>
              </p:ext>
            </p:extLst>
          </p:nvPr>
        </p:nvGraphicFramePr>
        <p:xfrm>
          <a:off x="3142878" y="2009212"/>
          <a:ext cx="5657307" cy="2450038"/>
        </p:xfrm>
        <a:graphic>
          <a:graphicData uri="http://schemas.openxmlformats.org/drawingml/2006/table">
            <a:tbl>
              <a:tblPr/>
              <a:tblGrid>
                <a:gridCol w="1792141"/>
                <a:gridCol w="3865166"/>
              </a:tblGrid>
              <a:tr h="576064">
                <a:tc>
                  <a:txBody>
                    <a:bodyPr/>
                    <a:lstStyle/>
                    <a:p>
                      <a:pPr algn="ctr">
                        <a:lnSpc>
                          <a:spcPct val="140000"/>
                        </a:lnSpc>
                        <a:spcAft>
                          <a:spcPts val="0"/>
                        </a:spcAft>
                      </a:pPr>
                      <a:r>
                        <a:rPr lang="en-US" sz="2800" kern="100">
                          <a:effectLst/>
                          <a:latin typeface="Times New Roman"/>
                          <a:ea typeface="华文细黑"/>
                          <a:cs typeface="Courier New"/>
                        </a:rPr>
                        <a:t>HF</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a</a:t>
                      </a:r>
                      <a:r>
                        <a:rPr lang="zh-CN" sz="2800" kern="100">
                          <a:effectLst/>
                          <a:latin typeface="Times New Roman"/>
                          <a:ea typeface="华文细黑"/>
                          <a:cs typeface="Times New Roman"/>
                        </a:rPr>
                        <a:t>＝</a:t>
                      </a:r>
                      <a:r>
                        <a:rPr lang="en-US" sz="2800" kern="100">
                          <a:effectLst/>
                          <a:latin typeface="Times New Roman"/>
                          <a:ea typeface="华文细黑"/>
                          <a:cs typeface="Courier New"/>
                        </a:rPr>
                        <a:t>3.5</a:t>
                      </a:r>
                      <a:r>
                        <a:rPr lang="en-US" sz="2800" kern="100">
                          <a:effectLst/>
                          <a:latin typeface="宋体"/>
                          <a:ea typeface="华文细黑"/>
                          <a:cs typeface="Times New Roman"/>
                        </a:rPr>
                        <a:t>×</a:t>
                      </a:r>
                      <a:r>
                        <a:rPr lang="en-US" sz="2800" kern="100">
                          <a:effectLst/>
                          <a:latin typeface="Times New Roman"/>
                          <a:ea typeface="华文细黑"/>
                          <a:cs typeface="Courier New"/>
                        </a:rPr>
                        <a:t>10 </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4</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52630">
                <a:tc>
                  <a:txBody>
                    <a:bodyPr/>
                    <a:lstStyle/>
                    <a:p>
                      <a:pPr algn="ctr">
                        <a:lnSpc>
                          <a:spcPct val="14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3</a:t>
                      </a:r>
                      <a:r>
                        <a:rPr lang="en-US" sz="2800" kern="100">
                          <a:effectLst/>
                          <a:latin typeface="Times New Roman"/>
                          <a:ea typeface="华文细黑"/>
                          <a:cs typeface="Courier New"/>
                        </a:rPr>
                        <a:t>PO</a:t>
                      </a:r>
                      <a:r>
                        <a:rPr lang="en-US" sz="2800" kern="100" baseline="-25000">
                          <a:effectLst/>
                          <a:latin typeface="Times New Roman"/>
                          <a:ea typeface="华文细黑"/>
                          <a:cs typeface="Courier New"/>
                        </a:rPr>
                        <a:t>4</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i1</a:t>
                      </a:r>
                      <a:r>
                        <a:rPr lang="zh-CN" sz="2800" kern="100">
                          <a:effectLst/>
                          <a:latin typeface="Times New Roman"/>
                          <a:ea typeface="华文细黑"/>
                          <a:cs typeface="Times New Roman"/>
                        </a:rPr>
                        <a:t>＝</a:t>
                      </a:r>
                      <a:r>
                        <a:rPr lang="en-US" sz="2800" kern="100">
                          <a:effectLst/>
                          <a:latin typeface="Times New Roman"/>
                          <a:ea typeface="华文细黑"/>
                          <a:cs typeface="Courier New"/>
                        </a:rPr>
                        <a:t>7.5</a:t>
                      </a:r>
                      <a:r>
                        <a:rPr lang="en-US" sz="2800" kern="100">
                          <a:effectLst/>
                          <a:latin typeface="宋体"/>
                          <a:ea typeface="华文细黑"/>
                          <a:cs typeface="Times New Roman"/>
                        </a:rPr>
                        <a:t>×</a:t>
                      </a:r>
                      <a:r>
                        <a:rPr lang="en-US" sz="2800" kern="100">
                          <a:effectLst/>
                          <a:latin typeface="Times New Roman"/>
                          <a:ea typeface="华文细黑"/>
                          <a:cs typeface="Courier New"/>
                        </a:rPr>
                        <a:t>10 </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3</a:t>
                      </a:r>
                      <a:endParaRPr lang="zh-CN" sz="2800" kern="100">
                        <a:effectLst/>
                        <a:latin typeface="宋体"/>
                        <a:cs typeface="Courier New"/>
                      </a:endParaRPr>
                    </a:p>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i2</a:t>
                      </a:r>
                      <a:r>
                        <a:rPr lang="zh-CN" sz="2800" kern="100">
                          <a:effectLst/>
                          <a:latin typeface="Times New Roman"/>
                          <a:ea typeface="华文细黑"/>
                          <a:cs typeface="Times New Roman"/>
                        </a:rPr>
                        <a:t>＝</a:t>
                      </a:r>
                      <a:r>
                        <a:rPr lang="en-US" sz="2800" kern="100">
                          <a:effectLst/>
                          <a:latin typeface="Times New Roman"/>
                          <a:ea typeface="华文细黑"/>
                          <a:cs typeface="Courier New"/>
                        </a:rPr>
                        <a:t>6.2</a:t>
                      </a:r>
                      <a:r>
                        <a:rPr lang="en-US" sz="2800" kern="100">
                          <a:effectLst/>
                          <a:latin typeface="宋体"/>
                          <a:ea typeface="华文细黑"/>
                          <a:cs typeface="Times New Roman"/>
                        </a:rPr>
                        <a:t>×</a:t>
                      </a:r>
                      <a:r>
                        <a:rPr lang="en-US" sz="2800" kern="100">
                          <a:effectLst/>
                          <a:latin typeface="Times New Roman"/>
                          <a:ea typeface="华文细黑"/>
                          <a:cs typeface="Courier New"/>
                        </a:rPr>
                        <a:t>10 </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8</a:t>
                      </a:r>
                      <a:endParaRPr lang="zh-CN" sz="2800" kern="100">
                        <a:effectLst/>
                        <a:latin typeface="宋体"/>
                        <a:cs typeface="Courier New"/>
                      </a:endParaRPr>
                    </a:p>
                    <a:p>
                      <a:pPr algn="ctr">
                        <a:lnSpc>
                          <a:spcPct val="140000"/>
                        </a:lnSpc>
                        <a:spcAft>
                          <a:spcPts val="0"/>
                        </a:spcAft>
                      </a:pPr>
                      <a:r>
                        <a:rPr lang="en-US" sz="2800" i="1" kern="100">
                          <a:effectLst/>
                          <a:latin typeface="Times New Roman"/>
                          <a:ea typeface="华文细黑"/>
                          <a:cs typeface="Courier New"/>
                        </a:rPr>
                        <a:t>K</a:t>
                      </a:r>
                      <a:r>
                        <a:rPr lang="en-US" sz="2800" kern="100" baseline="-25000">
                          <a:effectLst/>
                          <a:latin typeface="Times New Roman"/>
                          <a:ea typeface="华文细黑"/>
                          <a:cs typeface="Courier New"/>
                        </a:rPr>
                        <a:t>i3</a:t>
                      </a:r>
                      <a:r>
                        <a:rPr lang="zh-CN" sz="2800" kern="100">
                          <a:effectLst/>
                          <a:latin typeface="Times New Roman"/>
                          <a:ea typeface="华文细黑"/>
                          <a:cs typeface="Times New Roman"/>
                        </a:rPr>
                        <a:t>＝</a:t>
                      </a:r>
                      <a:r>
                        <a:rPr lang="en-US" sz="2800" kern="100">
                          <a:effectLst/>
                          <a:latin typeface="Times New Roman"/>
                          <a:ea typeface="华文细黑"/>
                          <a:cs typeface="Courier New"/>
                        </a:rPr>
                        <a:t>2.2</a:t>
                      </a:r>
                      <a:r>
                        <a:rPr lang="en-US" sz="2800" kern="100">
                          <a:effectLst/>
                          <a:latin typeface="宋体"/>
                          <a:ea typeface="华文细黑"/>
                          <a:cs typeface="Times New Roman"/>
                        </a:rPr>
                        <a:t>×</a:t>
                      </a:r>
                      <a:r>
                        <a:rPr lang="en-US" sz="2800" kern="100">
                          <a:effectLst/>
                          <a:latin typeface="Times New Roman"/>
                          <a:ea typeface="华文细黑"/>
                          <a:cs typeface="Courier New"/>
                        </a:rPr>
                        <a:t>10 </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13</a:t>
                      </a:r>
                      <a:endParaRPr lang="zh-CN" sz="2800" kern="100">
                        <a:effectLst/>
                        <a:latin typeface="宋体"/>
                        <a:cs typeface="Courier New"/>
                      </a:endParaRPr>
                    </a:p>
                  </a:txBody>
                  <a:tcPr marL="43312" marR="433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89459" y="4557539"/>
            <a:ext cx="11409907" cy="1902059"/>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A.NaF</a:t>
            </a:r>
            <a:r>
              <a:rPr lang="zh-CN" altLang="zh-CN" sz="2800" kern="100">
                <a:latin typeface="Times New Roman"/>
                <a:ea typeface="华文细黑"/>
                <a:cs typeface="Times New Roman"/>
              </a:rPr>
              <a:t>和</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PO</a:t>
            </a:r>
            <a:r>
              <a:rPr lang="en-US" altLang="zh-CN" sz="2800" kern="100" baseline="-25000">
                <a:latin typeface="Times New Roman"/>
                <a:ea typeface="华文细黑"/>
                <a:cs typeface="Courier New"/>
              </a:rPr>
              <a:t>4</a:t>
            </a:r>
            <a:r>
              <a:rPr lang="zh-CN" altLang="zh-CN" sz="2800" kern="100">
                <a:latin typeface="Times New Roman"/>
                <a:ea typeface="华文细黑"/>
                <a:cs typeface="Times New Roman"/>
              </a:rPr>
              <a:t>反应的产物只有</a:t>
            </a:r>
            <a:r>
              <a:rPr lang="en-US" altLang="zh-CN" sz="2800" kern="100">
                <a:latin typeface="Times New Roman"/>
                <a:ea typeface="华文细黑"/>
                <a:cs typeface="Courier New"/>
              </a:rPr>
              <a:t>HF</a:t>
            </a:r>
            <a:r>
              <a:rPr lang="zh-CN" altLang="zh-CN" sz="2800" kern="100">
                <a:latin typeface="Times New Roman"/>
                <a:ea typeface="华文细黑"/>
                <a:cs typeface="Times New Roman"/>
              </a:rPr>
              <a:t>、</a:t>
            </a:r>
            <a:r>
              <a:rPr lang="en-US" altLang="zh-CN" sz="2800" kern="100">
                <a:latin typeface="Times New Roman"/>
                <a:ea typeface="华文细黑"/>
                <a:cs typeface="Courier New"/>
              </a:rPr>
              <a:t>NaH</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PO</a:t>
            </a:r>
            <a:r>
              <a:rPr lang="en-US" altLang="zh-CN" sz="2800" kern="100" baseline="-25000">
                <a:latin typeface="Times New Roman"/>
                <a:ea typeface="华文细黑"/>
                <a:cs typeface="Courier New"/>
              </a:rPr>
              <a:t>4</a:t>
            </a:r>
            <a:endParaRPr lang="zh-CN" altLang="zh-CN" sz="280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B.0.10 mol·L</a:t>
            </a:r>
            <a:r>
              <a:rPr lang="zh-CN" altLang="zh-CN" sz="2800" kern="100" baseline="30000">
                <a:latin typeface="Times New Roman"/>
                <a:ea typeface="华文细黑"/>
                <a:cs typeface="Times New Roman"/>
              </a:rPr>
              <a:t>－</a:t>
            </a:r>
            <a:r>
              <a:rPr lang="en-US" altLang="zh-CN" sz="2800" kern="100" baseline="30000">
                <a:latin typeface="Times New Roman"/>
                <a:ea typeface="华文细黑"/>
                <a:cs typeface="Courier New"/>
              </a:rPr>
              <a:t>1</a:t>
            </a:r>
            <a:r>
              <a:rPr lang="zh-CN" altLang="zh-CN" sz="2800" kern="100">
                <a:latin typeface="Times New Roman"/>
                <a:ea typeface="华文细黑"/>
                <a:cs typeface="Times New Roman"/>
              </a:rPr>
              <a:t>的溶液，</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由大到小的顺序是</a:t>
            </a:r>
            <a:r>
              <a:rPr lang="en-US" altLang="zh-CN" sz="2800" kern="100">
                <a:latin typeface="Times New Roman"/>
                <a:ea typeface="华文细黑"/>
                <a:cs typeface="Courier New"/>
              </a:rPr>
              <a:t>Na</a:t>
            </a:r>
            <a:r>
              <a:rPr lang="en-US" altLang="zh-CN" sz="2800" kern="100" baseline="-25000">
                <a:latin typeface="Times New Roman"/>
                <a:ea typeface="华文细黑"/>
                <a:cs typeface="Courier New"/>
              </a:rPr>
              <a:t>3</a:t>
            </a:r>
            <a:r>
              <a:rPr lang="en-US" altLang="zh-CN" sz="2800" kern="100">
                <a:latin typeface="Times New Roman"/>
                <a:ea typeface="华文细黑"/>
                <a:cs typeface="Courier New"/>
              </a:rPr>
              <a:t>PO</a:t>
            </a:r>
            <a:r>
              <a:rPr lang="en-US" altLang="zh-CN" sz="2800" kern="100" baseline="-25000">
                <a:latin typeface="Times New Roman"/>
                <a:ea typeface="华文细黑"/>
                <a:cs typeface="Courier New"/>
              </a:rPr>
              <a:t>4 </a:t>
            </a:r>
            <a:r>
              <a:rPr lang="zh-CN" altLang="zh-CN" sz="2800" kern="100">
                <a:latin typeface="Times New Roman"/>
                <a:ea typeface="华文细黑"/>
                <a:cs typeface="Times New Roman"/>
              </a:rPr>
              <a:t>＞</a:t>
            </a:r>
            <a:r>
              <a:rPr lang="en-US" altLang="zh-CN" sz="2800" kern="100">
                <a:latin typeface="Times New Roman"/>
                <a:ea typeface="华文细黑"/>
                <a:cs typeface="Courier New"/>
              </a:rPr>
              <a:t> Na</a:t>
            </a:r>
            <a:r>
              <a:rPr lang="en-US" altLang="zh-CN" sz="2800" kern="100" baseline="-25000">
                <a:latin typeface="Times New Roman"/>
                <a:ea typeface="华文细黑"/>
                <a:cs typeface="Courier New"/>
              </a:rPr>
              <a:t>2</a:t>
            </a:r>
            <a:r>
              <a:rPr lang="en-US" altLang="zh-CN" sz="2800" kern="100">
                <a:latin typeface="Times New Roman"/>
                <a:ea typeface="华文细黑"/>
                <a:cs typeface="Courier New"/>
              </a:rPr>
              <a:t>HPO</a:t>
            </a:r>
            <a:r>
              <a:rPr lang="en-US" altLang="zh-CN" sz="2800" kern="100" baseline="-25000">
                <a:latin typeface="Times New Roman"/>
                <a:ea typeface="华文细黑"/>
                <a:cs typeface="Courier New"/>
              </a:rPr>
              <a:t>4 </a:t>
            </a:r>
            <a:r>
              <a:rPr lang="zh-CN" altLang="zh-CN" sz="2800" kern="100">
                <a:latin typeface="Times New Roman"/>
                <a:ea typeface="华文细黑"/>
                <a:cs typeface="Times New Roman"/>
              </a:rPr>
              <a:t>＞</a:t>
            </a:r>
            <a:r>
              <a:rPr lang="en-US" altLang="zh-CN" sz="2800" kern="100">
                <a:latin typeface="Times New Roman"/>
                <a:ea typeface="华文细黑"/>
                <a:cs typeface="Courier New"/>
              </a:rPr>
              <a:t> NaF </a:t>
            </a:r>
            <a:endParaRPr lang="en-US" altLang="zh-CN" sz="2800" kern="100" smtClean="0">
              <a:latin typeface="Times New Roman"/>
              <a:ea typeface="华文细黑"/>
              <a:cs typeface="Courier New"/>
            </a:endParaRPr>
          </a:p>
          <a:p>
            <a:pPr algn="just">
              <a:lnSpc>
                <a:spcPct val="140000"/>
              </a:lnSpc>
              <a:spcAft>
                <a:spcPts val="0"/>
              </a:spcAft>
            </a:pP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a:t>
            </a:r>
            <a:r>
              <a:rPr lang="zh-CN" altLang="zh-CN" sz="2800" kern="100" smtClean="0">
                <a:latin typeface="Times New Roman"/>
                <a:ea typeface="华文细黑"/>
                <a:cs typeface="Times New Roman"/>
              </a:rPr>
              <a:t>＞</a:t>
            </a:r>
            <a:r>
              <a:rPr lang="en-US" altLang="zh-CN" sz="2800" kern="100" smtClean="0">
                <a:latin typeface="Times New Roman"/>
                <a:ea typeface="华文细黑"/>
                <a:cs typeface="Courier New"/>
              </a:rPr>
              <a:t> NaH</a:t>
            </a:r>
            <a:r>
              <a:rPr lang="en-US" altLang="zh-CN" sz="2800" kern="100" baseline="-25000" smtClean="0">
                <a:latin typeface="Times New Roman"/>
                <a:ea typeface="华文细黑"/>
                <a:cs typeface="Courier New"/>
              </a:rPr>
              <a:t>2</a:t>
            </a:r>
            <a:r>
              <a:rPr lang="en-US" altLang="zh-CN" sz="2800" kern="100" smtClean="0">
                <a:latin typeface="Times New Roman"/>
                <a:ea typeface="华文细黑"/>
                <a:cs typeface="Courier New"/>
              </a:rPr>
              <a:t>PO</a:t>
            </a:r>
            <a:r>
              <a:rPr lang="en-US" altLang="zh-CN" sz="2800" kern="100" baseline="-25000" smtClean="0">
                <a:latin typeface="Times New Roman"/>
                <a:ea typeface="华文细黑"/>
                <a:cs typeface="Courier New"/>
              </a:rPr>
              <a:t>4</a:t>
            </a:r>
            <a:endParaRPr lang="zh-CN" altLang="zh-CN" sz="2800" kern="100">
              <a:latin typeface="宋体"/>
              <a:cs typeface="Courier New"/>
            </a:endParaRP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0848" y="981522"/>
            <a:ext cx="11232086" cy="1902059"/>
          </a:xfrm>
          <a:prstGeom prst="rect">
            <a:avLst/>
          </a:prstGeom>
        </p:spPr>
        <p:txBody>
          <a:bodyPr>
            <a:spAutoFit/>
          </a:bodyPr>
          <a:lstStyle/>
          <a:p>
            <a:pPr lvl="0" algn="just">
              <a:lnSpc>
                <a:spcPct val="140000"/>
              </a:lnSpc>
            </a:pPr>
            <a:r>
              <a:rPr lang="en-US" altLang="zh-CN" sz="2800" kern="100" dirty="0">
                <a:solidFill>
                  <a:prstClr val="black"/>
                </a:solidFill>
                <a:latin typeface="Times New Roman"/>
                <a:ea typeface="华文细黑"/>
                <a:cs typeface="Courier New"/>
              </a:rPr>
              <a:t>C.0.10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PO</a:t>
            </a:r>
            <a:r>
              <a:rPr lang="en-US" altLang="zh-CN" sz="2800" kern="100" baseline="-250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溶液中，</a:t>
            </a:r>
            <a:r>
              <a:rPr lang="en-US" altLang="zh-CN" sz="2800" kern="100" dirty="0">
                <a:solidFill>
                  <a:prstClr val="black"/>
                </a:solidFill>
                <a:latin typeface="Times New Roman"/>
                <a:ea typeface="华文细黑"/>
                <a:cs typeface="Courier New"/>
              </a:rPr>
              <a:t>0.30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c</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 0.10 </a:t>
            </a:r>
            <a:r>
              <a:rPr lang="en-US" altLang="zh-CN" sz="2800" kern="100" dirty="0" err="1">
                <a:solidFill>
                  <a:prstClr val="black"/>
                </a:solidFill>
                <a:latin typeface="Times New Roman"/>
                <a:ea typeface="华文细黑"/>
                <a:cs typeface="Courier New"/>
              </a:rPr>
              <a:t>mol·L</a:t>
            </a:r>
            <a:r>
              <a:rPr lang="zh-CN" altLang="zh-CN" sz="2800" kern="100" baseline="30000" dirty="0">
                <a:solidFill>
                  <a:prstClr val="black"/>
                </a:solidFill>
                <a:latin typeface="Times New Roman"/>
                <a:ea typeface="华文细黑"/>
                <a:cs typeface="Times New Roman"/>
              </a:rPr>
              <a:t>－</a:t>
            </a:r>
            <a:r>
              <a:rPr lang="en-US" altLang="zh-CN" sz="2800" kern="100" baseline="30000" dirty="0">
                <a:solidFill>
                  <a:prstClr val="black"/>
                </a:solidFill>
                <a:latin typeface="Times New Roman"/>
                <a:ea typeface="华文细黑"/>
                <a:cs typeface="Courier New"/>
              </a:rPr>
              <a:t>1</a:t>
            </a:r>
            <a:endParaRPr lang="zh-CN" altLang="zh-CN" sz="2800" kern="100" dirty="0">
              <a:solidFill>
                <a:prstClr val="black"/>
              </a:solidFill>
              <a:latin typeface="宋体"/>
              <a:cs typeface="Courier New"/>
            </a:endParaRPr>
          </a:p>
          <a:p>
            <a:pPr lvl="0" algn="just">
              <a:lnSpc>
                <a:spcPct val="140000"/>
              </a:lnSpc>
            </a:pPr>
            <a:r>
              <a:rPr lang="en-US" altLang="zh-CN" sz="2800" kern="100" dirty="0">
                <a:solidFill>
                  <a:prstClr val="black"/>
                </a:solidFill>
                <a:latin typeface="Times New Roman"/>
                <a:ea typeface="华文细黑"/>
                <a:cs typeface="Courier New"/>
              </a:rPr>
              <a:t>D.</a:t>
            </a:r>
            <a:r>
              <a:rPr lang="en-US" altLang="zh-CN" sz="2800" i="1" kern="100" dirty="0">
                <a:solidFill>
                  <a:prstClr val="black"/>
                </a:solidFill>
                <a:latin typeface="Times New Roman"/>
                <a:ea typeface="华文细黑"/>
                <a:cs typeface="Courier New"/>
              </a:rPr>
              <a:t>K</a:t>
            </a:r>
            <a:r>
              <a:rPr lang="en-US" altLang="zh-CN" sz="2800" kern="100" baseline="-25000" dirty="0">
                <a:solidFill>
                  <a:prstClr val="black"/>
                </a:solidFill>
                <a:latin typeface="Times New Roman"/>
                <a:ea typeface="华文细黑"/>
                <a:cs typeface="Courier New"/>
              </a:rPr>
              <a:t>i2</a:t>
            </a:r>
            <a:r>
              <a:rPr lang="zh-CN" altLang="zh-CN" sz="2800" kern="100" dirty="0">
                <a:solidFill>
                  <a:prstClr val="black"/>
                </a:solidFill>
                <a:latin typeface="Times New Roman"/>
                <a:ea typeface="华文细黑"/>
                <a:cs typeface="Times New Roman"/>
              </a:rPr>
              <a:t>远小于</a:t>
            </a:r>
            <a:r>
              <a:rPr lang="en-US" altLang="zh-CN" sz="2800" i="1" kern="100" dirty="0">
                <a:solidFill>
                  <a:prstClr val="black"/>
                </a:solidFill>
                <a:latin typeface="Times New Roman"/>
                <a:ea typeface="华文细黑"/>
                <a:cs typeface="Courier New"/>
              </a:rPr>
              <a:t>K</a:t>
            </a:r>
            <a:r>
              <a:rPr lang="en-US" altLang="zh-CN" sz="2800" kern="100" baseline="-25000" dirty="0">
                <a:solidFill>
                  <a:prstClr val="black"/>
                </a:solidFill>
                <a:latin typeface="Times New Roman"/>
                <a:ea typeface="华文细黑"/>
                <a:cs typeface="Courier New"/>
              </a:rPr>
              <a:t>i1</a:t>
            </a:r>
            <a:r>
              <a:rPr lang="zh-CN" altLang="zh-CN" sz="2800" kern="100" dirty="0">
                <a:solidFill>
                  <a:prstClr val="black"/>
                </a:solidFill>
                <a:latin typeface="Times New Roman"/>
                <a:ea typeface="华文细黑"/>
                <a:cs typeface="Times New Roman"/>
              </a:rPr>
              <a:t>的主要原因是第一步产生的</a:t>
            </a:r>
            <a:r>
              <a:rPr lang="en-US" altLang="zh-CN" sz="2800" kern="100" dirty="0">
                <a:solidFill>
                  <a:prstClr val="black"/>
                </a:solidFill>
                <a:latin typeface="Times New Roman"/>
                <a:ea typeface="华文细黑"/>
                <a:cs typeface="Courier New"/>
              </a:rPr>
              <a:t>H</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抑制了第二步的电离</a:t>
            </a:r>
            <a:endParaRPr lang="en-US" altLang="zh-CN" sz="2800" kern="100" dirty="0">
              <a:solidFill>
                <a:prstClr val="black"/>
              </a:solidFill>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latin typeface="Times New Roman"/>
              <a:ea typeface="华文细黑"/>
              <a:cs typeface="Courier New"/>
            </a:endParaRPr>
          </a:p>
        </p:txBody>
      </p:sp>
      <p:sp>
        <p:nvSpPr>
          <p:cNvPr id="4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30671"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7553794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xEl>
                                              <p:pRg st="2" end="2"/>
                                            </p:txEl>
                                          </p:spTgt>
                                        </p:tgtEl>
                                      </p:cBhvr>
                                    </p:animEffect>
                                    <p:set>
                                      <p:cBhvr>
                                        <p:cTn id="1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995" y="1260029"/>
            <a:ext cx="11457851" cy="2505301"/>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8.</a:t>
            </a:r>
            <a:r>
              <a:rPr lang="zh-CN" altLang="zh-CN" sz="2800" kern="100">
                <a:latin typeface="Times New Roman"/>
                <a:ea typeface="华文细黑"/>
                <a:cs typeface="Times New Roman"/>
              </a:rPr>
              <a:t>将</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相同的盐酸和醋酸，分别用蒸馏水稀释至原来体积的</a:t>
            </a:r>
            <a:r>
              <a:rPr lang="en-US" altLang="zh-CN" sz="2800" i="1" kern="100">
                <a:latin typeface="Times New Roman"/>
                <a:ea typeface="华文细黑"/>
                <a:cs typeface="Courier New"/>
              </a:rPr>
              <a:t>m</a:t>
            </a:r>
            <a:r>
              <a:rPr lang="zh-CN" altLang="zh-CN" sz="2800" kern="100">
                <a:latin typeface="Times New Roman"/>
                <a:ea typeface="华文细黑"/>
                <a:cs typeface="Times New Roman"/>
              </a:rPr>
              <a:t>倍和</a:t>
            </a:r>
            <a:r>
              <a:rPr lang="en-US" altLang="zh-CN" sz="2800" i="1" kern="100">
                <a:latin typeface="Times New Roman"/>
                <a:ea typeface="华文细黑"/>
                <a:cs typeface="Courier New"/>
              </a:rPr>
              <a:t>n</a:t>
            </a:r>
            <a:r>
              <a:rPr lang="zh-CN" altLang="zh-CN" sz="2800" kern="100">
                <a:latin typeface="Times New Roman"/>
                <a:ea typeface="华文细黑"/>
                <a:cs typeface="Times New Roman"/>
              </a:rPr>
              <a:t>倍，稀释后两溶液的</a:t>
            </a:r>
            <a:r>
              <a:rPr lang="en-US" altLang="zh-CN" sz="2800" i="1" kern="100">
                <a:latin typeface="Times New Roman"/>
                <a:ea typeface="华文细黑"/>
                <a:cs typeface="Courier New"/>
              </a:rPr>
              <a:t>c</a:t>
            </a:r>
            <a:r>
              <a:rPr lang="en-US" altLang="zh-CN" sz="2800" kern="100">
                <a:latin typeface="Times New Roman"/>
                <a:ea typeface="华文细黑"/>
                <a:cs typeface="Courier New"/>
              </a:rPr>
              <a:t>(H</a:t>
            </a:r>
            <a:r>
              <a:rPr lang="zh-CN" altLang="zh-CN" sz="2800" kern="100" baseline="30000">
                <a:latin typeface="Times New Roman"/>
                <a:ea typeface="华文细黑"/>
                <a:cs typeface="Times New Roman"/>
              </a:rPr>
              <a:t>＋</a:t>
            </a:r>
            <a:r>
              <a:rPr lang="en-US" altLang="zh-CN" sz="2800" kern="100">
                <a:latin typeface="Times New Roman"/>
                <a:ea typeface="华文细黑"/>
                <a:cs typeface="Courier New"/>
              </a:rPr>
              <a:t>)</a:t>
            </a:r>
            <a:r>
              <a:rPr lang="zh-CN" altLang="zh-CN" sz="2800" kern="100">
                <a:latin typeface="Times New Roman"/>
                <a:ea typeface="华文细黑"/>
                <a:cs typeface="Times New Roman"/>
              </a:rPr>
              <a:t>仍相同，则</a:t>
            </a:r>
            <a:r>
              <a:rPr lang="en-US" altLang="zh-CN" sz="2800" i="1" kern="100">
                <a:latin typeface="Times New Roman"/>
                <a:ea typeface="华文细黑"/>
                <a:cs typeface="Courier New"/>
              </a:rPr>
              <a:t>m</a:t>
            </a:r>
            <a:r>
              <a:rPr lang="zh-CN" altLang="zh-CN" sz="2800" kern="100">
                <a:latin typeface="Times New Roman"/>
                <a:ea typeface="华文细黑"/>
                <a:cs typeface="Times New Roman"/>
              </a:rPr>
              <a:t>和</a:t>
            </a:r>
            <a:r>
              <a:rPr lang="en-US" altLang="zh-CN" sz="2800" i="1" kern="100">
                <a:latin typeface="Times New Roman"/>
                <a:ea typeface="华文细黑"/>
                <a:cs typeface="Courier New"/>
              </a:rPr>
              <a:t>n</a:t>
            </a:r>
            <a:r>
              <a:rPr lang="zh-CN" altLang="zh-CN" sz="2800" kern="100">
                <a:latin typeface="Times New Roman"/>
                <a:ea typeface="华文细黑"/>
                <a:cs typeface="Times New Roman"/>
              </a:rPr>
              <a:t>的关系是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en-US" altLang="zh-CN" sz="2800" i="1" kern="100">
                <a:latin typeface="Times New Roman"/>
                <a:ea typeface="华文细黑"/>
                <a:cs typeface="Courier New"/>
              </a:rPr>
              <a:t>m</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n</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B.</a:t>
            </a:r>
            <a:r>
              <a:rPr lang="en-US" altLang="zh-CN" sz="2800" i="1" kern="100" smtClean="0">
                <a:latin typeface="Times New Roman"/>
                <a:ea typeface="华文细黑"/>
                <a:cs typeface="Courier New"/>
              </a:rPr>
              <a:t>m</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n</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en-US" altLang="zh-CN" sz="2800" i="1" kern="100">
                <a:latin typeface="Times New Roman"/>
                <a:ea typeface="华文细黑"/>
                <a:cs typeface="Courier New"/>
              </a:rPr>
              <a:t>m</a:t>
            </a:r>
            <a:r>
              <a:rPr lang="zh-CN" altLang="zh-CN" sz="2800" kern="100">
                <a:latin typeface="Times New Roman"/>
                <a:ea typeface="华文细黑"/>
                <a:cs typeface="Times New Roman"/>
              </a:rPr>
              <a:t>＝</a:t>
            </a:r>
            <a:r>
              <a:rPr lang="en-US" altLang="zh-CN" sz="2800" i="1" kern="100">
                <a:latin typeface="Times New Roman"/>
                <a:ea typeface="华文细黑"/>
                <a:cs typeface="Courier New"/>
              </a:rPr>
              <a:t>n</a:t>
            </a:r>
            <a:r>
              <a:rPr lang="en-US" altLang="zh-CN" sz="2800" kern="100">
                <a:latin typeface="Times New Roman"/>
                <a:ea typeface="华文细黑"/>
                <a:cs typeface="Courier New"/>
              </a:rPr>
              <a:t>  	</a:t>
            </a:r>
            <a:r>
              <a:rPr lang="en-US" altLang="zh-CN" sz="2800" kern="100" smtClean="0">
                <a:latin typeface="Times New Roman"/>
                <a:ea typeface="华文细黑"/>
                <a:cs typeface="Courier New"/>
              </a:rPr>
              <a:t>	D</a:t>
            </a:r>
            <a:r>
              <a:rPr lang="en-US" altLang="zh-CN" sz="2800" kern="100">
                <a:latin typeface="Times New Roman"/>
                <a:ea typeface="华文细黑"/>
                <a:cs typeface="Courier New"/>
              </a:rPr>
              <a:t>.</a:t>
            </a:r>
            <a:r>
              <a:rPr lang="zh-CN" altLang="zh-CN" sz="2800" kern="100">
                <a:latin typeface="Times New Roman"/>
                <a:ea typeface="华文细黑"/>
                <a:cs typeface="Times New Roman"/>
              </a:rPr>
              <a:t>不能确定</a:t>
            </a:r>
            <a:endParaRPr lang="zh-CN" altLang="zh-CN" sz="1050" kern="100">
              <a:effectLst/>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8119964" y="1898576"/>
            <a:ext cx="423514" cy="628890"/>
          </a:xfrm>
          <a:prstGeom prst="rect">
            <a:avLst/>
          </a:prstGeom>
        </p:spPr>
        <p:txBody>
          <a:bodyPr wrap="none">
            <a:spAutoFit/>
          </a:bodyPr>
          <a:lstStyle/>
          <a:p>
            <a:pPr algn="just">
              <a:lnSpc>
                <a:spcPct val="140000"/>
              </a:lnSpc>
            </a:pPr>
            <a:r>
              <a:rPr lang="en-US" altLang="zh-CN" sz="2800" kern="100">
                <a:solidFill>
                  <a:schemeClr val="accent6">
                    <a:lumMod val="75000"/>
                  </a:schemeClr>
                </a:solidFill>
                <a:latin typeface="Times New Roman"/>
                <a:ea typeface="华文细黑"/>
                <a:cs typeface="Courier New"/>
              </a:rPr>
              <a:t>B</a:t>
            </a:r>
            <a:endParaRPr lang="zh-CN" altLang="en-US" sz="2800" kern="10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30671"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 grpId="0"/>
      <p:bldP spid="2"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5424" y="1373230"/>
            <a:ext cx="11572430" cy="3640740"/>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9.pH</a:t>
            </a:r>
            <a:r>
              <a:rPr lang="zh-CN" altLang="zh-CN" sz="2800" kern="100">
                <a:latin typeface="Times New Roman"/>
                <a:ea typeface="华文细黑"/>
                <a:cs typeface="Times New Roman"/>
              </a:rPr>
              <a:t>相同、体积相同的氨水和氢氧化钠溶液分别采取下列措施，有关叙述正确的是</a:t>
            </a:r>
            <a:r>
              <a:rPr lang="en-US" altLang="zh-CN" sz="2800" kern="100">
                <a:latin typeface="Times New Roman"/>
                <a:ea typeface="华文细黑"/>
                <a:cs typeface="Courier New"/>
              </a:rPr>
              <a:t>(</a:t>
            </a:r>
            <a:r>
              <a:rPr lang="zh-CN" altLang="zh-CN" sz="2800" kern="100">
                <a:latin typeface="Times New Roman"/>
                <a:ea typeface="华文细黑"/>
                <a:cs typeface="Times New Roman"/>
              </a:rPr>
              <a:t>　　</a:t>
            </a:r>
            <a:r>
              <a:rPr lang="en-US" altLang="zh-CN" sz="2800" kern="100">
                <a:latin typeface="Times New Roman"/>
                <a:ea typeface="华文细黑"/>
                <a:cs typeface="Courier New"/>
              </a:rPr>
              <a:t>)</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A.</a:t>
            </a:r>
            <a:r>
              <a:rPr lang="zh-CN" altLang="zh-CN" sz="2800" kern="100">
                <a:latin typeface="Times New Roman"/>
                <a:ea typeface="华文细黑"/>
                <a:cs typeface="Times New Roman"/>
              </a:rPr>
              <a:t>加入适量的氯化铵晶体后，两溶液的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均减小</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B.</a:t>
            </a:r>
            <a:r>
              <a:rPr lang="zh-CN" altLang="zh-CN" sz="2800" kern="100">
                <a:latin typeface="Times New Roman"/>
                <a:ea typeface="华文细黑"/>
                <a:cs typeface="Times New Roman"/>
              </a:rPr>
              <a:t>温度下降</a:t>
            </a:r>
            <a:r>
              <a:rPr lang="en-US" altLang="zh-CN" sz="2800" kern="100">
                <a:latin typeface="Times New Roman"/>
                <a:ea typeface="华文细黑"/>
                <a:cs typeface="Courier New"/>
              </a:rPr>
              <a:t>10 </a:t>
            </a:r>
            <a:r>
              <a:rPr lang="en-US" altLang="zh-CN" sz="2800" kern="100">
                <a:latin typeface="宋体"/>
                <a:ea typeface="华文细黑"/>
                <a:cs typeface="Times New Roman"/>
              </a:rPr>
              <a:t>℃</a:t>
            </a:r>
            <a:r>
              <a:rPr lang="zh-CN" altLang="zh-CN" sz="2800" kern="100">
                <a:latin typeface="Times New Roman"/>
                <a:ea typeface="华文细黑"/>
                <a:cs typeface="Times New Roman"/>
              </a:rPr>
              <a:t>，两溶液的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均不变</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C.</a:t>
            </a:r>
            <a:r>
              <a:rPr lang="zh-CN" altLang="zh-CN" sz="2800" kern="100">
                <a:latin typeface="Times New Roman"/>
                <a:ea typeface="华文细黑"/>
                <a:cs typeface="Times New Roman"/>
              </a:rPr>
              <a:t>分别加水稀释</a:t>
            </a:r>
            <a:r>
              <a:rPr lang="en-US" altLang="zh-CN" sz="2800" kern="100">
                <a:latin typeface="Times New Roman"/>
                <a:ea typeface="华文细黑"/>
                <a:cs typeface="Courier New"/>
              </a:rPr>
              <a:t>10</a:t>
            </a:r>
            <a:r>
              <a:rPr lang="zh-CN" altLang="zh-CN" sz="2800" kern="100">
                <a:latin typeface="Times New Roman"/>
                <a:ea typeface="华文细黑"/>
                <a:cs typeface="Times New Roman"/>
              </a:rPr>
              <a:t>倍，两溶液的</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仍相等</a:t>
            </a:r>
            <a:endParaRPr lang="zh-CN" altLang="zh-CN" sz="1050" kern="100">
              <a:latin typeface="宋体"/>
              <a:cs typeface="Courier New"/>
            </a:endParaRPr>
          </a:p>
          <a:p>
            <a:pPr algn="just">
              <a:lnSpc>
                <a:spcPct val="140000"/>
              </a:lnSpc>
              <a:spcAft>
                <a:spcPts val="0"/>
              </a:spcAft>
            </a:pPr>
            <a:r>
              <a:rPr lang="en-US" altLang="zh-CN" sz="2800" kern="100">
                <a:latin typeface="Times New Roman"/>
                <a:ea typeface="华文细黑"/>
                <a:cs typeface="Courier New"/>
              </a:rPr>
              <a:t>D.</a:t>
            </a:r>
            <a:r>
              <a:rPr lang="zh-CN" altLang="zh-CN" sz="2800" kern="100">
                <a:latin typeface="Times New Roman"/>
                <a:ea typeface="华文细黑"/>
                <a:cs typeface="Times New Roman"/>
              </a:rPr>
              <a:t>用同浓度的盐酸中和，消耗盐酸的体积相同</a:t>
            </a:r>
            <a:endParaRPr lang="zh-CN" altLang="zh-CN" sz="1050" kern="100">
              <a:effectLst/>
              <a:latin typeface="宋体"/>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2059979" y="1980109"/>
            <a:ext cx="444352" cy="628890"/>
          </a:xfrm>
          <a:prstGeom prst="rect">
            <a:avLst/>
          </a:prstGeom>
        </p:spPr>
        <p:txBody>
          <a:bodyPr wrap="none">
            <a:spAutoFit/>
          </a:bodyPr>
          <a:lstStyle/>
          <a:p>
            <a:pPr algn="just">
              <a:lnSpc>
                <a:spcPct val="140000"/>
              </a:lnSpc>
            </a:pPr>
            <a:r>
              <a:rPr lang="en-US" altLang="zh-CN" sz="2800" kern="100">
                <a:solidFill>
                  <a:schemeClr val="accent6">
                    <a:lumMod val="75000"/>
                  </a:schemeClr>
                </a:solidFill>
                <a:latin typeface="Times New Roman"/>
                <a:ea typeface="华文细黑"/>
                <a:cs typeface="Courier New"/>
              </a:rPr>
              <a:t>A</a:t>
            </a:r>
            <a:endParaRPr lang="zh-CN" altLang="en-US" sz="2800" kern="100">
              <a:solidFill>
                <a:schemeClr val="accent6">
                  <a:lumMod val="75000"/>
                </a:schemeClr>
              </a:solidFill>
              <a:latin typeface="Times New Roman"/>
              <a:ea typeface="华文细黑"/>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30671" y="6649571"/>
            <a:ext cx="87988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 grpId="0"/>
      <p:bldP spid="2"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0984" y="1121902"/>
            <a:ext cx="11524006" cy="3640740"/>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10.25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时，相同</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值的两种一元弱酸</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HB</a:t>
            </a:r>
            <a:r>
              <a:rPr lang="zh-CN" altLang="zh-CN" sz="2800" kern="100" dirty="0">
                <a:latin typeface="Times New Roman"/>
                <a:ea typeface="华文细黑"/>
                <a:cs typeface="Times New Roman"/>
              </a:rPr>
              <a:t>溶液分别加水稀释，溶液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值随溶液体积变化的曲线如图所示。下列说法正确的是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同浓度的</a:t>
            </a:r>
            <a:r>
              <a:rPr lang="en-US" altLang="zh-CN" sz="2800" kern="100" dirty="0" err="1">
                <a:latin typeface="Times New Roman"/>
                <a:ea typeface="华文细黑"/>
                <a:cs typeface="Courier New"/>
              </a:rPr>
              <a:t>NaA</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NaB</a:t>
            </a:r>
            <a:r>
              <a:rPr lang="zh-CN" altLang="zh-CN" sz="2800" kern="100" dirty="0">
                <a:latin typeface="Times New Roman"/>
                <a:ea typeface="华文细黑"/>
                <a:cs typeface="Times New Roman"/>
              </a:rPr>
              <a:t>溶液中，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小于</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(B</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B.a</a:t>
            </a:r>
            <a:r>
              <a:rPr lang="zh-CN" altLang="zh-CN" sz="2800" kern="100" dirty="0">
                <a:latin typeface="Times New Roman"/>
                <a:ea typeface="华文细黑"/>
                <a:cs typeface="Times New Roman"/>
              </a:rPr>
              <a:t>点溶液的导电性大于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点溶液</a:t>
            </a:r>
            <a:endParaRPr lang="zh-CN" altLang="zh-CN" sz="1050" kern="100" dirty="0">
              <a:latin typeface="宋体"/>
              <a:cs typeface="Courier New"/>
            </a:endParaRPr>
          </a:p>
          <a:p>
            <a:pPr algn="just">
              <a:lnSpc>
                <a:spcPct val="14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点的</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a:t>
            </a:r>
            <a:r>
              <a:rPr lang="zh-CN" altLang="zh-CN" sz="2800" kern="100" dirty="0">
                <a:latin typeface="Times New Roman"/>
                <a:ea typeface="华文细黑"/>
                <a:cs typeface="Times New Roman"/>
              </a:rPr>
              <a:t>大于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点的</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(HB)</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D.HA</a:t>
            </a:r>
            <a:r>
              <a:rPr lang="zh-CN" altLang="zh-CN" sz="2800" kern="100" dirty="0">
                <a:latin typeface="Times New Roman"/>
                <a:ea typeface="华文细黑"/>
                <a:cs typeface="Times New Roman"/>
              </a:rPr>
              <a:t>的酸性强于</a:t>
            </a:r>
            <a:r>
              <a:rPr lang="en-US" altLang="zh-CN" sz="2800" kern="100" dirty="0" smtClean="0">
                <a:latin typeface="Times New Roman"/>
                <a:ea typeface="华文细黑"/>
                <a:cs typeface="Courier New"/>
              </a:rPr>
              <a:t>HB</a:t>
            </a:r>
            <a:endParaRPr lang="en-US" altLang="zh-CN" sz="1050" kern="100" dirty="0" smtClean="0">
              <a:latin typeface="宋体"/>
              <a:cs typeface="Courier New"/>
            </a:endParaRPr>
          </a:p>
        </p:txBody>
      </p:sp>
      <p:sp>
        <p:nvSpPr>
          <p:cNvPr id="4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HX43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263558" y="2598549"/>
            <a:ext cx="2395677" cy="205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26570" y="840852"/>
            <a:ext cx="11457851" cy="5719194"/>
          </a:xfrm>
          <a:prstGeom prst="rect">
            <a:avLst/>
          </a:prstGeom>
        </p:spPr>
        <p:txBody>
          <a:bodyPr>
            <a:spAutoFit/>
          </a:bodyPr>
          <a:lstStyle/>
          <a:p>
            <a:pPr algn="just">
              <a:lnSpc>
                <a:spcPct val="140000"/>
              </a:lnSpc>
            </a:pPr>
            <a:r>
              <a:rPr lang="zh-CN" altLang="zh-CN" b="1" kern="100" dirty="0">
                <a:solidFill>
                  <a:srgbClr val="0000FF"/>
                </a:solidFill>
                <a:latin typeface="Times New Roman"/>
                <a:cs typeface="Times New Roman"/>
              </a:rPr>
              <a:t>解析</a:t>
            </a:r>
            <a:r>
              <a:rPr lang="zh-CN" altLang="zh-CN" kern="100" dirty="0">
                <a:latin typeface="Times New Roman"/>
                <a:ea typeface="华文细黑"/>
                <a:cs typeface="Times New Roman"/>
              </a:rPr>
              <a:t>　</a:t>
            </a:r>
            <a:r>
              <a:rPr lang="en-US" altLang="zh-CN" kern="100" dirty="0">
                <a:latin typeface="Times New Roman"/>
                <a:ea typeface="华文细黑"/>
              </a:rPr>
              <a:t>pH</a:t>
            </a:r>
            <a:r>
              <a:rPr lang="zh-CN" altLang="zh-CN" kern="100" dirty="0">
                <a:latin typeface="Times New Roman"/>
                <a:ea typeface="华文细黑"/>
                <a:cs typeface="Times New Roman"/>
              </a:rPr>
              <a:t>相同的酸，稀释相同倍数时，酸性强的酸的</a:t>
            </a:r>
            <a:r>
              <a:rPr lang="en-US" altLang="zh-CN" kern="100" dirty="0">
                <a:latin typeface="Times New Roman"/>
                <a:ea typeface="华文细黑"/>
              </a:rPr>
              <a:t>pH</a:t>
            </a:r>
            <a:r>
              <a:rPr lang="zh-CN" altLang="zh-CN" kern="100" dirty="0">
                <a:latin typeface="Times New Roman"/>
                <a:ea typeface="华文细黑"/>
                <a:cs typeface="Times New Roman"/>
              </a:rPr>
              <a:t>的变化大，酸性较弱的酸的</a:t>
            </a:r>
            <a:r>
              <a:rPr lang="en-US" altLang="zh-CN" kern="100" dirty="0">
                <a:latin typeface="Times New Roman"/>
                <a:ea typeface="华文细黑"/>
              </a:rPr>
              <a:t>pH</a:t>
            </a:r>
            <a:r>
              <a:rPr lang="zh-CN" altLang="zh-CN" kern="100" dirty="0">
                <a:latin typeface="Times New Roman"/>
                <a:ea typeface="华文细黑"/>
                <a:cs typeface="Times New Roman"/>
              </a:rPr>
              <a:t>的变化小，据此得出酸性：</a:t>
            </a:r>
            <a:r>
              <a:rPr lang="en-US" altLang="zh-CN" kern="100" dirty="0">
                <a:latin typeface="Times New Roman"/>
                <a:ea typeface="华文细黑"/>
              </a:rPr>
              <a:t>HA</a:t>
            </a:r>
            <a:r>
              <a:rPr lang="zh-CN" altLang="zh-CN" kern="100" dirty="0">
                <a:latin typeface="Times New Roman"/>
                <a:ea typeface="华文细黑"/>
                <a:cs typeface="Times New Roman"/>
              </a:rPr>
              <a:t>＞</a:t>
            </a:r>
            <a:r>
              <a:rPr lang="en-US" altLang="zh-CN" kern="100" dirty="0">
                <a:latin typeface="Times New Roman"/>
                <a:ea typeface="华文细黑"/>
              </a:rPr>
              <a:t>HB</a:t>
            </a:r>
            <a:r>
              <a:rPr lang="zh-CN" altLang="zh-CN" kern="100" dirty="0">
                <a:latin typeface="Times New Roman"/>
                <a:ea typeface="华文细黑"/>
                <a:cs typeface="Times New Roman"/>
              </a:rPr>
              <a:t>，故</a:t>
            </a:r>
            <a:r>
              <a:rPr lang="en-US" altLang="zh-CN" kern="100" dirty="0">
                <a:latin typeface="Times New Roman"/>
                <a:ea typeface="华文细黑"/>
              </a:rPr>
              <a:t>D</a:t>
            </a:r>
            <a:r>
              <a:rPr lang="zh-CN" altLang="zh-CN" kern="100" dirty="0">
                <a:latin typeface="Times New Roman"/>
                <a:ea typeface="华文细黑"/>
                <a:cs typeface="Times New Roman"/>
              </a:rPr>
              <a:t>项正确。</a:t>
            </a:r>
            <a:endParaRPr lang="en-US" altLang="zh-CN" kern="100" dirty="0">
              <a:latin typeface="Times New Roman"/>
              <a:ea typeface="华文细黑"/>
              <a:cs typeface="Courier New"/>
            </a:endParaRPr>
          </a:p>
          <a:p>
            <a:pPr algn="just">
              <a:lnSpc>
                <a:spcPct val="140000"/>
              </a:lnSpc>
              <a:spcAft>
                <a:spcPts val="0"/>
              </a:spcAft>
            </a:pPr>
            <a:r>
              <a:rPr lang="en-US" altLang="zh-CN" kern="100" dirty="0" smtClean="0">
                <a:latin typeface="Times New Roman"/>
                <a:ea typeface="华文细黑"/>
                <a:cs typeface="Courier New"/>
              </a:rPr>
              <a:t>A</a:t>
            </a:r>
            <a:r>
              <a:rPr lang="zh-CN" altLang="zh-CN" kern="100" dirty="0">
                <a:latin typeface="Times New Roman"/>
                <a:ea typeface="华文细黑"/>
                <a:cs typeface="Times New Roman"/>
              </a:rPr>
              <a:t>项，根据</a:t>
            </a:r>
            <a:r>
              <a:rPr lang="en-US" altLang="zh-CN" kern="100" dirty="0">
                <a:latin typeface="宋体"/>
                <a:ea typeface="华文细黑"/>
                <a:cs typeface="Times New Roman"/>
              </a:rPr>
              <a:t>“</a:t>
            </a:r>
            <a:r>
              <a:rPr lang="zh-CN" altLang="zh-CN" kern="100" dirty="0">
                <a:latin typeface="Times New Roman"/>
                <a:ea typeface="华文细黑"/>
                <a:cs typeface="Times New Roman"/>
              </a:rPr>
              <a:t>越弱越水解</a:t>
            </a:r>
            <a:r>
              <a:rPr lang="en-US" altLang="zh-CN" kern="100" dirty="0">
                <a:latin typeface="宋体"/>
                <a:ea typeface="华文细黑"/>
                <a:cs typeface="Times New Roman"/>
              </a:rPr>
              <a:t>”</a:t>
            </a:r>
            <a:r>
              <a:rPr lang="zh-CN" altLang="zh-CN" kern="100" dirty="0">
                <a:latin typeface="Times New Roman"/>
                <a:ea typeface="华文细黑"/>
                <a:cs typeface="Times New Roman"/>
              </a:rPr>
              <a:t>的规律，可知</a:t>
            </a:r>
            <a:r>
              <a:rPr lang="en-US" altLang="zh-CN" kern="100" dirty="0">
                <a:latin typeface="Times New Roman"/>
                <a:ea typeface="华文细黑"/>
                <a:cs typeface="Courier New"/>
              </a:rPr>
              <a:t>A</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的水解程度小于</a:t>
            </a:r>
            <a:r>
              <a:rPr lang="en-US" altLang="zh-CN" kern="100" dirty="0">
                <a:latin typeface="Times New Roman"/>
                <a:ea typeface="华文细黑"/>
                <a:cs typeface="Courier New"/>
              </a:rPr>
              <a:t>B</a:t>
            </a:r>
            <a:r>
              <a:rPr lang="zh-CN" altLang="zh-CN" kern="100" baseline="30000" dirty="0">
                <a:latin typeface="Times New Roman"/>
                <a:ea typeface="华文细黑"/>
                <a:cs typeface="Times New Roman"/>
              </a:rPr>
              <a:t>－</a:t>
            </a:r>
            <a:r>
              <a:rPr lang="zh-CN" altLang="zh-CN" kern="100" dirty="0">
                <a:latin typeface="Times New Roman"/>
                <a:ea typeface="华文细黑"/>
                <a:cs typeface="Times New Roman"/>
              </a:rPr>
              <a:t>的水解程度，故同浓度的</a:t>
            </a:r>
            <a:r>
              <a:rPr lang="en-US" altLang="zh-CN" kern="100" dirty="0" err="1">
                <a:latin typeface="Times New Roman"/>
                <a:ea typeface="华文细黑"/>
                <a:cs typeface="Courier New"/>
              </a:rPr>
              <a:t>NaA</a:t>
            </a:r>
            <a:r>
              <a:rPr lang="zh-CN" altLang="zh-CN" kern="100" dirty="0">
                <a:latin typeface="Times New Roman"/>
                <a:ea typeface="华文细黑"/>
                <a:cs typeface="Times New Roman"/>
              </a:rPr>
              <a:t>与</a:t>
            </a:r>
            <a:r>
              <a:rPr lang="en-US" altLang="zh-CN" kern="100" dirty="0" err="1">
                <a:latin typeface="Times New Roman"/>
                <a:ea typeface="华文细黑"/>
                <a:cs typeface="Courier New"/>
              </a:rPr>
              <a:t>NaB</a:t>
            </a:r>
            <a:r>
              <a:rPr lang="zh-CN" altLang="zh-CN" kern="100" dirty="0">
                <a:latin typeface="Times New Roman"/>
                <a:ea typeface="华文细黑"/>
                <a:cs typeface="Times New Roman"/>
              </a:rPr>
              <a:t>溶液中，</a:t>
            </a:r>
            <a:r>
              <a:rPr lang="en-US" altLang="zh-CN" i="1" kern="100" dirty="0">
                <a:latin typeface="Times New Roman"/>
                <a:ea typeface="华文细黑"/>
                <a:cs typeface="Courier New"/>
              </a:rPr>
              <a:t>c</a:t>
            </a:r>
            <a:r>
              <a:rPr lang="en-US" altLang="zh-CN" kern="100" dirty="0">
                <a:latin typeface="Times New Roman"/>
                <a:ea typeface="华文细黑"/>
                <a:cs typeface="Courier New"/>
              </a:rPr>
              <a:t>(A</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 </a:t>
            </a:r>
            <a:r>
              <a:rPr lang="zh-CN" altLang="zh-CN" kern="100" dirty="0">
                <a:latin typeface="Times New Roman"/>
                <a:ea typeface="华文细黑"/>
                <a:cs typeface="Times New Roman"/>
              </a:rPr>
              <a:t>大于</a:t>
            </a:r>
            <a:r>
              <a:rPr lang="en-US" altLang="zh-CN" i="1" kern="100" dirty="0">
                <a:latin typeface="Times New Roman"/>
                <a:ea typeface="华文细黑"/>
                <a:cs typeface="Courier New"/>
              </a:rPr>
              <a:t>c</a:t>
            </a:r>
            <a:r>
              <a:rPr lang="en-US" altLang="zh-CN" kern="100" dirty="0">
                <a:latin typeface="Times New Roman"/>
                <a:ea typeface="华文细黑"/>
                <a:cs typeface="Courier New"/>
              </a:rPr>
              <a:t>(B</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，错误；</a:t>
            </a:r>
            <a:r>
              <a:rPr lang="en-US" altLang="zh-CN" kern="100" dirty="0">
                <a:latin typeface="Times New Roman"/>
                <a:ea typeface="华文细黑"/>
                <a:cs typeface="Courier New"/>
              </a:rPr>
              <a:t> </a:t>
            </a:r>
            <a:endParaRPr lang="en-US" altLang="zh-CN" kern="100" dirty="0" smtClean="0">
              <a:latin typeface="Times New Roman"/>
              <a:ea typeface="华文细黑"/>
              <a:cs typeface="Courier New"/>
            </a:endParaRPr>
          </a:p>
          <a:p>
            <a:pPr algn="just">
              <a:lnSpc>
                <a:spcPct val="140000"/>
              </a:lnSpc>
              <a:spcAft>
                <a:spcPts val="0"/>
              </a:spcAft>
            </a:pPr>
            <a:r>
              <a:rPr lang="en-US" altLang="zh-CN" kern="100" dirty="0" smtClean="0">
                <a:latin typeface="Times New Roman"/>
                <a:ea typeface="华文细黑"/>
                <a:cs typeface="Courier New"/>
              </a:rPr>
              <a:t>B</a:t>
            </a:r>
            <a:r>
              <a:rPr lang="zh-CN" altLang="zh-CN" kern="100" dirty="0">
                <a:latin typeface="Times New Roman"/>
                <a:ea typeface="华文细黑"/>
                <a:cs typeface="Times New Roman"/>
              </a:rPr>
              <a:t>项，在这两种酸溶液中，</a:t>
            </a:r>
            <a:r>
              <a:rPr lang="en-US" altLang="zh-CN" i="1" kern="100" dirty="0">
                <a:latin typeface="Times New Roman"/>
                <a:ea typeface="华文细黑"/>
                <a:cs typeface="Courier New"/>
              </a:rPr>
              <a:t>c</a:t>
            </a:r>
            <a:r>
              <a:rPr lang="en-US" altLang="zh-CN" kern="100" dirty="0">
                <a:latin typeface="Times New Roman"/>
                <a:ea typeface="华文细黑"/>
                <a:cs typeface="Courier New"/>
              </a:rPr>
              <a:t>(H</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en-US" altLang="zh-CN" kern="100" dirty="0">
                <a:latin typeface="宋体"/>
                <a:ea typeface="华文细黑"/>
                <a:cs typeface="Times New Roman"/>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(A</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(H</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en-US" altLang="zh-CN" kern="100" dirty="0">
                <a:latin typeface="宋体"/>
                <a:ea typeface="华文细黑"/>
                <a:cs typeface="Times New Roman"/>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(B</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，而</a:t>
            </a:r>
            <a:r>
              <a:rPr lang="en-US" altLang="zh-CN" kern="100" dirty="0">
                <a:latin typeface="Times New Roman"/>
                <a:ea typeface="华文细黑"/>
                <a:cs typeface="Courier New"/>
              </a:rPr>
              <a:t>a</a:t>
            </a:r>
            <a:r>
              <a:rPr lang="zh-CN" altLang="zh-CN" kern="100" dirty="0">
                <a:latin typeface="Times New Roman"/>
                <a:ea typeface="华文细黑"/>
                <a:cs typeface="Times New Roman"/>
              </a:rPr>
              <a:t>点的</a:t>
            </a:r>
            <a:r>
              <a:rPr lang="en-US" altLang="zh-CN" i="1" kern="100" dirty="0">
                <a:latin typeface="Times New Roman"/>
                <a:ea typeface="华文细黑"/>
                <a:cs typeface="Courier New"/>
              </a:rPr>
              <a:t>c</a:t>
            </a:r>
            <a:r>
              <a:rPr lang="en-US" altLang="zh-CN" kern="100" dirty="0">
                <a:latin typeface="Times New Roman"/>
                <a:ea typeface="华文细黑"/>
                <a:cs typeface="Courier New"/>
              </a:rPr>
              <a:t>(H</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小于</a:t>
            </a:r>
            <a:r>
              <a:rPr lang="en-US" altLang="zh-CN" kern="100" dirty="0">
                <a:latin typeface="Times New Roman"/>
                <a:ea typeface="华文细黑"/>
                <a:cs typeface="Courier New"/>
              </a:rPr>
              <a:t>b</a:t>
            </a:r>
            <a:r>
              <a:rPr lang="zh-CN" altLang="zh-CN" kern="100" dirty="0">
                <a:latin typeface="Times New Roman"/>
                <a:ea typeface="华文细黑"/>
                <a:cs typeface="Times New Roman"/>
              </a:rPr>
              <a:t>点的</a:t>
            </a:r>
            <a:r>
              <a:rPr lang="en-US" altLang="zh-CN" i="1" kern="100" dirty="0">
                <a:latin typeface="Times New Roman"/>
                <a:ea typeface="华文细黑"/>
                <a:cs typeface="Courier New"/>
              </a:rPr>
              <a:t>c</a:t>
            </a:r>
            <a:r>
              <a:rPr lang="en-US" altLang="zh-CN" kern="100" dirty="0">
                <a:latin typeface="Times New Roman"/>
                <a:ea typeface="华文细黑"/>
                <a:cs typeface="Courier New"/>
              </a:rPr>
              <a:t>(H</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，故</a:t>
            </a:r>
            <a:r>
              <a:rPr lang="en-US" altLang="zh-CN" kern="100" dirty="0">
                <a:latin typeface="Times New Roman"/>
                <a:ea typeface="华文细黑"/>
                <a:cs typeface="Courier New"/>
              </a:rPr>
              <a:t>a</a:t>
            </a:r>
            <a:r>
              <a:rPr lang="zh-CN" altLang="zh-CN" kern="100" dirty="0">
                <a:latin typeface="Times New Roman"/>
                <a:ea typeface="华文细黑"/>
                <a:cs typeface="Times New Roman"/>
              </a:rPr>
              <a:t>点的</a:t>
            </a:r>
            <a:r>
              <a:rPr lang="en-US" altLang="zh-CN" i="1" kern="100" dirty="0">
                <a:latin typeface="Times New Roman"/>
                <a:ea typeface="华文细黑"/>
                <a:cs typeface="Courier New"/>
              </a:rPr>
              <a:t>c</a:t>
            </a:r>
            <a:r>
              <a:rPr lang="en-US" altLang="zh-CN" kern="100" dirty="0">
                <a:latin typeface="Times New Roman"/>
                <a:ea typeface="华文细黑"/>
                <a:cs typeface="Courier New"/>
              </a:rPr>
              <a:t>(A</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小于</a:t>
            </a:r>
            <a:r>
              <a:rPr lang="en-US" altLang="zh-CN" kern="100" dirty="0">
                <a:latin typeface="Times New Roman"/>
                <a:ea typeface="华文细黑"/>
                <a:cs typeface="Courier New"/>
              </a:rPr>
              <a:t>b</a:t>
            </a:r>
            <a:r>
              <a:rPr lang="zh-CN" altLang="zh-CN" kern="100" dirty="0">
                <a:latin typeface="Times New Roman"/>
                <a:ea typeface="华文细黑"/>
                <a:cs typeface="Times New Roman"/>
              </a:rPr>
              <a:t>点的</a:t>
            </a:r>
            <a:r>
              <a:rPr lang="en-US" altLang="zh-CN" i="1" kern="100" dirty="0">
                <a:latin typeface="Times New Roman"/>
                <a:ea typeface="华文细黑"/>
                <a:cs typeface="Courier New"/>
              </a:rPr>
              <a:t>c</a:t>
            </a:r>
            <a:r>
              <a:rPr lang="en-US" altLang="zh-CN" kern="100" dirty="0">
                <a:latin typeface="Times New Roman"/>
                <a:ea typeface="华文细黑"/>
                <a:cs typeface="Courier New"/>
              </a:rPr>
              <a:t>(B</a:t>
            </a:r>
            <a:r>
              <a:rPr lang="zh-CN" altLang="zh-CN" kern="100" baseline="30000" dirty="0">
                <a:latin typeface="Times New Roman"/>
                <a:ea typeface="华文细黑"/>
                <a:cs typeface="Times New Roman"/>
              </a:rPr>
              <a:t>－</a:t>
            </a:r>
            <a:r>
              <a:rPr lang="en-US" altLang="zh-CN" kern="100" dirty="0">
                <a:latin typeface="Times New Roman"/>
                <a:ea typeface="华文细黑"/>
                <a:cs typeface="Courier New"/>
              </a:rPr>
              <a:t>)</a:t>
            </a:r>
            <a:r>
              <a:rPr lang="zh-CN" altLang="zh-CN" kern="100" dirty="0">
                <a:latin typeface="Times New Roman"/>
                <a:ea typeface="华文细黑"/>
                <a:cs typeface="Times New Roman"/>
              </a:rPr>
              <a:t>，即</a:t>
            </a:r>
            <a:r>
              <a:rPr lang="en-US" altLang="zh-CN" kern="100" dirty="0">
                <a:latin typeface="Times New Roman"/>
                <a:ea typeface="华文细黑"/>
                <a:cs typeface="Courier New"/>
              </a:rPr>
              <a:t>a</a:t>
            </a:r>
            <a:r>
              <a:rPr lang="zh-CN" altLang="zh-CN" kern="100" dirty="0">
                <a:latin typeface="Times New Roman"/>
                <a:ea typeface="华文细黑"/>
                <a:cs typeface="Times New Roman"/>
              </a:rPr>
              <a:t>点的离子浓度小于</a:t>
            </a:r>
            <a:r>
              <a:rPr lang="en-US" altLang="zh-CN" kern="100" dirty="0">
                <a:latin typeface="Times New Roman"/>
                <a:ea typeface="华文细黑"/>
                <a:cs typeface="Courier New"/>
              </a:rPr>
              <a:t>b</a:t>
            </a:r>
            <a:r>
              <a:rPr lang="zh-CN" altLang="zh-CN" kern="100" dirty="0">
                <a:latin typeface="Times New Roman"/>
                <a:ea typeface="华文细黑"/>
                <a:cs typeface="Times New Roman"/>
              </a:rPr>
              <a:t>点的离子浓度，故</a:t>
            </a:r>
            <a:r>
              <a:rPr lang="en-US" altLang="zh-CN" kern="100" dirty="0">
                <a:latin typeface="Times New Roman"/>
                <a:ea typeface="华文细黑"/>
                <a:cs typeface="Courier New"/>
              </a:rPr>
              <a:t>a</a:t>
            </a:r>
            <a:r>
              <a:rPr lang="zh-CN" altLang="zh-CN" kern="100" dirty="0">
                <a:latin typeface="Times New Roman"/>
                <a:ea typeface="华文细黑"/>
                <a:cs typeface="Times New Roman"/>
              </a:rPr>
              <a:t>点的导电能力小于</a:t>
            </a:r>
            <a:r>
              <a:rPr lang="en-US" altLang="zh-CN" kern="100" dirty="0">
                <a:latin typeface="Times New Roman"/>
                <a:ea typeface="华文细黑"/>
                <a:cs typeface="Courier New"/>
              </a:rPr>
              <a:t>b</a:t>
            </a:r>
            <a:r>
              <a:rPr lang="zh-CN" altLang="zh-CN" kern="100" dirty="0">
                <a:latin typeface="Times New Roman"/>
                <a:ea typeface="华文细黑"/>
                <a:cs typeface="Times New Roman"/>
              </a:rPr>
              <a:t>点，错误</a:t>
            </a:r>
            <a:r>
              <a:rPr lang="zh-CN" altLang="zh-CN" kern="100" dirty="0" smtClean="0">
                <a:latin typeface="Times New Roman"/>
                <a:ea typeface="华文细黑"/>
                <a:cs typeface="Times New Roman"/>
              </a:rPr>
              <a:t>；</a:t>
            </a:r>
            <a:endParaRPr lang="en-US" altLang="zh-CN" kern="100" dirty="0" smtClean="0">
              <a:latin typeface="Times New Roman"/>
              <a:ea typeface="华文细黑"/>
              <a:cs typeface="Times New Roman"/>
            </a:endParaRPr>
          </a:p>
          <a:p>
            <a:pPr algn="just">
              <a:lnSpc>
                <a:spcPct val="140000"/>
              </a:lnSpc>
              <a:spcAft>
                <a:spcPts val="0"/>
              </a:spcAft>
            </a:pPr>
            <a:r>
              <a:rPr lang="en-US" altLang="zh-CN" kern="100" dirty="0" smtClean="0">
                <a:latin typeface="Times New Roman"/>
                <a:ea typeface="华文细黑"/>
                <a:cs typeface="Courier New"/>
              </a:rPr>
              <a:t>C</a:t>
            </a:r>
            <a:r>
              <a:rPr lang="zh-CN" altLang="zh-CN" kern="100" dirty="0">
                <a:latin typeface="Times New Roman"/>
                <a:ea typeface="华文细黑"/>
                <a:cs typeface="Times New Roman"/>
              </a:rPr>
              <a:t>项，在稀释前两种酸的</a:t>
            </a:r>
            <a:r>
              <a:rPr lang="en-US" altLang="zh-CN" kern="100" dirty="0">
                <a:latin typeface="Times New Roman"/>
                <a:ea typeface="华文细黑"/>
                <a:cs typeface="Courier New"/>
              </a:rPr>
              <a:t>pH</a:t>
            </a:r>
            <a:r>
              <a:rPr lang="zh-CN" altLang="zh-CN" kern="100" dirty="0">
                <a:latin typeface="Times New Roman"/>
                <a:ea typeface="华文细黑"/>
                <a:cs typeface="Times New Roman"/>
              </a:rPr>
              <a:t>相同，而两种酸的酸性：</a:t>
            </a:r>
            <a:r>
              <a:rPr lang="en-US" altLang="zh-CN" kern="100" dirty="0">
                <a:latin typeface="Times New Roman"/>
                <a:ea typeface="华文细黑"/>
                <a:cs typeface="Courier New"/>
              </a:rPr>
              <a:t>HA</a:t>
            </a:r>
            <a:r>
              <a:rPr lang="zh-CN" altLang="zh-CN" kern="100" dirty="0">
                <a:latin typeface="Times New Roman"/>
                <a:ea typeface="华文细黑"/>
                <a:cs typeface="Times New Roman"/>
              </a:rPr>
              <a:t>＞</a:t>
            </a:r>
            <a:r>
              <a:rPr lang="en-US" altLang="zh-CN" kern="100" dirty="0">
                <a:latin typeface="Times New Roman"/>
                <a:ea typeface="华文细黑"/>
                <a:cs typeface="Courier New"/>
              </a:rPr>
              <a:t>HB</a:t>
            </a:r>
            <a:r>
              <a:rPr lang="zh-CN" altLang="zh-CN" kern="100" dirty="0">
                <a:latin typeface="Times New Roman"/>
                <a:ea typeface="华文细黑"/>
                <a:cs typeface="Times New Roman"/>
              </a:rPr>
              <a:t>，故在稀释前两种酸溶液的浓度：</a:t>
            </a:r>
            <a:r>
              <a:rPr lang="en-US" altLang="zh-CN" i="1" kern="100" dirty="0">
                <a:latin typeface="Times New Roman"/>
                <a:ea typeface="华文细黑"/>
                <a:cs typeface="Courier New"/>
              </a:rPr>
              <a:t>c</a:t>
            </a:r>
            <a:r>
              <a:rPr lang="en-US" altLang="zh-CN" kern="100" dirty="0">
                <a:latin typeface="Times New Roman"/>
                <a:ea typeface="华文细黑"/>
                <a:cs typeface="Courier New"/>
              </a:rPr>
              <a:t>(HA)</a:t>
            </a:r>
            <a:r>
              <a:rPr lang="zh-CN" altLang="zh-CN" kern="100" dirty="0">
                <a:latin typeface="Times New Roman"/>
                <a:ea typeface="华文细黑"/>
                <a:cs typeface="Times New Roman"/>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(HB)</a:t>
            </a:r>
            <a:r>
              <a:rPr lang="zh-CN" altLang="zh-CN" kern="100" dirty="0">
                <a:latin typeface="Times New Roman"/>
                <a:ea typeface="华文细黑"/>
                <a:cs typeface="Times New Roman"/>
              </a:rPr>
              <a:t>，故将溶液稀释相同倍数时，酸的浓度仍有：</a:t>
            </a:r>
            <a:r>
              <a:rPr lang="en-US" altLang="zh-CN" i="1" kern="100" dirty="0">
                <a:latin typeface="Times New Roman"/>
                <a:ea typeface="华文细黑"/>
                <a:cs typeface="Courier New"/>
              </a:rPr>
              <a:t>c</a:t>
            </a:r>
            <a:r>
              <a:rPr lang="en-US" altLang="zh-CN" kern="100" dirty="0">
                <a:latin typeface="Times New Roman"/>
                <a:ea typeface="华文细黑"/>
                <a:cs typeface="Courier New"/>
              </a:rPr>
              <a:t>(HA)</a:t>
            </a:r>
            <a:r>
              <a:rPr lang="zh-CN" altLang="zh-CN" kern="100" dirty="0">
                <a:latin typeface="Times New Roman"/>
                <a:ea typeface="华文细黑"/>
                <a:cs typeface="Times New Roman"/>
              </a:rPr>
              <a:t>＜</a:t>
            </a:r>
            <a:r>
              <a:rPr lang="en-US" altLang="zh-CN" i="1" kern="100" dirty="0">
                <a:latin typeface="Times New Roman"/>
                <a:ea typeface="华文细黑"/>
                <a:cs typeface="Courier New"/>
              </a:rPr>
              <a:t>c</a:t>
            </a:r>
            <a:r>
              <a:rPr lang="en-US" altLang="zh-CN" kern="100" dirty="0">
                <a:latin typeface="Times New Roman"/>
                <a:ea typeface="华文细黑"/>
                <a:cs typeface="Courier New"/>
              </a:rPr>
              <a:t>(HB)</a:t>
            </a:r>
            <a:r>
              <a:rPr lang="zh-CN" altLang="zh-CN" kern="100" dirty="0">
                <a:latin typeface="Times New Roman"/>
                <a:ea typeface="华文细黑"/>
                <a:cs typeface="Times New Roman"/>
              </a:rPr>
              <a:t>，错误</a:t>
            </a:r>
            <a:r>
              <a:rPr lang="zh-CN" altLang="zh-CN" kern="100" dirty="0" smtClean="0">
                <a:latin typeface="Times New Roman"/>
                <a:ea typeface="华文细黑"/>
                <a:cs typeface="Times New Roman"/>
              </a:rPr>
              <a:t>。</a:t>
            </a:r>
            <a:endParaRPr lang="en-US" altLang="zh-CN" kern="100" dirty="0" smtClean="0">
              <a:latin typeface="宋体"/>
              <a:cs typeface="Courier New"/>
            </a:endParaRPr>
          </a:p>
          <a:p>
            <a:pPr algn="just">
              <a:lnSpc>
                <a:spcPct val="140000"/>
              </a:lnSpc>
              <a:spcAft>
                <a:spcPts val="0"/>
              </a:spcAft>
            </a:pPr>
            <a:r>
              <a:rPr lang="zh-CN" altLang="zh-CN" b="1" kern="100" dirty="0">
                <a:solidFill>
                  <a:srgbClr val="0000FF"/>
                </a:solidFill>
                <a:latin typeface="Times New Roman"/>
                <a:cs typeface="Times New Roman"/>
              </a:rPr>
              <a:t>答案</a:t>
            </a:r>
            <a:r>
              <a:rPr lang="zh-CN" altLang="zh-CN" kern="100" dirty="0">
                <a:latin typeface="Times New Roman"/>
                <a:ea typeface="华文细黑"/>
                <a:cs typeface="Times New Roman"/>
              </a:rPr>
              <a:t>　</a:t>
            </a:r>
            <a:r>
              <a:rPr lang="en-US" altLang="zh-CN" kern="100" dirty="0">
                <a:solidFill>
                  <a:schemeClr val="accent6">
                    <a:lumMod val="75000"/>
                  </a:schemeClr>
                </a:solidFill>
                <a:latin typeface="Times New Roman"/>
                <a:ea typeface="华文细黑"/>
                <a:cs typeface="Courier New"/>
              </a:rPr>
              <a:t>D</a:t>
            </a:r>
            <a:endParaRPr lang="zh-CN" altLang="zh-CN" kern="100" dirty="0">
              <a:solidFill>
                <a:schemeClr val="accent6">
                  <a:lumMod val="75000"/>
                </a:schemeClr>
              </a:solidFill>
              <a:latin typeface="Times New Roman"/>
              <a:ea typeface="华文细黑"/>
              <a:cs typeface="Courier New"/>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0007" y="1050857"/>
            <a:ext cx="11457851" cy="1298817"/>
          </a:xfrm>
          <a:prstGeom prst="rect">
            <a:avLst/>
          </a:prstGeom>
        </p:spPr>
        <p:txBody>
          <a:bodyPr>
            <a:spAutoFit/>
          </a:bodyPr>
          <a:lstStyle/>
          <a:p>
            <a:pPr algn="just">
              <a:lnSpc>
                <a:spcPct val="140000"/>
              </a:lnSpc>
              <a:spcAft>
                <a:spcPts val="0"/>
              </a:spcAft>
            </a:pPr>
            <a:r>
              <a:rPr lang="en-US" altLang="zh-CN" sz="2800" kern="100">
                <a:latin typeface="Times New Roman"/>
                <a:ea typeface="华文细黑"/>
                <a:cs typeface="Courier New"/>
              </a:rPr>
              <a:t>11.</a:t>
            </a:r>
            <a:r>
              <a:rPr lang="zh-CN" altLang="zh-CN" sz="2800" kern="100">
                <a:latin typeface="Times New Roman"/>
                <a:ea typeface="华文细黑"/>
                <a:cs typeface="Times New Roman"/>
              </a:rPr>
              <a:t>现有体积相等且等</a:t>
            </a:r>
            <a:r>
              <a:rPr lang="en-US" altLang="zh-CN" sz="2800" kern="100">
                <a:latin typeface="Times New Roman"/>
                <a:ea typeface="华文细黑"/>
                <a:cs typeface="Courier New"/>
              </a:rPr>
              <a:t>pH</a:t>
            </a:r>
            <a:r>
              <a:rPr lang="zh-CN" altLang="zh-CN" sz="2800" kern="100">
                <a:latin typeface="Times New Roman"/>
                <a:ea typeface="华文细黑"/>
                <a:cs typeface="Times New Roman"/>
              </a:rPr>
              <a:t>或等物质的量浓度的盐酸和醋酸溶液，分别加入足量镁粉，产生</a:t>
            </a:r>
            <a:r>
              <a:rPr lang="en-US" altLang="zh-CN" sz="2800" kern="100">
                <a:latin typeface="Times New Roman"/>
                <a:ea typeface="华文细黑"/>
                <a:cs typeface="Courier New"/>
              </a:rPr>
              <a:t>H</a:t>
            </a:r>
            <a:r>
              <a:rPr lang="en-US" altLang="zh-CN" sz="2800" kern="100" baseline="-25000">
                <a:latin typeface="Times New Roman"/>
                <a:ea typeface="华文细黑"/>
                <a:cs typeface="Courier New"/>
              </a:rPr>
              <a:t>2</a:t>
            </a:r>
            <a:r>
              <a:rPr lang="zh-CN" altLang="zh-CN" sz="2800" kern="100">
                <a:latin typeface="Times New Roman"/>
                <a:ea typeface="华文细黑"/>
                <a:cs typeface="Times New Roman"/>
              </a:rPr>
              <a:t>的体积</a:t>
            </a:r>
            <a:r>
              <a:rPr lang="en-US" altLang="zh-CN" sz="2800" kern="100">
                <a:latin typeface="Times New Roman"/>
                <a:ea typeface="华文细黑"/>
                <a:cs typeface="Courier New"/>
              </a:rPr>
              <a:t>(</a:t>
            </a:r>
            <a:r>
              <a:rPr lang="zh-CN" altLang="zh-CN" sz="2800" kern="100">
                <a:latin typeface="Times New Roman"/>
                <a:ea typeface="华文细黑"/>
                <a:cs typeface="Times New Roman"/>
              </a:rPr>
              <a:t>同温同压下测定</a:t>
            </a:r>
            <a:r>
              <a:rPr lang="en-US" altLang="zh-CN" sz="2800" kern="100">
                <a:latin typeface="Times New Roman"/>
                <a:ea typeface="华文细黑"/>
                <a:cs typeface="Courier New"/>
              </a:rPr>
              <a:t>)</a:t>
            </a:r>
            <a:r>
              <a:rPr lang="zh-CN" altLang="zh-CN" sz="2800" kern="100">
                <a:latin typeface="Times New Roman"/>
                <a:ea typeface="华文细黑"/>
                <a:cs typeface="Times New Roman"/>
              </a:rPr>
              <a:t>随时间的变化示意图如下</a:t>
            </a:r>
            <a:r>
              <a:rPr lang="zh-CN" altLang="zh-CN" sz="2800" kern="100" smtClean="0">
                <a:latin typeface="Times New Roman"/>
                <a:ea typeface="华文细黑"/>
                <a:cs typeface="Times New Roman"/>
              </a:rPr>
              <a:t>：</a:t>
            </a:r>
            <a:endParaRPr lang="en-US" altLang="zh-CN" sz="2800" kern="100" smtClean="0">
              <a:latin typeface="Times New Roman"/>
              <a:ea typeface="华文细黑"/>
              <a:cs typeface="Times New Roman"/>
            </a:endParaRPr>
          </a:p>
        </p:txBody>
      </p:sp>
      <p:sp>
        <p:nvSpPr>
          <p:cNvPr id="47"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8"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6562" name="Picture 2" descr="HX736"/>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r="60434" b="51938"/>
          <a:stretch/>
        </p:blipFill>
        <p:spPr bwMode="auto">
          <a:xfrm>
            <a:off x="515355" y="2525909"/>
            <a:ext cx="2684650" cy="314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HX736"/>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48772" r="60712"/>
          <a:stretch/>
        </p:blipFill>
        <p:spPr bwMode="auto">
          <a:xfrm>
            <a:off x="6217427" y="2381892"/>
            <a:ext cx="2469106" cy="310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736"/>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60497" b="51938"/>
          <a:stretch/>
        </p:blipFill>
        <p:spPr bwMode="auto">
          <a:xfrm>
            <a:off x="3279957" y="2597917"/>
            <a:ext cx="2680366" cy="314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descr="HX736"/>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59885" t="48772"/>
          <a:stretch/>
        </p:blipFill>
        <p:spPr bwMode="auto">
          <a:xfrm>
            <a:off x="8781139" y="2453900"/>
            <a:ext cx="2521055" cy="3106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7625</TotalTime>
  <Words>5889</Words>
  <Application>Microsoft Office PowerPoint</Application>
  <PresentationFormat>自定义</PresentationFormat>
  <Paragraphs>1512</Paragraphs>
  <Slides>117</Slides>
  <Notes>2</Notes>
  <HiddenSlides>25</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117</vt:i4>
      </vt:variant>
    </vt:vector>
  </HeadingPairs>
  <TitlesOfParts>
    <vt:vector size="119"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836</cp:revision>
  <dcterms:created xsi:type="dcterms:W3CDTF">2014-11-27T01:03:08Z</dcterms:created>
  <dcterms:modified xsi:type="dcterms:W3CDTF">2016-02-26T07:48:14Z</dcterms:modified>
</cp:coreProperties>
</file>