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4"/>
  </p:sldMasterIdLst>
  <p:notesMasterIdLst>
    <p:notesMasterId r:id="rId27"/>
  </p:notesMasterIdLst>
  <p:sldIdLst>
    <p:sldId id="256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</p:sldIdLst>
  <p:sldSz cx="9144000" cy="6840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8142" autoAdjust="0"/>
  </p:normalViewPr>
  <p:slideViewPr>
    <p:cSldViewPr>
      <p:cViewPr varScale="1">
        <p:scale>
          <a:sx n="83" d="100"/>
          <a:sy n="83" d="100"/>
        </p:scale>
        <p:origin x="-7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16A1-CD54-44AD-AAEF-7C0100267705}" type="datetimeFigureOut">
              <a:rPr lang="zh-CN" altLang="en-US" smtClean="0"/>
              <a:pPr/>
              <a:t>2015-5-6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C518D-AE7E-41F4-BDAF-13DD522B5C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9144000" cy="1657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4" descr="C:\Users\yuanchunfa\Desktop\3.2课件\未标题-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6574" y="256786"/>
            <a:ext cx="1331706" cy="990989"/>
          </a:xfrm>
          <a:prstGeom prst="rect">
            <a:avLst/>
          </a:prstGeom>
          <a:noFill/>
        </p:spPr>
      </p:pic>
      <p:pic>
        <p:nvPicPr>
          <p:cNvPr id="2050" name="Picture 2" descr="C:\Users\yuanchunfa\Desktop\3.2课件\图片2.png"/>
          <p:cNvPicPr>
            <a:picLocks noChangeAspect="1" noChangeArrowheads="1"/>
          </p:cNvPicPr>
          <p:nvPr userDrawn="1"/>
        </p:nvPicPr>
        <p:blipFill>
          <a:blip r:embed="rId3" cstate="print"/>
          <a:srcRect t="3805" b="4109"/>
          <a:stretch>
            <a:fillRect/>
          </a:stretch>
        </p:blipFill>
        <p:spPr bwMode="auto">
          <a:xfrm>
            <a:off x="0" y="1390650"/>
            <a:ext cx="9144000" cy="3457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2015-5-6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2015-5-6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2015-5-6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643834" y="0"/>
            <a:ext cx="1500166" cy="56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42908" y="205559"/>
            <a:ext cx="9286908" cy="3571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B0F0"/>
                </a:solidFill>
              </a:ln>
            </a:endParaRPr>
          </a:p>
        </p:txBody>
      </p:sp>
      <p:grpSp>
        <p:nvGrpSpPr>
          <p:cNvPr id="3" name="组合 32"/>
          <p:cNvGrpSpPr/>
          <p:nvPr/>
        </p:nvGrpSpPr>
        <p:grpSpPr>
          <a:xfrm>
            <a:off x="7929269" y="205559"/>
            <a:ext cx="929011" cy="307777"/>
            <a:chOff x="6500826" y="236061"/>
            <a:chExt cx="1085882" cy="345632"/>
          </a:xfrm>
        </p:grpSpPr>
        <p:sp>
          <p:nvSpPr>
            <p:cNvPr id="34" name="流程图: 终止 33"/>
            <p:cNvSpPr/>
            <p:nvPr userDrawn="1"/>
          </p:nvSpPr>
          <p:spPr>
            <a:xfrm>
              <a:off x="6500826" y="282531"/>
              <a:ext cx="1071570" cy="285752"/>
            </a:xfrm>
            <a:prstGeom prst="flowChartTerminator">
              <a:avLst/>
            </a:prstGeom>
            <a:gradFill flip="none" rotWithShape="1">
              <a:gsLst>
                <a:gs pos="0">
                  <a:srgbClr val="00B0F0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  <a:tileRect/>
            </a:gradFill>
            <a:ln w="3175">
              <a:solidFill>
                <a:srgbClr val="66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 userDrawn="1"/>
          </p:nvSpPr>
          <p:spPr>
            <a:xfrm>
              <a:off x="6531450" y="236061"/>
              <a:ext cx="1055258" cy="345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栏目索引</a:t>
              </a:r>
              <a:endParaRPr lang="zh-CN" altLang="en-US" sz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25"/>
          <p:cNvGrpSpPr/>
          <p:nvPr/>
        </p:nvGrpSpPr>
        <p:grpSpPr>
          <a:xfrm>
            <a:off x="428596" y="134121"/>
            <a:ext cx="857256" cy="500066"/>
            <a:chOff x="428596" y="134121"/>
            <a:chExt cx="857256" cy="500066"/>
          </a:xfrm>
        </p:grpSpPr>
        <p:sp>
          <p:nvSpPr>
            <p:cNvPr id="25" name="矩形 24"/>
            <p:cNvSpPr/>
            <p:nvPr userDrawn="1"/>
          </p:nvSpPr>
          <p:spPr>
            <a:xfrm>
              <a:off x="428596" y="134121"/>
              <a:ext cx="857256" cy="50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289" name="Picture 1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0034" y="205559"/>
              <a:ext cx="714380" cy="37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5.bin"/><Relationship Id="rId2" Type="http://schemas.openxmlformats.org/officeDocument/2006/relationships/customXml" Target="../../customXml/item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jpe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6.jpeg"/><Relationship Id="rId2" Type="http://schemas.openxmlformats.org/officeDocument/2006/relationships/customXml" Target="../../customXml/item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10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1504" y="4849029"/>
            <a:ext cx="6889520" cy="14901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ctr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3200" b="1" kern="0" dirty="0" smtClean="0">
                <a:solidFill>
                  <a:srgbClr val="000000"/>
                </a:solidFill>
                <a:latin typeface="+mn-ea"/>
              </a:rPr>
              <a:t>广东版  物理</a:t>
            </a:r>
            <a:endParaRPr lang="en-US" altLang="zh-CN" sz="3200" b="1" kern="0" dirty="0" smtClean="0">
              <a:solidFill>
                <a:srgbClr val="000000"/>
              </a:solidFill>
              <a:latin typeface="+mn-ea"/>
            </a:endParaRPr>
          </a:p>
          <a:p>
            <a:pPr marL="0" indent="0" algn="ctr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3200" b="1" kern="0" dirty="0" smtClean="0">
                <a:solidFill>
                  <a:srgbClr val="000000"/>
                </a:solidFill>
                <a:latin typeface="+mn-ea"/>
              </a:rPr>
              <a:t>第八章</a:t>
            </a:r>
            <a:r>
              <a:rPr lang="zh-CN" altLang="en-US" sz="3200" b="1" kern="0" dirty="0" smtClean="0">
                <a:solidFill>
                  <a:srgbClr val="000000"/>
                </a:solidFill>
                <a:latin typeface="+mn-ea"/>
              </a:rPr>
              <a:t>　</a:t>
            </a:r>
            <a:r>
              <a:rPr lang="zh-CN" altLang="en-US" sz="3200" b="1" kern="0" dirty="0" smtClean="0">
                <a:solidFill>
                  <a:srgbClr val="000000"/>
                </a:solidFill>
                <a:latin typeface="+mn-ea"/>
              </a:rPr>
              <a:t>本章小结</a:t>
            </a:r>
            <a:endParaRPr lang="zh-CN" altLang="en-US" sz="3200" b="1" dirty="0">
              <a:latin typeface="+mn-ea"/>
            </a:endParaRPr>
          </a:p>
        </p:txBody>
      </p:sp>
    </p:spTree>
    <p:custDataLst>
      <p:custData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34187"/>
            <a:ext cx="8505000" cy="47863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898" kern="0" spc="3302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3765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(3)补全实验步骤: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①按电路图连接电路;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②闭合开关S,移动滑动触头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至某一位置,记录G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、G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的读数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;</a:t>
            </a:r>
            <a:endParaRPr lang="zh-CN" altLang="en-US" dirty="0"/>
          </a:p>
        </p:txBody>
      </p:sp>
      <p:pic>
        <p:nvPicPr>
          <p:cNvPr id="3" name="图片 3" descr="textimage5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46" y="848501"/>
            <a:ext cx="5027556" cy="2878884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37671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③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④以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为纵轴,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为横轴,作出相应图像如图丙所示。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(4)根据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图线的斜率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k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及定值电阻,写出电流表G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内阻的表达式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    </a:t>
            </a:r>
            <a:r>
              <a:rPr dirty="0"/>
              <a:t/>
            </a:r>
            <a:br>
              <a:rPr dirty="0"/>
            </a:b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    (1)由于G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的量程为0~10 mA,而G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的量程为0~5 mA,则与G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并联的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电阻分流大约是0~5 mA,应与G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的内阻相当,因此应选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,即D。保护电阻如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过大,则导致G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、G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示数很小,或指针不偏转,因此应选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,即C。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</a:t>
            </a:r>
            <a:endParaRPr lang="zh-CN" altLang="en-US" dirty="0"/>
          </a:p>
        </p:txBody>
      </p:sp>
      <p:pic>
        <p:nvPicPr>
          <p:cNvPr id="3" name="图片 3" descr="textimage6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2757739"/>
            <a:ext cx="180975" cy="19050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93257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898" kern="0" spc="1982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3765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(3)多次移动滑动触头,记录相应的G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、G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的读数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(4)由电路可知:(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)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,即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88" kern="0" spc="231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,即</a:t>
            </a:r>
            <a:r>
              <a:rPr lang="zh-CN" altLang="en-US" sz="2788" kern="0" spc="231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k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,所以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26" kern="0" spc="122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85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　见解析</a:t>
            </a:r>
            <a:endParaRPr lang="zh-CN" altLang="en-US"/>
          </a:p>
        </p:txBody>
      </p:sp>
      <p:pic>
        <p:nvPicPr>
          <p:cNvPr id="4" name="图片 4" descr="textimage8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5190784"/>
            <a:ext cx="180975" cy="190499"/>
          </a:xfrm>
          <a:prstGeom prst="rect">
            <a:avLst/>
          </a:prstGeom>
        </p:spPr>
      </p:pic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4022829" y="4500808"/>
          <a:ext cx="647699" cy="609600"/>
        </p:xfrm>
        <a:graphic>
          <a:graphicData uri="http://schemas.openxmlformats.org/presentationml/2006/ole">
            <p:oleObj spid="_x0000_s3074" name="Equation" r:id="rId6" imgW="652800" imgH="614400" progId="">
              <p:embed/>
            </p:oleObj>
          </a:graphicData>
        </a:graphic>
      </p:graphicFrame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5139046" y="4500808"/>
          <a:ext cx="647700" cy="609600"/>
        </p:xfrm>
        <a:graphic>
          <a:graphicData uri="http://schemas.openxmlformats.org/presentationml/2006/ole">
            <p:oleObj spid="_x0000_s3075" name="Equation" r:id="rId7" imgW="652800" imgH="614400" progId="">
              <p:embed/>
            </p:oleObj>
          </a:graphicData>
        </a:graphic>
      </p:graphicFrame>
      <p:graphicFrame>
        <p:nvGraphicFramePr>
          <p:cNvPr id="9" name="对象 7"/>
          <p:cNvGraphicFramePr>
            <a:graphicFrameLocks noChangeAspect="1"/>
          </p:cNvGraphicFramePr>
          <p:nvPr/>
        </p:nvGraphicFramePr>
        <p:xfrm>
          <a:off x="6921840" y="4502743"/>
          <a:ext cx="476249" cy="552449"/>
        </p:xfrm>
        <a:graphic>
          <a:graphicData uri="http://schemas.openxmlformats.org/presentationml/2006/ole">
            <p:oleObj spid="_x0000_s3076" name="Equation" r:id="rId8" imgW="480000" imgH="556800" progId="">
              <p:embed/>
            </p:oleObj>
          </a:graphicData>
        </a:graphic>
      </p:graphicFrame>
      <p:pic>
        <p:nvPicPr>
          <p:cNvPr id="10" name="图片 3" descr="textimage7.jpe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3108" y="779337"/>
            <a:ext cx="3857652" cy="3128072"/>
          </a:xfrm>
          <a:prstGeom prst="rect">
            <a:avLst/>
          </a:prstGeom>
        </p:spPr>
      </p:pic>
    </p:spTree>
    <p:custDataLst>
      <p:custData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40000" y="1562882"/>
            <a:ext cx="8505000" cy="27685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设计性电学实验的处理</a:t>
            </a:r>
            <a:endParaRPr lang="zh-CN" altLang="en-US" sz="2000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一、设计性实验的答题思路与方法</a:t>
            </a:r>
            <a:endParaRPr lang="zh-CN" altLang="en-US" sz="2000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1.明确实验目的。审题时要看清题目要求测定什么物理量,验证、探究</a:t>
            </a:r>
            <a:r>
              <a:rPr sz="2000" dirty="0"/>
              <a:t/>
            </a:r>
            <a:br>
              <a:rPr sz="2000" dirty="0"/>
            </a:b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什么物理规律,或者要求设计达到某种标准的电路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en-US" altLang="zh-CN" sz="2000" kern="0" dirty="0" smtClean="0">
              <a:solidFill>
                <a:srgbClr val="000000"/>
              </a:solidFill>
              <a:latin typeface="Times New Roman" pitchFamily="65" charset="-122"/>
              <a:ea typeface="宋体" pitchFamily="65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2.广泛联系、寻找原型、确定实验原理。</a:t>
            </a:r>
            <a:endParaRPr lang="zh-CN" altLang="en-US" sz="2000" dirty="0" smtClean="0"/>
          </a:p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3.根据实验原理与实验器材,迁移实验方法,确定实验方案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sz="20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3214678" y="777063"/>
            <a:ext cx="2857520" cy="642942"/>
            <a:chOff x="3571875" y="1314450"/>
            <a:chExt cx="2857520" cy="642942"/>
          </a:xfrm>
        </p:grpSpPr>
        <p:sp>
          <p:nvSpPr>
            <p:cNvPr id="7" name="对角圆角矩形 6"/>
            <p:cNvSpPr/>
            <p:nvPr/>
          </p:nvSpPr>
          <p:spPr>
            <a:xfrm>
              <a:off x="3571875" y="1314450"/>
              <a:ext cx="2857520" cy="571504"/>
            </a:xfrm>
            <a:prstGeom prst="round2DiagRect">
              <a:avLst/>
            </a:prstGeom>
            <a:solidFill>
              <a:srgbClr val="008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zh-CN" altLang="en-US" sz="1800" kern="1200">
                <a:ln>
                  <a:solidFill>
                    <a:srgbClr val="00B0F0"/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638549" y="1372617"/>
              <a:ext cx="279084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t"/>
              <a:r>
                <a:rPr lang="zh-CN" altLang="en-US" sz="3200" b="1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专题归纳提升</a:t>
              </a:r>
              <a:endParaRPr lang="zh-CN" altLang="en-US" sz="32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hlinkClick r:id="rId4" action="ppaction://hlinksldjump"/>
              </a:endParaRPr>
            </a:p>
          </p:txBody>
        </p:sp>
      </p:grpSp>
    </p:spTree>
    <p:custDataLst>
      <p:custData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34187"/>
            <a:ext cx="8505000" cy="3378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</a:t>
            </a: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.电路的选择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(1)实验电路的选择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①伏安法测电阻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</a:t>
            </a:r>
            <a:r>
              <a:rPr lang="zh-CN" altLang="en-US" sz="2097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79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较小或</a:t>
            </a:r>
            <a:r>
              <a:rPr lang="zh-CN" altLang="en-US" sz="2097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79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97" kern="0" dirty="0" smtClean="0">
                <a:solidFill>
                  <a:srgbClr val="000000"/>
                </a:solidFill>
                <a:latin typeface="NEU-BZ" pitchFamily="65" charset="-122"/>
                <a:ea typeface="NEU-BZ" pitchFamily="65" charset="-122"/>
              </a:rPr>
              <a:t>≪</a:t>
            </a:r>
            <a:r>
              <a:rPr lang="zh-CN" altLang="en-US" sz="2097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79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V</a:t>
            </a: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或</a:t>
            </a:r>
            <a:r>
              <a:rPr lang="zh-CN" altLang="en-US" sz="2097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79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&lt;</a:t>
            </a:r>
            <a:r>
              <a:rPr lang="zh-CN" altLang="en-US" sz="2033" kern="0" spc="389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97" kern="0" dirty="0" smtClean="0">
                <a:solidFill>
                  <a:srgbClr val="000000"/>
                </a:solidFill>
                <a:latin typeface="NEU-BZ" pitchFamily="65" charset="-122"/>
                <a:ea typeface="NEU-BZ" pitchFamily="65" charset="-122"/>
              </a:rPr>
              <a:t>⇒</a:t>
            </a: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电流表外接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b.</a:t>
            </a:r>
            <a:r>
              <a:rPr lang="zh-CN" altLang="en-US" sz="2097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79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较大或</a:t>
            </a:r>
            <a:r>
              <a:rPr lang="zh-CN" altLang="en-US" sz="2097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79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97" kern="0" dirty="0" smtClean="0">
                <a:solidFill>
                  <a:srgbClr val="000000"/>
                </a:solidFill>
                <a:latin typeface="NEU-BZ" pitchFamily="65" charset="-122"/>
                <a:ea typeface="NEU-BZ" pitchFamily="65" charset="-122"/>
              </a:rPr>
              <a:t>≫</a:t>
            </a:r>
            <a:r>
              <a:rPr lang="zh-CN" altLang="en-US" sz="2097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79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或</a:t>
            </a:r>
            <a:r>
              <a:rPr lang="zh-CN" altLang="en-US" sz="2097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79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&gt;</a:t>
            </a:r>
            <a:r>
              <a:rPr lang="zh-CN" altLang="en-US" sz="2033" kern="0" spc="389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97" kern="0" dirty="0" smtClean="0">
                <a:solidFill>
                  <a:srgbClr val="000000"/>
                </a:solidFill>
                <a:latin typeface="NEU-BZ" pitchFamily="65" charset="-122"/>
                <a:ea typeface="NEU-BZ" pitchFamily="65" charset="-122"/>
              </a:rPr>
              <a:t>⇒</a:t>
            </a: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电流表内接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②伏安法测</a:t>
            </a:r>
            <a:r>
              <a:rPr lang="zh-CN" altLang="en-US" sz="2097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</a:t>
            </a:r>
            <a:r>
              <a:rPr lang="zh-CN" altLang="en-US" sz="2097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a.电源内阻较小,已知</a:t>
            </a:r>
            <a:r>
              <a:rPr lang="zh-CN" altLang="en-US" sz="2097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79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V</a:t>
            </a: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,不知</a:t>
            </a:r>
            <a:r>
              <a:rPr lang="zh-CN" altLang="en-US" sz="2097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79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endParaRPr lang="zh-CN" altLang="en-US" dirty="0"/>
          </a:p>
        </p:txBody>
      </p:sp>
      <p:graphicFrame>
        <p:nvGraphicFramePr>
          <p:cNvPr id="5" name="对象 3"/>
          <p:cNvGraphicFramePr>
            <a:graphicFrameLocks noChangeAspect="1"/>
          </p:cNvGraphicFramePr>
          <p:nvPr/>
        </p:nvGraphicFramePr>
        <p:xfrm>
          <a:off x="3118770" y="2220142"/>
          <a:ext cx="752475" cy="380999"/>
        </p:xfrm>
        <a:graphic>
          <a:graphicData uri="http://schemas.openxmlformats.org/presentationml/2006/ole">
            <p:oleObj spid="_x0000_s1026" name="Equation" r:id="rId5" imgW="758400" imgH="384000" progId="">
              <p:embed/>
            </p:oleObj>
          </a:graphicData>
        </a:graphic>
      </p:graphicFrame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3133729" y="2699322"/>
          <a:ext cx="752475" cy="381000"/>
        </p:xfrm>
        <a:graphic>
          <a:graphicData uri="http://schemas.openxmlformats.org/presentationml/2006/ole">
            <p:oleObj spid="_x0000_s1027" name="Equation" r:id="rId6" imgW="758400" imgH="384000" progId="">
              <p:embed/>
            </p:oleObj>
          </a:graphicData>
        </a:graphic>
      </p:graphicFrame>
      <p:pic>
        <p:nvPicPr>
          <p:cNvPr id="7" name="图片 3" descr="textimage1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9511" y="4063211"/>
            <a:ext cx="2848307" cy="2306604"/>
          </a:xfrm>
          <a:prstGeom prst="rect">
            <a:avLst/>
          </a:prstGeom>
        </p:spPr>
      </p:pic>
    </p:spTree>
    <p:custDataLst>
      <p:custData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2408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2707"/>
              </a:spcBef>
              <a:buNone/>
            </a:pP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.电源内阻较大,已知</a:t>
            </a:r>
            <a:r>
              <a:rPr lang="zh-CN" altLang="en-US" sz="2097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79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,不知</a:t>
            </a:r>
            <a:r>
              <a:rPr lang="zh-CN" altLang="en-US" sz="2097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79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V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9348" kern="0" spc="1420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</p:txBody>
      </p:sp>
      <p:pic>
        <p:nvPicPr>
          <p:cNvPr id="4" name="图片 4" descr="textimage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46" y="1277129"/>
            <a:ext cx="2990850" cy="251460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(2)控制电路的选择:控制电路即滑动变阻器在电路中的连接,常有两种</a:t>
            </a:r>
            <a:r>
              <a:t/>
            </a:r>
            <a:br/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不同的形式,图甲为限流式,图乙为分压式。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8793" kern="0" spc="4858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2489"/>
              </a:spcBef>
              <a:buNone/>
            </a:pP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在具体实验中,滑动变阻器是采用分压式还是限流式,可按以下标准进</a:t>
            </a:r>
            <a:r>
              <a:t/>
            </a:r>
            <a:br/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行判断: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①负载电阻的阻值</a:t>
            </a:r>
            <a:r>
              <a:rPr lang="zh-CN" altLang="en-US" sz="2097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79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远大于滑动变阻器总电阻</a:t>
            </a:r>
            <a:r>
              <a:rPr lang="zh-CN" altLang="en-US" sz="2097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,需用分压式电路。</a:t>
            </a:r>
            <a:endParaRPr lang="zh-CN" altLang="en-US"/>
          </a:p>
        </p:txBody>
      </p:sp>
      <p:pic>
        <p:nvPicPr>
          <p:cNvPr id="3" name="图片 3" descr="textimage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45" y="1739137"/>
            <a:ext cx="6755534" cy="2181198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②要求负载上电压或电流变化范围较大,且从零开始连续可调,需用分</a:t>
            </a:r>
            <a:r>
              <a:rPr dirty="0"/>
              <a:t/>
            </a:r>
            <a:br>
              <a:rPr dirty="0"/>
            </a:b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压式电路。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③负载电阻的阻值</a:t>
            </a:r>
            <a:r>
              <a:rPr lang="zh-CN" altLang="en-US" sz="2097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79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小于滑动变阻器的总电阻</a:t>
            </a:r>
            <a:r>
              <a:rPr lang="zh-CN" altLang="en-US" sz="2097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或两电阻相差不多,并</a:t>
            </a:r>
            <a:r>
              <a:rPr dirty="0"/>
              <a:t/>
            </a:r>
            <a:br>
              <a:rPr dirty="0"/>
            </a:b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且电压表、电流表示数变化不要求从零调起,可采用限流式电路。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④两种电路均可使用的情况下,应优先采用限流式接法,因为限流式接</a:t>
            </a:r>
            <a:r>
              <a:rPr dirty="0"/>
              <a:t/>
            </a:r>
            <a:br>
              <a:rPr dirty="0"/>
            </a:b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法消耗的总功率较小。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二、实验方法及数据处理方法的迁移运用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1.实验方法的迁移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基本的实验方法包括:实验原理的设计方法、实验误差的控制方法和实</a:t>
            </a:r>
            <a:r>
              <a:rPr dirty="0"/>
              <a:t/>
            </a:r>
            <a:br>
              <a:rPr dirty="0"/>
            </a:b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验数据的处理方法,将基本的实验方法和物理原理合理迁移,可设计出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77063"/>
            <a:ext cx="8505000" cy="40343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测量不同的物理量、可探究不同问题的实验方案。教材中所学过的物</a:t>
            </a:r>
            <a:r>
              <a:rPr dirty="0"/>
              <a:t/>
            </a:r>
            <a:br>
              <a:rPr dirty="0"/>
            </a:b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理规律、物理公式中只要含有某一物理量,则该规律、公式就可作为研</a:t>
            </a:r>
            <a:r>
              <a:rPr dirty="0"/>
              <a:t/>
            </a:r>
            <a:br>
              <a:rPr dirty="0"/>
            </a:b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究或测定该物理量的原理基础而进行相应的实验方法设计。如用伏安</a:t>
            </a:r>
            <a:r>
              <a:rPr dirty="0"/>
              <a:t/>
            </a:r>
            <a:br>
              <a:rPr dirty="0"/>
            </a:b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法测电阻,</a:t>
            </a:r>
            <a:r>
              <a:rPr lang="zh-CN" altLang="en-US" sz="2097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686" kern="0" spc="-66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,也可迁移到测电压表内阻和电流表内阻上去。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89"/>
              </a:spcBef>
              <a:buNone/>
            </a:pP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2.数据处理方法的迁移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数据探究性实验的主要功能是通过实验提供的数据信息,分析各数据的</a:t>
            </a:r>
            <a:r>
              <a:rPr dirty="0"/>
              <a:t/>
            </a:r>
            <a:br>
              <a:rPr dirty="0"/>
            </a:b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内在联系,找出数据中所包含的物理规律。常用的数据处理方法(如平</a:t>
            </a:r>
            <a:r>
              <a:rPr dirty="0"/>
              <a:t/>
            </a:r>
            <a:br>
              <a:rPr dirty="0"/>
            </a:b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均值法、图像法、逐差法、比较法等)和误差分析方法应该掌握</a:t>
            </a: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</p:txBody>
      </p:sp>
      <p:graphicFrame>
        <p:nvGraphicFramePr>
          <p:cNvPr id="5" name="对象 3"/>
          <p:cNvGraphicFramePr>
            <a:graphicFrameLocks noChangeAspect="1"/>
          </p:cNvGraphicFramePr>
          <p:nvPr/>
        </p:nvGraphicFramePr>
        <p:xfrm>
          <a:off x="1982358" y="3164302"/>
          <a:ext cx="257174" cy="571500"/>
        </p:xfrm>
        <a:graphic>
          <a:graphicData uri="http://schemas.openxmlformats.org/presentationml/2006/ole">
            <p:oleObj spid="_x0000_s2050" name="Equation" r:id="rId5" imgW="259200" imgH="5760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52601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典例　常用的电流表都有内阻,现要测量电流表G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的内阻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,电路如图甲所</a:t>
            </a:r>
            <a:endParaRPr lang="zh-CN" altLang="en-US" sz="24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示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。供选择的仪器如下: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8992" kern="0" spc="698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2623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A.待测电流表G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(0~5 mA,内阻约300 Ω)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B.电流表G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(0~10 mA,内阻约100 Ω)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C.定值电阻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(30 Ω)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D.定值电阻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(300 Ω)</a:t>
            </a:r>
            <a:endParaRPr lang="zh-CN" altLang="en-US" dirty="0"/>
          </a:p>
        </p:txBody>
      </p:sp>
      <p:pic>
        <p:nvPicPr>
          <p:cNvPr id="3" name="图片 3" descr="textimage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40" y="1705757"/>
            <a:ext cx="1863622" cy="2222347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37800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E.定值电阻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 kΩ)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F.滑动变阻器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(0~20 Ω)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G.电源(电动势6.0 V,内阻不计)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H.开关S及导线若干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(1)电路中与电流表G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并联的电阻应选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,保护电阻应选用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    </a:t>
            </a:r>
            <a:r>
              <a:rPr dirty="0"/>
              <a:t/>
            </a:r>
            <a:br>
              <a:rPr dirty="0"/>
            </a:b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。(请填写器材前的字母序号)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(2)根据电路图在图乙中连接实物图,要求闭合开关前滑动变阻器的滑动触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头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处于正确位置。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ustomerInfo>
  <UserName>DELL</UserName>
  <CompanyName/>
  <MachineID>A666</MachineID>
  <ToolID>ljRTAAAAKGU=</ToolID>
  <Data><![CDATA[bGpSVEFBQUFLR1U9]]></Data>
</CustomerInfo>
</file>

<file path=customXml/item10.xml><?xml version="1.0" encoding="utf-8"?>
<CustomerInfo>
  <UserName>DELL</UserName>
  <CompanyName/>
  <MachineID>A666</MachineID>
  <ToolID>ljRTAAAAKGU=</ToolID>
  <Data><![CDATA[bGpSVEFBQUFLR1U9]]></Data>
</CustomerInfo>
</file>

<file path=customXml/item11.xml><?xml version="1.0" encoding="utf-8"?>
<CustomerInfo>
  <UserName>DELL</UserName>
  <CompanyName/>
  <MachineID>A666</MachineID>
  <ToolID>ljRTAAAAKGU=</ToolID>
  <Data><![CDATA[bGpSVEFBQUFLR1U9]]></Data>
</CustomerInfo>
</file>

<file path=customXml/item12.xml><?xml version="1.0" encoding="utf-8"?>
<CustomerInfo>
  <UserName>DELL</UserName>
  <CompanyName/>
  <MachineID>A666</MachineID>
  <ToolID>ljRTAAAAKGU=</ToolID>
  <Data><![CDATA[bGpSVEFBQUFLR1U9]]></Data>
</CustomerInfo>
</file>

<file path=customXml/item13.xml><?xml version="1.0" encoding="utf-8"?>
<CustomerInfo>
  <UserName>DELL</UserName>
  <CompanyName/>
  <MachineID>A666</MachineID>
  <ToolID>ljRTAAAAKGU=</ToolID>
  <Data><![CDATA[bGpSVEFBQUFLR1U9]]></Data>
</CustomerInfo>
</file>

<file path=customXml/item2.xml><?xml version="1.0" encoding="utf-8"?>
<CustomerInfo>
  <UserName>DELL</UserName>
  <CompanyName/>
  <MachineID>A666</MachineID>
  <ToolID>ljRTAAAAKGU=</ToolID>
  <Data><![CDATA[bGpSVEFBQUFLR1U9]]></Data>
</CustomerInfo>
</file>

<file path=customXml/item3.xml><?xml version="1.0" encoding="utf-8"?>
<CustomerInfo>
  <UserName>DELL</UserName>
  <CompanyName/>
  <MachineID>A666</MachineID>
  <ToolID>ljRTAAAAKGU=</ToolID>
  <Data><![CDATA[bGpSVEFBQUFLR1U9]]></Data>
</CustomerInfo>
</file>

<file path=customXml/item4.xml><?xml version="1.0" encoding="utf-8"?>
<CustomerInfo>
  <UserName>DELL</UserName>
  <CompanyName/>
  <MachineID>A666</MachineID>
  <ToolID>ljRTAAAAKGU=</ToolID>
  <Data><![CDATA[bGpSVEFBQUFLR1U9]]></Data>
</CustomerInfo>
</file>

<file path=customXml/item5.xml><?xml version="1.0" encoding="utf-8"?>
<CustomerInfo>
  <UserName>DELL</UserName>
  <CompanyName/>
  <MachineID>A666</MachineID>
  <ToolID>ljRTAAAAKGU=</ToolID>
  <Data><![CDATA[bGpSVEFBQUFLR1U9]]></Data>
</CustomerInfo>
</file>

<file path=customXml/item6.xml><?xml version="1.0" encoding="utf-8"?>
<CustomerInfo>
  <UserName>DELL</UserName>
  <CompanyName/>
  <MachineID>A666</MachineID>
  <ToolID>ljRTAAAAKGU=</ToolID>
  <Data><![CDATA[bGpSVEFBQUFLR1U9]]></Data>
</CustomerInfo>
</file>

<file path=customXml/item7.xml><?xml version="1.0" encoding="utf-8"?>
<CustomerInfo>
  <UserName>DELL</UserName>
  <CompanyName/>
  <MachineID>A666</MachineID>
  <ToolID>ljRTAAAAKGU=</ToolID>
  <Data><![CDATA[bGpSVEFBQUFLR1U9]]></Data>
</CustomerInfo>
</file>

<file path=customXml/item8.xml><?xml version="1.0" encoding="utf-8"?>
<CustomerInfo>
  <UserName>DELL</UserName>
  <CompanyName/>
  <MachineID>A666</MachineID>
  <ToolID>ljRTAAAAKGU=</ToolID>
  <Data><![CDATA[bGpSVEFBQUFLR1U9]]></Data>
</CustomerInfo>
</file>

<file path=customXml/item9.xml><?xml version="1.0" encoding="utf-8"?>
<CustomerInfo>
  <UserName>DELL</UserName>
  <CompanyName/>
  <MachineID>A666</MachineID>
  <ToolID>ljRTAAAAKGU=</ToolID>
  <Data><![CDATA[bGpSVEFBQUFLR1U9]]></Data>
</CustomerInfo>
</file>

<file path=customXml/itemProps1.xml><?xml version="1.0" encoding="utf-8"?>
<ds:datastoreItem xmlns:ds="http://schemas.openxmlformats.org/officeDocument/2006/customXml" ds:itemID="{4E25CE62-E5C9-4ABD-81C7-A5FBE59F214F}">
  <ds:schemaRefs/>
</ds:datastoreItem>
</file>

<file path=customXml/itemProps10.xml><?xml version="1.0" encoding="utf-8"?>
<ds:datastoreItem xmlns:ds="http://schemas.openxmlformats.org/officeDocument/2006/customXml" ds:itemID="{998BB32A-2AE0-4848-A72D-1C1FA0318CA2}">
  <ds:schemaRefs/>
</ds:datastoreItem>
</file>

<file path=customXml/itemProps11.xml><?xml version="1.0" encoding="utf-8"?>
<ds:datastoreItem xmlns:ds="http://schemas.openxmlformats.org/officeDocument/2006/customXml" ds:itemID="{5C757ADC-2C16-4329-BBDF-5605CC7A74CE}">
  <ds:schemaRefs/>
</ds:datastoreItem>
</file>

<file path=customXml/itemProps12.xml><?xml version="1.0" encoding="utf-8"?>
<ds:datastoreItem xmlns:ds="http://schemas.openxmlformats.org/officeDocument/2006/customXml" ds:itemID="{3F1A8DE2-56FC-4F4C-B895-5D7F93BC5DA1}">
  <ds:schemaRefs/>
</ds:datastoreItem>
</file>

<file path=customXml/itemProps13.xml><?xml version="1.0" encoding="utf-8"?>
<ds:datastoreItem xmlns:ds="http://schemas.openxmlformats.org/officeDocument/2006/customXml" ds:itemID="{156E2898-94DE-4F87-9EDF-4503B37CA205}">
  <ds:schemaRefs/>
</ds:datastoreItem>
</file>

<file path=customXml/itemProps2.xml><?xml version="1.0" encoding="utf-8"?>
<ds:datastoreItem xmlns:ds="http://schemas.openxmlformats.org/officeDocument/2006/customXml" ds:itemID="{859E2771-AB24-4AED-9E3F-60FA4543BA0D}">
  <ds:schemaRefs/>
</ds:datastoreItem>
</file>

<file path=customXml/itemProps3.xml><?xml version="1.0" encoding="utf-8"?>
<ds:datastoreItem xmlns:ds="http://schemas.openxmlformats.org/officeDocument/2006/customXml" ds:itemID="{FD346346-1272-4908-A708-CC4D689336D7}">
  <ds:schemaRefs/>
</ds:datastoreItem>
</file>

<file path=customXml/itemProps4.xml><?xml version="1.0" encoding="utf-8"?>
<ds:datastoreItem xmlns:ds="http://schemas.openxmlformats.org/officeDocument/2006/customXml" ds:itemID="{EAB999A7-1C3D-410F-876E-9A3A1F70AE93}">
  <ds:schemaRefs/>
</ds:datastoreItem>
</file>

<file path=customXml/itemProps5.xml><?xml version="1.0" encoding="utf-8"?>
<ds:datastoreItem xmlns:ds="http://schemas.openxmlformats.org/officeDocument/2006/customXml" ds:itemID="{F1F81946-9AC5-4D17-B4C3-136BB08FDA59}">
  <ds:schemaRefs/>
</ds:datastoreItem>
</file>

<file path=customXml/itemProps6.xml><?xml version="1.0" encoding="utf-8"?>
<ds:datastoreItem xmlns:ds="http://schemas.openxmlformats.org/officeDocument/2006/customXml" ds:itemID="{C08A954D-00B8-4E5F-95F3-51F07A17EFBB}">
  <ds:schemaRefs/>
</ds:datastoreItem>
</file>

<file path=customXml/itemProps7.xml><?xml version="1.0" encoding="utf-8"?>
<ds:datastoreItem xmlns:ds="http://schemas.openxmlformats.org/officeDocument/2006/customXml" ds:itemID="{2347D7C9-9012-4F3A-8888-BF5993083032}">
  <ds:schemaRefs/>
</ds:datastoreItem>
</file>

<file path=customXml/itemProps8.xml><?xml version="1.0" encoding="utf-8"?>
<ds:datastoreItem xmlns:ds="http://schemas.openxmlformats.org/officeDocument/2006/customXml" ds:itemID="{76EEA0E4-EDE4-406A-BFD7-C7073DB93638}">
  <ds:schemaRefs/>
</ds:datastoreItem>
</file>

<file path=customXml/itemProps9.xml><?xml version="1.0" encoding="utf-8"?>
<ds:datastoreItem xmlns:ds="http://schemas.openxmlformats.org/officeDocument/2006/customXml" ds:itemID="{076A67E3-D24D-4EAF-B9AB-B7562E9EBF8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200</Words>
  <PresentationFormat>自定义</PresentationFormat>
  <Paragraphs>57</Paragraphs>
  <Slides>12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2_Office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封面标题</dc:title>
  <cp:lastModifiedBy>先进技术论坛</cp:lastModifiedBy>
  <cp:revision>19</cp:revision>
  <dcterms:modified xsi:type="dcterms:W3CDTF">2015-05-06T06:07:54Z</dcterms:modified>
</cp:coreProperties>
</file>