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customXml/itemProps3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customXml/itemProps21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customXml/itemProps9.xml" ContentType="application/vnd.openxmlformats-officedocument.customXml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customXml/itemProps38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8"/>
  </p:sldMasterIdLst>
  <p:notesMasterIdLst>
    <p:notesMasterId r:id="rId96"/>
  </p:notesMasterIdLst>
  <p:sldIdLst>
    <p:sldId id="256" r:id="rId49"/>
    <p:sldId id="261" r:id="rId50"/>
    <p:sldId id="262" r:id="rId51"/>
    <p:sldId id="263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2" r:id="rId69"/>
    <p:sldId id="283" r:id="rId70"/>
    <p:sldId id="284" r:id="rId71"/>
    <p:sldId id="285" r:id="rId72"/>
    <p:sldId id="286" r:id="rId73"/>
    <p:sldId id="288" r:id="rId74"/>
    <p:sldId id="289" r:id="rId75"/>
    <p:sldId id="290" r:id="rId76"/>
    <p:sldId id="291" r:id="rId77"/>
    <p:sldId id="292" r:id="rId78"/>
    <p:sldId id="293" r:id="rId79"/>
    <p:sldId id="294" r:id="rId80"/>
    <p:sldId id="296" r:id="rId81"/>
    <p:sldId id="297" r:id="rId82"/>
    <p:sldId id="298" r:id="rId83"/>
    <p:sldId id="299" r:id="rId84"/>
    <p:sldId id="300" r:id="rId85"/>
    <p:sldId id="303" r:id="rId86"/>
    <p:sldId id="304" r:id="rId87"/>
    <p:sldId id="305" r:id="rId88"/>
    <p:sldId id="306" r:id="rId89"/>
    <p:sldId id="307" r:id="rId90"/>
    <p:sldId id="308" r:id="rId91"/>
    <p:sldId id="309" r:id="rId92"/>
    <p:sldId id="310" r:id="rId93"/>
    <p:sldId id="311" r:id="rId94"/>
    <p:sldId id="312" r:id="rId95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74" autoAdjust="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" Target="slides/slide2.xml"/><Relationship Id="rId55" Type="http://schemas.openxmlformats.org/officeDocument/2006/relationships/slide" Target="slides/slide7.xml"/><Relationship Id="rId63" Type="http://schemas.openxmlformats.org/officeDocument/2006/relationships/slide" Target="slides/slide15.xml"/><Relationship Id="rId68" Type="http://schemas.openxmlformats.org/officeDocument/2006/relationships/slide" Target="slides/slide20.xml"/><Relationship Id="rId76" Type="http://schemas.openxmlformats.org/officeDocument/2006/relationships/slide" Target="slides/slide28.xml"/><Relationship Id="rId84" Type="http://schemas.openxmlformats.org/officeDocument/2006/relationships/slide" Target="slides/slide36.xml"/><Relationship Id="rId89" Type="http://schemas.openxmlformats.org/officeDocument/2006/relationships/slide" Target="slides/slide41.xml"/><Relationship Id="rId97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3.xml"/><Relationship Id="rId92" Type="http://schemas.openxmlformats.org/officeDocument/2006/relationships/slide" Target="slides/slide4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5.xml"/><Relationship Id="rId58" Type="http://schemas.openxmlformats.org/officeDocument/2006/relationships/slide" Target="slides/slide10.xml"/><Relationship Id="rId66" Type="http://schemas.openxmlformats.org/officeDocument/2006/relationships/slide" Target="slides/slide18.xml"/><Relationship Id="rId74" Type="http://schemas.openxmlformats.org/officeDocument/2006/relationships/slide" Target="slides/slide26.xml"/><Relationship Id="rId79" Type="http://schemas.openxmlformats.org/officeDocument/2006/relationships/slide" Target="slides/slide31.xml"/><Relationship Id="rId87" Type="http://schemas.openxmlformats.org/officeDocument/2006/relationships/slide" Target="slides/slide39.xml"/><Relationship Id="rId5" Type="http://schemas.openxmlformats.org/officeDocument/2006/relationships/customXml" Target="../customXml/item5.xml"/><Relationship Id="rId61" Type="http://schemas.openxmlformats.org/officeDocument/2006/relationships/slide" Target="slides/slide13.xml"/><Relationship Id="rId82" Type="http://schemas.openxmlformats.org/officeDocument/2006/relationships/slide" Target="slides/slide34.xml"/><Relationship Id="rId90" Type="http://schemas.openxmlformats.org/officeDocument/2006/relationships/slide" Target="slides/slide42.xml"/><Relationship Id="rId95" Type="http://schemas.openxmlformats.org/officeDocument/2006/relationships/slide" Target="slides/slide4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1.xml"/><Relationship Id="rId56" Type="http://schemas.openxmlformats.org/officeDocument/2006/relationships/slide" Target="slides/slide8.xml"/><Relationship Id="rId64" Type="http://schemas.openxmlformats.org/officeDocument/2006/relationships/slide" Target="slides/slide16.xml"/><Relationship Id="rId69" Type="http://schemas.openxmlformats.org/officeDocument/2006/relationships/slide" Target="slides/slide21.xml"/><Relationship Id="rId77" Type="http://schemas.openxmlformats.org/officeDocument/2006/relationships/slide" Target="slides/slide29.xml"/><Relationship Id="rId100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3.xml"/><Relationship Id="rId72" Type="http://schemas.openxmlformats.org/officeDocument/2006/relationships/slide" Target="slides/slide24.xml"/><Relationship Id="rId80" Type="http://schemas.openxmlformats.org/officeDocument/2006/relationships/slide" Target="slides/slide32.xml"/><Relationship Id="rId85" Type="http://schemas.openxmlformats.org/officeDocument/2006/relationships/slide" Target="slides/slide37.xml"/><Relationship Id="rId93" Type="http://schemas.openxmlformats.org/officeDocument/2006/relationships/slide" Target="slides/slide45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1.xml"/><Relationship Id="rId67" Type="http://schemas.openxmlformats.org/officeDocument/2006/relationships/slide" Target="slides/slide1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6.xml"/><Relationship Id="rId62" Type="http://schemas.openxmlformats.org/officeDocument/2006/relationships/slide" Target="slides/slide14.xml"/><Relationship Id="rId70" Type="http://schemas.openxmlformats.org/officeDocument/2006/relationships/slide" Target="slides/slide22.xml"/><Relationship Id="rId75" Type="http://schemas.openxmlformats.org/officeDocument/2006/relationships/slide" Target="slides/slide27.xml"/><Relationship Id="rId83" Type="http://schemas.openxmlformats.org/officeDocument/2006/relationships/slide" Target="slides/slide35.xml"/><Relationship Id="rId88" Type="http://schemas.openxmlformats.org/officeDocument/2006/relationships/slide" Target="slides/slide40.xml"/><Relationship Id="rId91" Type="http://schemas.openxmlformats.org/officeDocument/2006/relationships/slide" Target="slides/slide43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.xml"/><Relationship Id="rId57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4.xml"/><Relationship Id="rId60" Type="http://schemas.openxmlformats.org/officeDocument/2006/relationships/slide" Target="slides/slide12.xml"/><Relationship Id="rId65" Type="http://schemas.openxmlformats.org/officeDocument/2006/relationships/slide" Target="slides/slide17.xml"/><Relationship Id="rId73" Type="http://schemas.openxmlformats.org/officeDocument/2006/relationships/slide" Target="slides/slide25.xml"/><Relationship Id="rId78" Type="http://schemas.openxmlformats.org/officeDocument/2006/relationships/slide" Target="slides/slide30.xml"/><Relationship Id="rId81" Type="http://schemas.openxmlformats.org/officeDocument/2006/relationships/slide" Target="slides/slide33.xml"/><Relationship Id="rId86" Type="http://schemas.openxmlformats.org/officeDocument/2006/relationships/slide" Target="slides/slide38.xml"/><Relationship Id="rId94" Type="http://schemas.openxmlformats.org/officeDocument/2006/relationships/slide" Target="slides/slide46.xml"/><Relationship Id="rId9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C:\Users\yuanchunfa\Desktop\3.2课件\未标题-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6574" y="256786"/>
            <a:ext cx="1331706" cy="990989"/>
          </a:xfrm>
          <a:prstGeom prst="rect">
            <a:avLst/>
          </a:prstGeom>
          <a:noFill/>
        </p:spPr>
      </p:pic>
      <p:pic>
        <p:nvPicPr>
          <p:cNvPr id="2050" name="Picture 2" descr="C:\Users\yuanchunfa\Desktop\3.2课件\图片2.png"/>
          <p:cNvPicPr>
            <a:picLocks noChangeAspect="1" noChangeArrowheads="1"/>
          </p:cNvPicPr>
          <p:nvPr userDrawn="1"/>
        </p:nvPicPr>
        <p:blipFill>
          <a:blip r:embed="rId3" cstate="print"/>
          <a:srcRect t="3805" b="4109"/>
          <a:stretch>
            <a:fillRect/>
          </a:stretch>
        </p:blipFill>
        <p:spPr bwMode="auto">
          <a:xfrm>
            <a:off x="0" y="1390650"/>
            <a:ext cx="91440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8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 userDrawn="1"/>
        </p:nvGrpSpPr>
        <p:grpSpPr>
          <a:xfrm>
            <a:off x="8001024" y="-747419"/>
            <a:ext cx="928694" cy="738664"/>
            <a:chOff x="7893906" y="910756"/>
            <a:chExt cx="928694" cy="738664"/>
          </a:xfrm>
        </p:grpSpPr>
        <p:sp>
          <p:nvSpPr>
            <p:cNvPr id="38" name="对角圆角矩形 37"/>
            <p:cNvSpPr/>
            <p:nvPr userDrawn="1"/>
          </p:nvSpPr>
          <p:spPr>
            <a:xfrm>
              <a:off x="7899400" y="912820"/>
              <a:ext cx="889000" cy="736600"/>
            </a:xfrm>
            <a:prstGeom prst="round2DiagRect">
              <a:avLst/>
            </a:prstGeom>
            <a:solidFill>
              <a:srgbClr val="66FFFF"/>
            </a:solidFill>
            <a:ln w="9525">
              <a:solidFill>
                <a:srgbClr val="008C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7893906" y="910756"/>
              <a:ext cx="92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6" action="ppaction://hlinksldjump"/>
                </a:rPr>
                <a:t>知识梳理</a:t>
              </a:r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7" action="ppaction://hlinksldjump"/>
                </a:rPr>
                <a:t>重难突破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8" action="ppaction://hlinksldjump"/>
                </a:rPr>
                <a:t>思想方法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643834" y="0"/>
            <a:ext cx="1500166" cy="56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42908" y="205559"/>
            <a:ext cx="9286908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7929269" y="205559"/>
            <a:ext cx="929011" cy="307777"/>
            <a:chOff x="6500826" y="236061"/>
            <a:chExt cx="1085882" cy="345632"/>
          </a:xfrm>
        </p:grpSpPr>
        <p:sp>
          <p:nvSpPr>
            <p:cNvPr id="34" name="流程图: 终止 33"/>
            <p:cNvSpPr/>
            <p:nvPr userDrawn="1"/>
          </p:nvSpPr>
          <p:spPr>
            <a:xfrm>
              <a:off x="6500826" y="282531"/>
              <a:ext cx="1071570" cy="285752"/>
            </a:xfrm>
            <a:prstGeom prst="flowChartTerminator">
              <a:avLst/>
            </a:prstGeom>
            <a:gradFill flip="none" rotWithShape="1">
              <a:gsLst>
                <a:gs pos="0">
                  <a:srgbClr val="00B0F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  <a:tileRect/>
            </a:gradFill>
            <a:ln w="3175"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6531450" y="236061"/>
              <a:ext cx="1055258" cy="3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栏目索引</a:t>
              </a:r>
              <a:endParaRPr lang="zh-CN" altLang="en-US" sz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428596" y="134121"/>
            <a:ext cx="857256" cy="500066"/>
            <a:chOff x="428596" y="134121"/>
            <a:chExt cx="857256" cy="500066"/>
          </a:xfrm>
        </p:grpSpPr>
        <p:sp>
          <p:nvSpPr>
            <p:cNvPr id="25" name="矩形 24"/>
            <p:cNvSpPr/>
            <p:nvPr userDrawn="1"/>
          </p:nvSpPr>
          <p:spPr>
            <a:xfrm>
              <a:off x="428596" y="134121"/>
              <a:ext cx="857256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89" name="Picture 1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0034" y="205559"/>
              <a:ext cx="714380" cy="37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9.74478E-7 L -0.00052 0.2148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426  E" pathEditMode="relative" ptsTypes="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3.bin"/><Relationship Id="rId2" Type="http://schemas.openxmlformats.org/officeDocument/2006/relationships/customXml" Target="../../customXml/item3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7.bin"/><Relationship Id="rId2" Type="http://schemas.openxmlformats.org/officeDocument/2006/relationships/customXml" Target="../../customXml/item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slide" Target="slide6.xml"/><Relationship Id="rId2" Type="http://schemas.openxmlformats.org/officeDocument/2006/relationships/customXml" Target="../../customXml/item4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0.bin"/><Relationship Id="rId2" Type="http://schemas.openxmlformats.org/officeDocument/2006/relationships/customXml" Target="../../customXml/item1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7.jpeg"/><Relationship Id="rId2" Type="http://schemas.openxmlformats.org/officeDocument/2006/relationships/customXml" Target="../../customXml/item38.xml"/><Relationship Id="rId1" Type="http://schemas.openxmlformats.org/officeDocument/2006/relationships/vmlDrawing" Target="../drawings/vmlDrawing12.vml"/><Relationship Id="rId6" Type="http://schemas.openxmlformats.org/officeDocument/2006/relationships/slide" Target="slide8.xml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9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8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5.bin"/><Relationship Id="rId2" Type="http://schemas.openxmlformats.org/officeDocument/2006/relationships/customXml" Target="../../customXml/item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30.jpeg"/><Relationship Id="rId4" Type="http://schemas.openxmlformats.org/officeDocument/2006/relationships/image" Target="../media/image5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5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9.xml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4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8.bin"/><Relationship Id="rId2" Type="http://schemas.openxmlformats.org/officeDocument/2006/relationships/customXml" Target="../../customXml/item3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9.jpe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.bin"/><Relationship Id="rId2" Type="http://schemas.openxmlformats.org/officeDocument/2006/relationships/customXml" Target="../../customXml/item2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40.bin"/><Relationship Id="rId2" Type="http://schemas.openxmlformats.org/officeDocument/2006/relationships/customXml" Target="../../customXml/item2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0.jpeg"/><Relationship Id="rId10" Type="http://schemas.openxmlformats.org/officeDocument/2006/relationships/image" Target="../media/image51.jpeg"/><Relationship Id="rId4" Type="http://schemas.openxmlformats.org/officeDocument/2006/relationships/notesSlide" Target="../notesSlides/notesSlide30.xml"/><Relationship Id="rId9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44.bin"/><Relationship Id="rId2" Type="http://schemas.openxmlformats.org/officeDocument/2006/relationships/customXml" Target="../../customXml/item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jpe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jpeg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48.bin"/><Relationship Id="rId2" Type="http://schemas.openxmlformats.org/officeDocument/2006/relationships/customXml" Target="../../customXml/item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0.bin"/><Relationship Id="rId2" Type="http://schemas.openxmlformats.org/officeDocument/2006/relationships/customXml" Target="../../customXml/item4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1.bin"/><Relationship Id="rId2" Type="http://schemas.openxmlformats.org/officeDocument/2006/relationships/customXml" Target="../../customXml/item3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jpeg"/><Relationship Id="rId5" Type="http://schemas.openxmlformats.org/officeDocument/2006/relationships/image" Target="../media/image73.jpe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0.xml"/><Relationship Id="rId4" Type="http://schemas.openxmlformats.org/officeDocument/2006/relationships/slide" Target="slide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5.xml"/><Relationship Id="rId5" Type="http://schemas.openxmlformats.org/officeDocument/2006/relationships/image" Target="../media/image75.jpeg"/><Relationship Id="rId4" Type="http://schemas.openxmlformats.org/officeDocument/2006/relationships/image" Target="../media/image7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4.xml"/><Relationship Id="rId5" Type="http://schemas.openxmlformats.org/officeDocument/2006/relationships/image" Target="../media/image30.jpeg"/><Relationship Id="rId4" Type="http://schemas.openxmlformats.org/officeDocument/2006/relationships/image" Target="../media/image7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79.jpeg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13" Type="http://schemas.openxmlformats.org/officeDocument/2006/relationships/oleObject" Target="../embeddings/oleObject55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9.jpeg"/><Relationship Id="rId12" Type="http://schemas.openxmlformats.org/officeDocument/2006/relationships/oleObject" Target="../embeddings/oleObject54.bin"/><Relationship Id="rId2" Type="http://schemas.openxmlformats.org/officeDocument/2006/relationships/customXml" Target="../../customXml/item1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8.jpe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30.jpeg"/><Relationship Id="rId10" Type="http://schemas.openxmlformats.org/officeDocument/2006/relationships/oleObject" Target="../embeddings/oleObject52.bin"/><Relationship Id="rId4" Type="http://schemas.openxmlformats.org/officeDocument/2006/relationships/notesSlide" Target="../notesSlides/notesSlide42.xml"/><Relationship Id="rId9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.xml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5.xml"/><Relationship Id="rId5" Type="http://schemas.openxmlformats.org/officeDocument/2006/relationships/image" Target="../media/image30.jpeg"/><Relationship Id="rId4" Type="http://schemas.openxmlformats.org/officeDocument/2006/relationships/image" Target="../media/image8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6.xml"/><Relationship Id="rId5" Type="http://schemas.openxmlformats.org/officeDocument/2006/relationships/image" Target="../media/image30.jpeg"/><Relationship Id="rId4" Type="http://schemas.openxmlformats.org/officeDocument/2006/relationships/image" Target="../media/image87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e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90.jpeg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89.jpeg"/><Relationship Id="rId5" Type="http://schemas.openxmlformats.org/officeDocument/2006/relationships/image" Target="../media/image30.jpeg"/><Relationship Id="rId4" Type="http://schemas.openxmlformats.org/officeDocument/2006/relationships/image" Target="../media/image8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6.xml"/><Relationship Id="rId5" Type="http://schemas.openxmlformats.org/officeDocument/2006/relationships/image" Target="../media/image92.jpeg"/><Relationship Id="rId4" Type="http://schemas.openxmlformats.org/officeDocument/2006/relationships/image" Target="../media/image9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jpeg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customXml" Target="../../customXml/item4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562" y="4849029"/>
            <a:ext cx="8175404" cy="1490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广东版  物理</a:t>
            </a:r>
            <a:endParaRPr lang="en-US" altLang="zh-CN" sz="3200" b="1" kern="0" dirty="0" smtClean="0">
              <a:solidFill>
                <a:srgbClr val="000000"/>
              </a:solidFill>
              <a:latin typeface="+mn-ea"/>
            </a:endParaRPr>
          </a:p>
          <a:p>
            <a:pPr algn="ctr"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第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讲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电阻定律　欧姆定律　电功和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电功率</a:t>
            </a:r>
            <a:endParaRPr lang="zh-CN" altLang="en-US" sz="3200" b="1" dirty="0">
              <a:latin typeface="+mn-ea"/>
            </a:endParaRP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620000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273" kern="0" spc="-29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    (1)无论电阻怎样连接,每一段电路的总耗电功率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总是等于各个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电阻耗电功率之和。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即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kern="0" dirty="0" smtClean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…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n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(2)无论电路是串联还是并联,电路中任意一个电阻变大时,电路的总电阻</a:t>
            </a:r>
            <a:r>
              <a:t/>
            </a:r>
            <a:br/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变大。</a:t>
            </a:r>
            <a:endParaRPr lang="zh-CN" altLang="en-US"/>
          </a:p>
        </p:txBody>
      </p:sp>
      <p:pic>
        <p:nvPicPr>
          <p:cNvPr id="3" name="图片 3" descr="textimage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1778185"/>
            <a:ext cx="123824" cy="16192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一、单项选择题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1.在如图甲所示的电路中,电源的电动势为3.0 V,内阻不计,L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为三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个相同规格的小灯泡,这种小灯泡的伏安特性曲线如图乙所示。当开关闭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合后,下列说法中正确的是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743" kern="0" spc="4763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4" name="图片 4" descr="textimage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429000"/>
            <a:ext cx="7286625" cy="2638425"/>
          </a:xfrm>
          <a:prstGeom prst="rect">
            <a:avLst/>
          </a:prstGeom>
        </p:spPr>
      </p:pic>
      <p:pic>
        <p:nvPicPr>
          <p:cNvPr id="5" name="图片 3" descr="textimage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3" y="862820"/>
            <a:ext cx="1784853" cy="50006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481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A.通过灯泡L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的电流为通过灯泡L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电流的2倍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B.灯泡L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的电阻为7.5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C.灯泡L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消耗的电功率为0.75 W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D.灯泡L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消耗的电功率为0.30 W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D　由电路图可知: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=3.0 V,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=1.5 V,由图乙知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=0.25 A,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0.20 A,A不正确;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-46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=12 Ω,B不正确;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=1.5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0.20 W=0.30 W,C不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正确,D正确。</a:t>
            </a:r>
            <a:endParaRPr lang="zh-CN" altLang="en-US" dirty="0"/>
          </a:p>
        </p:txBody>
      </p:sp>
      <p:pic>
        <p:nvPicPr>
          <p:cNvPr id="3" name="图片 3" descr="textimage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2775739"/>
            <a:ext cx="180975" cy="190500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683570" y="3217988"/>
          <a:ext cx="295275" cy="609600"/>
        </p:xfrm>
        <a:graphic>
          <a:graphicData uri="http://schemas.openxmlformats.org/presentationml/2006/ole">
            <p:oleObj spid="_x0000_s8194" name="Equation" r:id="rId6" imgW="297600" imgH="614400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1439" y="2734543"/>
            <a:ext cx="8501122" cy="1366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152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2.额定电压都是110 V,额定功率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=100 W、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=40 W的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两只灯,接在2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20 V的电路中,既能使电灯都正常发光,又能使电路消耗的电功率最小的连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接方式是下图中的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3865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298550"/>
            <a:ext cx="6419850" cy="32670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020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900" kern="0" spc="67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C　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16" kern="0" spc="-1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得: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16" kern="0" spc="110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Ω=121 Ω,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16" kern="0" spc="110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Ω=302.5 Ω,按A方式连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9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,两灯都不能正常工作,A不正确;按B方式时,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与变阻器并联总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电阻比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的小,两灯也不能正常工作,B不正确;C、D两种方式连接时,两灯都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能正常工作,C图总功率为200 W,D图总功率为280 W,只有C符合题目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要求。</a:t>
            </a:r>
            <a:endParaRPr lang="zh-CN" altLang="en-US" dirty="0"/>
          </a:p>
        </p:txBody>
      </p:sp>
      <p:pic>
        <p:nvPicPr>
          <p:cNvPr id="3" name="图片 3" descr="textimage1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973983"/>
            <a:ext cx="180975" cy="190499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469975" y="711418"/>
          <a:ext cx="342900" cy="590550"/>
        </p:xfrm>
        <a:graphic>
          <a:graphicData uri="http://schemas.openxmlformats.org/presentationml/2006/ole">
            <p:oleObj spid="_x0000_s9218" name="Equation" r:id="rId6" imgW="345600" imgH="5952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3518291" y="711418"/>
          <a:ext cx="485775" cy="590550"/>
        </p:xfrm>
        <a:graphic>
          <a:graphicData uri="http://schemas.openxmlformats.org/presentationml/2006/ole">
            <p:oleObj spid="_x0000_s9219" name="Equation" r:id="rId7" imgW="489600" imgH="5952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5477523" y="711418"/>
          <a:ext cx="485775" cy="590550"/>
        </p:xfrm>
        <a:graphic>
          <a:graphicData uri="http://schemas.openxmlformats.org/presentationml/2006/ole">
            <p:oleObj spid="_x0000_s9220" name="Equation" r:id="rId8" imgW="4896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81039"/>
            <a:ext cx="8505000" cy="4905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二、双项选择题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.一个T形电路如图所示,电路中的电阻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=10 Ω,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=120 Ω,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=40 Ω。另有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一测试电源,电动势为100 V,内阻忽略不计。则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053" kern="0" spc="2042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6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端短路时,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之间的等效电阻是40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端短路时,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之间的等效电阻是40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两端接通测试电源时,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两端的电压为80 V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两端接通测试电源时,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两端的电压为80 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endParaRPr lang="zh-CN" altLang="en-US" dirty="0"/>
          </a:p>
        </p:txBody>
      </p:sp>
      <p:pic>
        <p:nvPicPr>
          <p:cNvPr id="3" name="图片 3" descr="textimage1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2088665"/>
            <a:ext cx="3354435" cy="155843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11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AC　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端短路时,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之间的电路为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并联,然后与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串联,因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此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之间的等效电阻为</a:t>
            </a:r>
            <a:r>
              <a:rPr lang="zh-CN" altLang="en-US" sz="2788" kern="0" spc="298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=40 Ω,选项A正确。同理,当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端短路时,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之间的电路为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并联,然后与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串联,总电阻为128 Ω,B选项错误。当</a:t>
            </a:r>
            <a:r>
              <a:rPr dirty="0"/>
              <a:t/>
            </a:r>
            <a:br>
              <a:rPr dirty="0"/>
            </a:b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两端接通测试电源时,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两端的电压,电路为测试电源给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串联的电阻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供电,因此,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两端的电压为</a:t>
            </a:r>
            <a:r>
              <a:rPr lang="zh-CN" altLang="en-US" sz="2592" kern="0" spc="30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40 V=80 V,选项C正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确。同理,当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两端接通测试电源时,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两端的电压即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两端的电压为</a:t>
            </a:r>
            <a:r>
              <a:rPr dirty="0"/>
              <a:t/>
            </a:r>
            <a:br>
              <a:rPr dirty="0"/>
            </a:br>
            <a:r>
              <a:rPr lang="zh-CN" altLang="en-US" sz="2592" kern="0" spc="39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40 V=25 V,选项D错误。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3095261" y="1228123"/>
          <a:ext cx="733425" cy="609600"/>
        </p:xfrm>
        <a:graphic>
          <a:graphicData uri="http://schemas.openxmlformats.org/presentationml/2006/ole">
            <p:oleObj spid="_x0000_s10242" name="Equation" r:id="rId5" imgW="739200" imgH="6144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5433317" y="2808413"/>
          <a:ext cx="714375" cy="552449"/>
        </p:xfrm>
        <a:graphic>
          <a:graphicData uri="http://schemas.openxmlformats.org/presentationml/2006/ole">
            <p:oleObj spid="_x0000_s10243" name="Equation" r:id="rId6" imgW="720000" imgH="556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540000" y="3867952"/>
          <a:ext cx="828674" cy="552449"/>
        </p:xfrm>
        <a:graphic>
          <a:graphicData uri="http://schemas.openxmlformats.org/presentationml/2006/ole">
            <p:oleObj spid="_x0000_s10244" name="Equation" r:id="rId7" imgW="835200" imgH="556800" progId="">
              <p:embed/>
            </p:oleObj>
          </a:graphicData>
        </a:graphic>
      </p:graphicFrame>
      <p:pic>
        <p:nvPicPr>
          <p:cNvPr id="8" name="图片 4" descr="textimage12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12" y="859931"/>
            <a:ext cx="180975" cy="190499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4.如图所示,一直流电动机与阻值 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=9 Ω 的电阻串联接在电源上,电源电动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=30 V,内阻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 Ω,用理想电压表测出电动机两端电压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=10 V,已知电动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机线圈电阻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 Ω,则下列说法中正确的是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216" kern="0" spc="1583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532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A.通过电动机的电流为10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B.电动机的输入功率为20 W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C.电动机的热功率为16 W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D.电动机输出功率为16 W</a:t>
            </a:r>
            <a:endParaRPr lang="zh-CN" altLang="en-US" dirty="0"/>
          </a:p>
        </p:txBody>
      </p:sp>
      <p:pic>
        <p:nvPicPr>
          <p:cNvPr id="3" name="图片 3" descr="textimage1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721" y="2134385"/>
            <a:ext cx="2775287" cy="159531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991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BD　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=30 V,电动机两端电压为10 V可得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和电源内阻上分担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电压为20 V,则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100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A=2 A,故A错;电动机输入功率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=10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 W=20 W,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故B正确;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热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W=4 W,故C错误;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输出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热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=20 W-4 W=16 W,故D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正确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pic>
        <p:nvPicPr>
          <p:cNvPr id="3" name="图片 3" descr="textimage1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42971"/>
            <a:ext cx="180975" cy="190499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359652" y="1254598"/>
          <a:ext cx="457200" cy="552449"/>
        </p:xfrm>
        <a:graphic>
          <a:graphicData uri="http://schemas.openxmlformats.org/presentationml/2006/ole">
            <p:oleObj spid="_x0000_s11266" name="Equation" r:id="rId6" imgW="4608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778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三、非选择题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.如图所示为“解放”牌大卡车的远程车灯电路中的蓄电池总功率随电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流变化的图像,已知蓄电池瞬间短路时的电流为14 A。求: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(1)该蓄电池的电动势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和内电阻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(2)车头两个远程车灯的铭牌上标有“12 V    12 W”的字样,若两灯并联接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在蓄电池两端,则两灯消耗的总电功率为多少?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404" kern="0" spc="106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1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3634583"/>
            <a:ext cx="2419350" cy="22479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0000" y="2277261"/>
            <a:ext cx="8505000" cy="2547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、电流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1.定义:电荷的定向移动形成电流。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2.公式: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77" kern="0" spc="-110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en-US" altLang="zh-CN" sz="2069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方向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规定和正电荷定向移动的方向相同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和负电荷定向移动的方向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相反。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形成电流的条件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导体两端存在电压。</a:t>
            </a:r>
            <a:endParaRPr lang="zh-CN" altLang="en-US" sz="2000" dirty="0" smtClean="0"/>
          </a:p>
        </p:txBody>
      </p:sp>
      <p:graphicFrame>
        <p:nvGraphicFramePr>
          <p:cNvPr id="7" name="对象 7"/>
          <p:cNvGraphicFramePr>
            <a:graphicFrameLocks noChangeAspect="1"/>
          </p:cNvGraphicFramePr>
          <p:nvPr/>
        </p:nvGraphicFramePr>
        <p:xfrm>
          <a:off x="1571438" y="3340762"/>
          <a:ext cx="200024" cy="571500"/>
        </p:xfrm>
        <a:graphic>
          <a:graphicData uri="http://schemas.openxmlformats.org/presentationml/2006/ole">
            <p:oleObj spid="_x0000_s1026" name="Equation" r:id="rId5" imgW="201600" imgH="576000" progId="">
              <p:embed/>
            </p:oleObj>
          </a:graphicData>
        </a:graphic>
      </p:graphicFrame>
      <p:pic>
        <p:nvPicPr>
          <p:cNvPr id="8" name="图片 6" descr="textimage1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3305" y="1652419"/>
            <a:ext cx="1720250" cy="48196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571882" y="777063"/>
            <a:ext cx="2000250" cy="613584"/>
            <a:chOff x="3571875" y="1314450"/>
            <a:chExt cx="2000250" cy="613584"/>
          </a:xfrm>
        </p:grpSpPr>
        <p:sp>
          <p:nvSpPr>
            <p:cNvPr id="10" name="对角圆角矩形 9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kern="1200" dirty="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3638550" y="1343259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知识梳理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7" action="ppaction://hlinksldjump"/>
              </a:endParaRPr>
            </a:p>
          </p:txBody>
        </p:sp>
      </p:grpSp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28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2392"/>
              </a:spcBef>
              <a:buNone/>
            </a:pPr>
            <a:r>
              <a:rPr lang="zh-CN" altLang="en-US" sz="1629" kern="0" spc="-204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(1)14 V    1 Ω    (2)24 W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(1)由题图可知瞬间短路时总功率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=196 W,由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,求出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=14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V。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1841" kern="0" spc="25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,求出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 Ω。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(2)一个车灯的电阻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灯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3081" kern="0" spc="-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=12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两灯并联的电阻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57" kern="0" spc="11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=6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33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电路中的总电流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886" kern="0" spc="2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23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两灯消耗的总电功率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总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=24 W。</a:t>
            </a:r>
            <a:endParaRPr lang="zh-CN" altLang="en-US" dirty="0"/>
          </a:p>
        </p:txBody>
      </p:sp>
      <p:pic>
        <p:nvPicPr>
          <p:cNvPr id="3" name="图片 3" descr="textimage16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02370"/>
            <a:ext cx="180975" cy="190499"/>
          </a:xfrm>
          <a:prstGeom prst="rect">
            <a:avLst/>
          </a:prstGeom>
        </p:spPr>
      </p:pic>
      <p:pic>
        <p:nvPicPr>
          <p:cNvPr id="4" name="图片 4" descr="textimage1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1326163"/>
            <a:ext cx="180975" cy="190500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1096117" y="2237753"/>
          <a:ext cx="266699" cy="333374"/>
        </p:xfrm>
        <a:graphic>
          <a:graphicData uri="http://schemas.openxmlformats.org/presentationml/2006/ole">
            <p:oleObj spid="_x0000_s12290" name="Equation" r:id="rId6" imgW="268800" imgH="3360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3052617" y="2717914"/>
          <a:ext cx="390524" cy="695324"/>
        </p:xfrm>
        <a:graphic>
          <a:graphicData uri="http://schemas.openxmlformats.org/presentationml/2006/ole">
            <p:oleObj spid="_x0000_s12291" name="Equation" r:id="rId7" imgW="393600" imgH="700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2754584" y="3442203"/>
          <a:ext cx="352424" cy="571499"/>
        </p:xfrm>
        <a:graphic>
          <a:graphicData uri="http://schemas.openxmlformats.org/presentationml/2006/ole">
            <p:oleObj spid="_x0000_s12292" name="Equation" r:id="rId8" imgW="355200" imgH="576000" progId="">
              <p:embed/>
            </p:oleObj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2558466" y="4120919"/>
          <a:ext cx="676274" cy="638174"/>
        </p:xfrm>
        <a:graphic>
          <a:graphicData uri="http://schemas.openxmlformats.org/presentationml/2006/ole">
            <p:oleObj spid="_x0000_s12293" name="Equation" r:id="rId9" imgW="681600" imgH="643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620000"/>
            <a:ext cx="8505000" cy="4618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重难一　欧姆定律的理解及应用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1.欧姆定律的理解及应用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(1)适用范围:适用于金属导体、电解质溶液等纯电阻导电,对于气体导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电,电动机、电风扇等非纯电阻则不适用。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(2)公式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44" kern="0" spc="-61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是电流的决定式,表示通过导体的电流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由加在导体两端的电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压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和导体的电阻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共同决定。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(3)公式中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三个物理量必须对应同一段电路或同一段导体,并且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必须是导体上同一时刻的电压和电流。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607753" y="4333210"/>
          <a:ext cx="257174" cy="561975"/>
        </p:xfrm>
        <a:graphic>
          <a:graphicData uri="http://schemas.openxmlformats.org/presentationml/2006/ole">
            <p:oleObj spid="_x0000_s13314" name="Equation" r:id="rId5" imgW="259200" imgH="566400" progId="">
              <p:embed/>
            </p:oleObj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571875" y="777063"/>
            <a:ext cx="2000250" cy="642942"/>
            <a:chOff x="3571875" y="1314450"/>
            <a:chExt cx="2000250" cy="642942"/>
          </a:xfrm>
        </p:grpSpPr>
        <p:sp>
          <p:nvSpPr>
            <p:cNvPr id="7" name="对角圆角矩形 6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重难突破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6" action="ppaction://hlinksldjump"/>
              </a:endParaRPr>
            </a:p>
          </p:txBody>
        </p:sp>
      </p:grpSp>
      <p:pic>
        <p:nvPicPr>
          <p:cNvPr id="9" name="图片 3" descr="textimage12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305" y="2194393"/>
            <a:ext cx="1714512" cy="480358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图像与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图像的比较</a:t>
            </a:r>
            <a:endParaRPr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40000" y="1112483"/>
          <a:ext cx="8100000" cy="4808116"/>
        </p:xfrm>
        <a:graphic>
          <a:graphicData uri="http://schemas.openxmlformats.org/drawingml/2006/table">
            <a:tbl>
              <a:tblPr/>
              <a:tblGrid>
                <a:gridCol w="3103306"/>
                <a:gridCol w="2214578"/>
                <a:gridCol w="2782116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图像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物理意义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注意问题</a:t>
                      </a:r>
                    </a:p>
                  </a:txBody>
                  <a:tcPr marL="45720" marR="45720"/>
                </a:tc>
              </a:tr>
              <a:tr h="203021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部分电路欧姆定律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-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图像</a:t>
                      </a:r>
                      <a:endParaRPr lang="zh-CN" altLang="en-US" sz="1814" kern="0" dirty="0" smtClean="0">
                        <a:solidFill>
                          <a:srgbClr val="000000"/>
                        </a:solidFill>
                        <a:latin typeface="Times New Roman" pitchFamily="65" charset="-122"/>
                        <a:ea typeface="宋体" pitchFamily="65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4963" kern="0" spc="9061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反映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和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的正比关系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图线的斜率表示导体的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电阻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大小,斜率越大,电阻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越大</a:t>
                      </a:r>
                      <a:endParaRPr lang="zh-CN" altLang="en-US" sz="1814" kern="0" dirty="0" smtClean="0">
                        <a:solidFill>
                          <a:srgbClr val="000000"/>
                        </a:solidFill>
                        <a:latin typeface="Times New Roman" pitchFamily="65" charset="-122"/>
                        <a:ea typeface="宋体" pitchFamily="65" charset="-122"/>
                      </a:endParaRPr>
                    </a:p>
                  </a:txBody>
                  <a:tcPr marL="45720" marR="45720"/>
                </a:tc>
              </a:tr>
              <a:tr h="221457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伏安特性曲线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-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图像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5289" kern="0" spc="1016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反映导体的伏安特性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图线斜率的倒数表示导体</a:t>
                      </a:r>
                      <a:r>
                        <a:rPr dirty="0"/>
                        <a:t/>
                      </a:r>
                      <a:br>
                        <a:rPr dirty="0"/>
                      </a:b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的电阻大小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4" name="图片 4" descr="textimage2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2134385"/>
            <a:ext cx="1781174" cy="1447800"/>
          </a:xfrm>
          <a:prstGeom prst="rect">
            <a:avLst/>
          </a:prstGeom>
        </p:spPr>
      </p:pic>
      <p:pic>
        <p:nvPicPr>
          <p:cNvPr id="5" name="图片 5" descr="textimage2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277525"/>
            <a:ext cx="1962150" cy="15430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77129"/>
            <a:ext cx="8505000" cy="1340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19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例1　小灯泡通电后其电流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随所加电压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变化的图线如图所示,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为图线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上一点,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PN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为图线的切线,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PQ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轴的垂线,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轴的垂线。则下列说法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中正确的是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</a:t>
            </a:r>
            <a:endParaRPr lang="zh-CN" altLang="en-US" dirty="0"/>
          </a:p>
        </p:txBody>
      </p:sp>
      <p:pic>
        <p:nvPicPr>
          <p:cNvPr id="4" name="图片 4" descr="textimage2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2776194"/>
            <a:ext cx="3609975" cy="2819400"/>
          </a:xfrm>
          <a:prstGeom prst="rect">
            <a:avLst/>
          </a:prstGeom>
        </p:spPr>
      </p:pic>
      <p:pic>
        <p:nvPicPr>
          <p:cNvPr id="5" name="图片 3" descr="textimage1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75" y="705625"/>
            <a:ext cx="1699842" cy="47624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34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A.随着所加电压的增大,小灯泡的电阻减小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B.对应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点,小灯泡的电阻为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-46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C.对应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点,小灯泡的电阻为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223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D.对应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点,小灯泡的功率为图中矩形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PQOM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所围的面积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由电流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随所加电压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变化的图线可知小灯泡的电阻随所加电压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的增大而逐渐增大,A错误;对应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点,小灯泡的电阻应为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-46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,B、C错误;对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点,小灯泡的功率为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,也就是图中矩形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PQOM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所围的面积,D正确。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D</a:t>
            </a:r>
            <a:endParaRPr lang="zh-CN" altLang="en-US" dirty="0"/>
          </a:p>
        </p:txBody>
      </p:sp>
      <p:pic>
        <p:nvPicPr>
          <p:cNvPr id="3" name="图片 3" descr="textimage2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143421"/>
            <a:ext cx="180975" cy="190500"/>
          </a:xfrm>
          <a:prstGeom prst="rect">
            <a:avLst/>
          </a:prstGeom>
        </p:spPr>
      </p:pic>
      <p:pic>
        <p:nvPicPr>
          <p:cNvPr id="4" name="图片 4" descr="textimage2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740839"/>
            <a:ext cx="180975" cy="190499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3848235" y="1303220"/>
          <a:ext cx="295275" cy="609600"/>
        </p:xfrm>
        <a:graphic>
          <a:graphicData uri="http://schemas.openxmlformats.org/presentationml/2006/ole">
            <p:oleObj spid="_x0000_s14338" name="Equation" r:id="rId6" imgW="297600" imgH="6144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3848235" y="1970253"/>
          <a:ext cx="638174" cy="609599"/>
        </p:xfrm>
        <a:graphic>
          <a:graphicData uri="http://schemas.openxmlformats.org/presentationml/2006/ole">
            <p:oleObj spid="_x0000_s14339" name="Equation" r:id="rId7" imgW="643200" imgH="6144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6744952" y="3585670"/>
          <a:ext cx="295275" cy="609600"/>
        </p:xfrm>
        <a:graphic>
          <a:graphicData uri="http://schemas.openxmlformats.org/presentationml/2006/ole">
            <p:oleObj spid="_x0000_s14340" name="Equation" r:id="rId8" imgW="297600" imgH="6144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21439" y="3063079"/>
            <a:ext cx="8501122" cy="2000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928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1-1　有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四个电阻,它们的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关系如图所示,其中电阻最小的是</a:t>
            </a:r>
            <a:r>
              <a:rPr dirty="0"/>
              <a:t/>
            </a:r>
            <a:br>
              <a:rPr dirty="0"/>
            </a:b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</p:txBody>
      </p:sp>
      <p:pic>
        <p:nvPicPr>
          <p:cNvPr id="3" name="图片 3" descr="textimage2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1777195"/>
            <a:ext cx="2874661" cy="2680864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0000" y="4491839"/>
            <a:ext cx="8505000" cy="18835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B.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C.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D.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伏安特性曲线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图线的斜率表示导体电阻的倒数,故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电阻最小,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A项正确。</a:t>
            </a:r>
            <a:endParaRPr lang="zh-CN" altLang="en-US" dirty="0"/>
          </a:p>
        </p:txBody>
      </p:sp>
      <p:pic>
        <p:nvPicPr>
          <p:cNvPr id="5" name="图片 3" descr="textimage2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5112377"/>
            <a:ext cx="180975" cy="190500"/>
          </a:xfrm>
          <a:prstGeom prst="rect">
            <a:avLst/>
          </a:prstGeom>
        </p:spPr>
      </p:pic>
      <p:pic>
        <p:nvPicPr>
          <p:cNvPr id="6" name="图片 4" descr="textimage2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5595569"/>
            <a:ext cx="180975" cy="190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1439" y="5063343"/>
            <a:ext cx="8501122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3409"/>
            <a:ext cx="8505000" cy="4574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1-2　如图所示,是一个小灯泡的电流随小灯泡两端电压变化的关系图,则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根据小灯泡伏安特性曲线可判定下列说法中正确的是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0102" kern="0" spc="2019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059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A.小灯泡的电阻随着所加电压的增加而减小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B.小灯泡灯丝的电阻率随着灯丝温度的升高而减小</a:t>
            </a:r>
            <a:endParaRPr lang="zh-CN" altLang="en-US" dirty="0"/>
          </a:p>
        </p:txBody>
      </p:sp>
      <p:pic>
        <p:nvPicPr>
          <p:cNvPr id="3" name="图片 3" descr="textimage2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353" y="1705757"/>
            <a:ext cx="3469293" cy="247315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54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C.欧姆定律对小灯泡不适用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D.如果把三个这种相同的灯泡串联后,接到电压恒为12 V的电源上,则流过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每个小灯泡的电流均为0.4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D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由图线可知,小灯泡电阻随电压增加而变大,A不正确;小灯泡电阻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增大说明灯丝的电阻率随温度升高而变大,B不正确;灯丝为导体,欧姆定律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仍然成立,C不正确;三个灯泡串联时,每个灯泡两端的电压均为4 V,由图知,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灯泡中通过的电流大小均为0.4 A,D正确。</a:t>
            </a:r>
            <a:endParaRPr lang="zh-CN" altLang="en-US" dirty="0"/>
          </a:p>
        </p:txBody>
      </p:sp>
      <p:pic>
        <p:nvPicPr>
          <p:cNvPr id="3" name="图片 3" descr="textimage3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274547"/>
            <a:ext cx="180975" cy="190500"/>
          </a:xfrm>
          <a:prstGeom prst="rect">
            <a:avLst/>
          </a:prstGeom>
        </p:spPr>
      </p:pic>
      <p:pic>
        <p:nvPicPr>
          <p:cNvPr id="4" name="图片 4" descr="textimage3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757739"/>
            <a:ext cx="180975" cy="190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439" y="2205823"/>
            <a:ext cx="8501122" cy="2214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85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重难二　对电阻、电阻定律的理解和应用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1.电阻与电阻率的区别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(1)电阻是反映导体对电流阻碍作用大小的物理量,电阻大的导体对电流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的阻碍作用大;电阻率是反映制作导体的材料导电性能好坏的物理量,电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阻率小的材料导电性能好。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(2)导体的电阻大,导体材料的导电性能不一定差;导体的电阻率小,电阻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不一定小,即电阻率小的导体对电流的阻碍作用不一定小。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(3)导体的电阻、电阻率均与温度有关。</a:t>
            </a:r>
            <a:endParaRPr lang="zh-CN" altLang="en-US" dirty="0"/>
          </a:p>
        </p:txBody>
      </p:sp>
      <p:pic>
        <p:nvPicPr>
          <p:cNvPr id="4" name="图片 3" descr="textimage1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5" y="1291448"/>
            <a:ext cx="1714512" cy="48035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2.电阻的决定式和定义式的区别</a:t>
            </a:r>
            <a:endParaRPr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40000" y="1348567"/>
          <a:ext cx="8100000" cy="2982142"/>
        </p:xfrm>
        <a:graphic>
          <a:graphicData uri="http://schemas.openxmlformats.org/drawingml/2006/table">
            <a:tbl>
              <a:tblPr/>
              <a:tblGrid>
                <a:gridCol w="674414"/>
                <a:gridCol w="3714776"/>
                <a:gridCol w="3710810"/>
              </a:tblGrid>
              <a:tr h="664712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公式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ρ</a:t>
                      </a:r>
                      <a:r>
                        <a:rPr lang="zh-CN" altLang="en-US" sz="2360" kern="0" spc="-101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327" kern="0" spc="-527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</a:tr>
              <a:tr h="580450">
                <a:tc rowSpan="3"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665" kern="0" spc="359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电阻的决定式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电阻的定义式</a:t>
                      </a:r>
                    </a:p>
                  </a:txBody>
                  <a:tcPr marL="45720" marR="45720"/>
                </a:tc>
              </a:tr>
              <a:tr h="861907">
                <a:tc vMerge="1">
                  <a:txBody>
                    <a:bodyPr/>
                    <a:lstStyle/>
                    <a:p>
                      <a:pPr eaLnBrk="0" latinLnBrk="1" hangingPunct="0"/>
                      <a:r>
                        <a:t/>
                      </a:r>
                      <a:br/>
                      <a:endParaRPr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说明了电阻的决定因素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提供了一种测定电阻的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方法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,并不能说明电阻与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和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有关</a:t>
                      </a:r>
                    </a:p>
                  </a:txBody>
                  <a:tcPr marL="45720" marR="45720"/>
                </a:tc>
              </a:tr>
              <a:tr h="837076">
                <a:tc vMerge="1">
                  <a:txBody>
                    <a:bodyPr/>
                    <a:lstStyle/>
                    <a:p>
                      <a:pPr eaLnBrk="0" latinLnBrk="1" hangingPunct="0"/>
                      <a:r>
                        <a:t/>
                      </a:r>
                      <a:br/>
                      <a:endParaRPr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适用于粗细均匀的金属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导体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和浓度均匀的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电解质溶液</a:t>
                      </a:r>
                      <a:endParaRPr lang="zh-CN" altLang="en-US" sz="1814" kern="0" dirty="0" smtClean="0">
                        <a:solidFill>
                          <a:srgbClr val="000000"/>
                        </a:solidFill>
                        <a:latin typeface="Times New Roman" pitchFamily="65" charset="-122"/>
                        <a:ea typeface="宋体" pitchFamily="65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适用于任何纯电阻导体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4" name="图片 4" descr="textimage3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00" y="2830510"/>
            <a:ext cx="257175" cy="48577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14480" y="1487091"/>
          <a:ext cx="171450" cy="504825"/>
        </p:xfrm>
        <a:graphic>
          <a:graphicData uri="http://schemas.openxmlformats.org/presentationml/2006/ole">
            <p:oleObj spid="_x0000_s15362" name="Equation" r:id="rId6" imgW="172800" imgH="50880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86380" y="1432115"/>
          <a:ext cx="228599" cy="495299"/>
        </p:xfrm>
        <a:graphic>
          <a:graphicData uri="http://schemas.openxmlformats.org/presentationml/2006/ole">
            <p:oleObj spid="_x0000_s15363" name="Equation" r:id="rId7" imgW="230400" imgH="499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929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.单位:国际单位是安培。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A=10</a:t>
            </a:r>
            <a:r>
              <a:rPr lang="zh-CN" altLang="en-US" sz="1558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mA=10</a:t>
            </a:r>
            <a:r>
              <a:rPr lang="zh-CN" altLang="en-US" sz="1558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μA。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00" kern="0" spc="21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    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77" kern="0" spc="-110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中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q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是指时间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t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内通过导体某一横截面而不是单位横截面的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电荷量。在电解液导电和气体导电中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q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应为通过该横截面的正、负电荷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量的绝对值之和。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</a:t>
            </a:r>
            <a:endParaRPr lang="en-US" altLang="zh-CN" sz="2069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定义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导体两端的电压与通过导体中的电流的比值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定义式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:①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en-US" altLang="zh-CN" sz="2000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en-US" altLang="zh-CN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00" u="sng" kern="0" spc="-24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单位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欧姆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国际符号 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Ω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物理意义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导体的电阻反映了导体对电流阻碍作用的大小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越大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阻碍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作用越强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</p:txBody>
      </p:sp>
      <p:pic>
        <p:nvPicPr>
          <p:cNvPr id="3" name="图片 3" descr="textimage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1911530"/>
            <a:ext cx="123824" cy="161925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687949" y="1705757"/>
          <a:ext cx="200024" cy="571500"/>
        </p:xfrm>
        <a:graphic>
          <a:graphicData uri="http://schemas.openxmlformats.org/presentationml/2006/ole">
            <p:oleObj spid="_x0000_s2050" name="Equation" r:id="rId6" imgW="201600" imgH="576000" progId="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413953" y="4063211"/>
          <a:ext cx="206361" cy="450242"/>
        </p:xfrm>
        <a:graphic>
          <a:graphicData uri="http://schemas.openxmlformats.org/presentationml/2006/ole">
            <p:oleObj spid="_x0000_s2051" name="Equation" r:id="rId7" imgW="259200" imgH="566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93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19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典例2　一段长为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,电阻为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的均匀电阻丝,把它拉制成长为3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的均匀细丝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后,切成等长的三段,然后把它们并联在一起,其电阻值为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</a:t>
            </a:r>
            <a:r>
              <a:rPr lang="zh-CN" altLang="en-US" sz="2592" kern="0" spc="-7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B.3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C.</a:t>
            </a:r>
            <a:r>
              <a:rPr lang="zh-CN" altLang="en-US" sz="2592" kern="0" spc="-7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D.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900" kern="0" spc="54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根据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547" kern="0" spc="-89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722" kern="0" spc="-54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可知,原电阻丝被拉长3倍后总电阻为9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,再切成三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2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段后每段的阻值为3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,把它们并联后的阻值为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,故选项D正确。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D</a:t>
            </a:r>
            <a:endParaRPr lang="zh-CN" altLang="en-US" dirty="0"/>
          </a:p>
        </p:txBody>
      </p:sp>
      <p:pic>
        <p:nvPicPr>
          <p:cNvPr id="4" name="图片 4" descr="textimage3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323582"/>
            <a:ext cx="180975" cy="190500"/>
          </a:xfrm>
          <a:prstGeom prst="rect">
            <a:avLst/>
          </a:prstGeom>
        </p:spPr>
      </p:pic>
      <p:pic>
        <p:nvPicPr>
          <p:cNvPr id="5" name="图片 5" descr="textimage36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319574"/>
            <a:ext cx="180975" cy="190499"/>
          </a:xfrm>
          <a:prstGeom prst="rect">
            <a:avLst/>
          </a:prstGeom>
        </p:spPr>
      </p:pic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788486" y="2539666"/>
          <a:ext cx="228599" cy="552449"/>
        </p:xfrm>
        <a:graphic>
          <a:graphicData uri="http://schemas.openxmlformats.org/presentationml/2006/ole">
            <p:oleObj spid="_x0000_s16386" name="Equation" r:id="rId6" imgW="230400" imgH="556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2789487" y="2539666"/>
          <a:ext cx="228599" cy="552449"/>
        </p:xfrm>
        <a:graphic>
          <a:graphicData uri="http://schemas.openxmlformats.org/presentationml/2006/ole">
            <p:oleObj spid="_x0000_s16387" name="Equation" r:id="rId7" imgW="230400" imgH="556800" progId="">
              <p:embed/>
            </p:oleObj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2424109" y="3119696"/>
          <a:ext cx="209550" cy="552450"/>
        </p:xfrm>
        <a:graphic>
          <a:graphicData uri="http://schemas.openxmlformats.org/presentationml/2006/ole">
            <p:oleObj spid="_x0000_s16388" name="Equation" r:id="rId8" imgW="211200" imgH="556800" progId="">
              <p:embed/>
            </p:oleObj>
          </a:graphicData>
        </a:graphic>
      </p:graphicFrame>
      <p:graphicFrame>
        <p:nvGraphicFramePr>
          <p:cNvPr id="11" name="对象 9"/>
          <p:cNvGraphicFramePr>
            <a:graphicFrameLocks noChangeAspect="1"/>
          </p:cNvGraphicFramePr>
          <p:nvPr/>
        </p:nvGraphicFramePr>
        <p:xfrm>
          <a:off x="2905359" y="3080034"/>
          <a:ext cx="276224" cy="590550"/>
        </p:xfrm>
        <a:graphic>
          <a:graphicData uri="http://schemas.openxmlformats.org/presentationml/2006/ole">
            <p:oleObj spid="_x0000_s16389" name="Equation" r:id="rId9" imgW="278400" imgH="595200" progId="">
              <p:embed/>
            </p:oleObj>
          </a:graphicData>
        </a:graphic>
      </p:graphicFrame>
      <p:pic>
        <p:nvPicPr>
          <p:cNvPr id="12" name="图片 3" descr="textimage13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975" y="958076"/>
            <a:ext cx="1699842" cy="47624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1439" y="3107124"/>
            <a:ext cx="8501122" cy="1527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514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2-1　根据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592" kern="0" spc="-94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可以导出电阻率的表达式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18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,对温度一定的某种金属导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2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线来说,它的电阻率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A.跟导线的电阻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成正比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B.跟导线的横截面积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成正比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C.跟导线的长度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成反比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D.只由其材料的性质决定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D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对于某种金属导线来说,电阻率只由其材料的性质决定,而不是由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来决定的,对比各选项可知D正确。</a:t>
            </a:r>
            <a:endParaRPr lang="zh-CN" altLang="en-US" dirty="0"/>
          </a:p>
        </p:txBody>
      </p:sp>
      <p:pic>
        <p:nvPicPr>
          <p:cNvPr id="3" name="图片 3" descr="textimage3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885885"/>
            <a:ext cx="180975" cy="190499"/>
          </a:xfrm>
          <a:prstGeom prst="rect">
            <a:avLst/>
          </a:prstGeom>
        </p:spPr>
      </p:pic>
      <p:pic>
        <p:nvPicPr>
          <p:cNvPr id="4" name="图片 4" descr="textimage3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369077"/>
            <a:ext cx="180975" cy="190499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072651" y="789406"/>
          <a:ext cx="209549" cy="552449"/>
        </p:xfrm>
        <a:graphic>
          <a:graphicData uri="http://schemas.openxmlformats.org/presentationml/2006/ole">
            <p:oleObj spid="_x0000_s17410" name="Equation" r:id="rId6" imgW="2112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5365501" y="789406"/>
          <a:ext cx="352424" cy="552449"/>
        </p:xfrm>
        <a:graphic>
          <a:graphicData uri="http://schemas.openxmlformats.org/presentationml/2006/ole">
            <p:oleObj spid="_x0000_s17411" name="Equation" r:id="rId7" imgW="355200" imgH="556800" progId="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21439" y="3777459"/>
            <a:ext cx="8501122" cy="1366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12545"/>
            <a:ext cx="8505000" cy="1636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重难三　电功、电热、电功率及热功率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1.电功与电热</a:t>
            </a:r>
            <a:endParaRPr lang="zh-CN" altLang="en-US" dirty="0"/>
          </a:p>
        </p:txBody>
      </p:sp>
      <p:pic>
        <p:nvPicPr>
          <p:cNvPr id="4" name="图片 3" descr="textimage1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5" y="1307699"/>
            <a:ext cx="1714512" cy="480358"/>
          </a:xfrm>
          <a:prstGeom prst="rect">
            <a:avLst/>
          </a:prstGeom>
        </p:spPr>
      </p:pic>
      <p:graphicFrame>
        <p:nvGraphicFramePr>
          <p:cNvPr id="5" name="表格 2"/>
          <p:cNvGraphicFramePr>
            <a:graphicFrameLocks noGrp="1"/>
          </p:cNvGraphicFramePr>
          <p:nvPr/>
        </p:nvGraphicFramePr>
        <p:xfrm>
          <a:off x="540000" y="2420137"/>
          <a:ext cx="8100000" cy="2490683"/>
        </p:xfrm>
        <a:graphic>
          <a:graphicData uri="http://schemas.openxmlformats.org/drawingml/2006/table">
            <a:tbl>
              <a:tblPr/>
              <a:tblGrid>
                <a:gridCol w="1460232"/>
                <a:gridCol w="3643338"/>
                <a:gridCol w="2996430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纯电阻电路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非纯电阻电路</a:t>
                      </a:r>
                    </a:p>
                  </a:txBody>
                  <a:tcPr marL="45720" marR="45720"/>
                </a:tc>
              </a:tr>
              <a:tr h="525371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常见电器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白炽灯、电烙铁、电炉等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电动机、电风扇、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电解槽等</a:t>
                      </a:r>
                      <a:endParaRPr lang="zh-CN" altLang="en-US" sz="1814" kern="0" dirty="0" smtClean="0">
                        <a:solidFill>
                          <a:srgbClr val="000000"/>
                        </a:solidFill>
                        <a:latin typeface="Times New Roman" pitchFamily="65" charset="-122"/>
                        <a:ea typeface="宋体" pitchFamily="65" charset="-122"/>
                      </a:endParaRPr>
                    </a:p>
                  </a:txBody>
                  <a:tcPr marL="45720" marR="45720"/>
                </a:tc>
              </a:tr>
              <a:tr h="1401984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电功与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电热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的关系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电功等于电热: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W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Q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en-US" altLang="zh-CN" sz="1814" i="1" kern="0" dirty="0" err="1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t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59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Rt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457" kern="0" spc="17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电功: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W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UIt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电热: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Q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59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Rt</a:t>
                      </a: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电功大于电热: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W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&gt;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Q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6" name="对象 3"/>
          <p:cNvGraphicFramePr>
            <a:graphicFrameLocks noChangeAspect="1"/>
          </p:cNvGraphicFramePr>
          <p:nvPr/>
        </p:nvGraphicFramePr>
        <p:xfrm>
          <a:off x="5034162" y="3609047"/>
          <a:ext cx="314325" cy="533400"/>
        </p:xfrm>
        <a:graphic>
          <a:graphicData uri="http://schemas.openxmlformats.org/presentationml/2006/ole">
            <p:oleObj spid="_x0000_s92161" name="Equation" r:id="rId6" imgW="316800" imgH="5376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7863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2.电功率与热功率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(1)在纯电阻电路中,电功率等于热功率,即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42" kern="0" spc="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29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(2)在非纯电阻电路中,电功率包含热功率,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为电功率,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为热功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率,有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&gt;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典例3　有一个直流电动机,把它接入0.2 V电压的电路时,电动机不转,测得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流过电动机的电流是0.4 A;若把电动机接入2.0 V 电压的电路中,电动机正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常工作,工作电流是1.0 A。则电动机正常工作时的输出功率多大?如果在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电动机正常工作时,转子突然被卡住,电动机的发热功率是多大?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6376302" y="1270843"/>
          <a:ext cx="352424" cy="590549"/>
        </p:xfrm>
        <a:graphic>
          <a:graphicData uri="http://schemas.openxmlformats.org/presentationml/2006/ole">
            <p:oleObj spid="_x0000_s19458" name="Equation" r:id="rId5" imgW="355200" imgH="595200" progId="">
              <p:embed/>
            </p:oleObj>
          </a:graphicData>
        </a:graphic>
      </p:graphicFrame>
      <p:pic>
        <p:nvPicPr>
          <p:cNvPr id="5" name="图片 3" descr="textimage13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75" y="2863084"/>
            <a:ext cx="1699842" cy="476248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994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当电动机转子不转时,电动机无机械能输出,故电能全部转化成内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能,相当于纯电阻电路,欧姆定律成立。当电动机转动时,一部分电能转化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成机械能输出,但因线圈有电阻,故在线圈上还产生内能,输入的电功率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dirty="0"/>
              <a:t/>
            </a:r>
            <a:br>
              <a:rPr dirty="0"/>
            </a:b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热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机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=0.2 V电压时,电动机不转,电流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=0.4 A,根据欧姆定律,线圈电阻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92" kern="0" spc="18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Ω=0.5 Ω。当接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'=2.0 V电压时,电流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'=1.0 A,故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输入电功率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'=2.0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1.0 W=2.0 W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热功率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热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=1.0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0.5 W=0.5 W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故输出功率即机械功率</a:t>
            </a:r>
            <a:endParaRPr lang="zh-CN" altLang="en-US" dirty="0"/>
          </a:p>
        </p:txBody>
      </p:sp>
      <p:pic>
        <p:nvPicPr>
          <p:cNvPr id="3" name="图片 3" descr="textimage4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42971"/>
            <a:ext cx="180975" cy="190499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8154758" y="2668174"/>
          <a:ext cx="257175" cy="552450"/>
        </p:xfrm>
        <a:graphic>
          <a:graphicData uri="http://schemas.openxmlformats.org/presentationml/2006/ole">
            <p:oleObj spid="_x0000_s20482" name="Equation" r:id="rId6" imgW="259200" imgH="556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540000" y="3290121"/>
          <a:ext cx="352425" cy="552449"/>
        </p:xfrm>
        <a:graphic>
          <a:graphicData uri="http://schemas.openxmlformats.org/presentationml/2006/ole">
            <p:oleObj spid="_x0000_s20483" name="Equation" r:id="rId7" imgW="3552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060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机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热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=(2.0-0.5) W=1.5 W。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如果在电动机正常工作时,转子突然被卡住,则电能全部转化成内能,故其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发热功率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热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'=</a:t>
            </a:r>
            <a:r>
              <a:rPr lang="zh-CN" altLang="en-US" sz="2722" kern="0" spc="42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22" kern="0" spc="87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W=8 W。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59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1.5 W    8 W</a:t>
            </a:r>
            <a:endParaRPr lang="zh-CN" altLang="en-US" dirty="0"/>
          </a:p>
        </p:txBody>
      </p:sp>
      <p:pic>
        <p:nvPicPr>
          <p:cNvPr id="3" name="图片 3" descr="textimage4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2440159"/>
            <a:ext cx="180975" cy="190500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036770" y="1719832"/>
          <a:ext cx="400050" cy="590550"/>
        </p:xfrm>
        <a:graphic>
          <a:graphicData uri="http://schemas.openxmlformats.org/presentationml/2006/ole">
            <p:oleObj spid="_x0000_s21506" name="Equation" r:id="rId6" imgW="403200" imgH="5952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580969" y="1719832"/>
          <a:ext cx="457200" cy="590550"/>
        </p:xfrm>
        <a:graphic>
          <a:graphicData uri="http://schemas.openxmlformats.org/presentationml/2006/ole">
            <p:oleObj spid="_x0000_s21507" name="Equation" r:id="rId7" imgW="4608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24376"/>
            <a:ext cx="8505000" cy="4696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3-1　功率为10 W的发光二极管(LED灯)的亮度与功率为60 W的白炽灯相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当。根据国家节能战略,2016年前普通白炽灯应被淘汰。假设每户家庭有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2只60 W的白炽灯,均用10 W的LED灯替代,估算出全国一年节省的电能最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接近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A.8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8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kW·h　　B.8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kW·h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C.8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kW·h　　D.8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kW·h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B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假设每户每天只亮灯5个小时,每户每年节电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(60-10)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-3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365 kW·h=182.5 kW·h。假设每户有3口人,全国有4亿户左右。节电总值为</a:t>
            </a:r>
            <a:r>
              <a:rPr dirty="0"/>
              <a:t/>
            </a:r>
            <a:br>
              <a:rPr dirty="0"/>
            </a:b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总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=4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8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182.5 kW·h=7.3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kW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·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h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,故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正确。</a:t>
            </a:r>
            <a:endParaRPr lang="zh-CN" altLang="en-US" dirty="0"/>
          </a:p>
        </p:txBody>
      </p:sp>
      <p:pic>
        <p:nvPicPr>
          <p:cNvPr id="3" name="图片 3" descr="textimage4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3706874"/>
            <a:ext cx="180975" cy="190499"/>
          </a:xfrm>
          <a:prstGeom prst="rect">
            <a:avLst/>
          </a:prstGeom>
        </p:spPr>
      </p:pic>
      <p:pic>
        <p:nvPicPr>
          <p:cNvPr id="4" name="图片 4" descr="textimage4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4190066"/>
            <a:ext cx="180975" cy="190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439" y="3563145"/>
            <a:ext cx="8501122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04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3-2　如图所示,L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的功率分别为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,则它们的大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小关系为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en-US" altLang="zh-CN" sz="2012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endParaRPr lang="en-US" altLang="zh-CN" sz="2012" kern="0" spc="73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endParaRPr lang="en-US" altLang="zh-CN" sz="2012" kern="0" spc="73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endParaRPr lang="en-US" altLang="zh-CN" sz="2012" kern="0" spc="73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endParaRPr lang="en-US" altLang="zh-CN" sz="2012" kern="0" spc="73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00" kern="0" spc="53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与L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的并联电阻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130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Ω=2 Ω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</a:t>
            </a:r>
            <a:endParaRPr lang="zh-CN" altLang="en-US" dirty="0"/>
          </a:p>
        </p:txBody>
      </p:sp>
      <p:pic>
        <p:nvPicPr>
          <p:cNvPr id="3" name="图片 3" descr="textimage4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64" y="1705757"/>
            <a:ext cx="2714644" cy="1851226"/>
          </a:xfrm>
          <a:prstGeom prst="rect">
            <a:avLst/>
          </a:prstGeom>
        </p:spPr>
      </p:pic>
      <p:pic>
        <p:nvPicPr>
          <p:cNvPr id="4" name="图片 4" descr="textimage4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3706021"/>
            <a:ext cx="180975" cy="190499"/>
          </a:xfrm>
          <a:prstGeom prst="rect">
            <a:avLst/>
          </a:prstGeom>
        </p:spPr>
      </p:pic>
      <p:pic>
        <p:nvPicPr>
          <p:cNvPr id="5" name="图片 5" descr="textimage47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4285514"/>
            <a:ext cx="180975" cy="190499"/>
          </a:xfrm>
          <a:prstGeom prst="rect">
            <a:avLst/>
          </a:prstGeom>
        </p:spPr>
      </p:pic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3886820" y="4082368"/>
          <a:ext cx="495300" cy="552449"/>
        </p:xfrm>
        <a:graphic>
          <a:graphicData uri="http://schemas.openxmlformats.org/presentationml/2006/ole">
            <p:oleObj spid="_x0000_s22530" name="Equation" r:id="rId7" imgW="499200" imgH="556800" progId="">
              <p:embed/>
            </p:oleObj>
          </a:graphicData>
        </a:graphic>
      </p:graphicFrame>
      <p:sp>
        <p:nvSpPr>
          <p:cNvPr id="7" name="TextBox 2"/>
          <p:cNvSpPr txBox="1"/>
          <p:nvPr/>
        </p:nvSpPr>
        <p:spPr>
          <a:xfrm>
            <a:off x="540000" y="5098071"/>
            <a:ext cx="8505000" cy="1419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(串联功率分配)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&gt;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(并联功率分配)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1439" y="3634583"/>
            <a:ext cx="8501122" cy="2786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348567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混联电路的分析方法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对混联电路进行分析时注意以下几点: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1.分析多个电阻组成的混联电路的总电阻时,先分析并联部分再分析串联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部分。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2.若混联电路中一个电阻变大时,则混联电路的总电阻变大。反之若混联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电路中一个电阻变小时,则混联电路的总电阻变小。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3.若混联电路中一个滑动变阻器接在两个支路中,滑动触头移动时引起总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电阻变化比较复杂,可能是先变大后变小,也可能是一直变大或一直变小。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如甲图,当滑片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从左端滑到右端的过程中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间的电阻一直变小;当滑片</a:t>
            </a:r>
            <a:r>
              <a:rPr dirty="0"/>
              <a:t/>
            </a:r>
            <a:br>
              <a:rPr dirty="0"/>
            </a:b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从右端滑到左端的过程中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间的电阻一直变大。如乙图所示两支电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571868" y="705625"/>
            <a:ext cx="2000250" cy="642942"/>
            <a:chOff x="3571875" y="1314450"/>
            <a:chExt cx="2000250" cy="642942"/>
          </a:xfrm>
        </p:grpSpPr>
        <p:sp>
          <p:nvSpPr>
            <p:cNvPr id="4" name="对角圆角矩形 3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思想方法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4" action="ppaction://hlinksldjump"/>
              </a:endParaRPr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6034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路的阻值之和保持不变的情况下,当两支路的阻值相差最大时,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间的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阻值最小,当两支路的阻值相差最小时,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间的阻值最大。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4459" kern="0" spc="1849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8241" kern="0" spc="1913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32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                      甲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     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乙</a:t>
            </a:r>
            <a:endParaRPr lang="zh-CN" altLang="en-US" dirty="0"/>
          </a:p>
        </p:txBody>
      </p:sp>
      <p:pic>
        <p:nvPicPr>
          <p:cNvPr id="3" name="图片 3" descr="textimage4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326294"/>
            <a:ext cx="2914650" cy="1190625"/>
          </a:xfrm>
          <a:prstGeom prst="rect">
            <a:avLst/>
          </a:prstGeom>
        </p:spPr>
      </p:pic>
      <p:pic>
        <p:nvPicPr>
          <p:cNvPr id="4" name="图片 4" descr="textimage5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855" y="1895266"/>
            <a:ext cx="3243413" cy="2052681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549890"/>
            <a:ext cx="8505000" cy="1990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、电功、电功率、电热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1.电功:等于这段电路两端的电压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、电路中的电流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、通电时间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t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三者的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乘积,即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W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UIt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2.电功率:单位时间内电流所做的功,由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W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UIt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77" kern="0" spc="-42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得出,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。只有在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6106399" y="2073140"/>
          <a:ext cx="285750" cy="571500"/>
        </p:xfrm>
        <a:graphic>
          <a:graphicData uri="http://schemas.openxmlformats.org/presentationml/2006/ole">
            <p:oleObj spid="_x0000_s3075" name="Equation" r:id="rId5" imgW="288000" imgH="576000" progId="">
              <p:embed/>
            </p:oleObj>
          </a:graphicData>
        </a:graphic>
      </p:graphicFrame>
      <p:sp>
        <p:nvSpPr>
          <p:cNvPr id="7" name="TextBox 2"/>
          <p:cNvSpPr txBox="1"/>
          <p:nvPr/>
        </p:nvSpPr>
        <p:spPr>
          <a:xfrm>
            <a:off x="540000" y="2607273"/>
            <a:ext cx="8505000" cy="4027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纯电阻电路中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42" kern="0" spc="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29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3.电热:电流流过一段导体时产生的热量。电热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Q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等于电流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的平方、导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体的电阻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、通电时间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t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三者的乘积。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Q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=②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69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u="sng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Rt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(焦耳定律)。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适用范围: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Q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Rt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适用于任何形式的恒定电流电路的电热计算(纯电阻电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路和非纯电阻电路)。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焦耳定律说明有电阻才能产生电热,如果一段电路上的电阻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=0,这段电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路上将无电热产生,如电流通过超导体时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graphicFrame>
        <p:nvGraphicFramePr>
          <p:cNvPr id="9" name="对象 4"/>
          <p:cNvGraphicFramePr>
            <a:graphicFrameLocks noChangeAspect="1"/>
          </p:cNvGraphicFramePr>
          <p:nvPr/>
        </p:nvGraphicFramePr>
        <p:xfrm>
          <a:off x="2425782" y="2676195"/>
          <a:ext cx="352424" cy="590549"/>
        </p:xfrm>
        <a:graphic>
          <a:graphicData uri="http://schemas.openxmlformats.org/presentationml/2006/ole">
            <p:oleObj spid="_x0000_s3076" name="Equation" r:id="rId6" imgW="3552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典例1　图中三个电阻的阻值相等,电阻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的额定功率为10 W,电阻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的额定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功率为5 W,电阻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的额定功率是20 W,则该电路允许的最大功率为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dirty="0"/>
              <a:t/>
            </a:r>
            <a:br>
              <a:rPr dirty="0"/>
            </a:b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W。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314" kern="0" spc="2376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570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由于三个电阻相等,设通过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的电流为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,则通过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的电流也为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,由并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联知,通过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的电流为2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。由功率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,知三个电阻通电时消耗电功率之比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∶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∶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∶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∶(2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=1∶1∶4,可见当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=20 W时,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=5 W,在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允许范围中,因此电路消耗的最大功率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=30 W。</a:t>
            </a:r>
            <a:endParaRPr lang="zh-CN" altLang="en-US" dirty="0"/>
          </a:p>
        </p:txBody>
      </p:sp>
      <p:pic>
        <p:nvPicPr>
          <p:cNvPr id="3" name="图片 3" descr="textimage5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1991509"/>
            <a:ext cx="3819525" cy="1638299"/>
          </a:xfrm>
          <a:prstGeom prst="rect">
            <a:avLst/>
          </a:prstGeom>
        </p:spPr>
      </p:pic>
      <p:pic>
        <p:nvPicPr>
          <p:cNvPr id="4" name="图片 4" descr="textimage5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907937"/>
            <a:ext cx="180975" cy="190499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0000" y="5550307"/>
            <a:ext cx="8505000" cy="411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30</a:t>
            </a:r>
            <a:endParaRPr lang="zh-CN" altLang="en-US" dirty="0"/>
          </a:p>
        </p:txBody>
      </p:sp>
      <p:pic>
        <p:nvPicPr>
          <p:cNvPr id="6" name="图片 4" descr="textimage5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5687653"/>
            <a:ext cx="180975" cy="1904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1439" y="3777459"/>
            <a:ext cx="8501122" cy="214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46291"/>
            <a:ext cx="8505000" cy="411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针对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训练1　如图所示,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 Ω,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 Ω,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两端电压等于6 V,试求:</a:t>
            </a:r>
            <a:endParaRPr lang="zh-CN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40000" y="3348831"/>
            <a:ext cx="8505000" cy="14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(1)电压表</a:t>
            </a:r>
            <a:r>
              <a:rPr lang="zh-CN" altLang="en-US" sz="1579" kern="0" spc="4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1579" kern="0" spc="4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读数分别为: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(2)如果把图中电压表</a:t>
            </a:r>
            <a:r>
              <a:rPr lang="zh-CN" altLang="en-US" sz="1579" kern="0" spc="4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换成电流表,那电压表和电流表的读数分别为: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endParaRPr lang="en-US" altLang="zh-CN" sz="2012" u="sng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</p:txBody>
      </p:sp>
      <p:pic>
        <p:nvPicPr>
          <p:cNvPr id="5" name="图片 5" descr="textimage5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637" y="1277129"/>
            <a:ext cx="5500726" cy="1873873"/>
          </a:xfrm>
          <a:prstGeom prst="rect">
            <a:avLst/>
          </a:prstGeom>
        </p:spPr>
      </p:pic>
      <p:pic>
        <p:nvPicPr>
          <p:cNvPr id="6" name="图片 6" descr="textimage5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833" y="3452839"/>
            <a:ext cx="257174" cy="257174"/>
          </a:xfrm>
          <a:prstGeom prst="rect">
            <a:avLst/>
          </a:prstGeom>
        </p:spPr>
      </p:pic>
      <p:pic>
        <p:nvPicPr>
          <p:cNvPr id="7" name="图片 7" descr="textimage5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608" y="3452839"/>
            <a:ext cx="257174" cy="257174"/>
          </a:xfrm>
          <a:prstGeom prst="rect">
            <a:avLst/>
          </a:prstGeom>
        </p:spPr>
      </p:pic>
      <p:pic>
        <p:nvPicPr>
          <p:cNvPr id="8" name="图片 8" descr="textimage57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833" y="3936031"/>
            <a:ext cx="257174" cy="2571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3277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(1)4 V    3 V    (2)4 V    2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00" kern="0" spc="53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11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 V=2 V,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11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 V=1 V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1579" kern="0" spc="4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=4 V,</a:t>
            </a:r>
            <a:r>
              <a:rPr lang="zh-CN" altLang="en-US" sz="1579" kern="0" spc="4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 V。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</a:t>
            </a:r>
            <a:r>
              <a:rPr lang="zh-CN" altLang="en-US" sz="1554" kern="0" spc="47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换成</a:t>
            </a:r>
            <a:r>
              <a:rPr lang="zh-CN" altLang="en-US" sz="1612" kern="0" spc="48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后电路等效如图: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4486" kern="0" spc="302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852"/>
              </a:spcBef>
              <a:buNone/>
            </a:pPr>
            <a:r>
              <a:rPr lang="zh-CN" altLang="en-US" sz="1219" kern="0" spc="88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283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26" kern="0" spc="122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A=2 A,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1579" kern="0" spc="4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 V=4 V。</a:t>
            </a:r>
            <a:endParaRPr lang="zh-CN" altLang="en-US" dirty="0"/>
          </a:p>
        </p:txBody>
      </p:sp>
      <p:pic>
        <p:nvPicPr>
          <p:cNvPr id="3" name="图片 3" descr="textimage5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791382"/>
            <a:ext cx="180975" cy="190500"/>
          </a:xfrm>
          <a:prstGeom prst="rect">
            <a:avLst/>
          </a:prstGeom>
        </p:spPr>
      </p:pic>
      <p:pic>
        <p:nvPicPr>
          <p:cNvPr id="4" name="图片 4" descr="textimage5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1370875"/>
            <a:ext cx="180975" cy="190500"/>
          </a:xfrm>
          <a:prstGeom prst="rect">
            <a:avLst/>
          </a:prstGeom>
        </p:spPr>
      </p:pic>
      <p:pic>
        <p:nvPicPr>
          <p:cNvPr id="5" name="图片 5" descr="textimage60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1853583"/>
            <a:ext cx="257175" cy="257174"/>
          </a:xfrm>
          <a:prstGeom prst="rect">
            <a:avLst/>
          </a:prstGeom>
        </p:spPr>
      </p:pic>
      <p:pic>
        <p:nvPicPr>
          <p:cNvPr id="6" name="图片 6" descr="textimage61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9432" y="1853583"/>
            <a:ext cx="257174" cy="257174"/>
          </a:xfrm>
          <a:prstGeom prst="rect">
            <a:avLst/>
          </a:prstGeom>
        </p:spPr>
      </p:pic>
      <p:pic>
        <p:nvPicPr>
          <p:cNvPr id="7" name="图片 7" descr="textimage62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033" y="2336775"/>
            <a:ext cx="257175" cy="257174"/>
          </a:xfrm>
          <a:prstGeom prst="rect">
            <a:avLst/>
          </a:prstGeom>
        </p:spPr>
      </p:pic>
      <p:pic>
        <p:nvPicPr>
          <p:cNvPr id="8" name="图片 8" descr="textimage63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408" y="2332012"/>
            <a:ext cx="266699" cy="266699"/>
          </a:xfrm>
          <a:prstGeom prst="rect">
            <a:avLst/>
          </a:prstGeom>
        </p:spPr>
      </p:pic>
      <p:pic>
        <p:nvPicPr>
          <p:cNvPr id="9" name="图片 9" descr="textimage64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00" y="2807114"/>
            <a:ext cx="4410075" cy="1104899"/>
          </a:xfrm>
          <a:prstGeom prst="rect">
            <a:avLst/>
          </a:prstGeom>
        </p:spPr>
      </p:pic>
      <p:pic>
        <p:nvPicPr>
          <p:cNvPr id="10" name="图片 10" descr="textimage65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00" y="4085045"/>
            <a:ext cx="266699" cy="266699"/>
          </a:xfrm>
          <a:prstGeom prst="rect">
            <a:avLst/>
          </a:prstGeom>
        </p:spPr>
      </p:pic>
      <p:pic>
        <p:nvPicPr>
          <p:cNvPr id="11" name="图片 11" descr="textimage6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4627984"/>
            <a:ext cx="257175" cy="257175"/>
          </a:xfrm>
          <a:prstGeom prst="rect">
            <a:avLst/>
          </a:prstGeom>
        </p:spPr>
      </p:pic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2571079" y="1167728"/>
          <a:ext cx="180975" cy="552450"/>
        </p:xfrm>
        <a:graphic>
          <a:graphicData uri="http://schemas.openxmlformats.org/presentationml/2006/ole">
            <p:oleObj spid="_x0000_s23554" name="Equation" r:id="rId10" imgW="182400" imgH="556800" progId="">
              <p:embed/>
            </p:oleObj>
          </a:graphicData>
        </a:graphic>
      </p:graphicFrame>
      <p:graphicFrame>
        <p:nvGraphicFramePr>
          <p:cNvPr id="15" name="对象 13"/>
          <p:cNvGraphicFramePr>
            <a:graphicFrameLocks noChangeAspect="1"/>
          </p:cNvGraphicFramePr>
          <p:nvPr/>
        </p:nvGraphicFramePr>
        <p:xfrm>
          <a:off x="4644867" y="1167728"/>
          <a:ext cx="180975" cy="552450"/>
        </p:xfrm>
        <a:graphic>
          <a:graphicData uri="http://schemas.openxmlformats.org/presentationml/2006/ole">
            <p:oleObj spid="_x0000_s23555" name="Equation" r:id="rId11" imgW="182400" imgH="556800" progId="">
              <p:embed/>
            </p:oleObj>
          </a:graphicData>
        </a:graphic>
      </p:graphicFrame>
      <p:graphicFrame>
        <p:nvGraphicFramePr>
          <p:cNvPr id="16" name="对象 14"/>
          <p:cNvGraphicFramePr>
            <a:graphicFrameLocks noChangeAspect="1"/>
          </p:cNvGraphicFramePr>
          <p:nvPr/>
        </p:nvGraphicFramePr>
        <p:xfrm>
          <a:off x="1802766" y="3933586"/>
          <a:ext cx="714375" cy="609600"/>
        </p:xfrm>
        <a:graphic>
          <a:graphicData uri="http://schemas.openxmlformats.org/presentationml/2006/ole">
            <p:oleObj spid="_x0000_s23556" name="Equation" r:id="rId12" imgW="720000" imgH="614400" progId="">
              <p:embed/>
            </p:oleObj>
          </a:graphicData>
        </a:graphic>
      </p:graphicFrame>
      <p:graphicFrame>
        <p:nvGraphicFramePr>
          <p:cNvPr id="17" name="对象 15"/>
          <p:cNvGraphicFramePr>
            <a:graphicFrameLocks noChangeAspect="1"/>
          </p:cNvGraphicFramePr>
          <p:nvPr/>
        </p:nvGraphicFramePr>
        <p:xfrm>
          <a:off x="2661290" y="3935521"/>
          <a:ext cx="476250" cy="552449"/>
        </p:xfrm>
        <a:graphic>
          <a:graphicData uri="http://schemas.openxmlformats.org/presentationml/2006/ole">
            <p:oleObj spid="_x0000_s23557" name="Equation" r:id="rId13" imgW="4800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3754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4.常用等效化简方法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(1)电流分支法:①先将各结点用字母标上;②判定各支路元件的电流方向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(若电路原来无电流,可假设在总电路两端加上电压后判断);③按电流流向,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自左到右将各元件、结点、分支逐一画出;④将画出的等效图加工整理。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(2)等势点排列法:①将各结点用字母标出;②判定各结点电势的高低(若原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电路未加电压,可先假设加上电压);③将各结点按电势高低从左到右排列,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再将各结点之间支路画出;④将画出的等效图加工整理。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220" kern="0" spc="-2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    若能将以上两种方法结合使用,效果更好。</a:t>
            </a:r>
            <a:endParaRPr lang="zh-CN" altLang="en-US" dirty="0"/>
          </a:p>
        </p:txBody>
      </p:sp>
      <p:pic>
        <p:nvPicPr>
          <p:cNvPr id="3" name="图片 3" descr="textimage6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4100927"/>
            <a:ext cx="123824" cy="1523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3379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典例2　将如图所示的电路进行等效变换(S未接通)。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188" kern="0" spc="227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700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假设电流从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流入,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是干路,第1支路从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经过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,第2支路从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,第3支路从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。这3条支路并联再与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串联,变换成如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图所示的电路。</a:t>
            </a:r>
            <a:endParaRPr lang="zh-CN" altLang="en-US" dirty="0"/>
          </a:p>
        </p:txBody>
      </p:sp>
      <p:pic>
        <p:nvPicPr>
          <p:cNvPr id="3" name="图片 3" descr="textimage6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1078408"/>
            <a:ext cx="3851355" cy="2350592"/>
          </a:xfrm>
          <a:prstGeom prst="rect">
            <a:avLst/>
          </a:prstGeom>
        </p:spPr>
      </p:pic>
      <p:pic>
        <p:nvPicPr>
          <p:cNvPr id="4" name="图片 4" descr="textimage6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708184"/>
            <a:ext cx="180975" cy="190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439" y="3563145"/>
            <a:ext cx="8501122" cy="1366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3780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392" kern="0" spc="858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994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在变换过程中,我们可用切断电路的方法认识串、并联关系:若切断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,整个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电路不通,说明它在干路上;若切断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随之不通,而其他电路仍是通的,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说明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是串联,而和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是并联的。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　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</a:t>
            </a:r>
            <a:endParaRPr lang="zh-CN" altLang="en-US" dirty="0"/>
          </a:p>
        </p:txBody>
      </p:sp>
      <p:pic>
        <p:nvPicPr>
          <p:cNvPr id="3" name="图片 3" descr="textimage7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777063"/>
            <a:ext cx="1933503" cy="1860883"/>
          </a:xfrm>
          <a:prstGeom prst="rect">
            <a:avLst/>
          </a:prstGeom>
        </p:spPr>
      </p:pic>
      <p:pic>
        <p:nvPicPr>
          <p:cNvPr id="4" name="图片 4" descr="textimage7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137275"/>
            <a:ext cx="180975" cy="1904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405964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122" kern="0" spc="1720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2674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1.8 A    5.4 V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51" kern="0" spc="2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将</a:t>
            </a:r>
            <a:r>
              <a:rPr lang="zh-CN" altLang="en-US" sz="1554" kern="0" spc="47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1554" kern="0" spc="47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当做导线,</a:t>
            </a:r>
            <a:r>
              <a:rPr lang="zh-CN" altLang="en-US" sz="1612" kern="0" spc="48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连同导线去掉,可以看出电路连接方式为两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个15 Ω的电阻并联在电源两端,6 Ω和9 Ω串联后接在电源两端,等效电路图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如图:每个支路电流为0.9 A,则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579" kern="0" spc="4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示数为1.8 A</a:t>
            </a:r>
            <a:endParaRPr lang="zh-CN" altLang="en-US"/>
          </a:p>
        </p:txBody>
      </p:sp>
      <p:pic>
        <p:nvPicPr>
          <p:cNvPr id="3" name="图片 3" descr="textimage7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1491443"/>
            <a:ext cx="3177827" cy="2335838"/>
          </a:xfrm>
          <a:prstGeom prst="rect">
            <a:avLst/>
          </a:prstGeom>
        </p:spPr>
      </p:pic>
      <p:pic>
        <p:nvPicPr>
          <p:cNvPr id="4" name="图片 4" descr="textimage76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978540"/>
            <a:ext cx="180975" cy="190500"/>
          </a:xfrm>
          <a:prstGeom prst="rect">
            <a:avLst/>
          </a:prstGeom>
        </p:spPr>
      </p:pic>
      <p:pic>
        <p:nvPicPr>
          <p:cNvPr id="5" name="图片 5" descr="textimage7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461732"/>
            <a:ext cx="180975" cy="190499"/>
          </a:xfrm>
          <a:prstGeom prst="rect">
            <a:avLst/>
          </a:prstGeom>
        </p:spPr>
      </p:pic>
      <p:pic>
        <p:nvPicPr>
          <p:cNvPr id="6" name="图片 6" descr="textimage78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375" y="4428395"/>
            <a:ext cx="257174" cy="257175"/>
          </a:xfrm>
          <a:prstGeom prst="rect">
            <a:avLst/>
          </a:prstGeom>
        </p:spPr>
      </p:pic>
      <p:pic>
        <p:nvPicPr>
          <p:cNvPr id="7" name="图片 7" descr="textimage79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150" y="4428395"/>
            <a:ext cx="257174" cy="257175"/>
          </a:xfrm>
          <a:prstGeom prst="rect">
            <a:avLst/>
          </a:prstGeom>
        </p:spPr>
      </p:pic>
      <p:pic>
        <p:nvPicPr>
          <p:cNvPr id="8" name="图片 8" descr="textimage80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9625" y="4423632"/>
            <a:ext cx="266699" cy="266699"/>
          </a:xfrm>
          <a:prstGeom prst="rect">
            <a:avLst/>
          </a:prstGeom>
        </p:spPr>
      </p:pic>
      <p:pic>
        <p:nvPicPr>
          <p:cNvPr id="9" name="图片 9" descr="textimage81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" y="5841971"/>
            <a:ext cx="257175" cy="25717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0000" y="634187"/>
            <a:ext cx="8505000" cy="928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针对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训练2　如图所示,已知电流表</a:t>
            </a:r>
            <a:r>
              <a:rPr lang="zh-CN" altLang="en-US" sz="1554" kern="0" spc="47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读数为2.7 A,求电流表</a:t>
            </a:r>
            <a:r>
              <a:rPr lang="zh-CN" altLang="en-US" sz="1554" kern="0" spc="47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和电压表</a:t>
            </a:r>
            <a:r>
              <a:rPr lang="zh-CN" altLang="en-US" sz="1612" kern="0" spc="48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的读数各为多少?</a:t>
            </a:r>
            <a:endParaRPr lang="zh-CN" altLang="en-US" dirty="0"/>
          </a:p>
        </p:txBody>
      </p:sp>
      <p:pic>
        <p:nvPicPr>
          <p:cNvPr id="11" name="图片 5" descr="textimage72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099" y="781825"/>
            <a:ext cx="257174" cy="257174"/>
          </a:xfrm>
          <a:prstGeom prst="rect">
            <a:avLst/>
          </a:prstGeom>
        </p:spPr>
      </p:pic>
      <p:pic>
        <p:nvPicPr>
          <p:cNvPr id="12" name="图片 6" descr="textimage73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361" y="781825"/>
            <a:ext cx="257175" cy="257175"/>
          </a:xfrm>
          <a:prstGeom prst="rect">
            <a:avLst/>
          </a:prstGeom>
        </p:spPr>
      </p:pic>
      <p:pic>
        <p:nvPicPr>
          <p:cNvPr id="13" name="图片 7" descr="textimage74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7936" y="777063"/>
            <a:ext cx="266699" cy="2666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1439" y="3920335"/>
            <a:ext cx="8501122" cy="2214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4847"/>
            <a:ext cx="8505000" cy="2763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612" kern="0" spc="48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示数为6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0.9 V=5.4 V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906" kern="0" spc="1694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8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74093"/>
            <a:ext cx="266699" cy="266699"/>
          </a:xfrm>
          <a:prstGeom prst="rect">
            <a:avLst/>
          </a:prstGeom>
        </p:spPr>
      </p:pic>
      <p:pic>
        <p:nvPicPr>
          <p:cNvPr id="4" name="图片 4" descr="textimage8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27" y="1587912"/>
            <a:ext cx="3083495" cy="242889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132037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能的过程。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四、电阻定律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1.内容:同种材料的导体,其电阻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与它的长度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成正比,与它的横截面积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t/>
            </a:r>
            <a:br/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成反比;导体电阻与构成它的材料有关。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2.公式: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677" kern="0" spc="-95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04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3.电阻率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(1)计算公式: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77" kern="0" spc="24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与导体的长度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、横截面积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无关,是导体材料本身的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电学性质,由导体的材料决定,且与温度有关。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(2)物理意义:反映了材料导电性能好坏的物理量,在数值上等于用这种材</a:t>
            </a:r>
            <a:endParaRPr lang="zh-CN" altLang="en-US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1772824" y="3187429"/>
          <a:ext cx="219075" cy="571500"/>
        </p:xfrm>
        <a:graphic>
          <a:graphicData uri="http://schemas.openxmlformats.org/presentationml/2006/ole">
            <p:oleObj spid="_x0000_s5122" name="Equation" r:id="rId5" imgW="220800" imgH="5760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249996" y="4315245"/>
          <a:ext cx="371475" cy="571500"/>
        </p:xfrm>
        <a:graphic>
          <a:graphicData uri="http://schemas.openxmlformats.org/presentationml/2006/ole">
            <p:oleObj spid="_x0000_s5123" name="Equation" r:id="rId6" imgW="374400" imgH="576000" progId="">
              <p:embed/>
            </p:oleObj>
          </a:graphicData>
        </a:graphic>
      </p:graphicFrame>
      <p:sp>
        <p:nvSpPr>
          <p:cNvPr id="7" name="TextBox 2"/>
          <p:cNvSpPr txBox="1"/>
          <p:nvPr/>
        </p:nvSpPr>
        <p:spPr>
          <a:xfrm>
            <a:off x="540000" y="668725"/>
            <a:ext cx="8505000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273" kern="0" spc="-29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    电流做功的实质是电场力对电荷做功,就是电能转化为其他形式</a:t>
            </a:r>
            <a:endParaRPr lang="zh-CN" altLang="en-US" dirty="0"/>
          </a:p>
        </p:txBody>
      </p:sp>
      <p:pic>
        <p:nvPicPr>
          <p:cNvPr id="8" name="图片 3" descr="textimage3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" y="825920"/>
            <a:ext cx="123824" cy="161925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料制成的1 m长,横截面积为1 m</a:t>
            </a:r>
            <a:r>
              <a:rPr lang="zh-CN" altLang="en-US" sz="1558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的导线的电阻值。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(3)与温度的关系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a.随温度的升高而增大,如金属材料。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b.随温度的升高而减小,如半导体材料。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c.几乎不受温度的影响,如锰铜合金、镍铜合金。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五、部分电路欧姆定律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1.内容:流过导体的电流与导体两端电压成正比,与电阻成反比。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2.公式: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44" kern="0" spc="-61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。公式中的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应是对应于同一段电路的,而且是瞬时对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应的。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1571438" y="4261735"/>
          <a:ext cx="257174" cy="561974"/>
        </p:xfrm>
        <a:graphic>
          <a:graphicData uri="http://schemas.openxmlformats.org/presentationml/2006/ole">
            <p:oleObj spid="_x0000_s6146" name="Equation" r:id="rId5" imgW="259200" imgH="566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3.适用条件:(1)金属导电和电解液导电(气体导电不适用);(2)纯电阻电路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(不含电动机、电解槽等)。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4.图像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(1)伏安特性曲线:在直角坐标系中,用纵轴表示导体中的电流,横轴表示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导体两端的电压,导体中电流和电压的函数图像叫伏安特性曲线。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738" kern="0" spc="1033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3205955"/>
            <a:ext cx="2295525" cy="20478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891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2093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(2)电阻恒定不变的导体,它的伏安特性曲线是倾斜直线,如图中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两直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线所示,直线的斜率等于电阻的倒数,由于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=1/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,因此斜率大的电阻小。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(3)电阻因外界条件变化而变化的导体,它的伏安特性曲线是曲线,如图中</a:t>
            </a:r>
            <a:r>
              <a:rPr dirty="0"/>
              <a:t/>
            </a:r>
            <a:br>
              <a:rPr dirty="0"/>
            </a:b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所示,曲线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随电压的增大而斜率(即曲线上的点与原点连线的斜率)逐渐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增大,说明导体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的电阻随电压的增大而减小。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六、电阻的连接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540000" y="904310"/>
          <a:ext cx="8100000" cy="3230339"/>
        </p:xfrm>
        <a:graphic>
          <a:graphicData uri="http://schemas.openxmlformats.org/drawingml/2006/table">
            <a:tbl>
              <a:tblPr/>
              <a:tblGrid>
                <a:gridCol w="2700000"/>
                <a:gridCol w="2700000"/>
                <a:gridCol w="2700000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串联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并联</a:t>
                      </a:r>
                    </a:p>
                  </a:txBody>
                  <a:tcPr marL="45720" marR="45720"/>
                </a:tc>
              </a:tr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…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…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n</a:t>
                      </a:r>
                    </a:p>
                  </a:txBody>
                  <a:tcPr marL="45720" marR="45720"/>
                </a:tc>
              </a:tr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电压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…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…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n</a:t>
                      </a:r>
                    </a:p>
                  </a:txBody>
                  <a:tcPr marL="45720" marR="45720"/>
                </a:tc>
              </a:tr>
              <a:tr h="77017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电阻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…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366" i="1" kern="0" baseline="-1500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262" kern="0" spc="-537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523" kern="0" spc="-273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2523" kern="0" spc="-48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黑体" pitchFamily="65" charset="-122"/>
                          <a:ea typeface="宋体" pitchFamily="65" charset="-122"/>
                        </a:rPr>
                        <a:t>…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+</a:t>
                      </a:r>
                      <a:r>
                        <a:rPr lang="zh-CN" altLang="en-US" sz="2523" kern="0" spc="-48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</a:tr>
              <a:tr h="770177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功率分配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523" kern="0" spc="-498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523" kern="0" spc="-48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,</a:t>
                      </a:r>
                      <a:r>
                        <a:rPr lang="zh-CN" altLang="en-US" sz="2262" kern="0" spc="-237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262" kern="0" spc="212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523" kern="0" spc="-498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523" kern="0" spc="-48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,</a:t>
                      </a:r>
                      <a:r>
                        <a:rPr lang="zh-CN" altLang="en-US" sz="2262" kern="0" spc="-462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=</a:t>
                      </a:r>
                      <a:r>
                        <a:rPr lang="zh-CN" altLang="en-US" sz="2523" kern="0" spc="-273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 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6012000" y="2788100"/>
          <a:ext cx="219075" cy="495300"/>
        </p:xfrm>
        <a:graphic>
          <a:graphicData uri="http://schemas.openxmlformats.org/presentationml/2006/ole">
            <p:oleObj spid="_x0000_s7170" name="Equation" r:id="rId5" imgW="220800" imgH="4992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6361012" y="2797681"/>
          <a:ext cx="285750" cy="552449"/>
        </p:xfrm>
        <a:graphic>
          <a:graphicData uri="http://schemas.openxmlformats.org/presentationml/2006/ole">
            <p:oleObj spid="_x0000_s7171" name="Equation" r:id="rId6" imgW="288000" imgH="556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6776700" y="2797681"/>
          <a:ext cx="314324" cy="552449"/>
        </p:xfrm>
        <a:graphic>
          <a:graphicData uri="http://schemas.openxmlformats.org/presentationml/2006/ole">
            <p:oleObj spid="_x0000_s7172" name="Equation" r:id="rId7" imgW="3168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7581300" y="2797681"/>
          <a:ext cx="314324" cy="552449"/>
        </p:xfrm>
        <a:graphic>
          <a:graphicData uri="http://schemas.openxmlformats.org/presentationml/2006/ole">
            <p:oleObj spid="_x0000_s7173" name="Equation" r:id="rId8" imgW="316800" imgH="556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3312000" y="3567859"/>
          <a:ext cx="257174" cy="552449"/>
        </p:xfrm>
        <a:graphic>
          <a:graphicData uri="http://schemas.openxmlformats.org/presentationml/2006/ole">
            <p:oleObj spid="_x0000_s7174" name="Equation" r:id="rId9" imgW="259200" imgH="556800" progId="">
              <p:embed/>
            </p:oleObj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3699112" y="3567859"/>
          <a:ext cx="314325" cy="552450"/>
        </p:xfrm>
        <a:graphic>
          <a:graphicData uri="http://schemas.openxmlformats.org/presentationml/2006/ole">
            <p:oleObj spid="_x0000_s7175" name="Equation" r:id="rId10" imgW="316800" imgH="556800" progId="">
              <p:embed/>
            </p:oleObj>
          </a:graphicData>
        </a:graphic>
      </p:graphicFrame>
      <p:graphicFrame>
        <p:nvGraphicFramePr>
          <p:cNvPr id="11" name="对象 9"/>
          <p:cNvGraphicFramePr>
            <a:graphicFrameLocks noChangeAspect="1"/>
          </p:cNvGraphicFramePr>
          <p:nvPr/>
        </p:nvGraphicFramePr>
        <p:xfrm>
          <a:off x="4071037" y="3567859"/>
          <a:ext cx="257174" cy="495299"/>
        </p:xfrm>
        <a:graphic>
          <a:graphicData uri="http://schemas.openxmlformats.org/presentationml/2006/ole">
            <p:oleObj spid="_x0000_s7176" name="Equation" r:id="rId11" imgW="259200" imgH="499200" progId="">
              <p:embed/>
            </p:oleObj>
          </a:graphicData>
        </a:graphic>
      </p:graphicFrame>
      <p:graphicFrame>
        <p:nvGraphicFramePr>
          <p:cNvPr id="12" name="对象 10"/>
          <p:cNvGraphicFramePr>
            <a:graphicFrameLocks noChangeAspect="1"/>
          </p:cNvGraphicFramePr>
          <p:nvPr/>
        </p:nvGraphicFramePr>
        <p:xfrm>
          <a:off x="4458150" y="3567859"/>
          <a:ext cx="314324" cy="495299"/>
        </p:xfrm>
        <a:graphic>
          <a:graphicData uri="http://schemas.openxmlformats.org/presentationml/2006/ole">
            <p:oleObj spid="_x0000_s7177" name="Equation" r:id="rId12" imgW="316800" imgH="499200" progId="">
              <p:embed/>
            </p:oleObj>
          </a:graphicData>
        </a:graphic>
      </p:graphicFrame>
      <p:graphicFrame>
        <p:nvGraphicFramePr>
          <p:cNvPr id="13" name="对象 11"/>
          <p:cNvGraphicFramePr>
            <a:graphicFrameLocks noChangeAspect="1"/>
          </p:cNvGraphicFramePr>
          <p:nvPr/>
        </p:nvGraphicFramePr>
        <p:xfrm>
          <a:off x="6012000" y="3567859"/>
          <a:ext cx="257175" cy="552450"/>
        </p:xfrm>
        <a:graphic>
          <a:graphicData uri="http://schemas.openxmlformats.org/presentationml/2006/ole">
            <p:oleObj spid="_x0000_s7178" name="Equation" r:id="rId13" imgW="259200" imgH="556800" progId="">
              <p:embed/>
            </p:oleObj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6399112" y="3567859"/>
          <a:ext cx="314324" cy="552449"/>
        </p:xfrm>
        <a:graphic>
          <a:graphicData uri="http://schemas.openxmlformats.org/presentationml/2006/ole">
            <p:oleObj spid="_x0000_s7179" name="Equation" r:id="rId14" imgW="316800" imgH="556800" progId="">
              <p:embed/>
            </p:oleObj>
          </a:graphicData>
        </a:graphic>
      </p:graphicFrame>
      <p:graphicFrame>
        <p:nvGraphicFramePr>
          <p:cNvPr id="15" name="对象 13"/>
          <p:cNvGraphicFramePr>
            <a:graphicFrameLocks noChangeAspect="1"/>
          </p:cNvGraphicFramePr>
          <p:nvPr/>
        </p:nvGraphicFramePr>
        <p:xfrm>
          <a:off x="6771037" y="3567859"/>
          <a:ext cx="228599" cy="495299"/>
        </p:xfrm>
        <a:graphic>
          <a:graphicData uri="http://schemas.openxmlformats.org/presentationml/2006/ole">
            <p:oleObj spid="_x0000_s7180" name="Equation" r:id="rId15" imgW="230400" imgH="499200" progId="">
              <p:embed/>
            </p:oleObj>
          </a:graphicData>
        </a:graphic>
      </p:graphicFrame>
      <p:graphicFrame>
        <p:nvGraphicFramePr>
          <p:cNvPr id="16" name="对象 14"/>
          <p:cNvGraphicFramePr>
            <a:graphicFrameLocks noChangeAspect="1"/>
          </p:cNvGraphicFramePr>
          <p:nvPr/>
        </p:nvGraphicFramePr>
        <p:xfrm>
          <a:off x="7129575" y="3567859"/>
          <a:ext cx="285750" cy="552449"/>
        </p:xfrm>
        <a:graphic>
          <a:graphicData uri="http://schemas.openxmlformats.org/presentationml/2006/ole">
            <p:oleObj spid="_x0000_s7181" name="Equation" r:id="rId16" imgW="2880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DELL</UserName>
  <CompanyName/>
  <MachineID>A666</MachineID>
  <ToolID>ljRTAAAAKGU=</ToolID>
  <Data><![CDATA[bGpSVEFBQUFLR1U9]]></Data>
</CustomerInfo>
</file>

<file path=customXml/item10.xml><?xml version="1.0" encoding="utf-8"?>
<CustomerInfo>
  <UserName>DELL</UserName>
  <CompanyName/>
  <MachineID>A666</MachineID>
  <ToolID>ljRTAAAAKGU=</ToolID>
  <Data><![CDATA[bGpSVEFBQUFLR1U9]]></Data>
</CustomerInfo>
</file>

<file path=customXml/item11.xml><?xml version="1.0" encoding="utf-8"?>
<CustomerInfo>
  <UserName>DELL</UserName>
  <CompanyName/>
  <MachineID>A666</MachineID>
  <ToolID>ljRTAAAAKGU=</ToolID>
  <Data><![CDATA[bGpSVEFBQUFLR1U9]]></Data>
</CustomerInfo>
</file>

<file path=customXml/item12.xml><?xml version="1.0" encoding="utf-8"?>
<CustomerInfo>
  <UserName>DELL</UserName>
  <CompanyName/>
  <MachineID>A666</MachineID>
  <ToolID>ljRTAAAAKGU=</ToolID>
  <Data><![CDATA[bGpSVEFBQUFLR1U9]]></Data>
</CustomerInfo>
</file>

<file path=customXml/item13.xml><?xml version="1.0" encoding="utf-8"?>
<CustomerInfo>
  <UserName>DELL</UserName>
  <CompanyName/>
  <MachineID>A666</MachineID>
  <ToolID>ljRTAAAAKGU=</ToolID>
  <Data><![CDATA[bGpSVEFBQUFLR1U9]]></Data>
</CustomerInfo>
</file>

<file path=customXml/item14.xml><?xml version="1.0" encoding="utf-8"?>
<CustomerInfo>
  <UserName>DELL</UserName>
  <CompanyName/>
  <MachineID>A666</MachineID>
  <ToolID>ljRTAAAAKGU=</ToolID>
  <Data><![CDATA[bGpSVEFBQUFLR1U9]]></Data>
</CustomerInfo>
</file>

<file path=customXml/item15.xml><?xml version="1.0" encoding="utf-8"?>
<CustomerInfo>
  <UserName>DELL</UserName>
  <CompanyName/>
  <MachineID>A666</MachineID>
  <ToolID>ljRTAAAAKGU=</ToolID>
  <Data><![CDATA[bGpSVEFBQUFLR1U9]]></Data>
</CustomerInfo>
</file>

<file path=customXml/item16.xml><?xml version="1.0" encoding="utf-8"?>
<CustomerInfo>
  <UserName>DELL</UserName>
  <CompanyName/>
  <MachineID>A666</MachineID>
  <ToolID>ljRTAAAAKGU=</ToolID>
  <Data><![CDATA[bGpSVEFBQUFLR1U9]]></Data>
</CustomerInfo>
</file>

<file path=customXml/item17.xml><?xml version="1.0" encoding="utf-8"?>
<CustomerInfo>
  <UserName>DELL</UserName>
  <CompanyName/>
  <MachineID>A666</MachineID>
  <ToolID>ljRTAAAAKGU=</ToolID>
  <Data><![CDATA[bGpSVEFBQUFLR1U9]]></Data>
</CustomerInfo>
</file>

<file path=customXml/item18.xml><?xml version="1.0" encoding="utf-8"?>
<CustomerInfo>
  <UserName>DELL</UserName>
  <CompanyName/>
  <MachineID>A666</MachineID>
  <ToolID>ljRTAAAAKGU=</ToolID>
  <Data><![CDATA[bGpSVEFBQUFLR1U9]]></Data>
</CustomerInfo>
</file>

<file path=customXml/item19.xml><?xml version="1.0" encoding="utf-8"?>
<CustomerInfo>
  <UserName>DELL</UserName>
  <CompanyName/>
  <MachineID>A666</MachineID>
  <ToolID>ljRTAAAAKGU=</ToolID>
  <Data><![CDATA[bGpSVEFBQUFLR1U9]]></Data>
</CustomerInfo>
</file>

<file path=customXml/item2.xml><?xml version="1.0" encoding="utf-8"?>
<CustomerInfo>
  <UserName>DELL</UserName>
  <CompanyName/>
  <MachineID>A666</MachineID>
  <ToolID>ljRTAAAAKGU=</ToolID>
  <Data><![CDATA[bGpSVEFBQUFLR1U9]]></Data>
</CustomerInfo>
</file>

<file path=customXml/item20.xml><?xml version="1.0" encoding="utf-8"?>
<CustomerInfo>
  <UserName>DELL</UserName>
  <CompanyName/>
  <MachineID>A666</MachineID>
  <ToolID>ljRTAAAAKGU=</ToolID>
  <Data><![CDATA[bGpSVEFBQUFLR1U9]]></Data>
</CustomerInfo>
</file>

<file path=customXml/item21.xml><?xml version="1.0" encoding="utf-8"?>
<CustomerInfo>
  <UserName>DELL</UserName>
  <CompanyName/>
  <MachineID>A666</MachineID>
  <ToolID>ljRTAAAAKGU=</ToolID>
  <Data><![CDATA[bGpSVEFBQUFLR1U9]]></Data>
</CustomerInfo>
</file>

<file path=customXml/item22.xml><?xml version="1.0" encoding="utf-8"?>
<CustomerInfo>
  <UserName>DELL</UserName>
  <CompanyName/>
  <MachineID>A666</MachineID>
  <ToolID>ljRTAAAAKGU=</ToolID>
  <Data><![CDATA[bGpSVEFBQUFLR1U9]]></Data>
</CustomerInfo>
</file>

<file path=customXml/item23.xml><?xml version="1.0" encoding="utf-8"?>
<CustomerInfo>
  <UserName>DELL</UserName>
  <CompanyName/>
  <MachineID>A666</MachineID>
  <ToolID>ljRTAAAAKGU=</ToolID>
  <Data><![CDATA[bGpSVEFBQUFLR1U9]]></Data>
</CustomerInfo>
</file>

<file path=customXml/item24.xml><?xml version="1.0" encoding="utf-8"?>
<CustomerInfo>
  <UserName>DELL</UserName>
  <CompanyName/>
  <MachineID>A666</MachineID>
  <ToolID>ljRTAAAAKGU=</ToolID>
  <Data><![CDATA[bGpSVEFBQUFLR1U9]]></Data>
</CustomerInfo>
</file>

<file path=customXml/item25.xml><?xml version="1.0" encoding="utf-8"?>
<CustomerInfo>
  <UserName>DELL</UserName>
  <CompanyName/>
  <MachineID>A666</MachineID>
  <ToolID>ljRTAAAAKGU=</ToolID>
  <Data><![CDATA[bGpSVEFBQUFLR1U9]]></Data>
</CustomerInfo>
</file>

<file path=customXml/item26.xml><?xml version="1.0" encoding="utf-8"?>
<CustomerInfo>
  <UserName>DELL</UserName>
  <CompanyName/>
  <MachineID>A666</MachineID>
  <ToolID>ljRTAAAAKGU=</ToolID>
  <Data><![CDATA[bGpSVEFBQUFLR1U9]]></Data>
</CustomerInfo>
</file>

<file path=customXml/item27.xml><?xml version="1.0" encoding="utf-8"?>
<CustomerInfo>
  <UserName>DELL</UserName>
  <CompanyName/>
  <MachineID>A666</MachineID>
  <ToolID>ljRTAAAAKGU=</ToolID>
  <Data><![CDATA[bGpSVEFBQUFLR1U9]]></Data>
</CustomerInfo>
</file>

<file path=customXml/item28.xml><?xml version="1.0" encoding="utf-8"?>
<CustomerInfo>
  <UserName>DELL</UserName>
  <CompanyName/>
  <MachineID>A666</MachineID>
  <ToolID>ljRTAAAAKGU=</ToolID>
  <Data><![CDATA[bGpSVEFBQUFLR1U9]]></Data>
</CustomerInfo>
</file>

<file path=customXml/item29.xml><?xml version="1.0" encoding="utf-8"?>
<CustomerInfo>
  <UserName>DELL</UserName>
  <CompanyName/>
  <MachineID>A666</MachineID>
  <ToolID>ljRTAAAAKGU=</ToolID>
  <Data><![CDATA[bGpSVEFBQUFLR1U9]]></Data>
</CustomerInfo>
</file>

<file path=customXml/item3.xml><?xml version="1.0" encoding="utf-8"?>
<CustomerInfo>
  <UserName>DELL</UserName>
  <CompanyName/>
  <MachineID>A666</MachineID>
  <ToolID>ljRTAAAAKGU=</ToolID>
  <Data><![CDATA[bGpSVEFBQUFLR1U9]]></Data>
</CustomerInfo>
</file>

<file path=customXml/item30.xml><?xml version="1.0" encoding="utf-8"?>
<CustomerInfo>
  <UserName>DELL</UserName>
  <CompanyName/>
  <MachineID>A666</MachineID>
  <ToolID>ljRTAAAAKGU=</ToolID>
  <Data><![CDATA[bGpSVEFBQUFLR1U9]]></Data>
</CustomerInfo>
</file>

<file path=customXml/item31.xml><?xml version="1.0" encoding="utf-8"?>
<CustomerInfo>
  <UserName>DELL</UserName>
  <CompanyName/>
  <MachineID>A666</MachineID>
  <ToolID>ljRTAAAAKGU=</ToolID>
  <Data><![CDATA[bGpSVEFBQUFLR1U9]]></Data>
</CustomerInfo>
</file>

<file path=customXml/item32.xml><?xml version="1.0" encoding="utf-8"?>
<CustomerInfo>
  <UserName>DELL</UserName>
  <CompanyName/>
  <MachineID>A666</MachineID>
  <ToolID>ljRTAAAAKGU=</ToolID>
  <Data><![CDATA[bGpSVEFBQUFLR1U9]]></Data>
</CustomerInfo>
</file>

<file path=customXml/item33.xml><?xml version="1.0" encoding="utf-8"?>
<CustomerInfo>
  <UserName>DELL</UserName>
  <CompanyName/>
  <MachineID>A666</MachineID>
  <ToolID>ljRTAAAAKGU=</ToolID>
  <Data><![CDATA[bGpSVEFBQUFLR1U9]]></Data>
</CustomerInfo>
</file>

<file path=customXml/item34.xml><?xml version="1.0" encoding="utf-8"?>
<CustomerInfo>
  <UserName>DELL</UserName>
  <CompanyName/>
  <MachineID>A666</MachineID>
  <ToolID>ljRTAAAAKGU=</ToolID>
  <Data><![CDATA[bGpSVEFBQUFLR1U9]]></Data>
</CustomerInfo>
</file>

<file path=customXml/item35.xml><?xml version="1.0" encoding="utf-8"?>
<CustomerInfo>
  <UserName>DELL</UserName>
  <CompanyName/>
  <MachineID>A666</MachineID>
  <ToolID>ljRTAAAAKGU=</ToolID>
  <Data><![CDATA[bGpSVEFBQUFLR1U9]]></Data>
</CustomerInfo>
</file>

<file path=customXml/item36.xml><?xml version="1.0" encoding="utf-8"?>
<CustomerInfo>
  <UserName>DELL</UserName>
  <CompanyName/>
  <MachineID>A666</MachineID>
  <ToolID>ljRTAAAAKGU=</ToolID>
  <Data><![CDATA[bGpSVEFBQUFLR1U9]]></Data>
</CustomerInfo>
</file>

<file path=customXml/item37.xml><?xml version="1.0" encoding="utf-8"?>
<CustomerInfo>
  <UserName>DELL</UserName>
  <CompanyName/>
  <MachineID>A666</MachineID>
  <ToolID>ljRTAAAAKGU=</ToolID>
  <Data><![CDATA[bGpSVEFBQUFLR1U9]]></Data>
</CustomerInfo>
</file>

<file path=customXml/item38.xml><?xml version="1.0" encoding="utf-8"?>
<CustomerInfo>
  <UserName>DELL</UserName>
  <CompanyName/>
  <MachineID>A666</MachineID>
  <ToolID>ljRTAAAAKGU=</ToolID>
  <Data><![CDATA[bGpSVEFBQUFLR1U9]]></Data>
</CustomerInfo>
</file>

<file path=customXml/item39.xml><?xml version="1.0" encoding="utf-8"?>
<CustomerInfo>
  <UserName>DELL</UserName>
  <CompanyName/>
  <MachineID>A666</MachineID>
  <ToolID>ljRTAAAAKGU=</ToolID>
  <Data><![CDATA[bGpSVEFBQUFLR1U9]]></Data>
</CustomerInfo>
</file>

<file path=customXml/item4.xml><?xml version="1.0" encoding="utf-8"?>
<CustomerInfo>
  <UserName>DELL</UserName>
  <CompanyName/>
  <MachineID>A666</MachineID>
  <ToolID>ljRTAAAAKGU=</ToolID>
  <Data><![CDATA[bGpSVEFBQUFLR1U9]]></Data>
</CustomerInfo>
</file>

<file path=customXml/item40.xml><?xml version="1.0" encoding="utf-8"?>
<CustomerInfo>
  <UserName>DELL</UserName>
  <CompanyName/>
  <MachineID>A666</MachineID>
  <ToolID>ljRTAAAAKGU=</ToolID>
  <Data><![CDATA[bGpSVEFBQUFLR1U9]]></Data>
</CustomerInfo>
</file>

<file path=customXml/item41.xml><?xml version="1.0" encoding="utf-8"?>
<CustomerInfo>
  <UserName>DELL</UserName>
  <CompanyName/>
  <MachineID>A666</MachineID>
  <ToolID>ljRTAAAAKGU=</ToolID>
  <Data><![CDATA[bGpSVEFBQUFLR1U9]]></Data>
</CustomerInfo>
</file>

<file path=customXml/item42.xml><?xml version="1.0" encoding="utf-8"?>
<CustomerInfo>
  <UserName>DELL</UserName>
  <CompanyName/>
  <MachineID>A666</MachineID>
  <ToolID>ljRTAAAAKGU=</ToolID>
  <Data><![CDATA[bGpSVEFBQUFLR1U9]]></Data>
</CustomerInfo>
</file>

<file path=customXml/item43.xml><?xml version="1.0" encoding="utf-8"?>
<CustomerInfo>
  <UserName>DELL</UserName>
  <CompanyName/>
  <MachineID>A666</MachineID>
  <ToolID>ljRTAAAAKGU=</ToolID>
  <Data><![CDATA[bGpSVEFBQUFLR1U9]]></Data>
</CustomerInfo>
</file>

<file path=customXml/item44.xml><?xml version="1.0" encoding="utf-8"?>
<CustomerInfo>
  <UserName>DELL</UserName>
  <CompanyName/>
  <MachineID>A666</MachineID>
  <ToolID>ljRTAAAAKGU=</ToolID>
  <Data><![CDATA[bGpSVEFBQUFLR1U9]]></Data>
</CustomerInfo>
</file>

<file path=customXml/item45.xml><?xml version="1.0" encoding="utf-8"?>
<CustomerInfo>
  <UserName>DELL</UserName>
  <CompanyName/>
  <MachineID>A666</MachineID>
  <ToolID>ljRTAAAAKGU=</ToolID>
  <Data><![CDATA[bGpSVEFBQUFLR1U9]]></Data>
</CustomerInfo>
</file>

<file path=customXml/item46.xml><?xml version="1.0" encoding="utf-8"?>
<CustomerInfo>
  <UserName>DELL</UserName>
  <CompanyName/>
  <MachineID>A666</MachineID>
  <ToolID>ljRTAAAAKGU=</ToolID>
  <Data><![CDATA[bGpSVEFBQUFLR1U9]]></Data>
</CustomerInfo>
</file>

<file path=customXml/item47.xml><?xml version="1.0" encoding="utf-8"?>
<CustomerInfo>
  <UserName>DELL</UserName>
  <CompanyName/>
  <MachineID>A666</MachineID>
  <ToolID>ljRTAAAAKGU=</ToolID>
  <Data><![CDATA[bGpSVEFBQUFLR1U9]]></Data>
</CustomerInfo>
</file>

<file path=customXml/item5.xml><?xml version="1.0" encoding="utf-8"?>
<CustomerInfo>
  <UserName>DELL</UserName>
  <CompanyName/>
  <MachineID>A666</MachineID>
  <ToolID>ljRTAAAAKGU=</ToolID>
  <Data><![CDATA[bGpSVEFBQUFLR1U9]]></Data>
</CustomerInfo>
</file>

<file path=customXml/item6.xml><?xml version="1.0" encoding="utf-8"?>
<CustomerInfo>
  <UserName>DELL</UserName>
  <CompanyName/>
  <MachineID>A666</MachineID>
  <ToolID>ljRTAAAAKGU=</ToolID>
  <Data><![CDATA[bGpSVEFBQUFLR1U9]]></Data>
</CustomerInfo>
</file>

<file path=customXml/item7.xml><?xml version="1.0" encoding="utf-8"?>
<CustomerInfo>
  <UserName>DELL</UserName>
  <CompanyName/>
  <MachineID>A666</MachineID>
  <ToolID>ljRTAAAAKGU=</ToolID>
  <Data><![CDATA[bGpSVEFBQUFLR1U9]]></Data>
</CustomerInfo>
</file>

<file path=customXml/item8.xml><?xml version="1.0" encoding="utf-8"?>
<CustomerInfo>
  <UserName>DELL</UserName>
  <CompanyName/>
  <MachineID>A666</MachineID>
  <ToolID>ljRTAAAAKGU=</ToolID>
  <Data><![CDATA[bGpSVEFBQUFLR1U9]]></Data>
</CustomerInfo>
</file>

<file path=customXml/item9.xml><?xml version="1.0" encoding="utf-8"?>
<CustomerInfo>
  <UserName>DELL</UserName>
  <CompanyName/>
  <MachineID>A666</MachineID>
  <ToolID>ljRTAAAAKGU=</ToolID>
  <Data><![CDATA[bGpSVEFBQUFLR1U9]]></Data>
</CustomerInfo>
</file>

<file path=customXml/itemProps1.xml><?xml version="1.0" encoding="utf-8"?>
<ds:datastoreItem xmlns:ds="http://schemas.openxmlformats.org/officeDocument/2006/customXml" ds:itemID="{E067F234-9BBD-4FCA-99E5-C781B5D09CF2}">
  <ds:schemaRefs/>
</ds:datastoreItem>
</file>

<file path=customXml/itemProps10.xml><?xml version="1.0" encoding="utf-8"?>
<ds:datastoreItem xmlns:ds="http://schemas.openxmlformats.org/officeDocument/2006/customXml" ds:itemID="{F86A710F-9FDD-496B-BFA6-51176D543F9A}">
  <ds:schemaRefs/>
</ds:datastoreItem>
</file>

<file path=customXml/itemProps11.xml><?xml version="1.0" encoding="utf-8"?>
<ds:datastoreItem xmlns:ds="http://schemas.openxmlformats.org/officeDocument/2006/customXml" ds:itemID="{3D400195-754D-4BA8-9402-764CB61C6B44}">
  <ds:schemaRefs/>
</ds:datastoreItem>
</file>

<file path=customXml/itemProps12.xml><?xml version="1.0" encoding="utf-8"?>
<ds:datastoreItem xmlns:ds="http://schemas.openxmlformats.org/officeDocument/2006/customXml" ds:itemID="{35BCF225-34A6-4078-8965-FF4672EDD9EC}">
  <ds:schemaRefs/>
</ds:datastoreItem>
</file>

<file path=customXml/itemProps13.xml><?xml version="1.0" encoding="utf-8"?>
<ds:datastoreItem xmlns:ds="http://schemas.openxmlformats.org/officeDocument/2006/customXml" ds:itemID="{72DAC7AE-E72F-471F-BBE5-1EE852EFBA99}">
  <ds:schemaRefs/>
</ds:datastoreItem>
</file>

<file path=customXml/itemProps14.xml><?xml version="1.0" encoding="utf-8"?>
<ds:datastoreItem xmlns:ds="http://schemas.openxmlformats.org/officeDocument/2006/customXml" ds:itemID="{96E15852-EEA5-440A-B3EE-B30D200771E5}">
  <ds:schemaRefs/>
</ds:datastoreItem>
</file>

<file path=customXml/itemProps15.xml><?xml version="1.0" encoding="utf-8"?>
<ds:datastoreItem xmlns:ds="http://schemas.openxmlformats.org/officeDocument/2006/customXml" ds:itemID="{5F27C758-FB0F-4859-9765-34336B7BAEAC}">
  <ds:schemaRefs/>
</ds:datastoreItem>
</file>

<file path=customXml/itemProps16.xml><?xml version="1.0" encoding="utf-8"?>
<ds:datastoreItem xmlns:ds="http://schemas.openxmlformats.org/officeDocument/2006/customXml" ds:itemID="{FFD10B4B-9897-4378-BD70-AE0C754F6F01}">
  <ds:schemaRefs/>
</ds:datastoreItem>
</file>

<file path=customXml/itemProps17.xml><?xml version="1.0" encoding="utf-8"?>
<ds:datastoreItem xmlns:ds="http://schemas.openxmlformats.org/officeDocument/2006/customXml" ds:itemID="{5DC7C70B-CC57-4C28-A5D6-76484F6E650A}">
  <ds:schemaRefs/>
</ds:datastoreItem>
</file>

<file path=customXml/itemProps18.xml><?xml version="1.0" encoding="utf-8"?>
<ds:datastoreItem xmlns:ds="http://schemas.openxmlformats.org/officeDocument/2006/customXml" ds:itemID="{8BBFC08A-98CC-42E4-BD93-1ADD483761F8}">
  <ds:schemaRefs/>
</ds:datastoreItem>
</file>

<file path=customXml/itemProps19.xml><?xml version="1.0" encoding="utf-8"?>
<ds:datastoreItem xmlns:ds="http://schemas.openxmlformats.org/officeDocument/2006/customXml" ds:itemID="{3D123F98-7974-4DC3-BD10-CB0E3DF3BCE3}">
  <ds:schemaRefs/>
</ds:datastoreItem>
</file>

<file path=customXml/itemProps2.xml><?xml version="1.0" encoding="utf-8"?>
<ds:datastoreItem xmlns:ds="http://schemas.openxmlformats.org/officeDocument/2006/customXml" ds:itemID="{A7D8BECA-A105-44AB-A722-1A67B5E98B0F}">
  <ds:schemaRefs/>
</ds:datastoreItem>
</file>

<file path=customXml/itemProps20.xml><?xml version="1.0" encoding="utf-8"?>
<ds:datastoreItem xmlns:ds="http://schemas.openxmlformats.org/officeDocument/2006/customXml" ds:itemID="{9445F75E-8C0F-4CDB-8C25-105D51079AF6}">
  <ds:schemaRefs/>
</ds:datastoreItem>
</file>

<file path=customXml/itemProps21.xml><?xml version="1.0" encoding="utf-8"?>
<ds:datastoreItem xmlns:ds="http://schemas.openxmlformats.org/officeDocument/2006/customXml" ds:itemID="{74715910-FC22-4302-B5FB-0A26AB6C41E3}">
  <ds:schemaRefs/>
</ds:datastoreItem>
</file>

<file path=customXml/itemProps22.xml><?xml version="1.0" encoding="utf-8"?>
<ds:datastoreItem xmlns:ds="http://schemas.openxmlformats.org/officeDocument/2006/customXml" ds:itemID="{40D58DD5-D240-46EF-A3B2-3A8403A6A3A1}">
  <ds:schemaRefs/>
</ds:datastoreItem>
</file>

<file path=customXml/itemProps23.xml><?xml version="1.0" encoding="utf-8"?>
<ds:datastoreItem xmlns:ds="http://schemas.openxmlformats.org/officeDocument/2006/customXml" ds:itemID="{08E61346-13B9-41B5-B042-588BB4F6D1F4}">
  <ds:schemaRefs/>
</ds:datastoreItem>
</file>

<file path=customXml/itemProps24.xml><?xml version="1.0" encoding="utf-8"?>
<ds:datastoreItem xmlns:ds="http://schemas.openxmlformats.org/officeDocument/2006/customXml" ds:itemID="{C99F5388-84F2-4FA0-8A76-9E3BB05E1719}">
  <ds:schemaRefs/>
</ds:datastoreItem>
</file>

<file path=customXml/itemProps25.xml><?xml version="1.0" encoding="utf-8"?>
<ds:datastoreItem xmlns:ds="http://schemas.openxmlformats.org/officeDocument/2006/customXml" ds:itemID="{7C3BFD0D-B7AB-4FBD-8E57-3C1451B6CD9F}">
  <ds:schemaRefs/>
</ds:datastoreItem>
</file>

<file path=customXml/itemProps26.xml><?xml version="1.0" encoding="utf-8"?>
<ds:datastoreItem xmlns:ds="http://schemas.openxmlformats.org/officeDocument/2006/customXml" ds:itemID="{8D426281-2AD5-4929-AF2B-A3B59F959B96}">
  <ds:schemaRefs/>
</ds:datastoreItem>
</file>

<file path=customXml/itemProps27.xml><?xml version="1.0" encoding="utf-8"?>
<ds:datastoreItem xmlns:ds="http://schemas.openxmlformats.org/officeDocument/2006/customXml" ds:itemID="{C4EE070B-5AAE-4F32-876A-E24289A6D036}">
  <ds:schemaRefs/>
</ds:datastoreItem>
</file>

<file path=customXml/itemProps28.xml><?xml version="1.0" encoding="utf-8"?>
<ds:datastoreItem xmlns:ds="http://schemas.openxmlformats.org/officeDocument/2006/customXml" ds:itemID="{8B94E4B9-7B96-48B5-A88D-4E19C2AE0B10}">
  <ds:schemaRefs/>
</ds:datastoreItem>
</file>

<file path=customXml/itemProps29.xml><?xml version="1.0" encoding="utf-8"?>
<ds:datastoreItem xmlns:ds="http://schemas.openxmlformats.org/officeDocument/2006/customXml" ds:itemID="{21A8EED4-16F5-4914-ABDC-42382ECF90A0}">
  <ds:schemaRefs/>
</ds:datastoreItem>
</file>

<file path=customXml/itemProps3.xml><?xml version="1.0" encoding="utf-8"?>
<ds:datastoreItem xmlns:ds="http://schemas.openxmlformats.org/officeDocument/2006/customXml" ds:itemID="{572BF4CA-600B-4D3C-95C4-8810D1F55046}">
  <ds:schemaRefs/>
</ds:datastoreItem>
</file>

<file path=customXml/itemProps30.xml><?xml version="1.0" encoding="utf-8"?>
<ds:datastoreItem xmlns:ds="http://schemas.openxmlformats.org/officeDocument/2006/customXml" ds:itemID="{D38DEDA9-732E-42D9-8F86-92C0A8E70C15}">
  <ds:schemaRefs/>
</ds:datastoreItem>
</file>

<file path=customXml/itemProps31.xml><?xml version="1.0" encoding="utf-8"?>
<ds:datastoreItem xmlns:ds="http://schemas.openxmlformats.org/officeDocument/2006/customXml" ds:itemID="{97C6305E-A8F5-4D29-9587-6D9C1769A938}">
  <ds:schemaRefs/>
</ds:datastoreItem>
</file>

<file path=customXml/itemProps32.xml><?xml version="1.0" encoding="utf-8"?>
<ds:datastoreItem xmlns:ds="http://schemas.openxmlformats.org/officeDocument/2006/customXml" ds:itemID="{6964F4A8-EE2B-47C6-964E-2DE6DC106C58}">
  <ds:schemaRefs/>
</ds:datastoreItem>
</file>

<file path=customXml/itemProps33.xml><?xml version="1.0" encoding="utf-8"?>
<ds:datastoreItem xmlns:ds="http://schemas.openxmlformats.org/officeDocument/2006/customXml" ds:itemID="{3A11E25A-72C1-4C79-BA61-EB9851AE11FE}">
  <ds:schemaRefs/>
</ds:datastoreItem>
</file>

<file path=customXml/itemProps34.xml><?xml version="1.0" encoding="utf-8"?>
<ds:datastoreItem xmlns:ds="http://schemas.openxmlformats.org/officeDocument/2006/customXml" ds:itemID="{0F2D5F71-A837-4C29-B02E-8FEA6FD43203}">
  <ds:schemaRefs/>
</ds:datastoreItem>
</file>

<file path=customXml/itemProps35.xml><?xml version="1.0" encoding="utf-8"?>
<ds:datastoreItem xmlns:ds="http://schemas.openxmlformats.org/officeDocument/2006/customXml" ds:itemID="{2178EF22-9720-4733-92B3-EB5227319174}">
  <ds:schemaRefs/>
</ds:datastoreItem>
</file>

<file path=customXml/itemProps36.xml><?xml version="1.0" encoding="utf-8"?>
<ds:datastoreItem xmlns:ds="http://schemas.openxmlformats.org/officeDocument/2006/customXml" ds:itemID="{8A003BF0-F9FE-4948-ABD2-005CDAF940C5}">
  <ds:schemaRefs/>
</ds:datastoreItem>
</file>

<file path=customXml/itemProps37.xml><?xml version="1.0" encoding="utf-8"?>
<ds:datastoreItem xmlns:ds="http://schemas.openxmlformats.org/officeDocument/2006/customXml" ds:itemID="{4A5BDB6C-676F-451D-934C-AEEF7090C0BE}">
  <ds:schemaRefs/>
</ds:datastoreItem>
</file>

<file path=customXml/itemProps38.xml><?xml version="1.0" encoding="utf-8"?>
<ds:datastoreItem xmlns:ds="http://schemas.openxmlformats.org/officeDocument/2006/customXml" ds:itemID="{7BE3CF8D-0B2D-42B5-91D7-212EC76490A1}">
  <ds:schemaRefs/>
</ds:datastoreItem>
</file>

<file path=customXml/itemProps39.xml><?xml version="1.0" encoding="utf-8"?>
<ds:datastoreItem xmlns:ds="http://schemas.openxmlformats.org/officeDocument/2006/customXml" ds:itemID="{2E89E58B-96F6-4246-88D9-7E9F14CB1F15}">
  <ds:schemaRefs/>
</ds:datastoreItem>
</file>

<file path=customXml/itemProps4.xml><?xml version="1.0" encoding="utf-8"?>
<ds:datastoreItem xmlns:ds="http://schemas.openxmlformats.org/officeDocument/2006/customXml" ds:itemID="{47DAEAB8-8DED-4024-B334-6CAAA971DD1B}">
  <ds:schemaRefs/>
</ds:datastoreItem>
</file>

<file path=customXml/itemProps40.xml><?xml version="1.0" encoding="utf-8"?>
<ds:datastoreItem xmlns:ds="http://schemas.openxmlformats.org/officeDocument/2006/customXml" ds:itemID="{F641450E-A14F-437E-95EF-A61D5D0FB7CF}">
  <ds:schemaRefs/>
</ds:datastoreItem>
</file>

<file path=customXml/itemProps41.xml><?xml version="1.0" encoding="utf-8"?>
<ds:datastoreItem xmlns:ds="http://schemas.openxmlformats.org/officeDocument/2006/customXml" ds:itemID="{6D61AB95-5632-4898-8C03-9B1B23ECAF62}">
  <ds:schemaRefs/>
</ds:datastoreItem>
</file>

<file path=customXml/itemProps42.xml><?xml version="1.0" encoding="utf-8"?>
<ds:datastoreItem xmlns:ds="http://schemas.openxmlformats.org/officeDocument/2006/customXml" ds:itemID="{91AB119B-AB9B-46DC-8BE1-333F8FFF2A99}">
  <ds:schemaRefs/>
</ds:datastoreItem>
</file>

<file path=customXml/itemProps43.xml><?xml version="1.0" encoding="utf-8"?>
<ds:datastoreItem xmlns:ds="http://schemas.openxmlformats.org/officeDocument/2006/customXml" ds:itemID="{C3D1FE80-F6DB-413F-AEA2-57B5077B89BB}">
  <ds:schemaRefs/>
</ds:datastoreItem>
</file>

<file path=customXml/itemProps44.xml><?xml version="1.0" encoding="utf-8"?>
<ds:datastoreItem xmlns:ds="http://schemas.openxmlformats.org/officeDocument/2006/customXml" ds:itemID="{4910C868-3291-48E8-B114-E5A0E68515BA}">
  <ds:schemaRefs/>
</ds:datastoreItem>
</file>

<file path=customXml/itemProps45.xml><?xml version="1.0" encoding="utf-8"?>
<ds:datastoreItem xmlns:ds="http://schemas.openxmlformats.org/officeDocument/2006/customXml" ds:itemID="{791383F1-7407-4241-9459-AFA51D34EDB6}">
  <ds:schemaRefs/>
</ds:datastoreItem>
</file>

<file path=customXml/itemProps46.xml><?xml version="1.0" encoding="utf-8"?>
<ds:datastoreItem xmlns:ds="http://schemas.openxmlformats.org/officeDocument/2006/customXml" ds:itemID="{C5A061E4-61D1-4A9C-ACEF-8A2FFB50F5C0}">
  <ds:schemaRefs/>
</ds:datastoreItem>
</file>

<file path=customXml/itemProps47.xml><?xml version="1.0" encoding="utf-8"?>
<ds:datastoreItem xmlns:ds="http://schemas.openxmlformats.org/officeDocument/2006/customXml" ds:itemID="{6331D2B6-84F8-4E0D-98AF-415C687A9A66}">
  <ds:schemaRefs/>
</ds:datastoreItem>
</file>

<file path=customXml/itemProps5.xml><?xml version="1.0" encoding="utf-8"?>
<ds:datastoreItem xmlns:ds="http://schemas.openxmlformats.org/officeDocument/2006/customXml" ds:itemID="{8D0BAC17-25B4-4854-A7D6-BC2288E794CE}">
  <ds:schemaRefs/>
</ds:datastoreItem>
</file>

<file path=customXml/itemProps6.xml><?xml version="1.0" encoding="utf-8"?>
<ds:datastoreItem xmlns:ds="http://schemas.openxmlformats.org/officeDocument/2006/customXml" ds:itemID="{C234C464-129B-4E45-A93C-546F65A840C6}">
  <ds:schemaRefs/>
</ds:datastoreItem>
</file>

<file path=customXml/itemProps7.xml><?xml version="1.0" encoding="utf-8"?>
<ds:datastoreItem xmlns:ds="http://schemas.openxmlformats.org/officeDocument/2006/customXml" ds:itemID="{6A1CF2DF-2692-46EE-B579-9E897B41AA96}">
  <ds:schemaRefs/>
</ds:datastoreItem>
</file>

<file path=customXml/itemProps8.xml><?xml version="1.0" encoding="utf-8"?>
<ds:datastoreItem xmlns:ds="http://schemas.openxmlformats.org/officeDocument/2006/customXml" ds:itemID="{297651CB-1F89-4EA0-8220-7CCD030CBBC4}">
  <ds:schemaRefs/>
</ds:datastoreItem>
</file>

<file path=customXml/itemProps9.xml><?xml version="1.0" encoding="utf-8"?>
<ds:datastoreItem xmlns:ds="http://schemas.openxmlformats.org/officeDocument/2006/customXml" ds:itemID="{85CC2BD1-8FF8-4400-8610-A447839311A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1012</Words>
  <PresentationFormat>自定义</PresentationFormat>
  <Paragraphs>282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先进技术论坛</cp:lastModifiedBy>
  <cp:revision>61</cp:revision>
  <dcterms:modified xsi:type="dcterms:W3CDTF">2015-05-06T04:43:40Z</dcterms:modified>
</cp:coreProperties>
</file>