
<file path=[Content_Types].xml><?xml version="1.0" encoding="utf-8"?>
<Types xmlns="http://schemas.openxmlformats.org/package/2006/content-types">
  <Override PartName="/customXml/itemProps35.xml" ContentType="application/vnd.openxmlformats-officedocument.customXmlProperties+xml"/>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customXml/itemProps13.xml" ContentType="application/vnd.openxmlformats-officedocument.customXmlProperties+xml"/>
  <Override PartName="/customXml/itemProps24.xml" ContentType="application/vnd.openxmlformats-officedocument.customXmlProperties+xml"/>
  <Override PartName="/customXml/itemProps42.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customXml/itemProps31.xml" ContentType="application/vnd.openxmlformats-officedocument.customXmlPropertie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customXml/itemProps20.xml" ContentType="application/vnd.openxmlformats-officedocument.customXmlProperties+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customXml/itemProps6.xml" ContentType="application/vnd.openxmlformats-officedocument.customXmlProperties+xml"/>
  <Override PartName="/customXml/itemProps29.xml" ContentType="application/vnd.openxmlformats-officedocument.customXmlProperties+xml"/>
  <Override PartName="/ppt/notesSlides/notesSlide7.xml" ContentType="application/vnd.openxmlformats-officedocument.presentationml.notesSlide+xml"/>
  <Override PartName="/customXml/itemProps18.xml" ContentType="application/vnd.openxmlformats-officedocument.customXmlProperties+xml"/>
  <Override PartName="/customXml/itemProps36.xml" ContentType="application/vnd.openxmlformats-officedocument.customXmlProperties+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customXml/itemProps25.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customXml/itemProps14.xml" ContentType="application/vnd.openxmlformats-officedocument.customXmlProperties+xml"/>
  <Override PartName="/customXml/itemProps32.xml" ContentType="application/vnd.openxmlformats-officedocument.customXmlProperties+xml"/>
  <Override PartName="/customXml/itemProps43.xml" ContentType="application/vnd.openxmlformats-officedocument.customXmlPropertie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customXml/itemProps12.xml" ContentType="application/vnd.openxmlformats-officedocument.customXmlProperties+xml"/>
  <Override PartName="/customXml/itemProps21.xml" ContentType="application/vnd.openxmlformats-officedocument.customXmlProperties+xml"/>
  <Override PartName="/customXml/itemProps30.xml" ContentType="application/vnd.openxmlformats-officedocument.customXmlProperti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customXml/itemProps10.xml" ContentType="application/vnd.openxmlformats-officedocument.customXmlProperties+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customXml/itemProps9.xml" ContentType="application/vnd.openxmlformats-officedocument.customXmlPropertie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customXml/itemProps7.xml" ContentType="application/vnd.openxmlformats-officedocument.customXmlProperties+xml"/>
  <Override PartName="/customXml/itemProps39.xml" ContentType="application/vnd.openxmlformats-officedocument.customXmlProperties+xml"/>
  <Override PartName="/ppt/notesSlides/notesSlide6.xml" ContentType="application/vnd.openxmlformats-officedocument.presentationml.notesSlide+xml"/>
  <Override PartName="/customXml/itemProps5.xml" ContentType="application/vnd.openxmlformats-officedocument.customXmlProperties+xml"/>
  <Override PartName="/customXml/itemProps17.xml" ContentType="application/vnd.openxmlformats-officedocument.customXmlProperties+xml"/>
  <Override PartName="/customXml/itemProps19.xml" ContentType="application/vnd.openxmlformats-officedocument.customXmlProperties+xml"/>
  <Override PartName="/customXml/itemProps28.xml" ContentType="application/vnd.openxmlformats-officedocument.customXmlProperties+xml"/>
  <Override PartName="/customXml/itemProps37.xml" ContentType="application/vnd.openxmlformats-officedocument.customXmlProperties+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customXml/itemProps15.xml" ContentType="application/vnd.openxmlformats-officedocument.customXmlProperties+xml"/>
  <Override PartName="/customXml/itemProps26.xml" ContentType="application/vnd.openxmlformats-officedocument.customXmlProperties+xml"/>
  <Override PartName="/customXml/itemProps44.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customXml/itemProps11.xml" ContentType="application/vnd.openxmlformats-officedocument.customXmlProperties+xml"/>
  <Override PartName="/customXml/itemProps22.xml" ContentType="application/vnd.openxmlformats-officedocument.customXmlProperties+xml"/>
  <Override PartName="/customXml/itemProps40.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customXml/itemProps8.xml" ContentType="application/vnd.openxmlformats-officedocument.customXmlProperties+xml"/>
  <Override PartName="/ppt/notesSlides/notesSlide9.xml" ContentType="application/vnd.openxmlformats-officedocument.presentationml.notesSlide+xml"/>
  <Override PartName="/ppt/notesSlides/notesSlide21.xml" ContentType="application/vnd.openxmlformats-officedocument.presentationml.notesSlide+xml"/>
  <Override PartName="/customXml/itemProps38.xml" ContentType="application/vnd.openxmlformats-officedocument.customXmlProperties+xml"/>
  <Override PartName="/ppt/notesSlides/notesSlide10.xml" ContentType="application/vnd.openxmlformats-officedocument.presentationml.notesSlide+xml"/>
  <Override PartName="/customXml/itemProps4.xml" ContentType="application/vnd.openxmlformats-officedocument.customXmlProperties+xml"/>
  <Override PartName="/customXml/itemProps27.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customXml/itemProps16.xml" ContentType="application/vnd.openxmlformats-officedocument.customXmlProperties+xml"/>
  <Override PartName="/customXml/itemProps34.xml" ContentType="application/vnd.openxmlformats-officedocument.customXmlProperties+xml"/>
  <Override PartName="/customXml/itemProps45.xml" ContentType="application/vnd.openxmlformats-officedocument.customXmlPropertie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customXml/itemProps23.xml" ContentType="application/vnd.openxmlformats-officedocument.customXmlProperties+xml"/>
  <Override PartName="/customXml/itemProps41.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6"/>
  </p:sldMasterIdLst>
  <p:notesMasterIdLst>
    <p:notesMasterId r:id="rId92"/>
  </p:notesMasterIdLst>
  <p:sldIdLst>
    <p:sldId id="256" r:id="rId47"/>
    <p:sldId id="261" r:id="rId48"/>
    <p:sldId id="262" r:id="rId49"/>
    <p:sldId id="263" r:id="rId50"/>
    <p:sldId id="265" r:id="rId51"/>
    <p:sldId id="266" r:id="rId52"/>
    <p:sldId id="267" r:id="rId53"/>
    <p:sldId id="268" r:id="rId54"/>
    <p:sldId id="269" r:id="rId55"/>
    <p:sldId id="270" r:id="rId56"/>
    <p:sldId id="271" r:id="rId57"/>
    <p:sldId id="272" r:id="rId58"/>
    <p:sldId id="273" r:id="rId59"/>
    <p:sldId id="275" r:id="rId60"/>
    <p:sldId id="276" r:id="rId61"/>
    <p:sldId id="277" r:id="rId62"/>
    <p:sldId id="278" r:id="rId63"/>
    <p:sldId id="279" r:id="rId64"/>
    <p:sldId id="280" r:id="rId65"/>
    <p:sldId id="281" r:id="rId66"/>
    <p:sldId id="282" r:id="rId67"/>
    <p:sldId id="283" r:id="rId68"/>
    <p:sldId id="284" r:id="rId69"/>
    <p:sldId id="285" r:id="rId70"/>
    <p:sldId id="286" r:id="rId71"/>
    <p:sldId id="287" r:id="rId72"/>
    <p:sldId id="288" r:id="rId73"/>
    <p:sldId id="289" r:id="rId74"/>
    <p:sldId id="290" r:id="rId75"/>
    <p:sldId id="291" r:id="rId76"/>
    <p:sldId id="292" r:id="rId77"/>
    <p:sldId id="293" r:id="rId78"/>
    <p:sldId id="294" r:id="rId79"/>
    <p:sldId id="295" r:id="rId80"/>
    <p:sldId id="296" r:id="rId81"/>
    <p:sldId id="297" r:id="rId82"/>
    <p:sldId id="298" r:id="rId83"/>
    <p:sldId id="300" r:id="rId84"/>
    <p:sldId id="301" r:id="rId85"/>
    <p:sldId id="302" r:id="rId86"/>
    <p:sldId id="303" r:id="rId87"/>
    <p:sldId id="304" r:id="rId88"/>
    <p:sldId id="305" r:id="rId89"/>
    <p:sldId id="306" r:id="rId90"/>
    <p:sldId id="307" r:id="rId91"/>
  </p:sldIdLst>
  <p:sldSz cx="9144000" cy="684053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142" autoAdjust="0"/>
  </p:normalViewPr>
  <p:slideViewPr>
    <p:cSldViewPr>
      <p:cViewPr varScale="1">
        <p:scale>
          <a:sx n="83" d="100"/>
          <a:sy n="83" d="100"/>
        </p:scale>
        <p:origin x="-774" y="-90"/>
      </p:cViewPr>
      <p:guideLst>
        <p:guide orient="horz" pos="2154"/>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slide" Target="slides/slide9.xml"/><Relationship Id="rId63" Type="http://schemas.openxmlformats.org/officeDocument/2006/relationships/slide" Target="slides/slide17.xml"/><Relationship Id="rId68" Type="http://schemas.openxmlformats.org/officeDocument/2006/relationships/slide" Target="slides/slide22.xml"/><Relationship Id="rId76" Type="http://schemas.openxmlformats.org/officeDocument/2006/relationships/slide" Target="slides/slide30.xml"/><Relationship Id="rId84" Type="http://schemas.openxmlformats.org/officeDocument/2006/relationships/slide" Target="slides/slide38.xml"/><Relationship Id="rId89" Type="http://schemas.openxmlformats.org/officeDocument/2006/relationships/slide" Target="slides/slide43.xml"/><Relationship Id="rId7" Type="http://schemas.openxmlformats.org/officeDocument/2006/relationships/customXml" Target="../customXml/item7.xml"/><Relationship Id="rId71" Type="http://schemas.openxmlformats.org/officeDocument/2006/relationships/slide" Target="slides/slide25.xml"/><Relationship Id="rId9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7.xml"/><Relationship Id="rId58" Type="http://schemas.openxmlformats.org/officeDocument/2006/relationships/slide" Target="slides/slide12.xml"/><Relationship Id="rId66" Type="http://schemas.openxmlformats.org/officeDocument/2006/relationships/slide" Target="slides/slide20.xml"/><Relationship Id="rId74" Type="http://schemas.openxmlformats.org/officeDocument/2006/relationships/slide" Target="slides/slide28.xml"/><Relationship Id="rId79" Type="http://schemas.openxmlformats.org/officeDocument/2006/relationships/slide" Target="slides/slide33.xml"/><Relationship Id="rId87" Type="http://schemas.openxmlformats.org/officeDocument/2006/relationships/slide" Target="slides/slide41.xml"/><Relationship Id="rId5" Type="http://schemas.openxmlformats.org/officeDocument/2006/relationships/customXml" Target="../customXml/item5.xml"/><Relationship Id="rId61" Type="http://schemas.openxmlformats.org/officeDocument/2006/relationships/slide" Target="slides/slide15.xml"/><Relationship Id="rId82" Type="http://schemas.openxmlformats.org/officeDocument/2006/relationships/slide" Target="slides/slide36.xml"/><Relationship Id="rId90" Type="http://schemas.openxmlformats.org/officeDocument/2006/relationships/slide" Target="slides/slide44.xml"/><Relationship Id="rId95" Type="http://schemas.openxmlformats.org/officeDocument/2006/relationships/theme" Target="theme/theme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slide" Target="slides/slide10.xml"/><Relationship Id="rId64" Type="http://schemas.openxmlformats.org/officeDocument/2006/relationships/slide" Target="slides/slide18.xml"/><Relationship Id="rId69" Type="http://schemas.openxmlformats.org/officeDocument/2006/relationships/slide" Target="slides/slide23.xml"/><Relationship Id="rId77" Type="http://schemas.openxmlformats.org/officeDocument/2006/relationships/slide" Target="slides/slide31.xml"/><Relationship Id="rId8" Type="http://schemas.openxmlformats.org/officeDocument/2006/relationships/customXml" Target="../customXml/item8.xml"/><Relationship Id="rId51" Type="http://schemas.openxmlformats.org/officeDocument/2006/relationships/slide" Target="slides/slide5.xml"/><Relationship Id="rId72" Type="http://schemas.openxmlformats.org/officeDocument/2006/relationships/slide" Target="slides/slide26.xml"/><Relationship Id="rId80" Type="http://schemas.openxmlformats.org/officeDocument/2006/relationships/slide" Target="slides/slide34.xml"/><Relationship Id="rId85" Type="http://schemas.openxmlformats.org/officeDocument/2006/relationships/slide" Target="slides/slide39.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slide" Target="slides/slide13.xml"/><Relationship Id="rId67" Type="http://schemas.openxmlformats.org/officeDocument/2006/relationships/slide" Target="slides/slide2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8.xml"/><Relationship Id="rId62" Type="http://schemas.openxmlformats.org/officeDocument/2006/relationships/slide" Target="slides/slide16.xml"/><Relationship Id="rId70" Type="http://schemas.openxmlformats.org/officeDocument/2006/relationships/slide" Target="slides/slide24.xml"/><Relationship Id="rId75" Type="http://schemas.openxmlformats.org/officeDocument/2006/relationships/slide" Target="slides/slide29.xml"/><Relationship Id="rId83" Type="http://schemas.openxmlformats.org/officeDocument/2006/relationships/slide" Target="slides/slide37.xml"/><Relationship Id="rId88" Type="http://schemas.openxmlformats.org/officeDocument/2006/relationships/slide" Target="slides/slide42.xml"/><Relationship Id="rId91" Type="http://schemas.openxmlformats.org/officeDocument/2006/relationships/slide" Target="slides/slide45.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slide" Target="slides/slide1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openxmlformats.org/officeDocument/2006/relationships/slide" Target="slides/slide14.xml"/><Relationship Id="rId65" Type="http://schemas.openxmlformats.org/officeDocument/2006/relationships/slide" Target="slides/slide19.xml"/><Relationship Id="rId73" Type="http://schemas.openxmlformats.org/officeDocument/2006/relationships/slide" Target="slides/slide27.xml"/><Relationship Id="rId78" Type="http://schemas.openxmlformats.org/officeDocument/2006/relationships/slide" Target="slides/slide32.xml"/><Relationship Id="rId81" Type="http://schemas.openxmlformats.org/officeDocument/2006/relationships/slide" Target="slides/slide35.xml"/><Relationship Id="rId86" Type="http://schemas.openxmlformats.org/officeDocument/2006/relationships/slide" Target="slides/slide40.xml"/><Relationship Id="rId9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E16A1-CD54-44AD-AAEF-7C0100267705}" type="datetimeFigureOut">
              <a:rPr lang="zh-CN" altLang="en-US" smtClean="0"/>
              <a:pPr/>
              <a:t>2015-5-6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C518D-AE7E-41F4-BDAF-13DD522B5C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矩形 8"/>
          <p:cNvSpPr/>
          <p:nvPr userDrawn="1"/>
        </p:nvSpPr>
        <p:spPr>
          <a:xfrm>
            <a:off x="0" y="0"/>
            <a:ext cx="9144000" cy="1657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4" descr="C:\Users\yuanchunfa\Desktop\3.2课件\未标题-4.png"/>
          <p:cNvPicPr>
            <a:picLocks noChangeAspect="1" noChangeArrowheads="1"/>
          </p:cNvPicPr>
          <p:nvPr userDrawn="1"/>
        </p:nvPicPr>
        <p:blipFill>
          <a:blip r:embed="rId2" cstate="print"/>
          <a:srcRect/>
          <a:stretch>
            <a:fillRect/>
          </a:stretch>
        </p:blipFill>
        <p:spPr bwMode="auto">
          <a:xfrm>
            <a:off x="3916574" y="256786"/>
            <a:ext cx="1331706" cy="990989"/>
          </a:xfrm>
          <a:prstGeom prst="rect">
            <a:avLst/>
          </a:prstGeom>
          <a:noFill/>
        </p:spPr>
      </p:pic>
      <p:pic>
        <p:nvPicPr>
          <p:cNvPr id="2050" name="Picture 2" descr="C:\Users\yuanchunfa\Desktop\3.2课件\图片2.png"/>
          <p:cNvPicPr>
            <a:picLocks noChangeAspect="1" noChangeArrowheads="1"/>
          </p:cNvPicPr>
          <p:nvPr userDrawn="1"/>
        </p:nvPicPr>
        <p:blipFill>
          <a:blip r:embed="rId3" cstate="print"/>
          <a:srcRect t="3805" b="4109"/>
          <a:stretch>
            <a:fillRect/>
          </a:stretch>
        </p:blipFill>
        <p:spPr bwMode="auto">
          <a:xfrm>
            <a:off x="0" y="1390650"/>
            <a:ext cx="9144000" cy="3457575"/>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2015-5-6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2015-5-6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2015-5-6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 Target="../slides/slide38.xml"/><Relationship Id="rId3" Type="http://schemas.openxmlformats.org/officeDocument/2006/relationships/slideLayout" Target="../slideLayouts/slideLayout3.xml"/><Relationship Id="rId7" Type="http://schemas.openxmlformats.org/officeDocument/2006/relationships/slide" Target="../slides/slide1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 Target="../slides/slide2.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0"/>
          </a:schemeClr>
        </a:solidFill>
        <a:effectLst/>
      </p:bgPr>
    </p:bg>
    <p:spTree>
      <p:nvGrpSpPr>
        <p:cNvPr id="1" name=""/>
        <p:cNvGrpSpPr/>
        <p:nvPr/>
      </p:nvGrpSpPr>
      <p:grpSpPr>
        <a:xfrm>
          <a:off x="0" y="0"/>
          <a:ext cx="0" cy="0"/>
          <a:chOff x="0" y="0"/>
          <a:chExt cx="0" cy="0"/>
        </a:xfrm>
      </p:grpSpPr>
      <p:grpSp>
        <p:nvGrpSpPr>
          <p:cNvPr id="2" name="组合 38"/>
          <p:cNvGrpSpPr/>
          <p:nvPr userDrawn="1"/>
        </p:nvGrpSpPr>
        <p:grpSpPr>
          <a:xfrm>
            <a:off x="8001024" y="-747419"/>
            <a:ext cx="928694" cy="738664"/>
            <a:chOff x="7893906" y="910756"/>
            <a:chExt cx="928694" cy="738664"/>
          </a:xfrm>
        </p:grpSpPr>
        <p:sp>
          <p:nvSpPr>
            <p:cNvPr id="38" name="对角圆角矩形 37"/>
            <p:cNvSpPr/>
            <p:nvPr userDrawn="1"/>
          </p:nvSpPr>
          <p:spPr>
            <a:xfrm>
              <a:off x="7899400" y="912820"/>
              <a:ext cx="889000" cy="736600"/>
            </a:xfrm>
            <a:prstGeom prst="round2DiagRect">
              <a:avLst/>
            </a:prstGeom>
            <a:solidFill>
              <a:srgbClr val="66FFFF"/>
            </a:solidFill>
            <a:ln w="9525">
              <a:solidFill>
                <a:srgbClr val="008C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sz="1800" kern="1200">
                <a:ln>
                  <a:solidFill>
                    <a:srgbClr val="00B0F0"/>
                  </a:solidFill>
                </a:ln>
                <a:solidFill>
                  <a:schemeClr val="lt1"/>
                </a:solidFill>
                <a:latin typeface="+mn-lt"/>
                <a:ea typeface="+mn-ea"/>
                <a:cs typeface="+mn-cs"/>
              </a:endParaRPr>
            </a:p>
          </p:txBody>
        </p:sp>
        <p:sp>
          <p:nvSpPr>
            <p:cNvPr id="37" name="TextBox 36"/>
            <p:cNvSpPr txBox="1"/>
            <p:nvPr userDrawn="1"/>
          </p:nvSpPr>
          <p:spPr>
            <a:xfrm>
              <a:off x="7893906" y="910756"/>
              <a:ext cx="928694" cy="738664"/>
            </a:xfrm>
            <a:prstGeom prst="rect">
              <a:avLst/>
            </a:prstGeom>
            <a:noFill/>
          </p:spPr>
          <p:txBody>
            <a:bodyPr wrap="square" rtlCol="0">
              <a:spAutoFit/>
            </a:bodyPr>
            <a:lstStyle/>
            <a:p>
              <a:r>
                <a:rPr lang="zh-CN" altLang="en-US" sz="1400" dirty="0" smtClean="0">
                  <a:latin typeface="黑体" pitchFamily="49" charset="-122"/>
                  <a:ea typeface="黑体" pitchFamily="49" charset="-122"/>
                  <a:hlinkClick r:id="rId6" action="ppaction://hlinksldjump"/>
                </a:rPr>
                <a:t>知识梳理</a:t>
              </a:r>
              <a:r>
                <a:rPr lang="zh-CN" altLang="en-US" sz="1400" dirty="0" smtClean="0">
                  <a:latin typeface="黑体" pitchFamily="49" charset="-122"/>
                  <a:ea typeface="黑体" pitchFamily="49" charset="-122"/>
                  <a:hlinkClick r:id="rId7" action="ppaction://hlinksldjump"/>
                </a:rPr>
                <a:t>重难突破</a:t>
              </a:r>
              <a:endParaRPr lang="en-US" altLang="zh-CN" sz="1400" dirty="0" smtClean="0">
                <a:latin typeface="黑体" pitchFamily="49" charset="-122"/>
                <a:ea typeface="黑体" pitchFamily="49" charset="-122"/>
              </a:endParaRPr>
            </a:p>
            <a:p>
              <a:r>
                <a:rPr lang="zh-CN" altLang="en-US" sz="1400" dirty="0" smtClean="0">
                  <a:latin typeface="黑体" pitchFamily="49" charset="-122"/>
                  <a:ea typeface="黑体" pitchFamily="49" charset="-122"/>
                  <a:hlinkClick r:id="rId8" action="ppaction://hlinksldjump"/>
                </a:rPr>
                <a:t>思想方法</a:t>
              </a:r>
              <a:endParaRPr lang="en-US" altLang="zh-CN" sz="1400" dirty="0" smtClean="0">
                <a:latin typeface="黑体" pitchFamily="49" charset="-122"/>
                <a:ea typeface="黑体" pitchFamily="49" charset="-122"/>
              </a:endParaRPr>
            </a:p>
          </p:txBody>
        </p:sp>
      </p:grpSp>
      <p:sp>
        <p:nvSpPr>
          <p:cNvPr id="24" name="矩形 23"/>
          <p:cNvSpPr/>
          <p:nvPr/>
        </p:nvSpPr>
        <p:spPr>
          <a:xfrm>
            <a:off x="7643834" y="0"/>
            <a:ext cx="1500166" cy="562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2908" y="205559"/>
            <a:ext cx="9286908" cy="3571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B0F0"/>
                </a:solidFill>
              </a:ln>
            </a:endParaRPr>
          </a:p>
        </p:txBody>
      </p:sp>
      <p:grpSp>
        <p:nvGrpSpPr>
          <p:cNvPr id="3" name="组合 32"/>
          <p:cNvGrpSpPr/>
          <p:nvPr/>
        </p:nvGrpSpPr>
        <p:grpSpPr>
          <a:xfrm>
            <a:off x="7929269" y="205559"/>
            <a:ext cx="929011" cy="307777"/>
            <a:chOff x="6500826" y="236061"/>
            <a:chExt cx="1085882" cy="345632"/>
          </a:xfrm>
        </p:grpSpPr>
        <p:sp>
          <p:nvSpPr>
            <p:cNvPr id="34" name="流程图: 终止 33"/>
            <p:cNvSpPr/>
            <p:nvPr userDrawn="1"/>
          </p:nvSpPr>
          <p:spPr>
            <a:xfrm>
              <a:off x="6500826" y="282531"/>
              <a:ext cx="1071570" cy="285752"/>
            </a:xfrm>
            <a:prstGeom prst="flowChartTerminator">
              <a:avLst/>
            </a:prstGeom>
            <a:gradFill flip="none" rotWithShape="1">
              <a:gsLst>
                <a:gs pos="0">
                  <a:srgbClr val="00B0F0"/>
                </a:gs>
                <a:gs pos="25000">
                  <a:srgbClr val="21D6E0"/>
                </a:gs>
                <a:gs pos="75000">
                  <a:srgbClr val="0087E6"/>
                </a:gs>
                <a:gs pos="100000">
                  <a:srgbClr val="005CBF"/>
                </a:gs>
              </a:gsLst>
              <a:lin ang="5400000" scaled="0"/>
              <a:tileRect/>
            </a:gradFill>
            <a:ln w="3175">
              <a:solidFill>
                <a:srgbClr val="66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userDrawn="1"/>
          </p:nvSpPr>
          <p:spPr>
            <a:xfrm>
              <a:off x="6531450" y="236061"/>
              <a:ext cx="1055258" cy="345632"/>
            </a:xfrm>
            <a:prstGeom prst="rect">
              <a:avLst/>
            </a:prstGeom>
            <a:noFill/>
          </p:spPr>
          <p:txBody>
            <a:bodyPr wrap="none" rtlCol="0">
              <a:spAutoFit/>
            </a:bodyPr>
            <a:lstStyle/>
            <a:p>
              <a:r>
                <a:rPr lang="zh-CN" altLang="en-US" sz="1400" dirty="0" smtClean="0">
                  <a:solidFill>
                    <a:schemeClr val="bg1"/>
                  </a:solidFill>
                  <a:latin typeface="黑体" pitchFamily="49" charset="-122"/>
                  <a:ea typeface="黑体" pitchFamily="49" charset="-122"/>
                </a:rPr>
                <a:t>栏目索引</a:t>
              </a:r>
              <a:endParaRPr lang="zh-CN" altLang="en-US" sz="1400" dirty="0">
                <a:solidFill>
                  <a:schemeClr val="bg1"/>
                </a:solidFill>
                <a:latin typeface="黑体" pitchFamily="49" charset="-122"/>
                <a:ea typeface="黑体" pitchFamily="49" charset="-122"/>
              </a:endParaRPr>
            </a:p>
          </p:txBody>
        </p:sp>
      </p:grpSp>
      <p:grpSp>
        <p:nvGrpSpPr>
          <p:cNvPr id="4" name="组合 25"/>
          <p:cNvGrpSpPr/>
          <p:nvPr/>
        </p:nvGrpSpPr>
        <p:grpSpPr>
          <a:xfrm>
            <a:off x="428596" y="134121"/>
            <a:ext cx="857256" cy="500066"/>
            <a:chOff x="428596" y="134121"/>
            <a:chExt cx="857256" cy="500066"/>
          </a:xfrm>
        </p:grpSpPr>
        <p:sp>
          <p:nvSpPr>
            <p:cNvPr id="25" name="矩形 24"/>
            <p:cNvSpPr/>
            <p:nvPr userDrawn="1"/>
          </p:nvSpPr>
          <p:spPr>
            <a:xfrm>
              <a:off x="428596" y="134121"/>
              <a:ext cx="857256" cy="500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289" name="Picture 1"/>
            <p:cNvPicPr>
              <a:picLocks noChangeAspect="1" noChangeArrowheads="1"/>
            </p:cNvPicPr>
            <p:nvPr userDrawn="1"/>
          </p:nvPicPr>
          <p:blipFill>
            <a:blip r:embed="rId9" cstate="print"/>
            <a:srcRect/>
            <a:stretch>
              <a:fillRect/>
            </a:stretch>
          </p:blipFill>
          <p:spPr bwMode="auto">
            <a:xfrm>
              <a:off x="500034" y="205559"/>
              <a:ext cx="714380" cy="374020"/>
            </a:xfrm>
            <a:prstGeom prst="rect">
              <a:avLst/>
            </a:prstGeom>
            <a:noFill/>
            <a:ln w="9525">
              <a:noFill/>
              <a:miter lim="800000"/>
              <a:headEnd/>
              <a:tailEnd/>
            </a:ln>
            <a:effectLst/>
          </p:spPr>
        </p:pic>
      </p:gr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9" presetClass="emph" presetSubtype="0" nodeType="clickEffect">
                                  <p:stCondLst>
                                    <p:cond delay="0"/>
                                  </p:stCondLst>
                                  <p:childTnLst>
                                    <p:set>
                                      <p:cBhvr rctx="PPT">
                                        <p:cTn id="6" dur="500"/>
                                        <p:tgtEl>
                                          <p:spTgt spid="3"/>
                                        </p:tgtEl>
                                        <p:attrNameLst>
                                          <p:attrName>style.opacity</p:attrName>
                                        </p:attrNameLst>
                                      </p:cBhvr>
                                      <p:to>
                                        <p:strVal val="0.25"/>
                                      </p:to>
                                    </p:set>
                                    <p:animEffect filter="image" prLst="opacity: 0.25">
                                      <p:cBhvr rctx="IE">
                                        <p:cTn id="7" dur="500"/>
                                        <p:tgtEl>
                                          <p:spTgt spid="3"/>
                                        </p:tgtEl>
                                      </p:cBhvr>
                                    </p:animEffect>
                                  </p:childTnLst>
                                </p:cTn>
                              </p:par>
                              <p:par>
                                <p:cTn id="8" presetID="42" presetClass="path" presetSubtype="0" accel="50000" decel="50000" fill="hold" nodeType="withEffect">
                                  <p:stCondLst>
                                    <p:cond delay="0"/>
                                  </p:stCondLst>
                                  <p:childTnLst>
                                    <p:animMotion origin="layout" path="M -1.94444E-6 9.74478E-7 L -0.00052 0.21485 " pathEditMode="relative" rAng="0" ptsTypes="AA">
                                      <p:cBhvr>
                                        <p:cTn id="9" dur="500" fill="hold"/>
                                        <p:tgtEl>
                                          <p:spTgt spid="2"/>
                                        </p:tgtEl>
                                        <p:attrNameLst>
                                          <p:attrName>ppt_x</p:attrName>
                                          <p:attrName>ppt_y</p:attrName>
                                        </p:attrNameLst>
                                      </p:cBhvr>
                                      <p:rCtr x="0" y="107"/>
                                    </p:animMotion>
                                  </p:childTnLst>
                                </p:cTn>
                              </p:par>
                            </p:childTnLst>
                          </p:cTn>
                        </p:par>
                      </p:childTnLst>
                    </p:cTn>
                  </p:par>
                  <p:par>
                    <p:cTn id="10" fill="hold">
                      <p:stCondLst>
                        <p:cond delay="indefinite"/>
                      </p:stCondLst>
                      <p:childTnLst>
                        <p:par>
                          <p:cTn id="11" fill="hold">
                            <p:stCondLst>
                              <p:cond delay="0"/>
                            </p:stCondLst>
                            <p:childTnLst>
                              <p:par>
                                <p:cTn id="12" presetID="64" presetClass="path" presetSubtype="0" accel="50000" decel="50000" fill="hold" nodeType="clickEffect">
                                  <p:stCondLst>
                                    <p:cond delay="0"/>
                                  </p:stCondLst>
                                  <p:childTnLst>
                                    <p:animMotion origin="layout" path="M 0 0  L 0 -0.33426  E" pathEditMode="relative" ptsTypes="">
                                      <p:cBhvr>
                                        <p:cTn id="13" dur="500" fill="hold"/>
                                        <p:tgtEl>
                                          <p:spTgt spid="2"/>
                                        </p:tgtEl>
                                        <p:attrNameLst>
                                          <p:attrName>ppt_x</p:attrName>
                                          <p:attrName>ppt_y</p:attrName>
                                        </p:attrNameLst>
                                      </p:cBhvr>
                                    </p:animMotion>
                                  </p:childTnLst>
                                </p:cTn>
                              </p:par>
                            </p:childTnLst>
                          </p:cTn>
                        </p:par>
                      </p:childTnLst>
                    </p:cTn>
                  </p:par>
                </p:childTnLst>
              </p:cTn>
              <p:nextCondLst>
                <p:cond evt="onClick" delay="0">
                  <p:tgtEl>
                    <p:spTgt spid="3"/>
                  </p:tgtEl>
                </p:cond>
              </p:nextCondLst>
            </p:seq>
          </p:childTnLst>
        </p:cTn>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2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customXml" Target="../../customXml/item34.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oleObject" Target="../embeddings/oleObject9.bin"/><Relationship Id="rId2" Type="http://schemas.openxmlformats.org/officeDocument/2006/relationships/customXml" Target="../../customXml/item24.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4.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customXml" Target="../../customXml/item6.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slideLayout" Target="../slideLayouts/slideLayout4.xml"/><Relationship Id="rId7" Type="http://schemas.openxmlformats.org/officeDocument/2006/relationships/oleObject" Target="../embeddings/oleObject11.bin"/><Relationship Id="rId2" Type="http://schemas.openxmlformats.org/officeDocument/2006/relationships/customXml" Target="../../customXml/item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4.jpeg"/><Relationship Id="rId2" Type="http://schemas.openxmlformats.org/officeDocument/2006/relationships/customXml" Target="../../customXml/item25.xml"/><Relationship Id="rId1" Type="http://schemas.openxmlformats.org/officeDocument/2006/relationships/vmlDrawing" Target="../drawings/vmlDrawing6.vml"/><Relationship Id="rId6" Type="http://schemas.openxmlformats.org/officeDocument/2006/relationships/slide" Target="slide8.xml"/><Relationship Id="rId5" Type="http://schemas.openxmlformats.org/officeDocument/2006/relationships/oleObject" Target="../embeddings/oleObject13.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7.jpeg"/><Relationship Id="rId2" Type="http://schemas.openxmlformats.org/officeDocument/2006/relationships/customXml" Target="../../customXml/item16.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customXml" Target="../../customXml/item42.xml"/><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3.bin"/><Relationship Id="rId3" Type="http://schemas.openxmlformats.org/officeDocument/2006/relationships/slideLayout" Target="../slideLayouts/slideLayout4.xml"/><Relationship Id="rId7" Type="http://schemas.openxmlformats.org/officeDocument/2006/relationships/oleObject" Target="../embeddings/oleObject17.bin"/><Relationship Id="rId12" Type="http://schemas.openxmlformats.org/officeDocument/2006/relationships/oleObject" Target="../embeddings/oleObject22.bin"/><Relationship Id="rId2" Type="http://schemas.openxmlformats.org/officeDocument/2006/relationships/customXml" Target="../../customXml/item36.xml"/><Relationship Id="rId1" Type="http://schemas.openxmlformats.org/officeDocument/2006/relationships/vmlDrawing" Target="../drawings/vmlDrawing8.vml"/><Relationship Id="rId6" Type="http://schemas.openxmlformats.org/officeDocument/2006/relationships/oleObject" Target="../embeddings/oleObject16.bin"/><Relationship Id="rId11" Type="http://schemas.openxmlformats.org/officeDocument/2006/relationships/oleObject" Target="../embeddings/oleObject21.bin"/><Relationship Id="rId5" Type="http://schemas.openxmlformats.org/officeDocument/2006/relationships/image" Target="../media/image14.jpeg"/><Relationship Id="rId10" Type="http://schemas.openxmlformats.org/officeDocument/2006/relationships/oleObject" Target="../embeddings/oleObject20.bin"/><Relationship Id="rId4" Type="http://schemas.openxmlformats.org/officeDocument/2006/relationships/notesSlide" Target="../notesSlides/notesSlide17.xml"/><Relationship Id="rId9"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0.jpeg"/><Relationship Id="rId2" Type="http://schemas.openxmlformats.org/officeDocument/2006/relationships/slideLayout" Target="../slideLayouts/slideLayout4.xml"/><Relationship Id="rId1" Type="http://schemas.openxmlformats.org/officeDocument/2006/relationships/customXml" Target="../../customXml/item28.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customXml" Target="../../customXml/item17.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customXml" Target="../../customXml/item40.xml"/><Relationship Id="rId5" Type="http://schemas.openxmlformats.org/officeDocument/2006/relationships/slide" Target="slide6.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7.xml"/><Relationship Id="rId1" Type="http://schemas.openxmlformats.org/officeDocument/2006/relationships/vmlDrawing" Target="../drawings/vmlDrawing9.vml"/><Relationship Id="rId6" Type="http://schemas.openxmlformats.org/officeDocument/2006/relationships/image" Target="../media/image24.jpeg"/><Relationship Id="rId5" Type="http://schemas.openxmlformats.org/officeDocument/2006/relationships/oleObject" Target="../embeddings/oleObject24.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oleObject" Target="../embeddings/oleObject27.bin"/><Relationship Id="rId2" Type="http://schemas.openxmlformats.org/officeDocument/2006/relationships/customXml" Target="../../customXml/item37.xml"/><Relationship Id="rId1" Type="http://schemas.openxmlformats.org/officeDocument/2006/relationships/vmlDrawing" Target="../drawings/vmlDrawing10.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slideLayout" Target="../slideLayouts/slideLayout4.xml"/><Relationship Id="rId7" Type="http://schemas.openxmlformats.org/officeDocument/2006/relationships/oleObject" Target="../embeddings/oleObject29.bin"/><Relationship Id="rId2" Type="http://schemas.openxmlformats.org/officeDocument/2006/relationships/customXml" Target="../../customXml/item29.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openxmlformats.org/officeDocument/2006/relationships/image" Target="../media/image49.jpeg"/><Relationship Id="rId4" Type="http://schemas.openxmlformats.org/officeDocument/2006/relationships/notesSlide" Target="../notesSlides/notesSlide22.xml"/><Relationship Id="rId9"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customXml" Target="../../customXml/item18.xml"/><Relationship Id="rId5" Type="http://schemas.openxmlformats.org/officeDocument/2006/relationships/image" Target="../media/image27.jpeg"/><Relationship Id="rId4" Type="http://schemas.openxmlformats.org/officeDocument/2006/relationships/image" Target="../media/image50.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customXml" Target="../../customXml/item8.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customXml" Target="../../customXml/item3.xml"/><Relationship Id="rId5" Type="http://schemas.openxmlformats.org/officeDocument/2006/relationships/image" Target="../media/image14.jpeg"/><Relationship Id="rId4" Type="http://schemas.openxmlformats.org/officeDocument/2006/relationships/image" Target="../media/image5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customXml" Target="../../customXml/item30.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customXml" Target="../../customXml/item21.xml"/><Relationship Id="rId5" Type="http://schemas.openxmlformats.org/officeDocument/2006/relationships/image" Target="../media/image53.jpeg"/><Relationship Id="rId4" Type="http://schemas.openxmlformats.org/officeDocument/2006/relationships/image" Target="../media/image52.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customXml" Target="../../customXml/item9.xml"/><Relationship Id="rId4" Type="http://schemas.openxmlformats.org/officeDocument/2006/relationships/image" Target="../media/image54.jpe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slideLayout" Target="../slideLayouts/slideLayout4.xml"/><Relationship Id="rId7" Type="http://schemas.openxmlformats.org/officeDocument/2006/relationships/oleObject" Target="../embeddings/oleObject32.bin"/><Relationship Id="rId2" Type="http://schemas.openxmlformats.org/officeDocument/2006/relationships/customXml" Target="../../customXml/item43.xml"/><Relationship Id="rId1" Type="http://schemas.openxmlformats.org/officeDocument/2006/relationships/vmlDrawing" Target="../drawings/vmlDrawing12.vml"/><Relationship Id="rId6" Type="http://schemas.openxmlformats.org/officeDocument/2006/relationships/image" Target="../media/image58.jpeg"/><Relationship Id="rId5" Type="http://schemas.openxmlformats.org/officeDocument/2006/relationships/image" Target="../media/image57.jpe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2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customXml" Target="../../customXml/item38.xml"/><Relationship Id="rId5" Type="http://schemas.openxmlformats.org/officeDocument/2006/relationships/image" Target="../media/image27.jpeg"/><Relationship Id="rId4" Type="http://schemas.openxmlformats.org/officeDocument/2006/relationships/image" Target="../media/image59.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customXml" Target="../../customXml/item22.xml"/><Relationship Id="rId4" Type="http://schemas.openxmlformats.org/officeDocument/2006/relationships/image" Target="../media/image14.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customXml" Target="../../customXml/item12.xml"/><Relationship Id="rId4" Type="http://schemas.openxmlformats.org/officeDocument/2006/relationships/image" Target="../media/image24.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customXml" Target="../../customXml/item4.xml"/><Relationship Id="rId4" Type="http://schemas.openxmlformats.org/officeDocument/2006/relationships/image" Target="../media/image27.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customXml" Target="../../customXml/item39.xml"/><Relationship Id="rId4" Type="http://schemas.openxmlformats.org/officeDocument/2006/relationships/image" Target="../media/image60.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31.xml"/><Relationship Id="rId1" Type="http://schemas.openxmlformats.org/officeDocument/2006/relationships/vmlDrawing" Target="../drawings/vmlDrawing13.vml"/><Relationship Id="rId6" Type="http://schemas.openxmlformats.org/officeDocument/2006/relationships/oleObject" Target="../embeddings/oleObject34.bin"/><Relationship Id="rId5" Type="http://schemas.openxmlformats.org/officeDocument/2006/relationships/image" Target="../media/image14.jpe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customXml" Target="../../customXml/item13.xml"/><Relationship Id="rId4" Type="http://schemas.openxmlformats.org/officeDocument/2006/relationships/image" Target="../media/image62.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customXml" Target="../../customXml/item45.xml"/><Relationship Id="rId4" Type="http://schemas.openxmlformats.org/officeDocument/2006/relationships/image" Target="../media/image14.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customXml" Target="../../customXml/item32.xml"/><Relationship Id="rId4" Type="http://schemas.openxmlformats.org/officeDocument/2006/relationships/slide" Target="slide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customXml" Target="../../customXml/item23.xml"/><Relationship Id="rId4" Type="http://schemas.openxmlformats.org/officeDocument/2006/relationships/image" Target="../media/image63.jpe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4.xml"/><Relationship Id="rId7" Type="http://schemas.openxmlformats.org/officeDocument/2006/relationships/oleObject" Target="../embeddings/oleObject3.bin"/><Relationship Id="rId2" Type="http://schemas.openxmlformats.org/officeDocument/2006/relationships/customXml" Target="../../customXml/item14.xml"/><Relationship Id="rId1" Type="http://schemas.openxmlformats.org/officeDocument/2006/relationships/vmlDrawing" Target="../drawings/vmlDrawing2.vml"/><Relationship Id="rId6" Type="http://schemas.openxmlformats.org/officeDocument/2006/relationships/image" Target="../media/image9.jpeg"/><Relationship Id="rId5" Type="http://schemas.openxmlformats.org/officeDocument/2006/relationships/oleObject" Target="../embeddings/oleObject2.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customXml" Target="../../customXml/item1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customXml" Target="../../customXml/item10.xml"/><Relationship Id="rId4" Type="http://schemas.openxmlformats.org/officeDocument/2006/relationships/image" Target="../media/image64.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oleObject" Target="../embeddings/oleObject36.bin"/><Relationship Id="rId2" Type="http://schemas.openxmlformats.org/officeDocument/2006/relationships/customXml" Target="../../customXml/item44.xml"/><Relationship Id="rId1" Type="http://schemas.openxmlformats.org/officeDocument/2006/relationships/vmlDrawing" Target="../drawings/vmlDrawing14.vml"/><Relationship Id="rId6" Type="http://schemas.openxmlformats.org/officeDocument/2006/relationships/oleObject" Target="../embeddings/oleObject35.bin"/><Relationship Id="rId5" Type="http://schemas.openxmlformats.org/officeDocument/2006/relationships/image" Target="../media/image14.jpeg"/><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customXml" Target="../../customXml/item35.xml"/><Relationship Id="rId5" Type="http://schemas.openxmlformats.org/officeDocument/2006/relationships/image" Target="../media/image67.jpeg"/><Relationship Id="rId4" Type="http://schemas.openxmlformats.org/officeDocument/2006/relationships/image" Target="../media/image14.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customXml" Target="../../customXml/item26.xml"/><Relationship Id="rId4" Type="http://schemas.openxmlformats.org/officeDocument/2006/relationships/image" Target="../media/image68.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customXml" Target="../../customXml/item11.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oleObject" Target="../embeddings/oleObject7.bin"/><Relationship Id="rId2" Type="http://schemas.openxmlformats.org/officeDocument/2006/relationships/customXml" Target="../../customXml/item1.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customXml" Target="../../customXml/item33.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customXml" Target="../../customXml/item15.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customXml" Target="../../customXml/item5.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customXml" Target="../../customXml/item41.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1504" y="4849029"/>
            <a:ext cx="6889520" cy="1490152"/>
          </a:xfrm>
          <a:prstGeom prst="rect">
            <a:avLst/>
          </a:prstGeom>
          <a:noFill/>
        </p:spPr>
        <p:txBody>
          <a:bodyPr wrap="square" lIns="0" tIns="0" rIns="0" bIns="0" rtlCol="0">
            <a:spAutoFit/>
          </a:bodyPr>
          <a:lstStyle/>
          <a:p>
            <a:pPr marL="0" indent="0" algn="ctr" eaLnBrk="0" latinLnBrk="1" hangingPunct="0">
              <a:lnSpc>
                <a:spcPct val="150000"/>
              </a:lnSpc>
              <a:spcBef>
                <a:spcPts val="147"/>
              </a:spcBef>
              <a:buNone/>
            </a:pPr>
            <a:r>
              <a:rPr lang="zh-CN" altLang="en-US" sz="3200" b="1" kern="0" dirty="0" smtClean="0">
                <a:solidFill>
                  <a:srgbClr val="000000"/>
                </a:solidFill>
                <a:latin typeface="+mn-ea"/>
              </a:rPr>
              <a:t>广东版  物理</a:t>
            </a:r>
            <a:endParaRPr lang="en-US" altLang="zh-CN" sz="3200" b="1" kern="0" dirty="0" smtClean="0">
              <a:solidFill>
                <a:srgbClr val="000000"/>
              </a:solidFill>
              <a:latin typeface="+mn-ea"/>
            </a:endParaRPr>
          </a:p>
          <a:p>
            <a:pPr algn="ctr" eaLnBrk="0" latinLnBrk="1" hangingPunct="0">
              <a:lnSpc>
                <a:spcPct val="150000"/>
              </a:lnSpc>
              <a:spcBef>
                <a:spcPts val="147"/>
              </a:spcBef>
            </a:pPr>
            <a:r>
              <a:rPr lang="zh-CN" altLang="en-US" sz="3200" b="1" kern="0" dirty="0" smtClean="0">
                <a:solidFill>
                  <a:srgbClr val="000000"/>
                </a:solidFill>
                <a:latin typeface="+mn-ea"/>
              </a:rPr>
              <a:t>第</a:t>
            </a:r>
            <a:r>
              <a:rPr lang="en-US" altLang="zh-CN" sz="3200" b="1" kern="0" dirty="0" smtClean="0">
                <a:solidFill>
                  <a:srgbClr val="000000"/>
                </a:solidFill>
                <a:latin typeface="+mn-ea"/>
              </a:rPr>
              <a:t>2</a:t>
            </a:r>
            <a:r>
              <a:rPr lang="zh-CN" altLang="en-US" sz="3200" b="1" kern="0" dirty="0" smtClean="0">
                <a:solidFill>
                  <a:srgbClr val="000000"/>
                </a:solidFill>
                <a:latin typeface="+mn-ea"/>
              </a:rPr>
              <a:t>讲</a:t>
            </a:r>
            <a:r>
              <a:rPr lang="zh-CN" altLang="en-US" sz="3200" b="1" kern="0" dirty="0" smtClean="0">
                <a:solidFill>
                  <a:srgbClr val="000000"/>
                </a:solidFill>
                <a:latin typeface="+mn-ea"/>
              </a:rPr>
              <a:t>　</a:t>
            </a:r>
            <a:r>
              <a:rPr lang="zh-CN" altLang="en-US" sz="3200" b="1" kern="0" dirty="0" smtClean="0">
                <a:solidFill>
                  <a:srgbClr val="000000"/>
                </a:solidFill>
                <a:latin typeface="Times New Roman" pitchFamily="65" charset="-122"/>
                <a:ea typeface="宋体" pitchFamily="65" charset="-122"/>
              </a:rPr>
              <a:t>闭合电路欧姆定律的</a:t>
            </a:r>
            <a:r>
              <a:rPr lang="zh-CN" altLang="en-US" sz="3200" b="1" kern="0" dirty="0" smtClean="0">
                <a:solidFill>
                  <a:srgbClr val="000000"/>
                </a:solidFill>
                <a:latin typeface="Times New Roman" pitchFamily="65" charset="-122"/>
                <a:ea typeface="宋体" pitchFamily="65" charset="-122"/>
              </a:rPr>
              <a:t>应用</a:t>
            </a:r>
            <a:endParaRPr lang="zh-CN" altLang="en-US" sz="3200" b="1" dirty="0">
              <a:latin typeface="+mn-ea"/>
            </a:endParaRPr>
          </a:p>
        </p:txBody>
      </p:sp>
    </p:spTree>
    <p:custDataLst>
      <p:custData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5065426"/>
          </a:xfrm>
          <a:prstGeom prst="rect">
            <a:avLst/>
          </a:prstGeom>
          <a:noFill/>
        </p:spPr>
        <p:txBody>
          <a:bodyPr wrap="square" lIns="0" tIns="0" rIns="0" bIns="0" rtlCol="0">
            <a:spAutoFit/>
          </a:bodyPr>
          <a:lstStyle/>
          <a:p>
            <a:pPr eaLnBrk="0" latinLnBrk="1" hangingPunct="0">
              <a:lnSpc>
                <a:spcPct val="150000"/>
              </a:lnSpc>
              <a:spcBef>
                <a:spcPts val="147"/>
              </a:spcBef>
            </a:pPr>
            <a:r>
              <a:rPr lang="zh-CN" altLang="en-US" sz="2012" kern="0" dirty="0" smtClean="0">
                <a:solidFill>
                  <a:srgbClr val="000000"/>
                </a:solidFill>
                <a:latin typeface="Times New Roman" pitchFamily="65" charset="-122"/>
                <a:ea typeface="宋体" pitchFamily="65" charset="-122"/>
              </a:rPr>
              <a:t>二、双项选择题</a:t>
            </a:r>
            <a:endParaRPr lang="zh-CN" altLang="en-US" sz="2400" dirty="0" smtClean="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.某同学将一直流电源的总功率</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、输出功率</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和电源内部的发热功率</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r</a:t>
            </a:r>
            <a:r>
              <a:rPr dirty="0"/>
              <a:t/>
            </a:r>
            <a:br>
              <a:rPr dirty="0"/>
            </a:br>
            <a:r>
              <a:rPr lang="zh-CN" altLang="en-US" sz="2012" kern="0" dirty="0" smtClean="0">
                <a:solidFill>
                  <a:srgbClr val="000000"/>
                </a:solidFill>
                <a:latin typeface="Times New Roman" pitchFamily="65" charset="-122"/>
                <a:ea typeface="宋体" pitchFamily="65" charset="-122"/>
              </a:rPr>
              <a:t>随电流</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变化的图线画在了同一坐标上,如图中的</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c</a:t>
            </a:r>
            <a:r>
              <a:rPr lang="zh-CN" altLang="en-US" sz="2012" kern="0" dirty="0" smtClean="0">
                <a:solidFill>
                  <a:srgbClr val="000000"/>
                </a:solidFill>
                <a:latin typeface="Times New Roman" pitchFamily="65" charset="-122"/>
                <a:ea typeface="宋体" pitchFamily="65" charset="-122"/>
              </a:rPr>
              <a:t>所示,根据图线可</a:t>
            </a:r>
            <a:r>
              <a:rPr dirty="0"/>
              <a:t/>
            </a:r>
            <a:br>
              <a:rPr dirty="0"/>
            </a:br>
            <a:r>
              <a:rPr lang="zh-CN" altLang="en-US" sz="2012" kern="0" dirty="0" smtClean="0">
                <a:solidFill>
                  <a:srgbClr val="000000"/>
                </a:solidFill>
                <a:latin typeface="Times New Roman" pitchFamily="65" charset="-122"/>
                <a:ea typeface="宋体" pitchFamily="65" charset="-122"/>
              </a:rPr>
              <a:t>知</a:t>
            </a:r>
            <a:r>
              <a:rPr lang="zh-CN" altLang="en-US" sz="1574" kern="0" spc="438"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47"/>
              </a:spcBef>
              <a:buNone/>
            </a:pPr>
            <a:r>
              <a:rPr lang="zh-CN" altLang="en-US" sz="8371" kern="0" spc="9403"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2379"/>
              </a:spcBef>
              <a:buNone/>
            </a:pPr>
            <a:r>
              <a:rPr lang="zh-CN" altLang="en-US" sz="2012" kern="0" dirty="0" smtClean="0">
                <a:solidFill>
                  <a:srgbClr val="000000"/>
                </a:solidFill>
                <a:latin typeface="Times New Roman" pitchFamily="65" charset="-122"/>
                <a:ea typeface="宋体" pitchFamily="65" charset="-122"/>
              </a:rPr>
              <a:t>A.反映</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变化的图线是</a:t>
            </a:r>
            <a:r>
              <a:rPr lang="zh-CN" altLang="en-US" sz="2012" i="1" kern="0" dirty="0" smtClean="0">
                <a:solidFill>
                  <a:srgbClr val="000000"/>
                </a:solidFill>
                <a:latin typeface="Times New Roman" pitchFamily="65" charset="-122"/>
                <a:ea typeface="宋体" pitchFamily="65" charset="-122"/>
              </a:rPr>
              <a:t>a</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B.电源电动势为8 V</a:t>
            </a:r>
            <a:endParaRPr lang="zh-CN" altLang="en-US" dirty="0"/>
          </a:p>
        </p:txBody>
      </p:sp>
      <p:pic>
        <p:nvPicPr>
          <p:cNvPr id="3" name="图片 3" descr="textimage7.jpeg"/>
          <p:cNvPicPr>
            <a:picLocks noChangeAspect="1"/>
          </p:cNvPicPr>
          <p:nvPr/>
        </p:nvPicPr>
        <p:blipFill>
          <a:blip r:embed="rId4"/>
          <a:stretch>
            <a:fillRect/>
          </a:stretch>
        </p:blipFill>
        <p:spPr>
          <a:xfrm>
            <a:off x="3543661" y="2563013"/>
            <a:ext cx="2099909" cy="2082188"/>
          </a:xfrm>
          <a:prstGeom prst="rect">
            <a:avLst/>
          </a:prstGeom>
        </p:spPr>
      </p:pic>
    </p:spTree>
    <p:custDataLst>
      <p:custData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52321"/>
            <a:ext cx="8505000" cy="2976456"/>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C.电源内阻为2 Ω</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D.当电流为0.5 A时,外电路的电阻为6 Ω</a:t>
            </a:r>
            <a:endParaRPr lang="zh-CN" altLang="en-US" dirty="0"/>
          </a:p>
          <a:p>
            <a:pPr marL="0" indent="0" eaLnBrk="0" latinLnBrk="1" hangingPunct="0">
              <a:lnSpc>
                <a:spcPct val="150000"/>
              </a:lnSpc>
              <a:spcBef>
                <a:spcPts val="147"/>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答案    CD　由</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EI</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EI</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a:t>
            </a:r>
            <a:r>
              <a:rPr lang="zh-CN" altLang="en-US" sz="1515" kern="0" baseline="59000" dirty="0" smtClean="0">
                <a:solidFill>
                  <a:srgbClr val="000000"/>
                </a:solidFill>
                <a:latin typeface="Times New Roman" pitchFamily="65" charset="-122"/>
                <a:ea typeface="宋体" pitchFamily="65" charset="-122"/>
              </a:rPr>
              <a:t>2</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a:t>
            </a:r>
            <a:r>
              <a:rPr lang="zh-CN" altLang="en-US" sz="1515" kern="0" baseline="59000" dirty="0" smtClean="0">
                <a:solidFill>
                  <a:srgbClr val="000000"/>
                </a:solidFill>
                <a:latin typeface="Times New Roman" pitchFamily="65" charset="-122"/>
                <a:ea typeface="宋体" pitchFamily="65" charset="-122"/>
              </a:rPr>
              <a:t>2</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可知,</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对应</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图线,</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对应</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图线,</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对</a:t>
            </a:r>
            <a:endParaRPr lang="zh-CN" altLang="en-US" dirty="0"/>
          </a:p>
          <a:p>
            <a:pPr marL="0" indent="0" eaLnBrk="0" latinLnBrk="1" hangingPunct="0">
              <a:lnSpc>
                <a:spcPct val="150000"/>
              </a:lnSpc>
              <a:spcBef>
                <a:spcPts val="0"/>
              </a:spcBef>
              <a:buNone/>
            </a:pPr>
            <a:r>
              <a:rPr lang="zh-CN" altLang="en-US" sz="2012" kern="0" dirty="0" smtClean="0">
                <a:solidFill>
                  <a:srgbClr val="000000"/>
                </a:solidFill>
                <a:latin typeface="Times New Roman" pitchFamily="65" charset="-122"/>
                <a:ea typeface="宋体" pitchFamily="65" charset="-122"/>
              </a:rPr>
              <a:t>应</a:t>
            </a:r>
            <a:r>
              <a:rPr lang="zh-CN" altLang="en-US" sz="2012" i="1" kern="0" dirty="0" smtClean="0">
                <a:solidFill>
                  <a:srgbClr val="000000"/>
                </a:solidFill>
                <a:latin typeface="Times New Roman" pitchFamily="65" charset="-122"/>
                <a:ea typeface="宋体" pitchFamily="65" charset="-122"/>
              </a:rPr>
              <a:t>c</a:t>
            </a:r>
            <a:r>
              <a:rPr lang="zh-CN" altLang="en-US" sz="2012" kern="0" dirty="0" smtClean="0">
                <a:solidFill>
                  <a:srgbClr val="000000"/>
                </a:solidFill>
                <a:latin typeface="Times New Roman" pitchFamily="65" charset="-122"/>
                <a:ea typeface="宋体" pitchFamily="65" charset="-122"/>
              </a:rPr>
              <a:t>图线,A不正确;由</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图线知:8 W=2</a:t>
            </a:r>
            <a:r>
              <a:rPr lang="zh-CN" altLang="en-US" sz="2012" i="1" kern="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,则</a:t>
            </a:r>
            <a:r>
              <a:rPr lang="zh-CN" altLang="en-US" sz="2012" i="1" kern="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=4 V,B不正确;由</a:t>
            </a:r>
            <a:r>
              <a:rPr lang="zh-CN" altLang="en-US" sz="2012" i="1" kern="0" dirty="0" smtClean="0">
                <a:solidFill>
                  <a:srgbClr val="000000"/>
                </a:solidFill>
                <a:latin typeface="Times New Roman" pitchFamily="65" charset="-122"/>
                <a:ea typeface="宋体" pitchFamily="65" charset="-122"/>
              </a:rPr>
              <a:t>c</a:t>
            </a:r>
            <a:r>
              <a:rPr lang="zh-CN" altLang="en-US" sz="2012" kern="0" dirty="0" smtClean="0">
                <a:solidFill>
                  <a:srgbClr val="000000"/>
                </a:solidFill>
                <a:latin typeface="Times New Roman" pitchFamily="65" charset="-122"/>
                <a:ea typeface="宋体" pitchFamily="65" charset="-122"/>
              </a:rPr>
              <a:t>图线知:8 W=2</a:t>
            </a:r>
            <a:r>
              <a:rPr lang="zh-CN" altLang="en-US" sz="1515" kern="0" baseline="59000" dirty="0" smtClean="0">
                <a:solidFill>
                  <a:srgbClr val="000000"/>
                </a:solidFill>
                <a:latin typeface="Times New Roman" pitchFamily="65" charset="-122"/>
                <a:ea typeface="宋体" pitchFamily="65" charset="-122"/>
              </a:rPr>
              <a:t>2</a:t>
            </a:r>
            <a:r>
              <a:rPr dirty="0"/>
              <a:t/>
            </a:r>
            <a:br>
              <a:rPr dirty="0"/>
            </a:b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=2 Ω,C正确;由</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图线可知:</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=0.5 A时,</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=2 W,则由</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a:t>
            </a:r>
            <a:r>
              <a:rPr lang="zh-CN" altLang="en-US" sz="2722" kern="0" spc="1552"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得:2 W=</a:t>
            </a:r>
            <a:r>
              <a:rPr lang="zh-CN" altLang="en-US" sz="2722" kern="0" spc="1627"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a:t>
            </a:r>
            <a:endParaRPr lang="zh-CN" altLang="en-US" dirty="0"/>
          </a:p>
          <a:p>
            <a:pPr marL="0" indent="0" eaLnBrk="0" latinLnBrk="1" hangingPunct="0">
              <a:lnSpc>
                <a:spcPct val="150000"/>
              </a:lnSpc>
              <a:spcBef>
                <a:spcPts val="12"/>
              </a:spcBef>
              <a:buNone/>
            </a:pPr>
            <a:r>
              <a:rPr lang="zh-CN" altLang="en-US" sz="2012" kern="0" dirty="0" smtClean="0">
                <a:solidFill>
                  <a:srgbClr val="000000"/>
                </a:solidFill>
                <a:latin typeface="Times New Roman" pitchFamily="65" charset="-122"/>
                <a:ea typeface="宋体" pitchFamily="65" charset="-122"/>
              </a:rPr>
              <a:t>解得:</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=6 Ω,D正确</a:t>
            </a:r>
            <a:r>
              <a:rPr lang="zh-CN" altLang="en-US" sz="2012" kern="0" dirty="0" smtClean="0">
                <a:solidFill>
                  <a:srgbClr val="000000"/>
                </a:solidFill>
                <a:latin typeface="Times New Roman" pitchFamily="65" charset="-122"/>
                <a:ea typeface="宋体" pitchFamily="65" charset="-122"/>
              </a:rPr>
              <a:t>。</a:t>
            </a:r>
            <a:endParaRPr lang="zh-CN" altLang="en-US" dirty="0"/>
          </a:p>
        </p:txBody>
      </p:sp>
      <p:pic>
        <p:nvPicPr>
          <p:cNvPr id="3" name="图片 3" descr="textimage8.jpeg"/>
          <p:cNvPicPr>
            <a:picLocks noChangeAspect="1"/>
          </p:cNvPicPr>
          <p:nvPr/>
        </p:nvPicPr>
        <p:blipFill>
          <a:blip r:embed="rId5"/>
          <a:stretch>
            <a:fillRect/>
          </a:stretch>
        </p:blipFill>
        <p:spPr>
          <a:xfrm>
            <a:off x="540000" y="1856051"/>
            <a:ext cx="180975" cy="190500"/>
          </a:xfrm>
          <a:prstGeom prst="rect">
            <a:avLst/>
          </a:prstGeom>
        </p:spPr>
      </p:pic>
      <p:graphicFrame>
        <p:nvGraphicFramePr>
          <p:cNvPr id="6" name="对象 4"/>
          <p:cNvGraphicFramePr>
            <a:graphicFrameLocks noChangeAspect="1"/>
          </p:cNvGraphicFramePr>
          <p:nvPr/>
        </p:nvGraphicFramePr>
        <p:xfrm>
          <a:off x="6558900" y="2714912"/>
          <a:ext cx="542925" cy="590550"/>
        </p:xfrm>
        <a:graphic>
          <a:graphicData uri="http://schemas.openxmlformats.org/presentationml/2006/ole">
            <p:oleObj spid="_x0000_s4098" name="Equation" r:id="rId6" imgW="547200" imgH="595200" progId="">
              <p:embed/>
            </p:oleObj>
          </a:graphicData>
        </a:graphic>
      </p:graphicFrame>
      <p:graphicFrame>
        <p:nvGraphicFramePr>
          <p:cNvPr id="7" name="对象 5"/>
          <p:cNvGraphicFramePr>
            <a:graphicFrameLocks noChangeAspect="1"/>
          </p:cNvGraphicFramePr>
          <p:nvPr/>
        </p:nvGraphicFramePr>
        <p:xfrm>
          <a:off x="8005536" y="2714912"/>
          <a:ext cx="552449" cy="590550"/>
        </p:xfrm>
        <a:graphic>
          <a:graphicData uri="http://schemas.openxmlformats.org/presentationml/2006/ole">
            <p:oleObj spid="_x0000_s4099" name="Equation" r:id="rId7" imgW="556800" imgH="595200" progId="">
              <p:embed/>
            </p:oleObj>
          </a:graphicData>
        </a:graphic>
      </p:graphicFrame>
      <p:sp>
        <p:nvSpPr>
          <p:cNvPr id="8" name="矩形 7"/>
          <p:cNvSpPr/>
          <p:nvPr/>
        </p:nvSpPr>
        <p:spPr>
          <a:xfrm>
            <a:off x="321439" y="1848633"/>
            <a:ext cx="8501122" cy="1857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custData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698584"/>
            <a:ext cx="8505000" cy="5150577"/>
          </a:xfrm>
          <a:prstGeom prst="rect">
            <a:avLst/>
          </a:prstGeom>
          <a:noFill/>
        </p:spPr>
        <p:txBody>
          <a:bodyPr wrap="square" lIns="0" tIns="0" rIns="0" bIns="0" rtlCol="0">
            <a:spAutoFit/>
          </a:bodyPr>
          <a:lstStyle/>
          <a:p>
            <a:pPr eaLnBrk="0" latinLnBrk="1" hangingPunct="0">
              <a:lnSpc>
                <a:spcPct val="150000"/>
              </a:lnSpc>
              <a:spcBef>
                <a:spcPts val="147"/>
              </a:spcBef>
            </a:pPr>
            <a:r>
              <a:rPr lang="zh-CN" altLang="en-US" sz="2012" kern="0" dirty="0" smtClean="0">
                <a:solidFill>
                  <a:srgbClr val="000000"/>
                </a:solidFill>
                <a:latin typeface="Times New Roman" pitchFamily="65" charset="-122"/>
                <a:ea typeface="宋体" pitchFamily="65" charset="-122"/>
              </a:rPr>
              <a:t>三、非选择题</a:t>
            </a:r>
            <a:endParaRPr lang="zh-CN" altLang="en-US" sz="2400" dirty="0" smtClean="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4</a:t>
            </a:r>
            <a:r>
              <a:rPr lang="zh-CN" altLang="en-US" sz="2012" kern="0" dirty="0" smtClean="0">
                <a:solidFill>
                  <a:srgbClr val="000000"/>
                </a:solidFill>
                <a:latin typeface="Times New Roman" pitchFamily="65" charset="-122"/>
                <a:ea typeface="宋体" pitchFamily="65" charset="-122"/>
              </a:rPr>
              <a:t>.如图所示,电路中接一电动势为4 V,内电阻为2 Ω的直流电源,电阻</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dirty="0"/>
              <a:t/>
            </a:r>
            <a:br>
              <a:rPr dirty="0"/>
            </a:b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4</a:t>
            </a:r>
            <a:r>
              <a:rPr lang="zh-CN" altLang="en-US" sz="2012" kern="0" dirty="0" smtClean="0">
                <a:solidFill>
                  <a:srgbClr val="000000"/>
                </a:solidFill>
                <a:latin typeface="Times New Roman" pitchFamily="65" charset="-122"/>
                <a:ea typeface="宋体" pitchFamily="65" charset="-122"/>
              </a:rPr>
              <a:t>的阻值均为4 Ω,电容器的电容为30 μF,电流表的内阻不计,闭合开</a:t>
            </a:r>
            <a:r>
              <a:rPr dirty="0"/>
              <a:t/>
            </a:r>
            <a:br>
              <a:rPr dirty="0"/>
            </a:br>
            <a:r>
              <a:rPr lang="zh-CN" altLang="en-US" sz="2012" kern="0" dirty="0" smtClean="0">
                <a:solidFill>
                  <a:srgbClr val="000000"/>
                </a:solidFill>
                <a:latin typeface="Times New Roman" pitchFamily="65" charset="-122"/>
                <a:ea typeface="宋体" pitchFamily="65" charset="-122"/>
              </a:rPr>
              <a:t>关,当电路稳定后,</a:t>
            </a:r>
            <a:endParaRPr lang="zh-CN" altLang="en-US" dirty="0"/>
          </a:p>
          <a:p>
            <a:pPr marL="0" indent="0" eaLnBrk="0" latinLnBrk="1" hangingPunct="0">
              <a:lnSpc>
                <a:spcPct val="150000"/>
              </a:lnSpc>
              <a:spcBef>
                <a:spcPts val="147"/>
              </a:spcBef>
              <a:buNone/>
            </a:pPr>
            <a:r>
              <a:rPr lang="zh-CN" altLang="en-US" sz="10363" kern="0" spc="20311"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3162"/>
              </a:spcBef>
              <a:buNone/>
            </a:pPr>
            <a:r>
              <a:rPr lang="zh-CN" altLang="en-US" sz="2012" kern="0" dirty="0" smtClean="0">
                <a:solidFill>
                  <a:srgbClr val="000000"/>
                </a:solidFill>
                <a:latin typeface="Times New Roman" pitchFamily="65" charset="-122"/>
                <a:ea typeface="宋体" pitchFamily="65" charset="-122"/>
              </a:rPr>
              <a:t>(1)求电流表的读数;</a:t>
            </a:r>
            <a:endParaRPr lang="zh-CN" altLang="en-US" dirty="0"/>
          </a:p>
        </p:txBody>
      </p:sp>
      <p:pic>
        <p:nvPicPr>
          <p:cNvPr id="3" name="图片 3" descr="textimage9.jpeg"/>
          <p:cNvPicPr>
            <a:picLocks noChangeAspect="1"/>
          </p:cNvPicPr>
          <p:nvPr/>
        </p:nvPicPr>
        <p:blipFill>
          <a:blip r:embed="rId4"/>
          <a:stretch>
            <a:fillRect/>
          </a:stretch>
        </p:blipFill>
        <p:spPr>
          <a:xfrm>
            <a:off x="1928794" y="2705889"/>
            <a:ext cx="3498848" cy="2532174"/>
          </a:xfrm>
          <a:prstGeom prst="rect">
            <a:avLst/>
          </a:prstGeom>
        </p:spPr>
      </p:pic>
    </p:spTree>
    <p:custDataLst>
      <p:custData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77063"/>
            <a:ext cx="8505000" cy="4118628"/>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(2)求电容器所带的电荷量;</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(3)如果断开开关,求通过</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的电荷量。</a:t>
            </a:r>
            <a:endParaRPr lang="zh-CN" altLang="en-US" dirty="0"/>
          </a:p>
          <a:p>
            <a:pPr marL="0" indent="0" eaLnBrk="0" latinLnBrk="1" hangingPunct="0">
              <a:lnSpc>
                <a:spcPct val="150000"/>
              </a:lnSpc>
              <a:spcBef>
                <a:spcPts val="147"/>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答案    (1)0.4 A    (2)4.8</a:t>
            </a:r>
            <a:r>
              <a:rPr lang="zh-CN" altLang="en-US" sz="2012" kern="0" dirty="0" smtClean="0">
                <a:solidFill>
                  <a:srgbClr val="000000"/>
                </a:solidFill>
                <a:latin typeface="Arial Narrow" pitchFamily="65" charset="-122"/>
                <a:ea typeface="Arial Unicode MS" pitchFamily="65" charset="-122"/>
              </a:rPr>
              <a:t>×</a:t>
            </a:r>
            <a:r>
              <a:rPr lang="zh-CN" altLang="en-US" sz="2012" kern="0" dirty="0" smtClean="0">
                <a:solidFill>
                  <a:srgbClr val="000000"/>
                </a:solidFill>
                <a:latin typeface="Times New Roman" pitchFamily="65" charset="-122"/>
                <a:ea typeface="宋体" pitchFamily="65" charset="-122"/>
              </a:rPr>
              <a:t>10</a:t>
            </a:r>
            <a:r>
              <a:rPr lang="zh-CN" altLang="en-US" sz="1515" kern="0" baseline="59000" dirty="0" smtClean="0">
                <a:solidFill>
                  <a:srgbClr val="000000"/>
                </a:solidFill>
                <a:latin typeface="Times New Roman" pitchFamily="65" charset="-122"/>
                <a:ea typeface="宋体" pitchFamily="65" charset="-122"/>
              </a:rPr>
              <a:t>-5</a:t>
            </a:r>
            <a:r>
              <a:rPr lang="zh-CN" altLang="en-US" sz="2012" kern="0" dirty="0" smtClean="0">
                <a:solidFill>
                  <a:srgbClr val="000000"/>
                </a:solidFill>
                <a:latin typeface="Times New Roman" pitchFamily="65" charset="-122"/>
                <a:ea typeface="宋体" pitchFamily="65" charset="-122"/>
              </a:rPr>
              <a:t> C    (3)2.4</a:t>
            </a:r>
            <a:r>
              <a:rPr lang="zh-CN" altLang="en-US" sz="2012" kern="0" dirty="0" smtClean="0">
                <a:solidFill>
                  <a:srgbClr val="000000"/>
                </a:solidFill>
                <a:latin typeface="Arial Narrow" pitchFamily="65" charset="-122"/>
                <a:ea typeface="Arial Unicode MS" pitchFamily="65" charset="-122"/>
              </a:rPr>
              <a:t>×</a:t>
            </a:r>
            <a:r>
              <a:rPr lang="zh-CN" altLang="en-US" sz="2012" kern="0" dirty="0" smtClean="0">
                <a:solidFill>
                  <a:srgbClr val="000000"/>
                </a:solidFill>
                <a:latin typeface="Times New Roman" pitchFamily="65" charset="-122"/>
                <a:ea typeface="宋体" pitchFamily="65" charset="-122"/>
              </a:rPr>
              <a:t>10</a:t>
            </a:r>
            <a:r>
              <a:rPr lang="zh-CN" altLang="en-US" sz="1515" kern="0" baseline="59000" dirty="0" smtClean="0">
                <a:solidFill>
                  <a:srgbClr val="000000"/>
                </a:solidFill>
                <a:latin typeface="Times New Roman" pitchFamily="65" charset="-122"/>
                <a:ea typeface="宋体" pitchFamily="65" charset="-122"/>
              </a:rPr>
              <a:t>-5</a:t>
            </a:r>
            <a:r>
              <a:rPr lang="zh-CN" altLang="en-US" sz="2012" kern="0" dirty="0" smtClean="0">
                <a:solidFill>
                  <a:srgbClr val="000000"/>
                </a:solidFill>
                <a:latin typeface="Times New Roman" pitchFamily="65" charset="-122"/>
                <a:ea typeface="宋体" pitchFamily="65" charset="-122"/>
              </a:rPr>
              <a:t> C</a:t>
            </a:r>
            <a:endParaRPr lang="zh-CN" altLang="en-US" dirty="0"/>
          </a:p>
          <a:p>
            <a:pPr marL="0" indent="0" eaLnBrk="0" latinLnBrk="1" hangingPunct="0">
              <a:lnSpc>
                <a:spcPct val="150000"/>
              </a:lnSpc>
              <a:spcBef>
                <a:spcPts val="147"/>
              </a:spcBef>
              <a:buNone/>
            </a:pPr>
            <a:r>
              <a:rPr lang="zh-CN" altLang="en-US" sz="900" kern="0" spc="55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解析    (1)</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a:t>
            </a:r>
            <a:r>
              <a:rPr lang="zh-CN" altLang="en-US" sz="2788" kern="0" spc="5461"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a:t>
            </a:r>
            <a:r>
              <a:rPr lang="zh-CN" altLang="en-US" sz="2526" kern="0" spc="3998"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 A=0.4 A</a:t>
            </a:r>
            <a:endParaRPr lang="zh-CN" altLang="en-US" dirty="0"/>
          </a:p>
          <a:p>
            <a:pPr marL="0" indent="0" eaLnBrk="0" latinLnBrk="1" hangingPunct="0">
              <a:lnSpc>
                <a:spcPct val="150000"/>
              </a:lnSpc>
              <a:spcBef>
                <a:spcPts val="185"/>
              </a:spcBef>
              <a:buNone/>
            </a:pPr>
            <a:r>
              <a:rPr lang="zh-CN" altLang="en-US" sz="2012" kern="0" dirty="0" smtClean="0">
                <a:solidFill>
                  <a:srgbClr val="000000"/>
                </a:solidFill>
                <a:latin typeface="Times New Roman" pitchFamily="65" charset="-122"/>
                <a:ea typeface="宋体" pitchFamily="65" charset="-122"/>
              </a:rPr>
              <a:t>(2)</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=0.4</a:t>
            </a:r>
            <a:r>
              <a:rPr lang="zh-CN" altLang="en-US" sz="2012" kern="0" dirty="0" smtClean="0">
                <a:solidFill>
                  <a:srgbClr val="000000"/>
                </a:solidFill>
                <a:latin typeface="Arial Narrow" pitchFamily="65" charset="-122"/>
                <a:ea typeface="Arial Unicode MS" pitchFamily="65" charset="-122"/>
              </a:rPr>
              <a:t>×</a:t>
            </a:r>
            <a:r>
              <a:rPr lang="zh-CN" altLang="en-US" sz="2012" kern="0" dirty="0" smtClean="0">
                <a:solidFill>
                  <a:srgbClr val="000000"/>
                </a:solidFill>
                <a:latin typeface="Times New Roman" pitchFamily="65" charset="-122"/>
                <a:ea typeface="宋体" pitchFamily="65" charset="-122"/>
              </a:rPr>
              <a:t>4 V=1.6 V</a:t>
            </a:r>
            <a:endParaRPr lang="zh-CN" altLang="en-US" dirty="0"/>
          </a:p>
          <a:p>
            <a:pPr marL="0" indent="0" eaLnBrk="0" latinLnBrk="1" hangingPunct="0">
              <a:lnSpc>
                <a:spcPct val="150000"/>
              </a:lnSpc>
              <a:spcBef>
                <a:spcPts val="147"/>
              </a:spcBef>
              <a:buNone/>
            </a:pPr>
            <a:r>
              <a:rPr lang="zh-CN" altLang="en-US" sz="2012" i="1" kern="0" dirty="0" smtClean="0">
                <a:solidFill>
                  <a:srgbClr val="000000"/>
                </a:solidFill>
                <a:latin typeface="Times New Roman" pitchFamily="65" charset="-122"/>
                <a:ea typeface="宋体" pitchFamily="65" charset="-122"/>
              </a:rPr>
              <a:t>Q</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CU</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=4.8</a:t>
            </a:r>
            <a:r>
              <a:rPr lang="zh-CN" altLang="en-US" sz="2012" kern="0" dirty="0" smtClean="0">
                <a:solidFill>
                  <a:srgbClr val="000000"/>
                </a:solidFill>
                <a:latin typeface="Arial Narrow" pitchFamily="65" charset="-122"/>
                <a:ea typeface="Arial Unicode MS" pitchFamily="65" charset="-122"/>
              </a:rPr>
              <a:t>×</a:t>
            </a:r>
            <a:r>
              <a:rPr lang="zh-CN" altLang="en-US" sz="2012" kern="0" dirty="0" smtClean="0">
                <a:solidFill>
                  <a:srgbClr val="000000"/>
                </a:solidFill>
                <a:latin typeface="Times New Roman" pitchFamily="65" charset="-122"/>
                <a:ea typeface="宋体" pitchFamily="65" charset="-122"/>
              </a:rPr>
              <a:t>10</a:t>
            </a:r>
            <a:r>
              <a:rPr lang="zh-CN" altLang="en-US" sz="1515" kern="0" baseline="59000" dirty="0" smtClean="0">
                <a:solidFill>
                  <a:srgbClr val="000000"/>
                </a:solidFill>
                <a:latin typeface="Times New Roman" pitchFamily="65" charset="-122"/>
                <a:ea typeface="宋体" pitchFamily="65" charset="-122"/>
              </a:rPr>
              <a:t>-5</a:t>
            </a:r>
            <a:r>
              <a:rPr lang="zh-CN" altLang="en-US" sz="2012" kern="0" dirty="0" smtClean="0">
                <a:solidFill>
                  <a:srgbClr val="000000"/>
                </a:solidFill>
                <a:latin typeface="Times New Roman" pitchFamily="65" charset="-122"/>
                <a:ea typeface="宋体" pitchFamily="65" charset="-122"/>
              </a:rPr>
              <a:t> C</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(3)在放电回路中,因</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并联,且</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,所以通过</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的电荷量为</a:t>
            </a:r>
            <a:r>
              <a:rPr lang="zh-CN" altLang="en-US" sz="2592" kern="0" spc="-717"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=2.4</a:t>
            </a:r>
            <a:r>
              <a:rPr lang="zh-CN" altLang="en-US" sz="2012" kern="0" dirty="0" smtClean="0">
                <a:solidFill>
                  <a:srgbClr val="000000"/>
                </a:solidFill>
                <a:latin typeface="Arial Narrow" pitchFamily="65" charset="-122"/>
                <a:ea typeface="Arial Unicode MS" pitchFamily="65" charset="-122"/>
              </a:rPr>
              <a:t>×</a:t>
            </a:r>
            <a:r>
              <a:rPr lang="zh-CN" altLang="en-US" sz="2012" kern="0" dirty="0" smtClean="0">
                <a:solidFill>
                  <a:srgbClr val="000000"/>
                </a:solidFill>
                <a:latin typeface="Times New Roman" pitchFamily="65" charset="-122"/>
                <a:ea typeface="宋体" pitchFamily="65" charset="-122"/>
              </a:rPr>
              <a:t>10</a:t>
            </a:r>
            <a:r>
              <a:rPr lang="zh-CN" altLang="en-US" sz="1515" kern="0" baseline="59000" dirty="0" smtClean="0">
                <a:solidFill>
                  <a:srgbClr val="000000"/>
                </a:solidFill>
                <a:latin typeface="Times New Roman" pitchFamily="65" charset="-122"/>
                <a:ea typeface="宋体" pitchFamily="65" charset="-122"/>
              </a:rPr>
              <a:t>-5</a:t>
            </a:r>
            <a:endParaRPr lang="zh-CN" altLang="en-US" dirty="0"/>
          </a:p>
          <a:p>
            <a:pPr marL="0" indent="0" eaLnBrk="0" latinLnBrk="1" hangingPunct="0">
              <a:lnSpc>
                <a:spcPct val="150000"/>
              </a:lnSpc>
              <a:spcBef>
                <a:spcPts val="0"/>
              </a:spcBef>
              <a:buNone/>
            </a:pPr>
            <a:r>
              <a:rPr lang="zh-CN" altLang="en-US" sz="2012" kern="0" dirty="0" smtClean="0">
                <a:solidFill>
                  <a:srgbClr val="000000"/>
                </a:solidFill>
                <a:latin typeface="Times New Roman" pitchFamily="65" charset="-122"/>
                <a:ea typeface="宋体" pitchFamily="65" charset="-122"/>
              </a:rPr>
              <a:t> C。</a:t>
            </a:r>
            <a:endParaRPr lang="zh-CN" altLang="en-US" dirty="0"/>
          </a:p>
        </p:txBody>
      </p:sp>
      <p:pic>
        <p:nvPicPr>
          <p:cNvPr id="3" name="图片 3" descr="textimage10.jpeg"/>
          <p:cNvPicPr>
            <a:picLocks noChangeAspect="1"/>
          </p:cNvPicPr>
          <p:nvPr/>
        </p:nvPicPr>
        <p:blipFill>
          <a:blip r:embed="rId5"/>
          <a:stretch>
            <a:fillRect/>
          </a:stretch>
        </p:blipFill>
        <p:spPr>
          <a:xfrm>
            <a:off x="540000" y="1880793"/>
            <a:ext cx="180975" cy="190500"/>
          </a:xfrm>
          <a:prstGeom prst="rect">
            <a:avLst/>
          </a:prstGeom>
        </p:spPr>
      </p:pic>
      <p:pic>
        <p:nvPicPr>
          <p:cNvPr id="4" name="图片 4" descr="textimage11.jpeg"/>
          <p:cNvPicPr>
            <a:picLocks noChangeAspect="1"/>
          </p:cNvPicPr>
          <p:nvPr/>
        </p:nvPicPr>
        <p:blipFill>
          <a:blip r:embed="rId5"/>
          <a:stretch>
            <a:fillRect/>
          </a:stretch>
        </p:blipFill>
        <p:spPr>
          <a:xfrm>
            <a:off x="540000" y="2492842"/>
            <a:ext cx="180975" cy="190500"/>
          </a:xfrm>
          <a:prstGeom prst="rect">
            <a:avLst/>
          </a:prstGeom>
        </p:spPr>
      </p:pic>
      <p:graphicFrame>
        <p:nvGraphicFramePr>
          <p:cNvPr id="7" name="对象 5"/>
          <p:cNvGraphicFramePr>
            <a:graphicFrameLocks noChangeAspect="1"/>
          </p:cNvGraphicFramePr>
          <p:nvPr/>
        </p:nvGraphicFramePr>
        <p:xfrm>
          <a:off x="2015074" y="2286686"/>
          <a:ext cx="1047749" cy="609600"/>
        </p:xfrm>
        <a:graphic>
          <a:graphicData uri="http://schemas.openxmlformats.org/presentationml/2006/ole">
            <p:oleObj spid="_x0000_s5122" name="Equation" r:id="rId6" imgW="1056000" imgH="614400" progId="">
              <p:embed/>
            </p:oleObj>
          </a:graphicData>
        </a:graphic>
      </p:graphicFrame>
      <p:graphicFrame>
        <p:nvGraphicFramePr>
          <p:cNvPr id="8" name="对象 6"/>
          <p:cNvGraphicFramePr>
            <a:graphicFrameLocks noChangeAspect="1"/>
          </p:cNvGraphicFramePr>
          <p:nvPr/>
        </p:nvGraphicFramePr>
        <p:xfrm>
          <a:off x="3206974" y="2288620"/>
          <a:ext cx="828674" cy="552449"/>
        </p:xfrm>
        <a:graphic>
          <a:graphicData uri="http://schemas.openxmlformats.org/presentationml/2006/ole">
            <p:oleObj spid="_x0000_s5123" name="Equation" r:id="rId7" imgW="835200" imgH="556800" progId="">
              <p:embed/>
            </p:oleObj>
          </a:graphicData>
        </a:graphic>
      </p:graphicFrame>
      <p:graphicFrame>
        <p:nvGraphicFramePr>
          <p:cNvPr id="9" name="对象 7"/>
          <p:cNvGraphicFramePr>
            <a:graphicFrameLocks noChangeAspect="1"/>
          </p:cNvGraphicFramePr>
          <p:nvPr/>
        </p:nvGraphicFramePr>
        <p:xfrm>
          <a:off x="7372557" y="3943838"/>
          <a:ext cx="238125" cy="552450"/>
        </p:xfrm>
        <a:graphic>
          <a:graphicData uri="http://schemas.openxmlformats.org/presentationml/2006/ole">
            <p:oleObj spid="_x0000_s5124" name="Equation" r:id="rId8" imgW="240000" imgH="556800" progId="">
              <p:embed/>
            </p:oleObj>
          </a:graphicData>
        </a:graphic>
      </p:graphicFrame>
      <p:sp>
        <p:nvSpPr>
          <p:cNvPr id="10" name="矩形 9"/>
          <p:cNvSpPr/>
          <p:nvPr/>
        </p:nvSpPr>
        <p:spPr>
          <a:xfrm>
            <a:off x="321439" y="1825773"/>
            <a:ext cx="8501122" cy="3143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custData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420005"/>
            <a:ext cx="8505000" cy="4860000"/>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重难一　电路的动态分析</a:t>
            </a:r>
            <a:endParaRPr lang="zh-CN" altLang="en-US" dirty="0"/>
          </a:p>
          <a:p>
            <a:pPr marL="0" indent="0" eaLnBrk="0" latinLnBrk="1" hangingPunct="0">
              <a:lnSpc>
                <a:spcPct val="150000"/>
              </a:lnSpc>
              <a:spcBef>
                <a:spcPts val="147"/>
              </a:spcBef>
              <a:buNone/>
            </a:pPr>
            <a:r>
              <a:rPr lang="zh-CN" altLang="en-US" sz="2840" kern="0" spc="14559"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68"/>
              </a:spcBef>
              <a:buNone/>
            </a:pPr>
            <a:r>
              <a:rPr lang="zh-CN" altLang="en-US" sz="2069" kern="0" dirty="0" smtClean="0">
                <a:solidFill>
                  <a:srgbClr val="000000"/>
                </a:solidFill>
                <a:latin typeface="Times New Roman" pitchFamily="65" charset="-122"/>
                <a:ea typeface="宋体" pitchFamily="65" charset="-122"/>
              </a:rPr>
              <a:t>1.程序法</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电路结构的变化→</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的变化→</a:t>
            </a:r>
            <a:r>
              <a:rPr lang="zh-CN" altLang="en-US" sz="2069" i="1" kern="0" dirty="0" smtClean="0">
                <a:solidFill>
                  <a:srgbClr val="000000"/>
                </a:solidFill>
                <a:latin typeface="Times New Roman" pitchFamily="65" charset="-122"/>
                <a:ea typeface="宋体" pitchFamily="65" charset="-122"/>
              </a:rPr>
              <a:t>R</a:t>
            </a:r>
            <a:r>
              <a:rPr lang="zh-CN" altLang="en-US" sz="1558" kern="0" baseline="-15000" dirty="0" smtClean="0">
                <a:solidFill>
                  <a:srgbClr val="000000"/>
                </a:solidFill>
                <a:latin typeface="Times New Roman" pitchFamily="65" charset="-122"/>
                <a:ea typeface="宋体" pitchFamily="65" charset="-122"/>
              </a:rPr>
              <a:t>总</a:t>
            </a:r>
            <a:r>
              <a:rPr lang="zh-CN" altLang="en-US" sz="2069" kern="0" dirty="0" smtClean="0">
                <a:solidFill>
                  <a:srgbClr val="000000"/>
                </a:solidFill>
                <a:latin typeface="Times New Roman" pitchFamily="65" charset="-122"/>
                <a:ea typeface="宋体" pitchFamily="65" charset="-122"/>
              </a:rPr>
              <a:t>的变化→</a:t>
            </a:r>
            <a:r>
              <a:rPr lang="zh-CN" altLang="en-US" sz="2069" i="1" kern="0" dirty="0" smtClean="0">
                <a:solidFill>
                  <a:srgbClr val="000000"/>
                </a:solidFill>
                <a:latin typeface="Times New Roman" pitchFamily="65" charset="-122"/>
                <a:ea typeface="宋体" pitchFamily="65" charset="-122"/>
              </a:rPr>
              <a:t>I</a:t>
            </a:r>
            <a:r>
              <a:rPr lang="zh-CN" altLang="en-US" sz="1558" kern="0" baseline="-15000" dirty="0" smtClean="0">
                <a:solidFill>
                  <a:srgbClr val="000000"/>
                </a:solidFill>
                <a:latin typeface="Times New Roman" pitchFamily="65" charset="-122"/>
                <a:ea typeface="宋体" pitchFamily="65" charset="-122"/>
              </a:rPr>
              <a:t>总</a:t>
            </a:r>
            <a:r>
              <a:rPr lang="zh-CN" altLang="en-US" sz="2069" kern="0" dirty="0" smtClean="0">
                <a:solidFill>
                  <a:srgbClr val="000000"/>
                </a:solidFill>
                <a:latin typeface="Times New Roman" pitchFamily="65" charset="-122"/>
                <a:ea typeface="宋体" pitchFamily="65" charset="-122"/>
              </a:rPr>
              <a:t>的变化→</a:t>
            </a:r>
            <a:r>
              <a:rPr lang="zh-CN" altLang="en-US" sz="2069" i="1" kern="0" dirty="0" smtClean="0">
                <a:solidFill>
                  <a:srgbClr val="000000"/>
                </a:solidFill>
                <a:latin typeface="Times New Roman" pitchFamily="65" charset="-122"/>
                <a:ea typeface="宋体" pitchFamily="65" charset="-122"/>
              </a:rPr>
              <a:t>U</a:t>
            </a:r>
            <a:r>
              <a:rPr lang="zh-CN" altLang="en-US" sz="1558" kern="0" baseline="-15000" dirty="0" smtClean="0">
                <a:solidFill>
                  <a:srgbClr val="000000"/>
                </a:solidFill>
                <a:latin typeface="Times New Roman" pitchFamily="65" charset="-122"/>
                <a:ea typeface="宋体" pitchFamily="65" charset="-122"/>
              </a:rPr>
              <a:t>端</a:t>
            </a:r>
            <a:r>
              <a:rPr lang="zh-CN" altLang="en-US" sz="2069" kern="0" dirty="0" smtClean="0">
                <a:solidFill>
                  <a:srgbClr val="000000"/>
                </a:solidFill>
                <a:latin typeface="Times New Roman" pitchFamily="65" charset="-122"/>
                <a:ea typeface="宋体" pitchFamily="65" charset="-122"/>
              </a:rPr>
              <a:t>的变化→固定支</a:t>
            </a:r>
            <a:r>
              <a:rPr dirty="0"/>
              <a:t/>
            </a:r>
            <a:br>
              <a:rPr dirty="0"/>
            </a:br>
            <a:r>
              <a:rPr lang="zh-CN" altLang="en-US" sz="2069" kern="0" dirty="0" smtClean="0">
                <a:solidFill>
                  <a:srgbClr val="000000"/>
                </a:solidFill>
                <a:latin typeface="Times New Roman" pitchFamily="65" charset="-122"/>
                <a:ea typeface="宋体" pitchFamily="65" charset="-122"/>
              </a:rPr>
              <a:t>路</a:t>
            </a:r>
            <a:r>
              <a:rPr lang="zh-CN" altLang="en-US" sz="3101" kern="0" spc="6948"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→变化支路。</a:t>
            </a:r>
            <a:endParaRPr lang="zh-CN" altLang="en-US" dirty="0"/>
          </a:p>
          <a:p>
            <a:pPr marL="0" indent="0" eaLnBrk="0" latinLnBrk="1" hangingPunct="0">
              <a:lnSpc>
                <a:spcPct val="150000"/>
              </a:lnSpc>
              <a:spcBef>
                <a:spcPts val="271"/>
              </a:spcBef>
              <a:buNone/>
            </a:pPr>
            <a:r>
              <a:rPr lang="zh-CN" altLang="en-US" sz="2069" kern="0" dirty="0" smtClean="0">
                <a:solidFill>
                  <a:srgbClr val="000000"/>
                </a:solidFill>
                <a:latin typeface="Times New Roman" pitchFamily="65" charset="-122"/>
                <a:ea typeface="宋体" pitchFamily="65" charset="-122"/>
              </a:rPr>
              <a:t>2.“串反并同”结论法</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(1)所谓“串反”,即某一电阻增大时,与它串联或间接串联的电阻中的电</a:t>
            </a:r>
            <a:r>
              <a:rPr dirty="0"/>
              <a:t/>
            </a:r>
            <a:br>
              <a:rPr dirty="0"/>
            </a:br>
            <a:r>
              <a:rPr lang="zh-CN" altLang="en-US" sz="2069" kern="0" dirty="0" smtClean="0">
                <a:solidFill>
                  <a:srgbClr val="000000"/>
                </a:solidFill>
                <a:latin typeface="Times New Roman" pitchFamily="65" charset="-122"/>
                <a:ea typeface="宋体" pitchFamily="65" charset="-122"/>
              </a:rPr>
              <a:t>流、两端电压、电功率都将减小,反之则增大。</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(2)所谓“并同”,即某一电阻增大时,与它并联或间接并联的电阻中的电</a:t>
            </a:r>
            <a:endParaRPr lang="zh-CN" altLang="en-US" dirty="0"/>
          </a:p>
        </p:txBody>
      </p:sp>
      <p:graphicFrame>
        <p:nvGraphicFramePr>
          <p:cNvPr id="6" name="对象 4"/>
          <p:cNvGraphicFramePr>
            <a:graphicFrameLocks noChangeAspect="1"/>
          </p:cNvGraphicFramePr>
          <p:nvPr/>
        </p:nvGraphicFramePr>
        <p:xfrm>
          <a:off x="802800" y="3656700"/>
          <a:ext cx="1276350" cy="695324"/>
        </p:xfrm>
        <a:graphic>
          <a:graphicData uri="http://schemas.openxmlformats.org/presentationml/2006/ole">
            <p:oleObj spid="_x0000_s6146" name="Equation" r:id="rId5" imgW="1286400" imgH="700800" progId="">
              <p:embed/>
            </p:oleObj>
          </a:graphicData>
        </a:graphic>
      </p:graphicFrame>
      <p:grpSp>
        <p:nvGrpSpPr>
          <p:cNvPr id="5" name="组合 4"/>
          <p:cNvGrpSpPr/>
          <p:nvPr/>
        </p:nvGrpSpPr>
        <p:grpSpPr>
          <a:xfrm>
            <a:off x="3571875" y="725333"/>
            <a:ext cx="2000250" cy="642942"/>
            <a:chOff x="3571875" y="1314450"/>
            <a:chExt cx="2000250" cy="642942"/>
          </a:xfrm>
        </p:grpSpPr>
        <p:sp>
          <p:nvSpPr>
            <p:cNvPr id="7" name="对角圆角矩形 6"/>
            <p:cNvSpPr/>
            <p:nvPr/>
          </p:nvSpPr>
          <p:spPr>
            <a:xfrm>
              <a:off x="3571875" y="1314450"/>
              <a:ext cx="2000250" cy="561975"/>
            </a:xfrm>
            <a:prstGeom prst="round2DiagRect">
              <a:avLst/>
            </a:prstGeom>
            <a:solidFill>
              <a:srgbClr val="008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sz="1800" kern="1200">
                <a:ln>
                  <a:solidFill>
                    <a:srgbClr val="00B0F0"/>
                  </a:solidFill>
                </a:ln>
                <a:solidFill>
                  <a:schemeClr val="lt1"/>
                </a:solidFill>
                <a:latin typeface="+mn-lt"/>
                <a:ea typeface="+mn-ea"/>
                <a:cs typeface="+mn-cs"/>
              </a:endParaRPr>
            </a:p>
          </p:txBody>
        </p:sp>
        <p:sp>
          <p:nvSpPr>
            <p:cNvPr id="8" name="TextBox 7"/>
            <p:cNvSpPr txBox="1">
              <a:spLocks noChangeArrowheads="1"/>
            </p:cNvSpPr>
            <p:nvPr/>
          </p:nvSpPr>
          <p:spPr bwMode="auto">
            <a:xfrm>
              <a:off x="3638550" y="1372617"/>
              <a:ext cx="1857376" cy="584775"/>
            </a:xfrm>
            <a:prstGeom prst="rect">
              <a:avLst/>
            </a:prstGeom>
            <a:noFill/>
            <a:ln w="9525">
              <a:noFill/>
              <a:miter lim="800000"/>
              <a:headEnd/>
              <a:tailEnd/>
            </a:ln>
          </p:spPr>
          <p:txBody>
            <a:bodyPr wrap="square">
              <a:spAutoFit/>
            </a:bodyPr>
            <a:lstStyle/>
            <a:p>
              <a:pPr algn="ctr" fontAlgn="t"/>
              <a:r>
                <a:rPr lang="zh-CN" altLang="en-US" sz="3200" b="1" dirty="0" smtClean="0">
                  <a:solidFill>
                    <a:schemeClr val="bg1"/>
                  </a:solidFill>
                  <a:latin typeface="黑体" pitchFamily="2" charset="-122"/>
                  <a:ea typeface="黑体" pitchFamily="2" charset="-122"/>
                </a:rPr>
                <a:t>重难突破</a:t>
              </a:r>
              <a:endParaRPr lang="zh-CN" altLang="en-US" sz="3200" b="1" dirty="0">
                <a:solidFill>
                  <a:schemeClr val="bg1"/>
                </a:solidFill>
                <a:latin typeface="黑体" pitchFamily="2" charset="-122"/>
                <a:ea typeface="黑体" pitchFamily="2" charset="-122"/>
                <a:hlinkClick r:id="rId6" action="ppaction://hlinksldjump"/>
              </a:endParaRPr>
            </a:p>
          </p:txBody>
        </p:sp>
      </p:grpSp>
      <p:pic>
        <p:nvPicPr>
          <p:cNvPr id="9" name="图片 3" descr="textimage12.jpeg"/>
          <p:cNvPicPr>
            <a:picLocks noChangeAspect="1"/>
          </p:cNvPicPr>
          <p:nvPr/>
        </p:nvPicPr>
        <p:blipFill>
          <a:blip r:embed="rId7"/>
          <a:stretch>
            <a:fillRect/>
          </a:stretch>
        </p:blipFill>
        <p:spPr>
          <a:xfrm>
            <a:off x="473305" y="1954098"/>
            <a:ext cx="1714512" cy="480358"/>
          </a:xfrm>
          <a:prstGeom prst="rect">
            <a:avLst/>
          </a:prstGeom>
        </p:spPr>
      </p:pic>
    </p:spTree>
    <p:custDataLst>
      <p:custData r:id="rId2"/>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74847"/>
            <a:ext cx="8505000" cy="4211217"/>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流、两端电压、电功率都将增大,反之则减小。</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则:</a:t>
            </a:r>
            <a:r>
              <a:rPr lang="zh-CN" altLang="en-US" sz="4505" kern="0" spc="594"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a:t>
            </a:r>
            <a:r>
              <a:rPr lang="zh-CN" altLang="en-US" sz="4505" kern="0" spc="744"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822"/>
              </a:spcBef>
              <a:buNone/>
            </a:pPr>
            <a:r>
              <a:rPr lang="zh-CN" altLang="en-US" sz="2069" kern="0" dirty="0" smtClean="0">
                <a:solidFill>
                  <a:srgbClr val="000000"/>
                </a:solidFill>
                <a:latin typeface="Times New Roman" pitchFamily="65" charset="-122"/>
                <a:ea typeface="宋体" pitchFamily="65" charset="-122"/>
              </a:rPr>
              <a:t>3.极限法:因滑动变阻器滑片滑动引起电路变化的问题,可将变阻器的滑</a:t>
            </a:r>
            <a:r>
              <a:rPr dirty="0"/>
              <a:t/>
            </a:r>
            <a:br>
              <a:rPr dirty="0"/>
            </a:br>
            <a:r>
              <a:rPr lang="zh-CN" altLang="en-US" sz="2069" kern="0" dirty="0" smtClean="0">
                <a:solidFill>
                  <a:srgbClr val="000000"/>
                </a:solidFill>
                <a:latin typeface="Times New Roman" pitchFamily="65" charset="-122"/>
                <a:ea typeface="宋体" pitchFamily="65" charset="-122"/>
              </a:rPr>
              <a:t>片分别滑至两个极端,让接入电路的电阻最大或为零,然后去讨论。</a:t>
            </a:r>
            <a:endParaRPr lang="zh-CN" altLang="en-US" dirty="0"/>
          </a:p>
          <a:p>
            <a:pPr marL="0" indent="0" eaLnBrk="0" latinLnBrk="1" hangingPunct="0">
              <a:lnSpc>
                <a:spcPct val="150000"/>
              </a:lnSpc>
              <a:spcBef>
                <a:spcPts val="147"/>
              </a:spcBef>
              <a:buNone/>
            </a:pPr>
            <a:r>
              <a:rPr lang="zh-CN" altLang="en-US" sz="2840" kern="0" spc="14559"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68"/>
              </a:spcBef>
              <a:buNone/>
            </a:pPr>
            <a:r>
              <a:rPr lang="zh-CN" altLang="en-US" sz="2012" kern="0" dirty="0" smtClean="0">
                <a:solidFill>
                  <a:srgbClr val="000000"/>
                </a:solidFill>
                <a:latin typeface="Times New Roman" pitchFamily="65" charset="-122"/>
                <a:ea typeface="宋体" pitchFamily="65" charset="-122"/>
              </a:rPr>
              <a:t>典例1　如图所示电路中,</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为一滑动变阻器,</a:t>
            </a:r>
            <a:r>
              <a:rPr lang="zh-CN" altLang="en-US" sz="2012" i="1" kern="0" dirty="0" smtClean="0">
                <a:solidFill>
                  <a:srgbClr val="000000"/>
                </a:solidFill>
                <a:latin typeface="Times New Roman" pitchFamily="65" charset="-122"/>
                <a:ea typeface="宋体" pitchFamily="65" charset="-122"/>
              </a:rPr>
              <a:t>P</a:t>
            </a:r>
            <a:r>
              <a:rPr lang="zh-CN" altLang="en-US" sz="2012" kern="0" dirty="0" smtClean="0">
                <a:solidFill>
                  <a:srgbClr val="000000"/>
                </a:solidFill>
                <a:latin typeface="Times New Roman" pitchFamily="65" charset="-122"/>
                <a:ea typeface="宋体" pitchFamily="65" charset="-122"/>
              </a:rPr>
              <a:t>为滑片,若将滑片向下滑动,</a:t>
            </a:r>
            <a:r>
              <a:rPr dirty="0"/>
              <a:t/>
            </a:r>
            <a:br>
              <a:rPr dirty="0"/>
            </a:br>
            <a:r>
              <a:rPr lang="zh-CN" altLang="en-US" sz="2012" kern="0" dirty="0" smtClean="0">
                <a:solidFill>
                  <a:srgbClr val="000000"/>
                </a:solidFill>
                <a:latin typeface="Times New Roman" pitchFamily="65" charset="-122"/>
                <a:ea typeface="宋体" pitchFamily="65" charset="-122"/>
              </a:rPr>
              <a:t>则在滑动过程中,下列判断</a:t>
            </a:r>
            <a:r>
              <a:rPr lang="zh-CN" altLang="en-US" sz="2012" u="sng" kern="0" dirty="0" smtClean="0">
                <a:solidFill>
                  <a:srgbClr val="000000"/>
                </a:solidFill>
                <a:latin typeface="Times New Roman" pitchFamily="65" charset="-122"/>
                <a:ea typeface="宋体" pitchFamily="65" charset="-122"/>
              </a:rPr>
              <a:t>错误</a:t>
            </a:r>
            <a:r>
              <a:rPr lang="zh-CN" altLang="en-US" sz="2012" kern="0" dirty="0" smtClean="0">
                <a:solidFill>
                  <a:srgbClr val="000000"/>
                </a:solidFill>
                <a:latin typeface="Times New Roman" pitchFamily="65" charset="-122"/>
                <a:ea typeface="宋体" pitchFamily="65" charset="-122"/>
              </a:rPr>
              <a:t>的是</a:t>
            </a:r>
            <a:r>
              <a:rPr lang="zh-CN" altLang="en-US" sz="1574" kern="0" spc="438"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　    )</a:t>
            </a:r>
            <a:endParaRPr lang="zh-CN" altLang="en-US" dirty="0"/>
          </a:p>
        </p:txBody>
      </p:sp>
      <p:graphicFrame>
        <p:nvGraphicFramePr>
          <p:cNvPr id="6" name="对象 4"/>
          <p:cNvGraphicFramePr>
            <a:graphicFrameLocks noChangeAspect="1"/>
          </p:cNvGraphicFramePr>
          <p:nvPr/>
        </p:nvGraphicFramePr>
        <p:xfrm>
          <a:off x="875814" y="1405140"/>
          <a:ext cx="647699" cy="1104899"/>
        </p:xfrm>
        <a:graphic>
          <a:graphicData uri="http://schemas.openxmlformats.org/presentationml/2006/ole">
            <p:oleObj spid="_x0000_s7170" name="Equation" r:id="rId5" imgW="652800" imgH="1113600" progId="">
              <p:embed/>
            </p:oleObj>
          </a:graphicData>
        </a:graphic>
      </p:graphicFrame>
      <p:graphicFrame>
        <p:nvGraphicFramePr>
          <p:cNvPr id="7" name="对象 5"/>
          <p:cNvGraphicFramePr>
            <a:graphicFrameLocks noChangeAspect="1"/>
          </p:cNvGraphicFramePr>
          <p:nvPr/>
        </p:nvGraphicFramePr>
        <p:xfrm>
          <a:off x="2469671" y="1405140"/>
          <a:ext cx="666749" cy="1104899"/>
        </p:xfrm>
        <a:graphic>
          <a:graphicData uri="http://schemas.openxmlformats.org/presentationml/2006/ole">
            <p:oleObj spid="_x0000_s7171" name="Equation" r:id="rId6" imgW="672000" imgH="1113600" progId="">
              <p:embed/>
            </p:oleObj>
          </a:graphicData>
        </a:graphic>
      </p:graphicFrame>
      <p:pic>
        <p:nvPicPr>
          <p:cNvPr id="8" name="图片 3" descr="textimage13.jpeg"/>
          <p:cNvPicPr>
            <a:picLocks noChangeAspect="1"/>
          </p:cNvPicPr>
          <p:nvPr/>
        </p:nvPicPr>
        <p:blipFill>
          <a:blip r:embed="rId7"/>
          <a:stretch>
            <a:fillRect/>
          </a:stretch>
        </p:blipFill>
        <p:spPr>
          <a:xfrm>
            <a:off x="487975" y="3420269"/>
            <a:ext cx="1699842" cy="476248"/>
          </a:xfrm>
          <a:prstGeom prst="rect">
            <a:avLst/>
          </a:prstGeom>
        </p:spPr>
      </p:pic>
    </p:spTree>
    <p:custDataLst>
      <p:custData r:id="rId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77063"/>
            <a:ext cx="8505000" cy="3644909"/>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6804" kern="0" spc="19070"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763"/>
              </a:spcBef>
              <a:buNone/>
            </a:pPr>
            <a:r>
              <a:rPr lang="zh-CN" altLang="en-US" sz="2012" kern="0" dirty="0" smtClean="0">
                <a:solidFill>
                  <a:srgbClr val="000000"/>
                </a:solidFill>
                <a:latin typeface="Times New Roman" pitchFamily="65" charset="-122"/>
                <a:ea typeface="宋体" pitchFamily="65" charset="-122"/>
              </a:rPr>
              <a:t>A.电源内电路消耗功率一定逐渐增大</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B.灯泡L</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一定逐渐变暗</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C.电源效率一定逐渐减小</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D.</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上消耗功率一定逐渐变</a:t>
            </a:r>
            <a:r>
              <a:rPr lang="zh-CN" altLang="en-US" sz="2012" kern="0" dirty="0" smtClean="0">
                <a:solidFill>
                  <a:srgbClr val="000000"/>
                </a:solidFill>
                <a:latin typeface="Times New Roman" pitchFamily="65" charset="-122"/>
                <a:ea typeface="宋体" pitchFamily="65" charset="-122"/>
              </a:rPr>
              <a:t>小</a:t>
            </a:r>
            <a:endParaRPr lang="zh-CN" altLang="en-US" dirty="0"/>
          </a:p>
        </p:txBody>
      </p:sp>
      <p:pic>
        <p:nvPicPr>
          <p:cNvPr id="3" name="图片 3" descr="textimage15.jpeg"/>
          <p:cNvPicPr>
            <a:picLocks noChangeAspect="1"/>
          </p:cNvPicPr>
          <p:nvPr/>
        </p:nvPicPr>
        <p:blipFill>
          <a:blip r:embed="rId4"/>
          <a:stretch>
            <a:fillRect/>
          </a:stretch>
        </p:blipFill>
        <p:spPr>
          <a:xfrm>
            <a:off x="2977896" y="848501"/>
            <a:ext cx="3188208" cy="1728101"/>
          </a:xfrm>
          <a:prstGeom prst="rect">
            <a:avLst/>
          </a:prstGeom>
        </p:spPr>
      </p:pic>
    </p:spTree>
    <p:custDataLst>
      <p:custData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5179559"/>
          </a:xfrm>
          <a:prstGeom prst="rect">
            <a:avLst/>
          </a:prstGeom>
          <a:noFill/>
        </p:spPr>
        <p:txBody>
          <a:bodyPr wrap="square" lIns="0" tIns="0" rIns="0" bIns="0" rtlCol="0">
            <a:spAutoFit/>
          </a:bodyPr>
          <a:lstStyle/>
          <a:p>
            <a:pPr eaLnBrk="0" latinLnBrk="1" hangingPunct="0">
              <a:lnSpc>
                <a:spcPct val="150000"/>
              </a:lnSpc>
              <a:spcBef>
                <a:spcPts val="147"/>
              </a:spcBef>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解析　为了使表述一目了然,可以用符号表示各量的变化趋势:用“↑”</a:t>
            </a:r>
            <a:endParaRPr lang="zh-CN" altLang="en-US" sz="2400" dirty="0" smtClean="0"/>
          </a:p>
          <a:p>
            <a:pPr eaLnBrk="0" latinLnBrk="1" hangingPunct="0">
              <a:lnSpc>
                <a:spcPct val="150000"/>
              </a:lnSpc>
            </a:pPr>
            <a:r>
              <a:rPr lang="zh-CN" altLang="en-US" sz="2012" kern="0" dirty="0" smtClean="0">
                <a:solidFill>
                  <a:srgbClr val="000000"/>
                </a:solidFill>
                <a:latin typeface="Times New Roman" pitchFamily="65" charset="-122"/>
                <a:ea typeface="宋体" pitchFamily="65" charset="-122"/>
              </a:rPr>
              <a:t>表示量值增大,“↓”表示量值变小,不标箭头表示量值不变,则本题解答</a:t>
            </a:r>
            <a:endParaRPr lang="zh-CN" altLang="en-US" sz="2400" dirty="0" smtClean="0"/>
          </a:p>
          <a:p>
            <a:pPr marL="0" indent="0" eaLnBrk="0" latinLnBrk="1" hangingPunct="0">
              <a:lnSpc>
                <a:spcPct val="150000"/>
              </a:lnSpc>
              <a:spcBef>
                <a:spcPts val="0"/>
              </a:spcBef>
              <a:buNone/>
            </a:pPr>
            <a:r>
              <a:rPr lang="zh-CN" altLang="en-US" sz="2012" kern="0" dirty="0" smtClean="0">
                <a:solidFill>
                  <a:srgbClr val="000000"/>
                </a:solidFill>
                <a:latin typeface="Times New Roman" pitchFamily="65" charset="-122"/>
                <a:ea typeface="宋体" pitchFamily="65" charset="-122"/>
              </a:rPr>
              <a:t>过程</a:t>
            </a:r>
            <a:r>
              <a:rPr lang="zh-CN" altLang="en-US" sz="2012" kern="0" dirty="0" smtClean="0">
                <a:solidFill>
                  <a:srgbClr val="000000"/>
                </a:solidFill>
                <a:latin typeface="Times New Roman" pitchFamily="65" charset="-122"/>
                <a:ea typeface="宋体" pitchFamily="65" charset="-122"/>
              </a:rPr>
              <a:t>可表示为:</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变阻器滑片</a:t>
            </a:r>
            <a:r>
              <a:rPr lang="zh-CN" altLang="en-US" sz="2012" i="1" kern="0" dirty="0" smtClean="0">
                <a:solidFill>
                  <a:srgbClr val="000000"/>
                </a:solidFill>
                <a:latin typeface="Times New Roman" pitchFamily="65" charset="-122"/>
                <a:ea typeface="宋体" pitchFamily="65" charset="-122"/>
              </a:rPr>
              <a:t>P</a:t>
            </a:r>
            <a:r>
              <a:rPr lang="zh-CN" altLang="en-US" sz="2012" kern="0" dirty="0" smtClean="0">
                <a:solidFill>
                  <a:srgbClr val="000000"/>
                </a:solidFill>
                <a:latin typeface="Times New Roman" pitchFamily="65" charset="-122"/>
                <a:ea typeface="宋体" pitchFamily="65" charset="-122"/>
              </a:rPr>
              <a:t>向下滑动,</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并</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外</a:t>
            </a:r>
            <a:r>
              <a:rPr lang="zh-CN" altLang="en-US" sz="2012" kern="0" dirty="0" smtClean="0">
                <a:solidFill>
                  <a:srgbClr val="000000"/>
                </a:solidFill>
                <a:latin typeface="Times New Roman" pitchFamily="65" charset="-122"/>
                <a:ea typeface="宋体" pitchFamily="65" charset="-122"/>
              </a:rPr>
              <a:t>↓。由闭合电路欧姆定律</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a:t>
            </a:r>
            <a:r>
              <a:rPr lang="zh-CN" altLang="en-US" sz="2886" kern="0" spc="2438"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76"/>
              </a:spcBef>
              <a:buNone/>
            </a:pPr>
            <a:r>
              <a:rPr lang="zh-CN" altLang="en-US" sz="2012" kern="0" dirty="0" smtClean="0">
                <a:solidFill>
                  <a:srgbClr val="000000"/>
                </a:solidFill>
                <a:latin typeface="Times New Roman" pitchFamily="65" charset="-122"/>
                <a:ea typeface="宋体" pitchFamily="65" charset="-122"/>
              </a:rPr>
              <a:t>推得</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↑。由电源内电路消耗功率</a:t>
            </a:r>
            <a:r>
              <a:rPr lang="zh-CN" altLang="en-US" sz="2012" i="1" kern="0" dirty="0" smtClean="0">
                <a:solidFill>
                  <a:srgbClr val="000000"/>
                </a:solidFill>
                <a:latin typeface="Times New Roman" pitchFamily="65" charset="-122"/>
                <a:ea typeface="宋体" pitchFamily="65" charset="-122"/>
              </a:rPr>
              <a:t>P</a:t>
            </a:r>
            <a:r>
              <a:rPr lang="zh-CN" altLang="en-US" sz="1515" kern="0" baseline="-15000" dirty="0" smtClean="0">
                <a:solidFill>
                  <a:srgbClr val="000000"/>
                </a:solidFill>
                <a:latin typeface="Times New Roman" pitchFamily="65" charset="-122"/>
                <a:ea typeface="宋体" pitchFamily="65" charset="-122"/>
              </a:rPr>
              <a:t>内</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a:t>
            </a:r>
            <a:r>
              <a:rPr lang="zh-CN" altLang="en-US" sz="1515" kern="0" baseline="59000" dirty="0" smtClean="0">
                <a:solidFill>
                  <a:srgbClr val="000000"/>
                </a:solidFill>
                <a:latin typeface="Times New Roman" pitchFamily="65" charset="-122"/>
                <a:ea typeface="宋体" pitchFamily="65" charset="-122"/>
              </a:rPr>
              <a:t>2</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可得</a:t>
            </a:r>
            <a:r>
              <a:rPr lang="zh-CN" altLang="en-US" sz="2012" i="1" kern="0" dirty="0" smtClean="0">
                <a:solidFill>
                  <a:srgbClr val="000000"/>
                </a:solidFill>
                <a:latin typeface="Times New Roman" pitchFamily="65" charset="-122"/>
                <a:ea typeface="宋体" pitchFamily="65" charset="-122"/>
              </a:rPr>
              <a:t>P</a:t>
            </a:r>
            <a:r>
              <a:rPr lang="zh-CN" altLang="en-US" sz="1515" kern="0" baseline="-15000" dirty="0" smtClean="0">
                <a:solidFill>
                  <a:srgbClr val="000000"/>
                </a:solidFill>
                <a:latin typeface="Times New Roman" pitchFamily="65" charset="-122"/>
                <a:ea typeface="宋体" pitchFamily="65" charset="-122"/>
              </a:rPr>
              <a:t>内</a:t>
            </a:r>
            <a:r>
              <a:rPr lang="zh-CN" altLang="en-US" sz="2012" kern="0" dirty="0" smtClean="0">
                <a:solidFill>
                  <a:srgbClr val="000000"/>
                </a:solidFill>
                <a:latin typeface="Times New Roman" pitchFamily="65" charset="-122"/>
                <a:ea typeface="宋体" pitchFamily="65" charset="-122"/>
              </a:rPr>
              <a:t>↑,A正确。</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外</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U</a:t>
            </a:r>
            <a:r>
              <a:rPr dirty="0"/>
              <a:t/>
            </a:r>
            <a:br>
              <a:rPr dirty="0"/>
            </a:b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1468" kern="0" spc="1231"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外</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1468" kern="0" spc="856"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a:t>
            </a:r>
            <a:r>
              <a:rPr lang="zh-CN" altLang="en-US" sz="3147" kern="0" spc="1502"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,故灯泡L</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变暗,B正确。电源效率</a:t>
            </a:r>
            <a:r>
              <a:rPr lang="zh-CN" altLang="en-US" sz="2012" i="1" kern="0" dirty="0" smtClean="0">
                <a:solidFill>
                  <a:srgbClr val="000000"/>
                </a:solidFill>
                <a:latin typeface="Times New Roman" pitchFamily="65" charset="-122"/>
                <a:ea typeface="宋体" pitchFamily="65" charset="-122"/>
              </a:rPr>
              <a:t>η</a:t>
            </a:r>
            <a:endParaRPr lang="zh-CN" altLang="en-US" dirty="0"/>
          </a:p>
          <a:p>
            <a:pPr marL="0" indent="0" eaLnBrk="0" latinLnBrk="1" hangingPunct="0">
              <a:lnSpc>
                <a:spcPct val="150000"/>
              </a:lnSpc>
              <a:spcBef>
                <a:spcPts val="178"/>
              </a:spcBef>
              <a:buNone/>
            </a:pPr>
            <a:r>
              <a:rPr lang="zh-CN" altLang="en-US" sz="2012" kern="0" dirty="0" smtClean="0">
                <a:solidFill>
                  <a:srgbClr val="000000"/>
                </a:solidFill>
                <a:latin typeface="Times New Roman" pitchFamily="65" charset="-122"/>
                <a:ea typeface="宋体" pitchFamily="65" charset="-122"/>
              </a:rPr>
              <a:t>↓=</a:t>
            </a:r>
            <a:r>
              <a:rPr lang="zh-CN" altLang="en-US" sz="2834" kern="0" spc="5415"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a:t>
            </a:r>
            <a:r>
              <a:rPr lang="zh-CN" altLang="en-US" sz="2754" kern="0" spc="2570"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a:t>
            </a:r>
            <a:r>
              <a:rPr lang="zh-CN" altLang="en-US" sz="3832" kern="0" spc="2992"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,故C正确。</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上消耗的功率</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a:t>
            </a:r>
            <a:r>
              <a:rPr lang="zh-CN" altLang="en-US" sz="2595" kern="0" spc="2054"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P</a:t>
            </a:r>
            <a:r>
              <a:rPr lang="zh-CN" altLang="en-US" sz="1515" i="1" kern="0" baseline="-1500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是增</a:t>
            </a:r>
            <a:endParaRPr lang="zh-CN" altLang="en-US" dirty="0"/>
          </a:p>
          <a:p>
            <a:pPr marL="0" indent="0" eaLnBrk="0" latinLnBrk="1" hangingPunct="0">
              <a:lnSpc>
                <a:spcPct val="150000"/>
              </a:lnSpc>
              <a:spcBef>
                <a:spcPts val="448"/>
              </a:spcBef>
              <a:buNone/>
            </a:pPr>
            <a:r>
              <a:rPr lang="zh-CN" altLang="en-US" sz="2012" kern="0" dirty="0" smtClean="0">
                <a:solidFill>
                  <a:srgbClr val="000000"/>
                </a:solidFill>
                <a:latin typeface="Times New Roman" pitchFamily="65" charset="-122"/>
                <a:ea typeface="宋体" pitchFamily="65" charset="-122"/>
              </a:rPr>
              <a:t>大还是减小不确定,故D错。</a:t>
            </a:r>
            <a:endParaRPr lang="zh-CN" altLang="en-US" dirty="0"/>
          </a:p>
          <a:p>
            <a:pPr marL="0" indent="0" eaLnBrk="0" latinLnBrk="1" hangingPunct="0">
              <a:lnSpc>
                <a:spcPct val="150000"/>
              </a:lnSpc>
              <a:spcBef>
                <a:spcPts val="147"/>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答案    D</a:t>
            </a:r>
            <a:endParaRPr lang="zh-CN" altLang="en-US" dirty="0"/>
          </a:p>
        </p:txBody>
      </p:sp>
      <p:pic>
        <p:nvPicPr>
          <p:cNvPr id="3" name="图片 3" descr="textimage17.jpeg"/>
          <p:cNvPicPr>
            <a:picLocks noChangeAspect="1"/>
          </p:cNvPicPr>
          <p:nvPr/>
        </p:nvPicPr>
        <p:blipFill>
          <a:blip r:embed="rId5"/>
          <a:stretch>
            <a:fillRect/>
          </a:stretch>
        </p:blipFill>
        <p:spPr>
          <a:xfrm>
            <a:off x="500034" y="5535830"/>
            <a:ext cx="180975" cy="190499"/>
          </a:xfrm>
          <a:prstGeom prst="rect">
            <a:avLst/>
          </a:prstGeom>
        </p:spPr>
      </p:pic>
      <p:graphicFrame>
        <p:nvGraphicFramePr>
          <p:cNvPr id="6" name="对象 4"/>
          <p:cNvGraphicFramePr>
            <a:graphicFrameLocks noChangeAspect="1"/>
          </p:cNvGraphicFramePr>
          <p:nvPr/>
        </p:nvGraphicFramePr>
        <p:xfrm>
          <a:off x="7442682" y="2205823"/>
          <a:ext cx="676274" cy="638175"/>
        </p:xfrm>
        <a:graphic>
          <a:graphicData uri="http://schemas.openxmlformats.org/presentationml/2006/ole">
            <p:oleObj spid="_x0000_s8194" name="Equation" r:id="rId6" imgW="681600" imgH="643200" progId="">
              <p:embed/>
            </p:oleObj>
          </a:graphicData>
        </a:graphic>
      </p:graphicFrame>
      <p:graphicFrame>
        <p:nvGraphicFramePr>
          <p:cNvPr id="7" name="对象 5"/>
          <p:cNvGraphicFramePr>
            <a:graphicFrameLocks noChangeAspect="1"/>
          </p:cNvGraphicFramePr>
          <p:nvPr/>
        </p:nvGraphicFramePr>
        <p:xfrm>
          <a:off x="1371321" y="3533935"/>
          <a:ext cx="342899" cy="333375"/>
        </p:xfrm>
        <a:graphic>
          <a:graphicData uri="http://schemas.openxmlformats.org/presentationml/2006/ole">
            <p:oleObj spid="_x0000_s8195" name="Equation" r:id="rId7" imgW="345600" imgH="336000" progId="">
              <p:embed/>
            </p:oleObj>
          </a:graphicData>
        </a:graphic>
      </p:graphicFrame>
      <p:graphicFrame>
        <p:nvGraphicFramePr>
          <p:cNvPr id="8" name="对象 6"/>
          <p:cNvGraphicFramePr>
            <a:graphicFrameLocks noChangeAspect="1"/>
          </p:cNvGraphicFramePr>
          <p:nvPr/>
        </p:nvGraphicFramePr>
        <p:xfrm>
          <a:off x="2929236" y="3533935"/>
          <a:ext cx="295275" cy="333375"/>
        </p:xfrm>
        <a:graphic>
          <a:graphicData uri="http://schemas.openxmlformats.org/presentationml/2006/ole">
            <p:oleObj spid="_x0000_s8196" name="Equation" r:id="rId8" imgW="297600" imgH="336000" progId="">
              <p:embed/>
            </p:oleObj>
          </a:graphicData>
        </a:graphic>
      </p:graphicFrame>
      <p:graphicFrame>
        <p:nvGraphicFramePr>
          <p:cNvPr id="9" name="对象 7"/>
          <p:cNvGraphicFramePr>
            <a:graphicFrameLocks noChangeAspect="1"/>
          </p:cNvGraphicFramePr>
          <p:nvPr/>
        </p:nvGraphicFramePr>
        <p:xfrm>
          <a:off x="3571868" y="3323715"/>
          <a:ext cx="590550" cy="714375"/>
        </p:xfrm>
        <a:graphic>
          <a:graphicData uri="http://schemas.openxmlformats.org/presentationml/2006/ole">
            <p:oleObj spid="_x0000_s8197" name="Equation" r:id="rId9" imgW="595200" imgH="720000" progId="">
              <p:embed/>
            </p:oleObj>
          </a:graphicData>
        </a:graphic>
      </p:graphicFrame>
      <p:graphicFrame>
        <p:nvGraphicFramePr>
          <p:cNvPr id="10" name="对象 8"/>
          <p:cNvGraphicFramePr>
            <a:graphicFrameLocks noChangeAspect="1"/>
          </p:cNvGraphicFramePr>
          <p:nvPr/>
        </p:nvGraphicFramePr>
        <p:xfrm>
          <a:off x="685469" y="4217203"/>
          <a:ext cx="1047749" cy="676274"/>
        </p:xfrm>
        <a:graphic>
          <a:graphicData uri="http://schemas.openxmlformats.org/presentationml/2006/ole">
            <p:oleObj spid="_x0000_s8198" name="Equation" r:id="rId10" imgW="1056000" imgH="681600" progId="">
              <p:embed/>
            </p:oleObj>
          </a:graphicData>
        </a:graphic>
      </p:graphicFrame>
      <p:graphicFrame>
        <p:nvGraphicFramePr>
          <p:cNvPr id="11" name="对象 9"/>
          <p:cNvGraphicFramePr>
            <a:graphicFrameLocks noChangeAspect="1"/>
          </p:cNvGraphicFramePr>
          <p:nvPr/>
        </p:nvGraphicFramePr>
        <p:xfrm>
          <a:off x="1877368" y="4235844"/>
          <a:ext cx="676274" cy="657224"/>
        </p:xfrm>
        <a:graphic>
          <a:graphicData uri="http://schemas.openxmlformats.org/presentationml/2006/ole">
            <p:oleObj spid="_x0000_s8199" name="Equation" r:id="rId11" imgW="681600" imgH="662400" progId="">
              <p:embed/>
            </p:oleObj>
          </a:graphicData>
        </a:graphic>
      </p:graphicFrame>
      <p:graphicFrame>
        <p:nvGraphicFramePr>
          <p:cNvPr id="12" name="对象 10"/>
          <p:cNvGraphicFramePr>
            <a:graphicFrameLocks noChangeAspect="1"/>
          </p:cNvGraphicFramePr>
          <p:nvPr/>
        </p:nvGraphicFramePr>
        <p:xfrm>
          <a:off x="2697793" y="4255489"/>
          <a:ext cx="724776" cy="764599"/>
        </p:xfrm>
        <a:graphic>
          <a:graphicData uri="http://schemas.openxmlformats.org/presentationml/2006/ole">
            <p:oleObj spid="_x0000_s8200" name="Equation" r:id="rId12" imgW="873600" imgH="921600" progId="">
              <p:embed/>
            </p:oleObj>
          </a:graphicData>
        </a:graphic>
      </p:graphicFrame>
      <p:graphicFrame>
        <p:nvGraphicFramePr>
          <p:cNvPr id="13" name="对象 11"/>
          <p:cNvGraphicFramePr>
            <a:graphicFrameLocks noChangeAspect="1"/>
          </p:cNvGraphicFramePr>
          <p:nvPr/>
        </p:nvGraphicFramePr>
        <p:xfrm>
          <a:off x="6885620" y="4196813"/>
          <a:ext cx="590550" cy="619125"/>
        </p:xfrm>
        <a:graphic>
          <a:graphicData uri="http://schemas.openxmlformats.org/presentationml/2006/ole">
            <p:oleObj spid="_x0000_s8201" name="Equation" r:id="rId13" imgW="595200" imgH="624000" progId="">
              <p:embed/>
            </p:oleObj>
          </a:graphicData>
        </a:graphic>
      </p:graphicFrame>
      <p:pic>
        <p:nvPicPr>
          <p:cNvPr id="14" name="图片 3" descr="textimage17.jpeg"/>
          <p:cNvPicPr>
            <a:picLocks noChangeAspect="1"/>
          </p:cNvPicPr>
          <p:nvPr/>
        </p:nvPicPr>
        <p:blipFill>
          <a:blip r:embed="rId5"/>
          <a:stretch>
            <a:fillRect/>
          </a:stretch>
        </p:blipFill>
        <p:spPr>
          <a:xfrm>
            <a:off x="500034" y="859931"/>
            <a:ext cx="180975" cy="190499"/>
          </a:xfrm>
          <a:prstGeom prst="rect">
            <a:avLst/>
          </a:prstGeom>
        </p:spPr>
      </p:pic>
    </p:spTree>
    <p:custDataLst>
      <p:custData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4860000"/>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1-1    (双选)在如图所示的电路中,</a:t>
            </a:r>
            <a:r>
              <a:rPr lang="zh-CN" altLang="en-US" sz="2012" i="1" kern="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为电源的电动势,</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为电源的内电阻,</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和</a:t>
            </a:r>
            <a:r>
              <a:t/>
            </a:r>
            <a:b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均为定值电阻,</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为滑动变阻器。当</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的滑动触点在</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端时合上开关S,此</a:t>
            </a:r>
            <a:r>
              <a:t/>
            </a:r>
            <a:br/>
            <a:r>
              <a:rPr lang="zh-CN" altLang="en-US" sz="2012" kern="0" dirty="0" smtClean="0">
                <a:solidFill>
                  <a:srgbClr val="000000"/>
                </a:solidFill>
                <a:latin typeface="Times New Roman" pitchFamily="65" charset="-122"/>
                <a:ea typeface="宋体" pitchFamily="65" charset="-122"/>
              </a:rPr>
              <a:t>时三个电表</a:t>
            </a:r>
            <a:r>
              <a:rPr lang="zh-CN" altLang="en-US" sz="1554" kern="0" spc="470"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a:t>
            </a:r>
            <a:r>
              <a:rPr lang="zh-CN" altLang="en-US" sz="1554" kern="0" spc="470"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和</a:t>
            </a:r>
            <a:r>
              <a:rPr lang="zh-CN" altLang="en-US" sz="1612" kern="0" spc="487"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的示数分别为</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和</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。现将</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的滑动触点向</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端</a:t>
            </a:r>
            <a:endParaRPr lang="zh-CN" altLang="en-US"/>
          </a:p>
          <a:p>
            <a:pPr marL="0" indent="0" eaLnBrk="0" latinLnBrk="1" hangingPunct="0">
              <a:lnSpc>
                <a:spcPct val="150000"/>
              </a:lnSpc>
              <a:spcBef>
                <a:spcPts val="0"/>
              </a:spcBef>
              <a:buNone/>
            </a:pPr>
            <a:r>
              <a:rPr lang="zh-CN" altLang="en-US" sz="2012" kern="0" dirty="0" smtClean="0">
                <a:solidFill>
                  <a:srgbClr val="000000"/>
                </a:solidFill>
                <a:latin typeface="Times New Roman" pitchFamily="65" charset="-122"/>
                <a:ea typeface="宋体" pitchFamily="65" charset="-122"/>
              </a:rPr>
              <a:t>移动,则下列选项正确的是</a:t>
            </a:r>
            <a:r>
              <a:rPr lang="zh-CN" altLang="en-US" sz="1574" kern="0" spc="438"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　    )</a:t>
            </a:r>
            <a:endParaRPr lang="zh-CN" altLang="en-US"/>
          </a:p>
          <a:p>
            <a:pPr marL="0" indent="0" eaLnBrk="0" latinLnBrk="1" hangingPunct="0">
              <a:lnSpc>
                <a:spcPct val="150000"/>
              </a:lnSpc>
              <a:spcBef>
                <a:spcPts val="147"/>
              </a:spcBef>
              <a:buNone/>
            </a:pPr>
            <a:r>
              <a:rPr lang="zh-CN" altLang="en-US" sz="7751" kern="0" spc="9948" dirty="0" smtClean="0">
                <a:solidFill>
                  <a:srgbClr val="000000"/>
                </a:solidFill>
                <a:latin typeface="Times New Roman" pitchFamily="65" charset="-122"/>
                <a:ea typeface="宋体" pitchFamily="65" charset="-122"/>
              </a:rPr>
              <a:t> </a:t>
            </a:r>
            <a:endParaRPr lang="zh-CN" altLang="en-US"/>
          </a:p>
          <a:p>
            <a:pPr marL="0" indent="0" eaLnBrk="0" latinLnBrk="1" hangingPunct="0">
              <a:lnSpc>
                <a:spcPct val="150000"/>
              </a:lnSpc>
              <a:spcBef>
                <a:spcPts val="2135"/>
              </a:spcBef>
              <a:buNone/>
            </a:pPr>
            <a:r>
              <a:rPr lang="zh-CN" altLang="en-US" sz="2012" kern="0" dirty="0" smtClean="0">
                <a:solidFill>
                  <a:srgbClr val="000000"/>
                </a:solidFill>
                <a:latin typeface="Times New Roman" pitchFamily="65" charset="-122"/>
                <a:ea typeface="宋体" pitchFamily="65" charset="-122"/>
              </a:rPr>
              <a:t>A.</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增大,</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不变,</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增大</a:t>
            </a:r>
            <a:endParaRPr lang="zh-CN" altLang="en-US"/>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B.</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减少,</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增大,</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减小</a:t>
            </a:r>
            <a:endParaRPr lang="zh-CN" altLang="en-US"/>
          </a:p>
        </p:txBody>
      </p:sp>
      <p:pic>
        <p:nvPicPr>
          <p:cNvPr id="3" name="图片 3" descr="textimage18.jpeg"/>
          <p:cNvPicPr>
            <a:picLocks noChangeAspect="1"/>
          </p:cNvPicPr>
          <p:nvPr/>
        </p:nvPicPr>
        <p:blipFill>
          <a:blip r:embed="rId4"/>
          <a:stretch>
            <a:fillRect/>
          </a:stretch>
        </p:blipFill>
        <p:spPr>
          <a:xfrm>
            <a:off x="1818000" y="1740017"/>
            <a:ext cx="257174" cy="257174"/>
          </a:xfrm>
          <a:prstGeom prst="rect">
            <a:avLst/>
          </a:prstGeom>
        </p:spPr>
      </p:pic>
      <p:pic>
        <p:nvPicPr>
          <p:cNvPr id="4" name="图片 4" descr="textimage19.jpeg"/>
          <p:cNvPicPr>
            <a:picLocks noChangeAspect="1"/>
          </p:cNvPicPr>
          <p:nvPr/>
        </p:nvPicPr>
        <p:blipFill>
          <a:blip r:embed="rId5"/>
          <a:stretch>
            <a:fillRect/>
          </a:stretch>
        </p:blipFill>
        <p:spPr>
          <a:xfrm>
            <a:off x="2330775" y="1740017"/>
            <a:ext cx="257174" cy="257174"/>
          </a:xfrm>
          <a:prstGeom prst="rect">
            <a:avLst/>
          </a:prstGeom>
        </p:spPr>
      </p:pic>
      <p:pic>
        <p:nvPicPr>
          <p:cNvPr id="5" name="图片 5" descr="textimage20.jpeg"/>
          <p:cNvPicPr>
            <a:picLocks noChangeAspect="1"/>
          </p:cNvPicPr>
          <p:nvPr/>
        </p:nvPicPr>
        <p:blipFill>
          <a:blip r:embed="rId6"/>
          <a:stretch>
            <a:fillRect/>
          </a:stretch>
        </p:blipFill>
        <p:spPr>
          <a:xfrm>
            <a:off x="2843550" y="1735255"/>
            <a:ext cx="266699" cy="266699"/>
          </a:xfrm>
          <a:prstGeom prst="rect">
            <a:avLst/>
          </a:prstGeom>
        </p:spPr>
      </p:pic>
      <p:pic>
        <p:nvPicPr>
          <p:cNvPr id="6" name="图片 6" descr="textimage21.jpeg"/>
          <p:cNvPicPr>
            <a:picLocks noChangeAspect="1"/>
          </p:cNvPicPr>
          <p:nvPr/>
        </p:nvPicPr>
        <p:blipFill>
          <a:blip r:embed="rId7"/>
          <a:stretch>
            <a:fillRect/>
          </a:stretch>
        </p:blipFill>
        <p:spPr>
          <a:xfrm>
            <a:off x="3000364" y="2634451"/>
            <a:ext cx="2121846" cy="1942028"/>
          </a:xfrm>
          <a:prstGeom prst="rect">
            <a:avLst/>
          </a:prstGeom>
        </p:spPr>
      </p:pic>
    </p:spTree>
    <p:custDataLst>
      <p:custData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2360903"/>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C.</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功率增大,</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功率减小</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D.</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功率减小,</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功率增大</a:t>
            </a:r>
            <a:endParaRPr lang="zh-CN" altLang="en-US" dirty="0"/>
          </a:p>
          <a:p>
            <a:pPr marL="0" indent="0" eaLnBrk="0" latinLnBrk="1" hangingPunct="0">
              <a:lnSpc>
                <a:spcPct val="150000"/>
              </a:lnSpc>
              <a:spcBef>
                <a:spcPts val="147"/>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答案    BD</a:t>
            </a:r>
            <a:endParaRPr lang="zh-CN" altLang="en-US" dirty="0"/>
          </a:p>
          <a:p>
            <a:pPr marL="0" indent="0" eaLnBrk="0" latinLnBrk="1" hangingPunct="0">
              <a:lnSpc>
                <a:spcPct val="150000"/>
              </a:lnSpc>
              <a:spcBef>
                <a:spcPts val="147"/>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解析　由“串反并同”可知,</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减小时,</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增大,</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增大,</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减小,</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减小而</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增</a:t>
            </a:r>
            <a:endParaRPr lang="zh-CN" altLang="en-US" dirty="0"/>
          </a:p>
          <a:p>
            <a:pPr marL="0" indent="0" eaLnBrk="0" latinLnBrk="1" hangingPunct="0">
              <a:lnSpc>
                <a:spcPct val="150000"/>
              </a:lnSpc>
              <a:spcBef>
                <a:spcPts val="0"/>
              </a:spcBef>
              <a:buNone/>
            </a:pPr>
            <a:r>
              <a:rPr lang="zh-CN" altLang="en-US" sz="2012" kern="0" dirty="0" smtClean="0">
                <a:solidFill>
                  <a:srgbClr val="000000"/>
                </a:solidFill>
                <a:latin typeface="Times New Roman" pitchFamily="65" charset="-122"/>
                <a:ea typeface="宋体" pitchFamily="65" charset="-122"/>
              </a:rPr>
              <a:t>大,</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减小,A、C不正确,B、D正确。</a:t>
            </a:r>
            <a:endParaRPr lang="zh-CN" altLang="en-US" dirty="0"/>
          </a:p>
        </p:txBody>
      </p:sp>
      <p:pic>
        <p:nvPicPr>
          <p:cNvPr id="3" name="图片 3" descr="textimage22.jpeg"/>
          <p:cNvPicPr>
            <a:picLocks noChangeAspect="1"/>
          </p:cNvPicPr>
          <p:nvPr/>
        </p:nvPicPr>
        <p:blipFill>
          <a:blip r:embed="rId4"/>
          <a:stretch>
            <a:fillRect/>
          </a:stretch>
        </p:blipFill>
        <p:spPr>
          <a:xfrm>
            <a:off x="540000" y="1809355"/>
            <a:ext cx="180975" cy="190500"/>
          </a:xfrm>
          <a:prstGeom prst="rect">
            <a:avLst/>
          </a:prstGeom>
        </p:spPr>
      </p:pic>
      <p:pic>
        <p:nvPicPr>
          <p:cNvPr id="4" name="图片 4" descr="textimage23.jpeg"/>
          <p:cNvPicPr>
            <a:picLocks noChangeAspect="1"/>
          </p:cNvPicPr>
          <p:nvPr/>
        </p:nvPicPr>
        <p:blipFill>
          <a:blip r:embed="rId4"/>
          <a:stretch>
            <a:fillRect/>
          </a:stretch>
        </p:blipFill>
        <p:spPr>
          <a:xfrm>
            <a:off x="540000" y="2292547"/>
            <a:ext cx="180975" cy="190500"/>
          </a:xfrm>
          <a:prstGeom prst="rect">
            <a:avLst/>
          </a:prstGeom>
        </p:spPr>
      </p:pic>
      <p:sp>
        <p:nvSpPr>
          <p:cNvPr id="5" name="矩形 4"/>
          <p:cNvSpPr/>
          <p:nvPr/>
        </p:nvSpPr>
        <p:spPr>
          <a:xfrm>
            <a:off x="321439" y="1777195"/>
            <a:ext cx="8501122" cy="1366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custData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40000" y="2277261"/>
            <a:ext cx="8505000" cy="3805337"/>
          </a:xfrm>
          <a:prstGeom prst="rect">
            <a:avLst/>
          </a:prstGeom>
          <a:noFill/>
        </p:spPr>
        <p:txBody>
          <a:bodyPr wrap="square" lIns="0" tIns="0" rIns="0" bIns="0" rtlCol="0">
            <a:spAutoFit/>
          </a:bodyPr>
          <a:lstStyle/>
          <a:p>
            <a:pPr marL="0" indent="0" eaLnBrk="0" latinLnBrk="1" hangingPunct="0">
              <a:lnSpc>
                <a:spcPct val="150000"/>
              </a:lnSpc>
              <a:spcBef>
                <a:spcPts val="450"/>
              </a:spcBef>
              <a:buNone/>
            </a:pPr>
            <a:r>
              <a:rPr lang="zh-CN" altLang="en-US" sz="2069" kern="0" dirty="0" smtClean="0">
                <a:solidFill>
                  <a:srgbClr val="000000"/>
                </a:solidFill>
                <a:latin typeface="Times New Roman" pitchFamily="65" charset="-122"/>
                <a:ea typeface="宋体" pitchFamily="65" charset="-122"/>
              </a:rPr>
              <a:t>一</a:t>
            </a:r>
            <a:r>
              <a:rPr lang="zh-CN" altLang="en-US" sz="2069" kern="0" dirty="0" smtClean="0">
                <a:solidFill>
                  <a:srgbClr val="000000"/>
                </a:solidFill>
                <a:latin typeface="Times New Roman" pitchFamily="65" charset="-122"/>
                <a:ea typeface="宋体" pitchFamily="65" charset="-122"/>
              </a:rPr>
              <a:t>、电源的电动势</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1.电源:是把其他形式的能转化为电能的装置。</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2.电动势</a:t>
            </a:r>
            <a:r>
              <a:rPr lang="zh-CN" altLang="en-US" sz="2069" i="1" kern="0" dirty="0" smtClean="0">
                <a:solidFill>
                  <a:srgbClr val="000000"/>
                </a:solidFill>
                <a:latin typeface="Times New Roman" pitchFamily="65" charset="-122"/>
                <a:ea typeface="宋体" pitchFamily="65" charset="-122"/>
              </a:rPr>
              <a:t>E</a:t>
            </a:r>
            <a:r>
              <a:rPr lang="zh-CN" altLang="en-US" sz="2069" kern="0" dirty="0" smtClean="0">
                <a:solidFill>
                  <a:srgbClr val="000000"/>
                </a:solidFill>
                <a:latin typeface="Times New Roman" pitchFamily="65" charset="-122"/>
                <a:ea typeface="宋体" pitchFamily="65" charset="-122"/>
              </a:rPr>
              <a:t>:</a:t>
            </a:r>
            <a:endParaRPr lang="en-US" altLang="zh-CN" sz="2069" kern="0" dirty="0" smtClean="0">
              <a:solidFill>
                <a:srgbClr val="000000"/>
              </a:solidFill>
              <a:latin typeface="Times New Roman" pitchFamily="65" charset="-122"/>
              <a:ea typeface="宋体" pitchFamily="65" charset="-122"/>
            </a:endParaRPr>
          </a:p>
          <a:p>
            <a:pPr eaLnBrk="0" latinLnBrk="1" hangingPunct="0">
              <a:lnSpc>
                <a:spcPct val="150000"/>
              </a:lnSpc>
              <a:spcBef>
                <a:spcPts val="147"/>
              </a:spcBef>
            </a:pPr>
            <a:r>
              <a:rPr lang="en-US" altLang="zh-CN" sz="2000" kern="0" dirty="0" smtClean="0">
                <a:solidFill>
                  <a:srgbClr val="000000"/>
                </a:solidFill>
                <a:latin typeface="Times New Roman" pitchFamily="65" charset="-122"/>
                <a:ea typeface="宋体" pitchFamily="65" charset="-122"/>
              </a:rPr>
              <a:t>(1)</a:t>
            </a:r>
            <a:r>
              <a:rPr lang="zh-CN" altLang="en-US" sz="2000" kern="0" dirty="0" smtClean="0">
                <a:solidFill>
                  <a:srgbClr val="000000"/>
                </a:solidFill>
                <a:latin typeface="Times New Roman" pitchFamily="65" charset="-122"/>
                <a:ea typeface="宋体" pitchFamily="65" charset="-122"/>
              </a:rPr>
              <a:t>物理意义</a:t>
            </a:r>
            <a:r>
              <a:rPr lang="en-US" altLang="zh-CN" sz="2000" kern="0" dirty="0" smtClean="0">
                <a:solidFill>
                  <a:srgbClr val="000000"/>
                </a:solidFill>
                <a:latin typeface="Times New Roman" pitchFamily="65" charset="-122"/>
                <a:ea typeface="宋体" pitchFamily="65" charset="-122"/>
              </a:rPr>
              <a:t>:</a:t>
            </a:r>
            <a:r>
              <a:rPr lang="zh-CN" altLang="en-US" sz="2000" kern="0" dirty="0" smtClean="0">
                <a:solidFill>
                  <a:srgbClr val="000000"/>
                </a:solidFill>
                <a:latin typeface="Times New Roman" pitchFamily="65" charset="-122"/>
                <a:ea typeface="宋体" pitchFamily="65" charset="-122"/>
              </a:rPr>
              <a:t>反映电源把其他形式的能转化为电能的本领。</a:t>
            </a:r>
            <a:endParaRPr lang="zh-CN" altLang="en-US" sz="2000" dirty="0" smtClean="0"/>
          </a:p>
          <a:p>
            <a:pPr eaLnBrk="0" latinLnBrk="1" hangingPunct="0">
              <a:lnSpc>
                <a:spcPct val="150000"/>
              </a:lnSpc>
              <a:spcBef>
                <a:spcPts val="147"/>
              </a:spcBef>
            </a:pPr>
            <a:r>
              <a:rPr lang="en-US" altLang="zh-CN" sz="2000" kern="0" dirty="0" smtClean="0">
                <a:solidFill>
                  <a:srgbClr val="000000"/>
                </a:solidFill>
                <a:latin typeface="Times New Roman" pitchFamily="65" charset="-122"/>
                <a:ea typeface="宋体" pitchFamily="65" charset="-122"/>
              </a:rPr>
              <a:t>(2)</a:t>
            </a:r>
            <a:r>
              <a:rPr lang="zh-CN" altLang="en-US" sz="2000" kern="0" dirty="0" smtClean="0">
                <a:solidFill>
                  <a:srgbClr val="000000"/>
                </a:solidFill>
                <a:latin typeface="Times New Roman" pitchFamily="65" charset="-122"/>
                <a:ea typeface="宋体" pitchFamily="65" charset="-122"/>
              </a:rPr>
              <a:t>大小</a:t>
            </a:r>
            <a:r>
              <a:rPr lang="en-US" altLang="zh-CN" sz="2000" kern="0" dirty="0" smtClean="0">
                <a:solidFill>
                  <a:srgbClr val="000000"/>
                </a:solidFill>
                <a:latin typeface="Times New Roman" pitchFamily="65" charset="-122"/>
                <a:ea typeface="宋体" pitchFamily="65" charset="-122"/>
              </a:rPr>
              <a:t>:</a:t>
            </a:r>
            <a:r>
              <a:rPr lang="zh-CN" altLang="en-US" sz="2000" kern="0" dirty="0" smtClean="0">
                <a:solidFill>
                  <a:srgbClr val="000000"/>
                </a:solidFill>
                <a:latin typeface="Times New Roman" pitchFamily="65" charset="-122"/>
                <a:ea typeface="宋体" pitchFamily="65" charset="-122"/>
              </a:rPr>
              <a:t>数值上等于将单位正电荷从负极移到正极非静电力做的功。确</a:t>
            </a:r>
            <a:r>
              <a:rPr lang="zh-CN" altLang="en-US" sz="2000" dirty="0" smtClean="0"/>
              <a:t/>
            </a:r>
            <a:br>
              <a:rPr lang="zh-CN" altLang="en-US" sz="2000" dirty="0" smtClean="0"/>
            </a:br>
            <a:r>
              <a:rPr lang="zh-CN" altLang="en-US" sz="2000" kern="0" dirty="0" smtClean="0">
                <a:solidFill>
                  <a:srgbClr val="000000"/>
                </a:solidFill>
                <a:latin typeface="Times New Roman" pitchFamily="65" charset="-122"/>
                <a:ea typeface="宋体" pitchFamily="65" charset="-122"/>
              </a:rPr>
              <a:t>定的电源</a:t>
            </a:r>
            <a:r>
              <a:rPr lang="en-US" altLang="zh-CN" sz="2000" kern="0" dirty="0" smtClean="0">
                <a:solidFill>
                  <a:srgbClr val="000000"/>
                </a:solidFill>
                <a:latin typeface="Times New Roman" pitchFamily="65" charset="-122"/>
                <a:ea typeface="宋体" pitchFamily="65" charset="-122"/>
              </a:rPr>
              <a:t>,</a:t>
            </a:r>
            <a:r>
              <a:rPr lang="zh-CN" altLang="en-US" sz="2000" kern="0" dirty="0" smtClean="0">
                <a:solidFill>
                  <a:srgbClr val="000000"/>
                </a:solidFill>
                <a:latin typeface="Times New Roman" pitchFamily="65" charset="-122"/>
                <a:ea typeface="宋体" pitchFamily="65" charset="-122"/>
              </a:rPr>
              <a:t>电动势为定值</a:t>
            </a:r>
            <a:r>
              <a:rPr lang="en-US" altLang="zh-CN" sz="2000" kern="0" dirty="0" smtClean="0">
                <a:solidFill>
                  <a:srgbClr val="000000"/>
                </a:solidFill>
                <a:latin typeface="Times New Roman" pitchFamily="65" charset="-122"/>
                <a:ea typeface="宋体" pitchFamily="65" charset="-122"/>
              </a:rPr>
              <a:t>,</a:t>
            </a:r>
            <a:r>
              <a:rPr lang="zh-CN" altLang="en-US" sz="2000" kern="0" dirty="0" smtClean="0">
                <a:solidFill>
                  <a:srgbClr val="000000"/>
                </a:solidFill>
                <a:latin typeface="Times New Roman" pitchFamily="65" charset="-122"/>
                <a:ea typeface="宋体" pitchFamily="65" charset="-122"/>
              </a:rPr>
              <a:t>不随电路情况变化</a:t>
            </a:r>
            <a:r>
              <a:rPr lang="en-US" altLang="zh-CN" sz="2000" kern="0" dirty="0" smtClean="0">
                <a:solidFill>
                  <a:srgbClr val="000000"/>
                </a:solidFill>
                <a:latin typeface="Times New Roman" pitchFamily="65" charset="-122"/>
                <a:ea typeface="宋体" pitchFamily="65" charset="-122"/>
              </a:rPr>
              <a:t>;</a:t>
            </a:r>
            <a:r>
              <a:rPr lang="zh-CN" altLang="en-US" sz="2000" kern="0" dirty="0" smtClean="0">
                <a:solidFill>
                  <a:srgbClr val="000000"/>
                </a:solidFill>
                <a:latin typeface="Times New Roman" pitchFamily="65" charset="-122"/>
                <a:ea typeface="宋体" pitchFamily="65" charset="-122"/>
              </a:rPr>
              <a:t>不同种类的电源</a:t>
            </a:r>
            <a:r>
              <a:rPr lang="en-US" altLang="zh-CN" sz="2000" kern="0" dirty="0" smtClean="0">
                <a:solidFill>
                  <a:srgbClr val="000000"/>
                </a:solidFill>
                <a:latin typeface="Times New Roman" pitchFamily="65" charset="-122"/>
                <a:ea typeface="宋体" pitchFamily="65" charset="-122"/>
              </a:rPr>
              <a:t>,</a:t>
            </a:r>
            <a:r>
              <a:rPr lang="zh-CN" altLang="en-US" sz="2000" kern="0" dirty="0" smtClean="0">
                <a:solidFill>
                  <a:srgbClr val="000000"/>
                </a:solidFill>
                <a:latin typeface="Times New Roman" pitchFamily="65" charset="-122"/>
                <a:ea typeface="宋体" pitchFamily="65" charset="-122"/>
              </a:rPr>
              <a:t>电动势不</a:t>
            </a:r>
            <a:r>
              <a:rPr lang="zh-CN" altLang="en-US" sz="2000" dirty="0" smtClean="0"/>
              <a:t/>
            </a:r>
            <a:br>
              <a:rPr lang="zh-CN" altLang="en-US" sz="2000" dirty="0" smtClean="0"/>
            </a:br>
            <a:r>
              <a:rPr lang="zh-CN" altLang="en-US" sz="2000" kern="0" dirty="0" smtClean="0">
                <a:solidFill>
                  <a:srgbClr val="000000"/>
                </a:solidFill>
                <a:latin typeface="Times New Roman" pitchFamily="65" charset="-122"/>
                <a:ea typeface="宋体" pitchFamily="65" charset="-122"/>
              </a:rPr>
              <a:t>同</a:t>
            </a:r>
            <a:r>
              <a:rPr lang="en-US" altLang="zh-CN" sz="2000" kern="0" dirty="0" smtClean="0">
                <a:solidFill>
                  <a:srgbClr val="000000"/>
                </a:solidFill>
                <a:latin typeface="Times New Roman" pitchFamily="65" charset="-122"/>
                <a:ea typeface="宋体" pitchFamily="65" charset="-122"/>
              </a:rPr>
              <a:t>,</a:t>
            </a:r>
            <a:r>
              <a:rPr lang="zh-CN" altLang="en-US" sz="2000" kern="0" dirty="0" smtClean="0">
                <a:solidFill>
                  <a:srgbClr val="000000"/>
                </a:solidFill>
                <a:latin typeface="Times New Roman" pitchFamily="65" charset="-122"/>
                <a:ea typeface="宋体" pitchFamily="65" charset="-122"/>
              </a:rPr>
              <a:t>电动势越大</a:t>
            </a:r>
            <a:r>
              <a:rPr lang="en-US" altLang="zh-CN" sz="2000" kern="0" dirty="0" smtClean="0">
                <a:solidFill>
                  <a:srgbClr val="000000"/>
                </a:solidFill>
                <a:latin typeface="Times New Roman" pitchFamily="65" charset="-122"/>
                <a:ea typeface="宋体" pitchFamily="65" charset="-122"/>
              </a:rPr>
              <a:t>,</a:t>
            </a:r>
            <a:r>
              <a:rPr lang="zh-CN" altLang="en-US" sz="2000" kern="0" dirty="0" smtClean="0">
                <a:solidFill>
                  <a:srgbClr val="000000"/>
                </a:solidFill>
                <a:latin typeface="Times New Roman" pitchFamily="65" charset="-122"/>
                <a:ea typeface="宋体" pitchFamily="65" charset="-122"/>
              </a:rPr>
              <a:t>非静电力做功本领越大。</a:t>
            </a:r>
            <a:endParaRPr lang="zh-CN" altLang="en-US" sz="2000" dirty="0" smtClean="0"/>
          </a:p>
          <a:p>
            <a:pPr eaLnBrk="0" latinLnBrk="1" hangingPunct="0">
              <a:lnSpc>
                <a:spcPct val="150000"/>
              </a:lnSpc>
              <a:spcBef>
                <a:spcPts val="147"/>
              </a:spcBef>
            </a:pPr>
            <a:r>
              <a:rPr lang="en-US" altLang="zh-CN" sz="2000" kern="0" dirty="0" smtClean="0">
                <a:solidFill>
                  <a:srgbClr val="000000"/>
                </a:solidFill>
                <a:latin typeface="Times New Roman" pitchFamily="65" charset="-122"/>
                <a:ea typeface="宋体" pitchFamily="65" charset="-122"/>
              </a:rPr>
              <a:t>(3)</a:t>
            </a:r>
            <a:r>
              <a:rPr lang="zh-CN" altLang="en-US" sz="2000" kern="0" dirty="0" smtClean="0">
                <a:solidFill>
                  <a:srgbClr val="000000"/>
                </a:solidFill>
                <a:latin typeface="Times New Roman" pitchFamily="65" charset="-122"/>
                <a:ea typeface="宋体" pitchFamily="65" charset="-122"/>
              </a:rPr>
              <a:t>单位</a:t>
            </a:r>
            <a:r>
              <a:rPr lang="en-US" altLang="zh-CN" sz="2000" kern="0" dirty="0" smtClean="0">
                <a:solidFill>
                  <a:srgbClr val="000000"/>
                </a:solidFill>
                <a:latin typeface="Times New Roman" pitchFamily="65" charset="-122"/>
                <a:ea typeface="宋体" pitchFamily="65" charset="-122"/>
              </a:rPr>
              <a:t>:</a:t>
            </a:r>
            <a:r>
              <a:rPr lang="zh-CN" altLang="en-US" sz="2000" kern="0" dirty="0" smtClean="0">
                <a:solidFill>
                  <a:srgbClr val="000000"/>
                </a:solidFill>
                <a:latin typeface="Times New Roman" pitchFamily="65" charset="-122"/>
                <a:ea typeface="宋体" pitchFamily="65" charset="-122"/>
              </a:rPr>
              <a:t>伏特</a:t>
            </a:r>
            <a:r>
              <a:rPr lang="en-US" altLang="zh-CN" sz="2000" kern="0" dirty="0" smtClean="0">
                <a:solidFill>
                  <a:srgbClr val="000000"/>
                </a:solidFill>
                <a:latin typeface="Times New Roman" pitchFamily="65" charset="-122"/>
                <a:ea typeface="宋体" pitchFamily="65" charset="-122"/>
              </a:rPr>
              <a:t>(V</a:t>
            </a:r>
            <a:r>
              <a:rPr lang="en-US" altLang="zh-CN" sz="2000" kern="0" dirty="0" smtClean="0">
                <a:solidFill>
                  <a:srgbClr val="000000"/>
                </a:solidFill>
                <a:latin typeface="Times New Roman" pitchFamily="65" charset="-122"/>
                <a:ea typeface="宋体" pitchFamily="65" charset="-122"/>
              </a:rPr>
              <a:t>)</a:t>
            </a:r>
            <a:endParaRPr lang="zh-CN" altLang="en-US" sz="2000" dirty="0" smtClean="0"/>
          </a:p>
        </p:txBody>
      </p:sp>
      <p:pic>
        <p:nvPicPr>
          <p:cNvPr id="7" name="图片 6" descr="textimage1.jpeg"/>
          <p:cNvPicPr>
            <a:picLocks noChangeAspect="1"/>
          </p:cNvPicPr>
          <p:nvPr/>
        </p:nvPicPr>
        <p:blipFill>
          <a:blip r:embed="rId4" cstate="print"/>
          <a:stretch>
            <a:fillRect/>
          </a:stretch>
        </p:blipFill>
        <p:spPr>
          <a:xfrm>
            <a:off x="473305" y="1705757"/>
            <a:ext cx="1720250" cy="481966"/>
          </a:xfrm>
          <a:prstGeom prst="rect">
            <a:avLst/>
          </a:prstGeom>
        </p:spPr>
      </p:pic>
      <p:grpSp>
        <p:nvGrpSpPr>
          <p:cNvPr id="8" name="组合 7"/>
          <p:cNvGrpSpPr/>
          <p:nvPr/>
        </p:nvGrpSpPr>
        <p:grpSpPr>
          <a:xfrm>
            <a:off x="3571882" y="777063"/>
            <a:ext cx="2000250" cy="613584"/>
            <a:chOff x="3571875" y="1314450"/>
            <a:chExt cx="2000250" cy="613584"/>
          </a:xfrm>
        </p:grpSpPr>
        <p:sp>
          <p:nvSpPr>
            <p:cNvPr id="9" name="对角圆角矩形 8"/>
            <p:cNvSpPr/>
            <p:nvPr/>
          </p:nvSpPr>
          <p:spPr>
            <a:xfrm>
              <a:off x="3571875" y="1314450"/>
              <a:ext cx="2000250" cy="561975"/>
            </a:xfrm>
            <a:prstGeom prst="round2DiagRect">
              <a:avLst/>
            </a:prstGeom>
            <a:solidFill>
              <a:srgbClr val="008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kern="1200" dirty="0">
                <a:ln>
                  <a:solidFill>
                    <a:srgbClr val="00B0F0"/>
                  </a:solidFill>
                </a:ln>
                <a:solidFill>
                  <a:schemeClr val="lt1"/>
                </a:solidFill>
                <a:latin typeface="+mn-lt"/>
                <a:ea typeface="+mn-ea"/>
                <a:cs typeface="+mn-cs"/>
              </a:endParaRPr>
            </a:p>
          </p:txBody>
        </p:sp>
        <p:sp>
          <p:nvSpPr>
            <p:cNvPr id="10" name="TextBox 9"/>
            <p:cNvSpPr txBox="1">
              <a:spLocks noChangeArrowheads="1"/>
            </p:cNvSpPr>
            <p:nvPr/>
          </p:nvSpPr>
          <p:spPr bwMode="auto">
            <a:xfrm>
              <a:off x="3638550" y="1343259"/>
              <a:ext cx="1857376" cy="584775"/>
            </a:xfrm>
            <a:prstGeom prst="rect">
              <a:avLst/>
            </a:prstGeom>
            <a:noFill/>
            <a:ln w="9525">
              <a:noFill/>
              <a:miter lim="800000"/>
              <a:headEnd/>
              <a:tailEnd/>
            </a:ln>
          </p:spPr>
          <p:txBody>
            <a:bodyPr wrap="square">
              <a:spAutoFit/>
            </a:bodyPr>
            <a:lstStyle/>
            <a:p>
              <a:pPr algn="ctr" fontAlgn="t"/>
              <a:r>
                <a:rPr lang="zh-CN" altLang="en-US" sz="3200" b="1" dirty="0" smtClean="0">
                  <a:solidFill>
                    <a:schemeClr val="bg1"/>
                  </a:solidFill>
                  <a:latin typeface="黑体" pitchFamily="2" charset="-122"/>
                  <a:ea typeface="黑体" pitchFamily="2" charset="-122"/>
                </a:rPr>
                <a:t>知识梳理</a:t>
              </a:r>
              <a:endParaRPr lang="zh-CN" altLang="en-US" sz="3200" b="1" dirty="0">
                <a:solidFill>
                  <a:schemeClr val="bg1"/>
                </a:solidFill>
                <a:latin typeface="黑体" pitchFamily="2" charset="-122"/>
                <a:ea typeface="黑体" pitchFamily="2" charset="-122"/>
                <a:hlinkClick r:id="rId5" action="ppaction://hlinksldjump"/>
              </a:endParaRPr>
            </a:p>
          </p:txBody>
        </p:sp>
      </p:grpSp>
    </p:spTree>
    <p:custDataLst>
      <p:custData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4860000"/>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重难二　电源的功率和效率</a:t>
            </a:r>
            <a:endParaRPr lang="zh-CN" altLang="en-US" dirty="0"/>
          </a:p>
          <a:p>
            <a:pPr marL="0" indent="0" eaLnBrk="0" latinLnBrk="1" hangingPunct="0">
              <a:lnSpc>
                <a:spcPct val="150000"/>
              </a:lnSpc>
              <a:spcBef>
                <a:spcPts val="147"/>
              </a:spcBef>
              <a:buNone/>
            </a:pPr>
            <a:r>
              <a:rPr lang="zh-CN" altLang="en-US" sz="2840" kern="0" spc="14559"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68"/>
              </a:spcBef>
              <a:buNone/>
            </a:pPr>
            <a:r>
              <a:rPr lang="zh-CN" altLang="en-US" sz="2069" kern="0" dirty="0" smtClean="0">
                <a:solidFill>
                  <a:srgbClr val="000000"/>
                </a:solidFill>
                <a:latin typeface="Times New Roman" pitchFamily="65" charset="-122"/>
                <a:ea typeface="宋体" pitchFamily="65" charset="-122"/>
              </a:rPr>
              <a:t>1.电源的总功率</a:t>
            </a:r>
            <a:endParaRPr lang="zh-CN" altLang="en-US" dirty="0"/>
          </a:p>
          <a:p>
            <a:pPr marL="0" indent="0" eaLnBrk="0" latinLnBrk="1" hangingPunct="0">
              <a:lnSpc>
                <a:spcPct val="150000"/>
              </a:lnSpc>
              <a:spcBef>
                <a:spcPts val="147"/>
              </a:spcBef>
              <a:buNone/>
            </a:pP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总</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EI</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U</a:t>
            </a:r>
            <a:r>
              <a:rPr lang="zh-CN" altLang="en-US" sz="1558" kern="0" baseline="-15000" dirty="0" smtClean="0">
                <a:solidFill>
                  <a:srgbClr val="000000"/>
                </a:solidFill>
                <a:latin typeface="Times New Roman" pitchFamily="65" charset="-122"/>
                <a:ea typeface="宋体" pitchFamily="65" charset="-122"/>
              </a:rPr>
              <a:t>外</a:t>
            </a:r>
            <a:r>
              <a:rPr lang="zh-CN" altLang="en-US" sz="2069" i="1" kern="0" dirty="0" smtClean="0">
                <a:solidFill>
                  <a:srgbClr val="000000"/>
                </a:solidFill>
                <a:latin typeface="Times New Roman" pitchFamily="65" charset="-122"/>
                <a:ea typeface="宋体" pitchFamily="65" charset="-122"/>
              </a:rPr>
              <a:t>I</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U</a:t>
            </a:r>
            <a:r>
              <a:rPr lang="zh-CN" altLang="en-US" sz="1558" kern="0" baseline="-15000" dirty="0" smtClean="0">
                <a:solidFill>
                  <a:srgbClr val="000000"/>
                </a:solidFill>
                <a:latin typeface="Times New Roman" pitchFamily="65" charset="-122"/>
                <a:ea typeface="宋体" pitchFamily="65" charset="-122"/>
              </a:rPr>
              <a:t>内</a:t>
            </a:r>
            <a:r>
              <a:rPr lang="zh-CN" altLang="en-US" sz="2069" i="1" kern="0" dirty="0" smtClean="0">
                <a:solidFill>
                  <a:srgbClr val="000000"/>
                </a:solidFill>
                <a:latin typeface="Times New Roman" pitchFamily="65" charset="-122"/>
                <a:ea typeface="宋体" pitchFamily="65" charset="-122"/>
              </a:rPr>
              <a:t>I</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出</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内</a:t>
            </a:r>
            <a:r>
              <a:rPr lang="zh-CN" altLang="en-US" sz="2069" kern="0" dirty="0" smtClean="0">
                <a:solidFill>
                  <a:srgbClr val="000000"/>
                </a:solidFill>
                <a:latin typeface="Times New Roman" pitchFamily="65" charset="-122"/>
                <a:ea typeface="宋体" pitchFamily="65" charset="-122"/>
              </a:rPr>
              <a:t>。</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若外电路是纯电阻电路,则有</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总</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I</a:t>
            </a:r>
            <a:r>
              <a:rPr lang="zh-CN" altLang="en-US" sz="1558" kern="0" baseline="59000" dirty="0" smtClean="0">
                <a:solidFill>
                  <a:srgbClr val="000000"/>
                </a:solidFill>
                <a:latin typeface="Times New Roman" pitchFamily="65" charset="-122"/>
                <a:ea typeface="宋体" pitchFamily="65" charset="-122"/>
              </a:rPr>
              <a:t>2</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a:t>
            </a:r>
            <a:r>
              <a:rPr lang="zh-CN" altLang="en-US" sz="2742" kern="0" spc="1607"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a:t>
            </a:r>
            <a:endParaRPr lang="zh-CN" altLang="en-US" dirty="0"/>
          </a:p>
          <a:p>
            <a:pPr marL="0" indent="0" eaLnBrk="0" latinLnBrk="1" hangingPunct="0">
              <a:lnSpc>
                <a:spcPct val="150000"/>
              </a:lnSpc>
              <a:spcBef>
                <a:spcPts val="129"/>
              </a:spcBef>
              <a:buNone/>
            </a:pPr>
            <a:r>
              <a:rPr lang="zh-CN" altLang="en-US" sz="2069" kern="0" dirty="0" smtClean="0">
                <a:solidFill>
                  <a:srgbClr val="000000"/>
                </a:solidFill>
                <a:latin typeface="Times New Roman" pitchFamily="65" charset="-122"/>
                <a:ea typeface="宋体" pitchFamily="65" charset="-122"/>
              </a:rPr>
              <a:t>2.电源内部消耗的功率</a:t>
            </a:r>
            <a:endParaRPr lang="zh-CN" altLang="en-US" dirty="0"/>
          </a:p>
          <a:p>
            <a:pPr marL="0" indent="0" eaLnBrk="0" latinLnBrk="1" hangingPunct="0">
              <a:lnSpc>
                <a:spcPct val="150000"/>
              </a:lnSpc>
              <a:spcBef>
                <a:spcPts val="147"/>
              </a:spcBef>
              <a:buNone/>
            </a:pP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内</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I</a:t>
            </a:r>
            <a:r>
              <a:rPr lang="zh-CN" altLang="en-US" sz="1558" kern="0" baseline="59000" dirty="0" smtClean="0">
                <a:solidFill>
                  <a:srgbClr val="000000"/>
                </a:solidFill>
                <a:latin typeface="Times New Roman" pitchFamily="65" charset="-122"/>
                <a:ea typeface="宋体" pitchFamily="65" charset="-122"/>
              </a:rPr>
              <a:t>2</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U</a:t>
            </a:r>
            <a:r>
              <a:rPr lang="zh-CN" altLang="en-US" sz="1558" kern="0" baseline="-15000" dirty="0" smtClean="0">
                <a:solidFill>
                  <a:srgbClr val="000000"/>
                </a:solidFill>
                <a:latin typeface="Times New Roman" pitchFamily="65" charset="-122"/>
                <a:ea typeface="宋体" pitchFamily="65" charset="-122"/>
              </a:rPr>
              <a:t>内</a:t>
            </a:r>
            <a:r>
              <a:rPr lang="zh-CN" altLang="en-US" sz="2069" i="1" kern="0" dirty="0" smtClean="0">
                <a:solidFill>
                  <a:srgbClr val="000000"/>
                </a:solidFill>
                <a:latin typeface="Times New Roman" pitchFamily="65" charset="-122"/>
                <a:ea typeface="宋体" pitchFamily="65" charset="-122"/>
              </a:rPr>
              <a:t>I</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总</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出</a:t>
            </a:r>
            <a:r>
              <a:rPr lang="zh-CN" altLang="en-US" sz="2069" kern="0" dirty="0" smtClean="0">
                <a:solidFill>
                  <a:srgbClr val="000000"/>
                </a:solidFill>
                <a:latin typeface="Times New Roman" pitchFamily="65" charset="-122"/>
                <a:ea typeface="宋体" pitchFamily="65" charset="-122"/>
              </a:rPr>
              <a:t>。</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3.电源的输出功率</a:t>
            </a:r>
            <a:endParaRPr lang="zh-CN" altLang="en-US" dirty="0"/>
          </a:p>
          <a:p>
            <a:pPr marL="0" indent="0" eaLnBrk="0" latinLnBrk="1" hangingPunct="0">
              <a:lnSpc>
                <a:spcPct val="150000"/>
              </a:lnSpc>
              <a:spcBef>
                <a:spcPts val="147"/>
              </a:spcBef>
              <a:buNone/>
            </a:pP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出</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UI</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EI</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I</a:t>
            </a:r>
            <a:r>
              <a:rPr lang="zh-CN" altLang="en-US" sz="1558" kern="0" baseline="59000" dirty="0" smtClean="0">
                <a:solidFill>
                  <a:srgbClr val="000000"/>
                </a:solidFill>
                <a:latin typeface="Times New Roman" pitchFamily="65" charset="-122"/>
                <a:ea typeface="宋体" pitchFamily="65" charset="-122"/>
              </a:rPr>
              <a:t>2</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总</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内</a:t>
            </a:r>
            <a:r>
              <a:rPr lang="zh-CN" altLang="en-US" sz="2069" kern="0" dirty="0" smtClean="0">
                <a:solidFill>
                  <a:srgbClr val="000000"/>
                </a:solidFill>
                <a:latin typeface="Times New Roman" pitchFamily="65" charset="-122"/>
                <a:ea typeface="宋体" pitchFamily="65" charset="-122"/>
              </a:rPr>
              <a:t>。</a:t>
            </a:r>
            <a:endParaRPr lang="zh-CN" altLang="en-US" dirty="0"/>
          </a:p>
        </p:txBody>
      </p:sp>
      <p:graphicFrame>
        <p:nvGraphicFramePr>
          <p:cNvPr id="6" name="对象 4"/>
          <p:cNvGraphicFramePr>
            <a:graphicFrameLocks noChangeAspect="1"/>
          </p:cNvGraphicFramePr>
          <p:nvPr/>
        </p:nvGraphicFramePr>
        <p:xfrm>
          <a:off x="5080118" y="2927423"/>
          <a:ext cx="552449" cy="590550"/>
        </p:xfrm>
        <a:graphic>
          <a:graphicData uri="http://schemas.openxmlformats.org/presentationml/2006/ole">
            <p:oleObj spid="_x0000_s9218" name="Equation" r:id="rId5" imgW="556800" imgH="595200" progId="">
              <p:embed/>
            </p:oleObj>
          </a:graphicData>
        </a:graphic>
      </p:graphicFrame>
      <p:pic>
        <p:nvPicPr>
          <p:cNvPr id="5" name="图片 3" descr="textimage12.jpeg"/>
          <p:cNvPicPr>
            <a:picLocks noChangeAspect="1"/>
          </p:cNvPicPr>
          <p:nvPr/>
        </p:nvPicPr>
        <p:blipFill>
          <a:blip r:embed="rId6"/>
          <a:stretch>
            <a:fillRect/>
          </a:stretch>
        </p:blipFill>
        <p:spPr>
          <a:xfrm>
            <a:off x="473305" y="1291448"/>
            <a:ext cx="1714512" cy="480358"/>
          </a:xfrm>
          <a:prstGeom prst="rect">
            <a:avLst/>
          </a:prstGeom>
        </p:spPr>
      </p:pic>
    </p:spTree>
    <p:custDataLst>
      <p:custData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3409"/>
            <a:ext cx="8505000" cy="4860000"/>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若外电路是纯电阻电路,则有</a:t>
            </a:r>
            <a:endParaRPr lang="zh-CN" altLang="en-US" dirty="0"/>
          </a:p>
          <a:p>
            <a:pPr marL="0" indent="0" eaLnBrk="0" latinLnBrk="1" hangingPunct="0">
              <a:lnSpc>
                <a:spcPct val="150000"/>
              </a:lnSpc>
              <a:spcBef>
                <a:spcPts val="147"/>
              </a:spcBef>
              <a:buNone/>
            </a:pP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出</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I</a:t>
            </a:r>
            <a:r>
              <a:rPr lang="zh-CN" altLang="en-US" sz="1558" kern="0" baseline="59000" dirty="0" smtClean="0">
                <a:solidFill>
                  <a:srgbClr val="000000"/>
                </a:solidFill>
                <a:latin typeface="Times New Roman" pitchFamily="65" charset="-122"/>
                <a:ea typeface="宋体" pitchFamily="65" charset="-122"/>
              </a:rPr>
              <a:t>2</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a:t>
            </a:r>
            <a:r>
              <a:rPr lang="zh-CN" altLang="en-US" sz="2728" kern="0" spc="3646"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a:t>
            </a:r>
            <a:r>
              <a:rPr lang="zh-CN" altLang="en-US" sz="3852" kern="0" spc="6197"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a:t>
            </a:r>
            <a:endParaRPr lang="zh-CN" altLang="en-US" dirty="0"/>
          </a:p>
          <a:p>
            <a:pPr marL="0" indent="0" eaLnBrk="0" latinLnBrk="1" hangingPunct="0">
              <a:lnSpc>
                <a:spcPct val="150000"/>
              </a:lnSpc>
              <a:spcBef>
                <a:spcPts val="566"/>
              </a:spcBef>
              <a:buNone/>
            </a:pPr>
            <a:r>
              <a:rPr lang="zh-CN" altLang="en-US" sz="2069" kern="0" dirty="0" smtClean="0">
                <a:solidFill>
                  <a:srgbClr val="000000"/>
                </a:solidFill>
                <a:latin typeface="Times New Roman" pitchFamily="65" charset="-122"/>
                <a:ea typeface="宋体" pitchFamily="65" charset="-122"/>
              </a:rPr>
              <a:t>由上式可以看出</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(1)当</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时,电源的输出功率最大为</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m</a:t>
            </a:r>
            <a:r>
              <a:rPr lang="zh-CN" altLang="en-US" sz="2069" kern="0" dirty="0" smtClean="0">
                <a:solidFill>
                  <a:srgbClr val="000000"/>
                </a:solidFill>
                <a:latin typeface="Times New Roman" pitchFamily="65" charset="-122"/>
                <a:ea typeface="宋体" pitchFamily="65" charset="-122"/>
              </a:rPr>
              <a:t>=</a:t>
            </a:r>
            <a:r>
              <a:rPr lang="zh-CN" altLang="en-US" sz="2742" kern="0" spc="-117"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a:t>
            </a:r>
            <a:endParaRPr lang="zh-CN" altLang="en-US" dirty="0"/>
          </a:p>
          <a:p>
            <a:pPr marL="0" indent="0" eaLnBrk="0" latinLnBrk="1" hangingPunct="0">
              <a:lnSpc>
                <a:spcPct val="150000"/>
              </a:lnSpc>
              <a:spcBef>
                <a:spcPts val="129"/>
              </a:spcBef>
              <a:buNone/>
            </a:pPr>
            <a:r>
              <a:rPr lang="zh-CN" altLang="en-US" sz="2069" kern="0" dirty="0" smtClean="0">
                <a:solidFill>
                  <a:srgbClr val="000000"/>
                </a:solidFill>
                <a:latin typeface="Times New Roman" pitchFamily="65" charset="-122"/>
                <a:ea typeface="宋体" pitchFamily="65" charset="-122"/>
              </a:rPr>
              <a:t>(2)当</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&gt;</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时,随着</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的增大输出功率越来越小。</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(3)当</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&lt;</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时,随着</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的增大输出功率越来越大。</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(4)当</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出</a:t>
            </a:r>
            <a:r>
              <a:rPr lang="zh-CN" altLang="en-US" sz="2069" kern="0" dirty="0" smtClean="0">
                <a:solidFill>
                  <a:srgbClr val="000000"/>
                </a:solidFill>
                <a:latin typeface="Times New Roman" pitchFamily="65" charset="-122"/>
                <a:ea typeface="宋体" pitchFamily="65" charset="-122"/>
              </a:rPr>
              <a:t>&lt;</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m</a:t>
            </a:r>
            <a:r>
              <a:rPr lang="zh-CN" altLang="en-US" sz="2069" kern="0" dirty="0" smtClean="0">
                <a:solidFill>
                  <a:srgbClr val="000000"/>
                </a:solidFill>
                <a:latin typeface="Times New Roman" pitchFamily="65" charset="-122"/>
                <a:ea typeface="宋体" pitchFamily="65" charset="-122"/>
              </a:rPr>
              <a:t>时,每个输出功率对应两个可能的外电阻</a:t>
            </a:r>
            <a:r>
              <a:rPr lang="zh-CN" altLang="en-US" sz="2069" i="1" kern="0" dirty="0" smtClean="0">
                <a:solidFill>
                  <a:srgbClr val="000000"/>
                </a:solidFill>
                <a:latin typeface="Times New Roman" pitchFamily="65" charset="-122"/>
                <a:ea typeface="宋体" pitchFamily="65" charset="-122"/>
              </a:rPr>
              <a:t>R</a:t>
            </a:r>
            <a:r>
              <a:rPr lang="zh-CN" altLang="en-US" sz="1558" kern="0" baseline="-15000" dirty="0" smtClean="0">
                <a:solidFill>
                  <a:srgbClr val="000000"/>
                </a:solidFill>
                <a:latin typeface="Times New Roman" pitchFamily="65" charset="-122"/>
                <a:ea typeface="宋体" pitchFamily="65" charset="-122"/>
              </a:rPr>
              <a:t>1</a:t>
            </a:r>
            <a:r>
              <a:rPr lang="zh-CN" altLang="en-US" sz="2069" kern="0" dirty="0" smtClean="0">
                <a:solidFill>
                  <a:srgbClr val="000000"/>
                </a:solidFill>
                <a:latin typeface="Times New Roman" pitchFamily="65" charset="-122"/>
                <a:ea typeface="宋体" pitchFamily="65" charset="-122"/>
              </a:rPr>
              <a:t>和</a:t>
            </a:r>
            <a:r>
              <a:rPr lang="zh-CN" altLang="en-US" sz="2069" i="1" kern="0" dirty="0" smtClean="0">
                <a:solidFill>
                  <a:srgbClr val="000000"/>
                </a:solidFill>
                <a:latin typeface="Times New Roman" pitchFamily="65" charset="-122"/>
                <a:ea typeface="宋体" pitchFamily="65" charset="-122"/>
              </a:rPr>
              <a:t>R</a:t>
            </a:r>
            <a:r>
              <a:rPr lang="zh-CN" altLang="en-US" sz="1558" kern="0" baseline="-15000" dirty="0" smtClean="0">
                <a:solidFill>
                  <a:srgbClr val="000000"/>
                </a:solidFill>
                <a:latin typeface="Times New Roman" pitchFamily="65" charset="-122"/>
                <a:ea typeface="宋体" pitchFamily="65" charset="-122"/>
              </a:rPr>
              <a:t>2</a:t>
            </a:r>
            <a:r>
              <a:rPr lang="zh-CN" altLang="en-US" sz="2069" kern="0" dirty="0" smtClean="0">
                <a:solidFill>
                  <a:srgbClr val="000000"/>
                </a:solidFill>
                <a:latin typeface="Times New Roman" pitchFamily="65" charset="-122"/>
                <a:ea typeface="宋体" pitchFamily="65" charset="-122"/>
              </a:rPr>
              <a:t>,且</a:t>
            </a:r>
            <a:r>
              <a:rPr lang="zh-CN" altLang="en-US" sz="2069" i="1" kern="0" dirty="0" smtClean="0">
                <a:solidFill>
                  <a:srgbClr val="000000"/>
                </a:solidFill>
                <a:latin typeface="Times New Roman" pitchFamily="65" charset="-122"/>
                <a:ea typeface="宋体" pitchFamily="65" charset="-122"/>
              </a:rPr>
              <a:t>R</a:t>
            </a:r>
            <a:r>
              <a:rPr lang="zh-CN" altLang="en-US" sz="1558" kern="0" baseline="-15000" dirty="0" smtClean="0">
                <a:solidFill>
                  <a:srgbClr val="000000"/>
                </a:solidFill>
                <a:latin typeface="Times New Roman" pitchFamily="65" charset="-122"/>
                <a:ea typeface="宋体" pitchFamily="65" charset="-122"/>
              </a:rPr>
              <a:t>1</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R</a:t>
            </a:r>
            <a:r>
              <a:rPr lang="zh-CN" altLang="en-US" sz="1558" kern="0" baseline="-15000" dirty="0" smtClean="0">
                <a:solidFill>
                  <a:srgbClr val="000000"/>
                </a:solidFill>
                <a:latin typeface="Times New Roman" pitchFamily="65" charset="-122"/>
                <a:ea typeface="宋体" pitchFamily="65" charset="-122"/>
              </a:rPr>
              <a:t>2</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r</a:t>
            </a:r>
            <a:r>
              <a:rPr lang="zh-CN" altLang="en-US" sz="1558" kern="0" baseline="59000" dirty="0" smtClean="0">
                <a:solidFill>
                  <a:srgbClr val="000000"/>
                </a:solidFill>
                <a:latin typeface="Times New Roman" pitchFamily="65" charset="-122"/>
                <a:ea typeface="宋体" pitchFamily="65" charset="-122"/>
              </a:rPr>
              <a:t>2</a:t>
            </a:r>
            <a:r>
              <a:rPr lang="zh-CN" altLang="en-US" sz="2069" kern="0" dirty="0" smtClean="0">
                <a:solidFill>
                  <a:srgbClr val="000000"/>
                </a:solidFill>
                <a:latin typeface="Times New Roman" pitchFamily="65" charset="-122"/>
                <a:ea typeface="宋体" pitchFamily="65" charset="-122"/>
              </a:rPr>
              <a:t>。</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(5)</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出</a:t>
            </a:r>
            <a:r>
              <a:rPr lang="zh-CN" altLang="en-US" sz="2069" kern="0" dirty="0" smtClean="0">
                <a:solidFill>
                  <a:srgbClr val="000000"/>
                </a:solidFill>
                <a:latin typeface="Times New Roman" pitchFamily="65" charset="-122"/>
                <a:ea typeface="宋体" pitchFamily="65" charset="-122"/>
              </a:rPr>
              <a:t>与</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的关系如图所示。</a:t>
            </a:r>
            <a:endParaRPr lang="zh-CN" altLang="en-US" dirty="0"/>
          </a:p>
        </p:txBody>
      </p:sp>
      <p:graphicFrame>
        <p:nvGraphicFramePr>
          <p:cNvPr id="5" name="对象 3"/>
          <p:cNvGraphicFramePr>
            <a:graphicFrameLocks noChangeAspect="1"/>
          </p:cNvGraphicFramePr>
          <p:nvPr/>
        </p:nvGraphicFramePr>
        <p:xfrm>
          <a:off x="1439563" y="1454228"/>
          <a:ext cx="809625" cy="647700"/>
        </p:xfrm>
        <a:graphic>
          <a:graphicData uri="http://schemas.openxmlformats.org/presentationml/2006/ole">
            <p:oleObj spid="_x0000_s10242" name="Equation" r:id="rId5" imgW="816000" imgH="652800" progId="">
              <p:embed/>
            </p:oleObj>
          </a:graphicData>
        </a:graphic>
      </p:graphicFrame>
      <p:graphicFrame>
        <p:nvGraphicFramePr>
          <p:cNvPr id="6" name="对象 4"/>
          <p:cNvGraphicFramePr>
            <a:graphicFrameLocks noChangeAspect="1"/>
          </p:cNvGraphicFramePr>
          <p:nvPr/>
        </p:nvGraphicFramePr>
        <p:xfrm>
          <a:off x="2397398" y="1455121"/>
          <a:ext cx="1133375" cy="811970"/>
        </p:xfrm>
        <a:graphic>
          <a:graphicData uri="http://schemas.openxmlformats.org/presentationml/2006/ole">
            <p:oleObj spid="_x0000_s10243" name="Equation" r:id="rId6" imgW="1286400" imgH="921600" progId="">
              <p:embed/>
            </p:oleObj>
          </a:graphicData>
        </a:graphic>
      </p:graphicFrame>
      <p:graphicFrame>
        <p:nvGraphicFramePr>
          <p:cNvPr id="7" name="对象 5"/>
          <p:cNvGraphicFramePr>
            <a:graphicFrameLocks noChangeAspect="1"/>
          </p:cNvGraphicFramePr>
          <p:nvPr/>
        </p:nvGraphicFramePr>
        <p:xfrm>
          <a:off x="4880901" y="2724562"/>
          <a:ext cx="333374" cy="590549"/>
        </p:xfrm>
        <a:graphic>
          <a:graphicData uri="http://schemas.openxmlformats.org/presentationml/2006/ole">
            <p:oleObj spid="_x0000_s10244" name="Equation" r:id="rId7" imgW="336000" imgH="595200" progId="">
              <p:embed/>
            </p:oleObj>
          </a:graphicData>
        </a:graphic>
      </p:graphicFrame>
    </p:spTree>
    <p:custDataLst>
      <p:custData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634187"/>
            <a:ext cx="8505000" cy="4860000"/>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9240" kern="0" spc="19484"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2683"/>
              </a:spcBef>
              <a:buNone/>
            </a:pPr>
            <a:r>
              <a:rPr lang="zh-CN" altLang="en-US" sz="2069" kern="0" dirty="0" smtClean="0">
                <a:solidFill>
                  <a:srgbClr val="000000"/>
                </a:solidFill>
                <a:latin typeface="Times New Roman" pitchFamily="65" charset="-122"/>
                <a:ea typeface="宋体" pitchFamily="65" charset="-122"/>
              </a:rPr>
              <a:t>4.电源的效率</a:t>
            </a:r>
            <a:endParaRPr lang="zh-CN" altLang="en-US" dirty="0"/>
          </a:p>
          <a:p>
            <a:pPr marL="0" indent="0" eaLnBrk="0" latinLnBrk="1" hangingPunct="0">
              <a:lnSpc>
                <a:spcPct val="150000"/>
              </a:lnSpc>
              <a:spcBef>
                <a:spcPts val="147"/>
              </a:spcBef>
              <a:buNone/>
            </a:pPr>
            <a:r>
              <a:rPr lang="zh-CN" altLang="en-US" sz="2069" i="1" kern="0" dirty="0" smtClean="0">
                <a:solidFill>
                  <a:srgbClr val="000000"/>
                </a:solidFill>
                <a:latin typeface="Times New Roman" pitchFamily="65" charset="-122"/>
                <a:ea typeface="宋体" pitchFamily="65" charset="-122"/>
              </a:rPr>
              <a:t>η</a:t>
            </a:r>
            <a:r>
              <a:rPr lang="zh-CN" altLang="en-US" sz="2069" kern="0" dirty="0" smtClean="0">
                <a:solidFill>
                  <a:srgbClr val="000000"/>
                </a:solidFill>
                <a:latin typeface="Times New Roman" pitchFamily="65" charset="-122"/>
                <a:ea typeface="宋体" pitchFamily="65" charset="-122"/>
              </a:rPr>
              <a:t>=</a:t>
            </a:r>
            <a:r>
              <a:rPr lang="zh-CN" altLang="en-US" sz="2797" kern="0" spc="-172"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Arial Narrow" pitchFamily="65" charset="-122"/>
                <a:ea typeface="Arial Unicode MS" pitchFamily="65" charset="-122"/>
              </a:rPr>
              <a:t>×</a:t>
            </a:r>
            <a:r>
              <a:rPr lang="zh-CN" altLang="en-US" sz="2069" kern="0" dirty="0" smtClean="0">
                <a:solidFill>
                  <a:srgbClr val="000000"/>
                </a:solidFill>
                <a:latin typeface="Times New Roman" pitchFamily="65" charset="-122"/>
                <a:ea typeface="宋体" pitchFamily="65" charset="-122"/>
              </a:rPr>
              <a:t>100%=</a:t>
            </a:r>
            <a:r>
              <a:rPr lang="zh-CN" altLang="en-US" sz="2391" kern="0" spc="-366"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Arial Narrow" pitchFamily="65" charset="-122"/>
                <a:ea typeface="Arial Unicode MS" pitchFamily="65" charset="-122"/>
              </a:rPr>
              <a:t>×</a:t>
            </a:r>
            <a:r>
              <a:rPr lang="zh-CN" altLang="en-US" sz="2069" kern="0" dirty="0" smtClean="0">
                <a:solidFill>
                  <a:srgbClr val="000000"/>
                </a:solidFill>
                <a:latin typeface="Times New Roman" pitchFamily="65" charset="-122"/>
                <a:ea typeface="宋体" pitchFamily="65" charset="-122"/>
              </a:rPr>
              <a:t>100%=</a:t>
            </a:r>
            <a:r>
              <a:rPr lang="zh-CN" altLang="en-US" sz="2391" kern="0" spc="1958"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Arial Narrow" pitchFamily="65" charset="-122"/>
                <a:ea typeface="Arial Unicode MS" pitchFamily="65" charset="-122"/>
              </a:rPr>
              <a:t>×</a:t>
            </a:r>
            <a:r>
              <a:rPr lang="zh-CN" altLang="en-US" sz="2069" kern="0" dirty="0" smtClean="0">
                <a:solidFill>
                  <a:srgbClr val="000000"/>
                </a:solidFill>
                <a:latin typeface="Times New Roman" pitchFamily="65" charset="-122"/>
                <a:ea typeface="宋体" pitchFamily="65" charset="-122"/>
              </a:rPr>
              <a:t>100%=</a:t>
            </a:r>
            <a:r>
              <a:rPr lang="zh-CN" altLang="en-US" sz="3689" kern="0" spc="660"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Arial Narrow" pitchFamily="65" charset="-122"/>
                <a:ea typeface="Arial Unicode MS" pitchFamily="65" charset="-122"/>
              </a:rPr>
              <a:t>×</a:t>
            </a:r>
            <a:r>
              <a:rPr lang="zh-CN" altLang="en-US" sz="2069" kern="0" dirty="0" smtClean="0">
                <a:solidFill>
                  <a:srgbClr val="000000"/>
                </a:solidFill>
                <a:latin typeface="Times New Roman" pitchFamily="65" charset="-122"/>
                <a:ea typeface="宋体" pitchFamily="65" charset="-122"/>
              </a:rPr>
              <a:t>100%</a:t>
            </a:r>
            <a:endParaRPr lang="zh-CN" altLang="en-US" dirty="0"/>
          </a:p>
          <a:p>
            <a:pPr marL="0" indent="0" eaLnBrk="0" latinLnBrk="1" hangingPunct="0">
              <a:lnSpc>
                <a:spcPct val="150000"/>
              </a:lnSpc>
              <a:spcBef>
                <a:spcPts val="502"/>
              </a:spcBef>
              <a:buNone/>
            </a:pPr>
            <a:r>
              <a:rPr lang="zh-CN" altLang="en-US" sz="2069" kern="0" dirty="0" smtClean="0">
                <a:solidFill>
                  <a:srgbClr val="000000"/>
                </a:solidFill>
                <a:latin typeface="Times New Roman" pitchFamily="65" charset="-122"/>
                <a:ea typeface="宋体" pitchFamily="65" charset="-122"/>
              </a:rPr>
              <a:t>因此</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越大,</a:t>
            </a:r>
            <a:r>
              <a:rPr lang="zh-CN" altLang="en-US" sz="2069" i="1" kern="0" dirty="0" smtClean="0">
                <a:solidFill>
                  <a:srgbClr val="000000"/>
                </a:solidFill>
                <a:latin typeface="Times New Roman" pitchFamily="65" charset="-122"/>
                <a:ea typeface="宋体" pitchFamily="65" charset="-122"/>
              </a:rPr>
              <a:t>η</a:t>
            </a:r>
            <a:r>
              <a:rPr lang="zh-CN" altLang="en-US" sz="2069" kern="0" dirty="0" smtClean="0">
                <a:solidFill>
                  <a:srgbClr val="000000"/>
                </a:solidFill>
                <a:latin typeface="Times New Roman" pitchFamily="65" charset="-122"/>
                <a:ea typeface="宋体" pitchFamily="65" charset="-122"/>
              </a:rPr>
              <a:t>越大;当</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时,电源有最大输出功率,效率仅为50%。</a:t>
            </a:r>
            <a:endParaRPr lang="zh-CN" altLang="en-US" dirty="0"/>
          </a:p>
        </p:txBody>
      </p:sp>
      <p:pic>
        <p:nvPicPr>
          <p:cNvPr id="3" name="图片 3" descr="textimage25.jpeg"/>
          <p:cNvPicPr>
            <a:picLocks noChangeAspect="1"/>
          </p:cNvPicPr>
          <p:nvPr/>
        </p:nvPicPr>
        <p:blipFill>
          <a:blip r:embed="rId5"/>
          <a:stretch>
            <a:fillRect/>
          </a:stretch>
        </p:blipFill>
        <p:spPr>
          <a:xfrm>
            <a:off x="2796454" y="777063"/>
            <a:ext cx="3347182" cy="2280978"/>
          </a:xfrm>
          <a:prstGeom prst="rect">
            <a:avLst/>
          </a:prstGeom>
        </p:spPr>
      </p:pic>
      <p:graphicFrame>
        <p:nvGraphicFramePr>
          <p:cNvPr id="6" name="对象 4"/>
          <p:cNvGraphicFramePr>
            <a:graphicFrameLocks noChangeAspect="1"/>
          </p:cNvGraphicFramePr>
          <p:nvPr/>
        </p:nvGraphicFramePr>
        <p:xfrm>
          <a:off x="825641" y="3831216"/>
          <a:ext cx="333374" cy="657224"/>
        </p:xfrm>
        <a:graphic>
          <a:graphicData uri="http://schemas.openxmlformats.org/presentationml/2006/ole">
            <p:oleObj spid="_x0000_s11266" name="Equation" r:id="rId6" imgW="336000" imgH="662400" progId="">
              <p:embed/>
            </p:oleObj>
          </a:graphicData>
        </a:graphic>
      </p:graphicFrame>
      <p:graphicFrame>
        <p:nvGraphicFramePr>
          <p:cNvPr id="7" name="对象 5"/>
          <p:cNvGraphicFramePr>
            <a:graphicFrameLocks noChangeAspect="1"/>
          </p:cNvGraphicFramePr>
          <p:nvPr/>
        </p:nvGraphicFramePr>
        <p:xfrm>
          <a:off x="2071399" y="3849671"/>
          <a:ext cx="257174" cy="561974"/>
        </p:xfrm>
        <a:graphic>
          <a:graphicData uri="http://schemas.openxmlformats.org/presentationml/2006/ole">
            <p:oleObj spid="_x0000_s11267" name="Equation" r:id="rId7" imgW="259200" imgH="566400" progId="">
              <p:embed/>
            </p:oleObj>
          </a:graphicData>
        </a:graphic>
      </p:graphicFrame>
      <p:graphicFrame>
        <p:nvGraphicFramePr>
          <p:cNvPr id="8" name="对象 6"/>
          <p:cNvGraphicFramePr>
            <a:graphicFrameLocks noChangeAspect="1"/>
          </p:cNvGraphicFramePr>
          <p:nvPr/>
        </p:nvGraphicFramePr>
        <p:xfrm>
          <a:off x="3240957" y="3849671"/>
          <a:ext cx="552449" cy="561974"/>
        </p:xfrm>
        <a:graphic>
          <a:graphicData uri="http://schemas.openxmlformats.org/presentationml/2006/ole">
            <p:oleObj spid="_x0000_s11268" name="Equation" r:id="rId8" imgW="556800" imgH="566400" progId="">
              <p:embed/>
            </p:oleObj>
          </a:graphicData>
        </a:graphic>
      </p:graphicFrame>
      <p:graphicFrame>
        <p:nvGraphicFramePr>
          <p:cNvPr id="9" name="对象 7"/>
          <p:cNvGraphicFramePr>
            <a:graphicFrameLocks noChangeAspect="1"/>
          </p:cNvGraphicFramePr>
          <p:nvPr/>
        </p:nvGraphicFramePr>
        <p:xfrm>
          <a:off x="4705790" y="3842006"/>
          <a:ext cx="493196" cy="773808"/>
        </p:xfrm>
        <a:graphic>
          <a:graphicData uri="http://schemas.openxmlformats.org/presentationml/2006/ole">
            <p:oleObj spid="_x0000_s11269" name="Equation" r:id="rId9" imgW="556800" imgH="873600" progId="">
              <p:embed/>
            </p:oleObj>
          </a:graphicData>
        </a:graphic>
      </p:graphicFrame>
    </p:spTree>
    <p:custDataLst>
      <p:custData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634187"/>
            <a:ext cx="8505000" cy="5854680"/>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829" kern="0" spc="14570"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64"/>
              </a:spcBef>
              <a:buNone/>
            </a:pPr>
            <a:r>
              <a:rPr lang="zh-CN" altLang="en-US" sz="2012" kern="0" dirty="0" smtClean="0">
                <a:solidFill>
                  <a:srgbClr val="000000"/>
                </a:solidFill>
                <a:latin typeface="Times New Roman" pitchFamily="65" charset="-122"/>
                <a:ea typeface="宋体" pitchFamily="65" charset="-122"/>
              </a:rPr>
              <a:t>典例2    (双选)如图所示,</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为定值电阻,</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为可变电阻,</a:t>
            </a:r>
            <a:r>
              <a:rPr lang="zh-CN" altLang="en-US" sz="2012" i="1" kern="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为电源电动势,</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为</a:t>
            </a:r>
            <a:r>
              <a:rPr dirty="0"/>
              <a:t/>
            </a:r>
            <a:br>
              <a:rPr dirty="0"/>
            </a:br>
            <a:r>
              <a:rPr lang="zh-CN" altLang="en-US" sz="2012" kern="0" dirty="0" smtClean="0">
                <a:solidFill>
                  <a:srgbClr val="000000"/>
                </a:solidFill>
                <a:latin typeface="Times New Roman" pitchFamily="65" charset="-122"/>
                <a:ea typeface="宋体" pitchFamily="65" charset="-122"/>
              </a:rPr>
              <a:t>电源内电阻,以下说法中正确的是</a:t>
            </a:r>
            <a:r>
              <a:rPr lang="zh-CN" altLang="en-US" sz="1574" kern="0" spc="438"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47"/>
              </a:spcBef>
              <a:buNone/>
            </a:pPr>
            <a:r>
              <a:rPr lang="zh-CN" altLang="en-US" sz="8763" kern="0" spc="13736"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2533"/>
              </a:spcBef>
              <a:buNone/>
            </a:pPr>
            <a:r>
              <a:rPr lang="zh-CN" altLang="en-US" sz="2012" kern="0" dirty="0" smtClean="0">
                <a:solidFill>
                  <a:srgbClr val="000000"/>
                </a:solidFill>
                <a:latin typeface="Times New Roman" pitchFamily="65" charset="-122"/>
                <a:ea typeface="宋体" pitchFamily="65" charset="-122"/>
              </a:rPr>
              <a:t>A.当</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时,</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获得最大功率</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B.当</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时,</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获得</a:t>
            </a:r>
            <a:r>
              <a:rPr lang="zh-CN" altLang="en-US" sz="2012" kern="0" dirty="0" smtClean="0">
                <a:solidFill>
                  <a:srgbClr val="000000"/>
                </a:solidFill>
                <a:latin typeface="Times New Roman" pitchFamily="65" charset="-122"/>
                <a:ea typeface="宋体" pitchFamily="65" charset="-122"/>
              </a:rPr>
              <a:t>最大功率</a:t>
            </a:r>
            <a:endParaRPr lang="en-US" altLang="zh-CN" sz="2012" kern="0" dirty="0" smtClean="0">
              <a:solidFill>
                <a:srgbClr val="000000"/>
              </a:solidFill>
              <a:latin typeface="Times New Roman" pitchFamily="65" charset="-122"/>
              <a:ea typeface="宋体" pitchFamily="65" charset="-122"/>
            </a:endParaRPr>
          </a:p>
          <a:p>
            <a:pPr eaLnBrk="0" latinLnBrk="1" hangingPunct="0">
              <a:lnSpc>
                <a:spcPct val="150000"/>
              </a:lnSpc>
              <a:spcBef>
                <a:spcPts val="147"/>
              </a:spcBef>
            </a:pPr>
            <a:r>
              <a:rPr lang="zh-CN" altLang="en-US" sz="2000" kern="0" dirty="0" smtClean="0">
                <a:solidFill>
                  <a:srgbClr val="000000"/>
                </a:solidFill>
                <a:latin typeface="Times New Roman" pitchFamily="65" charset="-122"/>
                <a:ea typeface="宋体" pitchFamily="65" charset="-122"/>
              </a:rPr>
              <a:t>C.当</a:t>
            </a:r>
            <a:r>
              <a:rPr lang="zh-CN" altLang="en-US" sz="2000" i="1" kern="0" dirty="0" smtClean="0">
                <a:solidFill>
                  <a:srgbClr val="000000"/>
                </a:solidFill>
                <a:latin typeface="Times New Roman" pitchFamily="65" charset="-122"/>
                <a:ea typeface="宋体" pitchFamily="65" charset="-122"/>
              </a:rPr>
              <a:t>R</a:t>
            </a:r>
            <a:r>
              <a:rPr lang="zh-CN" altLang="en-US" sz="2000" kern="0" baseline="-15000" dirty="0" smtClean="0">
                <a:solidFill>
                  <a:srgbClr val="000000"/>
                </a:solidFill>
                <a:latin typeface="Times New Roman" pitchFamily="65" charset="-122"/>
                <a:ea typeface="宋体" pitchFamily="65" charset="-122"/>
              </a:rPr>
              <a:t>2</a:t>
            </a:r>
            <a:r>
              <a:rPr lang="zh-CN" altLang="en-US" sz="2000" kern="0" dirty="0" smtClean="0">
                <a:solidFill>
                  <a:srgbClr val="000000"/>
                </a:solidFill>
                <a:latin typeface="Times New Roman" pitchFamily="65" charset="-122"/>
                <a:ea typeface="宋体" pitchFamily="65" charset="-122"/>
              </a:rPr>
              <a:t>=0时,</a:t>
            </a:r>
            <a:r>
              <a:rPr lang="zh-CN" altLang="en-US" sz="2000" i="1" kern="0" dirty="0" smtClean="0">
                <a:solidFill>
                  <a:srgbClr val="000000"/>
                </a:solidFill>
                <a:latin typeface="Times New Roman" pitchFamily="65" charset="-122"/>
                <a:ea typeface="宋体" pitchFamily="65" charset="-122"/>
              </a:rPr>
              <a:t>R</a:t>
            </a:r>
            <a:r>
              <a:rPr lang="zh-CN" altLang="en-US" sz="2000" kern="0" baseline="-15000" dirty="0" smtClean="0">
                <a:solidFill>
                  <a:srgbClr val="000000"/>
                </a:solidFill>
                <a:latin typeface="Times New Roman" pitchFamily="65" charset="-122"/>
                <a:ea typeface="宋体" pitchFamily="65" charset="-122"/>
              </a:rPr>
              <a:t>1</a:t>
            </a:r>
            <a:r>
              <a:rPr lang="zh-CN" altLang="en-US" sz="2000" kern="0" dirty="0" smtClean="0">
                <a:solidFill>
                  <a:srgbClr val="000000"/>
                </a:solidFill>
                <a:latin typeface="Times New Roman" pitchFamily="65" charset="-122"/>
                <a:ea typeface="宋体" pitchFamily="65" charset="-122"/>
              </a:rPr>
              <a:t>获得最大功率</a:t>
            </a:r>
            <a:endParaRPr lang="zh-CN" altLang="en-US" sz="2000" dirty="0" smtClean="0"/>
          </a:p>
          <a:p>
            <a:pPr eaLnBrk="0" latinLnBrk="1" hangingPunct="0">
              <a:lnSpc>
                <a:spcPct val="150000"/>
              </a:lnSpc>
              <a:spcBef>
                <a:spcPts val="147"/>
              </a:spcBef>
            </a:pPr>
            <a:r>
              <a:rPr lang="zh-CN" altLang="en-US" sz="2000" kern="0" dirty="0" smtClean="0">
                <a:solidFill>
                  <a:srgbClr val="000000"/>
                </a:solidFill>
                <a:latin typeface="Times New Roman" pitchFamily="65" charset="-122"/>
                <a:ea typeface="宋体" pitchFamily="65" charset="-122"/>
              </a:rPr>
              <a:t>D.当</a:t>
            </a:r>
            <a:r>
              <a:rPr lang="zh-CN" altLang="en-US" sz="2000" i="1" kern="0" dirty="0" smtClean="0">
                <a:solidFill>
                  <a:srgbClr val="000000"/>
                </a:solidFill>
                <a:latin typeface="Times New Roman" pitchFamily="65" charset="-122"/>
                <a:ea typeface="宋体" pitchFamily="65" charset="-122"/>
              </a:rPr>
              <a:t>R</a:t>
            </a:r>
            <a:r>
              <a:rPr lang="zh-CN" altLang="en-US" sz="2000" kern="0" baseline="-15000" dirty="0" smtClean="0">
                <a:solidFill>
                  <a:srgbClr val="000000"/>
                </a:solidFill>
                <a:latin typeface="Times New Roman" pitchFamily="65" charset="-122"/>
                <a:ea typeface="宋体" pitchFamily="65" charset="-122"/>
              </a:rPr>
              <a:t>2</a:t>
            </a:r>
            <a:r>
              <a:rPr lang="zh-CN" altLang="en-US" sz="2000" kern="0" dirty="0" smtClean="0">
                <a:solidFill>
                  <a:srgbClr val="000000"/>
                </a:solidFill>
                <a:latin typeface="Times New Roman" pitchFamily="65" charset="-122"/>
                <a:ea typeface="宋体" pitchFamily="65" charset="-122"/>
              </a:rPr>
              <a:t>=0时,电源的输出功率</a:t>
            </a:r>
            <a:r>
              <a:rPr lang="zh-CN" altLang="en-US" sz="2000" kern="0" dirty="0" smtClean="0">
                <a:solidFill>
                  <a:srgbClr val="000000"/>
                </a:solidFill>
                <a:latin typeface="Times New Roman" pitchFamily="65" charset="-122"/>
                <a:ea typeface="宋体" pitchFamily="65" charset="-122"/>
              </a:rPr>
              <a:t>最大</a:t>
            </a:r>
            <a:endParaRPr lang="zh-CN" altLang="en-US" sz="2000" dirty="0" smtClean="0"/>
          </a:p>
        </p:txBody>
      </p:sp>
      <p:pic>
        <p:nvPicPr>
          <p:cNvPr id="4" name="图片 4" descr="textimage27.jpeg"/>
          <p:cNvPicPr>
            <a:picLocks noChangeAspect="1"/>
          </p:cNvPicPr>
          <p:nvPr/>
        </p:nvPicPr>
        <p:blipFill>
          <a:blip r:embed="rId4"/>
          <a:stretch>
            <a:fillRect/>
          </a:stretch>
        </p:blipFill>
        <p:spPr>
          <a:xfrm>
            <a:off x="3253755" y="2334120"/>
            <a:ext cx="2636490" cy="2170710"/>
          </a:xfrm>
          <a:prstGeom prst="rect">
            <a:avLst/>
          </a:prstGeom>
        </p:spPr>
      </p:pic>
      <p:pic>
        <p:nvPicPr>
          <p:cNvPr id="5" name="图片 3" descr="textimage13.jpeg"/>
          <p:cNvPicPr>
            <a:picLocks noChangeAspect="1"/>
          </p:cNvPicPr>
          <p:nvPr/>
        </p:nvPicPr>
        <p:blipFill>
          <a:blip r:embed="rId5"/>
          <a:stretch>
            <a:fillRect/>
          </a:stretch>
        </p:blipFill>
        <p:spPr>
          <a:xfrm>
            <a:off x="487975" y="791382"/>
            <a:ext cx="1699842" cy="476248"/>
          </a:xfrm>
          <a:prstGeom prst="rect">
            <a:avLst/>
          </a:prstGeom>
        </p:spPr>
      </p:pic>
    </p:spTree>
    <p:custDataLst>
      <p:custData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4512"/>
            <a:ext cx="8505000" cy="3715889"/>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解析　在讨论</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的电功率时,可将</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视为电源内阻的一部分,即将原电路</a:t>
            </a:r>
            <a:endParaRPr lang="zh-CN" altLang="en-US" dirty="0"/>
          </a:p>
          <a:p>
            <a:pPr marL="0" indent="0" eaLnBrk="0" latinLnBrk="1" hangingPunct="0">
              <a:lnSpc>
                <a:spcPct val="150000"/>
              </a:lnSpc>
              <a:spcBef>
                <a:spcPts val="0"/>
              </a:spcBef>
              <a:buNone/>
            </a:pPr>
            <a:r>
              <a:rPr lang="zh-CN" altLang="en-US" sz="2012" kern="0" dirty="0" smtClean="0">
                <a:solidFill>
                  <a:srgbClr val="000000"/>
                </a:solidFill>
                <a:latin typeface="Times New Roman" pitchFamily="65" charset="-122"/>
                <a:ea typeface="宋体" pitchFamily="65" charset="-122"/>
              </a:rPr>
              <a:t>等效为外电阻</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与电动势为</a:t>
            </a:r>
            <a:r>
              <a:rPr lang="zh-CN" altLang="en-US" sz="2012" i="1" kern="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、内阻为(</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)的电源(等效电源)连成的闭合</a:t>
            </a:r>
            <a:r>
              <a:rPr dirty="0"/>
              <a:t/>
            </a:r>
            <a:br>
              <a:rPr dirty="0"/>
            </a:br>
            <a:r>
              <a:rPr lang="zh-CN" altLang="en-US" sz="2012" kern="0" dirty="0" smtClean="0">
                <a:solidFill>
                  <a:srgbClr val="000000"/>
                </a:solidFill>
                <a:latin typeface="Times New Roman" pitchFamily="65" charset="-122"/>
                <a:ea typeface="宋体" pitchFamily="65" charset="-122"/>
              </a:rPr>
              <a:t>电路(如图甲),</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的电功率是等效电源的输出功率。显然当</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时,</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获</a:t>
            </a:r>
            <a:r>
              <a:rPr dirty="0"/>
              <a:t/>
            </a:r>
            <a:br>
              <a:rPr dirty="0"/>
            </a:br>
            <a:r>
              <a:rPr lang="zh-CN" altLang="en-US" sz="2012" kern="0" dirty="0" smtClean="0">
                <a:solidFill>
                  <a:srgbClr val="000000"/>
                </a:solidFill>
                <a:latin typeface="Times New Roman" pitchFamily="65" charset="-122"/>
                <a:ea typeface="宋体" pitchFamily="65" charset="-122"/>
              </a:rPr>
              <a:t>得的电功率最大,选项A正确;讨论</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的电功率时,由于</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为定值,根据</a:t>
            </a:r>
            <a:r>
              <a:rPr lang="zh-CN" altLang="en-US" sz="2012" i="1" kern="0" dirty="0" smtClean="0">
                <a:solidFill>
                  <a:srgbClr val="000000"/>
                </a:solidFill>
                <a:latin typeface="Times New Roman" pitchFamily="65" charset="-122"/>
                <a:ea typeface="宋体" pitchFamily="65" charset="-122"/>
              </a:rPr>
              <a:t>P</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a:t>
            </a:r>
            <a:r>
              <a:rPr lang="zh-CN" altLang="en-US" sz="1515" kern="0" baseline="59000" dirty="0" smtClean="0">
                <a:solidFill>
                  <a:srgbClr val="000000"/>
                </a:solidFill>
                <a:latin typeface="Times New Roman" pitchFamily="65" charset="-122"/>
                <a:ea typeface="宋体" pitchFamily="65" charset="-122"/>
              </a:rPr>
              <a:t>2</a:t>
            </a:r>
            <a:r>
              <a:rPr lang="zh-CN" altLang="en-US" sz="2012" i="1" kern="0" dirty="0" smtClean="0">
                <a:solidFill>
                  <a:srgbClr val="000000"/>
                </a:solidFill>
                <a:latin typeface="Times New Roman" pitchFamily="65" charset="-122"/>
                <a:ea typeface="宋体" pitchFamily="65" charset="-122"/>
              </a:rPr>
              <a:t>R</a:t>
            </a:r>
            <a:r>
              <a:rPr dirty="0"/>
              <a:t/>
            </a:r>
            <a:br>
              <a:rPr dirty="0"/>
            </a:br>
            <a:r>
              <a:rPr lang="zh-CN" altLang="en-US" sz="2012" kern="0" dirty="0" smtClean="0">
                <a:solidFill>
                  <a:srgbClr val="000000"/>
                </a:solidFill>
                <a:latin typeface="Times New Roman" pitchFamily="65" charset="-122"/>
                <a:ea typeface="宋体" pitchFamily="65" charset="-122"/>
              </a:rPr>
              <a:t>知,电路中电流越大,</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获得的电功率就越大(</a:t>
            </a:r>
            <a:r>
              <a:rPr lang="zh-CN" altLang="en-US" sz="2012" i="1" kern="0" dirty="0" smtClean="0">
                <a:solidFill>
                  <a:srgbClr val="000000"/>
                </a:solidFill>
                <a:latin typeface="Times New Roman" pitchFamily="65" charset="-122"/>
                <a:ea typeface="宋体" pitchFamily="65" charset="-122"/>
              </a:rPr>
              <a:t>P</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a:t>
            </a:r>
            <a:r>
              <a:rPr lang="zh-CN" altLang="en-US" sz="1515" kern="0" baseline="59000" dirty="0" smtClean="0">
                <a:solidFill>
                  <a:srgbClr val="000000"/>
                </a:solidFill>
                <a:latin typeface="Times New Roman" pitchFamily="65" charset="-122"/>
                <a:ea typeface="宋体" pitchFamily="65" charset="-122"/>
              </a:rPr>
              <a:t>2</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),所以,当</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=0时,等效电</a:t>
            </a:r>
            <a:r>
              <a:rPr dirty="0"/>
              <a:t/>
            </a:r>
            <a:br>
              <a:rPr dirty="0"/>
            </a:br>
            <a:r>
              <a:rPr lang="zh-CN" altLang="en-US" sz="2012" kern="0" dirty="0" smtClean="0">
                <a:solidFill>
                  <a:srgbClr val="000000"/>
                </a:solidFill>
                <a:latin typeface="Times New Roman" pitchFamily="65" charset="-122"/>
                <a:ea typeface="宋体" pitchFamily="65" charset="-122"/>
              </a:rPr>
              <a:t>源内阻最小(等于</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)(如图乙),</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获得的电功率最大,故选项B错误,C正确;讨</a:t>
            </a:r>
            <a:r>
              <a:rPr dirty="0"/>
              <a:t/>
            </a:r>
            <a:br>
              <a:rPr dirty="0"/>
            </a:br>
            <a:r>
              <a:rPr lang="zh-CN" altLang="en-US" sz="2012" kern="0" dirty="0" smtClean="0">
                <a:solidFill>
                  <a:srgbClr val="000000"/>
                </a:solidFill>
                <a:latin typeface="Times New Roman" pitchFamily="65" charset="-122"/>
                <a:ea typeface="宋体" pitchFamily="65" charset="-122"/>
              </a:rPr>
              <a:t>论电源的输出功率时,(</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)为外电阻,内电阻</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恒定,由于题目没有给出</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dirty="0"/>
              <a:t/>
            </a:r>
            <a:br>
              <a:rPr dirty="0"/>
            </a:br>
            <a:r>
              <a:rPr lang="zh-CN" altLang="en-US" sz="2012" kern="0" dirty="0" smtClean="0">
                <a:solidFill>
                  <a:srgbClr val="000000"/>
                </a:solidFill>
                <a:latin typeface="Times New Roman" pitchFamily="65" charset="-122"/>
                <a:ea typeface="宋体" pitchFamily="65" charset="-122"/>
              </a:rPr>
              <a:t>和</a:t>
            </a:r>
            <a:r>
              <a:rPr lang="zh-CN" altLang="en-US" sz="2012" i="1" kern="0" dirty="0" smtClean="0">
                <a:solidFill>
                  <a:srgbClr val="000000"/>
                </a:solidFill>
                <a:latin typeface="Times New Roman" pitchFamily="65" charset="-122"/>
                <a:ea typeface="宋体" pitchFamily="65" charset="-122"/>
              </a:rPr>
              <a:t>r</a:t>
            </a:r>
            <a:r>
              <a:rPr lang="zh-CN" altLang="en-US" sz="2012" kern="0" dirty="0" smtClean="0">
                <a:solidFill>
                  <a:srgbClr val="000000"/>
                </a:solidFill>
                <a:latin typeface="Times New Roman" pitchFamily="65" charset="-122"/>
                <a:ea typeface="宋体" pitchFamily="65" charset="-122"/>
              </a:rPr>
              <a:t>的具体数值,所以当 </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=0 时,电源输出功率不一定最大,故选项D错误。</a:t>
            </a:r>
            <a:endParaRPr lang="zh-CN" altLang="en-US" dirty="0"/>
          </a:p>
        </p:txBody>
      </p:sp>
      <p:pic>
        <p:nvPicPr>
          <p:cNvPr id="3" name="图片 3" descr="textimage28.jpeg"/>
          <p:cNvPicPr>
            <a:picLocks noChangeAspect="1"/>
          </p:cNvPicPr>
          <p:nvPr/>
        </p:nvPicPr>
        <p:blipFill>
          <a:blip r:embed="rId4"/>
          <a:stretch>
            <a:fillRect/>
          </a:stretch>
        </p:blipFill>
        <p:spPr>
          <a:xfrm>
            <a:off x="540000" y="847388"/>
            <a:ext cx="180975" cy="190500"/>
          </a:xfrm>
          <a:prstGeom prst="rect">
            <a:avLst/>
          </a:prstGeom>
        </p:spPr>
      </p:pic>
    </p:spTree>
    <p:custDataLst>
      <p:custData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p:nvPr/>
        </p:nvSpPr>
        <p:spPr>
          <a:xfrm>
            <a:off x="540000" y="837458"/>
            <a:ext cx="8505000" cy="2916439"/>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9122" kern="0" spc="48252"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2674"/>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答案    AC</a:t>
            </a:r>
            <a:endParaRPr lang="zh-CN" altLang="en-US" dirty="0"/>
          </a:p>
        </p:txBody>
      </p:sp>
      <p:pic>
        <p:nvPicPr>
          <p:cNvPr id="6" name="图片 3" descr="textimage29.jpeg"/>
          <p:cNvPicPr>
            <a:picLocks noChangeAspect="1"/>
          </p:cNvPicPr>
          <p:nvPr/>
        </p:nvPicPr>
        <p:blipFill>
          <a:blip r:embed="rId4"/>
          <a:stretch>
            <a:fillRect/>
          </a:stretch>
        </p:blipFill>
        <p:spPr>
          <a:xfrm>
            <a:off x="720295" y="1083637"/>
            <a:ext cx="6926033" cy="2335838"/>
          </a:xfrm>
          <a:prstGeom prst="rect">
            <a:avLst/>
          </a:prstGeom>
        </p:spPr>
      </p:pic>
      <p:pic>
        <p:nvPicPr>
          <p:cNvPr id="7" name="图片 4" descr="textimage30.jpeg"/>
          <p:cNvPicPr>
            <a:picLocks noChangeAspect="1"/>
          </p:cNvPicPr>
          <p:nvPr/>
        </p:nvPicPr>
        <p:blipFill>
          <a:blip r:embed="rId5"/>
          <a:stretch>
            <a:fillRect/>
          </a:stretch>
        </p:blipFill>
        <p:spPr>
          <a:xfrm>
            <a:off x="540000" y="3410034"/>
            <a:ext cx="180975" cy="190500"/>
          </a:xfrm>
          <a:prstGeom prst="rect">
            <a:avLst/>
          </a:prstGeom>
        </p:spPr>
      </p:pic>
    </p:spTree>
    <p:custDataLst>
      <p:custData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634187"/>
            <a:ext cx="8505000" cy="1132874"/>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重难三　三种图像的</a:t>
            </a:r>
            <a:r>
              <a:rPr lang="zh-CN" altLang="en-US" sz="2012" kern="0" dirty="0" smtClean="0">
                <a:solidFill>
                  <a:srgbClr val="000000"/>
                </a:solidFill>
                <a:latin typeface="Times New Roman" pitchFamily="65" charset="-122"/>
                <a:ea typeface="宋体" pitchFamily="65" charset="-122"/>
              </a:rPr>
              <a:t>比较</a:t>
            </a:r>
            <a:endParaRPr lang="zh-CN" altLang="en-US" dirty="0" smtClean="0"/>
          </a:p>
          <a:p>
            <a:pPr marL="0" indent="0" eaLnBrk="0" latinLnBrk="1" hangingPunct="0">
              <a:lnSpc>
                <a:spcPct val="150000"/>
              </a:lnSpc>
              <a:spcBef>
                <a:spcPts val="147"/>
              </a:spcBef>
              <a:buNone/>
            </a:pPr>
            <a:r>
              <a:rPr lang="zh-CN" altLang="en-US" sz="2840" kern="0" spc="14559"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 </a:t>
            </a:r>
            <a:endParaRPr lang="zh-CN" altLang="en-US" dirty="0"/>
          </a:p>
        </p:txBody>
      </p:sp>
      <p:pic>
        <p:nvPicPr>
          <p:cNvPr id="4" name="图片 3" descr="textimage12.jpeg"/>
          <p:cNvPicPr>
            <a:picLocks noChangeAspect="1"/>
          </p:cNvPicPr>
          <p:nvPr/>
        </p:nvPicPr>
        <p:blipFill>
          <a:blip r:embed="rId4"/>
          <a:stretch>
            <a:fillRect/>
          </a:stretch>
        </p:blipFill>
        <p:spPr>
          <a:xfrm>
            <a:off x="473305" y="1220010"/>
            <a:ext cx="1714512" cy="480358"/>
          </a:xfrm>
          <a:prstGeom prst="rect">
            <a:avLst/>
          </a:prstGeom>
        </p:spPr>
      </p:pic>
      <p:graphicFrame>
        <p:nvGraphicFramePr>
          <p:cNvPr id="5" name="表格 2"/>
          <p:cNvGraphicFramePr>
            <a:graphicFrameLocks noGrp="1"/>
          </p:cNvGraphicFramePr>
          <p:nvPr/>
        </p:nvGraphicFramePr>
        <p:xfrm>
          <a:off x="540000" y="1858578"/>
          <a:ext cx="8100000" cy="4204897"/>
        </p:xfrm>
        <a:graphic>
          <a:graphicData uri="http://schemas.openxmlformats.org/drawingml/2006/table">
            <a:tbl>
              <a:tblPr/>
              <a:tblGrid>
                <a:gridCol w="2700000"/>
                <a:gridCol w="2700000"/>
                <a:gridCol w="2700000"/>
              </a:tblGrid>
              <a:tr h="563328">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图像</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物理意义</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注意问题</a:t>
                      </a:r>
                    </a:p>
                  </a:txBody>
                  <a:tcPr marL="45720" marR="45720"/>
                </a:tc>
              </a:tr>
              <a:tr h="1784181">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部分电路的</a:t>
                      </a:r>
                      <a:r>
                        <a:rPr lang="zh-CN" altLang="en-US" sz="1814" i="1" kern="0" dirty="0" smtClean="0">
                          <a:solidFill>
                            <a:srgbClr val="000000"/>
                          </a:solidFill>
                          <a:latin typeface="Times New Roman" pitchFamily="65" charset="-122"/>
                          <a:ea typeface="宋体" pitchFamily="65" charset="-122"/>
                        </a:rPr>
                        <a:t>U</a:t>
                      </a:r>
                      <a:r>
                        <a:rPr lang="zh-CN" altLang="en-US" sz="1814" kern="0" dirty="0" smtClean="0">
                          <a:solidFill>
                            <a:srgbClr val="000000"/>
                          </a:solidFill>
                          <a:latin typeface="Times New Roman" pitchFamily="65" charset="-122"/>
                          <a:ea typeface="宋体" pitchFamily="65" charset="-122"/>
                        </a:rPr>
                        <a:t>-</a:t>
                      </a:r>
                      <a:r>
                        <a:rPr lang="zh-CN" altLang="en-US" sz="1814" i="1" kern="0" dirty="0" smtClean="0">
                          <a:solidFill>
                            <a:srgbClr val="000000"/>
                          </a:solidFill>
                          <a:latin typeface="Times New Roman" pitchFamily="65" charset="-122"/>
                          <a:ea typeface="宋体" pitchFamily="65" charset="-122"/>
                        </a:rPr>
                        <a:t>I</a:t>
                      </a:r>
                      <a:r>
                        <a:rPr lang="zh-CN" altLang="en-US" sz="1814" kern="0" dirty="0" smtClean="0">
                          <a:solidFill>
                            <a:srgbClr val="000000"/>
                          </a:solidFill>
                          <a:latin typeface="Times New Roman" pitchFamily="65" charset="-122"/>
                          <a:ea typeface="宋体" pitchFamily="65" charset="-122"/>
                        </a:rPr>
                        <a:t>图像</a:t>
                      </a:r>
                    </a:p>
                    <a:p>
                      <a:pPr eaLnBrk="0" latinLnBrk="1" hangingPunct="0">
                        <a:lnSpc>
                          <a:spcPct val="150000"/>
                        </a:lnSpc>
                        <a:spcBef>
                          <a:spcPts val="0"/>
                        </a:spcBef>
                      </a:pPr>
                      <a:r>
                        <a:rPr lang="zh-CN" altLang="en-US" sz="4473" kern="0" spc="7601" dirty="0" smtClean="0">
                          <a:solidFill>
                            <a:srgbClr val="000000"/>
                          </a:solidFill>
                          <a:latin typeface="Times New Roman" pitchFamily="65" charset="-122"/>
                          <a:ea typeface="宋体" pitchFamily="65" charset="-122"/>
                        </a:rPr>
                        <a:t> </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反映</a:t>
                      </a:r>
                      <a:r>
                        <a:rPr lang="zh-CN" altLang="en-US" sz="1814" i="1" kern="0" dirty="0" smtClean="0">
                          <a:solidFill>
                            <a:srgbClr val="000000"/>
                          </a:solidFill>
                          <a:latin typeface="Times New Roman" pitchFamily="65" charset="-122"/>
                          <a:ea typeface="宋体" pitchFamily="65" charset="-122"/>
                        </a:rPr>
                        <a:t>I</a:t>
                      </a:r>
                      <a:r>
                        <a:rPr lang="zh-CN" altLang="en-US" sz="1814" kern="0" dirty="0" smtClean="0">
                          <a:solidFill>
                            <a:srgbClr val="000000"/>
                          </a:solidFill>
                          <a:latin typeface="Times New Roman" pitchFamily="65" charset="-122"/>
                          <a:ea typeface="宋体" pitchFamily="65" charset="-122"/>
                        </a:rPr>
                        <a:t>跟</a:t>
                      </a:r>
                      <a:r>
                        <a:rPr lang="zh-CN" altLang="en-US" sz="1814" i="1" kern="0" dirty="0" smtClean="0">
                          <a:solidFill>
                            <a:srgbClr val="000000"/>
                          </a:solidFill>
                          <a:latin typeface="Times New Roman" pitchFamily="65" charset="-122"/>
                          <a:ea typeface="宋体" pitchFamily="65" charset="-122"/>
                        </a:rPr>
                        <a:t>U</a:t>
                      </a:r>
                      <a:r>
                        <a:rPr lang="zh-CN" altLang="en-US" sz="1814" kern="0" dirty="0" smtClean="0">
                          <a:solidFill>
                            <a:srgbClr val="000000"/>
                          </a:solidFill>
                          <a:latin typeface="Times New Roman" pitchFamily="65" charset="-122"/>
                          <a:ea typeface="宋体" pitchFamily="65" charset="-122"/>
                        </a:rPr>
                        <a:t>的正比关系</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图线的斜率表示导体的电</a:t>
                      </a:r>
                      <a:r>
                        <a:t/>
                      </a:r>
                      <a:br/>
                      <a:r>
                        <a:rPr lang="zh-CN" altLang="en-US" sz="1814" kern="0" dirty="0" smtClean="0">
                          <a:solidFill>
                            <a:srgbClr val="000000"/>
                          </a:solidFill>
                          <a:latin typeface="Times New Roman" pitchFamily="65" charset="-122"/>
                          <a:ea typeface="宋体" pitchFamily="65" charset="-122"/>
                        </a:rPr>
                        <a:t>阻,斜率越大,电阻越大</a:t>
                      </a:r>
                    </a:p>
                  </a:txBody>
                  <a:tcPr marL="45720" marR="45720"/>
                </a:tc>
              </a:tr>
              <a:tr h="1857388">
                <a:tc>
                  <a:txBody>
                    <a:bodyPr/>
                    <a:lstStyle/>
                    <a:p>
                      <a:pPr eaLnBrk="0" latinLnBrk="1" hangingPunct="0">
                        <a:lnSpc>
                          <a:spcPct val="150000"/>
                        </a:lnSpc>
                        <a:spcBef>
                          <a:spcPts val="0"/>
                        </a:spcBef>
                      </a:pPr>
                      <a:r>
                        <a:rPr lang="zh-CN" altLang="en-US" sz="1814" i="1" kern="0" dirty="0" smtClean="0">
                          <a:solidFill>
                            <a:srgbClr val="000000"/>
                          </a:solidFill>
                          <a:latin typeface="Times New Roman" pitchFamily="65" charset="-122"/>
                          <a:ea typeface="宋体" pitchFamily="65" charset="-122"/>
                        </a:rPr>
                        <a:t>I</a:t>
                      </a:r>
                      <a:r>
                        <a:rPr lang="zh-CN" altLang="en-US" sz="1814" kern="0" dirty="0" smtClean="0">
                          <a:solidFill>
                            <a:srgbClr val="000000"/>
                          </a:solidFill>
                          <a:latin typeface="Times New Roman" pitchFamily="65" charset="-122"/>
                          <a:ea typeface="宋体" pitchFamily="65" charset="-122"/>
                        </a:rPr>
                        <a:t>-</a:t>
                      </a:r>
                      <a:r>
                        <a:rPr lang="zh-CN" altLang="en-US" sz="1814" i="1" kern="0" dirty="0" smtClean="0">
                          <a:solidFill>
                            <a:srgbClr val="000000"/>
                          </a:solidFill>
                          <a:latin typeface="Times New Roman" pitchFamily="65" charset="-122"/>
                          <a:ea typeface="宋体" pitchFamily="65" charset="-122"/>
                        </a:rPr>
                        <a:t>U</a:t>
                      </a:r>
                      <a:r>
                        <a:rPr lang="zh-CN" altLang="en-US" sz="1814" kern="0" dirty="0" smtClean="0">
                          <a:solidFill>
                            <a:srgbClr val="000000"/>
                          </a:solidFill>
                          <a:latin typeface="Times New Roman" pitchFamily="65" charset="-122"/>
                          <a:ea typeface="宋体" pitchFamily="65" charset="-122"/>
                        </a:rPr>
                        <a:t>图像</a:t>
                      </a:r>
                    </a:p>
                    <a:p>
                      <a:pPr eaLnBrk="0" latinLnBrk="1" hangingPunct="0">
                        <a:lnSpc>
                          <a:spcPct val="150000"/>
                        </a:lnSpc>
                        <a:spcBef>
                          <a:spcPts val="0"/>
                        </a:spcBef>
                      </a:pPr>
                      <a:r>
                        <a:rPr lang="zh-CN" altLang="en-US" sz="5583" kern="0" spc="8516" dirty="0" smtClean="0">
                          <a:solidFill>
                            <a:srgbClr val="000000"/>
                          </a:solidFill>
                          <a:latin typeface="Times New Roman" pitchFamily="65" charset="-122"/>
                          <a:ea typeface="宋体" pitchFamily="65" charset="-122"/>
                        </a:rPr>
                        <a:t> </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反映导体的伏安特性,</a:t>
                      </a:r>
                      <a:r>
                        <a:rPr lang="zh-CN" altLang="en-US" sz="1814" kern="0" dirty="0" smtClean="0">
                          <a:solidFill>
                            <a:srgbClr val="000000"/>
                          </a:solidFill>
                          <a:latin typeface="Times New Roman" pitchFamily="65" charset="-122"/>
                          <a:ea typeface="宋体" pitchFamily="65" charset="-122"/>
                        </a:rPr>
                        <a:t>图像</a:t>
                      </a:r>
                      <a:r>
                        <a:rPr lang="zh-CN" altLang="en-US" sz="1814" kern="0" dirty="0" smtClean="0">
                          <a:solidFill>
                            <a:srgbClr val="000000"/>
                          </a:solidFill>
                          <a:latin typeface="Times New Roman" pitchFamily="65" charset="-122"/>
                          <a:ea typeface="宋体" pitchFamily="65" charset="-122"/>
                        </a:rPr>
                        <a:t>是直线表示导体为</a:t>
                      </a:r>
                      <a:r>
                        <a:rPr lang="zh-CN" altLang="en-US" sz="1814" kern="0" dirty="0" smtClean="0">
                          <a:solidFill>
                            <a:srgbClr val="000000"/>
                          </a:solidFill>
                          <a:latin typeface="Times New Roman" pitchFamily="65" charset="-122"/>
                          <a:ea typeface="宋体" pitchFamily="65" charset="-122"/>
                        </a:rPr>
                        <a:t>线性元件</a:t>
                      </a:r>
                      <a:r>
                        <a:rPr lang="zh-CN" altLang="en-US" sz="1814" kern="0" dirty="0" smtClean="0">
                          <a:solidFill>
                            <a:srgbClr val="000000"/>
                          </a:solidFill>
                          <a:latin typeface="Times New Roman" pitchFamily="65" charset="-122"/>
                          <a:ea typeface="宋体" pitchFamily="65" charset="-122"/>
                        </a:rPr>
                        <a:t>,是曲线表示导体</a:t>
                      </a:r>
                      <a:r>
                        <a:rPr lang="zh-CN" altLang="en-US" sz="1814" kern="0" dirty="0" smtClean="0">
                          <a:solidFill>
                            <a:srgbClr val="000000"/>
                          </a:solidFill>
                          <a:latin typeface="Times New Roman" pitchFamily="65" charset="-122"/>
                          <a:ea typeface="宋体" pitchFamily="65" charset="-122"/>
                        </a:rPr>
                        <a:t>为非线性元件</a:t>
                      </a:r>
                      <a:endParaRPr lang="zh-CN" altLang="en-US" sz="1814" kern="0" dirty="0" smtClean="0">
                        <a:solidFill>
                          <a:srgbClr val="000000"/>
                        </a:solidFill>
                        <a:latin typeface="Times New Roman" pitchFamily="65" charset="-122"/>
                        <a:ea typeface="宋体" pitchFamily="65" charset="-122"/>
                      </a:endParaRP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图线斜率的倒数为导体的</a:t>
                      </a:r>
                      <a:r>
                        <a:rPr dirty="0"/>
                        <a:t/>
                      </a:r>
                      <a:br>
                        <a:rPr dirty="0"/>
                      </a:br>
                      <a:r>
                        <a:rPr lang="zh-CN" altLang="en-US" sz="1814" kern="0" dirty="0" smtClean="0">
                          <a:solidFill>
                            <a:srgbClr val="000000"/>
                          </a:solidFill>
                          <a:latin typeface="Times New Roman" pitchFamily="65" charset="-122"/>
                          <a:ea typeface="宋体" pitchFamily="65" charset="-122"/>
                        </a:rPr>
                        <a:t>电阻</a:t>
                      </a:r>
                    </a:p>
                  </a:txBody>
                  <a:tcPr marL="45720" marR="45720"/>
                </a:tc>
              </a:tr>
            </a:tbl>
          </a:graphicData>
        </a:graphic>
      </p:graphicFrame>
      <p:pic>
        <p:nvPicPr>
          <p:cNvPr id="6" name="图片 3" descr="textimage32.jpeg"/>
          <p:cNvPicPr>
            <a:picLocks noChangeAspect="1"/>
          </p:cNvPicPr>
          <p:nvPr/>
        </p:nvPicPr>
        <p:blipFill>
          <a:blip r:embed="rId5"/>
          <a:stretch>
            <a:fillRect/>
          </a:stretch>
        </p:blipFill>
        <p:spPr>
          <a:xfrm>
            <a:off x="1285852" y="2920204"/>
            <a:ext cx="1259289" cy="1071570"/>
          </a:xfrm>
          <a:prstGeom prst="rect">
            <a:avLst/>
          </a:prstGeom>
        </p:spPr>
      </p:pic>
      <p:pic>
        <p:nvPicPr>
          <p:cNvPr id="7" name="图片 4" descr="textimage33.jpeg"/>
          <p:cNvPicPr>
            <a:picLocks noChangeAspect="1"/>
          </p:cNvPicPr>
          <p:nvPr/>
        </p:nvPicPr>
        <p:blipFill>
          <a:blip r:embed="rId6"/>
          <a:stretch>
            <a:fillRect/>
          </a:stretch>
        </p:blipFill>
        <p:spPr>
          <a:xfrm>
            <a:off x="1071538" y="4706153"/>
            <a:ext cx="1388232" cy="1262700"/>
          </a:xfrm>
          <a:prstGeom prst="rect">
            <a:avLst/>
          </a:prstGeom>
        </p:spPr>
      </p:pic>
    </p:spTree>
    <p:custDataLst>
      <p:custData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p:cNvGraphicFramePr>
            <a:graphicFrameLocks noGrp="1"/>
          </p:cNvGraphicFramePr>
          <p:nvPr/>
        </p:nvGraphicFramePr>
        <p:xfrm>
          <a:off x="540000" y="777063"/>
          <a:ext cx="8100000" cy="4704963"/>
        </p:xfrm>
        <a:graphic>
          <a:graphicData uri="http://schemas.openxmlformats.org/drawingml/2006/table">
            <a:tbl>
              <a:tblPr/>
              <a:tblGrid>
                <a:gridCol w="2700000"/>
                <a:gridCol w="2700000"/>
                <a:gridCol w="2700000"/>
              </a:tblGrid>
              <a:tr h="563328">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图像</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物理意义</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注意问题</a:t>
                      </a:r>
                    </a:p>
                  </a:txBody>
                  <a:tcPr marL="45720" marR="45720"/>
                </a:tc>
              </a:tr>
              <a:tr h="1908893">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部分电路的</a:t>
                      </a:r>
                      <a:r>
                        <a:rPr lang="zh-CN" altLang="en-US" sz="1814" i="1" kern="0" dirty="0" smtClean="0">
                          <a:solidFill>
                            <a:srgbClr val="000000"/>
                          </a:solidFill>
                          <a:latin typeface="Times New Roman" pitchFamily="65" charset="-122"/>
                          <a:ea typeface="宋体" pitchFamily="65" charset="-122"/>
                        </a:rPr>
                        <a:t>U</a:t>
                      </a:r>
                      <a:r>
                        <a:rPr lang="zh-CN" altLang="en-US" sz="1814" kern="0" dirty="0" smtClean="0">
                          <a:solidFill>
                            <a:srgbClr val="000000"/>
                          </a:solidFill>
                          <a:latin typeface="Times New Roman" pitchFamily="65" charset="-122"/>
                          <a:ea typeface="宋体" pitchFamily="65" charset="-122"/>
                        </a:rPr>
                        <a:t>-</a:t>
                      </a:r>
                      <a:r>
                        <a:rPr lang="zh-CN" altLang="en-US" sz="1814" i="1" kern="0" dirty="0" smtClean="0">
                          <a:solidFill>
                            <a:srgbClr val="000000"/>
                          </a:solidFill>
                          <a:latin typeface="Times New Roman" pitchFamily="65" charset="-122"/>
                          <a:ea typeface="宋体" pitchFamily="65" charset="-122"/>
                        </a:rPr>
                        <a:t>I</a:t>
                      </a:r>
                      <a:r>
                        <a:rPr lang="zh-CN" altLang="en-US" sz="1814" kern="0" dirty="0" smtClean="0">
                          <a:solidFill>
                            <a:srgbClr val="000000"/>
                          </a:solidFill>
                          <a:latin typeface="Times New Roman" pitchFamily="65" charset="-122"/>
                          <a:ea typeface="宋体" pitchFamily="65" charset="-122"/>
                        </a:rPr>
                        <a:t>图像</a:t>
                      </a:r>
                    </a:p>
                    <a:p>
                      <a:pPr eaLnBrk="0" latinLnBrk="1" hangingPunct="0">
                        <a:lnSpc>
                          <a:spcPct val="150000"/>
                        </a:lnSpc>
                        <a:spcBef>
                          <a:spcPts val="0"/>
                        </a:spcBef>
                      </a:pPr>
                      <a:r>
                        <a:rPr lang="zh-CN" altLang="en-US" sz="4473" kern="0" spc="7601" dirty="0" smtClean="0">
                          <a:solidFill>
                            <a:srgbClr val="000000"/>
                          </a:solidFill>
                          <a:latin typeface="Times New Roman" pitchFamily="65" charset="-122"/>
                          <a:ea typeface="宋体" pitchFamily="65" charset="-122"/>
                        </a:rPr>
                        <a:t> </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反映</a:t>
                      </a:r>
                      <a:r>
                        <a:rPr lang="zh-CN" altLang="en-US" sz="1814" i="1" kern="0" dirty="0" smtClean="0">
                          <a:solidFill>
                            <a:srgbClr val="000000"/>
                          </a:solidFill>
                          <a:latin typeface="Times New Roman" pitchFamily="65" charset="-122"/>
                          <a:ea typeface="宋体" pitchFamily="65" charset="-122"/>
                        </a:rPr>
                        <a:t>I</a:t>
                      </a:r>
                      <a:r>
                        <a:rPr lang="zh-CN" altLang="en-US" sz="1814" kern="0" dirty="0" smtClean="0">
                          <a:solidFill>
                            <a:srgbClr val="000000"/>
                          </a:solidFill>
                          <a:latin typeface="Times New Roman" pitchFamily="65" charset="-122"/>
                          <a:ea typeface="宋体" pitchFamily="65" charset="-122"/>
                        </a:rPr>
                        <a:t>跟</a:t>
                      </a:r>
                      <a:r>
                        <a:rPr lang="zh-CN" altLang="en-US" sz="1814" i="1" kern="0" dirty="0" smtClean="0">
                          <a:solidFill>
                            <a:srgbClr val="000000"/>
                          </a:solidFill>
                          <a:latin typeface="Times New Roman" pitchFamily="65" charset="-122"/>
                          <a:ea typeface="宋体" pitchFamily="65" charset="-122"/>
                        </a:rPr>
                        <a:t>U</a:t>
                      </a:r>
                      <a:r>
                        <a:rPr lang="zh-CN" altLang="en-US" sz="1814" kern="0" dirty="0" smtClean="0">
                          <a:solidFill>
                            <a:srgbClr val="000000"/>
                          </a:solidFill>
                          <a:latin typeface="Times New Roman" pitchFamily="65" charset="-122"/>
                          <a:ea typeface="宋体" pitchFamily="65" charset="-122"/>
                        </a:rPr>
                        <a:t>的正比关系</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图线的斜率表示导体的电</a:t>
                      </a:r>
                      <a:r>
                        <a:t/>
                      </a:r>
                      <a:br/>
                      <a:r>
                        <a:rPr lang="zh-CN" altLang="en-US" sz="1814" kern="0" dirty="0" smtClean="0">
                          <a:solidFill>
                            <a:srgbClr val="000000"/>
                          </a:solidFill>
                          <a:latin typeface="Times New Roman" pitchFamily="65" charset="-122"/>
                          <a:ea typeface="宋体" pitchFamily="65" charset="-122"/>
                        </a:rPr>
                        <a:t>阻,斜率越大,电阻越大</a:t>
                      </a:r>
                    </a:p>
                  </a:txBody>
                  <a:tcPr marL="45720" marR="45720"/>
                </a:tc>
              </a:tr>
              <a:tr h="2232742">
                <a:tc>
                  <a:txBody>
                    <a:bodyPr/>
                    <a:lstStyle/>
                    <a:p>
                      <a:pPr eaLnBrk="0" latinLnBrk="1" hangingPunct="0">
                        <a:lnSpc>
                          <a:spcPct val="150000"/>
                        </a:lnSpc>
                        <a:spcBef>
                          <a:spcPts val="0"/>
                        </a:spcBef>
                      </a:pPr>
                      <a:r>
                        <a:rPr lang="zh-CN" altLang="en-US" sz="1814" i="1" kern="0" dirty="0" smtClean="0">
                          <a:solidFill>
                            <a:srgbClr val="000000"/>
                          </a:solidFill>
                          <a:latin typeface="Times New Roman" pitchFamily="65" charset="-122"/>
                          <a:ea typeface="宋体" pitchFamily="65" charset="-122"/>
                        </a:rPr>
                        <a:t>I</a:t>
                      </a:r>
                      <a:r>
                        <a:rPr lang="zh-CN" altLang="en-US" sz="1814" kern="0" dirty="0" smtClean="0">
                          <a:solidFill>
                            <a:srgbClr val="000000"/>
                          </a:solidFill>
                          <a:latin typeface="Times New Roman" pitchFamily="65" charset="-122"/>
                          <a:ea typeface="宋体" pitchFamily="65" charset="-122"/>
                        </a:rPr>
                        <a:t>-</a:t>
                      </a:r>
                      <a:r>
                        <a:rPr lang="zh-CN" altLang="en-US" sz="1814" i="1" kern="0" dirty="0" smtClean="0">
                          <a:solidFill>
                            <a:srgbClr val="000000"/>
                          </a:solidFill>
                          <a:latin typeface="Times New Roman" pitchFamily="65" charset="-122"/>
                          <a:ea typeface="宋体" pitchFamily="65" charset="-122"/>
                        </a:rPr>
                        <a:t>U</a:t>
                      </a:r>
                      <a:r>
                        <a:rPr lang="zh-CN" altLang="en-US" sz="1814" kern="0" dirty="0" smtClean="0">
                          <a:solidFill>
                            <a:srgbClr val="000000"/>
                          </a:solidFill>
                          <a:latin typeface="Times New Roman" pitchFamily="65" charset="-122"/>
                          <a:ea typeface="宋体" pitchFamily="65" charset="-122"/>
                        </a:rPr>
                        <a:t>图像</a:t>
                      </a:r>
                    </a:p>
                    <a:p>
                      <a:pPr eaLnBrk="0" latinLnBrk="1" hangingPunct="0">
                        <a:lnSpc>
                          <a:spcPct val="150000"/>
                        </a:lnSpc>
                        <a:spcBef>
                          <a:spcPts val="0"/>
                        </a:spcBef>
                      </a:pPr>
                      <a:r>
                        <a:rPr lang="zh-CN" altLang="en-US" sz="5583" kern="0" spc="8516" dirty="0" smtClean="0">
                          <a:solidFill>
                            <a:srgbClr val="000000"/>
                          </a:solidFill>
                          <a:latin typeface="Times New Roman" pitchFamily="65" charset="-122"/>
                          <a:ea typeface="宋体" pitchFamily="65" charset="-122"/>
                        </a:rPr>
                        <a:t> </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反映导体的伏安特性,图</a:t>
                      </a:r>
                      <a:r>
                        <a:rPr dirty="0"/>
                        <a:t/>
                      </a:r>
                      <a:br>
                        <a:rPr dirty="0"/>
                      </a:br>
                      <a:r>
                        <a:rPr lang="zh-CN" altLang="en-US" sz="1814" kern="0" dirty="0" smtClean="0">
                          <a:solidFill>
                            <a:srgbClr val="000000"/>
                          </a:solidFill>
                          <a:latin typeface="Times New Roman" pitchFamily="65" charset="-122"/>
                          <a:ea typeface="宋体" pitchFamily="65" charset="-122"/>
                        </a:rPr>
                        <a:t>像是直线表示导体为线性</a:t>
                      </a:r>
                      <a:r>
                        <a:rPr dirty="0"/>
                        <a:t/>
                      </a:r>
                      <a:br>
                        <a:rPr dirty="0"/>
                      </a:br>
                      <a:r>
                        <a:rPr lang="zh-CN" altLang="en-US" sz="1814" kern="0" dirty="0" smtClean="0">
                          <a:solidFill>
                            <a:srgbClr val="000000"/>
                          </a:solidFill>
                          <a:latin typeface="Times New Roman" pitchFamily="65" charset="-122"/>
                          <a:ea typeface="宋体" pitchFamily="65" charset="-122"/>
                        </a:rPr>
                        <a:t>元件,是曲线表示导体为</a:t>
                      </a:r>
                      <a:r>
                        <a:rPr dirty="0"/>
                        <a:t/>
                      </a:r>
                      <a:br>
                        <a:rPr dirty="0"/>
                      </a:br>
                      <a:r>
                        <a:rPr lang="zh-CN" altLang="en-US" sz="1814" kern="0" dirty="0" smtClean="0">
                          <a:solidFill>
                            <a:srgbClr val="000000"/>
                          </a:solidFill>
                          <a:latin typeface="Times New Roman" pitchFamily="65" charset="-122"/>
                          <a:ea typeface="宋体" pitchFamily="65" charset="-122"/>
                        </a:rPr>
                        <a:t>非线性元件</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图线斜率的倒数为导体的</a:t>
                      </a:r>
                      <a:r>
                        <a:rPr dirty="0"/>
                        <a:t/>
                      </a:r>
                      <a:br>
                        <a:rPr dirty="0"/>
                      </a:br>
                      <a:r>
                        <a:rPr lang="zh-CN" altLang="en-US" sz="1814" kern="0" dirty="0" smtClean="0">
                          <a:solidFill>
                            <a:srgbClr val="000000"/>
                          </a:solidFill>
                          <a:latin typeface="Times New Roman" pitchFamily="65" charset="-122"/>
                          <a:ea typeface="宋体" pitchFamily="65" charset="-122"/>
                        </a:rPr>
                        <a:t>电阻</a:t>
                      </a:r>
                    </a:p>
                  </a:txBody>
                  <a:tcPr marL="45720" marR="45720"/>
                </a:tc>
              </a:tr>
            </a:tbl>
          </a:graphicData>
        </a:graphic>
      </p:graphicFrame>
      <p:pic>
        <p:nvPicPr>
          <p:cNvPr id="3" name="图片 3" descr="textimage32.jpeg"/>
          <p:cNvPicPr>
            <a:picLocks noChangeAspect="1"/>
          </p:cNvPicPr>
          <p:nvPr/>
        </p:nvPicPr>
        <p:blipFill>
          <a:blip r:embed="rId4"/>
          <a:stretch>
            <a:fillRect/>
          </a:stretch>
        </p:blipFill>
        <p:spPr>
          <a:xfrm>
            <a:off x="612000" y="1872359"/>
            <a:ext cx="1533524" cy="1304925"/>
          </a:xfrm>
          <a:prstGeom prst="rect">
            <a:avLst/>
          </a:prstGeom>
        </p:spPr>
      </p:pic>
      <p:pic>
        <p:nvPicPr>
          <p:cNvPr id="4" name="图片 4" descr="textimage33.jpeg"/>
          <p:cNvPicPr>
            <a:picLocks noChangeAspect="1"/>
          </p:cNvPicPr>
          <p:nvPr/>
        </p:nvPicPr>
        <p:blipFill>
          <a:blip r:embed="rId5"/>
          <a:stretch>
            <a:fillRect/>
          </a:stretch>
        </p:blipFill>
        <p:spPr>
          <a:xfrm>
            <a:off x="612000" y="3781251"/>
            <a:ext cx="1790700" cy="1628775"/>
          </a:xfrm>
          <a:prstGeom prst="rect">
            <a:avLst/>
          </a:prstGeom>
        </p:spPr>
      </p:pic>
    </p:spTree>
    <p:custDataLst>
      <p:custData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p:cNvGraphicFramePr>
            <a:graphicFrameLocks noGrp="1"/>
          </p:cNvGraphicFramePr>
          <p:nvPr/>
        </p:nvGraphicFramePr>
        <p:xfrm>
          <a:off x="540000" y="919939"/>
          <a:ext cx="8100000" cy="2442292"/>
        </p:xfrm>
        <a:graphic>
          <a:graphicData uri="http://schemas.openxmlformats.org/drawingml/2006/table">
            <a:tbl>
              <a:tblPr/>
              <a:tblGrid>
                <a:gridCol w="2700000"/>
                <a:gridCol w="2700000"/>
                <a:gridCol w="2700000"/>
              </a:tblGrid>
              <a:tr h="2442292">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闭合电路的</a:t>
                      </a:r>
                      <a:r>
                        <a:rPr lang="zh-CN" altLang="en-US" sz="1814" i="1" kern="0" dirty="0" smtClean="0">
                          <a:solidFill>
                            <a:srgbClr val="000000"/>
                          </a:solidFill>
                          <a:latin typeface="Times New Roman" pitchFamily="65" charset="-122"/>
                          <a:ea typeface="宋体" pitchFamily="65" charset="-122"/>
                        </a:rPr>
                        <a:t>U</a:t>
                      </a:r>
                      <a:r>
                        <a:rPr lang="zh-CN" altLang="en-US" sz="1814" kern="0" dirty="0" smtClean="0">
                          <a:solidFill>
                            <a:srgbClr val="000000"/>
                          </a:solidFill>
                          <a:latin typeface="Times New Roman" pitchFamily="65" charset="-122"/>
                          <a:ea typeface="宋体" pitchFamily="65" charset="-122"/>
                        </a:rPr>
                        <a:t>-</a:t>
                      </a:r>
                      <a:r>
                        <a:rPr lang="zh-CN" altLang="en-US" sz="1814" i="1" kern="0" dirty="0" smtClean="0">
                          <a:solidFill>
                            <a:srgbClr val="000000"/>
                          </a:solidFill>
                          <a:latin typeface="Times New Roman" pitchFamily="65" charset="-122"/>
                          <a:ea typeface="宋体" pitchFamily="65" charset="-122"/>
                        </a:rPr>
                        <a:t>I</a:t>
                      </a:r>
                      <a:r>
                        <a:rPr lang="zh-CN" altLang="en-US" sz="1814" kern="0" dirty="0" smtClean="0">
                          <a:solidFill>
                            <a:srgbClr val="000000"/>
                          </a:solidFill>
                          <a:latin typeface="Times New Roman" pitchFamily="65" charset="-122"/>
                          <a:ea typeface="宋体" pitchFamily="65" charset="-122"/>
                        </a:rPr>
                        <a:t>图像</a:t>
                      </a:r>
                    </a:p>
                    <a:p>
                      <a:pPr eaLnBrk="0" latinLnBrk="1" hangingPunct="0">
                        <a:lnSpc>
                          <a:spcPct val="150000"/>
                        </a:lnSpc>
                        <a:spcBef>
                          <a:spcPts val="0"/>
                        </a:spcBef>
                      </a:pPr>
                      <a:r>
                        <a:rPr lang="zh-CN" altLang="en-US" sz="4854" kern="0" spc="13895" dirty="0" smtClean="0">
                          <a:solidFill>
                            <a:srgbClr val="000000"/>
                          </a:solidFill>
                          <a:latin typeface="Times New Roman" pitchFamily="65" charset="-122"/>
                          <a:ea typeface="宋体" pitchFamily="65" charset="-122"/>
                        </a:rPr>
                        <a:t> </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表示电源的输出特性,纵</a:t>
                      </a:r>
                      <a:r>
                        <a:t/>
                      </a:r>
                      <a:br/>
                      <a:r>
                        <a:rPr lang="zh-CN" altLang="en-US" sz="1814" kern="0" dirty="0" smtClean="0">
                          <a:solidFill>
                            <a:srgbClr val="000000"/>
                          </a:solidFill>
                          <a:latin typeface="Times New Roman" pitchFamily="65" charset="-122"/>
                          <a:ea typeface="宋体" pitchFamily="65" charset="-122"/>
                        </a:rPr>
                        <a:t>轴截距为电源电动势,横</a:t>
                      </a:r>
                      <a:r>
                        <a:t/>
                      </a:r>
                      <a:br/>
                      <a:r>
                        <a:rPr lang="zh-CN" altLang="en-US" sz="1814" kern="0" dirty="0" smtClean="0">
                          <a:solidFill>
                            <a:srgbClr val="000000"/>
                          </a:solidFill>
                          <a:latin typeface="Times New Roman" pitchFamily="65" charset="-122"/>
                          <a:ea typeface="宋体" pitchFamily="65" charset="-122"/>
                        </a:rPr>
                        <a:t>轴截距为短路电流</a:t>
                      </a:r>
                    </a:p>
                  </a:txBody>
                  <a:tcPr marL="45720" marR="45720"/>
                </a:tc>
                <a:tc>
                  <a:txBody>
                    <a:bodyPr/>
                    <a:lstStyle/>
                    <a:p>
                      <a:pPr eaLnBrk="0" latinLnBrk="1" hangingPunct="0">
                        <a:lnSpc>
                          <a:spcPct val="150000"/>
                        </a:lnSpc>
                        <a:spcBef>
                          <a:spcPts val="0"/>
                        </a:spcBef>
                      </a:pPr>
                      <a:r>
                        <a:rPr lang="zh-CN" altLang="en-US" sz="1814" kern="0" dirty="0" smtClean="0">
                          <a:solidFill>
                            <a:srgbClr val="000000"/>
                          </a:solidFill>
                          <a:latin typeface="Times New Roman" pitchFamily="65" charset="-122"/>
                          <a:ea typeface="宋体" pitchFamily="65" charset="-122"/>
                        </a:rPr>
                        <a:t>图线斜率的绝对值表示电</a:t>
                      </a:r>
                      <a:r>
                        <a:rPr dirty="0"/>
                        <a:t/>
                      </a:r>
                      <a:br>
                        <a:rPr dirty="0"/>
                      </a:br>
                      <a:r>
                        <a:rPr lang="zh-CN" altLang="en-US" sz="1814" kern="0" dirty="0" smtClean="0">
                          <a:solidFill>
                            <a:srgbClr val="000000"/>
                          </a:solidFill>
                          <a:latin typeface="Times New Roman" pitchFamily="65" charset="-122"/>
                          <a:ea typeface="宋体" pitchFamily="65" charset="-122"/>
                        </a:rPr>
                        <a:t>源的内阻(注意纵坐标数</a:t>
                      </a:r>
                      <a:r>
                        <a:rPr dirty="0"/>
                        <a:t/>
                      </a:r>
                      <a:br>
                        <a:rPr dirty="0"/>
                      </a:br>
                      <a:r>
                        <a:rPr lang="zh-CN" altLang="en-US" sz="1814" kern="0" dirty="0" smtClean="0">
                          <a:solidFill>
                            <a:srgbClr val="000000"/>
                          </a:solidFill>
                          <a:latin typeface="Times New Roman" pitchFamily="65" charset="-122"/>
                          <a:ea typeface="宋体" pitchFamily="65" charset="-122"/>
                        </a:rPr>
                        <a:t>值在坐标原点是否从零值</a:t>
                      </a:r>
                      <a:r>
                        <a:rPr dirty="0"/>
                        <a:t/>
                      </a:r>
                      <a:br>
                        <a:rPr dirty="0"/>
                      </a:br>
                      <a:r>
                        <a:rPr lang="zh-CN" altLang="en-US" sz="1814" kern="0" dirty="0" smtClean="0">
                          <a:solidFill>
                            <a:srgbClr val="000000"/>
                          </a:solidFill>
                          <a:latin typeface="Times New Roman" pitchFamily="65" charset="-122"/>
                          <a:ea typeface="宋体" pitchFamily="65" charset="-122"/>
                        </a:rPr>
                        <a:t>开始)</a:t>
                      </a:r>
                    </a:p>
                  </a:txBody>
                  <a:tcPr marL="45720" marR="45720"/>
                </a:tc>
              </a:tr>
            </a:tbl>
          </a:graphicData>
        </a:graphic>
      </p:graphicFrame>
      <p:pic>
        <p:nvPicPr>
          <p:cNvPr id="3" name="图片 3" descr="textimage34.jpeg"/>
          <p:cNvPicPr>
            <a:picLocks noChangeAspect="1"/>
          </p:cNvPicPr>
          <p:nvPr/>
        </p:nvPicPr>
        <p:blipFill>
          <a:blip r:embed="rId4"/>
          <a:stretch>
            <a:fillRect/>
          </a:stretch>
        </p:blipFill>
        <p:spPr>
          <a:xfrm>
            <a:off x="612000" y="1451907"/>
            <a:ext cx="2381250" cy="1838325"/>
          </a:xfrm>
          <a:prstGeom prst="rect">
            <a:avLst/>
          </a:prstGeom>
        </p:spPr>
      </p:pic>
    </p:spTree>
    <p:custDataLst>
      <p:custData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1280928"/>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900" kern="0" spc="213"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注意    </a:t>
            </a:r>
            <a:r>
              <a:rPr lang="zh-CN" altLang="en-US" sz="2069" i="1" kern="0" dirty="0" smtClean="0">
                <a:solidFill>
                  <a:srgbClr val="000000"/>
                </a:solidFill>
                <a:latin typeface="Times New Roman" pitchFamily="65" charset="-122"/>
                <a:ea typeface="宋体" pitchFamily="65" charset="-122"/>
              </a:rPr>
              <a:t>U</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I</a:t>
            </a:r>
            <a:r>
              <a:rPr lang="zh-CN" altLang="en-US" sz="2069" kern="0" dirty="0" smtClean="0">
                <a:solidFill>
                  <a:srgbClr val="000000"/>
                </a:solidFill>
                <a:latin typeface="Times New Roman" pitchFamily="65" charset="-122"/>
                <a:ea typeface="宋体" pitchFamily="65" charset="-122"/>
              </a:rPr>
              <a:t>图线为曲线时,</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a:t>
            </a:r>
            <a:r>
              <a:rPr lang="zh-CN" altLang="en-US" sz="2644" kern="0" spc="-619"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,而不等于图线某点的斜率。如图所示,当</a:t>
            </a:r>
            <a:endParaRPr lang="zh-CN" altLang="en-US" dirty="0"/>
          </a:p>
          <a:p>
            <a:pPr marL="0" indent="0" eaLnBrk="0" latinLnBrk="1" hangingPunct="0">
              <a:lnSpc>
                <a:spcPct val="150000"/>
              </a:lnSpc>
              <a:spcBef>
                <a:spcPts val="16"/>
              </a:spcBef>
              <a:buNone/>
            </a:pPr>
            <a:r>
              <a:rPr lang="zh-CN" altLang="en-US" sz="2069" i="1" kern="0" dirty="0" smtClean="0">
                <a:solidFill>
                  <a:srgbClr val="000000"/>
                </a:solidFill>
                <a:latin typeface="Times New Roman" pitchFamily="65" charset="-122"/>
                <a:ea typeface="宋体" pitchFamily="65" charset="-122"/>
              </a:rPr>
              <a:t>I</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I</a:t>
            </a:r>
            <a:r>
              <a:rPr lang="zh-CN" altLang="en-US" sz="1558" kern="0" baseline="-15000" dirty="0" smtClean="0">
                <a:solidFill>
                  <a:srgbClr val="000000"/>
                </a:solidFill>
                <a:latin typeface="Times New Roman" pitchFamily="65" charset="-122"/>
                <a:ea typeface="宋体" pitchFamily="65" charset="-122"/>
              </a:rPr>
              <a:t>1</a:t>
            </a:r>
            <a:r>
              <a:rPr lang="zh-CN" altLang="en-US" sz="2069" kern="0" dirty="0" smtClean="0">
                <a:solidFill>
                  <a:srgbClr val="000000"/>
                </a:solidFill>
                <a:latin typeface="Times New Roman" pitchFamily="65" charset="-122"/>
                <a:ea typeface="宋体" pitchFamily="65" charset="-122"/>
              </a:rPr>
              <a:t>时,</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a:t>
            </a:r>
            <a:r>
              <a:rPr lang="zh-CN" altLang="en-US" sz="2905" kern="0" spc="-430"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,此时</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不等于切线</a:t>
            </a:r>
            <a:r>
              <a:rPr lang="zh-CN" altLang="en-US" sz="2069" i="1" kern="0" dirty="0" smtClean="0">
                <a:solidFill>
                  <a:srgbClr val="000000"/>
                </a:solidFill>
                <a:latin typeface="Times New Roman" pitchFamily="65" charset="-122"/>
                <a:ea typeface="宋体" pitchFamily="65" charset="-122"/>
              </a:rPr>
              <a:t>a</a:t>
            </a:r>
            <a:r>
              <a:rPr lang="zh-CN" altLang="en-US" sz="2069" kern="0" dirty="0" smtClean="0">
                <a:solidFill>
                  <a:srgbClr val="000000"/>
                </a:solidFill>
                <a:latin typeface="Times New Roman" pitchFamily="65" charset="-122"/>
                <a:ea typeface="宋体" pitchFamily="65" charset="-122"/>
              </a:rPr>
              <a:t>的斜率。</a:t>
            </a:r>
            <a:endParaRPr lang="zh-CN" altLang="en-US" dirty="0"/>
          </a:p>
        </p:txBody>
      </p:sp>
      <p:pic>
        <p:nvPicPr>
          <p:cNvPr id="3" name="图片 3" descr="textimage35.jpeg"/>
          <p:cNvPicPr>
            <a:picLocks noChangeAspect="1"/>
          </p:cNvPicPr>
          <p:nvPr/>
        </p:nvPicPr>
        <p:blipFill>
          <a:blip r:embed="rId5"/>
          <a:stretch>
            <a:fillRect/>
          </a:stretch>
        </p:blipFill>
        <p:spPr>
          <a:xfrm>
            <a:off x="540000" y="959385"/>
            <a:ext cx="123824" cy="161924"/>
          </a:xfrm>
          <a:prstGeom prst="rect">
            <a:avLst/>
          </a:prstGeom>
        </p:spPr>
      </p:pic>
      <p:pic>
        <p:nvPicPr>
          <p:cNvPr id="4" name="图片 4" descr="textimage36.jpeg"/>
          <p:cNvPicPr>
            <a:picLocks noChangeAspect="1"/>
          </p:cNvPicPr>
          <p:nvPr/>
        </p:nvPicPr>
        <p:blipFill>
          <a:blip r:embed="rId6"/>
          <a:stretch>
            <a:fillRect/>
          </a:stretch>
        </p:blipFill>
        <p:spPr>
          <a:xfrm>
            <a:off x="1629534" y="2072275"/>
            <a:ext cx="5920931" cy="3493349"/>
          </a:xfrm>
          <a:prstGeom prst="rect">
            <a:avLst/>
          </a:prstGeom>
        </p:spPr>
      </p:pic>
      <p:graphicFrame>
        <p:nvGraphicFramePr>
          <p:cNvPr id="7" name="对象 5"/>
          <p:cNvGraphicFramePr>
            <a:graphicFrameLocks noChangeAspect="1"/>
          </p:cNvGraphicFramePr>
          <p:nvPr/>
        </p:nvGraphicFramePr>
        <p:xfrm>
          <a:off x="3765506" y="725401"/>
          <a:ext cx="257174" cy="561974"/>
        </p:xfrm>
        <a:graphic>
          <a:graphicData uri="http://schemas.openxmlformats.org/presentationml/2006/ole">
            <p:oleObj spid="_x0000_s12290" name="Equation" r:id="rId7" imgW="259200" imgH="566400" progId="">
              <p:embed/>
            </p:oleObj>
          </a:graphicData>
        </a:graphic>
      </p:graphicFrame>
      <p:graphicFrame>
        <p:nvGraphicFramePr>
          <p:cNvPr id="8" name="对象 6"/>
          <p:cNvGraphicFramePr>
            <a:graphicFrameLocks noChangeAspect="1"/>
          </p:cNvGraphicFramePr>
          <p:nvPr/>
        </p:nvGraphicFramePr>
        <p:xfrm>
          <a:off x="1563405" y="1434100"/>
          <a:ext cx="314324" cy="638174"/>
        </p:xfrm>
        <a:graphic>
          <a:graphicData uri="http://schemas.openxmlformats.org/presentationml/2006/ole">
            <p:oleObj spid="_x0000_s12291" name="Equation" r:id="rId8" imgW="316800" imgH="643200" progId="">
              <p:embed/>
            </p:oleObj>
          </a:graphicData>
        </a:graphic>
      </p:graphicFrame>
    </p:spTree>
    <p:custDataLst>
      <p:custData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2384948"/>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3</a:t>
            </a:r>
            <a:r>
              <a:rPr lang="zh-CN" altLang="en-US" sz="2069" kern="0" dirty="0" smtClean="0">
                <a:solidFill>
                  <a:srgbClr val="000000"/>
                </a:solidFill>
                <a:latin typeface="Times New Roman" pitchFamily="65" charset="-122"/>
                <a:ea typeface="宋体" pitchFamily="65" charset="-122"/>
              </a:rPr>
              <a:t>.内阻:电源内部的电阻。</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二、闭合电路欧姆定律的应用</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1.闭合电路的组成</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(1)外电路:电源外部的电路。</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(2)内电路:电源内部的电路。</a:t>
            </a:r>
            <a:endParaRPr lang="zh-CN" altLang="en-US" dirty="0"/>
          </a:p>
        </p:txBody>
      </p:sp>
      <p:sp>
        <p:nvSpPr>
          <p:cNvPr id="3" name="TextBox 2"/>
          <p:cNvSpPr txBox="1"/>
          <p:nvPr/>
        </p:nvSpPr>
        <p:spPr>
          <a:xfrm>
            <a:off x="540000" y="3134517"/>
            <a:ext cx="8505000" cy="3049809"/>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外电路上的电压叫外电压,也叫路端电压。内电路上的电压叫内电压。</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2.闭合电路欧姆定律的表达式:</a:t>
            </a:r>
            <a:endParaRPr lang="zh-CN" altLang="en-US" dirty="0"/>
          </a:p>
          <a:p>
            <a:pPr marL="0" indent="0" eaLnBrk="0" latinLnBrk="1" hangingPunct="0">
              <a:lnSpc>
                <a:spcPct val="150000"/>
              </a:lnSpc>
              <a:spcBef>
                <a:spcPts val="147"/>
              </a:spcBef>
              <a:buNone/>
            </a:pPr>
            <a:r>
              <a:rPr lang="zh-CN" altLang="en-US" sz="2069" i="1" kern="0" dirty="0" smtClean="0">
                <a:solidFill>
                  <a:srgbClr val="000000"/>
                </a:solidFill>
                <a:latin typeface="Times New Roman" pitchFamily="65" charset="-122"/>
                <a:ea typeface="宋体" pitchFamily="65" charset="-122"/>
              </a:rPr>
              <a:t>I</a:t>
            </a:r>
            <a:r>
              <a:rPr lang="zh-CN" altLang="en-US" sz="2069" kern="0" dirty="0" smtClean="0">
                <a:solidFill>
                  <a:srgbClr val="000000"/>
                </a:solidFill>
                <a:latin typeface="Times New Roman" pitchFamily="65" charset="-122"/>
                <a:ea typeface="宋体" pitchFamily="65" charset="-122"/>
              </a:rPr>
              <a:t>=</a:t>
            </a:r>
            <a:r>
              <a:rPr lang="zh-CN" altLang="en-US" sz="2644" kern="0" spc="1705"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E</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U</a:t>
            </a:r>
            <a:r>
              <a:rPr lang="zh-CN" altLang="en-US" sz="1558" kern="0" baseline="-15000" dirty="0" smtClean="0">
                <a:solidFill>
                  <a:srgbClr val="000000"/>
                </a:solidFill>
                <a:latin typeface="Times New Roman" pitchFamily="65" charset="-122"/>
                <a:ea typeface="宋体" pitchFamily="65" charset="-122"/>
              </a:rPr>
              <a:t>外</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U</a:t>
            </a:r>
            <a:r>
              <a:rPr lang="zh-CN" altLang="en-US" sz="1558" kern="0" baseline="-15000" dirty="0" smtClean="0">
                <a:solidFill>
                  <a:srgbClr val="000000"/>
                </a:solidFill>
                <a:latin typeface="Times New Roman" pitchFamily="65" charset="-122"/>
                <a:ea typeface="宋体" pitchFamily="65" charset="-122"/>
              </a:rPr>
              <a:t>内</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U</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E</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Ir</a:t>
            </a:r>
            <a:r>
              <a:rPr lang="zh-CN" altLang="en-US" sz="2069" kern="0" dirty="0" smtClean="0">
                <a:solidFill>
                  <a:srgbClr val="000000"/>
                </a:solidFill>
                <a:latin typeface="Times New Roman" pitchFamily="65" charset="-122"/>
                <a:ea typeface="宋体" pitchFamily="65" charset="-122"/>
              </a:rPr>
              <a:t>。</a:t>
            </a:r>
            <a:endParaRPr lang="zh-CN" altLang="en-US" dirty="0"/>
          </a:p>
          <a:p>
            <a:pPr marL="0" indent="0" eaLnBrk="0" latinLnBrk="1" hangingPunct="0">
              <a:lnSpc>
                <a:spcPct val="150000"/>
              </a:lnSpc>
              <a:spcBef>
                <a:spcPts val="91"/>
              </a:spcBef>
              <a:buNone/>
            </a:pPr>
            <a:r>
              <a:rPr lang="zh-CN" altLang="en-US" sz="2069" kern="0" dirty="0" smtClean="0">
                <a:solidFill>
                  <a:srgbClr val="000000"/>
                </a:solidFill>
                <a:latin typeface="Times New Roman" pitchFamily="65" charset="-122"/>
                <a:ea typeface="宋体" pitchFamily="65" charset="-122"/>
              </a:rPr>
              <a:t>3.路端电压</a:t>
            </a:r>
            <a:r>
              <a:rPr lang="zh-CN" altLang="en-US" sz="2069" i="1" kern="0" dirty="0" smtClean="0">
                <a:solidFill>
                  <a:srgbClr val="000000"/>
                </a:solidFill>
                <a:latin typeface="Times New Roman" pitchFamily="65" charset="-122"/>
                <a:ea typeface="宋体" pitchFamily="65" charset="-122"/>
              </a:rPr>
              <a:t>U</a:t>
            </a:r>
            <a:r>
              <a:rPr lang="zh-CN" altLang="en-US" sz="2069" kern="0" dirty="0" smtClean="0">
                <a:solidFill>
                  <a:srgbClr val="000000"/>
                </a:solidFill>
                <a:latin typeface="Times New Roman" pitchFamily="65" charset="-122"/>
                <a:ea typeface="宋体" pitchFamily="65" charset="-122"/>
              </a:rPr>
              <a:t>:外电路两端的电压,即电源的输出电压,</a:t>
            </a:r>
            <a:r>
              <a:rPr lang="zh-CN" altLang="en-US" sz="2069" i="1" kern="0" dirty="0" smtClean="0">
                <a:solidFill>
                  <a:srgbClr val="000000"/>
                </a:solidFill>
                <a:latin typeface="Times New Roman" pitchFamily="65" charset="-122"/>
                <a:ea typeface="宋体" pitchFamily="65" charset="-122"/>
              </a:rPr>
              <a:t>U</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E</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Ir</a:t>
            </a:r>
            <a:r>
              <a:rPr lang="zh-CN" altLang="en-US" sz="2069" kern="0" dirty="0" smtClean="0">
                <a:solidFill>
                  <a:srgbClr val="000000"/>
                </a:solidFill>
                <a:latin typeface="Times New Roman" pitchFamily="65" charset="-122"/>
                <a:ea typeface="宋体" pitchFamily="65" charset="-122"/>
              </a:rPr>
              <a:t>。</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(1)当外电阻</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增大时,</a:t>
            </a:r>
            <a:r>
              <a:rPr lang="zh-CN" altLang="en-US" sz="2069" i="1" kern="0" dirty="0" smtClean="0">
                <a:solidFill>
                  <a:srgbClr val="000000"/>
                </a:solidFill>
                <a:latin typeface="Times New Roman" pitchFamily="65" charset="-122"/>
                <a:ea typeface="宋体" pitchFamily="65" charset="-122"/>
              </a:rPr>
              <a:t>I</a:t>
            </a:r>
            <a:r>
              <a:rPr lang="zh-CN" altLang="en-US" sz="2069" kern="0" dirty="0" smtClean="0">
                <a:solidFill>
                  <a:srgbClr val="000000"/>
                </a:solidFill>
                <a:latin typeface="Times New Roman" pitchFamily="65" charset="-122"/>
                <a:ea typeface="宋体" pitchFamily="65" charset="-122"/>
              </a:rPr>
              <a:t>①</a:t>
            </a:r>
            <a:r>
              <a:rPr lang="zh-CN" altLang="en-US" sz="2069" u="sng" kern="0" dirty="0" smtClean="0">
                <a:solidFill>
                  <a:srgbClr val="000000"/>
                </a:solidFill>
                <a:latin typeface="Times New Roman" pitchFamily="65" charset="-122"/>
                <a:ea typeface="宋体" pitchFamily="65" charset="-122"/>
              </a:rPr>
              <a:t>　减小    </a:t>
            </a:r>
            <a:r>
              <a:rPr lang="zh-CN" altLang="en-US" sz="2069" kern="0" dirty="0" smtClean="0">
                <a:solidFill>
                  <a:srgbClr val="000000"/>
                </a:solidFill>
                <a:latin typeface="Times New Roman" pitchFamily="65" charset="-122"/>
                <a:ea typeface="宋体" pitchFamily="65" charset="-122"/>
              </a:rPr>
              <a:t>,内电压 ②</a:t>
            </a:r>
            <a:r>
              <a:rPr lang="zh-CN" altLang="en-US" sz="2069" u="sng" kern="0" dirty="0" smtClean="0">
                <a:solidFill>
                  <a:srgbClr val="000000"/>
                </a:solidFill>
                <a:latin typeface="Times New Roman" pitchFamily="65" charset="-122"/>
                <a:ea typeface="宋体" pitchFamily="65" charset="-122"/>
              </a:rPr>
              <a:t>　减小    </a:t>
            </a:r>
            <a:r>
              <a:rPr lang="zh-CN" altLang="en-US" sz="2069" kern="0" dirty="0" smtClean="0">
                <a:solidFill>
                  <a:srgbClr val="000000"/>
                </a:solidFill>
                <a:latin typeface="Times New Roman" pitchFamily="65" charset="-122"/>
                <a:ea typeface="宋体" pitchFamily="65" charset="-122"/>
              </a:rPr>
              <a:t>,路端电压③</a:t>
            </a:r>
            <a:r>
              <a:rPr lang="zh-CN" altLang="en-US" sz="2069" u="sng" kern="0" dirty="0" smtClean="0">
                <a:solidFill>
                  <a:srgbClr val="000000"/>
                </a:solidFill>
                <a:latin typeface="Times New Roman" pitchFamily="65" charset="-122"/>
                <a:ea typeface="宋体" pitchFamily="65" charset="-122"/>
              </a:rPr>
              <a:t>　增</a:t>
            </a:r>
            <a:r>
              <a:rPr dirty="0"/>
              <a:t/>
            </a:r>
            <a:br>
              <a:rPr dirty="0"/>
            </a:br>
            <a:r>
              <a:rPr lang="zh-CN" altLang="en-US" sz="2069" u="sng" kern="0" dirty="0" smtClean="0">
                <a:solidFill>
                  <a:srgbClr val="000000"/>
                </a:solidFill>
                <a:latin typeface="Times New Roman" pitchFamily="65" charset="-122"/>
                <a:ea typeface="宋体" pitchFamily="65" charset="-122"/>
              </a:rPr>
              <a:t>大    </a:t>
            </a:r>
            <a:r>
              <a:rPr lang="zh-CN" altLang="en-US" sz="2069" kern="0" dirty="0" smtClean="0">
                <a:solidFill>
                  <a:srgbClr val="000000"/>
                </a:solidFill>
                <a:latin typeface="Times New Roman" pitchFamily="65" charset="-122"/>
                <a:ea typeface="宋体" pitchFamily="65" charset="-122"/>
              </a:rPr>
              <a:t>。当外电路断开时,</a:t>
            </a:r>
            <a:r>
              <a:rPr lang="zh-CN" altLang="en-US" sz="2069" i="1" kern="0" dirty="0" smtClean="0">
                <a:solidFill>
                  <a:srgbClr val="000000"/>
                </a:solidFill>
                <a:latin typeface="Times New Roman" pitchFamily="65" charset="-122"/>
                <a:ea typeface="宋体" pitchFamily="65" charset="-122"/>
              </a:rPr>
              <a:t>I</a:t>
            </a:r>
            <a:r>
              <a:rPr lang="zh-CN" altLang="en-US" sz="2069" kern="0" dirty="0" smtClean="0">
                <a:solidFill>
                  <a:srgbClr val="000000"/>
                </a:solidFill>
                <a:latin typeface="Times New Roman" pitchFamily="65" charset="-122"/>
                <a:ea typeface="宋体" pitchFamily="65" charset="-122"/>
              </a:rPr>
              <a:t>=0,</a:t>
            </a:r>
            <a:r>
              <a:rPr lang="zh-CN" altLang="en-US" sz="2069" i="1" kern="0" dirty="0" smtClean="0">
                <a:solidFill>
                  <a:srgbClr val="000000"/>
                </a:solidFill>
                <a:latin typeface="Times New Roman" pitchFamily="65" charset="-122"/>
                <a:ea typeface="宋体" pitchFamily="65" charset="-122"/>
              </a:rPr>
              <a:t>U</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E</a:t>
            </a:r>
            <a:r>
              <a:rPr lang="zh-CN" altLang="en-US" sz="2069" kern="0" dirty="0" smtClean="0">
                <a:solidFill>
                  <a:srgbClr val="000000"/>
                </a:solidFill>
                <a:latin typeface="Times New Roman" pitchFamily="65" charset="-122"/>
                <a:ea typeface="宋体" pitchFamily="65" charset="-122"/>
              </a:rPr>
              <a:t>。</a:t>
            </a:r>
            <a:endParaRPr lang="zh-CN" altLang="en-US" dirty="0"/>
          </a:p>
        </p:txBody>
      </p:sp>
      <p:graphicFrame>
        <p:nvGraphicFramePr>
          <p:cNvPr id="4" name="对象 3"/>
          <p:cNvGraphicFramePr>
            <a:graphicFrameLocks noChangeAspect="1"/>
          </p:cNvGraphicFramePr>
          <p:nvPr/>
        </p:nvGraphicFramePr>
        <p:xfrm>
          <a:off x="775724" y="4209147"/>
          <a:ext cx="552450" cy="561975"/>
        </p:xfrm>
        <a:graphic>
          <a:graphicData uri="http://schemas.openxmlformats.org/presentationml/2006/ole">
            <p:oleObj spid="_x0000_s32769" name="Equation" r:id="rId5" imgW="556800" imgH="566400" progId="">
              <p:embed/>
            </p:oleObj>
          </a:graphicData>
        </a:graphic>
      </p:graphicFrame>
    </p:spTree>
    <p:custDataLst>
      <p:custData r:id="rId2"/>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440661"/>
            <a:ext cx="8505000" cy="4698017"/>
          </a:xfrm>
          <a:prstGeom prst="rect">
            <a:avLst/>
          </a:prstGeom>
          <a:noFill/>
        </p:spPr>
        <p:txBody>
          <a:bodyPr wrap="square" lIns="0" tIns="0" rIns="0" bIns="0" rtlCol="0">
            <a:spAutoFit/>
          </a:bodyPr>
          <a:lstStyle/>
          <a:p>
            <a:pPr marL="0" indent="0" eaLnBrk="0" latinLnBrk="1" hangingPunct="0">
              <a:lnSpc>
                <a:spcPct val="150000"/>
              </a:lnSpc>
              <a:spcBef>
                <a:spcPts val="1190"/>
              </a:spcBef>
              <a:buNone/>
            </a:pPr>
            <a:r>
              <a:rPr lang="zh-CN" altLang="en-US" sz="2012" kern="0" dirty="0" smtClean="0">
                <a:solidFill>
                  <a:srgbClr val="000000"/>
                </a:solidFill>
                <a:latin typeface="Times New Roman" pitchFamily="65" charset="-122"/>
                <a:ea typeface="宋体" pitchFamily="65" charset="-122"/>
              </a:rPr>
              <a:t>典</a:t>
            </a:r>
            <a:r>
              <a:rPr lang="zh-CN" altLang="en-US" sz="2012" kern="0" dirty="0" smtClean="0">
                <a:solidFill>
                  <a:srgbClr val="000000"/>
                </a:solidFill>
                <a:latin typeface="Times New Roman" pitchFamily="65" charset="-122"/>
                <a:ea typeface="宋体" pitchFamily="65" charset="-122"/>
              </a:rPr>
              <a:t>例3　如图所示,直线</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为电源的</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图线,曲线</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为灯泡的</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图线,用该电</a:t>
            </a:r>
            <a:r>
              <a:rPr dirty="0"/>
              <a:t/>
            </a:r>
            <a:br>
              <a:rPr dirty="0"/>
            </a:br>
            <a:r>
              <a:rPr lang="zh-CN" altLang="en-US" sz="2012" kern="0" dirty="0" smtClean="0">
                <a:solidFill>
                  <a:srgbClr val="000000"/>
                </a:solidFill>
                <a:latin typeface="Times New Roman" pitchFamily="65" charset="-122"/>
                <a:ea typeface="宋体" pitchFamily="65" charset="-122"/>
              </a:rPr>
              <a:t>源和小灯泡组成闭合电路时,电源的输出功率和电源的总功率分别</a:t>
            </a:r>
            <a:r>
              <a:rPr lang="zh-CN" altLang="en-US" sz="2012" kern="0" dirty="0" smtClean="0">
                <a:solidFill>
                  <a:srgbClr val="000000"/>
                </a:solidFill>
                <a:latin typeface="Times New Roman" pitchFamily="65" charset="-122"/>
                <a:ea typeface="宋体" pitchFamily="65" charset="-122"/>
              </a:rPr>
              <a:t>是</a:t>
            </a:r>
            <a:endParaRPr lang="en-US" altLang="zh-CN" sz="1574" kern="0" spc="438" dirty="0" smtClean="0">
              <a:solidFill>
                <a:srgbClr val="000000"/>
              </a:solidFill>
              <a:latin typeface="Times New Roman" pitchFamily="65" charset="-122"/>
              <a:ea typeface="宋体" pitchFamily="65" charset="-122"/>
            </a:endParaRPr>
          </a:p>
          <a:p>
            <a:pPr marL="0" indent="0" eaLnBrk="0" latinLnBrk="1" hangingPunct="0">
              <a:lnSpc>
                <a:spcPct val="150000"/>
              </a:lnSpc>
              <a:spcBef>
                <a:spcPts val="1190"/>
              </a:spcBef>
              <a:buNone/>
            </a:pPr>
            <a:r>
              <a:rPr lang="zh-CN" altLang="en-US" sz="1574" kern="0" spc="438"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a:t>
            </a:r>
            <a:r>
              <a:rPr lang="zh-CN" altLang="en-US" sz="2012" kern="0"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47"/>
              </a:spcBef>
              <a:buNone/>
            </a:pPr>
            <a:r>
              <a:rPr lang="zh-CN" altLang="en-US" sz="7359" kern="0" spc="13490"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981"/>
              </a:spcBef>
              <a:buNone/>
            </a:pPr>
            <a:r>
              <a:rPr lang="zh-CN" altLang="en-US" sz="2012" kern="0" dirty="0" smtClean="0">
                <a:solidFill>
                  <a:srgbClr val="000000"/>
                </a:solidFill>
                <a:latin typeface="Times New Roman" pitchFamily="65" charset="-122"/>
                <a:ea typeface="宋体" pitchFamily="65" charset="-122"/>
              </a:rPr>
              <a:t>A.4 W、8 W　　B.2 W、4 </a:t>
            </a:r>
            <a:r>
              <a:rPr lang="zh-CN" altLang="en-US" sz="2012" kern="0" dirty="0" smtClean="0">
                <a:solidFill>
                  <a:srgbClr val="000000"/>
                </a:solidFill>
                <a:latin typeface="Times New Roman" pitchFamily="65" charset="-122"/>
                <a:ea typeface="宋体" pitchFamily="65" charset="-122"/>
              </a:rPr>
              <a:t>W</a:t>
            </a:r>
            <a:endParaRPr lang="en-US" altLang="zh-CN" sz="2012" kern="0" dirty="0" smtClean="0">
              <a:solidFill>
                <a:srgbClr val="000000"/>
              </a:solidFill>
              <a:latin typeface="Times New Roman" pitchFamily="65" charset="-122"/>
              <a:ea typeface="宋体" pitchFamily="65" charset="-122"/>
            </a:endParaRPr>
          </a:p>
          <a:p>
            <a:pPr eaLnBrk="0" latinLnBrk="1" hangingPunct="0">
              <a:lnSpc>
                <a:spcPct val="150000"/>
              </a:lnSpc>
              <a:spcBef>
                <a:spcPts val="1981"/>
              </a:spcBef>
            </a:pPr>
            <a:r>
              <a:rPr lang="zh-CN" altLang="en-US" sz="2000" kern="0" dirty="0" smtClean="0">
                <a:solidFill>
                  <a:srgbClr val="000000"/>
                </a:solidFill>
                <a:latin typeface="Times New Roman" pitchFamily="65" charset="-122"/>
                <a:ea typeface="宋体" pitchFamily="65" charset="-122"/>
              </a:rPr>
              <a:t>C.2 W、3 W　　D.4 W、6 </a:t>
            </a:r>
            <a:r>
              <a:rPr lang="zh-CN" altLang="en-US" sz="2000" kern="0" dirty="0" smtClean="0">
                <a:solidFill>
                  <a:srgbClr val="000000"/>
                </a:solidFill>
                <a:latin typeface="Times New Roman" pitchFamily="65" charset="-122"/>
                <a:ea typeface="宋体" pitchFamily="65" charset="-122"/>
              </a:rPr>
              <a:t>W</a:t>
            </a:r>
            <a:endParaRPr lang="zh-CN" altLang="en-US" sz="2000" dirty="0" smtClean="0"/>
          </a:p>
        </p:txBody>
      </p:sp>
      <p:pic>
        <p:nvPicPr>
          <p:cNvPr id="4" name="图片 4" descr="textimage38.jpeg"/>
          <p:cNvPicPr>
            <a:picLocks noChangeAspect="1"/>
          </p:cNvPicPr>
          <p:nvPr/>
        </p:nvPicPr>
        <p:blipFill>
          <a:blip r:embed="rId4"/>
          <a:stretch>
            <a:fillRect/>
          </a:stretch>
        </p:blipFill>
        <p:spPr>
          <a:xfrm>
            <a:off x="3309071" y="2991641"/>
            <a:ext cx="2525857" cy="1853507"/>
          </a:xfrm>
          <a:prstGeom prst="rect">
            <a:avLst/>
          </a:prstGeom>
        </p:spPr>
      </p:pic>
      <p:pic>
        <p:nvPicPr>
          <p:cNvPr id="5" name="图片 3" descr="textimage13.jpeg"/>
          <p:cNvPicPr>
            <a:picLocks noChangeAspect="1"/>
          </p:cNvPicPr>
          <p:nvPr/>
        </p:nvPicPr>
        <p:blipFill>
          <a:blip r:embed="rId5"/>
          <a:stretch>
            <a:fillRect/>
          </a:stretch>
        </p:blipFill>
        <p:spPr>
          <a:xfrm>
            <a:off x="487975" y="777063"/>
            <a:ext cx="1699842" cy="476248"/>
          </a:xfrm>
          <a:prstGeom prst="rect">
            <a:avLst/>
          </a:prstGeom>
        </p:spPr>
      </p:pic>
    </p:spTree>
    <p:custDataLst>
      <p:custData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1870769"/>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解析　由电源的</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图线可知</a:t>
            </a:r>
            <a:r>
              <a:rPr lang="zh-CN" altLang="en-US" sz="2012" i="1" kern="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=3 V,由两图线交点知,该电源和小灯泡组</a:t>
            </a:r>
            <a:endParaRPr lang="zh-CN" altLang="en-US" dirty="0"/>
          </a:p>
          <a:p>
            <a:pPr marL="0" indent="0" eaLnBrk="0" latinLnBrk="1" hangingPunct="0">
              <a:lnSpc>
                <a:spcPct val="150000"/>
              </a:lnSpc>
              <a:spcBef>
                <a:spcPts val="0"/>
              </a:spcBef>
              <a:buNone/>
            </a:pPr>
            <a:r>
              <a:rPr lang="zh-CN" altLang="en-US" sz="2012" kern="0" dirty="0" smtClean="0">
                <a:solidFill>
                  <a:srgbClr val="000000"/>
                </a:solidFill>
                <a:latin typeface="Times New Roman" pitchFamily="65" charset="-122"/>
                <a:ea typeface="宋体" pitchFamily="65" charset="-122"/>
              </a:rPr>
              <a:t>成闭合电路时,电流</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=2 A,路端电压</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=2 V,电源的输出功率</a:t>
            </a:r>
            <a:r>
              <a:rPr lang="zh-CN" altLang="en-US" sz="2012" i="1" kern="0" dirty="0" smtClean="0">
                <a:solidFill>
                  <a:srgbClr val="000000"/>
                </a:solidFill>
                <a:latin typeface="Times New Roman" pitchFamily="65" charset="-122"/>
                <a:ea typeface="宋体" pitchFamily="65" charset="-122"/>
              </a:rPr>
              <a:t>P</a:t>
            </a:r>
            <a:r>
              <a:rPr lang="zh-CN" altLang="en-US" sz="1515" kern="0" baseline="-15000" dirty="0" smtClean="0">
                <a:solidFill>
                  <a:srgbClr val="000000"/>
                </a:solidFill>
                <a:latin typeface="Times New Roman" pitchFamily="65" charset="-122"/>
                <a:ea typeface="宋体" pitchFamily="65" charset="-122"/>
              </a:rPr>
              <a:t>出</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UI</a:t>
            </a:r>
            <a:r>
              <a:rPr lang="zh-CN" altLang="en-US" sz="2012" kern="0" dirty="0" smtClean="0">
                <a:solidFill>
                  <a:srgbClr val="000000"/>
                </a:solidFill>
                <a:latin typeface="Times New Roman" pitchFamily="65" charset="-122"/>
                <a:ea typeface="宋体" pitchFamily="65" charset="-122"/>
              </a:rPr>
              <a:t>=4 W,总</a:t>
            </a:r>
            <a:r>
              <a:rPr dirty="0"/>
              <a:t/>
            </a:r>
            <a:br>
              <a:rPr dirty="0"/>
            </a:br>
            <a:r>
              <a:rPr lang="zh-CN" altLang="en-US" sz="2012" kern="0" dirty="0" smtClean="0">
                <a:solidFill>
                  <a:srgbClr val="000000"/>
                </a:solidFill>
                <a:latin typeface="Times New Roman" pitchFamily="65" charset="-122"/>
                <a:ea typeface="宋体" pitchFamily="65" charset="-122"/>
              </a:rPr>
              <a:t>功率</a:t>
            </a:r>
            <a:r>
              <a:rPr lang="zh-CN" altLang="en-US" sz="2012" i="1" kern="0" dirty="0" smtClean="0">
                <a:solidFill>
                  <a:srgbClr val="000000"/>
                </a:solidFill>
                <a:latin typeface="Times New Roman" pitchFamily="65" charset="-122"/>
                <a:ea typeface="宋体" pitchFamily="65" charset="-122"/>
              </a:rPr>
              <a:t>P</a:t>
            </a:r>
            <a:r>
              <a:rPr lang="zh-CN" altLang="en-US" sz="1515" kern="0" baseline="-15000" dirty="0" smtClean="0">
                <a:solidFill>
                  <a:srgbClr val="000000"/>
                </a:solidFill>
                <a:latin typeface="Times New Roman" pitchFamily="65" charset="-122"/>
                <a:ea typeface="宋体" pitchFamily="65" charset="-122"/>
              </a:rPr>
              <a:t>总</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IE</a:t>
            </a:r>
            <a:r>
              <a:rPr lang="zh-CN" altLang="en-US" sz="2012" kern="0" dirty="0" smtClean="0">
                <a:solidFill>
                  <a:srgbClr val="000000"/>
                </a:solidFill>
                <a:latin typeface="Times New Roman" pitchFamily="65" charset="-122"/>
                <a:ea typeface="宋体" pitchFamily="65" charset="-122"/>
              </a:rPr>
              <a:t>=6 W,故D项正确。</a:t>
            </a:r>
            <a:endParaRPr lang="zh-CN" altLang="en-US" dirty="0"/>
          </a:p>
          <a:p>
            <a:pPr marL="0" indent="0" eaLnBrk="0" latinLnBrk="1" hangingPunct="0">
              <a:lnSpc>
                <a:spcPct val="150000"/>
              </a:lnSpc>
              <a:spcBef>
                <a:spcPts val="147"/>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答案    D</a:t>
            </a:r>
            <a:endParaRPr lang="zh-CN" altLang="en-US" dirty="0"/>
          </a:p>
        </p:txBody>
      </p:sp>
      <p:pic>
        <p:nvPicPr>
          <p:cNvPr id="3" name="图片 3" descr="textimage39.jpeg"/>
          <p:cNvPicPr>
            <a:picLocks noChangeAspect="1"/>
          </p:cNvPicPr>
          <p:nvPr/>
        </p:nvPicPr>
        <p:blipFill>
          <a:blip r:embed="rId4"/>
          <a:stretch>
            <a:fillRect/>
          </a:stretch>
        </p:blipFill>
        <p:spPr>
          <a:xfrm>
            <a:off x="540000" y="830380"/>
            <a:ext cx="180975" cy="190500"/>
          </a:xfrm>
          <a:prstGeom prst="rect">
            <a:avLst/>
          </a:prstGeom>
        </p:spPr>
      </p:pic>
      <p:pic>
        <p:nvPicPr>
          <p:cNvPr id="4" name="图片 4" descr="textimage40.jpeg"/>
          <p:cNvPicPr>
            <a:picLocks noChangeAspect="1"/>
          </p:cNvPicPr>
          <p:nvPr/>
        </p:nvPicPr>
        <p:blipFill>
          <a:blip r:embed="rId4"/>
          <a:stretch>
            <a:fillRect/>
          </a:stretch>
        </p:blipFill>
        <p:spPr>
          <a:xfrm>
            <a:off x="540000" y="2243956"/>
            <a:ext cx="180975" cy="190500"/>
          </a:xfrm>
          <a:prstGeom prst="rect">
            <a:avLst/>
          </a:prstGeom>
        </p:spPr>
      </p:pic>
    </p:spTree>
    <p:custDataLst>
      <p:custData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4514762"/>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重难四　分析含电容器的电路</a:t>
            </a:r>
            <a:endParaRPr lang="zh-CN" altLang="en-US" dirty="0"/>
          </a:p>
          <a:p>
            <a:pPr marL="0" indent="0" eaLnBrk="0" latinLnBrk="1" hangingPunct="0">
              <a:lnSpc>
                <a:spcPct val="150000"/>
              </a:lnSpc>
              <a:spcBef>
                <a:spcPts val="147"/>
              </a:spcBef>
              <a:buNone/>
            </a:pPr>
            <a:r>
              <a:rPr lang="zh-CN" altLang="en-US" sz="2840" kern="0" spc="14559"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68"/>
              </a:spcBef>
              <a:buNone/>
            </a:pPr>
            <a:r>
              <a:rPr lang="zh-CN" altLang="en-US" sz="2069" kern="0" dirty="0" smtClean="0">
                <a:solidFill>
                  <a:srgbClr val="000000"/>
                </a:solidFill>
                <a:latin typeface="Times New Roman" pitchFamily="65" charset="-122"/>
                <a:ea typeface="宋体" pitchFamily="65" charset="-122"/>
              </a:rPr>
              <a:t>　　在直流电路中,当电容器充、放电时,电路里有充、放电电流。一旦</a:t>
            </a:r>
            <a:r>
              <a:rPr dirty="0"/>
              <a:t/>
            </a:r>
            <a:br>
              <a:rPr dirty="0"/>
            </a:br>
            <a:r>
              <a:rPr lang="zh-CN" altLang="en-US" sz="2069" kern="0" dirty="0" smtClean="0">
                <a:solidFill>
                  <a:srgbClr val="000000"/>
                </a:solidFill>
                <a:latin typeface="Times New Roman" pitchFamily="65" charset="-122"/>
                <a:ea typeface="宋体" pitchFamily="65" charset="-122"/>
              </a:rPr>
              <a:t>电路达到稳定状态,电容器在电路中就相当于一个阻值无限大(只考虑电</a:t>
            </a:r>
            <a:r>
              <a:rPr dirty="0"/>
              <a:t/>
            </a:r>
            <a:br>
              <a:rPr dirty="0"/>
            </a:br>
            <a:r>
              <a:rPr lang="zh-CN" altLang="en-US" sz="2069" kern="0" dirty="0" smtClean="0">
                <a:solidFill>
                  <a:srgbClr val="000000"/>
                </a:solidFill>
                <a:latin typeface="Times New Roman" pitchFamily="65" charset="-122"/>
                <a:ea typeface="宋体" pitchFamily="65" charset="-122"/>
              </a:rPr>
              <a:t>容器是理想的不漏电的情况)的元件,在电容器处电路可看做是断路,简</a:t>
            </a:r>
            <a:r>
              <a:rPr dirty="0"/>
              <a:t/>
            </a:r>
            <a:br>
              <a:rPr dirty="0"/>
            </a:br>
            <a:r>
              <a:rPr lang="zh-CN" altLang="en-US" sz="2069" kern="0" dirty="0" smtClean="0">
                <a:solidFill>
                  <a:srgbClr val="000000"/>
                </a:solidFill>
                <a:latin typeface="Times New Roman" pitchFamily="65" charset="-122"/>
                <a:ea typeface="宋体" pitchFamily="65" charset="-122"/>
              </a:rPr>
              <a:t>化电路时可去掉它。简化后若要求电容器所带电荷量时,可接在相应的</a:t>
            </a:r>
            <a:r>
              <a:rPr dirty="0"/>
              <a:t/>
            </a:r>
            <a:br>
              <a:rPr dirty="0"/>
            </a:br>
            <a:r>
              <a:rPr lang="zh-CN" altLang="en-US" sz="2069" kern="0" dirty="0" smtClean="0">
                <a:solidFill>
                  <a:srgbClr val="000000"/>
                </a:solidFill>
                <a:latin typeface="Times New Roman" pitchFamily="65" charset="-122"/>
                <a:ea typeface="宋体" pitchFamily="65" charset="-122"/>
              </a:rPr>
              <a:t>位置上。分析和计算含有电容器的直流电路时,需注意以下几点:</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1.电路稳定后,由于电容器所在支路无电流通过,所以在此支路中的电阻</a:t>
            </a:r>
            <a:r>
              <a:rPr dirty="0"/>
              <a:t/>
            </a:r>
            <a:br>
              <a:rPr dirty="0"/>
            </a:br>
            <a:r>
              <a:rPr lang="zh-CN" altLang="en-US" sz="2069" kern="0" dirty="0" smtClean="0">
                <a:solidFill>
                  <a:srgbClr val="000000"/>
                </a:solidFill>
                <a:latin typeface="Times New Roman" pitchFamily="65" charset="-122"/>
                <a:ea typeface="宋体" pitchFamily="65" charset="-122"/>
              </a:rPr>
              <a:t>上无电压降,因此电容器两极板间的电压就等于该支路两端的电压。</a:t>
            </a:r>
            <a:endParaRPr lang="zh-CN" altLang="en-US" dirty="0"/>
          </a:p>
        </p:txBody>
      </p:sp>
      <p:pic>
        <p:nvPicPr>
          <p:cNvPr id="4" name="图片 3" descr="textimage12.jpeg"/>
          <p:cNvPicPr>
            <a:picLocks noChangeAspect="1"/>
          </p:cNvPicPr>
          <p:nvPr/>
        </p:nvPicPr>
        <p:blipFill>
          <a:blip r:embed="rId4"/>
          <a:stretch>
            <a:fillRect/>
          </a:stretch>
        </p:blipFill>
        <p:spPr>
          <a:xfrm>
            <a:off x="473305" y="1311156"/>
            <a:ext cx="1714512" cy="480358"/>
          </a:xfrm>
          <a:prstGeom prst="rect">
            <a:avLst/>
          </a:prstGeom>
        </p:spPr>
      </p:pic>
    </p:spTree>
    <p:custDataLst>
      <p:custData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4586351"/>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2.当电容器和电阻并联后接入电路时,电容器两极板间的电压与其并联</a:t>
            </a:r>
            <a:r>
              <a:rPr dirty="0"/>
              <a:t/>
            </a:r>
            <a:br>
              <a:rPr dirty="0"/>
            </a:br>
            <a:r>
              <a:rPr lang="zh-CN" altLang="en-US" sz="2069" kern="0" dirty="0" smtClean="0">
                <a:solidFill>
                  <a:srgbClr val="000000"/>
                </a:solidFill>
                <a:latin typeface="Times New Roman" pitchFamily="65" charset="-122"/>
                <a:ea typeface="宋体" pitchFamily="65" charset="-122"/>
              </a:rPr>
              <a:t>电阻两端的电压相等。</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3.电路的电流、电压变化时,将会引起电容器的充(放)电。如果电容器两</a:t>
            </a:r>
            <a:r>
              <a:rPr dirty="0"/>
              <a:t/>
            </a:r>
            <a:br>
              <a:rPr dirty="0"/>
            </a:br>
            <a:r>
              <a:rPr lang="zh-CN" altLang="en-US" sz="2069" kern="0" dirty="0" smtClean="0">
                <a:solidFill>
                  <a:srgbClr val="000000"/>
                </a:solidFill>
                <a:latin typeface="Times New Roman" pitchFamily="65" charset="-122"/>
                <a:ea typeface="宋体" pitchFamily="65" charset="-122"/>
              </a:rPr>
              <a:t>端电压升高,电容器将充电;如果电压降低,电容器将通过与它连接的电路</a:t>
            </a:r>
            <a:r>
              <a:rPr dirty="0"/>
              <a:t/>
            </a:r>
            <a:br>
              <a:rPr dirty="0"/>
            </a:br>
            <a:r>
              <a:rPr lang="zh-CN" altLang="en-US" sz="2069" kern="0" dirty="0" smtClean="0">
                <a:solidFill>
                  <a:srgbClr val="000000"/>
                </a:solidFill>
                <a:latin typeface="Times New Roman" pitchFamily="65" charset="-122"/>
                <a:ea typeface="宋体" pitchFamily="65" charset="-122"/>
              </a:rPr>
              <a:t>放电。</a:t>
            </a:r>
            <a:endParaRPr lang="zh-CN" altLang="en-US" dirty="0"/>
          </a:p>
          <a:p>
            <a:pPr marL="0" indent="0" eaLnBrk="0" latinLnBrk="1" hangingPunct="0">
              <a:lnSpc>
                <a:spcPct val="150000"/>
              </a:lnSpc>
              <a:spcBef>
                <a:spcPts val="147"/>
              </a:spcBef>
              <a:buNone/>
            </a:pPr>
            <a:r>
              <a:rPr lang="zh-CN" altLang="en-US" sz="2840" kern="0" spc="14559"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68"/>
              </a:spcBef>
              <a:buNone/>
            </a:pPr>
            <a:r>
              <a:rPr lang="zh-CN" altLang="en-US" sz="2012" kern="0" dirty="0" smtClean="0">
                <a:solidFill>
                  <a:srgbClr val="000000"/>
                </a:solidFill>
                <a:latin typeface="Times New Roman" pitchFamily="65" charset="-122"/>
                <a:ea typeface="宋体" pitchFamily="65" charset="-122"/>
              </a:rPr>
              <a:t>典例4　电源和一个水平放置的平行板电容器、三个电阻组成如图所示的</a:t>
            </a:r>
            <a:r>
              <a:rPr dirty="0"/>
              <a:t/>
            </a:r>
            <a:br>
              <a:rPr dirty="0"/>
            </a:br>
            <a:r>
              <a:rPr lang="zh-CN" altLang="en-US" sz="2012" kern="0" dirty="0" smtClean="0">
                <a:solidFill>
                  <a:srgbClr val="000000"/>
                </a:solidFill>
                <a:latin typeface="Times New Roman" pitchFamily="65" charset="-122"/>
                <a:ea typeface="宋体" pitchFamily="65" charset="-122"/>
              </a:rPr>
              <a:t>电路。当开关S闭合后,电容器中有一个带电液滴正好处于静止状态。现</a:t>
            </a:r>
            <a:r>
              <a:rPr dirty="0"/>
              <a:t/>
            </a:r>
            <a:br>
              <a:rPr dirty="0"/>
            </a:br>
            <a:r>
              <a:rPr lang="zh-CN" altLang="en-US" sz="2012" kern="0" dirty="0" smtClean="0">
                <a:solidFill>
                  <a:srgbClr val="000000"/>
                </a:solidFill>
                <a:latin typeface="Times New Roman" pitchFamily="65" charset="-122"/>
                <a:ea typeface="宋体" pitchFamily="65" charset="-122"/>
              </a:rPr>
              <a:t>将开关S断开,则以下判断正确的是</a:t>
            </a:r>
            <a:r>
              <a:rPr lang="zh-CN" altLang="en-US" sz="1574" kern="0" spc="438"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　    )</a:t>
            </a:r>
            <a:endParaRPr lang="zh-CN" altLang="en-US" dirty="0"/>
          </a:p>
        </p:txBody>
      </p:sp>
      <p:pic>
        <p:nvPicPr>
          <p:cNvPr id="3" name="图片 3" descr="textimage42.jpeg"/>
          <p:cNvPicPr>
            <a:picLocks noChangeAspect="1"/>
          </p:cNvPicPr>
          <p:nvPr/>
        </p:nvPicPr>
        <p:blipFill>
          <a:blip r:embed="rId4"/>
          <a:stretch>
            <a:fillRect/>
          </a:stretch>
        </p:blipFill>
        <p:spPr>
          <a:xfrm>
            <a:off x="540000" y="3190821"/>
            <a:ext cx="2209800" cy="619125"/>
          </a:xfrm>
          <a:prstGeom prst="rect">
            <a:avLst/>
          </a:prstGeom>
        </p:spPr>
      </p:pic>
    </p:spTree>
    <p:custDataLst>
      <p:custData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899244"/>
            <a:ext cx="8505000" cy="3521157"/>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6379" kern="0" spc="23545"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596"/>
              </a:spcBef>
              <a:buNone/>
            </a:pPr>
            <a:r>
              <a:rPr lang="zh-CN" altLang="en-US" sz="2012" kern="0" dirty="0" smtClean="0">
                <a:solidFill>
                  <a:srgbClr val="000000"/>
                </a:solidFill>
                <a:latin typeface="Times New Roman" pitchFamily="65" charset="-122"/>
                <a:ea typeface="宋体" pitchFamily="65" charset="-122"/>
              </a:rPr>
              <a:t>A.液滴仍保持静止状态</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B.液滴将向下运动</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C.电容器上的带电荷量将减为零</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D.电容器将有一个瞬间的充电</a:t>
            </a:r>
            <a:r>
              <a:rPr lang="zh-CN" altLang="en-US" sz="2012" kern="0" dirty="0" smtClean="0">
                <a:solidFill>
                  <a:srgbClr val="000000"/>
                </a:solidFill>
                <a:latin typeface="Times New Roman" pitchFamily="65" charset="-122"/>
                <a:ea typeface="宋体" pitchFamily="65" charset="-122"/>
              </a:rPr>
              <a:t>过程</a:t>
            </a:r>
            <a:endParaRPr lang="zh-CN" altLang="en-US" dirty="0"/>
          </a:p>
        </p:txBody>
      </p:sp>
      <p:pic>
        <p:nvPicPr>
          <p:cNvPr id="3" name="图片 3" descr="textimage43.jpeg"/>
          <p:cNvPicPr>
            <a:picLocks noChangeAspect="1"/>
          </p:cNvPicPr>
          <p:nvPr/>
        </p:nvPicPr>
        <p:blipFill>
          <a:blip r:embed="rId4"/>
          <a:stretch>
            <a:fillRect/>
          </a:stretch>
        </p:blipFill>
        <p:spPr>
          <a:xfrm>
            <a:off x="2000232" y="899244"/>
            <a:ext cx="3742809" cy="1632202"/>
          </a:xfrm>
          <a:prstGeom prst="rect">
            <a:avLst/>
          </a:prstGeom>
        </p:spPr>
      </p:pic>
    </p:spTree>
    <p:custDataLst>
      <p:custData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2469137"/>
          </a:xfrm>
          <a:prstGeom prst="rect">
            <a:avLst/>
          </a:prstGeom>
          <a:noFill/>
        </p:spPr>
        <p:txBody>
          <a:bodyPr wrap="square" lIns="0" tIns="0" rIns="0" bIns="0" rtlCol="0">
            <a:spAutoFit/>
          </a:bodyPr>
          <a:lstStyle/>
          <a:p>
            <a:pPr eaLnBrk="0" latinLnBrk="1" hangingPunct="0">
              <a:lnSpc>
                <a:spcPct val="150000"/>
              </a:lnSpc>
              <a:spcBef>
                <a:spcPts val="147"/>
              </a:spcBef>
            </a:pPr>
            <a:r>
              <a:rPr lang="zh-CN" altLang="en-US" sz="900" kern="0" spc="531"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解析　由带电液滴处于静止状态,可知此时</a:t>
            </a:r>
            <a:r>
              <a:rPr lang="zh-CN" altLang="en-US" sz="2012" i="1" kern="0" dirty="0" smtClean="0">
                <a:solidFill>
                  <a:srgbClr val="000000"/>
                </a:solidFill>
                <a:latin typeface="Times New Roman" pitchFamily="65" charset="-122"/>
                <a:ea typeface="宋体" pitchFamily="65" charset="-122"/>
              </a:rPr>
              <a:t>mg</a:t>
            </a:r>
            <a:r>
              <a:rPr lang="zh-CN" altLang="en-US" sz="2012" kern="0" dirty="0" smtClean="0">
                <a:solidFill>
                  <a:srgbClr val="000000"/>
                </a:solidFill>
                <a:latin typeface="Times New Roman" pitchFamily="65" charset="-122"/>
                <a:ea typeface="宋体" pitchFamily="65" charset="-122"/>
              </a:rPr>
              <a:t>=</a:t>
            </a:r>
            <a:r>
              <a:rPr lang="zh-CN" altLang="en-US" sz="2592" kern="0" spc="-567" dirty="0" smtClean="0">
                <a:solidFill>
                  <a:srgbClr val="000000"/>
                </a:solidFill>
                <a:latin typeface="Times New Roman" pitchFamily="65" charset="-122"/>
                <a:ea typeface="宋体" pitchFamily="65" charset="-122"/>
              </a:rPr>
              <a:t> </a:t>
            </a:r>
            <a:r>
              <a:rPr lang="zh-CN" altLang="en-US" sz="2012" i="1" kern="0" dirty="0" smtClean="0">
                <a:solidFill>
                  <a:srgbClr val="000000"/>
                </a:solidFill>
                <a:latin typeface="Times New Roman" pitchFamily="65" charset="-122"/>
                <a:ea typeface="宋体" pitchFamily="65" charset="-122"/>
              </a:rPr>
              <a:t>q</a:t>
            </a:r>
            <a:r>
              <a:rPr lang="zh-CN" altLang="en-US" sz="2012" kern="0" dirty="0" smtClean="0">
                <a:solidFill>
                  <a:srgbClr val="000000"/>
                </a:solidFill>
                <a:latin typeface="Times New Roman" pitchFamily="65" charset="-122"/>
                <a:ea typeface="宋体" pitchFamily="65" charset="-122"/>
              </a:rPr>
              <a:t>,开关闭合时电容器两</a:t>
            </a:r>
            <a:endParaRPr lang="zh-CN" altLang="en-US" sz="2400" dirty="0" smtClean="0"/>
          </a:p>
          <a:p>
            <a:pPr eaLnBrk="0" latinLnBrk="1" hangingPunct="0">
              <a:lnSpc>
                <a:spcPct val="150000"/>
              </a:lnSpc>
            </a:pPr>
            <a:r>
              <a:rPr lang="zh-CN" altLang="en-US" sz="2012" kern="0" dirty="0" smtClean="0">
                <a:solidFill>
                  <a:srgbClr val="000000"/>
                </a:solidFill>
                <a:latin typeface="Times New Roman" pitchFamily="65" charset="-122"/>
                <a:ea typeface="宋体" pitchFamily="65" charset="-122"/>
              </a:rPr>
              <a:t>端的电压</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等于电阻</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两端的电压,开关断开时电容器两端的电压等于电</a:t>
            </a:r>
            <a:endParaRPr lang="zh-CN" altLang="en-US" sz="2400" dirty="0" smtClean="0"/>
          </a:p>
          <a:p>
            <a:pPr marL="0" indent="0" eaLnBrk="0" latinLnBrk="1" hangingPunct="0">
              <a:lnSpc>
                <a:spcPct val="150000"/>
              </a:lnSpc>
              <a:spcBef>
                <a:spcPts val="0"/>
              </a:spcBef>
              <a:buNone/>
            </a:pPr>
            <a:r>
              <a:rPr lang="zh-CN" altLang="en-US" sz="2012" kern="0" dirty="0" smtClean="0">
                <a:solidFill>
                  <a:srgbClr val="000000"/>
                </a:solidFill>
                <a:latin typeface="Times New Roman" pitchFamily="65" charset="-122"/>
                <a:ea typeface="宋体" pitchFamily="65" charset="-122"/>
              </a:rPr>
              <a:t>源</a:t>
            </a:r>
            <a:r>
              <a:rPr lang="zh-CN" altLang="en-US" sz="2012" kern="0" dirty="0" smtClean="0">
                <a:solidFill>
                  <a:srgbClr val="000000"/>
                </a:solidFill>
                <a:latin typeface="Times New Roman" pitchFamily="65" charset="-122"/>
                <a:ea typeface="宋体" pitchFamily="65" charset="-122"/>
              </a:rPr>
              <a:t>电动势</a:t>
            </a:r>
            <a:r>
              <a:rPr lang="zh-CN" altLang="en-US" sz="2012" i="1" kern="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,因</a:t>
            </a:r>
            <a:r>
              <a:rPr lang="zh-CN" altLang="en-US" sz="2012" i="1" kern="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&gt;</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,故带电液滴将向上运动,A、B项错误;因</a:t>
            </a:r>
            <a:r>
              <a:rPr lang="zh-CN" altLang="en-US" sz="2012" i="1" kern="0" dirty="0" smtClean="0">
                <a:solidFill>
                  <a:srgbClr val="000000"/>
                </a:solidFill>
                <a:latin typeface="Times New Roman" pitchFamily="65" charset="-122"/>
                <a:ea typeface="宋体" pitchFamily="65" charset="-122"/>
              </a:rPr>
              <a:t>Q</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CU</a:t>
            </a:r>
            <a:r>
              <a:rPr lang="zh-CN" altLang="en-US" sz="2012" kern="0" dirty="0" smtClean="0">
                <a:solidFill>
                  <a:srgbClr val="000000"/>
                </a:solidFill>
                <a:latin typeface="Times New Roman" pitchFamily="65" charset="-122"/>
                <a:ea typeface="宋体" pitchFamily="65" charset="-122"/>
              </a:rPr>
              <a:t>,开关断</a:t>
            </a:r>
            <a:r>
              <a:rPr dirty="0"/>
              <a:t/>
            </a:r>
            <a:br>
              <a:rPr dirty="0"/>
            </a:br>
            <a:r>
              <a:rPr lang="zh-CN" altLang="en-US" sz="2012" kern="0" dirty="0" smtClean="0">
                <a:solidFill>
                  <a:srgbClr val="000000"/>
                </a:solidFill>
                <a:latin typeface="Times New Roman" pitchFamily="65" charset="-122"/>
                <a:ea typeface="宋体" pitchFamily="65" charset="-122"/>
              </a:rPr>
              <a:t>开时电容器两端的电压增大,电容器将充电,C项错误,D项正确。</a:t>
            </a:r>
            <a:endParaRPr lang="zh-CN" altLang="en-US" dirty="0"/>
          </a:p>
          <a:p>
            <a:pPr marL="0" indent="0" eaLnBrk="0" latinLnBrk="1" hangingPunct="0">
              <a:lnSpc>
                <a:spcPct val="150000"/>
              </a:lnSpc>
              <a:spcBef>
                <a:spcPts val="147"/>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答案    D</a:t>
            </a:r>
            <a:endParaRPr lang="zh-CN" altLang="en-US" dirty="0"/>
          </a:p>
        </p:txBody>
      </p:sp>
      <p:pic>
        <p:nvPicPr>
          <p:cNvPr id="3" name="图片 3" descr="textimage45.jpeg"/>
          <p:cNvPicPr>
            <a:picLocks noChangeAspect="1"/>
          </p:cNvPicPr>
          <p:nvPr/>
        </p:nvPicPr>
        <p:blipFill>
          <a:blip r:embed="rId5"/>
          <a:stretch>
            <a:fillRect/>
          </a:stretch>
        </p:blipFill>
        <p:spPr>
          <a:xfrm>
            <a:off x="540000" y="2824001"/>
            <a:ext cx="180975" cy="190500"/>
          </a:xfrm>
          <a:prstGeom prst="rect">
            <a:avLst/>
          </a:prstGeom>
        </p:spPr>
      </p:pic>
      <p:pic>
        <p:nvPicPr>
          <p:cNvPr id="4" name="图片 4" descr="textimage44.jpeg"/>
          <p:cNvPicPr>
            <a:picLocks noChangeAspect="1"/>
          </p:cNvPicPr>
          <p:nvPr/>
        </p:nvPicPr>
        <p:blipFill>
          <a:blip r:embed="rId5"/>
          <a:stretch>
            <a:fillRect/>
          </a:stretch>
        </p:blipFill>
        <p:spPr>
          <a:xfrm>
            <a:off x="540000" y="994528"/>
            <a:ext cx="180975" cy="190499"/>
          </a:xfrm>
          <a:prstGeom prst="rect">
            <a:avLst/>
          </a:prstGeom>
        </p:spPr>
      </p:pic>
      <p:graphicFrame>
        <p:nvGraphicFramePr>
          <p:cNvPr id="5" name="对象 5"/>
          <p:cNvGraphicFramePr>
            <a:graphicFrameLocks noChangeAspect="1"/>
          </p:cNvGraphicFramePr>
          <p:nvPr/>
        </p:nvGraphicFramePr>
        <p:xfrm>
          <a:off x="5832580" y="791382"/>
          <a:ext cx="257175" cy="552450"/>
        </p:xfrm>
        <a:graphic>
          <a:graphicData uri="http://schemas.openxmlformats.org/presentationml/2006/ole">
            <p:oleObj spid="_x0000_s110593" name="Equation" r:id="rId6" imgW="259200" imgH="556800" progId="">
              <p:embed/>
            </p:oleObj>
          </a:graphicData>
        </a:graphic>
      </p:graphicFrame>
    </p:spTree>
    <p:custDataLst>
      <p:custData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3929987"/>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4-1　如图所示电路,</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间电压恒为3.2 V,3个电阻的阻值均为4 Ω,电容器</a:t>
            </a:r>
            <a:r>
              <a:rPr dirty="0"/>
              <a:t/>
            </a:r>
            <a:br>
              <a:rPr dirty="0"/>
            </a:br>
            <a:r>
              <a:rPr lang="zh-CN" altLang="en-US" sz="2012" kern="0" dirty="0" smtClean="0">
                <a:solidFill>
                  <a:srgbClr val="000000"/>
                </a:solidFill>
                <a:latin typeface="Times New Roman" pitchFamily="65" charset="-122"/>
                <a:ea typeface="宋体" pitchFamily="65" charset="-122"/>
              </a:rPr>
              <a:t>的电容为30 μF,电流表为理想电流表,那么电路稳定时电容器所带的电荷</a:t>
            </a:r>
            <a:r>
              <a:rPr dirty="0"/>
              <a:t/>
            </a:r>
            <a:br>
              <a:rPr dirty="0"/>
            </a:br>
            <a:r>
              <a:rPr lang="zh-CN" altLang="en-US" sz="2012" kern="0" dirty="0" smtClean="0">
                <a:solidFill>
                  <a:srgbClr val="000000"/>
                </a:solidFill>
                <a:latin typeface="Times New Roman" pitchFamily="65" charset="-122"/>
                <a:ea typeface="宋体" pitchFamily="65" charset="-122"/>
              </a:rPr>
              <a:t>量、电流表的读数分别是</a:t>
            </a:r>
            <a:r>
              <a:rPr lang="zh-CN" altLang="en-US" sz="1574" kern="0" spc="438"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47"/>
              </a:spcBef>
              <a:buNone/>
            </a:pPr>
            <a:r>
              <a:rPr lang="zh-CN" altLang="en-US" sz="6249" kern="0" spc="27800"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545"/>
              </a:spcBef>
              <a:buNone/>
            </a:pPr>
            <a:r>
              <a:rPr lang="zh-CN" altLang="en-US" sz="2012" kern="0" dirty="0" smtClean="0">
                <a:solidFill>
                  <a:srgbClr val="000000"/>
                </a:solidFill>
                <a:latin typeface="Times New Roman" pitchFamily="65" charset="-122"/>
                <a:ea typeface="宋体" pitchFamily="65" charset="-122"/>
              </a:rPr>
              <a:t>A.0,0.8 A　　B.9.6</a:t>
            </a:r>
            <a:r>
              <a:rPr lang="zh-CN" altLang="en-US" sz="2012" kern="0" dirty="0" smtClean="0">
                <a:solidFill>
                  <a:srgbClr val="000000"/>
                </a:solidFill>
                <a:latin typeface="Arial Narrow" pitchFamily="65" charset="-122"/>
                <a:ea typeface="Arial Unicode MS" pitchFamily="65" charset="-122"/>
              </a:rPr>
              <a:t>×</a:t>
            </a:r>
            <a:r>
              <a:rPr lang="zh-CN" altLang="en-US" sz="2012" kern="0" dirty="0" smtClean="0">
                <a:solidFill>
                  <a:srgbClr val="000000"/>
                </a:solidFill>
                <a:latin typeface="Times New Roman" pitchFamily="65" charset="-122"/>
                <a:ea typeface="宋体" pitchFamily="65" charset="-122"/>
              </a:rPr>
              <a:t>10</a:t>
            </a:r>
            <a:r>
              <a:rPr lang="zh-CN" altLang="en-US" sz="1515" kern="0" baseline="59000" dirty="0" smtClean="0">
                <a:solidFill>
                  <a:srgbClr val="000000"/>
                </a:solidFill>
                <a:latin typeface="Times New Roman" pitchFamily="65" charset="-122"/>
                <a:ea typeface="宋体" pitchFamily="65" charset="-122"/>
              </a:rPr>
              <a:t>-5</a:t>
            </a:r>
            <a:r>
              <a:rPr lang="zh-CN" altLang="en-US" sz="2012" kern="0" dirty="0" smtClean="0">
                <a:solidFill>
                  <a:srgbClr val="000000"/>
                </a:solidFill>
                <a:latin typeface="Times New Roman" pitchFamily="65" charset="-122"/>
                <a:ea typeface="宋体" pitchFamily="65" charset="-122"/>
              </a:rPr>
              <a:t> C,0.8 A</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C.9.6</a:t>
            </a:r>
            <a:r>
              <a:rPr lang="zh-CN" altLang="en-US" sz="2012" kern="0" dirty="0" smtClean="0">
                <a:solidFill>
                  <a:srgbClr val="000000"/>
                </a:solidFill>
                <a:latin typeface="Arial Narrow" pitchFamily="65" charset="-122"/>
                <a:ea typeface="Arial Unicode MS" pitchFamily="65" charset="-122"/>
              </a:rPr>
              <a:t>×</a:t>
            </a:r>
            <a:r>
              <a:rPr lang="zh-CN" altLang="en-US" sz="2012" kern="0" dirty="0" smtClean="0">
                <a:solidFill>
                  <a:srgbClr val="000000"/>
                </a:solidFill>
                <a:latin typeface="Times New Roman" pitchFamily="65" charset="-122"/>
                <a:ea typeface="宋体" pitchFamily="65" charset="-122"/>
              </a:rPr>
              <a:t>10</a:t>
            </a:r>
            <a:r>
              <a:rPr lang="zh-CN" altLang="en-US" sz="1515" kern="0" baseline="59000" dirty="0" smtClean="0">
                <a:solidFill>
                  <a:srgbClr val="000000"/>
                </a:solidFill>
                <a:latin typeface="Times New Roman" pitchFamily="65" charset="-122"/>
                <a:ea typeface="宋体" pitchFamily="65" charset="-122"/>
              </a:rPr>
              <a:t>-5</a:t>
            </a:r>
            <a:r>
              <a:rPr lang="zh-CN" altLang="en-US" sz="2012" kern="0" dirty="0" smtClean="0">
                <a:solidFill>
                  <a:srgbClr val="000000"/>
                </a:solidFill>
                <a:latin typeface="Times New Roman" pitchFamily="65" charset="-122"/>
                <a:ea typeface="宋体" pitchFamily="65" charset="-122"/>
              </a:rPr>
              <a:t> C,1 A　　D.1.2</a:t>
            </a:r>
            <a:r>
              <a:rPr lang="zh-CN" altLang="en-US" sz="2012" kern="0" dirty="0" smtClean="0">
                <a:solidFill>
                  <a:srgbClr val="000000"/>
                </a:solidFill>
                <a:latin typeface="Arial Narrow" pitchFamily="65" charset="-122"/>
                <a:ea typeface="Arial Unicode MS" pitchFamily="65" charset="-122"/>
              </a:rPr>
              <a:t>×</a:t>
            </a:r>
            <a:r>
              <a:rPr lang="zh-CN" altLang="en-US" sz="2012" kern="0" dirty="0" smtClean="0">
                <a:solidFill>
                  <a:srgbClr val="000000"/>
                </a:solidFill>
                <a:latin typeface="Times New Roman" pitchFamily="65" charset="-122"/>
                <a:ea typeface="宋体" pitchFamily="65" charset="-122"/>
              </a:rPr>
              <a:t>10</a:t>
            </a:r>
            <a:r>
              <a:rPr lang="zh-CN" altLang="en-US" sz="1515" kern="0" baseline="59000" dirty="0" smtClean="0">
                <a:solidFill>
                  <a:srgbClr val="000000"/>
                </a:solidFill>
                <a:latin typeface="Times New Roman" pitchFamily="65" charset="-122"/>
                <a:ea typeface="宋体" pitchFamily="65" charset="-122"/>
              </a:rPr>
              <a:t>-4</a:t>
            </a:r>
            <a:r>
              <a:rPr lang="zh-CN" altLang="en-US" sz="2012" kern="0" dirty="0" smtClean="0">
                <a:solidFill>
                  <a:srgbClr val="000000"/>
                </a:solidFill>
                <a:latin typeface="Times New Roman" pitchFamily="65" charset="-122"/>
                <a:ea typeface="宋体" pitchFamily="65" charset="-122"/>
              </a:rPr>
              <a:t> C,0.8 </a:t>
            </a:r>
            <a:r>
              <a:rPr lang="zh-CN" altLang="en-US" sz="2012" kern="0" dirty="0" smtClean="0">
                <a:solidFill>
                  <a:srgbClr val="000000"/>
                </a:solidFill>
                <a:latin typeface="Times New Roman" pitchFamily="65" charset="-122"/>
                <a:ea typeface="宋体" pitchFamily="65" charset="-122"/>
              </a:rPr>
              <a:t>A</a:t>
            </a:r>
            <a:endParaRPr lang="zh-CN" altLang="en-US" dirty="0"/>
          </a:p>
        </p:txBody>
      </p:sp>
      <p:pic>
        <p:nvPicPr>
          <p:cNvPr id="3" name="图片 3" descr="textimage46.jpeg"/>
          <p:cNvPicPr>
            <a:picLocks noChangeAspect="1"/>
          </p:cNvPicPr>
          <p:nvPr/>
        </p:nvPicPr>
        <p:blipFill>
          <a:blip r:embed="rId4"/>
          <a:stretch>
            <a:fillRect/>
          </a:stretch>
        </p:blipFill>
        <p:spPr>
          <a:xfrm>
            <a:off x="562105" y="2254463"/>
            <a:ext cx="4280139" cy="1602695"/>
          </a:xfrm>
          <a:prstGeom prst="rect">
            <a:avLst/>
          </a:prstGeom>
        </p:spPr>
      </p:pic>
    </p:spTree>
    <p:custDataLst>
      <p:custData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2812565"/>
          </a:xfrm>
          <a:prstGeom prst="rect">
            <a:avLst/>
          </a:prstGeom>
          <a:noFill/>
        </p:spPr>
        <p:txBody>
          <a:bodyPr wrap="square" lIns="0" tIns="0" rIns="0" bIns="0" rtlCol="0">
            <a:spAutoFit/>
          </a:bodyPr>
          <a:lstStyle/>
          <a:p>
            <a:pPr eaLnBrk="0" latinLnBrk="1" hangingPunct="0">
              <a:lnSpc>
                <a:spcPct val="150000"/>
              </a:lnSpc>
              <a:spcBef>
                <a:spcPts val="147"/>
              </a:spcBef>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答案    B</a:t>
            </a:r>
            <a:endParaRPr lang="zh-CN" altLang="en-US" sz="2400" dirty="0" smtClean="0"/>
          </a:p>
          <a:p>
            <a:pPr eaLnBrk="0" latinLnBrk="1" hangingPunct="0">
              <a:lnSpc>
                <a:spcPct val="150000"/>
              </a:lnSpc>
              <a:spcBef>
                <a:spcPts val="147"/>
              </a:spcBef>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解析　在分析含电容器的直流电路时,可以先把含电容器的支路断开,理</a:t>
            </a:r>
            <a:endParaRPr lang="zh-CN" altLang="en-US" sz="2400" dirty="0" smtClean="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想</a:t>
            </a:r>
            <a:r>
              <a:rPr lang="zh-CN" altLang="en-US" sz="2012" kern="0" dirty="0" smtClean="0">
                <a:solidFill>
                  <a:srgbClr val="000000"/>
                </a:solidFill>
                <a:latin typeface="Times New Roman" pitchFamily="65" charset="-122"/>
                <a:ea typeface="宋体" pitchFamily="65" charset="-122"/>
              </a:rPr>
              <a:t>电流表在电路中的作用相当于一段导线,题中电阻</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和</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被电流表短路,</a:t>
            </a:r>
            <a:r>
              <a:rPr dirty="0"/>
              <a:t/>
            </a:r>
            <a:br>
              <a:rPr dirty="0"/>
            </a:b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间只有电阻</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接入电路,所以电流表示数为</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=0.8 A;电容器两极</a:t>
            </a:r>
            <a:r>
              <a:rPr dirty="0"/>
              <a:t/>
            </a:r>
            <a:br>
              <a:rPr dirty="0"/>
            </a:br>
            <a:r>
              <a:rPr lang="zh-CN" altLang="en-US" sz="2012" kern="0" dirty="0" smtClean="0">
                <a:solidFill>
                  <a:srgbClr val="000000"/>
                </a:solidFill>
                <a:latin typeface="Times New Roman" pitchFamily="65" charset="-122"/>
                <a:ea typeface="宋体" pitchFamily="65" charset="-122"/>
              </a:rPr>
              <a:t>板间电压</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=3.2 V,所以,电容器所带的电荷量</a:t>
            </a:r>
            <a:r>
              <a:rPr lang="zh-CN" altLang="en-US" sz="2012" i="1" kern="0" dirty="0" smtClean="0">
                <a:solidFill>
                  <a:srgbClr val="000000"/>
                </a:solidFill>
                <a:latin typeface="Times New Roman" pitchFamily="65" charset="-122"/>
                <a:ea typeface="宋体" pitchFamily="65" charset="-122"/>
              </a:rPr>
              <a:t>Q</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CU</a:t>
            </a:r>
            <a:r>
              <a:rPr lang="zh-CN" altLang="en-US" sz="2012" kern="0" dirty="0" smtClean="0">
                <a:solidFill>
                  <a:srgbClr val="000000"/>
                </a:solidFill>
                <a:latin typeface="Times New Roman" pitchFamily="65" charset="-122"/>
                <a:ea typeface="宋体" pitchFamily="65" charset="-122"/>
              </a:rPr>
              <a:t>=30</a:t>
            </a:r>
            <a:r>
              <a:rPr lang="zh-CN" altLang="en-US" sz="2012" kern="0" dirty="0" smtClean="0">
                <a:solidFill>
                  <a:srgbClr val="000000"/>
                </a:solidFill>
                <a:latin typeface="Arial Narrow" pitchFamily="65" charset="-122"/>
                <a:ea typeface="Arial Unicode MS" pitchFamily="65" charset="-122"/>
              </a:rPr>
              <a:t>×</a:t>
            </a:r>
            <a:r>
              <a:rPr lang="zh-CN" altLang="en-US" sz="2012" kern="0" dirty="0" smtClean="0">
                <a:solidFill>
                  <a:srgbClr val="000000"/>
                </a:solidFill>
                <a:latin typeface="Times New Roman" pitchFamily="65" charset="-122"/>
                <a:ea typeface="宋体" pitchFamily="65" charset="-122"/>
              </a:rPr>
              <a:t>10</a:t>
            </a:r>
            <a:r>
              <a:rPr lang="zh-CN" altLang="en-US" sz="1515" kern="0" baseline="59000" dirty="0" smtClean="0">
                <a:solidFill>
                  <a:srgbClr val="000000"/>
                </a:solidFill>
                <a:latin typeface="Times New Roman" pitchFamily="65" charset="-122"/>
                <a:ea typeface="宋体" pitchFamily="65" charset="-122"/>
              </a:rPr>
              <a:t>-6</a:t>
            </a:r>
            <a:r>
              <a:rPr lang="zh-CN" altLang="en-US" sz="2012" kern="0" dirty="0" smtClean="0">
                <a:solidFill>
                  <a:srgbClr val="000000"/>
                </a:solidFill>
                <a:latin typeface="Arial Narrow" pitchFamily="65" charset="-122"/>
                <a:ea typeface="Arial Unicode MS" pitchFamily="65" charset="-122"/>
              </a:rPr>
              <a:t>×</a:t>
            </a:r>
            <a:r>
              <a:rPr lang="zh-CN" altLang="en-US" sz="2012" kern="0" dirty="0" smtClean="0">
                <a:solidFill>
                  <a:srgbClr val="000000"/>
                </a:solidFill>
                <a:latin typeface="Times New Roman" pitchFamily="65" charset="-122"/>
                <a:ea typeface="宋体" pitchFamily="65" charset="-122"/>
              </a:rPr>
              <a:t>3.2 C=9.6</a:t>
            </a:r>
            <a:r>
              <a:rPr lang="zh-CN" altLang="en-US" sz="2012" kern="0" dirty="0" smtClean="0">
                <a:solidFill>
                  <a:srgbClr val="000000"/>
                </a:solidFill>
                <a:latin typeface="Arial Narrow" pitchFamily="65" charset="-122"/>
                <a:ea typeface="Arial Unicode MS" pitchFamily="65" charset="-122"/>
              </a:rPr>
              <a:t>×</a:t>
            </a:r>
            <a:r>
              <a:rPr lang="zh-CN" altLang="en-US" sz="2012" kern="0" dirty="0" smtClean="0">
                <a:solidFill>
                  <a:srgbClr val="000000"/>
                </a:solidFill>
                <a:latin typeface="Times New Roman" pitchFamily="65" charset="-122"/>
                <a:ea typeface="宋体" pitchFamily="65" charset="-122"/>
              </a:rPr>
              <a:t>10</a:t>
            </a:r>
            <a:r>
              <a:rPr lang="zh-CN" altLang="en-US" sz="1515" kern="0" baseline="59000" dirty="0" smtClean="0">
                <a:solidFill>
                  <a:srgbClr val="000000"/>
                </a:solidFill>
                <a:latin typeface="Times New Roman" pitchFamily="65" charset="-122"/>
                <a:ea typeface="宋体" pitchFamily="65" charset="-122"/>
              </a:rPr>
              <a:t>-</a:t>
            </a:r>
            <a:r>
              <a:rPr dirty="0"/>
              <a:t/>
            </a:r>
            <a:br>
              <a:rPr dirty="0"/>
            </a:br>
            <a:r>
              <a:rPr lang="zh-CN" altLang="en-US" sz="1515" kern="0" baseline="59000" dirty="0" smtClean="0">
                <a:solidFill>
                  <a:srgbClr val="000000"/>
                </a:solidFill>
                <a:latin typeface="Times New Roman" pitchFamily="65" charset="-122"/>
                <a:ea typeface="宋体" pitchFamily="65" charset="-122"/>
              </a:rPr>
              <a:t>5</a:t>
            </a:r>
            <a:r>
              <a:rPr lang="zh-CN" altLang="en-US" sz="2012" kern="0" dirty="0" smtClean="0">
                <a:solidFill>
                  <a:srgbClr val="000000"/>
                </a:solidFill>
                <a:latin typeface="Times New Roman" pitchFamily="65" charset="-122"/>
                <a:ea typeface="宋体" pitchFamily="65" charset="-122"/>
              </a:rPr>
              <a:t> C。本题答案为B。</a:t>
            </a:r>
            <a:endParaRPr lang="zh-CN" altLang="en-US" dirty="0"/>
          </a:p>
        </p:txBody>
      </p:sp>
      <p:pic>
        <p:nvPicPr>
          <p:cNvPr id="3" name="图片 4" descr="textimage47.jpeg"/>
          <p:cNvPicPr>
            <a:picLocks noChangeAspect="1"/>
          </p:cNvPicPr>
          <p:nvPr/>
        </p:nvPicPr>
        <p:blipFill>
          <a:blip r:embed="rId4"/>
          <a:stretch>
            <a:fillRect/>
          </a:stretch>
        </p:blipFill>
        <p:spPr>
          <a:xfrm>
            <a:off x="540000" y="862820"/>
            <a:ext cx="180975" cy="190499"/>
          </a:xfrm>
          <a:prstGeom prst="rect">
            <a:avLst/>
          </a:prstGeom>
        </p:spPr>
      </p:pic>
      <p:pic>
        <p:nvPicPr>
          <p:cNvPr id="4" name="图片 5" descr="textimage48.jpeg"/>
          <p:cNvPicPr>
            <a:picLocks noChangeAspect="1"/>
          </p:cNvPicPr>
          <p:nvPr/>
        </p:nvPicPr>
        <p:blipFill>
          <a:blip r:embed="rId4"/>
          <a:stretch>
            <a:fillRect/>
          </a:stretch>
        </p:blipFill>
        <p:spPr>
          <a:xfrm>
            <a:off x="540000" y="1346012"/>
            <a:ext cx="180975" cy="190499"/>
          </a:xfrm>
          <a:prstGeom prst="rect">
            <a:avLst/>
          </a:prstGeom>
        </p:spPr>
      </p:pic>
    </p:spTree>
    <p:custDataLst>
      <p:custData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420005"/>
            <a:ext cx="8505000" cy="4800665"/>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电路故障的分析方法</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1.电路故障一般是短路或断路</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(1)电路中发生断路,表现为电源电压不为零,而电流为零;断路后,电源电压</a:t>
            </a:r>
            <a:r>
              <a:rPr dirty="0"/>
              <a:t/>
            </a:r>
            <a:br>
              <a:rPr dirty="0"/>
            </a:br>
            <a:r>
              <a:rPr lang="zh-CN" altLang="en-US" sz="2012" kern="0" dirty="0" smtClean="0">
                <a:solidFill>
                  <a:srgbClr val="000000"/>
                </a:solidFill>
                <a:latin typeface="Times New Roman" pitchFamily="65" charset="-122"/>
                <a:ea typeface="宋体" pitchFamily="65" charset="-122"/>
              </a:rPr>
              <a:t>将全部降落在断路之处,若电路中某两点间电压不为零,等于电源电压,则</a:t>
            </a:r>
            <a:r>
              <a:rPr dirty="0"/>
              <a:t/>
            </a:r>
            <a:br>
              <a:rPr dirty="0"/>
            </a:br>
            <a:r>
              <a:rPr lang="zh-CN" altLang="en-US" sz="2012" kern="0" dirty="0" smtClean="0">
                <a:solidFill>
                  <a:srgbClr val="000000"/>
                </a:solidFill>
                <a:latin typeface="Times New Roman" pitchFamily="65" charset="-122"/>
                <a:ea typeface="宋体" pitchFamily="65" charset="-122"/>
              </a:rPr>
              <a:t>这两点间有断点,而这两点与电源连接部分无断点。</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(2)电路中某一部分发生短路,表现为有电流通过电路而电路两端电压为</a:t>
            </a:r>
            <a:r>
              <a:rPr dirty="0"/>
              <a:t/>
            </a:r>
            <a:br>
              <a:rPr dirty="0"/>
            </a:br>
            <a:r>
              <a:rPr lang="zh-CN" altLang="en-US" sz="2012" kern="0" dirty="0" smtClean="0">
                <a:solidFill>
                  <a:srgbClr val="000000"/>
                </a:solidFill>
                <a:latin typeface="Times New Roman" pitchFamily="65" charset="-122"/>
                <a:ea typeface="宋体" pitchFamily="65" charset="-122"/>
              </a:rPr>
              <a:t>零。</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2.电路故障,常见的情况有导线断芯、灯泡断丝、灯座短路、电阻器内部</a:t>
            </a:r>
            <a:r>
              <a:rPr dirty="0"/>
              <a:t/>
            </a:r>
            <a:br>
              <a:rPr dirty="0"/>
            </a:br>
            <a:r>
              <a:rPr lang="zh-CN" altLang="en-US" sz="2012" kern="0" dirty="0" smtClean="0">
                <a:solidFill>
                  <a:srgbClr val="000000"/>
                </a:solidFill>
                <a:latin typeface="Times New Roman" pitchFamily="65" charset="-122"/>
                <a:ea typeface="宋体" pitchFamily="65" charset="-122"/>
              </a:rPr>
              <a:t>断路、接触不良等现象,检查故障的基本方法有两种。</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(1)仪表检测法</a:t>
            </a:r>
            <a:endParaRPr lang="zh-CN" altLang="en-US" dirty="0"/>
          </a:p>
        </p:txBody>
      </p:sp>
      <p:grpSp>
        <p:nvGrpSpPr>
          <p:cNvPr id="3" name="组合 2"/>
          <p:cNvGrpSpPr/>
          <p:nvPr/>
        </p:nvGrpSpPr>
        <p:grpSpPr>
          <a:xfrm>
            <a:off x="3571868" y="777063"/>
            <a:ext cx="2000250" cy="642942"/>
            <a:chOff x="3571875" y="1314450"/>
            <a:chExt cx="2000250" cy="642942"/>
          </a:xfrm>
        </p:grpSpPr>
        <p:sp>
          <p:nvSpPr>
            <p:cNvPr id="4" name="对角圆角矩形 3"/>
            <p:cNvSpPr/>
            <p:nvPr/>
          </p:nvSpPr>
          <p:spPr>
            <a:xfrm>
              <a:off x="3571875" y="1314450"/>
              <a:ext cx="2000250" cy="561975"/>
            </a:xfrm>
            <a:prstGeom prst="round2DiagRect">
              <a:avLst/>
            </a:prstGeom>
            <a:solidFill>
              <a:srgbClr val="008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sz="1800" kern="1200">
                <a:ln>
                  <a:solidFill>
                    <a:srgbClr val="00B0F0"/>
                  </a:solidFill>
                </a:ln>
                <a:solidFill>
                  <a:schemeClr val="lt1"/>
                </a:solidFill>
                <a:latin typeface="+mn-lt"/>
                <a:ea typeface="+mn-ea"/>
                <a:cs typeface="+mn-cs"/>
              </a:endParaRPr>
            </a:p>
          </p:txBody>
        </p:sp>
        <p:sp>
          <p:nvSpPr>
            <p:cNvPr id="5" name="TextBox 4"/>
            <p:cNvSpPr txBox="1">
              <a:spLocks noChangeArrowheads="1"/>
            </p:cNvSpPr>
            <p:nvPr/>
          </p:nvSpPr>
          <p:spPr bwMode="auto">
            <a:xfrm>
              <a:off x="3638550" y="1372617"/>
              <a:ext cx="1857376" cy="584775"/>
            </a:xfrm>
            <a:prstGeom prst="rect">
              <a:avLst/>
            </a:prstGeom>
            <a:noFill/>
            <a:ln w="9525">
              <a:noFill/>
              <a:miter lim="800000"/>
              <a:headEnd/>
              <a:tailEnd/>
            </a:ln>
          </p:spPr>
          <p:txBody>
            <a:bodyPr wrap="square">
              <a:spAutoFit/>
            </a:bodyPr>
            <a:lstStyle/>
            <a:p>
              <a:pPr algn="ctr" fontAlgn="t"/>
              <a:r>
                <a:rPr lang="zh-CN" altLang="en-US" sz="3200" b="1" dirty="0" smtClean="0">
                  <a:solidFill>
                    <a:schemeClr val="bg1"/>
                  </a:solidFill>
                  <a:latin typeface="黑体" pitchFamily="2" charset="-122"/>
                  <a:ea typeface="黑体" pitchFamily="2" charset="-122"/>
                </a:rPr>
                <a:t>思想方法</a:t>
              </a:r>
              <a:endParaRPr lang="zh-CN" altLang="en-US" sz="3200" b="1" dirty="0">
                <a:solidFill>
                  <a:schemeClr val="bg1"/>
                </a:solidFill>
                <a:latin typeface="黑体" pitchFamily="2" charset="-122"/>
                <a:ea typeface="黑体" pitchFamily="2" charset="-122"/>
                <a:hlinkClick r:id="rId4" action="ppaction://hlinksldjump"/>
              </a:endParaRPr>
            </a:p>
          </p:txBody>
        </p:sp>
      </p:grpSp>
    </p:spTree>
    <p:custDataLst>
      <p:custData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4593630"/>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①电压表是由灵敏电流计G和分压电阻</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0</a:t>
            </a:r>
            <a:r>
              <a:rPr lang="zh-CN" altLang="en-US" sz="2012" kern="0" dirty="0" smtClean="0">
                <a:solidFill>
                  <a:srgbClr val="000000"/>
                </a:solidFill>
                <a:latin typeface="Times New Roman" pitchFamily="65" charset="-122"/>
                <a:ea typeface="宋体" pitchFamily="65" charset="-122"/>
              </a:rPr>
              <a:t>串联组成的,内部结构如图甲所</a:t>
            </a:r>
            <a:r>
              <a:rPr dirty="0"/>
              <a:t/>
            </a:r>
            <a:br>
              <a:rPr dirty="0"/>
            </a:br>
            <a:r>
              <a:rPr lang="zh-CN" altLang="en-US" sz="2012" kern="0" dirty="0" smtClean="0">
                <a:solidFill>
                  <a:srgbClr val="000000"/>
                </a:solidFill>
                <a:latin typeface="Times New Roman" pitchFamily="65" charset="-122"/>
                <a:ea typeface="宋体" pitchFamily="65" charset="-122"/>
              </a:rPr>
              <a:t>示。</a:t>
            </a:r>
            <a:endParaRPr lang="zh-CN" altLang="en-US" dirty="0"/>
          </a:p>
          <a:p>
            <a:pPr marL="0" indent="0" eaLnBrk="0" latinLnBrk="1" hangingPunct="0">
              <a:lnSpc>
                <a:spcPct val="150000"/>
              </a:lnSpc>
              <a:spcBef>
                <a:spcPts val="147"/>
              </a:spcBef>
              <a:buNone/>
            </a:pPr>
            <a:r>
              <a:rPr lang="zh-CN" altLang="en-US" sz="8339" kern="0" spc="44685"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2366"/>
              </a:spcBef>
              <a:buNone/>
            </a:pPr>
            <a:r>
              <a:rPr lang="zh-CN" altLang="en-US" sz="2012" kern="0" dirty="0" smtClean="0">
                <a:solidFill>
                  <a:srgbClr val="000000"/>
                </a:solidFill>
                <a:latin typeface="Times New Roman" pitchFamily="65" charset="-122"/>
                <a:ea typeface="宋体" pitchFamily="65" charset="-122"/>
              </a:rPr>
              <a:t>                             甲</a:t>
            </a:r>
            <a:r>
              <a:rPr lang="zh-CN" altLang="en-US" sz="2012" kern="0" dirty="0" smtClean="0">
                <a:solidFill>
                  <a:srgbClr val="000000"/>
                </a:solidFill>
                <a:latin typeface="Times New Roman" pitchFamily="65" charset="-122"/>
                <a:ea typeface="宋体" pitchFamily="65" charset="-122"/>
              </a:rPr>
              <a:t>　　　　　　　　　　　乙</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②用电压表检测</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如图乙所示,合上开关S,若电压表有示数,说明电路中有电流通过电压表,电</a:t>
            </a:r>
            <a:endParaRPr lang="zh-CN" altLang="en-US" dirty="0"/>
          </a:p>
        </p:txBody>
      </p:sp>
      <p:pic>
        <p:nvPicPr>
          <p:cNvPr id="3" name="图片 3" descr="textimage50.jpeg"/>
          <p:cNvPicPr>
            <a:picLocks noChangeAspect="1"/>
          </p:cNvPicPr>
          <p:nvPr/>
        </p:nvPicPr>
        <p:blipFill>
          <a:blip r:embed="rId4"/>
          <a:stretch>
            <a:fillRect/>
          </a:stretch>
        </p:blipFill>
        <p:spPr>
          <a:xfrm>
            <a:off x="772703" y="1705757"/>
            <a:ext cx="6268768" cy="2074811"/>
          </a:xfrm>
          <a:prstGeom prst="rect">
            <a:avLst/>
          </a:prstGeom>
        </p:spPr>
      </p:pic>
    </p:spTree>
    <p:custDataLst>
      <p:custData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1003352"/>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a:t>
            </a:r>
            <a:r>
              <a:rPr lang="zh-CN" altLang="en-US" sz="2069" kern="0" dirty="0" smtClean="0">
                <a:solidFill>
                  <a:srgbClr val="000000"/>
                </a:solidFill>
                <a:latin typeface="Times New Roman" pitchFamily="65" charset="-122"/>
                <a:ea typeface="宋体" pitchFamily="65" charset="-122"/>
              </a:rPr>
              <a:t>2)当外电阻</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减小时,</a:t>
            </a:r>
            <a:r>
              <a:rPr lang="zh-CN" altLang="en-US" sz="2069" i="1" kern="0" dirty="0" smtClean="0">
                <a:solidFill>
                  <a:srgbClr val="000000"/>
                </a:solidFill>
                <a:latin typeface="Times New Roman" pitchFamily="65" charset="-122"/>
                <a:ea typeface="宋体" pitchFamily="65" charset="-122"/>
              </a:rPr>
              <a:t>I</a:t>
            </a:r>
            <a:r>
              <a:rPr lang="zh-CN" altLang="en-US" sz="2069" kern="0" dirty="0" smtClean="0">
                <a:solidFill>
                  <a:srgbClr val="000000"/>
                </a:solidFill>
                <a:latin typeface="Times New Roman" pitchFamily="65" charset="-122"/>
                <a:ea typeface="宋体" pitchFamily="65" charset="-122"/>
              </a:rPr>
              <a:t>④</a:t>
            </a:r>
            <a:r>
              <a:rPr lang="zh-CN" altLang="en-US" sz="2069" u="sng" kern="0" dirty="0" smtClean="0">
                <a:solidFill>
                  <a:srgbClr val="000000"/>
                </a:solidFill>
                <a:latin typeface="Times New Roman" pitchFamily="65" charset="-122"/>
                <a:ea typeface="宋体" pitchFamily="65" charset="-122"/>
              </a:rPr>
              <a:t>　增大    </a:t>
            </a:r>
            <a:r>
              <a:rPr lang="zh-CN" altLang="en-US" sz="2069" kern="0" dirty="0" smtClean="0">
                <a:solidFill>
                  <a:srgbClr val="000000"/>
                </a:solidFill>
                <a:latin typeface="Times New Roman" pitchFamily="65" charset="-122"/>
                <a:ea typeface="宋体" pitchFamily="65" charset="-122"/>
              </a:rPr>
              <a:t>,内电压⑤</a:t>
            </a:r>
            <a:r>
              <a:rPr lang="zh-CN" altLang="en-US" sz="2069" u="sng" kern="0" dirty="0" smtClean="0">
                <a:solidFill>
                  <a:srgbClr val="000000"/>
                </a:solidFill>
                <a:latin typeface="Times New Roman" pitchFamily="65" charset="-122"/>
                <a:ea typeface="宋体" pitchFamily="65" charset="-122"/>
              </a:rPr>
              <a:t>　增大    </a:t>
            </a:r>
            <a:r>
              <a:rPr lang="zh-CN" altLang="en-US" sz="2069" kern="0" dirty="0" smtClean="0">
                <a:solidFill>
                  <a:srgbClr val="000000"/>
                </a:solidFill>
                <a:latin typeface="Times New Roman" pitchFamily="65" charset="-122"/>
                <a:ea typeface="宋体" pitchFamily="65" charset="-122"/>
              </a:rPr>
              <a:t>,路端电压⑥</a:t>
            </a:r>
            <a:r>
              <a:rPr lang="zh-CN" altLang="en-US" sz="2069" u="sng" kern="0" dirty="0" smtClean="0">
                <a:solidFill>
                  <a:srgbClr val="000000"/>
                </a:solidFill>
                <a:latin typeface="Times New Roman" pitchFamily="65" charset="-122"/>
                <a:ea typeface="宋体" pitchFamily="65" charset="-122"/>
              </a:rPr>
              <a:t>　减</a:t>
            </a:r>
            <a:r>
              <a:rPr dirty="0"/>
              <a:t/>
            </a:r>
            <a:br>
              <a:rPr dirty="0"/>
            </a:br>
            <a:r>
              <a:rPr lang="zh-CN" altLang="en-US" sz="2069" u="sng" kern="0" dirty="0" smtClean="0">
                <a:solidFill>
                  <a:srgbClr val="000000"/>
                </a:solidFill>
                <a:latin typeface="Times New Roman" pitchFamily="65" charset="-122"/>
                <a:ea typeface="宋体" pitchFamily="65" charset="-122"/>
              </a:rPr>
              <a:t>小    </a:t>
            </a:r>
            <a:r>
              <a:rPr lang="zh-CN" altLang="en-US" sz="2069" kern="0" dirty="0" smtClean="0">
                <a:solidFill>
                  <a:srgbClr val="000000"/>
                </a:solidFill>
                <a:latin typeface="Times New Roman" pitchFamily="65" charset="-122"/>
                <a:ea typeface="宋体" pitchFamily="65" charset="-122"/>
              </a:rPr>
              <a:t>。当电源两端短路时,外电阻</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=0,</a:t>
            </a:r>
            <a:r>
              <a:rPr lang="zh-CN" altLang="en-US" sz="2069" i="1" kern="0" dirty="0" smtClean="0">
                <a:solidFill>
                  <a:srgbClr val="000000"/>
                </a:solidFill>
                <a:latin typeface="Times New Roman" pitchFamily="65" charset="-122"/>
                <a:ea typeface="宋体" pitchFamily="65" charset="-122"/>
              </a:rPr>
              <a:t>I</a:t>
            </a:r>
            <a:r>
              <a:rPr lang="zh-CN" altLang="en-US" sz="1558" kern="0" baseline="-15000" dirty="0" smtClean="0">
                <a:solidFill>
                  <a:srgbClr val="000000"/>
                </a:solidFill>
                <a:latin typeface="Times New Roman" pitchFamily="65" charset="-122"/>
                <a:ea typeface="宋体" pitchFamily="65" charset="-122"/>
              </a:rPr>
              <a:t>短</a:t>
            </a:r>
            <a:r>
              <a:rPr lang="zh-CN" altLang="en-US" sz="2069" kern="0" dirty="0" smtClean="0">
                <a:solidFill>
                  <a:srgbClr val="000000"/>
                </a:solidFill>
                <a:latin typeface="Times New Roman" pitchFamily="65" charset="-122"/>
                <a:ea typeface="宋体" pitchFamily="65" charset="-122"/>
              </a:rPr>
              <a:t>=</a:t>
            </a:r>
            <a:r>
              <a:rPr lang="zh-CN" altLang="en-US" sz="2644" kern="0" spc="-769"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U</a:t>
            </a:r>
            <a:r>
              <a:rPr lang="zh-CN" altLang="en-US" sz="2069" kern="0" dirty="0" smtClean="0">
                <a:solidFill>
                  <a:srgbClr val="000000"/>
                </a:solidFill>
                <a:latin typeface="Times New Roman" pitchFamily="65" charset="-122"/>
                <a:ea typeface="宋体" pitchFamily="65" charset="-122"/>
              </a:rPr>
              <a:t>=0。</a:t>
            </a:r>
            <a:endParaRPr lang="zh-CN" altLang="en-US" dirty="0"/>
          </a:p>
        </p:txBody>
      </p:sp>
      <p:graphicFrame>
        <p:nvGraphicFramePr>
          <p:cNvPr id="6" name="对象 4"/>
          <p:cNvGraphicFramePr>
            <a:graphicFrameLocks noChangeAspect="1"/>
          </p:cNvGraphicFramePr>
          <p:nvPr/>
        </p:nvGraphicFramePr>
        <p:xfrm>
          <a:off x="5155091" y="1291448"/>
          <a:ext cx="238125" cy="561975"/>
        </p:xfrm>
        <a:graphic>
          <a:graphicData uri="http://schemas.openxmlformats.org/presentationml/2006/ole">
            <p:oleObj spid="_x0000_s1027" name="Equation" r:id="rId5" imgW="240000" imgH="566400" progId="">
              <p:embed/>
            </p:oleObj>
          </a:graphicData>
        </a:graphic>
      </p:graphicFrame>
      <p:sp>
        <p:nvSpPr>
          <p:cNvPr id="7" name="TextBox 2"/>
          <p:cNvSpPr txBox="1"/>
          <p:nvPr/>
        </p:nvSpPr>
        <p:spPr>
          <a:xfrm>
            <a:off x="540000" y="1634319"/>
            <a:ext cx="8505000" cy="4714908"/>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(3)路端电压也可以表示为</a:t>
            </a:r>
            <a:r>
              <a:rPr lang="zh-CN" altLang="en-US" sz="2069" i="1" kern="0" dirty="0" smtClean="0">
                <a:solidFill>
                  <a:srgbClr val="000000"/>
                </a:solidFill>
                <a:latin typeface="Times New Roman" pitchFamily="65" charset="-122"/>
                <a:ea typeface="宋体" pitchFamily="65" charset="-122"/>
              </a:rPr>
              <a:t>U</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IR</a:t>
            </a:r>
            <a:r>
              <a:rPr lang="zh-CN" altLang="en-US" sz="2069" kern="0" dirty="0" smtClean="0">
                <a:solidFill>
                  <a:srgbClr val="000000"/>
                </a:solidFill>
                <a:latin typeface="Times New Roman" pitchFamily="65" charset="-122"/>
                <a:ea typeface="宋体" pitchFamily="65" charset="-122"/>
              </a:rPr>
              <a:t>=</a:t>
            </a:r>
            <a:r>
              <a:rPr lang="zh-CN" altLang="en-US" sz="2391" kern="0" spc="1958"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a:t>
            </a:r>
            <a:r>
              <a:rPr lang="zh-CN" altLang="en-US" sz="3689" kern="0" spc="660"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,也可以得到路端电压随外</a:t>
            </a:r>
            <a:endParaRPr lang="zh-CN" altLang="en-US" dirty="0"/>
          </a:p>
          <a:p>
            <a:pPr marL="0" indent="0" eaLnBrk="0" latinLnBrk="1" hangingPunct="0">
              <a:lnSpc>
                <a:spcPct val="150000"/>
              </a:lnSpc>
              <a:spcBef>
                <a:spcPts val="354"/>
              </a:spcBef>
              <a:buNone/>
            </a:pPr>
            <a:r>
              <a:rPr lang="zh-CN" altLang="en-US" sz="2069" kern="0" dirty="0" smtClean="0">
                <a:solidFill>
                  <a:srgbClr val="000000"/>
                </a:solidFill>
                <a:latin typeface="Times New Roman" pitchFamily="65" charset="-122"/>
                <a:ea typeface="宋体" pitchFamily="65" charset="-122"/>
              </a:rPr>
              <a:t>电阻增大而增大的结论。</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用</a:t>
            </a:r>
            <a:r>
              <a:rPr lang="zh-CN" altLang="en-US" sz="2069" i="1" kern="0" dirty="0" smtClean="0">
                <a:solidFill>
                  <a:srgbClr val="000000"/>
                </a:solidFill>
                <a:latin typeface="Times New Roman" pitchFamily="65" charset="-122"/>
                <a:ea typeface="宋体" pitchFamily="65" charset="-122"/>
              </a:rPr>
              <a:t>U</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图像表示,如图所示。</a:t>
            </a:r>
            <a:endParaRPr lang="zh-CN" altLang="en-US" dirty="0"/>
          </a:p>
          <a:p>
            <a:pPr marL="0" indent="0" eaLnBrk="0" latinLnBrk="1" hangingPunct="0">
              <a:lnSpc>
                <a:spcPct val="150000"/>
              </a:lnSpc>
              <a:spcBef>
                <a:spcPts val="147"/>
              </a:spcBef>
              <a:buNone/>
            </a:pPr>
            <a:r>
              <a:rPr lang="zh-CN" altLang="en-US" sz="6660" kern="0" spc="22664"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669"/>
              </a:spcBef>
              <a:buNone/>
            </a:pPr>
            <a:r>
              <a:rPr lang="zh-CN" altLang="en-US" sz="2069" kern="0" dirty="0" smtClean="0">
                <a:solidFill>
                  <a:srgbClr val="000000"/>
                </a:solidFill>
                <a:latin typeface="Times New Roman" pitchFamily="65" charset="-122"/>
                <a:ea typeface="宋体" pitchFamily="65" charset="-122"/>
              </a:rPr>
              <a:t>三、电源的功率与效率</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1.电源的总功率:</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总</a:t>
            </a:r>
            <a:r>
              <a:rPr lang="zh-CN" altLang="en-US" sz="2069" kern="0" dirty="0" smtClean="0">
                <a:solidFill>
                  <a:srgbClr val="000000"/>
                </a:solidFill>
                <a:latin typeface="Times New Roman" pitchFamily="65" charset="-122"/>
                <a:ea typeface="宋体" pitchFamily="65" charset="-122"/>
              </a:rPr>
              <a:t>=⑦</a:t>
            </a:r>
            <a:r>
              <a:rPr lang="zh-CN" altLang="en-US" sz="2069" u="sng" kern="0" dirty="0" smtClean="0">
                <a:solidFill>
                  <a:srgbClr val="000000"/>
                </a:solidFill>
                <a:latin typeface="Times New Roman" pitchFamily="65" charset="-122"/>
                <a:ea typeface="宋体" pitchFamily="65" charset="-122"/>
              </a:rPr>
              <a:t>    </a:t>
            </a:r>
            <a:r>
              <a:rPr lang="zh-CN" altLang="en-US" sz="2069" i="1" u="sng" kern="0" dirty="0" smtClean="0">
                <a:solidFill>
                  <a:srgbClr val="000000"/>
                </a:solidFill>
                <a:latin typeface="Times New Roman" pitchFamily="65" charset="-122"/>
                <a:ea typeface="宋体" pitchFamily="65" charset="-122"/>
              </a:rPr>
              <a:t>EI</a:t>
            </a:r>
            <a:r>
              <a:rPr lang="zh-CN" altLang="en-US" sz="2069" u="sng" kern="0"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a:t>
            </a:r>
            <a:endParaRPr lang="zh-CN" altLang="en-US" dirty="0"/>
          </a:p>
        </p:txBody>
      </p:sp>
      <p:pic>
        <p:nvPicPr>
          <p:cNvPr id="8" name="图片 3" descr="textimage2.jpeg"/>
          <p:cNvPicPr>
            <a:picLocks noChangeAspect="1"/>
          </p:cNvPicPr>
          <p:nvPr/>
        </p:nvPicPr>
        <p:blipFill>
          <a:blip r:embed="rId6"/>
          <a:stretch>
            <a:fillRect/>
          </a:stretch>
        </p:blipFill>
        <p:spPr>
          <a:xfrm>
            <a:off x="2747825" y="3563146"/>
            <a:ext cx="3610126" cy="1680416"/>
          </a:xfrm>
          <a:prstGeom prst="rect">
            <a:avLst/>
          </a:prstGeom>
        </p:spPr>
      </p:pic>
      <p:graphicFrame>
        <p:nvGraphicFramePr>
          <p:cNvPr id="9" name="对象 4"/>
          <p:cNvGraphicFramePr>
            <a:graphicFrameLocks noChangeAspect="1"/>
          </p:cNvGraphicFramePr>
          <p:nvPr/>
        </p:nvGraphicFramePr>
        <p:xfrm>
          <a:off x="4205906" y="1889989"/>
          <a:ext cx="552450" cy="561975"/>
        </p:xfrm>
        <a:graphic>
          <a:graphicData uri="http://schemas.openxmlformats.org/presentationml/2006/ole">
            <p:oleObj spid="_x0000_s1028" name="Equation" r:id="rId7" imgW="556800" imgH="566400" progId="">
              <p:embed/>
            </p:oleObj>
          </a:graphicData>
        </a:graphic>
      </p:graphicFrame>
      <p:graphicFrame>
        <p:nvGraphicFramePr>
          <p:cNvPr id="10" name="对象 5"/>
          <p:cNvGraphicFramePr>
            <a:graphicFrameLocks noChangeAspect="1"/>
          </p:cNvGraphicFramePr>
          <p:nvPr/>
        </p:nvGraphicFramePr>
        <p:xfrm>
          <a:off x="4906565" y="1882324"/>
          <a:ext cx="481724" cy="755808"/>
        </p:xfrm>
        <a:graphic>
          <a:graphicData uri="http://schemas.openxmlformats.org/presentationml/2006/ole">
            <p:oleObj spid="_x0000_s1029" name="Equation" r:id="rId8" imgW="556800" imgH="873600" progId="">
              <p:embed/>
            </p:oleObj>
          </a:graphicData>
        </a:graphic>
      </p:graphicFrame>
    </p:spTree>
    <p:custDataLst>
      <p:custData r:id="rId2"/>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3741537"/>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路为通路(电压表作为一个高电阻把开关和电源接通了),则开关S和导线不</a:t>
            </a:r>
            <a:r>
              <a:rPr dirty="0"/>
              <a:t/>
            </a:r>
            <a:br>
              <a:rPr dirty="0"/>
            </a:br>
            <a:r>
              <a:rPr lang="zh-CN" altLang="en-US" sz="2012" kern="0" dirty="0" smtClean="0">
                <a:solidFill>
                  <a:srgbClr val="000000"/>
                </a:solidFill>
                <a:latin typeface="Times New Roman" pitchFamily="65" charset="-122"/>
                <a:ea typeface="宋体" pitchFamily="65" charset="-122"/>
              </a:rPr>
              <a:t>断路,灯L断路即故障所在。</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(2)假设法</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已知电路发生某种故障,寻找故障发生的位置时,可将整个电路划分为若干</a:t>
            </a:r>
            <a:r>
              <a:rPr dirty="0"/>
              <a:t/>
            </a:r>
            <a:br>
              <a:rPr dirty="0"/>
            </a:br>
            <a:r>
              <a:rPr lang="zh-CN" altLang="en-US" sz="2012" kern="0" dirty="0" smtClean="0">
                <a:solidFill>
                  <a:srgbClr val="000000"/>
                </a:solidFill>
                <a:latin typeface="Times New Roman" pitchFamily="65" charset="-122"/>
                <a:ea typeface="宋体" pitchFamily="65" charset="-122"/>
              </a:rPr>
              <a:t>部分,然后逐一假设某部分电路发生故障,运用欧姆定律进行正向推理。推</a:t>
            </a:r>
            <a:r>
              <a:rPr dirty="0"/>
              <a:t/>
            </a:r>
            <a:br>
              <a:rPr dirty="0"/>
            </a:br>
            <a:r>
              <a:rPr lang="zh-CN" altLang="en-US" sz="2012" kern="0" dirty="0" smtClean="0">
                <a:solidFill>
                  <a:srgbClr val="000000"/>
                </a:solidFill>
                <a:latin typeface="Times New Roman" pitchFamily="65" charset="-122"/>
                <a:ea typeface="宋体" pitchFamily="65" charset="-122"/>
              </a:rPr>
              <a:t>理结果若与题述物理现象不符合,则故障不是发生在这部分电路;若推理结</a:t>
            </a:r>
            <a:r>
              <a:rPr dirty="0"/>
              <a:t/>
            </a:r>
            <a:br>
              <a:rPr dirty="0"/>
            </a:br>
            <a:r>
              <a:rPr lang="zh-CN" altLang="en-US" sz="2012" kern="0" dirty="0" smtClean="0">
                <a:solidFill>
                  <a:srgbClr val="000000"/>
                </a:solidFill>
                <a:latin typeface="Times New Roman" pitchFamily="65" charset="-122"/>
                <a:ea typeface="宋体" pitchFamily="65" charset="-122"/>
              </a:rPr>
              <a:t>果与题述物理现象符合,则故障可能发生在这部分电路。直到找出发生故</a:t>
            </a:r>
            <a:r>
              <a:rPr dirty="0"/>
              <a:t/>
            </a:r>
            <a:br>
              <a:rPr dirty="0"/>
            </a:br>
            <a:r>
              <a:rPr lang="zh-CN" altLang="en-US" sz="2012" kern="0" dirty="0" smtClean="0">
                <a:solidFill>
                  <a:srgbClr val="000000"/>
                </a:solidFill>
                <a:latin typeface="Times New Roman" pitchFamily="65" charset="-122"/>
                <a:ea typeface="宋体" pitchFamily="65" charset="-122"/>
              </a:rPr>
              <a:t>障的全部可能为止,亦称排除法。</a:t>
            </a:r>
            <a:endParaRPr lang="zh-CN" altLang="en-US" dirty="0"/>
          </a:p>
        </p:txBody>
      </p:sp>
    </p:spTree>
    <p:custDataLst>
      <p:custData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4643066"/>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典例　如图所示的电路中,灯泡</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和灯泡</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原来都正常发光,现在突然灯泡</a:t>
            </a:r>
            <a:r>
              <a:rPr lang="zh-CN" altLang="en-US" sz="2012" i="1" kern="0" dirty="0" smtClean="0">
                <a:solidFill>
                  <a:srgbClr val="000000"/>
                </a:solidFill>
                <a:latin typeface="Times New Roman" pitchFamily="65" charset="-122"/>
                <a:ea typeface="宋体" pitchFamily="65" charset="-122"/>
              </a:rPr>
              <a:t>A</a:t>
            </a:r>
            <a:r>
              <a:rPr dirty="0" smtClean="0"/>
              <a:t/>
            </a:r>
            <a:br>
              <a:rPr dirty="0" smtClean="0"/>
            </a:br>
            <a:r>
              <a:rPr lang="zh-CN" altLang="en-US" sz="2012" kern="0" dirty="0" smtClean="0">
                <a:solidFill>
                  <a:srgbClr val="000000"/>
                </a:solidFill>
                <a:latin typeface="Times New Roman" pitchFamily="65" charset="-122"/>
                <a:ea typeface="宋体" pitchFamily="65" charset="-122"/>
              </a:rPr>
              <a:t>比原来变暗了些,灯泡</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比原来变亮了些,则电路中出现的故障可能是</a:t>
            </a:r>
            <a:endParaRPr lang="en-US" altLang="zh-CN" sz="1574" kern="0" spc="438" dirty="0" smtClean="0">
              <a:solidFill>
                <a:srgbClr val="000000"/>
              </a:solidFill>
              <a:latin typeface="Times New Roman" pitchFamily="65" charset="-122"/>
              <a:ea typeface="宋体" pitchFamily="65" charset="-122"/>
            </a:endParaRPr>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a:t>
            </a:r>
            <a:r>
              <a:rPr lang="zh-CN" altLang="en-US" sz="2012" kern="0"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47"/>
              </a:spcBef>
              <a:buNone/>
            </a:pPr>
            <a:r>
              <a:rPr lang="zh-CN" altLang="en-US" sz="10232" kern="0" spc="16617" dirty="0" smtClean="0">
                <a:solidFill>
                  <a:srgbClr val="000000"/>
                </a:solidFill>
                <a:latin typeface="Times New Roman" pitchFamily="65" charset="-122"/>
                <a:ea typeface="宋体" pitchFamily="65" charset="-122"/>
              </a:rPr>
              <a:t> </a:t>
            </a:r>
            <a:endParaRPr lang="zh-CN" altLang="en-US" dirty="0"/>
          </a:p>
          <a:p>
            <a:pPr eaLnBrk="0" latinLnBrk="1" hangingPunct="0">
              <a:lnSpc>
                <a:spcPct val="150000"/>
              </a:lnSpc>
              <a:spcBef>
                <a:spcPts val="3110"/>
              </a:spcBef>
            </a:pPr>
            <a:r>
              <a:rPr lang="zh-CN" altLang="en-US" sz="2012" kern="0" dirty="0" smtClean="0">
                <a:solidFill>
                  <a:srgbClr val="000000"/>
                </a:solidFill>
                <a:latin typeface="Times New Roman" pitchFamily="65" charset="-122"/>
                <a:ea typeface="宋体" pitchFamily="65" charset="-122"/>
              </a:rPr>
              <a:t>A.</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断路　    B.</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短路</a:t>
            </a:r>
            <a:endParaRPr lang="en-US" altLang="zh-CN" sz="2012" kern="0" dirty="0" smtClean="0">
              <a:solidFill>
                <a:srgbClr val="000000"/>
              </a:solidFill>
              <a:latin typeface="Times New Roman" pitchFamily="65" charset="-122"/>
              <a:ea typeface="宋体" pitchFamily="65" charset="-122"/>
            </a:endParaRPr>
          </a:p>
        </p:txBody>
      </p:sp>
      <p:pic>
        <p:nvPicPr>
          <p:cNvPr id="3" name="图片 3" descr="textimage51.jpeg"/>
          <p:cNvPicPr>
            <a:picLocks noChangeAspect="1"/>
          </p:cNvPicPr>
          <p:nvPr/>
        </p:nvPicPr>
        <p:blipFill>
          <a:blip r:embed="rId4"/>
          <a:stretch>
            <a:fillRect/>
          </a:stretch>
        </p:blipFill>
        <p:spPr>
          <a:xfrm>
            <a:off x="2285984" y="2203487"/>
            <a:ext cx="3068338" cy="2502666"/>
          </a:xfrm>
          <a:prstGeom prst="rect">
            <a:avLst/>
          </a:prstGeom>
        </p:spPr>
      </p:pic>
      <p:sp>
        <p:nvSpPr>
          <p:cNvPr id="5" name="矩形 4"/>
          <p:cNvSpPr/>
          <p:nvPr/>
        </p:nvSpPr>
        <p:spPr>
          <a:xfrm>
            <a:off x="428596" y="5320521"/>
            <a:ext cx="3704860" cy="501291"/>
          </a:xfrm>
          <a:prstGeom prst="rect">
            <a:avLst/>
          </a:prstGeom>
        </p:spPr>
        <p:txBody>
          <a:bodyPr wrap="none">
            <a:spAutoFit/>
          </a:bodyPr>
          <a:lstStyle/>
          <a:p>
            <a:pPr eaLnBrk="0" latinLnBrk="1" hangingPunct="0">
              <a:lnSpc>
                <a:spcPct val="150000"/>
              </a:lnSpc>
              <a:spcBef>
                <a:spcPts val="147"/>
              </a:spcBef>
            </a:pPr>
            <a:r>
              <a:rPr lang="zh-CN" altLang="en-US" sz="2000" kern="0" dirty="0" smtClean="0">
                <a:solidFill>
                  <a:srgbClr val="000000"/>
                </a:solidFill>
                <a:latin typeface="Times New Roman" pitchFamily="65" charset="-122"/>
                <a:ea typeface="宋体" pitchFamily="65" charset="-122"/>
              </a:rPr>
              <a:t>C.</a:t>
            </a:r>
            <a:r>
              <a:rPr lang="zh-CN" altLang="en-US" sz="2000" i="1" kern="0" dirty="0" smtClean="0">
                <a:solidFill>
                  <a:srgbClr val="000000"/>
                </a:solidFill>
                <a:latin typeface="Times New Roman" pitchFamily="65" charset="-122"/>
                <a:ea typeface="宋体" pitchFamily="65" charset="-122"/>
              </a:rPr>
              <a:t>R</a:t>
            </a:r>
            <a:r>
              <a:rPr lang="zh-CN" altLang="en-US" sz="2000" kern="0" baseline="-15000" dirty="0" smtClean="0">
                <a:solidFill>
                  <a:srgbClr val="000000"/>
                </a:solidFill>
                <a:latin typeface="Times New Roman" pitchFamily="65" charset="-122"/>
                <a:ea typeface="宋体" pitchFamily="65" charset="-122"/>
              </a:rPr>
              <a:t>2</a:t>
            </a:r>
            <a:r>
              <a:rPr lang="zh-CN" altLang="en-US" sz="2000" kern="0" dirty="0" smtClean="0">
                <a:solidFill>
                  <a:srgbClr val="000000"/>
                </a:solidFill>
                <a:latin typeface="Times New Roman" pitchFamily="65" charset="-122"/>
                <a:ea typeface="宋体" pitchFamily="65" charset="-122"/>
              </a:rPr>
              <a:t>断路　    D.</a:t>
            </a:r>
            <a:r>
              <a:rPr lang="zh-CN" altLang="en-US" sz="2000" i="1" kern="0" dirty="0" smtClean="0">
                <a:solidFill>
                  <a:srgbClr val="000000"/>
                </a:solidFill>
                <a:latin typeface="Times New Roman" pitchFamily="65" charset="-122"/>
                <a:ea typeface="宋体" pitchFamily="65" charset="-122"/>
              </a:rPr>
              <a:t>R</a:t>
            </a:r>
            <a:r>
              <a:rPr lang="zh-CN" altLang="en-US" sz="2000" kern="0" baseline="-15000" dirty="0" smtClean="0">
                <a:solidFill>
                  <a:srgbClr val="000000"/>
                </a:solidFill>
                <a:latin typeface="Times New Roman" pitchFamily="65" charset="-122"/>
                <a:ea typeface="宋体" pitchFamily="65" charset="-122"/>
              </a:rPr>
              <a:t>1</a:t>
            </a:r>
            <a:r>
              <a:rPr lang="zh-CN" altLang="en-US" sz="2000" kern="0" dirty="0" smtClean="0">
                <a:solidFill>
                  <a:srgbClr val="000000"/>
                </a:solidFill>
                <a:latin typeface="Times New Roman" pitchFamily="65" charset="-122"/>
                <a:ea typeface="宋体" pitchFamily="65" charset="-122"/>
              </a:rPr>
              <a:t>、</a:t>
            </a:r>
            <a:r>
              <a:rPr lang="zh-CN" altLang="en-US" sz="2000" i="1" kern="0" dirty="0" smtClean="0">
                <a:solidFill>
                  <a:srgbClr val="000000"/>
                </a:solidFill>
                <a:latin typeface="Times New Roman" pitchFamily="65" charset="-122"/>
                <a:ea typeface="宋体" pitchFamily="65" charset="-122"/>
              </a:rPr>
              <a:t>R</a:t>
            </a:r>
            <a:r>
              <a:rPr lang="zh-CN" altLang="en-US" sz="2000" kern="0" baseline="-15000" dirty="0" smtClean="0">
                <a:solidFill>
                  <a:srgbClr val="000000"/>
                </a:solidFill>
                <a:latin typeface="Times New Roman" pitchFamily="65" charset="-122"/>
                <a:ea typeface="宋体" pitchFamily="65" charset="-122"/>
              </a:rPr>
              <a:t>2</a:t>
            </a:r>
            <a:r>
              <a:rPr lang="zh-CN" altLang="en-US" sz="2000" kern="0" dirty="0" smtClean="0">
                <a:solidFill>
                  <a:srgbClr val="000000"/>
                </a:solidFill>
                <a:latin typeface="Times New Roman" pitchFamily="65" charset="-122"/>
                <a:ea typeface="宋体" pitchFamily="65" charset="-122"/>
              </a:rPr>
              <a:t>同时短路</a:t>
            </a:r>
            <a:endParaRPr lang="zh-CN" altLang="en-US" sz="2000" dirty="0" smtClean="0"/>
          </a:p>
        </p:txBody>
      </p:sp>
    </p:spTree>
    <p:custDataLst>
      <p:custData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3162917"/>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解析　等效电路如图所示,由图可知若</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断路,</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外</a:t>
            </a:r>
            <a:r>
              <a:rPr lang="zh-CN" altLang="en-US" sz="2012" kern="0" dirty="0" smtClean="0">
                <a:solidFill>
                  <a:srgbClr val="000000"/>
                </a:solidFill>
                <a:latin typeface="Times New Roman" pitchFamily="65" charset="-122"/>
                <a:ea typeface="宋体" pitchFamily="65" charset="-122"/>
              </a:rPr>
              <a:t>增大,</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端</a:t>
            </a:r>
            <a:r>
              <a:rPr lang="zh-CN" altLang="en-US" sz="2012" kern="0" dirty="0" smtClean="0">
                <a:solidFill>
                  <a:srgbClr val="000000"/>
                </a:solidFill>
                <a:latin typeface="Times New Roman" pitchFamily="65" charset="-122"/>
                <a:ea typeface="宋体" pitchFamily="65" charset="-122"/>
              </a:rPr>
              <a:t>增大,灯</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endParaRPr lang="zh-CN" altLang="en-US" dirty="0" smtClean="0"/>
          </a:p>
          <a:p>
            <a:pPr marL="0" indent="0" eaLnBrk="0" latinLnBrk="1" hangingPunct="0">
              <a:lnSpc>
                <a:spcPct val="150000"/>
              </a:lnSpc>
              <a:spcBef>
                <a:spcPts val="0"/>
              </a:spcBef>
              <a:buNone/>
            </a:pP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两端电压都增大,</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灯均变亮,A不正确;若</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短路,</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外</a:t>
            </a:r>
            <a:r>
              <a:rPr lang="zh-CN" altLang="en-US" sz="2012" kern="0" dirty="0" smtClean="0">
                <a:solidFill>
                  <a:srgbClr val="000000"/>
                </a:solidFill>
                <a:latin typeface="Times New Roman" pitchFamily="65" charset="-122"/>
                <a:ea typeface="宋体" pitchFamily="65" charset="-122"/>
              </a:rPr>
              <a:t>减小,</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干</a:t>
            </a:r>
            <a:r>
              <a:rPr lang="zh-CN" altLang="en-US" sz="2012" kern="0" dirty="0" smtClean="0">
                <a:solidFill>
                  <a:srgbClr val="000000"/>
                </a:solidFill>
                <a:latin typeface="Times New Roman" pitchFamily="65" charset="-122"/>
                <a:ea typeface="宋体" pitchFamily="65" charset="-122"/>
              </a:rPr>
              <a:t>增大,</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端</a:t>
            </a:r>
            <a:r>
              <a:rPr dirty="0"/>
              <a:t/>
            </a:r>
            <a:br>
              <a:rPr dirty="0"/>
            </a:br>
            <a:r>
              <a:rPr lang="zh-CN" altLang="en-US" sz="2012" kern="0" dirty="0" smtClean="0">
                <a:solidFill>
                  <a:srgbClr val="000000"/>
                </a:solidFill>
                <a:latin typeface="Times New Roman" pitchFamily="65" charset="-122"/>
                <a:ea typeface="宋体" pitchFamily="65" charset="-122"/>
              </a:rPr>
              <a:t>减小,</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a:t>
            </a:r>
            <a:r>
              <a:rPr lang="zh-CN" altLang="en-US" sz="2886" kern="0" spc="188"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也减小,</a:t>
            </a:r>
            <a:r>
              <a:rPr lang="zh-CN" altLang="en-US" sz="2012" i="1" kern="0" dirty="0" smtClean="0">
                <a:solidFill>
                  <a:srgbClr val="000000"/>
                </a:solidFill>
                <a:latin typeface="Times New Roman" pitchFamily="65" charset="-122"/>
                <a:ea typeface="宋体" pitchFamily="65" charset="-122"/>
              </a:rPr>
              <a:t>I</a:t>
            </a:r>
            <a:r>
              <a:rPr lang="zh-CN" altLang="en-US" sz="1515" i="1" kern="0" baseline="-1500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增大,</a:t>
            </a:r>
            <a:r>
              <a:rPr lang="zh-CN" altLang="en-US" sz="2012" i="1" kern="0" dirty="0" smtClean="0">
                <a:solidFill>
                  <a:srgbClr val="000000"/>
                </a:solidFill>
                <a:latin typeface="Times New Roman" pitchFamily="65" charset="-122"/>
                <a:ea typeface="宋体" pitchFamily="65" charset="-122"/>
              </a:rPr>
              <a:t>I</a:t>
            </a:r>
            <a:r>
              <a:rPr lang="zh-CN" altLang="en-US" sz="1515" i="1" kern="0" baseline="-1500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也增大,两灯都变亮,B不正确;若</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断路,</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外</a:t>
            </a:r>
            <a:r>
              <a:rPr lang="zh-CN" altLang="en-US" sz="2012" kern="0" dirty="0" smtClean="0">
                <a:solidFill>
                  <a:srgbClr val="000000"/>
                </a:solidFill>
                <a:latin typeface="Times New Roman" pitchFamily="65" charset="-122"/>
                <a:ea typeface="宋体" pitchFamily="65" charset="-122"/>
              </a:rPr>
              <a:t>增大,</a:t>
            </a:r>
            <a:endParaRPr lang="zh-CN" altLang="en-US" dirty="0"/>
          </a:p>
          <a:p>
            <a:pPr marL="0" indent="0" eaLnBrk="0" latinLnBrk="1" hangingPunct="0">
              <a:lnSpc>
                <a:spcPct val="150000"/>
              </a:lnSpc>
              <a:spcBef>
                <a:spcPts val="76"/>
              </a:spcBef>
              <a:buNone/>
            </a:pP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干</a:t>
            </a:r>
            <a:r>
              <a:rPr lang="zh-CN" altLang="en-US" sz="2012" kern="0" dirty="0" smtClean="0">
                <a:solidFill>
                  <a:srgbClr val="000000"/>
                </a:solidFill>
                <a:latin typeface="Times New Roman" pitchFamily="65" charset="-122"/>
                <a:ea typeface="宋体" pitchFamily="65" charset="-122"/>
              </a:rPr>
              <a:t>减小,</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端</a:t>
            </a:r>
            <a:r>
              <a:rPr lang="zh-CN" altLang="en-US" sz="2012" kern="0" dirty="0" smtClean="0">
                <a:solidFill>
                  <a:srgbClr val="000000"/>
                </a:solidFill>
                <a:latin typeface="Times New Roman" pitchFamily="65" charset="-122"/>
                <a:ea typeface="宋体" pitchFamily="65" charset="-122"/>
              </a:rPr>
              <a:t>增大,</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a:t>
            </a:r>
            <a:r>
              <a:rPr lang="zh-CN" altLang="en-US" sz="2886" kern="0" spc="188"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增大,</a:t>
            </a:r>
            <a:r>
              <a:rPr lang="zh-CN" altLang="en-US" sz="2012" i="1" kern="0" dirty="0" smtClean="0">
                <a:solidFill>
                  <a:srgbClr val="000000"/>
                </a:solidFill>
                <a:latin typeface="Times New Roman" pitchFamily="65" charset="-122"/>
                <a:ea typeface="宋体" pitchFamily="65" charset="-122"/>
              </a:rPr>
              <a:t>I</a:t>
            </a:r>
            <a:r>
              <a:rPr lang="zh-CN" altLang="en-US" sz="1515" i="1" kern="0" baseline="-1500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减小,</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灯变暗,</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端</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U</a:t>
            </a:r>
            <a:r>
              <a:rPr lang="zh-CN" altLang="en-US" sz="1515" i="1" kern="0" baseline="-1500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U</a:t>
            </a:r>
            <a:r>
              <a:rPr lang="zh-CN" altLang="en-US" sz="1515" i="1" kern="0" baseline="-1500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,因</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U</a:t>
            </a:r>
            <a:r>
              <a:rPr lang="zh-CN" altLang="en-US" sz="1515" i="1" kern="0" baseline="-1500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减小,</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端</a:t>
            </a:r>
            <a:endParaRPr lang="zh-CN" altLang="en-US" dirty="0"/>
          </a:p>
          <a:p>
            <a:pPr marL="0" indent="0" eaLnBrk="0" latinLnBrk="1" hangingPunct="0">
              <a:lnSpc>
                <a:spcPct val="150000"/>
              </a:lnSpc>
              <a:spcBef>
                <a:spcPts val="76"/>
              </a:spcBef>
              <a:buNone/>
            </a:pPr>
            <a:r>
              <a:rPr lang="zh-CN" altLang="en-US" sz="2012" kern="0" dirty="0" smtClean="0">
                <a:solidFill>
                  <a:srgbClr val="000000"/>
                </a:solidFill>
                <a:latin typeface="Times New Roman" pitchFamily="65" charset="-122"/>
                <a:ea typeface="宋体" pitchFamily="65" charset="-122"/>
              </a:rPr>
              <a:t>增大,故</a:t>
            </a:r>
            <a:r>
              <a:rPr lang="zh-CN" altLang="en-US" sz="2012" i="1" kern="0" dirty="0" smtClean="0">
                <a:solidFill>
                  <a:srgbClr val="000000"/>
                </a:solidFill>
                <a:latin typeface="Times New Roman" pitchFamily="65" charset="-122"/>
                <a:ea typeface="宋体" pitchFamily="65" charset="-122"/>
              </a:rPr>
              <a:t>U</a:t>
            </a:r>
            <a:r>
              <a:rPr lang="zh-CN" altLang="en-US" sz="1515" i="1" kern="0" baseline="-1500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增大,</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灯变亮,C正确;若</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同时短路,</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干</a:t>
            </a:r>
            <a:r>
              <a:rPr lang="zh-CN" altLang="en-US" sz="2012" kern="0" dirty="0" smtClean="0">
                <a:solidFill>
                  <a:srgbClr val="000000"/>
                </a:solidFill>
                <a:latin typeface="Times New Roman" pitchFamily="65" charset="-122"/>
                <a:ea typeface="宋体" pitchFamily="65" charset="-122"/>
              </a:rPr>
              <a:t>增大,</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外</a:t>
            </a:r>
            <a:r>
              <a:rPr lang="zh-CN" altLang="en-US" sz="2012" kern="0" dirty="0" smtClean="0">
                <a:solidFill>
                  <a:srgbClr val="000000"/>
                </a:solidFill>
                <a:latin typeface="Times New Roman" pitchFamily="65" charset="-122"/>
                <a:ea typeface="宋体" pitchFamily="65" charset="-122"/>
              </a:rPr>
              <a:t>减小,</a:t>
            </a:r>
            <a:r>
              <a:rPr lang="zh-CN" altLang="en-US" sz="2012" i="1" kern="0" dirty="0" smtClean="0">
                <a:solidFill>
                  <a:srgbClr val="000000"/>
                </a:solidFill>
                <a:latin typeface="Times New Roman" pitchFamily="65" charset="-122"/>
                <a:ea typeface="宋体" pitchFamily="65" charset="-122"/>
              </a:rPr>
              <a:t>I</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减小,</a:t>
            </a:r>
            <a:r>
              <a:rPr lang="zh-CN" altLang="en-US" sz="2012" i="1" kern="0" dirty="0" smtClean="0">
                <a:solidFill>
                  <a:srgbClr val="000000"/>
                </a:solidFill>
                <a:latin typeface="Times New Roman" pitchFamily="65" charset="-122"/>
                <a:ea typeface="宋体" pitchFamily="65" charset="-122"/>
              </a:rPr>
              <a:t>I</a:t>
            </a:r>
            <a:r>
              <a:rPr lang="zh-CN" altLang="en-US" sz="1515" i="1" kern="0" baseline="-15000" dirty="0" smtClean="0">
                <a:solidFill>
                  <a:srgbClr val="000000"/>
                </a:solidFill>
                <a:latin typeface="Times New Roman" pitchFamily="65" charset="-122"/>
                <a:ea typeface="宋体" pitchFamily="65" charset="-122"/>
              </a:rPr>
              <a:t>A</a:t>
            </a:r>
            <a:r>
              <a:rPr dirty="0"/>
              <a:t/>
            </a:r>
            <a:br>
              <a:rPr dirty="0"/>
            </a:br>
            <a:r>
              <a:rPr lang="zh-CN" altLang="en-US" sz="2012" kern="0" dirty="0" smtClean="0">
                <a:solidFill>
                  <a:srgbClr val="000000"/>
                </a:solidFill>
                <a:latin typeface="Times New Roman" pitchFamily="65" charset="-122"/>
                <a:ea typeface="宋体" pitchFamily="65" charset="-122"/>
              </a:rPr>
              <a:t>增大,</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灯变亮,</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灯熄灭,D不正确。</a:t>
            </a:r>
            <a:endParaRPr lang="zh-CN" altLang="en-US" dirty="0"/>
          </a:p>
        </p:txBody>
      </p:sp>
      <p:pic>
        <p:nvPicPr>
          <p:cNvPr id="3" name="图片 3" descr="textimage52.jpeg"/>
          <p:cNvPicPr>
            <a:picLocks noChangeAspect="1"/>
          </p:cNvPicPr>
          <p:nvPr/>
        </p:nvPicPr>
        <p:blipFill>
          <a:blip r:embed="rId5"/>
          <a:stretch>
            <a:fillRect/>
          </a:stretch>
        </p:blipFill>
        <p:spPr>
          <a:xfrm>
            <a:off x="540000" y="867667"/>
            <a:ext cx="180975" cy="190500"/>
          </a:xfrm>
          <a:prstGeom prst="rect">
            <a:avLst/>
          </a:prstGeom>
        </p:spPr>
      </p:pic>
      <p:graphicFrame>
        <p:nvGraphicFramePr>
          <p:cNvPr id="6" name="对象 4"/>
          <p:cNvGraphicFramePr>
            <a:graphicFrameLocks noChangeAspect="1"/>
          </p:cNvGraphicFramePr>
          <p:nvPr/>
        </p:nvGraphicFramePr>
        <p:xfrm>
          <a:off x="1408266" y="1762848"/>
          <a:ext cx="390525" cy="638175"/>
        </p:xfrm>
        <a:graphic>
          <a:graphicData uri="http://schemas.openxmlformats.org/presentationml/2006/ole">
            <p:oleObj spid="_x0000_s14338" name="Equation" r:id="rId6" imgW="393600" imgH="643200" progId="">
              <p:embed/>
            </p:oleObj>
          </a:graphicData>
        </a:graphic>
      </p:graphicFrame>
      <p:graphicFrame>
        <p:nvGraphicFramePr>
          <p:cNvPr id="7" name="对象 5"/>
          <p:cNvGraphicFramePr>
            <a:graphicFrameLocks noChangeAspect="1"/>
          </p:cNvGraphicFramePr>
          <p:nvPr/>
        </p:nvGraphicFramePr>
        <p:xfrm>
          <a:off x="2508669" y="2439224"/>
          <a:ext cx="390524" cy="638174"/>
        </p:xfrm>
        <a:graphic>
          <a:graphicData uri="http://schemas.openxmlformats.org/presentationml/2006/ole">
            <p:oleObj spid="_x0000_s14339" name="Equation" r:id="rId7" imgW="393600" imgH="643200" progId="">
              <p:embed/>
            </p:oleObj>
          </a:graphicData>
        </a:graphic>
      </p:graphicFrame>
    </p:spTree>
    <p:custDataLst>
      <p:custData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62744"/>
            <a:ext cx="8505000" cy="2639120"/>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8143" kern="0" spc="13156"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2289"/>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答案    </a:t>
            </a:r>
            <a:r>
              <a:rPr lang="zh-CN" altLang="en-US" sz="2012" kern="0" dirty="0" smtClean="0">
                <a:solidFill>
                  <a:srgbClr val="000000"/>
                </a:solidFill>
                <a:latin typeface="Times New Roman" pitchFamily="65" charset="-122"/>
                <a:ea typeface="宋体" pitchFamily="65" charset="-122"/>
              </a:rPr>
              <a:t>C</a:t>
            </a:r>
          </a:p>
        </p:txBody>
      </p:sp>
      <p:pic>
        <p:nvPicPr>
          <p:cNvPr id="4" name="图片 4" descr="textimage54.jpeg"/>
          <p:cNvPicPr>
            <a:picLocks noChangeAspect="1"/>
          </p:cNvPicPr>
          <p:nvPr/>
        </p:nvPicPr>
        <p:blipFill>
          <a:blip r:embed="rId4"/>
          <a:stretch>
            <a:fillRect/>
          </a:stretch>
        </p:blipFill>
        <p:spPr>
          <a:xfrm>
            <a:off x="540000" y="3061888"/>
            <a:ext cx="180975" cy="190500"/>
          </a:xfrm>
          <a:prstGeom prst="rect">
            <a:avLst/>
          </a:prstGeom>
        </p:spPr>
      </p:pic>
      <p:pic>
        <p:nvPicPr>
          <p:cNvPr id="5" name="图片 3" descr="textimage53.jpeg"/>
          <p:cNvPicPr>
            <a:picLocks noChangeAspect="1"/>
          </p:cNvPicPr>
          <p:nvPr/>
        </p:nvPicPr>
        <p:blipFill>
          <a:blip r:embed="rId5"/>
          <a:stretch>
            <a:fillRect/>
          </a:stretch>
        </p:blipFill>
        <p:spPr>
          <a:xfrm>
            <a:off x="2357422" y="705625"/>
            <a:ext cx="2633893" cy="2114534"/>
          </a:xfrm>
          <a:prstGeom prst="rect">
            <a:avLst/>
          </a:prstGeom>
        </p:spPr>
      </p:pic>
    </p:spTree>
    <p:custDataLst>
      <p:custData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620000"/>
            <a:ext cx="8505000" cy="3270191"/>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8698" kern="0" spc="16501"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2507"/>
              </a:spcBef>
              <a:buNone/>
            </a:pPr>
            <a:r>
              <a:rPr lang="zh-CN" altLang="en-US" sz="2012" kern="0" dirty="0" smtClean="0">
                <a:solidFill>
                  <a:srgbClr val="000000"/>
                </a:solidFill>
                <a:latin typeface="Times New Roman" pitchFamily="65" charset="-122"/>
                <a:ea typeface="宋体" pitchFamily="65" charset="-122"/>
              </a:rPr>
              <a:t>A.</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短路　    B.</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短路</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C.</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短路　    D.</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断路</a:t>
            </a:r>
            <a:endParaRPr lang="zh-CN" altLang="en-US" dirty="0"/>
          </a:p>
        </p:txBody>
      </p:sp>
      <p:pic>
        <p:nvPicPr>
          <p:cNvPr id="3" name="图片 3" descr="textimage55.jpeg"/>
          <p:cNvPicPr>
            <a:picLocks noChangeAspect="1"/>
          </p:cNvPicPr>
          <p:nvPr/>
        </p:nvPicPr>
        <p:blipFill>
          <a:blip r:embed="rId4"/>
          <a:stretch>
            <a:fillRect/>
          </a:stretch>
        </p:blipFill>
        <p:spPr>
          <a:xfrm>
            <a:off x="2714612" y="2062947"/>
            <a:ext cx="2481411" cy="1809362"/>
          </a:xfrm>
          <a:prstGeom prst="rect">
            <a:avLst/>
          </a:prstGeom>
        </p:spPr>
      </p:pic>
      <p:sp>
        <p:nvSpPr>
          <p:cNvPr id="6" name="TextBox 2"/>
          <p:cNvSpPr txBox="1"/>
          <p:nvPr/>
        </p:nvSpPr>
        <p:spPr>
          <a:xfrm>
            <a:off x="540000" y="634187"/>
            <a:ext cx="8505000" cy="1393458"/>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针对训练　在如图所示的电路中,开关S闭合后,由于电阻元件发生短路或</a:t>
            </a:r>
            <a:r>
              <a:rPr dirty="0" smtClean="0"/>
              <a:t/>
            </a:r>
            <a:br>
              <a:rPr dirty="0" smtClean="0"/>
            </a:br>
            <a:r>
              <a:rPr lang="zh-CN" altLang="en-US" sz="2012" kern="0" dirty="0" smtClean="0">
                <a:solidFill>
                  <a:srgbClr val="000000"/>
                </a:solidFill>
                <a:latin typeface="Times New Roman" pitchFamily="65" charset="-122"/>
                <a:ea typeface="宋体" pitchFamily="65" charset="-122"/>
              </a:rPr>
              <a:t>断路故障,电压表和电流表的读数都增大,则可能出现了下列哪种故障</a:t>
            </a:r>
            <a:r>
              <a:rPr lang="zh-CN" altLang="en-US" sz="1574" kern="0" spc="438" dirty="0" smtClean="0">
                <a:solidFill>
                  <a:srgbClr val="000000"/>
                </a:solidFill>
                <a:latin typeface="Times New Roman" pitchFamily="65" charset="-122"/>
                <a:ea typeface="宋体" pitchFamily="65" charset="-122"/>
              </a:rPr>
              <a:t> </a:t>
            </a:r>
            <a:endParaRPr lang="zh-CN" altLang="en-US" dirty="0" smtClean="0"/>
          </a:p>
          <a:p>
            <a:pPr marL="0" indent="0" eaLnBrk="0" latinLnBrk="1" hangingPunct="0">
              <a:lnSpc>
                <a:spcPct val="150000"/>
              </a:lnSpc>
              <a:spcBef>
                <a:spcPts val="0"/>
              </a:spcBef>
              <a:buNone/>
            </a:pPr>
            <a:r>
              <a:rPr lang="zh-CN" altLang="en-US" sz="2012" kern="0" dirty="0" smtClean="0">
                <a:solidFill>
                  <a:srgbClr val="000000"/>
                </a:solidFill>
                <a:latin typeface="Times New Roman" pitchFamily="65" charset="-122"/>
                <a:ea typeface="宋体" pitchFamily="65" charset="-122"/>
              </a:rPr>
              <a:t>(　    )</a:t>
            </a:r>
            <a:endParaRPr lang="zh-CN" altLang="en-US" dirty="0"/>
          </a:p>
        </p:txBody>
      </p:sp>
    </p:spTree>
    <p:custDataLst>
      <p:custData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1870769"/>
          </a:xfrm>
          <a:prstGeom prst="rect">
            <a:avLst/>
          </a:prstGeom>
          <a:noFill/>
        </p:spPr>
        <p:txBody>
          <a:bodyPr wrap="square" lIns="0" tIns="0" rIns="0" bIns="0" rtlCol="0">
            <a:spAutoFit/>
          </a:bodyPr>
          <a:lstStyle/>
          <a:p>
            <a:pPr eaLnBrk="0" latinLnBrk="1" hangingPunct="0">
              <a:lnSpc>
                <a:spcPct val="150000"/>
              </a:lnSpc>
              <a:spcBef>
                <a:spcPts val="147"/>
              </a:spcBef>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答案    A</a:t>
            </a:r>
            <a:endParaRPr lang="zh-CN" altLang="en-US" sz="2400" dirty="0" smtClean="0"/>
          </a:p>
          <a:p>
            <a:pPr eaLnBrk="0" latinLnBrk="1" hangingPunct="0">
              <a:lnSpc>
                <a:spcPct val="150000"/>
              </a:lnSpc>
              <a:spcBef>
                <a:spcPts val="147"/>
              </a:spcBef>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解析    </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断路和</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短路,电流表读数均为零,则B、D错误;</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短路,电路总电</a:t>
            </a:r>
            <a:endParaRPr lang="zh-CN" altLang="en-US" sz="2400" dirty="0" smtClean="0"/>
          </a:p>
          <a:p>
            <a:pPr eaLnBrk="0" latinLnBrk="1" hangingPunct="0">
              <a:lnSpc>
                <a:spcPct val="150000"/>
              </a:lnSpc>
            </a:pPr>
            <a:r>
              <a:rPr lang="zh-CN" altLang="en-US" sz="2012" kern="0" dirty="0" smtClean="0">
                <a:solidFill>
                  <a:srgbClr val="000000"/>
                </a:solidFill>
                <a:latin typeface="Times New Roman" pitchFamily="65" charset="-122"/>
                <a:ea typeface="宋体" pitchFamily="65" charset="-122"/>
              </a:rPr>
              <a:t>阻减小,干路电流增大,电流表读数增大,电压表读数</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增大,则A正确;</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endParaRPr lang="zh-CN" altLang="en-US" sz="2400" dirty="0" smtClean="0"/>
          </a:p>
          <a:p>
            <a:pPr marL="0" indent="0" eaLnBrk="0" latinLnBrk="1" hangingPunct="0">
              <a:lnSpc>
                <a:spcPct val="150000"/>
              </a:lnSpc>
              <a:spcBef>
                <a:spcPts val="0"/>
              </a:spcBef>
              <a:buNone/>
            </a:pPr>
            <a:r>
              <a:rPr lang="zh-CN" altLang="en-US" sz="2012" kern="0" dirty="0" smtClean="0">
                <a:solidFill>
                  <a:srgbClr val="000000"/>
                </a:solidFill>
                <a:latin typeface="Times New Roman" pitchFamily="65" charset="-122"/>
                <a:ea typeface="宋体" pitchFamily="65" charset="-122"/>
              </a:rPr>
              <a:t>短路</a:t>
            </a:r>
            <a:r>
              <a:rPr lang="zh-CN" altLang="en-US" sz="2012" kern="0" dirty="0" smtClean="0">
                <a:solidFill>
                  <a:srgbClr val="000000"/>
                </a:solidFill>
                <a:latin typeface="Times New Roman" pitchFamily="65" charset="-122"/>
                <a:ea typeface="宋体" pitchFamily="65" charset="-122"/>
              </a:rPr>
              <a:t>,电压表读数为零,则C错误</a:t>
            </a:r>
            <a:r>
              <a:rPr lang="zh-CN" altLang="en-US" sz="2012" kern="0" dirty="0" smtClean="0">
                <a:solidFill>
                  <a:srgbClr val="000000"/>
                </a:solidFill>
                <a:latin typeface="Times New Roman" pitchFamily="65" charset="-122"/>
                <a:ea typeface="宋体" pitchFamily="65" charset="-122"/>
              </a:rPr>
              <a:t>。</a:t>
            </a:r>
            <a:endParaRPr lang="zh-CN" altLang="en-US" dirty="0"/>
          </a:p>
        </p:txBody>
      </p:sp>
      <p:pic>
        <p:nvPicPr>
          <p:cNvPr id="3" name="图片 4" descr="textimage56.jpeg"/>
          <p:cNvPicPr>
            <a:picLocks noChangeAspect="1"/>
          </p:cNvPicPr>
          <p:nvPr/>
        </p:nvPicPr>
        <p:blipFill>
          <a:blip r:embed="rId4"/>
          <a:stretch>
            <a:fillRect/>
          </a:stretch>
        </p:blipFill>
        <p:spPr>
          <a:xfrm>
            <a:off x="540000" y="862820"/>
            <a:ext cx="180975" cy="190499"/>
          </a:xfrm>
          <a:prstGeom prst="rect">
            <a:avLst/>
          </a:prstGeom>
        </p:spPr>
      </p:pic>
      <p:pic>
        <p:nvPicPr>
          <p:cNvPr id="4" name="图片 5" descr="textimage57.jpeg"/>
          <p:cNvPicPr>
            <a:picLocks noChangeAspect="1"/>
          </p:cNvPicPr>
          <p:nvPr/>
        </p:nvPicPr>
        <p:blipFill>
          <a:blip r:embed="rId4"/>
          <a:stretch>
            <a:fillRect/>
          </a:stretch>
        </p:blipFill>
        <p:spPr>
          <a:xfrm>
            <a:off x="540000" y="1346012"/>
            <a:ext cx="180975" cy="190499"/>
          </a:xfrm>
          <a:prstGeom prst="rect">
            <a:avLst/>
          </a:prstGeom>
        </p:spPr>
      </p:pic>
    </p:spTree>
    <p:custDataLst>
      <p:custData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3270575"/>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2.电源的输出功率:</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出</a:t>
            </a:r>
            <a:r>
              <a:rPr lang="zh-CN" altLang="en-US" sz="2069" kern="0" dirty="0" smtClean="0">
                <a:solidFill>
                  <a:srgbClr val="000000"/>
                </a:solidFill>
                <a:latin typeface="Times New Roman" pitchFamily="65" charset="-122"/>
                <a:ea typeface="宋体" pitchFamily="65" charset="-122"/>
              </a:rPr>
              <a:t>=⑧</a:t>
            </a:r>
            <a:r>
              <a:rPr lang="zh-CN" altLang="en-US" sz="2069" u="sng" kern="0" dirty="0" smtClean="0">
                <a:solidFill>
                  <a:srgbClr val="000000"/>
                </a:solidFill>
                <a:latin typeface="Times New Roman" pitchFamily="65" charset="-122"/>
                <a:ea typeface="宋体" pitchFamily="65" charset="-122"/>
              </a:rPr>
              <a:t>    </a:t>
            </a:r>
            <a:r>
              <a:rPr lang="zh-CN" altLang="en-US" sz="2069" i="1" u="sng" kern="0" dirty="0" smtClean="0">
                <a:solidFill>
                  <a:srgbClr val="000000"/>
                </a:solidFill>
                <a:latin typeface="Times New Roman" pitchFamily="65" charset="-122"/>
                <a:ea typeface="宋体" pitchFamily="65" charset="-122"/>
              </a:rPr>
              <a:t>UI</a:t>
            </a:r>
            <a:r>
              <a:rPr lang="zh-CN" altLang="en-US" sz="2069" u="sng" kern="0"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,式中</a:t>
            </a:r>
            <a:r>
              <a:rPr lang="zh-CN" altLang="en-US" sz="2069" i="1" kern="0" dirty="0" smtClean="0">
                <a:solidFill>
                  <a:srgbClr val="000000"/>
                </a:solidFill>
                <a:latin typeface="Times New Roman" pitchFamily="65" charset="-122"/>
                <a:ea typeface="宋体" pitchFamily="65" charset="-122"/>
              </a:rPr>
              <a:t>U</a:t>
            </a:r>
            <a:r>
              <a:rPr lang="zh-CN" altLang="en-US" sz="2069" kern="0" dirty="0" smtClean="0">
                <a:solidFill>
                  <a:srgbClr val="000000"/>
                </a:solidFill>
                <a:latin typeface="Times New Roman" pitchFamily="65" charset="-122"/>
                <a:ea typeface="宋体" pitchFamily="65" charset="-122"/>
              </a:rPr>
              <a:t>为路端电压。</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3.电源内阻</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上的发热功率(内电路消耗的电功率):</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内</a:t>
            </a:r>
            <a:r>
              <a:rPr lang="zh-CN" altLang="en-US" sz="2069" kern="0" dirty="0" smtClean="0">
                <a:solidFill>
                  <a:srgbClr val="000000"/>
                </a:solidFill>
                <a:latin typeface="Times New Roman" pitchFamily="65" charset="-122"/>
                <a:ea typeface="宋体" pitchFamily="65" charset="-122"/>
              </a:rPr>
              <a:t>=⑨</a:t>
            </a:r>
            <a:r>
              <a:rPr lang="zh-CN" altLang="en-US" sz="2069" u="sng" kern="0" dirty="0" smtClean="0">
                <a:solidFill>
                  <a:srgbClr val="000000"/>
                </a:solidFill>
                <a:latin typeface="Times New Roman" pitchFamily="65" charset="-122"/>
                <a:ea typeface="宋体" pitchFamily="65" charset="-122"/>
              </a:rPr>
              <a:t>    </a:t>
            </a:r>
            <a:r>
              <a:rPr lang="zh-CN" altLang="en-US" sz="2069" i="1" u="sng" kern="0" dirty="0" smtClean="0">
                <a:solidFill>
                  <a:srgbClr val="000000"/>
                </a:solidFill>
                <a:latin typeface="Times New Roman" pitchFamily="65" charset="-122"/>
                <a:ea typeface="宋体" pitchFamily="65" charset="-122"/>
              </a:rPr>
              <a:t>I</a:t>
            </a:r>
            <a:r>
              <a:rPr lang="zh-CN" altLang="en-US" sz="1558" u="sng" kern="0" baseline="59000" dirty="0" smtClean="0">
                <a:solidFill>
                  <a:srgbClr val="000000"/>
                </a:solidFill>
                <a:latin typeface="Times New Roman" pitchFamily="65" charset="-122"/>
                <a:ea typeface="宋体" pitchFamily="65" charset="-122"/>
              </a:rPr>
              <a:t>2</a:t>
            </a:r>
            <a:r>
              <a:rPr lang="zh-CN" altLang="en-US" sz="2069" i="1" u="sng" kern="0" dirty="0" smtClean="0">
                <a:solidFill>
                  <a:srgbClr val="000000"/>
                </a:solidFill>
                <a:latin typeface="Times New Roman" pitchFamily="65" charset="-122"/>
                <a:ea typeface="宋体" pitchFamily="65" charset="-122"/>
              </a:rPr>
              <a:t>r</a:t>
            </a:r>
            <a:r>
              <a:rPr lang="zh-CN" altLang="en-US" sz="2069" u="sng" kern="0"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它们之间的关系:</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总</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出</a:t>
            </a:r>
            <a:r>
              <a:rPr lang="zh-CN" altLang="en-US" sz="2069" kern="0" dirty="0" smtClean="0">
                <a:solidFill>
                  <a:srgbClr val="000000"/>
                </a:solidFill>
                <a:latin typeface="Times New Roman" pitchFamily="65" charset="-122"/>
                <a:ea typeface="宋体" pitchFamily="65" charset="-122"/>
              </a:rPr>
              <a:t>+</a:t>
            </a:r>
            <a:r>
              <a:rPr lang="zh-CN" altLang="en-US" sz="2069" i="1" kern="0" dirty="0" smtClean="0">
                <a:solidFill>
                  <a:srgbClr val="000000"/>
                </a:solidFill>
                <a:latin typeface="Times New Roman" pitchFamily="65" charset="-122"/>
                <a:ea typeface="宋体" pitchFamily="65" charset="-122"/>
              </a:rPr>
              <a:t>P</a:t>
            </a:r>
            <a:r>
              <a:rPr lang="zh-CN" altLang="en-US" sz="1558" kern="0" baseline="-15000" dirty="0" smtClean="0">
                <a:solidFill>
                  <a:srgbClr val="000000"/>
                </a:solidFill>
                <a:latin typeface="Times New Roman" pitchFamily="65" charset="-122"/>
                <a:ea typeface="宋体" pitchFamily="65" charset="-122"/>
              </a:rPr>
              <a:t>内</a:t>
            </a:r>
            <a:r>
              <a:rPr lang="zh-CN" altLang="en-US" sz="2069" kern="0" dirty="0" smtClean="0">
                <a:solidFill>
                  <a:srgbClr val="000000"/>
                </a:solidFill>
                <a:latin typeface="Times New Roman" pitchFamily="65" charset="-122"/>
                <a:ea typeface="宋体" pitchFamily="65" charset="-122"/>
              </a:rPr>
              <a:t>。</a:t>
            </a:r>
            <a:endParaRPr lang="zh-CN" altLang="en-US" dirty="0"/>
          </a:p>
          <a:p>
            <a:pPr marL="0" indent="0" eaLnBrk="0" latinLnBrk="1" hangingPunct="0">
              <a:lnSpc>
                <a:spcPct val="150000"/>
              </a:lnSpc>
              <a:spcBef>
                <a:spcPts val="147"/>
              </a:spcBef>
              <a:buNone/>
            </a:pPr>
            <a:r>
              <a:rPr lang="zh-CN" altLang="en-US" sz="2069" kern="0" dirty="0" smtClean="0">
                <a:solidFill>
                  <a:srgbClr val="000000"/>
                </a:solidFill>
                <a:latin typeface="Times New Roman" pitchFamily="65" charset="-122"/>
                <a:ea typeface="宋体" pitchFamily="65" charset="-122"/>
              </a:rPr>
              <a:t>4.电源的效率:</a:t>
            </a:r>
            <a:r>
              <a:rPr lang="zh-CN" altLang="en-US" sz="2069" i="1" kern="0" dirty="0" smtClean="0">
                <a:solidFill>
                  <a:srgbClr val="000000"/>
                </a:solidFill>
                <a:latin typeface="Times New Roman" pitchFamily="65" charset="-122"/>
                <a:ea typeface="宋体" pitchFamily="65" charset="-122"/>
              </a:rPr>
              <a:t>η</a:t>
            </a:r>
            <a:r>
              <a:rPr lang="zh-CN" altLang="en-US" sz="2069" kern="0" dirty="0" smtClean="0">
                <a:solidFill>
                  <a:srgbClr val="000000"/>
                </a:solidFill>
                <a:latin typeface="Times New Roman" pitchFamily="65" charset="-122"/>
                <a:ea typeface="宋体" pitchFamily="65" charset="-122"/>
              </a:rPr>
              <a:t>=</a:t>
            </a:r>
            <a:r>
              <a:rPr lang="zh-CN" altLang="en-US" sz="2970" kern="0" spc="-345"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Arial Narrow" pitchFamily="65" charset="-122"/>
                <a:ea typeface="Arial Unicode MS" pitchFamily="65" charset="-122"/>
              </a:rPr>
              <a:t>×</a:t>
            </a:r>
            <a:r>
              <a:rPr lang="zh-CN" altLang="en-US" sz="2069" kern="0" dirty="0" smtClean="0">
                <a:solidFill>
                  <a:srgbClr val="000000"/>
                </a:solidFill>
                <a:latin typeface="Times New Roman" pitchFamily="65" charset="-122"/>
                <a:ea typeface="宋体" pitchFamily="65" charset="-122"/>
              </a:rPr>
              <a:t>100%=</a:t>
            </a:r>
            <a:r>
              <a:rPr lang="zh-CN" altLang="en-US" sz="2540" kern="0" spc="-515"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Arial Narrow" pitchFamily="65" charset="-122"/>
                <a:ea typeface="Arial Unicode MS" pitchFamily="65" charset="-122"/>
              </a:rPr>
              <a:t>×</a:t>
            </a:r>
            <a:r>
              <a:rPr lang="zh-CN" altLang="en-US" sz="2069" kern="0" dirty="0" smtClean="0">
                <a:solidFill>
                  <a:srgbClr val="000000"/>
                </a:solidFill>
                <a:latin typeface="Times New Roman" pitchFamily="65" charset="-122"/>
                <a:ea typeface="宋体" pitchFamily="65" charset="-122"/>
              </a:rPr>
              <a:t>100%。</a:t>
            </a:r>
            <a:endParaRPr lang="zh-CN" altLang="en-US" dirty="0"/>
          </a:p>
          <a:p>
            <a:pPr marL="0" indent="0" eaLnBrk="0" latinLnBrk="1" hangingPunct="0">
              <a:lnSpc>
                <a:spcPct val="150000"/>
              </a:lnSpc>
              <a:spcBef>
                <a:spcPts val="219"/>
              </a:spcBef>
              <a:buNone/>
            </a:pPr>
            <a:r>
              <a:rPr lang="zh-CN" altLang="en-US" sz="2069" kern="0" dirty="0" smtClean="0">
                <a:solidFill>
                  <a:srgbClr val="000000"/>
                </a:solidFill>
                <a:latin typeface="Times New Roman" pitchFamily="65" charset="-122"/>
                <a:ea typeface="宋体" pitchFamily="65" charset="-122"/>
              </a:rPr>
              <a:t>当负载是纯电阻</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时,电源的效率</a:t>
            </a:r>
            <a:r>
              <a:rPr lang="zh-CN" altLang="en-US" sz="2069" i="1" kern="0" dirty="0" smtClean="0">
                <a:solidFill>
                  <a:srgbClr val="000000"/>
                </a:solidFill>
                <a:latin typeface="Times New Roman" pitchFamily="65" charset="-122"/>
                <a:ea typeface="宋体" pitchFamily="65" charset="-122"/>
              </a:rPr>
              <a:t>η</a:t>
            </a:r>
            <a:r>
              <a:rPr lang="zh-CN" altLang="en-US" sz="2069" kern="0" dirty="0" smtClean="0">
                <a:solidFill>
                  <a:srgbClr val="000000"/>
                </a:solidFill>
                <a:latin typeface="Times New Roman" pitchFamily="65" charset="-122"/>
                <a:ea typeface="宋体" pitchFamily="65" charset="-122"/>
              </a:rPr>
              <a:t>=</a:t>
            </a:r>
            <a:r>
              <a:rPr lang="zh-CN" altLang="en-US" sz="2644" kern="0" spc="1705" dirty="0" smtClean="0">
                <a:solidFill>
                  <a:srgbClr val="000000"/>
                </a:solidFill>
                <a:latin typeface="Times New Roman" pitchFamily="65" charset="-122"/>
                <a:ea typeface="宋体" pitchFamily="65" charset="-122"/>
              </a:rPr>
              <a:t> </a:t>
            </a:r>
            <a:r>
              <a:rPr lang="zh-CN" altLang="en-US" sz="2069" kern="0" dirty="0" smtClean="0">
                <a:solidFill>
                  <a:srgbClr val="000000"/>
                </a:solidFill>
                <a:latin typeface="Times New Roman" pitchFamily="65" charset="-122"/>
                <a:ea typeface="宋体" pitchFamily="65" charset="-122"/>
              </a:rPr>
              <a:t>,即电源的效率随外电阻</a:t>
            </a:r>
            <a:r>
              <a:rPr lang="zh-CN" altLang="en-US" sz="2069" i="1" kern="0" dirty="0" smtClean="0">
                <a:solidFill>
                  <a:srgbClr val="000000"/>
                </a:solidFill>
                <a:latin typeface="Times New Roman" pitchFamily="65" charset="-122"/>
                <a:ea typeface="宋体" pitchFamily="65" charset="-122"/>
              </a:rPr>
              <a:t>R</a:t>
            </a:r>
            <a:r>
              <a:rPr lang="zh-CN" altLang="en-US" sz="2069" kern="0" dirty="0" smtClean="0">
                <a:solidFill>
                  <a:srgbClr val="000000"/>
                </a:solidFill>
                <a:latin typeface="Times New Roman" pitchFamily="65" charset="-122"/>
                <a:ea typeface="宋体" pitchFamily="65" charset="-122"/>
              </a:rPr>
              <a:t>的增</a:t>
            </a:r>
            <a:endParaRPr lang="zh-CN" altLang="en-US" dirty="0"/>
          </a:p>
          <a:p>
            <a:pPr marL="0" indent="0" eaLnBrk="0" latinLnBrk="1" hangingPunct="0">
              <a:lnSpc>
                <a:spcPct val="150000"/>
              </a:lnSpc>
              <a:spcBef>
                <a:spcPts val="0"/>
              </a:spcBef>
              <a:buNone/>
            </a:pPr>
            <a:r>
              <a:rPr lang="zh-CN" altLang="en-US" sz="2069" kern="0" dirty="0" smtClean="0">
                <a:solidFill>
                  <a:srgbClr val="000000"/>
                </a:solidFill>
                <a:latin typeface="Times New Roman" pitchFamily="65" charset="-122"/>
                <a:ea typeface="宋体" pitchFamily="65" charset="-122"/>
              </a:rPr>
              <a:t>大而增大。</a:t>
            </a:r>
            <a:endParaRPr lang="zh-CN" altLang="en-US" dirty="0"/>
          </a:p>
        </p:txBody>
      </p:sp>
      <p:graphicFrame>
        <p:nvGraphicFramePr>
          <p:cNvPr id="5" name="对象 3"/>
          <p:cNvGraphicFramePr>
            <a:graphicFrameLocks noChangeAspect="1"/>
          </p:cNvGraphicFramePr>
          <p:nvPr/>
        </p:nvGraphicFramePr>
        <p:xfrm>
          <a:off x="2409755" y="2312356"/>
          <a:ext cx="333375" cy="657225"/>
        </p:xfrm>
        <a:graphic>
          <a:graphicData uri="http://schemas.openxmlformats.org/presentationml/2006/ole">
            <p:oleObj spid="_x0000_s3074" name="Equation" r:id="rId5" imgW="336000" imgH="662400" progId="">
              <p:embed/>
            </p:oleObj>
          </a:graphicData>
        </a:graphic>
      </p:graphicFrame>
      <p:graphicFrame>
        <p:nvGraphicFramePr>
          <p:cNvPr id="6" name="对象 4"/>
          <p:cNvGraphicFramePr>
            <a:graphicFrameLocks noChangeAspect="1"/>
          </p:cNvGraphicFramePr>
          <p:nvPr/>
        </p:nvGraphicFramePr>
        <p:xfrm>
          <a:off x="3655513" y="2330811"/>
          <a:ext cx="257174" cy="561975"/>
        </p:xfrm>
        <a:graphic>
          <a:graphicData uri="http://schemas.openxmlformats.org/presentationml/2006/ole">
            <p:oleObj spid="_x0000_s3075" name="Equation" r:id="rId6" imgW="259200" imgH="566400" progId="">
              <p:embed/>
            </p:oleObj>
          </a:graphicData>
        </a:graphic>
      </p:graphicFrame>
      <p:graphicFrame>
        <p:nvGraphicFramePr>
          <p:cNvPr id="7" name="对象 5"/>
          <p:cNvGraphicFramePr>
            <a:graphicFrameLocks noChangeAspect="1"/>
          </p:cNvGraphicFramePr>
          <p:nvPr/>
        </p:nvGraphicFramePr>
        <p:xfrm>
          <a:off x="4465498" y="2990100"/>
          <a:ext cx="552450" cy="561975"/>
        </p:xfrm>
        <a:graphic>
          <a:graphicData uri="http://schemas.openxmlformats.org/presentationml/2006/ole">
            <p:oleObj spid="_x0000_s3076" name="Equation" r:id="rId7" imgW="556800" imgH="566400" progId="">
              <p:embed/>
            </p:oleObj>
          </a:graphicData>
        </a:graphic>
      </p:graphicFrame>
    </p:spTree>
    <p:custDataLst>
      <p:custData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680557"/>
            <a:ext cx="8505000" cy="4525662"/>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840" kern="0" spc="14559"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450"/>
              </a:spcBef>
              <a:buNone/>
            </a:pPr>
            <a:r>
              <a:rPr lang="zh-CN" altLang="en-US" sz="2069" kern="0" dirty="0" smtClean="0">
                <a:solidFill>
                  <a:srgbClr val="000000"/>
                </a:solidFill>
                <a:latin typeface="Times New Roman" pitchFamily="65" charset="-122"/>
                <a:ea typeface="宋体" pitchFamily="65" charset="-122"/>
              </a:rPr>
              <a:t>一、单项选择题</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1.下列关于电源电动势的说法正确的是</a:t>
            </a:r>
            <a:r>
              <a:rPr lang="zh-CN" altLang="en-US" sz="1574" kern="0" spc="438"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①电动势是用来反映电源将其他形式的能转化为电能本领大小的物理量</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②外电路断开时的路端电压等于电源电动势</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③用内电阻较大的电压表直接测量的电源正负极之间的电压值约等于电</a:t>
            </a:r>
            <a:r>
              <a:rPr dirty="0"/>
              <a:t/>
            </a:r>
            <a:br>
              <a:rPr dirty="0"/>
            </a:br>
            <a:r>
              <a:rPr lang="zh-CN" altLang="en-US" sz="2012" kern="0" dirty="0" smtClean="0">
                <a:solidFill>
                  <a:srgbClr val="000000"/>
                </a:solidFill>
                <a:latin typeface="Times New Roman" pitchFamily="65" charset="-122"/>
                <a:ea typeface="宋体" pitchFamily="65" charset="-122"/>
              </a:rPr>
              <a:t>源的电动势</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④外电路的总电阻越小,则路端电压越接近电源的电动势</a:t>
            </a:r>
            <a:endParaRPr lang="zh-CN" altLang="en-US" dirty="0"/>
          </a:p>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A.①②③④　    B.①②③　    C.①②④　    D.②④</a:t>
            </a:r>
            <a:endParaRPr lang="zh-CN" altLang="en-US" dirty="0"/>
          </a:p>
        </p:txBody>
      </p:sp>
      <p:pic>
        <p:nvPicPr>
          <p:cNvPr id="4" name="图片 3" descr="textimage4.jpeg"/>
          <p:cNvPicPr>
            <a:picLocks noChangeAspect="1"/>
          </p:cNvPicPr>
          <p:nvPr/>
        </p:nvPicPr>
        <p:blipFill>
          <a:blip r:embed="rId4"/>
          <a:stretch>
            <a:fillRect/>
          </a:stretch>
        </p:blipFill>
        <p:spPr>
          <a:xfrm>
            <a:off x="428596" y="837752"/>
            <a:ext cx="1784853" cy="500066"/>
          </a:xfrm>
          <a:prstGeom prst="rect">
            <a:avLst/>
          </a:prstGeom>
        </p:spPr>
      </p:pic>
    </p:spTree>
    <p:custDataLst>
      <p:custData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1857945"/>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答案    B　电动势是表示电源把其他形式的能转化为电能本领大小的物</a:t>
            </a:r>
            <a:endParaRPr lang="zh-CN" altLang="en-US" dirty="0"/>
          </a:p>
          <a:p>
            <a:pPr marL="0" indent="0" eaLnBrk="0" latinLnBrk="1" hangingPunct="0">
              <a:lnSpc>
                <a:spcPct val="150000"/>
              </a:lnSpc>
              <a:spcBef>
                <a:spcPts val="0"/>
              </a:spcBef>
              <a:buNone/>
            </a:pPr>
            <a:r>
              <a:rPr lang="zh-CN" altLang="en-US" sz="2012" kern="0" dirty="0" smtClean="0">
                <a:solidFill>
                  <a:srgbClr val="000000"/>
                </a:solidFill>
                <a:latin typeface="Times New Roman" pitchFamily="65" charset="-122"/>
                <a:ea typeface="宋体" pitchFamily="65" charset="-122"/>
              </a:rPr>
              <a:t>理量,①正确。由</a:t>
            </a:r>
            <a:r>
              <a:rPr lang="zh-CN" altLang="en-US" sz="2012" i="1" kern="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Ir</a:t>
            </a:r>
            <a:r>
              <a:rPr lang="zh-CN" altLang="en-US" sz="2012" kern="0" dirty="0" smtClean="0">
                <a:solidFill>
                  <a:srgbClr val="000000"/>
                </a:solidFill>
                <a:latin typeface="Times New Roman" pitchFamily="65" charset="-122"/>
                <a:ea typeface="宋体" pitchFamily="65" charset="-122"/>
              </a:rPr>
              <a:t>知,当外电路断开时,</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=0,</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,②正确。由于电压</a:t>
            </a:r>
            <a:r>
              <a:rPr dirty="0"/>
              <a:t/>
            </a:r>
            <a:br>
              <a:rPr dirty="0"/>
            </a:br>
            <a:r>
              <a:rPr lang="zh-CN" altLang="en-US" sz="2012" kern="0" dirty="0" smtClean="0">
                <a:solidFill>
                  <a:srgbClr val="000000"/>
                </a:solidFill>
                <a:latin typeface="Times New Roman" pitchFamily="65" charset="-122"/>
                <a:ea typeface="宋体" pitchFamily="65" charset="-122"/>
              </a:rPr>
              <a:t>表电阻较大,</a:t>
            </a:r>
            <a:r>
              <a:rPr lang="zh-CN" altLang="en-US" sz="2012" i="1" kern="0" dirty="0" smtClean="0">
                <a:solidFill>
                  <a:srgbClr val="000000"/>
                </a:solidFill>
                <a:latin typeface="Times New Roman" pitchFamily="65" charset="-122"/>
                <a:ea typeface="宋体" pitchFamily="65" charset="-122"/>
              </a:rPr>
              <a:t>I</a:t>
            </a:r>
            <a:r>
              <a:rPr lang="zh-CN" altLang="en-US" sz="2012" kern="0" dirty="0" smtClean="0">
                <a:solidFill>
                  <a:srgbClr val="000000"/>
                </a:solidFill>
                <a:latin typeface="Times New Roman" pitchFamily="65" charset="-122"/>
                <a:ea typeface="宋体" pitchFamily="65" charset="-122"/>
              </a:rPr>
              <a:t>很小,则</a:t>
            </a:r>
            <a:r>
              <a:rPr lang="zh-CN" altLang="en-US" sz="2012" i="1" kern="0" dirty="0" smtClean="0">
                <a:solidFill>
                  <a:srgbClr val="000000"/>
                </a:solidFill>
                <a:latin typeface="Times New Roman" pitchFamily="65" charset="-122"/>
                <a:ea typeface="宋体" pitchFamily="65" charset="-122"/>
              </a:rPr>
              <a:t>U</a:t>
            </a:r>
            <a:r>
              <a:rPr lang="zh-CN" altLang="en-US" sz="2012" kern="0" dirty="0" smtClean="0">
                <a:solidFill>
                  <a:srgbClr val="000000"/>
                </a:solidFill>
                <a:latin typeface="黑体"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E</a:t>
            </a:r>
            <a:r>
              <a:rPr lang="zh-CN" altLang="en-US" sz="2012" kern="0" dirty="0" smtClean="0">
                <a:solidFill>
                  <a:srgbClr val="000000"/>
                </a:solidFill>
                <a:latin typeface="Times New Roman" pitchFamily="65" charset="-122"/>
                <a:ea typeface="宋体" pitchFamily="65" charset="-122"/>
              </a:rPr>
              <a:t>,③正确。外电路的总电阻越小,路端电压越小,</a:t>
            </a:r>
            <a:r>
              <a:rPr dirty="0"/>
              <a:t/>
            </a:r>
            <a:br>
              <a:rPr dirty="0"/>
            </a:br>
            <a:r>
              <a:rPr lang="zh-CN" altLang="en-US" sz="2012" kern="0" dirty="0" smtClean="0">
                <a:solidFill>
                  <a:srgbClr val="000000"/>
                </a:solidFill>
                <a:latin typeface="Times New Roman" pitchFamily="65" charset="-122"/>
                <a:ea typeface="宋体" pitchFamily="65" charset="-122"/>
              </a:rPr>
              <a:t>④错。正确选项为B。</a:t>
            </a:r>
            <a:endParaRPr lang="zh-CN" altLang="en-US" dirty="0"/>
          </a:p>
        </p:txBody>
      </p:sp>
      <p:pic>
        <p:nvPicPr>
          <p:cNvPr id="3" name="图片 3" descr="textimage4.jpeg"/>
          <p:cNvPicPr>
            <a:picLocks noChangeAspect="1"/>
          </p:cNvPicPr>
          <p:nvPr/>
        </p:nvPicPr>
        <p:blipFill>
          <a:blip r:embed="rId4"/>
          <a:stretch>
            <a:fillRect/>
          </a:stretch>
        </p:blipFill>
        <p:spPr>
          <a:xfrm>
            <a:off x="540000" y="842971"/>
            <a:ext cx="180975" cy="190499"/>
          </a:xfrm>
          <a:prstGeom prst="rect">
            <a:avLst/>
          </a:prstGeom>
        </p:spPr>
      </p:pic>
    </p:spTree>
    <p:custDataLst>
      <p:custData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3409"/>
            <a:ext cx="8505000" cy="3969805"/>
          </a:xfrm>
          <a:prstGeom prst="rect">
            <a:avLst/>
          </a:prstGeom>
          <a:noFill/>
        </p:spPr>
        <p:txBody>
          <a:bodyPr wrap="square" lIns="0" tIns="0" rIns="0" bIns="0" rtlCol="0">
            <a:spAutoFit/>
          </a:bodyPr>
          <a:lstStyle/>
          <a:p>
            <a:pPr marL="0" indent="0" eaLnBrk="0" latinLnBrk="1" hangingPunct="0">
              <a:lnSpc>
                <a:spcPct val="150000"/>
              </a:lnSpc>
              <a:spcBef>
                <a:spcPts val="147"/>
              </a:spcBef>
              <a:buNone/>
            </a:pPr>
            <a:r>
              <a:rPr lang="zh-CN" altLang="en-US" sz="2012" kern="0" dirty="0" smtClean="0">
                <a:solidFill>
                  <a:srgbClr val="000000"/>
                </a:solidFill>
                <a:latin typeface="Times New Roman" pitchFamily="65" charset="-122"/>
                <a:ea typeface="宋体" pitchFamily="65" charset="-122"/>
              </a:rPr>
              <a:t>2.如图所示的电路中,灯泡</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和</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原来都是正常发光。忽然灯泡</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比原来变</a:t>
            </a:r>
            <a:r>
              <a:rPr dirty="0"/>
              <a:t/>
            </a:r>
            <a:br>
              <a:rPr dirty="0"/>
            </a:br>
            <a:r>
              <a:rPr lang="zh-CN" altLang="en-US" sz="2012" kern="0" dirty="0" smtClean="0">
                <a:solidFill>
                  <a:srgbClr val="000000"/>
                </a:solidFill>
                <a:latin typeface="Times New Roman" pitchFamily="65" charset="-122"/>
                <a:ea typeface="宋体" pitchFamily="65" charset="-122"/>
              </a:rPr>
              <a:t>暗了些,而灯泡</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比原来变亮了些,则电路中出现断路故障的是(设只有一处</a:t>
            </a:r>
            <a:r>
              <a:rPr dirty="0"/>
              <a:t/>
            </a:r>
            <a:br>
              <a:rPr dirty="0"/>
            </a:br>
            <a:r>
              <a:rPr lang="zh-CN" altLang="en-US" sz="2012" kern="0" dirty="0" smtClean="0">
                <a:solidFill>
                  <a:srgbClr val="000000"/>
                </a:solidFill>
                <a:latin typeface="Times New Roman" pitchFamily="65" charset="-122"/>
                <a:ea typeface="宋体" pitchFamily="65" charset="-122"/>
              </a:rPr>
              <a:t>出现了故障)</a:t>
            </a:r>
            <a:r>
              <a:rPr lang="zh-CN" altLang="en-US" sz="1574" kern="0" spc="438"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147"/>
              </a:spcBef>
              <a:buNone/>
            </a:pPr>
            <a:r>
              <a:rPr lang="zh-CN" altLang="en-US" sz="8045" kern="0" spc="14304" dirty="0" smtClean="0">
                <a:solidFill>
                  <a:srgbClr val="000000"/>
                </a:solidFill>
                <a:latin typeface="Times New Roman" pitchFamily="65" charset="-122"/>
                <a:ea typeface="宋体" pitchFamily="65" charset="-122"/>
              </a:rPr>
              <a:t> </a:t>
            </a:r>
            <a:endParaRPr lang="zh-CN" altLang="en-US" dirty="0"/>
          </a:p>
          <a:p>
            <a:pPr marL="0" indent="0" eaLnBrk="0" latinLnBrk="1" hangingPunct="0">
              <a:lnSpc>
                <a:spcPct val="150000"/>
              </a:lnSpc>
              <a:spcBef>
                <a:spcPts val="2251"/>
              </a:spcBef>
              <a:buNone/>
            </a:pPr>
            <a:r>
              <a:rPr lang="zh-CN" altLang="en-US" sz="2012" kern="0" dirty="0" smtClean="0">
                <a:solidFill>
                  <a:srgbClr val="000000"/>
                </a:solidFill>
                <a:latin typeface="Times New Roman" pitchFamily="65" charset="-122"/>
                <a:ea typeface="宋体" pitchFamily="65" charset="-122"/>
              </a:rPr>
              <a:t>A.</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　    B.</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　    C.</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　    D.灯</a:t>
            </a:r>
            <a:r>
              <a:rPr lang="zh-CN" altLang="en-US" sz="2012" i="1" kern="0" dirty="0" smtClean="0">
                <a:solidFill>
                  <a:srgbClr val="000000"/>
                </a:solidFill>
                <a:latin typeface="Times New Roman" pitchFamily="65" charset="-122"/>
                <a:ea typeface="宋体" pitchFamily="65" charset="-122"/>
              </a:rPr>
              <a:t>B</a:t>
            </a:r>
            <a:endParaRPr lang="zh-CN" altLang="en-US" dirty="0"/>
          </a:p>
        </p:txBody>
      </p:sp>
      <p:pic>
        <p:nvPicPr>
          <p:cNvPr id="3" name="图片 3" descr="textimage5.jpeg"/>
          <p:cNvPicPr>
            <a:picLocks noChangeAspect="1"/>
          </p:cNvPicPr>
          <p:nvPr/>
        </p:nvPicPr>
        <p:blipFill>
          <a:blip r:embed="rId4"/>
          <a:stretch>
            <a:fillRect/>
          </a:stretch>
        </p:blipFill>
        <p:spPr>
          <a:xfrm>
            <a:off x="3241979" y="2205823"/>
            <a:ext cx="2660041" cy="2008420"/>
          </a:xfrm>
          <a:prstGeom prst="rect">
            <a:avLst/>
          </a:prstGeom>
        </p:spPr>
      </p:pic>
    </p:spTree>
    <p:custDataLst>
      <p:custData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05625"/>
            <a:ext cx="8505000" cy="2322431"/>
          </a:xfrm>
          <a:prstGeom prst="rect">
            <a:avLst/>
          </a:prstGeom>
          <a:noFill/>
        </p:spPr>
        <p:txBody>
          <a:bodyPr wrap="square" lIns="0" tIns="0" rIns="0" bIns="0" rtlCol="0">
            <a:spAutoFit/>
          </a:bodyPr>
          <a:lstStyle/>
          <a:p>
            <a:pPr eaLnBrk="0" latinLnBrk="1" hangingPunct="0">
              <a:lnSpc>
                <a:spcPct val="150000"/>
              </a:lnSpc>
              <a:spcBef>
                <a:spcPts val="147"/>
              </a:spcBef>
            </a:pPr>
            <a:r>
              <a:rPr lang="zh-CN" altLang="en-US" sz="1351" kern="0" spc="73" dirty="0" smtClean="0">
                <a:solidFill>
                  <a:srgbClr val="000000"/>
                </a:solidFill>
                <a:latin typeface="Times New Roman" pitchFamily="65" charset="-122"/>
                <a:ea typeface="宋体" pitchFamily="65" charset="-122"/>
              </a:rPr>
              <a:t> </a:t>
            </a:r>
            <a:r>
              <a:rPr lang="zh-CN" altLang="en-US" sz="2012" kern="0" dirty="0" smtClean="0">
                <a:solidFill>
                  <a:srgbClr val="000000"/>
                </a:solidFill>
                <a:latin typeface="Times New Roman" pitchFamily="65" charset="-122"/>
                <a:ea typeface="宋体" pitchFamily="65" charset="-122"/>
              </a:rPr>
              <a:t>答案    A　若</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2</a:t>
            </a:r>
            <a:r>
              <a:rPr lang="zh-CN" altLang="en-US" sz="2012" kern="0" dirty="0" smtClean="0">
                <a:solidFill>
                  <a:srgbClr val="000000"/>
                </a:solidFill>
                <a:latin typeface="Times New Roman" pitchFamily="65" charset="-122"/>
                <a:ea typeface="宋体" pitchFamily="65" charset="-122"/>
              </a:rPr>
              <a:t>断路,</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外</a:t>
            </a:r>
            <a:r>
              <a:rPr lang="zh-CN" altLang="en-US" sz="2012" kern="0" dirty="0" smtClean="0">
                <a:solidFill>
                  <a:srgbClr val="000000"/>
                </a:solidFill>
                <a:latin typeface="Times New Roman" pitchFamily="65" charset="-122"/>
                <a:ea typeface="宋体" pitchFamily="65" charset="-122"/>
              </a:rPr>
              <a:t>变大,路端电压变大,干路中电流减小,通过</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的电</a:t>
            </a:r>
            <a:endParaRPr lang="zh-CN" altLang="en-US" sz="2400" dirty="0" smtClean="0"/>
          </a:p>
          <a:p>
            <a:pPr eaLnBrk="0" latinLnBrk="1" hangingPunct="0">
              <a:lnSpc>
                <a:spcPct val="150000"/>
              </a:lnSpc>
            </a:pPr>
            <a:r>
              <a:rPr lang="zh-CN" altLang="en-US" sz="2012" kern="0" dirty="0" smtClean="0">
                <a:solidFill>
                  <a:srgbClr val="000000"/>
                </a:solidFill>
                <a:latin typeface="Times New Roman" pitchFamily="65" charset="-122"/>
                <a:ea typeface="宋体" pitchFamily="65" charset="-122"/>
              </a:rPr>
              <a:t>流增大,则流过</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和</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的电流都减小,</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灯变暗,</a:t>
            </a:r>
            <a:r>
              <a:rPr lang="zh-CN" altLang="en-US" sz="2012" i="1" kern="0" dirty="0" smtClean="0">
                <a:solidFill>
                  <a:srgbClr val="000000"/>
                </a:solidFill>
                <a:latin typeface="Times New Roman" pitchFamily="65" charset="-122"/>
                <a:ea typeface="宋体" pitchFamily="65" charset="-122"/>
              </a:rPr>
              <a:t>U</a:t>
            </a:r>
            <a:r>
              <a:rPr lang="zh-CN" altLang="en-US" sz="1515" i="1" kern="0" baseline="-1500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减小,而</a:t>
            </a:r>
            <a:r>
              <a:rPr lang="zh-CN" altLang="en-US" sz="2012" i="1" kern="0" dirty="0" smtClean="0">
                <a:solidFill>
                  <a:srgbClr val="000000"/>
                </a:solidFill>
                <a:latin typeface="Times New Roman" pitchFamily="65" charset="-122"/>
                <a:ea typeface="宋体" pitchFamily="65" charset="-122"/>
              </a:rPr>
              <a:t>U</a:t>
            </a:r>
            <a:r>
              <a:rPr lang="zh-CN" altLang="en-US" sz="1515" kern="0" baseline="-15000" dirty="0" smtClean="0">
                <a:solidFill>
                  <a:srgbClr val="000000"/>
                </a:solidFill>
                <a:latin typeface="Times New Roman" pitchFamily="65" charset="-122"/>
                <a:ea typeface="宋体" pitchFamily="65" charset="-122"/>
              </a:rPr>
              <a:t>外</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U</a:t>
            </a:r>
            <a:r>
              <a:rPr lang="zh-CN" altLang="en-US" sz="1515" i="1" kern="0" baseline="-1500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U</a:t>
            </a:r>
            <a:r>
              <a:rPr lang="zh-CN" altLang="en-US" sz="1515" i="1" kern="0" baseline="-1500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,则</a:t>
            </a:r>
            <a:r>
              <a:rPr lang="zh-CN" altLang="en-US" sz="2012" i="1" kern="0" dirty="0" smtClean="0">
                <a:solidFill>
                  <a:srgbClr val="000000"/>
                </a:solidFill>
                <a:latin typeface="Times New Roman" pitchFamily="65" charset="-122"/>
                <a:ea typeface="宋体" pitchFamily="65" charset="-122"/>
              </a:rPr>
              <a:t>U</a:t>
            </a:r>
            <a:r>
              <a:rPr lang="zh-CN" altLang="en-US" sz="1515" i="1" kern="0" baseline="-1500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变</a:t>
            </a:r>
            <a:endParaRPr lang="zh-CN" altLang="en-US" sz="2400" dirty="0" smtClean="0"/>
          </a:p>
          <a:p>
            <a:pPr marL="0" indent="0" eaLnBrk="0" latinLnBrk="1" hangingPunct="0">
              <a:lnSpc>
                <a:spcPct val="150000"/>
              </a:lnSpc>
              <a:spcBef>
                <a:spcPts val="0"/>
              </a:spcBef>
              <a:buNone/>
            </a:pPr>
            <a:r>
              <a:rPr lang="zh-CN" altLang="en-US" sz="2012" kern="0" dirty="0" smtClean="0">
                <a:solidFill>
                  <a:srgbClr val="000000"/>
                </a:solidFill>
                <a:latin typeface="Times New Roman" pitchFamily="65" charset="-122"/>
                <a:ea typeface="宋体" pitchFamily="65" charset="-122"/>
              </a:rPr>
              <a:t>大</a:t>
            </a:r>
            <a:r>
              <a:rPr lang="zh-CN" altLang="en-US" sz="2012" kern="0" dirty="0" smtClean="0">
                <a:solidFill>
                  <a:srgbClr val="000000"/>
                </a:solidFill>
                <a:latin typeface="Times New Roman" pitchFamily="65" charset="-122"/>
                <a:ea typeface="宋体" pitchFamily="65" charset="-122"/>
              </a:rPr>
              <a:t>,</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变亮,A正确,同样方法可知:</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3</a:t>
            </a:r>
            <a:r>
              <a:rPr lang="zh-CN" altLang="en-US" sz="2012" kern="0" dirty="0" smtClean="0">
                <a:solidFill>
                  <a:srgbClr val="000000"/>
                </a:solidFill>
                <a:latin typeface="Times New Roman" pitchFamily="65" charset="-122"/>
                <a:ea typeface="宋体" pitchFamily="65" charset="-122"/>
              </a:rPr>
              <a:t>断路时,</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灯变亮,</a:t>
            </a:r>
            <a:r>
              <a:rPr lang="zh-CN" altLang="en-US" sz="2012" i="1" kern="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灯变暗,B不正确;灯</a:t>
            </a:r>
            <a:r>
              <a:rPr lang="zh-CN" altLang="en-US" sz="2012" i="1" kern="0" dirty="0" smtClean="0">
                <a:solidFill>
                  <a:srgbClr val="000000"/>
                </a:solidFill>
                <a:latin typeface="Times New Roman" pitchFamily="65" charset="-122"/>
                <a:ea typeface="宋体" pitchFamily="65" charset="-122"/>
              </a:rPr>
              <a:t>B</a:t>
            </a:r>
            <a:r>
              <a:rPr dirty="0"/>
              <a:t/>
            </a:r>
            <a:br>
              <a:rPr dirty="0"/>
            </a:br>
            <a:r>
              <a:rPr lang="zh-CN" altLang="en-US" sz="2012" kern="0" dirty="0" smtClean="0">
                <a:solidFill>
                  <a:srgbClr val="000000"/>
                </a:solidFill>
                <a:latin typeface="Times New Roman" pitchFamily="65" charset="-122"/>
                <a:ea typeface="宋体" pitchFamily="65" charset="-122"/>
              </a:rPr>
              <a:t>断路,</a:t>
            </a:r>
            <a:r>
              <a:rPr lang="zh-CN" altLang="en-US" sz="2012" i="1" kern="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灯熄灭,D不正确;</a:t>
            </a:r>
            <a:r>
              <a:rPr lang="zh-CN" altLang="en-US" sz="2012" i="1" kern="0" dirty="0" smtClean="0">
                <a:solidFill>
                  <a:srgbClr val="000000"/>
                </a:solidFill>
                <a:latin typeface="Times New Roman" pitchFamily="65" charset="-122"/>
                <a:ea typeface="宋体" pitchFamily="65" charset="-122"/>
              </a:rPr>
              <a:t>R</a:t>
            </a:r>
            <a:r>
              <a:rPr lang="zh-CN" altLang="en-US" sz="1515" kern="0" baseline="-15000" dirty="0" smtClean="0">
                <a:solidFill>
                  <a:srgbClr val="000000"/>
                </a:solidFill>
                <a:latin typeface="Times New Roman" pitchFamily="65" charset="-122"/>
                <a:ea typeface="宋体" pitchFamily="65" charset="-122"/>
              </a:rPr>
              <a:t>1</a:t>
            </a:r>
            <a:r>
              <a:rPr lang="zh-CN" altLang="en-US" sz="2012" kern="0" dirty="0" smtClean="0">
                <a:solidFill>
                  <a:srgbClr val="000000"/>
                </a:solidFill>
                <a:latin typeface="Times New Roman" pitchFamily="65" charset="-122"/>
                <a:ea typeface="宋体" pitchFamily="65" charset="-122"/>
              </a:rPr>
              <a:t>断路时,外电路电阻变大,路端电压也变大,</a:t>
            </a:r>
            <a:r>
              <a:rPr lang="zh-CN" altLang="en-US" sz="2012" i="1" kern="0" dirty="0" smtClean="0">
                <a:solidFill>
                  <a:srgbClr val="000000"/>
                </a:solidFill>
                <a:latin typeface="Times New Roman" pitchFamily="65" charset="-122"/>
                <a:ea typeface="宋体" pitchFamily="65" charset="-122"/>
              </a:rPr>
              <a:t>U</a:t>
            </a:r>
            <a:r>
              <a:rPr lang="zh-CN" altLang="en-US" sz="1515" i="1" kern="0" baseline="-15000" dirty="0" smtClean="0">
                <a:solidFill>
                  <a:srgbClr val="000000"/>
                </a:solidFill>
                <a:latin typeface="Times New Roman" pitchFamily="65" charset="-122"/>
                <a:ea typeface="宋体" pitchFamily="65" charset="-122"/>
              </a:rPr>
              <a:t>A</a:t>
            </a:r>
            <a:r>
              <a:rPr lang="zh-CN" altLang="en-US" sz="2012" kern="0" dirty="0" smtClean="0">
                <a:solidFill>
                  <a:srgbClr val="000000"/>
                </a:solidFill>
                <a:latin typeface="Times New Roman" pitchFamily="65" charset="-122"/>
                <a:ea typeface="宋体" pitchFamily="65" charset="-122"/>
              </a:rPr>
              <a:t>、</a:t>
            </a:r>
            <a:r>
              <a:rPr dirty="0"/>
              <a:t/>
            </a:r>
            <a:br>
              <a:rPr dirty="0"/>
            </a:br>
            <a:r>
              <a:rPr lang="zh-CN" altLang="en-US" sz="2012" i="1" kern="0" dirty="0" smtClean="0">
                <a:solidFill>
                  <a:srgbClr val="000000"/>
                </a:solidFill>
                <a:latin typeface="Times New Roman" pitchFamily="65" charset="-122"/>
                <a:ea typeface="宋体" pitchFamily="65" charset="-122"/>
              </a:rPr>
              <a:t>U</a:t>
            </a:r>
            <a:r>
              <a:rPr lang="zh-CN" altLang="en-US" sz="1515" i="1" kern="0" baseline="-15000" dirty="0" smtClean="0">
                <a:solidFill>
                  <a:srgbClr val="000000"/>
                </a:solidFill>
                <a:latin typeface="Times New Roman" pitchFamily="65" charset="-122"/>
                <a:ea typeface="宋体" pitchFamily="65" charset="-122"/>
              </a:rPr>
              <a:t>B</a:t>
            </a:r>
            <a:r>
              <a:rPr lang="zh-CN" altLang="en-US" sz="2012" kern="0" dirty="0" smtClean="0">
                <a:solidFill>
                  <a:srgbClr val="000000"/>
                </a:solidFill>
                <a:latin typeface="Times New Roman" pitchFamily="65" charset="-122"/>
                <a:ea typeface="宋体" pitchFamily="65" charset="-122"/>
              </a:rPr>
              <a:t>都变大,两灯都变亮,C不正确</a:t>
            </a:r>
            <a:r>
              <a:rPr lang="zh-CN" altLang="en-US" sz="2012" kern="0" dirty="0" smtClean="0">
                <a:solidFill>
                  <a:srgbClr val="000000"/>
                </a:solidFill>
                <a:latin typeface="Times New Roman" pitchFamily="65" charset="-122"/>
                <a:ea typeface="宋体" pitchFamily="65" charset="-122"/>
              </a:rPr>
              <a:t>。</a:t>
            </a:r>
            <a:endParaRPr lang="zh-CN" altLang="en-US" dirty="0"/>
          </a:p>
        </p:txBody>
      </p:sp>
      <p:pic>
        <p:nvPicPr>
          <p:cNvPr id="3" name="图片 4" descr="textimage6.jpeg"/>
          <p:cNvPicPr>
            <a:picLocks noChangeAspect="1"/>
          </p:cNvPicPr>
          <p:nvPr/>
        </p:nvPicPr>
        <p:blipFill>
          <a:blip r:embed="rId4"/>
          <a:stretch>
            <a:fillRect/>
          </a:stretch>
        </p:blipFill>
        <p:spPr>
          <a:xfrm>
            <a:off x="540000" y="862820"/>
            <a:ext cx="180975" cy="190499"/>
          </a:xfrm>
          <a:prstGeom prst="rect">
            <a:avLst/>
          </a:prstGeom>
        </p:spPr>
      </p:pic>
    </p:spTree>
    <p:custDataLst>
      <p:custData r:id="rId1"/>
    </p:custDataLst>
  </p:cSld>
  <p:clrMapOvr>
    <a:masterClrMapping/>
  </p:clrMapOvr>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ustomerInfo>
  <UserName>DELL</UserName>
  <CompanyName/>
  <MachineID>A666</MachineID>
  <ToolID>ljRTAAAAKGU=</ToolID>
  <Data><![CDATA[bGpSVEFBQUFLR1U9]]></Data>
</CustomerInfo>
</file>

<file path=customXml/item10.xml><?xml version="1.0" encoding="utf-8"?>
<CustomerInfo>
  <UserName>DELL</UserName>
  <CompanyName/>
  <MachineID>A666</MachineID>
  <ToolID>ljRTAAAAKGU=</ToolID>
  <Data><![CDATA[bGpSVEFBQUFLR1U9]]></Data>
</CustomerInfo>
</file>

<file path=customXml/item11.xml><?xml version="1.0" encoding="utf-8"?>
<CustomerInfo>
  <UserName>DELL</UserName>
  <CompanyName/>
  <MachineID>A666</MachineID>
  <ToolID>ljRTAAAAKGU=</ToolID>
  <Data><![CDATA[bGpSVEFBQUFLR1U9]]></Data>
</CustomerInfo>
</file>

<file path=customXml/item12.xml><?xml version="1.0" encoding="utf-8"?>
<CustomerInfo>
  <UserName>DELL</UserName>
  <CompanyName/>
  <MachineID>A666</MachineID>
  <ToolID>ljRTAAAAKGU=</ToolID>
  <Data><![CDATA[bGpSVEFBQUFLR1U9]]></Data>
</CustomerInfo>
</file>

<file path=customXml/item13.xml><?xml version="1.0" encoding="utf-8"?>
<CustomerInfo>
  <UserName>DELL</UserName>
  <CompanyName/>
  <MachineID>A666</MachineID>
  <ToolID>ljRTAAAAKGU=</ToolID>
  <Data><![CDATA[bGpSVEFBQUFLR1U9]]></Data>
</CustomerInfo>
</file>

<file path=customXml/item14.xml><?xml version="1.0" encoding="utf-8"?>
<CustomerInfo>
  <UserName>DELL</UserName>
  <CompanyName/>
  <MachineID>A666</MachineID>
  <ToolID>ljRTAAAAKGU=</ToolID>
  <Data><![CDATA[bGpSVEFBQUFLR1U9]]></Data>
</CustomerInfo>
</file>

<file path=customXml/item15.xml><?xml version="1.0" encoding="utf-8"?>
<CustomerInfo>
  <UserName>DELL</UserName>
  <CompanyName/>
  <MachineID>A666</MachineID>
  <ToolID>ljRTAAAAKGU=</ToolID>
  <Data><![CDATA[bGpSVEFBQUFLR1U9]]></Data>
</CustomerInfo>
</file>

<file path=customXml/item16.xml><?xml version="1.0" encoding="utf-8"?>
<CustomerInfo>
  <UserName>DELL</UserName>
  <CompanyName/>
  <MachineID>A666</MachineID>
  <ToolID>ljRTAAAAKGU=</ToolID>
  <Data><![CDATA[bGpSVEFBQUFLR1U9]]></Data>
</CustomerInfo>
</file>

<file path=customXml/item17.xml><?xml version="1.0" encoding="utf-8"?>
<CustomerInfo>
  <UserName>DELL</UserName>
  <CompanyName/>
  <MachineID>A666</MachineID>
  <ToolID>ljRTAAAAKGU=</ToolID>
  <Data><![CDATA[bGpSVEFBQUFLR1U9]]></Data>
</CustomerInfo>
</file>

<file path=customXml/item18.xml><?xml version="1.0" encoding="utf-8"?>
<CustomerInfo>
  <UserName>DELL</UserName>
  <CompanyName/>
  <MachineID>A666</MachineID>
  <ToolID>ljRTAAAAKGU=</ToolID>
  <Data><![CDATA[bGpSVEFBQUFLR1U9]]></Data>
</CustomerInfo>
</file>

<file path=customXml/item19.xml><?xml version="1.0" encoding="utf-8"?>
<CustomerInfo>
  <UserName>DELL</UserName>
  <CompanyName/>
  <MachineID>A666</MachineID>
  <ToolID>ljRTAAAAKGU=</ToolID>
  <Data><![CDATA[bGpSVEFBQUFLR1U9]]></Data>
</CustomerInfo>
</file>

<file path=customXml/item2.xml><?xml version="1.0" encoding="utf-8"?>
<CustomerInfo>
  <UserName>DELL</UserName>
  <CompanyName/>
  <MachineID>A666</MachineID>
  <ToolID>ljRTAAAAKGU=</ToolID>
  <Data><![CDATA[bGpSVEFBQUFLR1U9]]></Data>
</CustomerInfo>
</file>

<file path=customXml/item20.xml><?xml version="1.0" encoding="utf-8"?>
<CustomerInfo>
  <UserName>DELL</UserName>
  <CompanyName/>
  <MachineID>A666</MachineID>
  <ToolID>ljRTAAAAKGU=</ToolID>
  <Data><![CDATA[bGpSVEFBQUFLR1U9]]></Data>
</CustomerInfo>
</file>

<file path=customXml/item21.xml><?xml version="1.0" encoding="utf-8"?>
<CustomerInfo>
  <UserName>DELL</UserName>
  <CompanyName/>
  <MachineID>A666</MachineID>
  <ToolID>ljRTAAAAKGU=</ToolID>
  <Data><![CDATA[bGpSVEFBQUFLR1U9]]></Data>
</CustomerInfo>
</file>

<file path=customXml/item22.xml><?xml version="1.0" encoding="utf-8"?>
<CustomerInfo>
  <UserName>DELL</UserName>
  <CompanyName/>
  <MachineID>A666</MachineID>
  <ToolID>ljRTAAAAKGU=</ToolID>
  <Data><![CDATA[bGpSVEFBQUFLR1U9]]></Data>
</CustomerInfo>
</file>

<file path=customXml/item23.xml><?xml version="1.0" encoding="utf-8"?>
<CustomerInfo>
  <UserName>DELL</UserName>
  <CompanyName/>
  <MachineID>A666</MachineID>
  <ToolID>ljRTAAAAKGU=</ToolID>
  <Data><![CDATA[bGpSVEFBQUFLR1U9]]></Data>
</CustomerInfo>
</file>

<file path=customXml/item24.xml><?xml version="1.0" encoding="utf-8"?>
<CustomerInfo>
  <UserName>DELL</UserName>
  <CompanyName/>
  <MachineID>A666</MachineID>
  <ToolID>ljRTAAAAKGU=</ToolID>
  <Data><![CDATA[bGpSVEFBQUFLR1U9]]></Data>
</CustomerInfo>
</file>

<file path=customXml/item25.xml><?xml version="1.0" encoding="utf-8"?>
<CustomerInfo>
  <UserName>DELL</UserName>
  <CompanyName/>
  <MachineID>A666</MachineID>
  <ToolID>ljRTAAAAKGU=</ToolID>
  <Data><![CDATA[bGpSVEFBQUFLR1U9]]></Data>
</CustomerInfo>
</file>

<file path=customXml/item26.xml><?xml version="1.0" encoding="utf-8"?>
<CustomerInfo>
  <UserName>DELL</UserName>
  <CompanyName/>
  <MachineID>A666</MachineID>
  <ToolID>ljRTAAAAKGU=</ToolID>
  <Data><![CDATA[bGpSVEFBQUFLR1U9]]></Data>
</CustomerInfo>
</file>

<file path=customXml/item27.xml><?xml version="1.0" encoding="utf-8"?>
<CustomerInfo>
  <UserName>DELL</UserName>
  <CompanyName/>
  <MachineID>A666</MachineID>
  <ToolID>ljRTAAAAKGU=</ToolID>
  <Data><![CDATA[bGpSVEFBQUFLR1U9]]></Data>
</CustomerInfo>
</file>

<file path=customXml/item28.xml><?xml version="1.0" encoding="utf-8"?>
<CustomerInfo>
  <UserName>DELL</UserName>
  <CompanyName/>
  <MachineID>A666</MachineID>
  <ToolID>ljRTAAAAKGU=</ToolID>
  <Data><![CDATA[bGpSVEFBQUFLR1U9]]></Data>
</CustomerInfo>
</file>

<file path=customXml/item29.xml><?xml version="1.0" encoding="utf-8"?>
<CustomerInfo>
  <UserName>DELL</UserName>
  <CompanyName/>
  <MachineID>A666</MachineID>
  <ToolID>ljRTAAAAKGU=</ToolID>
  <Data><![CDATA[bGpSVEFBQUFLR1U9]]></Data>
</CustomerInfo>
</file>

<file path=customXml/item3.xml><?xml version="1.0" encoding="utf-8"?>
<CustomerInfo>
  <UserName>DELL</UserName>
  <CompanyName/>
  <MachineID>A666</MachineID>
  <ToolID>ljRTAAAAKGU=</ToolID>
  <Data><![CDATA[bGpSVEFBQUFLR1U9]]></Data>
</CustomerInfo>
</file>

<file path=customXml/item30.xml><?xml version="1.0" encoding="utf-8"?>
<CustomerInfo>
  <UserName>DELL</UserName>
  <CompanyName/>
  <MachineID>A666</MachineID>
  <ToolID>ljRTAAAAKGU=</ToolID>
  <Data><![CDATA[bGpSVEFBQUFLR1U9]]></Data>
</CustomerInfo>
</file>

<file path=customXml/item31.xml><?xml version="1.0" encoding="utf-8"?>
<CustomerInfo>
  <UserName>DELL</UserName>
  <CompanyName/>
  <MachineID>A666</MachineID>
  <ToolID>ljRTAAAAKGU=</ToolID>
  <Data><![CDATA[bGpSVEFBQUFLR1U9]]></Data>
</CustomerInfo>
</file>

<file path=customXml/item32.xml><?xml version="1.0" encoding="utf-8"?>
<CustomerInfo>
  <UserName>DELL</UserName>
  <CompanyName/>
  <MachineID>A666</MachineID>
  <ToolID>ljRTAAAAKGU=</ToolID>
  <Data><![CDATA[bGpSVEFBQUFLR1U9]]></Data>
</CustomerInfo>
</file>

<file path=customXml/item33.xml><?xml version="1.0" encoding="utf-8"?>
<CustomerInfo>
  <UserName>DELL</UserName>
  <CompanyName/>
  <MachineID>A666</MachineID>
  <ToolID>ljRTAAAAKGU=</ToolID>
  <Data><![CDATA[bGpSVEFBQUFLR1U9]]></Data>
</CustomerInfo>
</file>

<file path=customXml/item34.xml><?xml version="1.0" encoding="utf-8"?>
<CustomerInfo>
  <UserName>DELL</UserName>
  <CompanyName/>
  <MachineID>A666</MachineID>
  <ToolID>ljRTAAAAKGU=</ToolID>
  <Data><![CDATA[bGpSVEFBQUFLR1U9]]></Data>
</CustomerInfo>
</file>

<file path=customXml/item35.xml><?xml version="1.0" encoding="utf-8"?>
<CustomerInfo>
  <UserName>DELL</UserName>
  <CompanyName/>
  <MachineID>A666</MachineID>
  <ToolID>ljRTAAAAKGU=</ToolID>
  <Data><![CDATA[bGpSVEFBQUFLR1U9]]></Data>
</CustomerInfo>
</file>

<file path=customXml/item36.xml><?xml version="1.0" encoding="utf-8"?>
<CustomerInfo>
  <UserName>DELL</UserName>
  <CompanyName/>
  <MachineID>A666</MachineID>
  <ToolID>ljRTAAAAKGU=</ToolID>
  <Data><![CDATA[bGpSVEFBQUFLR1U9]]></Data>
</CustomerInfo>
</file>

<file path=customXml/item37.xml><?xml version="1.0" encoding="utf-8"?>
<CustomerInfo>
  <UserName>DELL</UserName>
  <CompanyName/>
  <MachineID>A666</MachineID>
  <ToolID>ljRTAAAAKGU=</ToolID>
  <Data><![CDATA[bGpSVEFBQUFLR1U9]]></Data>
</CustomerInfo>
</file>

<file path=customXml/item38.xml><?xml version="1.0" encoding="utf-8"?>
<CustomerInfo>
  <UserName>DELL</UserName>
  <CompanyName/>
  <MachineID>A666</MachineID>
  <ToolID>ljRTAAAAKGU=</ToolID>
  <Data><![CDATA[bGpSVEFBQUFLR1U9]]></Data>
</CustomerInfo>
</file>

<file path=customXml/item39.xml><?xml version="1.0" encoding="utf-8"?>
<CustomerInfo>
  <UserName>DELL</UserName>
  <CompanyName/>
  <MachineID>A666</MachineID>
  <ToolID>ljRTAAAAKGU=</ToolID>
  <Data><![CDATA[bGpSVEFBQUFLR1U9]]></Data>
</CustomerInfo>
</file>

<file path=customXml/item4.xml><?xml version="1.0" encoding="utf-8"?>
<CustomerInfo>
  <UserName>DELL</UserName>
  <CompanyName/>
  <MachineID>A666</MachineID>
  <ToolID>ljRTAAAAKGU=</ToolID>
  <Data><![CDATA[bGpSVEFBQUFLR1U9]]></Data>
</CustomerInfo>
</file>

<file path=customXml/item40.xml><?xml version="1.0" encoding="utf-8"?>
<CustomerInfo>
  <UserName>DELL</UserName>
  <CompanyName/>
  <MachineID>A666</MachineID>
  <ToolID>ljRTAAAAKGU=</ToolID>
  <Data><![CDATA[bGpSVEFBQUFLR1U9]]></Data>
</CustomerInfo>
</file>

<file path=customXml/item41.xml><?xml version="1.0" encoding="utf-8"?>
<CustomerInfo>
  <UserName>DELL</UserName>
  <CompanyName/>
  <MachineID>A666</MachineID>
  <ToolID>ljRTAAAAKGU=</ToolID>
  <Data><![CDATA[bGpSVEFBQUFLR1U9]]></Data>
</CustomerInfo>
</file>

<file path=customXml/item42.xml><?xml version="1.0" encoding="utf-8"?>
<CustomerInfo>
  <UserName>DELL</UserName>
  <CompanyName/>
  <MachineID>A666</MachineID>
  <ToolID>ljRTAAAAKGU=</ToolID>
  <Data><![CDATA[bGpSVEFBQUFLR1U9]]></Data>
</CustomerInfo>
</file>

<file path=customXml/item43.xml><?xml version="1.0" encoding="utf-8"?>
<CustomerInfo>
  <UserName>DELL</UserName>
  <CompanyName/>
  <MachineID>A666</MachineID>
  <ToolID>ljRTAAAAKGU=</ToolID>
  <Data><![CDATA[bGpSVEFBQUFLR1U9]]></Data>
</CustomerInfo>
</file>

<file path=customXml/item44.xml><?xml version="1.0" encoding="utf-8"?>
<CustomerInfo>
  <UserName>DELL</UserName>
  <CompanyName/>
  <MachineID>A666</MachineID>
  <ToolID>ljRTAAAAKGU=</ToolID>
  <Data><![CDATA[bGpSVEFBQUFLR1U9]]></Data>
</CustomerInfo>
</file>

<file path=customXml/item45.xml><?xml version="1.0" encoding="utf-8"?>
<CustomerInfo>
  <UserName>DELL</UserName>
  <CompanyName/>
  <MachineID>A666</MachineID>
  <ToolID>ljRTAAAAKGU=</ToolID>
  <Data><![CDATA[bGpSVEFBQUFLR1U9]]></Data>
</CustomerInfo>
</file>

<file path=customXml/item5.xml><?xml version="1.0" encoding="utf-8"?>
<CustomerInfo>
  <UserName>DELL</UserName>
  <CompanyName/>
  <MachineID>A666</MachineID>
  <ToolID>ljRTAAAAKGU=</ToolID>
  <Data><![CDATA[bGpSVEFBQUFLR1U9]]></Data>
</CustomerInfo>
</file>

<file path=customXml/item6.xml><?xml version="1.0" encoding="utf-8"?>
<CustomerInfo>
  <UserName>DELL</UserName>
  <CompanyName/>
  <MachineID>A666</MachineID>
  <ToolID>ljRTAAAAKGU=</ToolID>
  <Data><![CDATA[bGpSVEFBQUFLR1U9]]></Data>
</CustomerInfo>
</file>

<file path=customXml/item7.xml><?xml version="1.0" encoding="utf-8"?>
<CustomerInfo>
  <UserName>DELL</UserName>
  <CompanyName/>
  <MachineID>A666</MachineID>
  <ToolID>ljRTAAAAKGU=</ToolID>
  <Data><![CDATA[bGpSVEFBQUFLR1U9]]></Data>
</CustomerInfo>
</file>

<file path=customXml/item8.xml><?xml version="1.0" encoding="utf-8"?>
<CustomerInfo>
  <UserName>DELL</UserName>
  <CompanyName/>
  <MachineID>A666</MachineID>
  <ToolID>ljRTAAAAKGU=</ToolID>
  <Data><![CDATA[bGpSVEFBQUFLR1U9]]></Data>
</CustomerInfo>
</file>

<file path=customXml/item9.xml><?xml version="1.0" encoding="utf-8"?>
<CustomerInfo>
  <UserName>DELL</UserName>
  <CompanyName/>
  <MachineID>A666</MachineID>
  <ToolID>ljRTAAAAKGU=</ToolID>
  <Data><![CDATA[bGpSVEFBQUFLR1U9]]></Data>
</CustomerInfo>
</file>

<file path=customXml/itemProps1.xml><?xml version="1.0" encoding="utf-8"?>
<ds:datastoreItem xmlns:ds="http://schemas.openxmlformats.org/officeDocument/2006/customXml" ds:itemID="{89C9063B-AEF8-4F02-8BEA-DD512EDE971D}">
  <ds:schemaRefs/>
</ds:datastoreItem>
</file>

<file path=customXml/itemProps10.xml><?xml version="1.0" encoding="utf-8"?>
<ds:datastoreItem xmlns:ds="http://schemas.openxmlformats.org/officeDocument/2006/customXml" ds:itemID="{4FA9143B-03DB-4CE8-B286-36942E928D7A}">
  <ds:schemaRefs/>
</ds:datastoreItem>
</file>

<file path=customXml/itemProps11.xml><?xml version="1.0" encoding="utf-8"?>
<ds:datastoreItem xmlns:ds="http://schemas.openxmlformats.org/officeDocument/2006/customXml" ds:itemID="{3DDDD10D-5C16-47C7-A31A-4D073F46066A}">
  <ds:schemaRefs/>
</ds:datastoreItem>
</file>

<file path=customXml/itemProps12.xml><?xml version="1.0" encoding="utf-8"?>
<ds:datastoreItem xmlns:ds="http://schemas.openxmlformats.org/officeDocument/2006/customXml" ds:itemID="{55478D7E-12AB-49CE-9957-2FF3A10870C8}">
  <ds:schemaRefs/>
</ds:datastoreItem>
</file>

<file path=customXml/itemProps13.xml><?xml version="1.0" encoding="utf-8"?>
<ds:datastoreItem xmlns:ds="http://schemas.openxmlformats.org/officeDocument/2006/customXml" ds:itemID="{5B2ADBA2-559D-4A5F-ADC1-8E9C07A5A28A}">
  <ds:schemaRefs/>
</ds:datastoreItem>
</file>

<file path=customXml/itemProps14.xml><?xml version="1.0" encoding="utf-8"?>
<ds:datastoreItem xmlns:ds="http://schemas.openxmlformats.org/officeDocument/2006/customXml" ds:itemID="{648FA6B7-3A0C-446B-B4F2-FA16E1089227}">
  <ds:schemaRefs/>
</ds:datastoreItem>
</file>

<file path=customXml/itemProps15.xml><?xml version="1.0" encoding="utf-8"?>
<ds:datastoreItem xmlns:ds="http://schemas.openxmlformats.org/officeDocument/2006/customXml" ds:itemID="{3C9BA060-BBEF-4A9F-8782-8EB8263ACC28}">
  <ds:schemaRefs/>
</ds:datastoreItem>
</file>

<file path=customXml/itemProps16.xml><?xml version="1.0" encoding="utf-8"?>
<ds:datastoreItem xmlns:ds="http://schemas.openxmlformats.org/officeDocument/2006/customXml" ds:itemID="{6B5CBECB-E6D8-412A-B028-1021254CE2B6}">
  <ds:schemaRefs/>
</ds:datastoreItem>
</file>

<file path=customXml/itemProps17.xml><?xml version="1.0" encoding="utf-8"?>
<ds:datastoreItem xmlns:ds="http://schemas.openxmlformats.org/officeDocument/2006/customXml" ds:itemID="{A9186E7D-AD1E-4F3D-BF0A-31EBC2672A8E}">
  <ds:schemaRefs/>
</ds:datastoreItem>
</file>

<file path=customXml/itemProps18.xml><?xml version="1.0" encoding="utf-8"?>
<ds:datastoreItem xmlns:ds="http://schemas.openxmlformats.org/officeDocument/2006/customXml" ds:itemID="{83379A41-0602-4661-90F4-6D64467768C5}">
  <ds:schemaRefs/>
</ds:datastoreItem>
</file>

<file path=customXml/itemProps19.xml><?xml version="1.0" encoding="utf-8"?>
<ds:datastoreItem xmlns:ds="http://schemas.openxmlformats.org/officeDocument/2006/customXml" ds:itemID="{BCEBA9F4-6FC1-4859-A8F1-E0603F51958D}">
  <ds:schemaRefs/>
</ds:datastoreItem>
</file>

<file path=customXml/itemProps2.xml><?xml version="1.0" encoding="utf-8"?>
<ds:datastoreItem xmlns:ds="http://schemas.openxmlformats.org/officeDocument/2006/customXml" ds:itemID="{23F6FA1F-F3D3-42F3-B1C1-E731B620577C}">
  <ds:schemaRefs/>
</ds:datastoreItem>
</file>

<file path=customXml/itemProps20.xml><?xml version="1.0" encoding="utf-8"?>
<ds:datastoreItem xmlns:ds="http://schemas.openxmlformats.org/officeDocument/2006/customXml" ds:itemID="{8D297986-D0F8-4A31-BF35-27753A9DD4E6}">
  <ds:schemaRefs/>
</ds:datastoreItem>
</file>

<file path=customXml/itemProps21.xml><?xml version="1.0" encoding="utf-8"?>
<ds:datastoreItem xmlns:ds="http://schemas.openxmlformats.org/officeDocument/2006/customXml" ds:itemID="{E4575F99-6275-4FE0-ACEF-3D7F33199A08}">
  <ds:schemaRefs/>
</ds:datastoreItem>
</file>

<file path=customXml/itemProps22.xml><?xml version="1.0" encoding="utf-8"?>
<ds:datastoreItem xmlns:ds="http://schemas.openxmlformats.org/officeDocument/2006/customXml" ds:itemID="{3649C29C-2CF0-4B6A-AB23-F7B2B939B513}">
  <ds:schemaRefs/>
</ds:datastoreItem>
</file>

<file path=customXml/itemProps23.xml><?xml version="1.0" encoding="utf-8"?>
<ds:datastoreItem xmlns:ds="http://schemas.openxmlformats.org/officeDocument/2006/customXml" ds:itemID="{9B58DD88-D7CA-4BAF-B2C5-85D6B0F11C51}">
  <ds:schemaRefs/>
</ds:datastoreItem>
</file>

<file path=customXml/itemProps24.xml><?xml version="1.0" encoding="utf-8"?>
<ds:datastoreItem xmlns:ds="http://schemas.openxmlformats.org/officeDocument/2006/customXml" ds:itemID="{DD1468B1-7F55-4A7E-A797-A9A659EE8EF3}">
  <ds:schemaRefs/>
</ds:datastoreItem>
</file>

<file path=customXml/itemProps25.xml><?xml version="1.0" encoding="utf-8"?>
<ds:datastoreItem xmlns:ds="http://schemas.openxmlformats.org/officeDocument/2006/customXml" ds:itemID="{073E66F8-70B0-44F5-9986-9AB8F70A6A4C}">
  <ds:schemaRefs/>
</ds:datastoreItem>
</file>

<file path=customXml/itemProps26.xml><?xml version="1.0" encoding="utf-8"?>
<ds:datastoreItem xmlns:ds="http://schemas.openxmlformats.org/officeDocument/2006/customXml" ds:itemID="{EB7B84B1-CFE6-403B-852A-489DB6EA5085}">
  <ds:schemaRefs/>
</ds:datastoreItem>
</file>

<file path=customXml/itemProps27.xml><?xml version="1.0" encoding="utf-8"?>
<ds:datastoreItem xmlns:ds="http://schemas.openxmlformats.org/officeDocument/2006/customXml" ds:itemID="{682A0F83-8075-471A-B1E2-2F0306CD9693}">
  <ds:schemaRefs/>
</ds:datastoreItem>
</file>

<file path=customXml/itemProps28.xml><?xml version="1.0" encoding="utf-8"?>
<ds:datastoreItem xmlns:ds="http://schemas.openxmlformats.org/officeDocument/2006/customXml" ds:itemID="{747C762B-3729-4C67-A907-8DE63C3FF285}">
  <ds:schemaRefs/>
</ds:datastoreItem>
</file>

<file path=customXml/itemProps29.xml><?xml version="1.0" encoding="utf-8"?>
<ds:datastoreItem xmlns:ds="http://schemas.openxmlformats.org/officeDocument/2006/customXml" ds:itemID="{D05108E6-1A63-4030-99BD-7344D62180D6}">
  <ds:schemaRefs/>
</ds:datastoreItem>
</file>

<file path=customXml/itemProps3.xml><?xml version="1.0" encoding="utf-8"?>
<ds:datastoreItem xmlns:ds="http://schemas.openxmlformats.org/officeDocument/2006/customXml" ds:itemID="{3DFAE122-CBFF-4452-B641-1B901235DD57}">
  <ds:schemaRefs/>
</ds:datastoreItem>
</file>

<file path=customXml/itemProps30.xml><?xml version="1.0" encoding="utf-8"?>
<ds:datastoreItem xmlns:ds="http://schemas.openxmlformats.org/officeDocument/2006/customXml" ds:itemID="{8C759258-CFA1-4E83-B39B-3DD1C02BA59A}">
  <ds:schemaRefs/>
</ds:datastoreItem>
</file>

<file path=customXml/itemProps31.xml><?xml version="1.0" encoding="utf-8"?>
<ds:datastoreItem xmlns:ds="http://schemas.openxmlformats.org/officeDocument/2006/customXml" ds:itemID="{50805907-D872-4047-BA9B-3B94B73EBDAC}">
  <ds:schemaRefs/>
</ds:datastoreItem>
</file>

<file path=customXml/itemProps32.xml><?xml version="1.0" encoding="utf-8"?>
<ds:datastoreItem xmlns:ds="http://schemas.openxmlformats.org/officeDocument/2006/customXml" ds:itemID="{E0ED8623-70EB-4A8F-AA58-F0E3B8D64219}">
  <ds:schemaRefs/>
</ds:datastoreItem>
</file>

<file path=customXml/itemProps33.xml><?xml version="1.0" encoding="utf-8"?>
<ds:datastoreItem xmlns:ds="http://schemas.openxmlformats.org/officeDocument/2006/customXml" ds:itemID="{1D987B12-94CF-4FC8-86CB-0A46BC652F57}">
  <ds:schemaRefs/>
</ds:datastoreItem>
</file>

<file path=customXml/itemProps34.xml><?xml version="1.0" encoding="utf-8"?>
<ds:datastoreItem xmlns:ds="http://schemas.openxmlformats.org/officeDocument/2006/customXml" ds:itemID="{479CF4D9-065B-4C26-9923-E748D98942A2}">
  <ds:schemaRefs/>
</ds:datastoreItem>
</file>

<file path=customXml/itemProps35.xml><?xml version="1.0" encoding="utf-8"?>
<ds:datastoreItem xmlns:ds="http://schemas.openxmlformats.org/officeDocument/2006/customXml" ds:itemID="{18392F5A-D317-4F48-8AE7-C482D53C96D6}">
  <ds:schemaRefs/>
</ds:datastoreItem>
</file>

<file path=customXml/itemProps36.xml><?xml version="1.0" encoding="utf-8"?>
<ds:datastoreItem xmlns:ds="http://schemas.openxmlformats.org/officeDocument/2006/customXml" ds:itemID="{A59C1AF8-2A8F-4A0C-B211-63226C176318}">
  <ds:schemaRefs/>
</ds:datastoreItem>
</file>

<file path=customXml/itemProps37.xml><?xml version="1.0" encoding="utf-8"?>
<ds:datastoreItem xmlns:ds="http://schemas.openxmlformats.org/officeDocument/2006/customXml" ds:itemID="{0717D41C-0723-42BA-AD76-74A784ADEFAE}">
  <ds:schemaRefs/>
</ds:datastoreItem>
</file>

<file path=customXml/itemProps38.xml><?xml version="1.0" encoding="utf-8"?>
<ds:datastoreItem xmlns:ds="http://schemas.openxmlformats.org/officeDocument/2006/customXml" ds:itemID="{A1A34474-3038-43A1-B4A9-83DAB37B5CCB}">
  <ds:schemaRefs/>
</ds:datastoreItem>
</file>

<file path=customXml/itemProps39.xml><?xml version="1.0" encoding="utf-8"?>
<ds:datastoreItem xmlns:ds="http://schemas.openxmlformats.org/officeDocument/2006/customXml" ds:itemID="{29DC9D3D-0014-4808-8655-276514CED22A}">
  <ds:schemaRefs/>
</ds:datastoreItem>
</file>

<file path=customXml/itemProps4.xml><?xml version="1.0" encoding="utf-8"?>
<ds:datastoreItem xmlns:ds="http://schemas.openxmlformats.org/officeDocument/2006/customXml" ds:itemID="{4EA20988-9439-41CE-9530-94A317809E90}">
  <ds:schemaRefs/>
</ds:datastoreItem>
</file>

<file path=customXml/itemProps40.xml><?xml version="1.0" encoding="utf-8"?>
<ds:datastoreItem xmlns:ds="http://schemas.openxmlformats.org/officeDocument/2006/customXml" ds:itemID="{E0A91D9F-4CAF-4584-8998-51236BFB6FEF}">
  <ds:schemaRefs/>
</ds:datastoreItem>
</file>

<file path=customXml/itemProps41.xml><?xml version="1.0" encoding="utf-8"?>
<ds:datastoreItem xmlns:ds="http://schemas.openxmlformats.org/officeDocument/2006/customXml" ds:itemID="{EB361543-A873-414F-ABAB-80E1ADAF8630}">
  <ds:schemaRefs/>
</ds:datastoreItem>
</file>

<file path=customXml/itemProps42.xml><?xml version="1.0" encoding="utf-8"?>
<ds:datastoreItem xmlns:ds="http://schemas.openxmlformats.org/officeDocument/2006/customXml" ds:itemID="{C66750D6-2544-4934-8AF3-019C55B1E412}">
  <ds:schemaRefs/>
</ds:datastoreItem>
</file>

<file path=customXml/itemProps43.xml><?xml version="1.0" encoding="utf-8"?>
<ds:datastoreItem xmlns:ds="http://schemas.openxmlformats.org/officeDocument/2006/customXml" ds:itemID="{F46166E1-00F3-4CA5-9633-B36BD2D040DF}">
  <ds:schemaRefs/>
</ds:datastoreItem>
</file>

<file path=customXml/itemProps44.xml><?xml version="1.0" encoding="utf-8"?>
<ds:datastoreItem xmlns:ds="http://schemas.openxmlformats.org/officeDocument/2006/customXml" ds:itemID="{95012D98-2A75-40F2-A389-8795E92B0904}">
  <ds:schemaRefs/>
</ds:datastoreItem>
</file>

<file path=customXml/itemProps45.xml><?xml version="1.0" encoding="utf-8"?>
<ds:datastoreItem xmlns:ds="http://schemas.openxmlformats.org/officeDocument/2006/customXml" ds:itemID="{D8D3C1FE-774C-4B28-95FD-EBAE83A94096}">
  <ds:schemaRefs/>
</ds:datastoreItem>
</file>

<file path=customXml/itemProps5.xml><?xml version="1.0" encoding="utf-8"?>
<ds:datastoreItem xmlns:ds="http://schemas.openxmlformats.org/officeDocument/2006/customXml" ds:itemID="{E98A5987-2AFC-4731-9BE0-22931607038E}">
  <ds:schemaRefs/>
</ds:datastoreItem>
</file>

<file path=customXml/itemProps6.xml><?xml version="1.0" encoding="utf-8"?>
<ds:datastoreItem xmlns:ds="http://schemas.openxmlformats.org/officeDocument/2006/customXml" ds:itemID="{D4B1DA02-4E83-4298-8FBB-D7C8F9163436}">
  <ds:schemaRefs/>
</ds:datastoreItem>
</file>

<file path=customXml/itemProps7.xml><?xml version="1.0" encoding="utf-8"?>
<ds:datastoreItem xmlns:ds="http://schemas.openxmlformats.org/officeDocument/2006/customXml" ds:itemID="{9F4530A4-51D2-4286-ACB8-269A994CEECE}">
  <ds:schemaRefs/>
</ds:datastoreItem>
</file>

<file path=customXml/itemProps8.xml><?xml version="1.0" encoding="utf-8"?>
<ds:datastoreItem xmlns:ds="http://schemas.openxmlformats.org/officeDocument/2006/customXml" ds:itemID="{92973214-E09F-4513-862A-C0B56036FCC6}">
  <ds:schemaRefs/>
</ds:datastoreItem>
</file>

<file path=customXml/itemProps9.xml><?xml version="1.0" encoding="utf-8"?>
<ds:datastoreItem xmlns:ds="http://schemas.openxmlformats.org/officeDocument/2006/customXml" ds:itemID="{DFC7D0D2-0C4F-4615-97A9-811C0B901404}">
  <ds:schemaRefs/>
</ds:datastoreItem>
</file>

<file path=docProps/app.xml><?xml version="1.0" encoding="utf-8"?>
<Properties xmlns="http://schemas.openxmlformats.org/officeDocument/2006/extended-properties" xmlns:vt="http://schemas.openxmlformats.org/officeDocument/2006/docPropsVTypes">
  <Template/>
  <TotalTime>26</TotalTime>
  <Words>624</Words>
  <PresentationFormat>自定义</PresentationFormat>
  <Paragraphs>235</Paragraphs>
  <Slides>45</Slides>
  <Notes>45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2_Office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封面标题</dc:title>
  <cp:lastModifiedBy>先进技术论坛</cp:lastModifiedBy>
  <cp:revision>55</cp:revision>
  <dcterms:modified xsi:type="dcterms:W3CDTF">2015-05-06T05:10:54Z</dcterms:modified>
</cp:coreProperties>
</file>