
<file path=[Content_Types].xml><?xml version="1.0" encoding="utf-8"?>
<Types xmlns="http://schemas.openxmlformats.org/package/2006/content-types">
  <Override PartName="/customXml/itemProps35.xml" ContentType="application/vnd.openxmlformats-officedocument.customXmlProperties+xml"/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customXml/itemProps13.xml" ContentType="application/vnd.openxmlformats-officedocument.customXmlProperties+xml"/>
  <Override PartName="/customXml/itemProps24.xml" ContentType="application/vnd.openxmlformats-officedocument.customXmlProperties+xml"/>
  <Override PartName="/customXml/itemProps42.xml" ContentType="application/vnd.openxmlformats-officedocument.customXmlPropertie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customXml/itemProps31.xml" ContentType="application/vnd.openxmlformats-officedocument.customXmlProperties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customXml/itemProps20.xml" ContentType="application/vnd.openxmlformats-officedocument.customXmlProperties+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customXml/itemProps6.xml" ContentType="application/vnd.openxmlformats-officedocument.customXmlProperties+xml"/>
  <Override PartName="/customXml/itemProps29.xml" ContentType="application/vnd.openxmlformats-officedocument.customXmlProperties+xml"/>
  <Override PartName="/ppt/notesSlides/notesSlide7.xml" ContentType="application/vnd.openxmlformats-officedocument.presentationml.notesSlide+xml"/>
  <Override PartName="/customXml/itemProps18.xml" ContentType="application/vnd.openxmlformats-officedocument.customXmlProperties+xml"/>
  <Override PartName="/customXml/itemProps36.xml" ContentType="application/vnd.openxmlformats-officedocument.customXmlProperties+xml"/>
  <Override PartName="/customXml/itemProps47.xml" ContentType="application/vnd.openxmlformats-officedocument.customXmlProperties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customXml/itemProps2.xml" ContentType="application/vnd.openxmlformats-officedocument.customXmlProperties+xml"/>
  <Override PartName="/customXml/itemProps25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Default Extension="png" ContentType="image/png"/>
  <Override PartName="/ppt/notesSlides/notesSlide3.xml" ContentType="application/vnd.openxmlformats-officedocument.presentationml.notesSlide+xml"/>
  <Default Extension="bin" ContentType="application/vnd.openxmlformats-officedocument.oleObject"/>
  <Override PartName="/customXml/itemProps14.xml" ContentType="application/vnd.openxmlformats-officedocument.customXmlProperties+xml"/>
  <Override PartName="/customXml/itemProps32.xml" ContentType="application/vnd.openxmlformats-officedocument.customXmlProperties+xml"/>
  <Override PartName="/customXml/itemProps43.xml" ContentType="application/vnd.openxmlformats-officedocument.customXmlProperties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customXml/itemProps21.xml" ContentType="application/vnd.openxmlformats-officedocument.customXmlProperties+xml"/>
  <Override PartName="/customXml/itemProps50.xml" ContentType="application/vnd.openxmlformats-officedocument.customXmlPropertie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customXml/itemProps10.xml" ContentType="application/vnd.openxmlformats-officedocument.customXmlProperties+xml"/>
  <Override PartName="/ppt/slides/slide22.xml" ContentType="application/vnd.openxmlformats-officedocument.presentationml.slide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42.xml" ContentType="application/vnd.openxmlformats-officedocument.presentationml.notesSlide+xml"/>
  <Override PartName="/customXml/itemProps9.xml" ContentType="application/vnd.openxmlformats-officedocument.customXmlProperties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customXml/itemProps7.xml" ContentType="application/vnd.openxmlformats-officedocument.customXmlProperties+xml"/>
  <Override PartName="/customXml/itemProps39.xml" ContentType="application/vnd.openxmlformats-officedocument.customXmlProperties+xml"/>
  <Override PartName="/customXml/itemProps48.xml" ContentType="application/vnd.openxmlformats-officedocument.customXmlProperties+xml"/>
  <Override PartName="/ppt/notesSlides/notesSlide6.xml" ContentType="application/vnd.openxmlformats-officedocument.presentationml.notesSlide+xml"/>
  <Override PartName="/customXml/itemProps5.xml" ContentType="application/vnd.openxmlformats-officedocument.customXmlProperties+xml"/>
  <Override PartName="/customXml/itemProps17.xml" ContentType="application/vnd.openxmlformats-officedocument.customXmlProperties+xml"/>
  <Override PartName="/customXml/itemProps19.xml" ContentType="application/vnd.openxmlformats-officedocument.customXmlProperties+xml"/>
  <Override PartName="/customXml/itemProps28.xml" ContentType="application/vnd.openxmlformats-officedocument.customXmlProperties+xml"/>
  <Override PartName="/customXml/itemProps37.xml" ContentType="application/vnd.openxmlformats-officedocument.customXmlProperties+xml"/>
  <Override PartName="/customXml/itemProps46.xml" ContentType="application/vnd.openxmlformats-officedocument.customXmlProperties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customXml/itemProps3.xml" ContentType="application/vnd.openxmlformats-officedocument.customXmlProperties+xml"/>
  <Override PartName="/customXml/itemProps15.xml" ContentType="application/vnd.openxmlformats-officedocument.customXmlProperties+xml"/>
  <Override PartName="/customXml/itemProps26.xml" ContentType="application/vnd.openxmlformats-officedocument.customXmlProperties+xml"/>
  <Override PartName="/customXml/itemProps44.xml" ContentType="application/vnd.openxmlformats-officedocument.customXml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customXml/itemProps33.xml" ContentType="application/vnd.openxmlformats-officedocument.customXmlProperties+xml"/>
  <Override PartName="/customXml/itemProps5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customXml/itemProps11.xml" ContentType="application/vnd.openxmlformats-officedocument.customXmlProperties+xml"/>
  <Override PartName="/customXml/itemProps22.xml" ContentType="application/vnd.openxmlformats-officedocument.customXmlProperties+xml"/>
  <Override PartName="/customXml/itemProps40.xml" ContentType="application/vnd.openxmlformats-officedocument.customXmlPropertie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Default Extension="wmf" ContentType="image/x-wmf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customXml/itemProps8.xml" ContentType="application/vnd.openxmlformats-officedocument.customXmlProperties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customXml/itemProps38.xml" ContentType="application/vnd.openxmlformats-officedocument.customXmlProperties+xml"/>
  <Override PartName="/customXml/itemProps49.xml" ContentType="application/vnd.openxmlformats-officedocument.customXmlProperties+xml"/>
  <Override PartName="/ppt/notesSlides/notesSlide10.xml" ContentType="application/vnd.openxmlformats-officedocument.presentationml.notesSlide+xml"/>
  <Override PartName="/customXml/itemProps4.xml" ContentType="application/vnd.openxmlformats-officedocument.customXmlProperties+xml"/>
  <Override PartName="/customXml/itemProps27.xml" ContentType="application/vnd.openxmlformats-officedocument.customXmlProperties+xml"/>
  <Override PartName="/ppt/slides/slide7.xml" ContentType="application/vnd.openxmlformats-officedocument.presentationml.slide+xml"/>
  <Override PartName="/ppt/notesSlides/notesSlide5.xml" ContentType="application/vnd.openxmlformats-officedocument.presentationml.notesSlide+xml"/>
  <Override PartName="/customXml/itemProps16.xml" ContentType="application/vnd.openxmlformats-officedocument.customXmlProperties+xml"/>
  <Override PartName="/customXml/itemProps34.xml" ContentType="application/vnd.openxmlformats-officedocument.customXmlProperties+xml"/>
  <Override PartName="/customXml/itemProps45.xml" ContentType="application/vnd.openxmlformats-officedocument.customXmlProperties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notesSlides/notesSlide1.xml" ContentType="application/vnd.openxmlformats-officedocument.presentationml.notesSlide+xml"/>
  <Override PartName="/customXml/itemProps23.xml" ContentType="application/vnd.openxmlformats-officedocument.customXmlProperties+xml"/>
  <Override PartName="/customXml/itemProps41.xml" ContentType="application/vnd.openxmlformats-officedocument.customXmlPropertie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customXml/itemProps12.xml" ContentType="application/vnd.openxmlformats-officedocument.customXmlProperties+xml"/>
  <Override PartName="/customXml/itemProps30.xml" ContentType="application/vnd.openxmlformats-officedocument.customXmlProperties+xml"/>
  <Override PartName="/ppt/slides/slide24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notesSlides/notesSlide37.xml" ContentType="application/vnd.openxmlformats-officedocument.presentationml.notes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slides/slide20.xml" ContentType="application/vnd.openxmlformats-officedocument.presentationml.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52"/>
  </p:sldMasterIdLst>
  <p:notesMasterIdLst>
    <p:notesMasterId r:id="rId103"/>
  </p:notesMasterIdLst>
  <p:sldIdLst>
    <p:sldId id="256" r:id="rId53"/>
    <p:sldId id="261" r:id="rId54"/>
    <p:sldId id="262" r:id="rId55"/>
    <p:sldId id="263" r:id="rId56"/>
    <p:sldId id="264" r:id="rId57"/>
    <p:sldId id="265" r:id="rId58"/>
    <p:sldId id="266" r:id="rId59"/>
    <p:sldId id="267" r:id="rId60"/>
    <p:sldId id="268" r:id="rId61"/>
    <p:sldId id="269" r:id="rId62"/>
    <p:sldId id="270" r:id="rId63"/>
    <p:sldId id="271" r:id="rId64"/>
    <p:sldId id="272" r:id="rId65"/>
    <p:sldId id="273" r:id="rId66"/>
    <p:sldId id="274" r:id="rId67"/>
    <p:sldId id="275" r:id="rId68"/>
    <p:sldId id="276" r:id="rId69"/>
    <p:sldId id="277" r:id="rId70"/>
    <p:sldId id="278" r:id="rId71"/>
    <p:sldId id="279" r:id="rId72"/>
    <p:sldId id="280" r:id="rId73"/>
    <p:sldId id="282" r:id="rId74"/>
    <p:sldId id="283" r:id="rId75"/>
    <p:sldId id="284" r:id="rId76"/>
    <p:sldId id="286" r:id="rId77"/>
    <p:sldId id="287" r:id="rId78"/>
    <p:sldId id="288" r:id="rId79"/>
    <p:sldId id="289" r:id="rId80"/>
    <p:sldId id="290" r:id="rId81"/>
    <p:sldId id="291" r:id="rId82"/>
    <p:sldId id="292" r:id="rId83"/>
    <p:sldId id="293" r:id="rId84"/>
    <p:sldId id="294" r:id="rId85"/>
    <p:sldId id="295" r:id="rId86"/>
    <p:sldId id="296" r:id="rId87"/>
    <p:sldId id="298" r:id="rId88"/>
    <p:sldId id="299" r:id="rId89"/>
    <p:sldId id="300" r:id="rId90"/>
    <p:sldId id="301" r:id="rId91"/>
    <p:sldId id="302" r:id="rId92"/>
    <p:sldId id="303" r:id="rId93"/>
    <p:sldId id="305" r:id="rId94"/>
    <p:sldId id="306" r:id="rId95"/>
    <p:sldId id="307" r:id="rId96"/>
    <p:sldId id="308" r:id="rId97"/>
    <p:sldId id="309" r:id="rId98"/>
    <p:sldId id="315" r:id="rId99"/>
    <p:sldId id="311" r:id="rId100"/>
    <p:sldId id="312" r:id="rId101"/>
    <p:sldId id="313" r:id="rId102"/>
  </p:sldIdLst>
  <p:sldSz cx="9144000" cy="6840538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78142" autoAdjust="0"/>
  </p:normalViewPr>
  <p:slideViewPr>
    <p:cSldViewPr>
      <p:cViewPr varScale="1">
        <p:scale>
          <a:sx n="83" d="100"/>
          <a:sy n="83" d="100"/>
        </p:scale>
        <p:origin x="-77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customXml" Target="../customXml/item26.xml"/><Relationship Id="rId21" Type="http://schemas.openxmlformats.org/officeDocument/2006/relationships/customXml" Target="../customXml/item21.xml"/><Relationship Id="rId42" Type="http://schemas.openxmlformats.org/officeDocument/2006/relationships/customXml" Target="../customXml/item42.xml"/><Relationship Id="rId47" Type="http://schemas.openxmlformats.org/officeDocument/2006/relationships/customXml" Target="../customXml/item47.xml"/><Relationship Id="rId63" Type="http://schemas.openxmlformats.org/officeDocument/2006/relationships/slide" Target="slides/slide11.xml"/><Relationship Id="rId68" Type="http://schemas.openxmlformats.org/officeDocument/2006/relationships/slide" Target="slides/slide16.xml"/><Relationship Id="rId84" Type="http://schemas.openxmlformats.org/officeDocument/2006/relationships/slide" Target="slides/slide32.xml"/><Relationship Id="rId89" Type="http://schemas.openxmlformats.org/officeDocument/2006/relationships/slide" Target="slides/slide37.xml"/><Relationship Id="rId7" Type="http://schemas.openxmlformats.org/officeDocument/2006/relationships/customXml" Target="../customXml/item7.xml"/><Relationship Id="rId71" Type="http://schemas.openxmlformats.org/officeDocument/2006/relationships/slide" Target="slides/slide19.xml"/><Relationship Id="rId92" Type="http://schemas.openxmlformats.org/officeDocument/2006/relationships/slide" Target="slides/slide40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9" Type="http://schemas.openxmlformats.org/officeDocument/2006/relationships/customXml" Target="../customXml/item29.xml"/><Relationship Id="rId107" Type="http://schemas.openxmlformats.org/officeDocument/2006/relationships/tableStyles" Target="tableStyles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53" Type="http://schemas.openxmlformats.org/officeDocument/2006/relationships/slide" Target="slides/slide1.xml"/><Relationship Id="rId58" Type="http://schemas.openxmlformats.org/officeDocument/2006/relationships/slide" Target="slides/slide6.xml"/><Relationship Id="rId66" Type="http://schemas.openxmlformats.org/officeDocument/2006/relationships/slide" Target="slides/slide14.xml"/><Relationship Id="rId74" Type="http://schemas.openxmlformats.org/officeDocument/2006/relationships/slide" Target="slides/slide22.xml"/><Relationship Id="rId79" Type="http://schemas.openxmlformats.org/officeDocument/2006/relationships/slide" Target="slides/slide27.xml"/><Relationship Id="rId87" Type="http://schemas.openxmlformats.org/officeDocument/2006/relationships/slide" Target="slides/slide35.xml"/><Relationship Id="rId102" Type="http://schemas.openxmlformats.org/officeDocument/2006/relationships/slide" Target="slides/slide50.xml"/><Relationship Id="rId5" Type="http://schemas.openxmlformats.org/officeDocument/2006/relationships/customXml" Target="../customXml/item5.xml"/><Relationship Id="rId61" Type="http://schemas.openxmlformats.org/officeDocument/2006/relationships/slide" Target="slides/slide9.xml"/><Relationship Id="rId82" Type="http://schemas.openxmlformats.org/officeDocument/2006/relationships/slide" Target="slides/slide30.xml"/><Relationship Id="rId90" Type="http://schemas.openxmlformats.org/officeDocument/2006/relationships/slide" Target="slides/slide38.xml"/><Relationship Id="rId95" Type="http://schemas.openxmlformats.org/officeDocument/2006/relationships/slide" Target="slides/slide43.xml"/><Relationship Id="rId19" Type="http://schemas.openxmlformats.org/officeDocument/2006/relationships/customXml" Target="../customXml/item1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43" Type="http://schemas.openxmlformats.org/officeDocument/2006/relationships/customXml" Target="../customXml/item43.xml"/><Relationship Id="rId48" Type="http://schemas.openxmlformats.org/officeDocument/2006/relationships/customXml" Target="../customXml/item48.xml"/><Relationship Id="rId56" Type="http://schemas.openxmlformats.org/officeDocument/2006/relationships/slide" Target="slides/slide4.xml"/><Relationship Id="rId64" Type="http://schemas.openxmlformats.org/officeDocument/2006/relationships/slide" Target="slides/slide12.xml"/><Relationship Id="rId69" Type="http://schemas.openxmlformats.org/officeDocument/2006/relationships/slide" Target="slides/slide17.xml"/><Relationship Id="rId77" Type="http://schemas.openxmlformats.org/officeDocument/2006/relationships/slide" Target="slides/slide25.xml"/><Relationship Id="rId100" Type="http://schemas.openxmlformats.org/officeDocument/2006/relationships/slide" Target="slides/slide48.xml"/><Relationship Id="rId105" Type="http://schemas.openxmlformats.org/officeDocument/2006/relationships/viewProps" Target="viewProps.xml"/><Relationship Id="rId8" Type="http://schemas.openxmlformats.org/officeDocument/2006/relationships/customXml" Target="../customXml/item8.xml"/><Relationship Id="rId51" Type="http://schemas.openxmlformats.org/officeDocument/2006/relationships/customXml" Target="../customXml/item51.xml"/><Relationship Id="rId72" Type="http://schemas.openxmlformats.org/officeDocument/2006/relationships/slide" Target="slides/slide20.xml"/><Relationship Id="rId80" Type="http://schemas.openxmlformats.org/officeDocument/2006/relationships/slide" Target="slides/slide28.xml"/><Relationship Id="rId85" Type="http://schemas.openxmlformats.org/officeDocument/2006/relationships/slide" Target="slides/slide33.xml"/><Relationship Id="rId93" Type="http://schemas.openxmlformats.org/officeDocument/2006/relationships/slide" Target="slides/slide41.xml"/><Relationship Id="rId98" Type="http://schemas.openxmlformats.org/officeDocument/2006/relationships/slide" Target="slides/slide46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46" Type="http://schemas.openxmlformats.org/officeDocument/2006/relationships/customXml" Target="../customXml/item46.xml"/><Relationship Id="rId59" Type="http://schemas.openxmlformats.org/officeDocument/2006/relationships/slide" Target="slides/slide7.xml"/><Relationship Id="rId67" Type="http://schemas.openxmlformats.org/officeDocument/2006/relationships/slide" Target="slides/slide15.xml"/><Relationship Id="rId103" Type="http://schemas.openxmlformats.org/officeDocument/2006/relationships/notesMaster" Target="notesMasters/notesMaster1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54" Type="http://schemas.openxmlformats.org/officeDocument/2006/relationships/slide" Target="slides/slide2.xml"/><Relationship Id="rId62" Type="http://schemas.openxmlformats.org/officeDocument/2006/relationships/slide" Target="slides/slide10.xml"/><Relationship Id="rId70" Type="http://schemas.openxmlformats.org/officeDocument/2006/relationships/slide" Target="slides/slide18.xml"/><Relationship Id="rId75" Type="http://schemas.openxmlformats.org/officeDocument/2006/relationships/slide" Target="slides/slide23.xml"/><Relationship Id="rId83" Type="http://schemas.openxmlformats.org/officeDocument/2006/relationships/slide" Target="slides/slide31.xml"/><Relationship Id="rId88" Type="http://schemas.openxmlformats.org/officeDocument/2006/relationships/slide" Target="slides/slide36.xml"/><Relationship Id="rId91" Type="http://schemas.openxmlformats.org/officeDocument/2006/relationships/slide" Target="slides/slide39.xml"/><Relationship Id="rId96" Type="http://schemas.openxmlformats.org/officeDocument/2006/relationships/slide" Target="slides/slide44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customXml" Target="../customXml/item36.xml"/><Relationship Id="rId49" Type="http://schemas.openxmlformats.org/officeDocument/2006/relationships/customXml" Target="../customXml/item49.xml"/><Relationship Id="rId57" Type="http://schemas.openxmlformats.org/officeDocument/2006/relationships/slide" Target="slides/slide5.xml"/><Relationship Id="rId106" Type="http://schemas.openxmlformats.org/officeDocument/2006/relationships/theme" Target="theme/theme1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44" Type="http://schemas.openxmlformats.org/officeDocument/2006/relationships/customXml" Target="../customXml/item44.xml"/><Relationship Id="rId52" Type="http://schemas.openxmlformats.org/officeDocument/2006/relationships/slideMaster" Target="slideMasters/slideMaster1.xml"/><Relationship Id="rId60" Type="http://schemas.openxmlformats.org/officeDocument/2006/relationships/slide" Target="slides/slide8.xml"/><Relationship Id="rId65" Type="http://schemas.openxmlformats.org/officeDocument/2006/relationships/slide" Target="slides/slide13.xml"/><Relationship Id="rId73" Type="http://schemas.openxmlformats.org/officeDocument/2006/relationships/slide" Target="slides/slide21.xml"/><Relationship Id="rId78" Type="http://schemas.openxmlformats.org/officeDocument/2006/relationships/slide" Target="slides/slide26.xml"/><Relationship Id="rId81" Type="http://schemas.openxmlformats.org/officeDocument/2006/relationships/slide" Target="slides/slide29.xml"/><Relationship Id="rId86" Type="http://schemas.openxmlformats.org/officeDocument/2006/relationships/slide" Target="slides/slide34.xml"/><Relationship Id="rId94" Type="http://schemas.openxmlformats.org/officeDocument/2006/relationships/slide" Target="slides/slide42.xml"/><Relationship Id="rId99" Type="http://schemas.openxmlformats.org/officeDocument/2006/relationships/slide" Target="slides/slide47.xml"/><Relationship Id="rId101" Type="http://schemas.openxmlformats.org/officeDocument/2006/relationships/slide" Target="slides/slide49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Relationship Id="rId34" Type="http://schemas.openxmlformats.org/officeDocument/2006/relationships/customXml" Target="../customXml/item34.xml"/><Relationship Id="rId50" Type="http://schemas.openxmlformats.org/officeDocument/2006/relationships/customXml" Target="../customXml/item50.xml"/><Relationship Id="rId55" Type="http://schemas.openxmlformats.org/officeDocument/2006/relationships/slide" Target="slides/slide3.xml"/><Relationship Id="rId76" Type="http://schemas.openxmlformats.org/officeDocument/2006/relationships/slide" Target="slides/slide24.xml"/><Relationship Id="rId97" Type="http://schemas.openxmlformats.org/officeDocument/2006/relationships/slide" Target="slides/slide45.xml"/><Relationship Id="rId10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50.wmf"/><Relationship Id="rId1" Type="http://schemas.openxmlformats.org/officeDocument/2006/relationships/image" Target="../media/image49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0.wmf"/><Relationship Id="rId1" Type="http://schemas.openxmlformats.org/officeDocument/2006/relationships/image" Target="../media/image59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3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9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1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80.wmf"/><Relationship Id="rId3" Type="http://schemas.openxmlformats.org/officeDocument/2006/relationships/image" Target="../media/image75.wmf"/><Relationship Id="rId7" Type="http://schemas.openxmlformats.org/officeDocument/2006/relationships/image" Target="../media/image79.wmf"/><Relationship Id="rId2" Type="http://schemas.openxmlformats.org/officeDocument/2006/relationships/image" Target="../media/image74.wmf"/><Relationship Id="rId1" Type="http://schemas.openxmlformats.org/officeDocument/2006/relationships/image" Target="../media/image73.wmf"/><Relationship Id="rId6" Type="http://schemas.openxmlformats.org/officeDocument/2006/relationships/image" Target="../media/image78.wmf"/><Relationship Id="rId5" Type="http://schemas.openxmlformats.org/officeDocument/2006/relationships/image" Target="../media/image77.wmf"/><Relationship Id="rId4" Type="http://schemas.openxmlformats.org/officeDocument/2006/relationships/image" Target="../media/image76.wmf"/><Relationship Id="rId9" Type="http://schemas.openxmlformats.org/officeDocument/2006/relationships/image" Target="../media/image8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4" Type="http://schemas.openxmlformats.org/officeDocument/2006/relationships/image" Target="../media/image2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Relationship Id="rId4" Type="http://schemas.openxmlformats.org/officeDocument/2006/relationships/image" Target="../media/image43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47.wmf"/><Relationship Id="rId1" Type="http://schemas.openxmlformats.org/officeDocument/2006/relationships/image" Target="../media/image4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2E16A1-CD54-44AD-AAEF-7C0100267705}" type="datetimeFigureOut">
              <a:rPr lang="zh-CN" altLang="en-US" smtClean="0"/>
              <a:pPr/>
              <a:t>2015-5-6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FC518D-AE7E-41F4-BDAF-13DD522B5C6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0" y="0"/>
            <a:ext cx="9144000" cy="16573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Picture 4" descr="C:\Users\yuanchunfa\Desktop\3.2课件\未标题-4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16574" y="256786"/>
            <a:ext cx="1331706" cy="990989"/>
          </a:xfrm>
          <a:prstGeom prst="rect">
            <a:avLst/>
          </a:prstGeom>
          <a:noFill/>
        </p:spPr>
      </p:pic>
      <p:pic>
        <p:nvPicPr>
          <p:cNvPr id="2050" name="Picture 2" descr="C:\Users\yuanchunfa\Desktop\3.2课件\图片2.png"/>
          <p:cNvPicPr>
            <a:picLocks noChangeAspect="1" noChangeArrowheads="1"/>
          </p:cNvPicPr>
          <p:nvPr userDrawn="1"/>
        </p:nvPicPr>
        <p:blipFill>
          <a:blip r:embed="rId3" cstate="print"/>
          <a:srcRect t="3805" b="4109"/>
          <a:stretch>
            <a:fillRect/>
          </a:stretch>
        </p:blipFill>
        <p:spPr bwMode="auto">
          <a:xfrm>
            <a:off x="0" y="1390650"/>
            <a:ext cx="9144000" cy="34575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19A9AE-DFF2-479B-AF37-FAA367F55B3D}" type="datetimeFigureOut">
              <a:rPr lang="zh-CN" altLang="en-US" smtClean="0"/>
              <a:pPr/>
              <a:t>2015-5-6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F8935AA-09F9-4C1A-89F2-CB34E0111C4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19A9AE-DFF2-479B-AF37-FAA367F55B3D}" type="datetimeFigureOut">
              <a:rPr lang="zh-CN" altLang="en-US" smtClean="0"/>
              <a:pPr/>
              <a:t>2015-5-6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F8935AA-09F9-4C1A-89F2-CB34E0111C4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19A9AE-DFF2-479B-AF37-FAA367F55B3D}" type="datetimeFigureOut">
              <a:rPr lang="zh-CN" altLang="en-US" smtClean="0"/>
              <a:pPr/>
              <a:t>2015-5-6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F8935AA-09F9-4C1A-89F2-CB34E0111C4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" Target="../slides/slide36.xml"/><Relationship Id="rId3" Type="http://schemas.openxmlformats.org/officeDocument/2006/relationships/slideLayout" Target="../slideLayouts/slideLayout3.xml"/><Relationship Id="rId7" Type="http://schemas.openxmlformats.org/officeDocument/2006/relationships/slide" Target="../slides/slide19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" Target="../slides/slide2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8"/>
          <p:cNvGrpSpPr/>
          <p:nvPr userDrawn="1"/>
        </p:nvGrpSpPr>
        <p:grpSpPr>
          <a:xfrm>
            <a:off x="8001024" y="-747419"/>
            <a:ext cx="928694" cy="738664"/>
            <a:chOff x="7893906" y="910756"/>
            <a:chExt cx="928694" cy="738664"/>
          </a:xfrm>
        </p:grpSpPr>
        <p:sp>
          <p:nvSpPr>
            <p:cNvPr id="38" name="对角圆角矩形 37"/>
            <p:cNvSpPr/>
            <p:nvPr userDrawn="1"/>
          </p:nvSpPr>
          <p:spPr>
            <a:xfrm>
              <a:off x="7899400" y="912820"/>
              <a:ext cx="889000" cy="736600"/>
            </a:xfrm>
            <a:prstGeom prst="round2DiagRect">
              <a:avLst/>
            </a:prstGeom>
            <a:solidFill>
              <a:srgbClr val="66FFFF"/>
            </a:solidFill>
            <a:ln w="9525">
              <a:solidFill>
                <a:srgbClr val="008CD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lang="zh-CN" altLang="en-US" sz="1800" kern="1200">
                <a:ln>
                  <a:solidFill>
                    <a:srgbClr val="00B0F0"/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7" name="TextBox 36"/>
            <p:cNvSpPr txBox="1"/>
            <p:nvPr userDrawn="1"/>
          </p:nvSpPr>
          <p:spPr>
            <a:xfrm>
              <a:off x="7893906" y="910756"/>
              <a:ext cx="92869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 smtClean="0">
                  <a:latin typeface="黑体" pitchFamily="49" charset="-122"/>
                  <a:ea typeface="黑体" pitchFamily="49" charset="-122"/>
                  <a:hlinkClick r:id="rId6" action="ppaction://hlinksldjump"/>
                </a:rPr>
                <a:t>知识梳理</a:t>
              </a:r>
              <a:r>
                <a:rPr lang="zh-CN" altLang="en-US" sz="1400" dirty="0" smtClean="0">
                  <a:latin typeface="黑体" pitchFamily="49" charset="-122"/>
                  <a:ea typeface="黑体" pitchFamily="49" charset="-122"/>
                  <a:hlinkClick r:id="rId7" action="ppaction://hlinksldjump"/>
                </a:rPr>
                <a:t>重难突破</a:t>
              </a:r>
              <a:endParaRPr lang="en-US" altLang="zh-CN" sz="1400" dirty="0" smtClean="0">
                <a:latin typeface="黑体" pitchFamily="49" charset="-122"/>
                <a:ea typeface="黑体" pitchFamily="49" charset="-122"/>
              </a:endParaRPr>
            </a:p>
            <a:p>
              <a:r>
                <a:rPr lang="zh-CN" altLang="en-US" sz="1400" dirty="0" smtClean="0">
                  <a:latin typeface="黑体" pitchFamily="49" charset="-122"/>
                  <a:ea typeface="黑体" pitchFamily="49" charset="-122"/>
                  <a:hlinkClick r:id="rId8" action="ppaction://hlinksldjump"/>
                </a:rPr>
                <a:t>思想方法</a:t>
              </a:r>
              <a:endParaRPr lang="en-US" altLang="zh-CN" sz="1400" dirty="0" smtClean="0"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24" name="矩形 23"/>
          <p:cNvSpPr/>
          <p:nvPr/>
        </p:nvSpPr>
        <p:spPr>
          <a:xfrm>
            <a:off x="7643834" y="0"/>
            <a:ext cx="1500166" cy="5627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-142908" y="205559"/>
            <a:ext cx="9286908" cy="35719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00B0F0"/>
                </a:solidFill>
              </a:ln>
            </a:endParaRPr>
          </a:p>
        </p:txBody>
      </p:sp>
      <p:grpSp>
        <p:nvGrpSpPr>
          <p:cNvPr id="3" name="组合 32"/>
          <p:cNvGrpSpPr/>
          <p:nvPr/>
        </p:nvGrpSpPr>
        <p:grpSpPr>
          <a:xfrm>
            <a:off x="7929269" y="205559"/>
            <a:ext cx="929011" cy="307777"/>
            <a:chOff x="6500826" y="236061"/>
            <a:chExt cx="1085882" cy="345632"/>
          </a:xfrm>
        </p:grpSpPr>
        <p:sp>
          <p:nvSpPr>
            <p:cNvPr id="34" name="流程图: 终止 33"/>
            <p:cNvSpPr/>
            <p:nvPr userDrawn="1"/>
          </p:nvSpPr>
          <p:spPr>
            <a:xfrm>
              <a:off x="6500826" y="282531"/>
              <a:ext cx="1071570" cy="285752"/>
            </a:xfrm>
            <a:prstGeom prst="flowChartTerminator">
              <a:avLst/>
            </a:prstGeom>
            <a:gradFill flip="none" rotWithShape="1">
              <a:gsLst>
                <a:gs pos="0">
                  <a:srgbClr val="00B0F0"/>
                </a:gs>
                <a:gs pos="25000">
                  <a:srgbClr val="21D6E0"/>
                </a:gs>
                <a:gs pos="75000">
                  <a:srgbClr val="0087E6"/>
                </a:gs>
                <a:gs pos="100000">
                  <a:srgbClr val="005CBF"/>
                </a:gs>
              </a:gsLst>
              <a:lin ang="5400000" scaled="0"/>
              <a:tileRect/>
            </a:gradFill>
            <a:ln w="3175">
              <a:solidFill>
                <a:srgbClr val="66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TextBox 34"/>
            <p:cNvSpPr txBox="1"/>
            <p:nvPr userDrawn="1"/>
          </p:nvSpPr>
          <p:spPr>
            <a:xfrm>
              <a:off x="6531450" y="236061"/>
              <a:ext cx="1055258" cy="3456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 smtClean="0">
                  <a:solidFill>
                    <a:schemeClr val="bg1"/>
                  </a:solidFill>
                  <a:latin typeface="黑体" pitchFamily="49" charset="-122"/>
                  <a:ea typeface="黑体" pitchFamily="49" charset="-122"/>
                </a:rPr>
                <a:t>栏目索引</a:t>
              </a:r>
              <a:endParaRPr lang="zh-CN" altLang="en-US" sz="1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4" name="组合 25"/>
          <p:cNvGrpSpPr/>
          <p:nvPr/>
        </p:nvGrpSpPr>
        <p:grpSpPr>
          <a:xfrm>
            <a:off x="428596" y="134121"/>
            <a:ext cx="857256" cy="500066"/>
            <a:chOff x="428596" y="134121"/>
            <a:chExt cx="857256" cy="500066"/>
          </a:xfrm>
        </p:grpSpPr>
        <p:sp>
          <p:nvSpPr>
            <p:cNvPr id="25" name="矩形 24"/>
            <p:cNvSpPr/>
            <p:nvPr userDrawn="1"/>
          </p:nvSpPr>
          <p:spPr>
            <a:xfrm>
              <a:off x="428596" y="134121"/>
              <a:ext cx="857256" cy="5000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2289" name="Picture 1"/>
            <p:cNvPicPr>
              <a:picLocks noChangeAspect="1" noChangeArrowheads="1"/>
            </p:cNvPicPr>
            <p:nvPr userDrawn="1"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500034" y="205559"/>
              <a:ext cx="714380" cy="3740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</p:sldLayoutIdLs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9.74478E-7 L -0.00052 0.21485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426  E" pathEditMode="relative" ptsTypes="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4.xml"/><Relationship Id="rId1" Type="http://schemas.openxmlformats.org/officeDocument/2006/relationships/customXml" Target="../../customXml/item43.xml"/><Relationship Id="rId4" Type="http://schemas.openxmlformats.org/officeDocument/2006/relationships/image" Target="../media/image19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4.xml"/><Relationship Id="rId1" Type="http://schemas.openxmlformats.org/officeDocument/2006/relationships/customXml" Target="../../customXml/item32.xml"/><Relationship Id="rId4" Type="http://schemas.openxmlformats.org/officeDocument/2006/relationships/image" Target="../media/image18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4.xml"/><Relationship Id="rId1" Type="http://schemas.openxmlformats.org/officeDocument/2006/relationships/customXml" Target="../../customXml/item2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4.xml"/><Relationship Id="rId1" Type="http://schemas.openxmlformats.org/officeDocument/2006/relationships/customXml" Target="../../customXml/item49.xml"/><Relationship Id="rId4" Type="http://schemas.openxmlformats.org/officeDocument/2006/relationships/image" Target="../media/image20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4.xml"/><Relationship Id="rId1" Type="http://schemas.openxmlformats.org/officeDocument/2006/relationships/customXml" Target="../../customXml/item2.xml"/><Relationship Id="rId4" Type="http://schemas.openxmlformats.org/officeDocument/2006/relationships/image" Target="../media/image2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4.xml"/><Relationship Id="rId1" Type="http://schemas.openxmlformats.org/officeDocument/2006/relationships/customXml" Target="../../customXml/item35.xml"/><Relationship Id="rId5" Type="http://schemas.openxmlformats.org/officeDocument/2006/relationships/image" Target="../media/image18.jpeg"/><Relationship Id="rId4" Type="http://schemas.openxmlformats.org/officeDocument/2006/relationships/image" Target="../media/image22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4.xml"/><Relationship Id="rId1" Type="http://schemas.openxmlformats.org/officeDocument/2006/relationships/customXml" Target="../../customXml/item22.xml"/><Relationship Id="rId4" Type="http://schemas.openxmlformats.org/officeDocument/2006/relationships/image" Target="../media/image23.jpe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slideLayout" Target="../slideLayouts/slideLayout4.xml"/><Relationship Id="rId7" Type="http://schemas.openxmlformats.org/officeDocument/2006/relationships/oleObject" Target="../embeddings/oleObject10.bin"/><Relationship Id="rId2" Type="http://schemas.openxmlformats.org/officeDocument/2006/relationships/customXml" Target="../../customXml/item1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18.jpeg"/><Relationship Id="rId10" Type="http://schemas.openxmlformats.org/officeDocument/2006/relationships/image" Target="../media/image28.jpeg"/><Relationship Id="rId4" Type="http://schemas.openxmlformats.org/officeDocument/2006/relationships/notesSlide" Target="../notesSlides/notesSlide17.xml"/><Relationship Id="rId9" Type="http://schemas.openxmlformats.org/officeDocument/2006/relationships/oleObject" Target="../embeddings/oleObject12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customXml" Target="../../customXml/item44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oleObject13.bin"/><Relationship Id="rId4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4.xml"/><Relationship Id="rId1" Type="http://schemas.openxmlformats.org/officeDocument/2006/relationships/customXml" Target="../../customXml/item36.xml"/><Relationship Id="rId5" Type="http://schemas.openxmlformats.org/officeDocument/2006/relationships/image" Target="../media/image30.jpeg"/><Relationship Id="rId4" Type="http://schemas.openxmlformats.org/officeDocument/2006/relationships/slide" Target="slide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customXml" Target="../../customXml/item42.xml"/><Relationship Id="rId5" Type="http://schemas.openxmlformats.org/officeDocument/2006/relationships/slide" Target="slide7.xml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slideLayout" Target="../slideLayouts/slideLayout4.xml"/><Relationship Id="rId7" Type="http://schemas.openxmlformats.org/officeDocument/2006/relationships/oleObject" Target="../embeddings/oleObject14.bin"/><Relationship Id="rId2" Type="http://schemas.openxmlformats.org/officeDocument/2006/relationships/customXml" Target="../../customXml/item26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5.jpeg"/><Relationship Id="rId5" Type="http://schemas.openxmlformats.org/officeDocument/2006/relationships/image" Target="../media/image34.jpeg"/><Relationship Id="rId4" Type="http://schemas.openxmlformats.org/officeDocument/2006/relationships/notesSlide" Target="../notesSlides/notesSlide20.xml"/><Relationship Id="rId9" Type="http://schemas.openxmlformats.org/officeDocument/2006/relationships/oleObject" Target="../embeddings/oleObject16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39.jpeg"/><Relationship Id="rId2" Type="http://schemas.openxmlformats.org/officeDocument/2006/relationships/customXml" Target="../../customXml/item13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8.bin"/><Relationship Id="rId5" Type="http://schemas.openxmlformats.org/officeDocument/2006/relationships/oleObject" Target="../embeddings/oleObject17.bin"/><Relationship Id="rId4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3" Type="http://schemas.openxmlformats.org/officeDocument/2006/relationships/slideLayout" Target="../slideLayouts/slideLayout4.xml"/><Relationship Id="rId7" Type="http://schemas.openxmlformats.org/officeDocument/2006/relationships/oleObject" Target="../embeddings/oleObject20.bin"/><Relationship Id="rId2" Type="http://schemas.openxmlformats.org/officeDocument/2006/relationships/customXml" Target="../../customXml/item3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5.jpeg"/><Relationship Id="rId11" Type="http://schemas.openxmlformats.org/officeDocument/2006/relationships/image" Target="../media/image30.jpeg"/><Relationship Id="rId5" Type="http://schemas.openxmlformats.org/officeDocument/2006/relationships/image" Target="../media/image44.jpeg"/><Relationship Id="rId10" Type="http://schemas.openxmlformats.org/officeDocument/2006/relationships/oleObject" Target="../embeddings/oleObject23.bin"/><Relationship Id="rId4" Type="http://schemas.openxmlformats.org/officeDocument/2006/relationships/notesSlide" Target="../notesSlides/notesSlide22.xml"/><Relationship Id="rId9" Type="http://schemas.openxmlformats.org/officeDocument/2006/relationships/oleObject" Target="../embeddings/oleObject22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4.xml"/><Relationship Id="rId1" Type="http://schemas.openxmlformats.org/officeDocument/2006/relationships/customXml" Target="../../customXml/item27.xml"/><Relationship Id="rId4" Type="http://schemas.openxmlformats.org/officeDocument/2006/relationships/image" Target="../media/image15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30.jpeg"/><Relationship Id="rId2" Type="http://schemas.openxmlformats.org/officeDocument/2006/relationships/customXml" Target="../../customXml/item14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5.bin"/><Relationship Id="rId5" Type="http://schemas.openxmlformats.org/officeDocument/2006/relationships/oleObject" Target="../embeddings/oleObject24.bin"/><Relationship Id="rId4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4.xml"/><Relationship Id="rId1" Type="http://schemas.openxmlformats.org/officeDocument/2006/relationships/customXml" Target="../../customXml/item3.xml"/><Relationship Id="rId4" Type="http://schemas.openxmlformats.org/officeDocument/2006/relationships/image" Target="../media/image30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4.xml"/><Relationship Id="rId1" Type="http://schemas.openxmlformats.org/officeDocument/2006/relationships/customXml" Target="../../customXml/item28.xml"/><Relationship Id="rId4" Type="http://schemas.openxmlformats.org/officeDocument/2006/relationships/image" Target="../media/image48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4.xml"/><Relationship Id="rId1" Type="http://schemas.openxmlformats.org/officeDocument/2006/relationships/customXml" Target="../../customXml/item1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7" Type="http://schemas.openxmlformats.org/officeDocument/2006/relationships/oleObject" Target="../embeddings/oleObject27.bin"/><Relationship Id="rId2" Type="http://schemas.openxmlformats.org/officeDocument/2006/relationships/customXml" Target="../../customXml/item7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26.bin"/><Relationship Id="rId5" Type="http://schemas.openxmlformats.org/officeDocument/2006/relationships/image" Target="../media/image18.jpeg"/><Relationship Id="rId4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customXml" Target="../../customXml/item45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28.bin"/><Relationship Id="rId5" Type="http://schemas.openxmlformats.org/officeDocument/2006/relationships/image" Target="../media/image52.jpeg"/><Relationship Id="rId4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customXml" Target="../../customXml/item25.xml"/><Relationship Id="rId4" Type="http://schemas.openxmlformats.org/officeDocument/2006/relationships/image" Target="../media/image5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4.xml"/><Relationship Id="rId1" Type="http://schemas.openxmlformats.org/officeDocument/2006/relationships/customXml" Target="../../customXml/item3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7" Type="http://schemas.openxmlformats.org/officeDocument/2006/relationships/oleObject" Target="../embeddings/oleObject29.bin"/><Relationship Id="rId2" Type="http://schemas.openxmlformats.org/officeDocument/2006/relationships/customXml" Target="../../customXml/item19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4.jpeg"/><Relationship Id="rId5" Type="http://schemas.openxmlformats.org/officeDocument/2006/relationships/image" Target="../media/image18.jpeg"/><Relationship Id="rId4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4.xml"/><Relationship Id="rId1" Type="http://schemas.openxmlformats.org/officeDocument/2006/relationships/customXml" Target="../../customXml/item9.xml"/><Relationship Id="rId4" Type="http://schemas.openxmlformats.org/officeDocument/2006/relationships/image" Target="../media/image55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4.xml"/><Relationship Id="rId1" Type="http://schemas.openxmlformats.org/officeDocument/2006/relationships/customXml" Target="../../customXml/item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7" Type="http://schemas.openxmlformats.org/officeDocument/2006/relationships/oleObject" Target="../embeddings/oleObject30.bin"/><Relationship Id="rId2" Type="http://schemas.openxmlformats.org/officeDocument/2006/relationships/customXml" Target="../../customXml/item39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8.jpeg"/><Relationship Id="rId5" Type="http://schemas.openxmlformats.org/officeDocument/2006/relationships/image" Target="../media/image57.jpeg"/><Relationship Id="rId4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4.xml"/><Relationship Id="rId1" Type="http://schemas.openxmlformats.org/officeDocument/2006/relationships/customXml" Target="../../customXml/item29.xml"/><Relationship Id="rId4" Type="http://schemas.openxmlformats.org/officeDocument/2006/relationships/image" Target="../media/image58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4.xml"/><Relationship Id="rId1" Type="http://schemas.openxmlformats.org/officeDocument/2006/relationships/customXml" Target="../../customXml/item47.xml"/><Relationship Id="rId4" Type="http://schemas.openxmlformats.org/officeDocument/2006/relationships/slide" Target="slide9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4.xml"/><Relationship Id="rId1" Type="http://schemas.openxmlformats.org/officeDocument/2006/relationships/customXml" Target="../../customXml/item40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.bin"/><Relationship Id="rId3" Type="http://schemas.openxmlformats.org/officeDocument/2006/relationships/slideLayout" Target="../slideLayouts/slideLayout4.xml"/><Relationship Id="rId7" Type="http://schemas.openxmlformats.org/officeDocument/2006/relationships/oleObject" Target="../embeddings/oleObject31.bin"/><Relationship Id="rId2" Type="http://schemas.openxmlformats.org/officeDocument/2006/relationships/customXml" Target="../../customXml/item30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61.jpeg"/><Relationship Id="rId5" Type="http://schemas.openxmlformats.org/officeDocument/2006/relationships/image" Target="../media/image18.jpeg"/><Relationship Id="rId4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customXml" Target="../../customXml/item20.xml"/><Relationship Id="rId1" Type="http://schemas.openxmlformats.org/officeDocument/2006/relationships/vmlDrawing" Target="../drawings/vmlDrawing15.vml"/><Relationship Id="rId5" Type="http://schemas.openxmlformats.org/officeDocument/2006/relationships/oleObject" Target="../embeddings/oleObject33.bin"/><Relationship Id="rId4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customXml" Target="../../customXml/item10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oleObject" Target="../embeddings/oleObject1.bin"/><Relationship Id="rId4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4.xml"/><Relationship Id="rId1" Type="http://schemas.openxmlformats.org/officeDocument/2006/relationships/customXml" Target="../../customXml/item1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7" Type="http://schemas.openxmlformats.org/officeDocument/2006/relationships/oleObject" Target="../embeddings/oleObject34.bin"/><Relationship Id="rId2" Type="http://schemas.openxmlformats.org/officeDocument/2006/relationships/customXml" Target="../../customXml/item8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64.jpeg"/><Relationship Id="rId5" Type="http://schemas.openxmlformats.org/officeDocument/2006/relationships/image" Target="../media/image18.jpeg"/><Relationship Id="rId4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4.xml"/><Relationship Id="rId1" Type="http://schemas.openxmlformats.org/officeDocument/2006/relationships/customXml" Target="../../customXml/item33.xml"/><Relationship Id="rId4" Type="http://schemas.openxmlformats.org/officeDocument/2006/relationships/image" Target="../media/image65.jpe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4.xml"/><Relationship Id="rId1" Type="http://schemas.openxmlformats.org/officeDocument/2006/relationships/customXml" Target="../../customXml/item23.xml"/><Relationship Id="rId5" Type="http://schemas.openxmlformats.org/officeDocument/2006/relationships/image" Target="../media/image15.jpeg"/><Relationship Id="rId4" Type="http://schemas.openxmlformats.org/officeDocument/2006/relationships/image" Target="../media/image66.jpe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4.xml"/><Relationship Id="rId1" Type="http://schemas.openxmlformats.org/officeDocument/2006/relationships/customXml" Target="../../customXml/item50.xml"/><Relationship Id="rId4" Type="http://schemas.openxmlformats.org/officeDocument/2006/relationships/image" Target="../media/image67.jpe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4.xml"/><Relationship Id="rId1" Type="http://schemas.openxmlformats.org/officeDocument/2006/relationships/customXml" Target="../../customXml/item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4.xml"/><Relationship Id="rId1" Type="http://schemas.openxmlformats.org/officeDocument/2006/relationships/customXml" Target="../../customXml/item34.xml"/><Relationship Id="rId4" Type="http://schemas.openxmlformats.org/officeDocument/2006/relationships/image" Target="../media/image18.jpe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4.xml"/><Relationship Id="rId1" Type="http://schemas.openxmlformats.org/officeDocument/2006/relationships/customXml" Target="../../customXml/item51.xml"/><Relationship Id="rId4" Type="http://schemas.openxmlformats.org/officeDocument/2006/relationships/image" Target="../media/image68.jpe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customXml" Target="../../customXml/item16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35.bin"/><Relationship Id="rId5" Type="http://schemas.openxmlformats.org/officeDocument/2006/relationships/image" Target="../media/image70.jpeg"/><Relationship Id="rId4" Type="http://schemas.openxmlformats.org/officeDocument/2006/relationships/notesSlide" Target="../notesSlides/notesSlide48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72.jpeg"/><Relationship Id="rId2" Type="http://schemas.openxmlformats.org/officeDocument/2006/relationships/customXml" Target="../../customXml/item46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36.bin"/><Relationship Id="rId5" Type="http://schemas.openxmlformats.org/officeDocument/2006/relationships/image" Target="../media/image18.jpeg"/><Relationship Id="rId4" Type="http://schemas.openxmlformats.org/officeDocument/2006/relationships/notesSlide" Target="../notesSlides/notesSlide49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slideLayout" Target="../slideLayouts/slideLayout4.xml"/><Relationship Id="rId7" Type="http://schemas.openxmlformats.org/officeDocument/2006/relationships/oleObject" Target="../embeddings/oleObject4.bin"/><Relationship Id="rId2" Type="http://schemas.openxmlformats.org/officeDocument/2006/relationships/customXml" Target="../../customXml/item48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11.jpeg"/><Relationship Id="rId4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.bin"/><Relationship Id="rId13" Type="http://schemas.openxmlformats.org/officeDocument/2006/relationships/oleObject" Target="../embeddings/oleObject44.bin"/><Relationship Id="rId3" Type="http://schemas.openxmlformats.org/officeDocument/2006/relationships/slideLayout" Target="../slideLayouts/slideLayout4.xml"/><Relationship Id="rId7" Type="http://schemas.openxmlformats.org/officeDocument/2006/relationships/oleObject" Target="../embeddings/oleObject38.bin"/><Relationship Id="rId12" Type="http://schemas.openxmlformats.org/officeDocument/2006/relationships/oleObject" Target="../embeddings/oleObject43.bin"/><Relationship Id="rId2" Type="http://schemas.openxmlformats.org/officeDocument/2006/relationships/customXml" Target="../../customXml/item41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8.jpeg"/><Relationship Id="rId11" Type="http://schemas.openxmlformats.org/officeDocument/2006/relationships/oleObject" Target="../embeddings/oleObject42.bin"/><Relationship Id="rId5" Type="http://schemas.openxmlformats.org/officeDocument/2006/relationships/oleObject" Target="../embeddings/oleObject37.bin"/><Relationship Id="rId10" Type="http://schemas.openxmlformats.org/officeDocument/2006/relationships/oleObject" Target="../embeddings/oleObject41.bin"/><Relationship Id="rId4" Type="http://schemas.openxmlformats.org/officeDocument/2006/relationships/notesSlide" Target="../notesSlides/notesSlide50.xml"/><Relationship Id="rId9" Type="http://schemas.openxmlformats.org/officeDocument/2006/relationships/oleObject" Target="../embeddings/oleObject40.bin"/><Relationship Id="rId14" Type="http://schemas.openxmlformats.org/officeDocument/2006/relationships/oleObject" Target="../embeddings/oleObject45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slideLayout" Target="../slideLayouts/slideLayout4.xml"/><Relationship Id="rId7" Type="http://schemas.openxmlformats.org/officeDocument/2006/relationships/oleObject" Target="../embeddings/oleObject7.bin"/><Relationship Id="rId2" Type="http://schemas.openxmlformats.org/officeDocument/2006/relationships/customXml" Target="../../customXml/item1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15.jpeg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4.xml"/><Relationship Id="rId1" Type="http://schemas.openxmlformats.org/officeDocument/2006/relationships/customXml" Target="../../customXml/item3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4.xml"/><Relationship Id="rId1" Type="http://schemas.openxmlformats.org/officeDocument/2006/relationships/customXml" Target="../../customXml/item11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4.xml"/><Relationship Id="rId1" Type="http://schemas.openxmlformats.org/officeDocument/2006/relationships/customXml" Target="../../customXml/item6.xml"/><Relationship Id="rId4" Type="http://schemas.openxmlformats.org/officeDocument/2006/relationships/image" Target="../media/image1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97190" y="4849029"/>
            <a:ext cx="7318148" cy="14901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ctr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3200" b="1" kern="0" dirty="0" smtClean="0">
                <a:solidFill>
                  <a:srgbClr val="000000"/>
                </a:solidFill>
                <a:latin typeface="+mn-ea"/>
              </a:rPr>
              <a:t>广东版  物理</a:t>
            </a:r>
            <a:endParaRPr lang="en-US" altLang="zh-CN" sz="3200" b="1" kern="0" dirty="0" smtClean="0">
              <a:solidFill>
                <a:srgbClr val="000000"/>
              </a:solidFill>
              <a:latin typeface="+mn-ea"/>
            </a:endParaRPr>
          </a:p>
          <a:p>
            <a:pPr algn="ctr" eaLnBrk="0" latinLnBrk="1" hangingPunct="0">
              <a:lnSpc>
                <a:spcPct val="150000"/>
              </a:lnSpc>
              <a:spcBef>
                <a:spcPts val="147"/>
              </a:spcBef>
            </a:pPr>
            <a:r>
              <a:rPr lang="zh-CN" altLang="en-US" sz="3200" b="1" kern="0" dirty="0" smtClean="0">
                <a:solidFill>
                  <a:srgbClr val="000000"/>
                </a:solidFill>
                <a:latin typeface="+mn-ea"/>
              </a:rPr>
              <a:t>第</a:t>
            </a:r>
            <a:r>
              <a:rPr lang="en-US" altLang="zh-CN" sz="3200" b="1" kern="0" dirty="0" smtClean="0">
                <a:solidFill>
                  <a:srgbClr val="000000"/>
                </a:solidFill>
                <a:latin typeface="+mn-ea"/>
              </a:rPr>
              <a:t>3</a:t>
            </a:r>
            <a:r>
              <a:rPr lang="zh-CN" altLang="en-US" sz="3200" b="1" kern="0" dirty="0" smtClean="0">
                <a:solidFill>
                  <a:srgbClr val="000000"/>
                </a:solidFill>
                <a:latin typeface="+mn-ea"/>
              </a:rPr>
              <a:t>讲</a:t>
            </a:r>
            <a:r>
              <a:rPr lang="zh-CN" altLang="en-US" sz="3200" b="1" kern="0" dirty="0" smtClean="0">
                <a:solidFill>
                  <a:srgbClr val="000000"/>
                </a:solidFill>
                <a:latin typeface="+mn-ea"/>
              </a:rPr>
              <a:t>　</a:t>
            </a:r>
            <a:r>
              <a:rPr lang="zh-CN" altLang="en-US" sz="3200" b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电压表　电流表　伏安法测</a:t>
            </a:r>
            <a:r>
              <a:rPr lang="zh-CN" altLang="en-US" sz="3200" b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电阻</a:t>
            </a:r>
            <a:endParaRPr lang="zh-CN" altLang="en-US" sz="3200" b="1" dirty="0">
              <a:latin typeface="+mn-ea"/>
            </a:endParaRPr>
          </a:p>
        </p:txBody>
      </p:sp>
    </p:spTree>
    <p:custDataLst>
      <p:custData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777063"/>
            <a:ext cx="8505000" cy="56044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eaLnBrk="0" latinLnBrk="1" hangingPunct="0">
              <a:lnSpc>
                <a:spcPct val="150000"/>
              </a:lnSpc>
              <a:spcBef>
                <a:spcPts val="147"/>
              </a:spcBef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二、双项选择题</a:t>
            </a:r>
            <a:endParaRPr lang="zh-CN" altLang="en-US" sz="2400" dirty="0" smtClean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2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.用伏安法测未知电阻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R</a:t>
            </a:r>
            <a:r>
              <a:rPr lang="zh-CN" altLang="en-US" sz="1515" i="1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x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时,若不知道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R</a:t>
            </a:r>
            <a:r>
              <a:rPr lang="zh-CN" altLang="en-US" sz="1515" i="1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x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的大概值,为了选择正确的电路接</a:t>
            </a:r>
            <a:r>
              <a:rPr dirty="0"/>
              <a:t/>
            </a:r>
            <a:br>
              <a:rPr dirty="0"/>
            </a:b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法以减小误差,可将电路按如图所示连接,只空出电压表的一个接头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P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,然后</a:t>
            </a:r>
            <a:r>
              <a:rPr dirty="0"/>
              <a:t/>
            </a:r>
            <a:br>
              <a:rPr dirty="0"/>
            </a:b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将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P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分别与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a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、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b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接触一下,观察电压表和电流表示数变化情况,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那么</a:t>
            </a:r>
            <a:endParaRPr lang="en-US" altLang="zh-CN" sz="1574" kern="0" spc="438" dirty="0" smtClean="0">
              <a:solidFill>
                <a:srgbClr val="000000"/>
              </a:solidFill>
              <a:latin typeface="Times New Roman" pitchFamily="65" charset="-122"/>
              <a:ea typeface="宋体" pitchFamily="65" charset="-122"/>
            </a:endParaRPr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1574" kern="0" spc="438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 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(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        )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5237" kern="0" spc="20487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 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147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A.若电流表示数有显著变化,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P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应接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a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B.若电流表示数有显著变化,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P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应接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b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C.若电压表示数有显著变化,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P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应接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a</a:t>
            </a:r>
            <a:endParaRPr lang="en-US" altLang="zh-CN" sz="2012" i="1" kern="0" dirty="0" smtClean="0">
              <a:solidFill>
                <a:srgbClr val="000000"/>
              </a:solidFill>
              <a:latin typeface="Times New Roman" pitchFamily="65" charset="-122"/>
              <a:ea typeface="宋体" pitchFamily="65" charset="-122"/>
            </a:endParaRPr>
          </a:p>
          <a:p>
            <a:pPr eaLnBrk="0" latinLnBrk="1" hangingPunct="0">
              <a:lnSpc>
                <a:spcPct val="150000"/>
              </a:lnSpc>
              <a:spcBef>
                <a:spcPts val="147"/>
              </a:spcBef>
            </a:pPr>
            <a:r>
              <a:rPr lang="zh-CN" altLang="en-US" sz="2000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D.若电压表示数有显著变化,</a:t>
            </a:r>
            <a:r>
              <a:rPr lang="zh-CN" altLang="en-US" sz="2000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P</a:t>
            </a:r>
            <a:r>
              <a:rPr lang="zh-CN" altLang="en-US" sz="2000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应接</a:t>
            </a:r>
            <a:r>
              <a:rPr lang="zh-CN" altLang="en-US" sz="2000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b</a:t>
            </a:r>
            <a:endParaRPr lang="zh-CN" altLang="en-US" sz="2000" dirty="0" smtClean="0"/>
          </a:p>
        </p:txBody>
      </p:sp>
      <p:pic>
        <p:nvPicPr>
          <p:cNvPr id="3" name="图片 3" descr="textimage8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5123" y="3167864"/>
            <a:ext cx="3267075" cy="1323975"/>
          </a:xfrm>
          <a:prstGeom prst="rect">
            <a:avLst/>
          </a:prstGeom>
        </p:spPr>
      </p:pic>
    </p:spTree>
    <p:custDataLst>
      <p:custData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714722"/>
            <a:ext cx="8505000" cy="23352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1351" kern="0" spc="73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 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答案    BC    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P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接触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a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,属外接法;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P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接触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b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,属内接法。若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P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分别接触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a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、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b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时,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电流表示数变化显著,说明电压表的分流作用较强,即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R</a:t>
            </a:r>
            <a:r>
              <a:rPr lang="zh-CN" altLang="en-US" sz="1515" i="1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x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是一个高阻值电阻,</a:t>
            </a:r>
            <a:r>
              <a:rPr dirty="0"/>
              <a:t/>
            </a:r>
            <a:br>
              <a:rPr dirty="0"/>
            </a:b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应选用内接法测量,即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P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应接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b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,误差小。B选项正确。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若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P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分别接触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a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、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b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时,电压表示数变化显著,说明电流表的分压作用较强,即</a:t>
            </a:r>
            <a:r>
              <a:rPr dirty="0"/>
              <a:t/>
            </a:r>
            <a:br>
              <a:rPr dirty="0"/>
            </a:b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R</a:t>
            </a:r>
            <a:r>
              <a:rPr lang="zh-CN" altLang="en-US" sz="1515" i="1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x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是一个低阻值的电阻,应选用外接法测量,即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P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应接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a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,误差小。C选项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正确。</a:t>
            </a:r>
            <a:endParaRPr lang="zh-CN" altLang="en-US" dirty="0"/>
          </a:p>
        </p:txBody>
      </p:sp>
      <p:pic>
        <p:nvPicPr>
          <p:cNvPr id="3" name="图片 3" descr="textimage9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000" y="871917"/>
            <a:ext cx="180975" cy="190500"/>
          </a:xfrm>
          <a:prstGeom prst="rect">
            <a:avLst/>
          </a:prstGeom>
        </p:spPr>
      </p:pic>
    </p:spTree>
    <p:custDataLst>
      <p:custData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705625"/>
            <a:ext cx="8505000" cy="140628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eaLnBrk="0" latinLnBrk="1" hangingPunct="0">
              <a:lnSpc>
                <a:spcPct val="150000"/>
              </a:lnSpc>
              <a:spcBef>
                <a:spcPts val="147"/>
              </a:spcBef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三、非选择题</a:t>
            </a:r>
            <a:endParaRPr lang="zh-CN" altLang="en-US" sz="2400" dirty="0" smtClean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3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.某小灯泡上标有“6 V    3 W”的字样,现要测量该小灯泡正常发光时的</a:t>
            </a:r>
            <a:r>
              <a:rPr dirty="0"/>
              <a:t/>
            </a:r>
            <a:br>
              <a:rPr dirty="0"/>
            </a:b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实际电阻,实验室提供下列器材:</a:t>
            </a:r>
            <a:endParaRPr lang="zh-CN" altLang="en-US" dirty="0"/>
          </a:p>
        </p:txBody>
      </p:sp>
      <p:sp>
        <p:nvSpPr>
          <p:cNvPr id="3" name="TextBox 3"/>
          <p:cNvSpPr txBox="1"/>
          <p:nvPr/>
        </p:nvSpPr>
        <p:spPr>
          <a:xfrm>
            <a:off x="540000" y="5656703"/>
            <a:ext cx="8505000" cy="5496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(1)实验中电压表量程应选择</a:t>
            </a:r>
            <a:r>
              <a:rPr lang="zh-CN" altLang="en-US" sz="2012" u="sng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　　　    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,电流表量程应选择</a:t>
            </a:r>
            <a:r>
              <a:rPr lang="zh-CN" altLang="en-US" sz="2012" u="sng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　　　    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;</a:t>
            </a:r>
            <a:endParaRPr lang="zh-CN" altLang="en-US" dirty="0"/>
          </a:p>
        </p:txBody>
      </p:sp>
      <p:graphicFrame>
        <p:nvGraphicFramePr>
          <p:cNvPr id="4" name="表格 4"/>
          <p:cNvGraphicFramePr>
            <a:graphicFrameLocks noGrp="1"/>
          </p:cNvGraphicFramePr>
          <p:nvPr/>
        </p:nvGraphicFramePr>
        <p:xfrm>
          <a:off x="540000" y="2205297"/>
          <a:ext cx="8100000" cy="3379967"/>
        </p:xfrm>
        <a:graphic>
          <a:graphicData uri="http://schemas.openxmlformats.org/drawingml/2006/table">
            <a:tbl>
              <a:tblPr/>
              <a:tblGrid>
                <a:gridCol w="4050000"/>
                <a:gridCol w="4050000"/>
              </a:tblGrid>
              <a:tr h="563328">
                <a:tc rowSpan="2">
                  <a:txBody>
                    <a:bodyPr/>
                    <a:lstStyle/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814" kern="0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电压表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814" kern="0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量程1(0~3 V,内阻约2 kΩ)</a:t>
                      </a:r>
                    </a:p>
                  </a:txBody>
                  <a:tcPr marL="45720" marR="45720"/>
                </a:tc>
              </a:tr>
              <a:tr h="563328">
                <a:tc vMerge="1">
                  <a:txBody>
                    <a:bodyPr/>
                    <a:lstStyle/>
                    <a:p>
                      <a:pPr eaLnBrk="0" latinLnBrk="1" hangingPunct="0"/>
                      <a:r>
                        <a:t/>
                      </a:r>
                      <a:br/>
                      <a:endParaRPr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814" kern="0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量程2(0~15 V,内阻约6 kΩ)</a:t>
                      </a:r>
                    </a:p>
                  </a:txBody>
                  <a:tcPr marL="45720" marR="45720"/>
                </a:tc>
              </a:tr>
              <a:tr h="563328">
                <a:tc rowSpan="2">
                  <a:txBody>
                    <a:bodyPr/>
                    <a:lstStyle/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814" kern="0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电流表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814" kern="0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量程1(0~0.6 A,内阻约0.5 Ω)</a:t>
                      </a:r>
                    </a:p>
                  </a:txBody>
                  <a:tcPr marL="45720" marR="45720"/>
                </a:tc>
              </a:tr>
              <a:tr h="563328">
                <a:tc vMerge="1">
                  <a:txBody>
                    <a:bodyPr/>
                    <a:lstStyle/>
                    <a:p>
                      <a:pPr eaLnBrk="0" latinLnBrk="1" hangingPunct="0"/>
                      <a:r>
                        <a:t/>
                      </a:r>
                      <a:br/>
                      <a:endParaRPr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814" kern="0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量程2(0~3 A,内阻约0.1 Ω)</a:t>
                      </a:r>
                    </a:p>
                  </a:txBody>
                  <a:tcPr marL="45720" marR="45720"/>
                </a:tc>
              </a:tr>
              <a:tr h="563327">
                <a:tc gridSpan="2">
                  <a:txBody>
                    <a:bodyPr/>
                    <a:lstStyle/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814" kern="0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滑动变阻器(20 Ω,2 A)</a:t>
                      </a:r>
                    </a:p>
                  </a:txBody>
                  <a:tcPr marL="45720" marR="45720"/>
                </a:tc>
                <a:tc hMerge="1">
                  <a:txBody>
                    <a:bodyPr/>
                    <a:lstStyle/>
                    <a:p>
                      <a:pPr eaLnBrk="0" latinLnBrk="1" hangingPunct="0"/>
                      <a:r>
                        <a:t/>
                      </a:r>
                      <a:br/>
                      <a:endParaRPr/>
                    </a:p>
                  </a:txBody>
                  <a:tcPr marL="45720" marR="45720"/>
                </a:tc>
              </a:tr>
              <a:tr h="563328">
                <a:tc gridSpan="2">
                  <a:txBody>
                    <a:bodyPr/>
                    <a:lstStyle/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814" kern="0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学生电源(直流10 V)及开关、导线等</a:t>
                      </a:r>
                    </a:p>
                  </a:txBody>
                  <a:tcPr marL="45720" marR="45720"/>
                </a:tc>
                <a:tc hMerge="1">
                  <a:txBody>
                    <a:bodyPr/>
                    <a:lstStyle/>
                    <a:p>
                      <a:pPr eaLnBrk="0" latinLnBrk="1" hangingPunct="0"/>
                      <a:r>
                        <a:t/>
                      </a:r>
                      <a:br/>
                      <a:endParaRPr/>
                    </a:p>
                  </a:txBody>
                  <a:tcPr marL="45720" marR="45720"/>
                </a:tc>
              </a:tr>
            </a:tbl>
          </a:graphicData>
        </a:graphic>
      </p:graphicFrame>
    </p:spTree>
    <p:custDataLst>
      <p:custData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634187"/>
            <a:ext cx="8505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(2)请在图甲虚线框内把该实验的设计电路补充完整;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(3)请在图乙中把实验的实物连线图补充完整;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(4)准确连接电路后,在闭合开关前滑动变阻器的滑片应该移到</a:t>
            </a:r>
            <a:r>
              <a:rPr lang="zh-CN" altLang="en-US" sz="2012" u="sng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　　　    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端</a:t>
            </a:r>
            <a:r>
              <a:rPr dirty="0"/>
              <a:t/>
            </a:r>
            <a:br>
              <a:rPr dirty="0"/>
            </a:b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(填“最左”或“最右”);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(5)闭合开关后,调节滑动变阻器使小灯泡达到其正常发光所需电压,此时电</a:t>
            </a:r>
            <a:r>
              <a:rPr dirty="0"/>
              <a:t/>
            </a:r>
            <a:br>
              <a:rPr dirty="0"/>
            </a:b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流表示数如图丙所示,则小灯泡的电阻的测量值为</a:t>
            </a:r>
            <a:r>
              <a:rPr lang="zh-CN" altLang="en-US" sz="2012" u="sng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　　　    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。</a:t>
            </a:r>
            <a:endParaRPr lang="zh-CN" altLang="en-US" dirty="0" smtClean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9057" kern="0" spc="25517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 </a:t>
            </a:r>
            <a:endParaRPr lang="zh-CN" altLang="en-US" dirty="0"/>
          </a:p>
        </p:txBody>
      </p:sp>
      <p:pic>
        <p:nvPicPr>
          <p:cNvPr id="3" name="图片 3" descr="textimage10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8794" y="3491707"/>
            <a:ext cx="4391025" cy="2438400"/>
          </a:xfrm>
          <a:prstGeom prst="rect">
            <a:avLst/>
          </a:prstGeom>
        </p:spPr>
      </p:pic>
      <p:sp>
        <p:nvSpPr>
          <p:cNvPr id="4" name="TextBox 2"/>
          <p:cNvSpPr txBox="1"/>
          <p:nvPr/>
        </p:nvSpPr>
        <p:spPr>
          <a:xfrm>
            <a:off x="540000" y="5920599"/>
            <a:ext cx="7103834" cy="46448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ctr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甲</a:t>
            </a:r>
            <a:endParaRPr lang="zh-CN" altLang="en-US" dirty="0"/>
          </a:p>
        </p:txBody>
      </p:sp>
    </p:spTree>
    <p:custDataLst>
      <p:custData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848501"/>
            <a:ext cx="8505000" cy="320132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10134" kern="0" spc="3179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 </a:t>
            </a:r>
            <a:endParaRPr lang="zh-CN" altLang="en-US" dirty="0"/>
          </a:p>
          <a:p>
            <a:pPr marL="0" indent="0" algn="ctr" eaLnBrk="0" latinLnBrk="1" hangingPunct="0">
              <a:lnSpc>
                <a:spcPct val="150000"/>
              </a:lnSpc>
              <a:spcBef>
                <a:spcPts val="3072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乙</a:t>
            </a:r>
            <a:endParaRPr lang="zh-CN" altLang="en-US" dirty="0"/>
          </a:p>
        </p:txBody>
      </p:sp>
      <p:pic>
        <p:nvPicPr>
          <p:cNvPr id="3" name="图片 3" descr="textimage11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3004" y="939733"/>
            <a:ext cx="4797992" cy="2480536"/>
          </a:xfrm>
          <a:prstGeom prst="rect">
            <a:avLst/>
          </a:prstGeom>
        </p:spPr>
      </p:pic>
    </p:spTree>
    <p:custDataLst>
      <p:custData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662016"/>
            <a:ext cx="8505000" cy="390126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9253" kern="0" spc="25996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 </a:t>
            </a:r>
            <a:endParaRPr lang="zh-CN" altLang="en-US" dirty="0"/>
          </a:p>
          <a:p>
            <a:pPr marL="0" indent="0" algn="ctr" eaLnBrk="0" latinLnBrk="1" hangingPunct="0">
              <a:lnSpc>
                <a:spcPct val="150000"/>
              </a:lnSpc>
              <a:spcBef>
                <a:spcPts val="2725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丙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1351" kern="0" spc="73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 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答案    (1)量程2　量程1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(2)见图</a:t>
            </a:r>
            <a:endParaRPr lang="zh-CN" altLang="en-US" dirty="0"/>
          </a:p>
        </p:txBody>
      </p:sp>
      <p:pic>
        <p:nvPicPr>
          <p:cNvPr id="3" name="图片 3" descr="textimage12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6050" y="777063"/>
            <a:ext cx="4092520" cy="2281362"/>
          </a:xfrm>
          <a:prstGeom prst="rect">
            <a:avLst/>
          </a:prstGeom>
        </p:spPr>
      </p:pic>
      <p:pic>
        <p:nvPicPr>
          <p:cNvPr id="4" name="图片 4" descr="textimage13.jpe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000" y="3754242"/>
            <a:ext cx="180975" cy="19049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21439" y="3634584"/>
            <a:ext cx="8501122" cy="12858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custData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650706"/>
            <a:ext cx="8505000" cy="369825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11898" kern="0" spc="30101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 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3765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(3)见图</a:t>
            </a:r>
            <a:endParaRPr lang="zh-CN" altLang="en-US" dirty="0"/>
          </a:p>
        </p:txBody>
      </p:sp>
      <p:pic>
        <p:nvPicPr>
          <p:cNvPr id="4" name="图片 3" descr="textimage14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0232" y="705625"/>
            <a:ext cx="4700219" cy="2878884"/>
          </a:xfrm>
          <a:prstGeom prst="rect">
            <a:avLst/>
          </a:prstGeom>
        </p:spPr>
      </p:pic>
    </p:spTree>
    <p:custDataLst>
      <p:custData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705625"/>
            <a:ext cx="8505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10134" kern="0" spc="3179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 </a:t>
            </a:r>
            <a:endParaRPr lang="zh-CN" altLang="en-US"/>
          </a:p>
          <a:p>
            <a:pPr marL="0" indent="0" eaLnBrk="0" latinLnBrk="1" hangingPunct="0">
              <a:lnSpc>
                <a:spcPct val="150000"/>
              </a:lnSpc>
              <a:spcBef>
                <a:spcPts val="3072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(4)最右    (5)12.5 Ω</a:t>
            </a:r>
            <a:endParaRPr lang="zh-CN" altLang="en-US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900" kern="0" spc="531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 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解析　小灯泡的额定电流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I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=</a:t>
            </a:r>
            <a:r>
              <a:rPr lang="zh-CN" altLang="en-US" sz="2592" kern="0" spc="-567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 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=</a:t>
            </a:r>
            <a:r>
              <a:rPr lang="zh-CN" altLang="en-US" sz="2592" kern="0" spc="-1167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 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 A=0.5 A,电流表选量程1,电压表只能选</a:t>
            </a:r>
            <a:endParaRPr lang="zh-CN" altLang="en-US"/>
          </a:p>
          <a:p>
            <a:pPr marL="0" indent="0" eaLnBrk="0" latinLnBrk="1" hangingPunc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量程2。灯泡电阻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R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=</a:t>
            </a:r>
            <a:r>
              <a:rPr lang="zh-CN" altLang="en-US" sz="2722" kern="0" spc="-22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 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=</a:t>
            </a:r>
            <a:r>
              <a:rPr lang="zh-CN" altLang="en-US" sz="2722" kern="0" spc="-547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 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 Ω=12 Ω</a:t>
            </a:r>
            <a:r>
              <a:rPr lang="zh-CN" altLang="en-US" sz="2012" kern="0" dirty="0" smtClean="0">
                <a:solidFill>
                  <a:srgbClr val="000000"/>
                </a:solidFill>
                <a:latin typeface="NEU-BZ" pitchFamily="65" charset="-122"/>
                <a:ea typeface="NEU-BZ" pitchFamily="65" charset="-122"/>
              </a:rPr>
              <a:t>≪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R</a:t>
            </a:r>
            <a:r>
              <a:rPr lang="zh-CN" altLang="en-US" sz="1515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V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,测量电路用电流表外接法,电路图</a:t>
            </a:r>
            <a:endParaRPr lang="zh-CN" altLang="en-US"/>
          </a:p>
          <a:p>
            <a:pPr marL="0" indent="0" eaLnBrk="0" latinLnBrk="1" hangingPunct="0">
              <a:lnSpc>
                <a:spcPct val="150000"/>
              </a:lnSpc>
              <a:spcBef>
                <a:spcPts val="12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和实物连接图见答案。闭合开关前,应使滑动变阻器接入电路的阻值调到</a:t>
            </a:r>
            <a:endParaRPr lang="zh-CN" altLang="en-US"/>
          </a:p>
        </p:txBody>
      </p:sp>
      <p:pic>
        <p:nvPicPr>
          <p:cNvPr id="4" name="图片 4" descr="textimage16.jpe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000" y="4140241"/>
            <a:ext cx="180975" cy="190499"/>
          </a:xfrm>
          <a:prstGeom prst="rect">
            <a:avLst/>
          </a:prstGeom>
        </p:spPr>
      </p:pic>
      <p:graphicFrame>
        <p:nvGraphicFramePr>
          <p:cNvPr id="7" name="对象 5"/>
          <p:cNvGraphicFramePr>
            <a:graphicFrameLocks noChangeAspect="1"/>
          </p:cNvGraphicFramePr>
          <p:nvPr/>
        </p:nvGraphicFramePr>
        <p:xfrm>
          <a:off x="3761841" y="3937095"/>
          <a:ext cx="257174" cy="552449"/>
        </p:xfrm>
        <a:graphic>
          <a:graphicData uri="http://schemas.openxmlformats.org/presentationml/2006/ole">
            <p:oleObj spid="_x0000_s4098" name="Equation" r:id="rId6" imgW="259200" imgH="556800" progId="">
              <p:embed/>
            </p:oleObj>
          </a:graphicData>
        </a:graphic>
      </p:graphicFrame>
      <p:graphicFrame>
        <p:nvGraphicFramePr>
          <p:cNvPr id="8" name="对象 6"/>
          <p:cNvGraphicFramePr>
            <a:graphicFrameLocks noChangeAspect="1"/>
          </p:cNvGraphicFramePr>
          <p:nvPr/>
        </p:nvGraphicFramePr>
        <p:xfrm>
          <a:off x="4163165" y="3937095"/>
          <a:ext cx="180975" cy="552450"/>
        </p:xfrm>
        <a:graphic>
          <a:graphicData uri="http://schemas.openxmlformats.org/presentationml/2006/ole">
            <p:oleObj spid="_x0000_s4099" name="Equation" r:id="rId7" imgW="182400" imgH="556800" progId="">
              <p:embed/>
            </p:oleObj>
          </a:graphicData>
        </a:graphic>
      </p:graphicFrame>
      <p:graphicFrame>
        <p:nvGraphicFramePr>
          <p:cNvPr id="9" name="对象 7"/>
          <p:cNvGraphicFramePr>
            <a:graphicFrameLocks noChangeAspect="1"/>
          </p:cNvGraphicFramePr>
          <p:nvPr/>
        </p:nvGraphicFramePr>
        <p:xfrm>
          <a:off x="2754584" y="4566764"/>
          <a:ext cx="342900" cy="590550"/>
        </p:xfrm>
        <a:graphic>
          <a:graphicData uri="http://schemas.openxmlformats.org/presentationml/2006/ole">
            <p:oleObj spid="_x0000_s4100" name="Equation" r:id="rId8" imgW="345600" imgH="595200" progId="">
              <p:embed/>
            </p:oleObj>
          </a:graphicData>
        </a:graphic>
      </p:graphicFrame>
      <p:graphicFrame>
        <p:nvGraphicFramePr>
          <p:cNvPr id="10" name="对象 8"/>
          <p:cNvGraphicFramePr>
            <a:graphicFrameLocks noChangeAspect="1"/>
          </p:cNvGraphicFramePr>
          <p:nvPr/>
        </p:nvGraphicFramePr>
        <p:xfrm>
          <a:off x="3241633" y="4566764"/>
          <a:ext cx="276224" cy="590550"/>
        </p:xfrm>
        <a:graphic>
          <a:graphicData uri="http://schemas.openxmlformats.org/presentationml/2006/ole">
            <p:oleObj spid="_x0000_s4101" name="Equation" r:id="rId9" imgW="278400" imgH="595200" progId="">
              <p:embed/>
            </p:oleObj>
          </a:graphicData>
        </a:graphic>
      </p:graphicFrame>
      <p:pic>
        <p:nvPicPr>
          <p:cNvPr id="11" name="图片 3" descr="textimage15.jpe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57356" y="791382"/>
            <a:ext cx="4797992" cy="2480536"/>
          </a:xfrm>
          <a:prstGeom prst="rect">
            <a:avLst/>
          </a:prstGeom>
        </p:spPr>
      </p:pic>
    </p:spTree>
    <p:custDataLst>
      <p:custData r:id="rId2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2"/>
          <p:cNvSpPr txBox="1"/>
          <p:nvPr/>
        </p:nvSpPr>
        <p:spPr>
          <a:xfrm>
            <a:off x="540000" y="777063"/>
            <a:ext cx="8505000" cy="10628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12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最大,即滑片移到最右端。由丙图读得灯泡两端电压为6 V时,通过灯泡的</a:t>
            </a:r>
            <a:r>
              <a:rPr dirty="0"/>
              <a:t/>
            </a:r>
            <a:br>
              <a:rPr dirty="0"/>
            </a:b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电流为0.48 A,故小灯泡的电阻测量值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R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'=</a:t>
            </a:r>
            <a:r>
              <a:rPr lang="zh-CN" altLang="en-US" sz="2592" kern="0" spc="1157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 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 Ω=12.5 Ω。</a:t>
            </a:r>
            <a:endParaRPr lang="zh-CN" altLang="en-US" dirty="0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4966123" y="1326036"/>
          <a:ext cx="476249" cy="552449"/>
        </p:xfrm>
        <a:graphic>
          <a:graphicData uri="http://schemas.openxmlformats.org/presentationml/2006/ole">
            <p:oleObj spid="_x0000_s5123" name="Equation" r:id="rId5" imgW="480000" imgH="556800" progId="">
              <p:embed/>
            </p:oleObj>
          </a:graphicData>
        </a:graphic>
      </p:graphicFrame>
    </p:spTree>
    <p:custDataLst>
      <p:custData r:id="rId2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491443"/>
            <a:ext cx="8505000" cy="16361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重难一　伏安法测电阻时的两种方法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840" kern="0" spc="14559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 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68"/>
              </a:spcBef>
              <a:buNone/>
            </a:pP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1.电流表的内接法和外接法的比较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3571875" y="777063"/>
            <a:ext cx="2000250" cy="642942"/>
            <a:chOff x="3571875" y="1314450"/>
            <a:chExt cx="2000250" cy="642942"/>
          </a:xfrm>
        </p:grpSpPr>
        <p:sp>
          <p:nvSpPr>
            <p:cNvPr id="5" name="对角圆角矩形 4"/>
            <p:cNvSpPr/>
            <p:nvPr/>
          </p:nvSpPr>
          <p:spPr>
            <a:xfrm>
              <a:off x="3571875" y="1314450"/>
              <a:ext cx="2000250" cy="561975"/>
            </a:xfrm>
            <a:prstGeom prst="round2DiagRect">
              <a:avLst/>
            </a:prstGeom>
            <a:solidFill>
              <a:srgbClr val="008C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lang="zh-CN" altLang="en-US" sz="1800" kern="1200">
                <a:ln>
                  <a:solidFill>
                    <a:srgbClr val="00B0F0"/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" name="TextBox 5"/>
            <p:cNvSpPr txBox="1">
              <a:spLocks noChangeArrowheads="1"/>
            </p:cNvSpPr>
            <p:nvPr/>
          </p:nvSpPr>
          <p:spPr bwMode="auto">
            <a:xfrm>
              <a:off x="3638550" y="1372617"/>
              <a:ext cx="1857376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fontAlgn="t"/>
              <a:r>
                <a:rPr lang="zh-CN" altLang="en-US" sz="3200" b="1" dirty="0" smtClean="0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重难突破</a:t>
              </a:r>
              <a:endParaRPr lang="zh-CN" altLang="en-US" sz="3200" b="1" dirty="0">
                <a:solidFill>
                  <a:schemeClr val="bg1"/>
                </a:solidFill>
                <a:latin typeface="黑体" pitchFamily="2" charset="-122"/>
                <a:ea typeface="黑体" pitchFamily="2" charset="-122"/>
                <a:hlinkClick r:id="rId4" action="ppaction://hlinksldjump"/>
              </a:endParaRPr>
            </a:p>
          </p:txBody>
        </p:sp>
      </p:grpSp>
      <p:pic>
        <p:nvPicPr>
          <p:cNvPr id="7" name="图片 3" descr="textimage12.jpe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305" y="2077266"/>
            <a:ext cx="1714512" cy="480358"/>
          </a:xfrm>
          <a:prstGeom prst="rect">
            <a:avLst/>
          </a:prstGeom>
        </p:spPr>
      </p:pic>
    </p:spTree>
    <p:custDataLst>
      <p:custData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540000" y="1491443"/>
            <a:ext cx="8505000" cy="35632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840" kern="0" spc="14559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 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450"/>
              </a:spcBef>
              <a:buNone/>
            </a:pP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一、电压表和电流表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1.常用的电压表和电流表都是由小量程电流表G改装而成的,常用的表头</a:t>
            </a:r>
            <a:r>
              <a:rPr dirty="0"/>
              <a:t/>
            </a:r>
            <a:br>
              <a:rPr dirty="0"/>
            </a:b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主要由永磁铁和放入永磁铁磁场中的可转动的线圈组成。当线圈中</a:t>
            </a: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有</a:t>
            </a:r>
            <a:endParaRPr lang="en-US" altLang="zh-CN" sz="2069" kern="0" dirty="0" smtClean="0">
              <a:solidFill>
                <a:srgbClr val="000000"/>
              </a:solidFill>
              <a:latin typeface="Times New Roman" pitchFamily="65" charset="-122"/>
              <a:ea typeface="宋体" pitchFamily="65" charset="-122"/>
            </a:endParaRPr>
          </a:p>
          <a:p>
            <a:pPr eaLnBrk="0" latinLnBrk="1" hangingPunct="0">
              <a:lnSpc>
                <a:spcPct val="150000"/>
              </a:lnSpc>
              <a:spcBef>
                <a:spcPts val="147"/>
              </a:spcBef>
            </a:pPr>
            <a:r>
              <a:rPr lang="zh-CN" altLang="en-US" sz="2000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电流通过时</a:t>
            </a:r>
            <a:r>
              <a:rPr lang="en-US" altLang="zh-CN" sz="2000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,</a:t>
            </a:r>
            <a:r>
              <a:rPr lang="zh-CN" altLang="en-US" sz="2000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线圈在磁场力的作用下带着指针一起偏转</a:t>
            </a:r>
            <a:r>
              <a:rPr lang="en-US" altLang="zh-CN" sz="2000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,</a:t>
            </a:r>
            <a:r>
              <a:rPr lang="en-US" altLang="zh-CN" sz="2000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I</a:t>
            </a:r>
            <a:r>
              <a:rPr lang="zh-CN" altLang="en-US" sz="2000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∝</a:t>
            </a:r>
            <a:r>
              <a:rPr lang="en-US" altLang="zh-CN" sz="2000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θ</a:t>
            </a:r>
            <a:r>
              <a:rPr lang="zh-CN" altLang="en-US" sz="2000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。电流越大</a:t>
            </a:r>
            <a:r>
              <a:rPr lang="en-US" altLang="zh-CN" sz="2000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,</a:t>
            </a:r>
            <a:r>
              <a:rPr lang="zh-CN" altLang="en-US" sz="2000" dirty="0" smtClean="0"/>
              <a:t/>
            </a:r>
            <a:br>
              <a:rPr lang="zh-CN" altLang="en-US" sz="2000" dirty="0" smtClean="0"/>
            </a:br>
            <a:r>
              <a:rPr lang="zh-CN" altLang="en-US" sz="2000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指针偏转角度越大。表头的三个参数</a:t>
            </a:r>
            <a:r>
              <a:rPr lang="en-US" altLang="zh-CN" sz="2000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:</a:t>
            </a:r>
            <a:r>
              <a:rPr lang="zh-CN" altLang="en-US" sz="2000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内阻</a:t>
            </a:r>
            <a:r>
              <a:rPr lang="en-US" altLang="zh-CN" sz="2000" i="1" kern="0" dirty="0" err="1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R</a:t>
            </a:r>
            <a:r>
              <a:rPr lang="en-US" altLang="zh-CN" sz="2000" kern="0" baseline="-15000" dirty="0" err="1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g</a:t>
            </a:r>
            <a:r>
              <a:rPr lang="en-US" altLang="zh-CN" sz="2000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,</a:t>
            </a:r>
            <a:r>
              <a:rPr lang="zh-CN" altLang="en-US" sz="2000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满偏电流</a:t>
            </a:r>
            <a:r>
              <a:rPr lang="en-US" altLang="zh-CN" sz="2000" i="1" kern="0" dirty="0" err="1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I</a:t>
            </a:r>
            <a:r>
              <a:rPr lang="en-US" altLang="zh-CN" sz="2000" kern="0" baseline="-15000" dirty="0" err="1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g</a:t>
            </a:r>
            <a:r>
              <a:rPr lang="en-US" altLang="zh-CN" sz="2000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,</a:t>
            </a:r>
            <a:r>
              <a:rPr lang="zh-CN" altLang="en-US" sz="2000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满偏电压</a:t>
            </a:r>
            <a:r>
              <a:rPr lang="en-US" altLang="zh-CN" sz="2000" i="1" kern="0" dirty="0" err="1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U</a:t>
            </a:r>
            <a:r>
              <a:rPr lang="en-US" altLang="zh-CN" sz="2000" kern="0" baseline="-15000" dirty="0" err="1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g</a:t>
            </a:r>
            <a:r>
              <a:rPr lang="en-US" altLang="zh-CN" sz="2000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,</a:t>
            </a:r>
            <a:r>
              <a:rPr lang="zh-CN" altLang="en-US" sz="2000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关</a:t>
            </a:r>
            <a:r>
              <a:rPr lang="zh-CN" altLang="en-US" sz="2000" dirty="0" smtClean="0"/>
              <a:t/>
            </a:r>
            <a:br>
              <a:rPr lang="zh-CN" altLang="en-US" sz="2000" dirty="0" smtClean="0"/>
            </a:br>
            <a:r>
              <a:rPr lang="zh-CN" altLang="en-US" sz="2000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系是</a:t>
            </a:r>
            <a:r>
              <a:rPr lang="en-US" altLang="zh-CN" sz="2000" i="1" kern="0" dirty="0" err="1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U</a:t>
            </a:r>
            <a:r>
              <a:rPr lang="en-US" altLang="zh-CN" sz="2000" kern="0" baseline="-15000" dirty="0" err="1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g</a:t>
            </a:r>
            <a:r>
              <a:rPr lang="en-US" altLang="zh-CN" sz="2000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=</a:t>
            </a:r>
            <a:r>
              <a:rPr lang="en-US" altLang="zh-CN" sz="2000" i="1" kern="0" dirty="0" err="1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I</a:t>
            </a:r>
            <a:r>
              <a:rPr lang="en-US" altLang="zh-CN" sz="2000" kern="0" baseline="-15000" dirty="0" err="1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g</a:t>
            </a:r>
            <a:r>
              <a:rPr lang="en-US" altLang="zh-CN" sz="2000" i="1" kern="0" dirty="0" err="1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R</a:t>
            </a:r>
            <a:r>
              <a:rPr lang="en-US" altLang="zh-CN" sz="2000" kern="0" baseline="-15000" dirty="0" err="1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g</a:t>
            </a:r>
            <a:r>
              <a:rPr lang="en-US" altLang="zh-CN" sz="2000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,</a:t>
            </a:r>
            <a:r>
              <a:rPr lang="zh-CN" altLang="en-US" sz="2000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对一个表头</a:t>
            </a:r>
            <a:r>
              <a:rPr lang="en-US" altLang="zh-CN" sz="2000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,</a:t>
            </a:r>
            <a:r>
              <a:rPr lang="zh-CN" altLang="en-US" sz="2000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三者都为定值</a:t>
            </a:r>
            <a:r>
              <a:rPr lang="zh-CN" altLang="en-US" sz="2000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。</a:t>
            </a:r>
            <a:endParaRPr lang="zh-CN" altLang="en-US" sz="2000" dirty="0" smtClean="0"/>
          </a:p>
        </p:txBody>
      </p:sp>
      <p:pic>
        <p:nvPicPr>
          <p:cNvPr id="7" name="图片 6" descr="textimage1.jpe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73305" y="1626246"/>
            <a:ext cx="1720250" cy="48196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3571882" y="777063"/>
            <a:ext cx="2000250" cy="613584"/>
            <a:chOff x="3571875" y="1314450"/>
            <a:chExt cx="2000250" cy="613584"/>
          </a:xfrm>
        </p:grpSpPr>
        <p:sp>
          <p:nvSpPr>
            <p:cNvPr id="9" name="对角圆角矩形 8"/>
            <p:cNvSpPr/>
            <p:nvPr/>
          </p:nvSpPr>
          <p:spPr>
            <a:xfrm>
              <a:off x="3571875" y="1314450"/>
              <a:ext cx="2000250" cy="561975"/>
            </a:xfrm>
            <a:prstGeom prst="round2DiagRect">
              <a:avLst/>
            </a:prstGeom>
            <a:solidFill>
              <a:srgbClr val="008C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kern="1200" dirty="0">
                <a:ln>
                  <a:solidFill>
                    <a:srgbClr val="00B0F0"/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TextBox 9"/>
            <p:cNvSpPr txBox="1">
              <a:spLocks noChangeArrowheads="1"/>
            </p:cNvSpPr>
            <p:nvPr/>
          </p:nvSpPr>
          <p:spPr bwMode="auto">
            <a:xfrm>
              <a:off x="3638550" y="1343259"/>
              <a:ext cx="1857376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fontAlgn="t"/>
              <a:r>
                <a:rPr lang="zh-CN" altLang="en-US" sz="3200" b="1" dirty="0" smtClean="0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知识梳理</a:t>
              </a:r>
              <a:endParaRPr lang="zh-CN" altLang="en-US" sz="3200" b="1" dirty="0">
                <a:solidFill>
                  <a:schemeClr val="bg1"/>
                </a:solidFill>
                <a:latin typeface="黑体" pitchFamily="2" charset="-122"/>
                <a:ea typeface="黑体" pitchFamily="2" charset="-122"/>
                <a:hlinkClick r:id="rId5" action="ppaction://hlinksldjump"/>
              </a:endParaRPr>
            </a:p>
          </p:txBody>
        </p:sp>
      </p:grpSp>
    </p:spTree>
    <p:custDataLst>
      <p:custData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2"/>
          <p:cNvGraphicFramePr>
            <a:graphicFrameLocks noGrp="1"/>
          </p:cNvGraphicFramePr>
          <p:nvPr/>
        </p:nvGraphicFramePr>
        <p:xfrm>
          <a:off x="540000" y="777063"/>
          <a:ext cx="8100000" cy="5251283"/>
        </p:xfrm>
        <a:graphic>
          <a:graphicData uri="http://schemas.openxmlformats.org/drawingml/2006/table">
            <a:tbl>
              <a:tblPr/>
              <a:tblGrid>
                <a:gridCol w="2700000"/>
                <a:gridCol w="2700000"/>
                <a:gridCol w="2700000"/>
              </a:tblGrid>
              <a:tr h="563328">
                <a:tc>
                  <a:txBody>
                    <a:bodyPr/>
                    <a:lstStyle/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814" kern="0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 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814" kern="0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内接法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814" kern="0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外接法</a:t>
                      </a:r>
                    </a:p>
                  </a:txBody>
                  <a:tcPr marL="45720" marR="45720"/>
                </a:tc>
              </a:tr>
              <a:tr h="1884603">
                <a:tc>
                  <a:txBody>
                    <a:bodyPr/>
                    <a:lstStyle/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814" kern="0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电路图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5583" kern="0" spc="13841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 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5714" kern="0" spc="13335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 </a:t>
                      </a:r>
                    </a:p>
                  </a:txBody>
                  <a:tcPr marL="45720" marR="45720"/>
                </a:tc>
              </a:tr>
              <a:tr h="982656">
                <a:tc>
                  <a:txBody>
                    <a:bodyPr/>
                    <a:lstStyle/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814" kern="0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误差原因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814" kern="0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电流表分压</a:t>
                      </a:r>
                    </a:p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814" i="1" kern="0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U</a:t>
                      </a:r>
                      <a:r>
                        <a:rPr lang="zh-CN" altLang="en-US" sz="1366" kern="0" baseline="-15000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测</a:t>
                      </a:r>
                      <a:r>
                        <a:rPr lang="zh-CN" altLang="en-US" sz="1814" kern="0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=</a:t>
                      </a:r>
                      <a:r>
                        <a:rPr lang="zh-CN" altLang="en-US" sz="1814" i="1" kern="0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U</a:t>
                      </a:r>
                      <a:r>
                        <a:rPr lang="zh-CN" altLang="en-US" sz="1366" i="1" kern="0" baseline="-15000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x</a:t>
                      </a:r>
                      <a:r>
                        <a:rPr lang="zh-CN" altLang="en-US" sz="1814" kern="0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+</a:t>
                      </a:r>
                      <a:r>
                        <a:rPr lang="zh-CN" altLang="en-US" sz="1814" i="1" kern="0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U</a:t>
                      </a:r>
                      <a:r>
                        <a:rPr lang="zh-CN" altLang="en-US" sz="1366" kern="0" baseline="-15000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A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814" kern="0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电压表分流</a:t>
                      </a:r>
                    </a:p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814" i="1" kern="0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I</a:t>
                      </a:r>
                      <a:r>
                        <a:rPr lang="zh-CN" altLang="en-US" sz="1366" kern="0" baseline="-15000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测</a:t>
                      </a:r>
                      <a:r>
                        <a:rPr lang="zh-CN" altLang="en-US" sz="1814" kern="0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=</a:t>
                      </a:r>
                      <a:r>
                        <a:rPr lang="zh-CN" altLang="en-US" sz="1814" i="1" kern="0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I</a:t>
                      </a:r>
                      <a:r>
                        <a:rPr lang="zh-CN" altLang="en-US" sz="1366" i="1" kern="0" baseline="-15000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x</a:t>
                      </a:r>
                      <a:r>
                        <a:rPr lang="zh-CN" altLang="en-US" sz="1814" kern="0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+</a:t>
                      </a:r>
                      <a:r>
                        <a:rPr lang="zh-CN" altLang="en-US" sz="1814" i="1" kern="0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I</a:t>
                      </a:r>
                      <a:r>
                        <a:rPr lang="zh-CN" altLang="en-US" sz="1366" kern="0" baseline="-15000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V</a:t>
                      </a:r>
                    </a:p>
                  </a:txBody>
                  <a:tcPr marL="45720" marR="45720"/>
                </a:tc>
              </a:tr>
              <a:tr h="1820696">
                <a:tc>
                  <a:txBody>
                    <a:bodyPr/>
                    <a:lstStyle/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814" kern="0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电阻测量值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814" i="1" kern="0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R</a:t>
                      </a:r>
                      <a:r>
                        <a:rPr lang="zh-CN" altLang="en-US" sz="1366" kern="0" baseline="-15000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测</a:t>
                      </a:r>
                      <a:r>
                        <a:rPr lang="zh-CN" altLang="en-US" sz="1814" kern="0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=</a:t>
                      </a:r>
                      <a:r>
                        <a:rPr lang="zh-CN" altLang="en-US" sz="2653" kern="0" spc="271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 </a:t>
                      </a:r>
                      <a:r>
                        <a:rPr lang="zh-CN" altLang="en-US" sz="1814" kern="0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=</a:t>
                      </a:r>
                    </a:p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814" i="1" kern="0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R</a:t>
                      </a:r>
                      <a:r>
                        <a:rPr lang="zh-CN" altLang="en-US" sz="1366" i="1" kern="0" baseline="-15000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x</a:t>
                      </a:r>
                      <a:r>
                        <a:rPr lang="zh-CN" altLang="en-US" sz="1814" kern="0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+</a:t>
                      </a:r>
                      <a:r>
                        <a:rPr lang="zh-CN" altLang="en-US" sz="1814" i="1" kern="0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R</a:t>
                      </a:r>
                      <a:r>
                        <a:rPr lang="zh-CN" altLang="en-US" sz="1366" kern="0" baseline="-15000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A</a:t>
                      </a:r>
                      <a:r>
                        <a:rPr lang="zh-CN" altLang="en-US" sz="1814" kern="0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&gt;</a:t>
                      </a:r>
                      <a:r>
                        <a:rPr lang="zh-CN" altLang="en-US" sz="1814" i="1" kern="0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R</a:t>
                      </a:r>
                      <a:r>
                        <a:rPr lang="zh-CN" altLang="en-US" sz="1366" i="1" kern="0" baseline="-15000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x</a:t>
                      </a:r>
                    </a:p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814" kern="0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测量值大于真实值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63"/>
                        </a:spcBef>
                      </a:pPr>
                      <a:r>
                        <a:rPr lang="zh-CN" altLang="en-US" sz="1814" i="1" kern="0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R</a:t>
                      </a:r>
                      <a:r>
                        <a:rPr lang="zh-CN" altLang="en-US" sz="1366" kern="0" baseline="-15000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测</a:t>
                      </a:r>
                      <a:r>
                        <a:rPr lang="zh-CN" altLang="en-US" sz="1814" kern="0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=</a:t>
                      </a:r>
                      <a:r>
                        <a:rPr lang="zh-CN" altLang="en-US" sz="2653" kern="0" spc="271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 </a:t>
                      </a:r>
                      <a:r>
                        <a:rPr lang="zh-CN" altLang="en-US" sz="1814" kern="0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=</a:t>
                      </a:r>
                    </a:p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63"/>
                        </a:spcBef>
                      </a:pPr>
                      <a:r>
                        <a:rPr lang="zh-CN" altLang="en-US" sz="2523" kern="0" spc="3476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 </a:t>
                      </a:r>
                      <a:r>
                        <a:rPr lang="zh-CN" altLang="en-US" sz="1814" kern="0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&lt;</a:t>
                      </a:r>
                      <a:r>
                        <a:rPr lang="zh-CN" altLang="en-US" sz="1814" i="1" kern="0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R</a:t>
                      </a:r>
                      <a:r>
                        <a:rPr lang="zh-CN" altLang="en-US" sz="1366" i="1" kern="0" baseline="-15000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x</a:t>
                      </a:r>
                    </a:p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63"/>
                        </a:spcBef>
                      </a:pPr>
                      <a:r>
                        <a:rPr lang="zh-CN" altLang="en-US" sz="1814" kern="0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测量值小于真实值</a:t>
                      </a:r>
                    </a:p>
                  </a:txBody>
                  <a:tcPr marL="45720" marR="45720"/>
                </a:tc>
              </a:tr>
            </a:tbl>
          </a:graphicData>
        </a:graphic>
      </p:graphicFrame>
      <p:pic>
        <p:nvPicPr>
          <p:cNvPr id="3" name="图片 3" descr="textimage19.jpe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12000" y="1524219"/>
            <a:ext cx="2466975" cy="1628775"/>
          </a:xfrm>
          <a:prstGeom prst="rect">
            <a:avLst/>
          </a:prstGeom>
        </p:spPr>
      </p:pic>
      <p:pic>
        <p:nvPicPr>
          <p:cNvPr id="4" name="图片 4" descr="textimage20.jpe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12000" y="1486119"/>
            <a:ext cx="2419349" cy="1666874"/>
          </a:xfrm>
          <a:prstGeom prst="rect">
            <a:avLst/>
          </a:prstGeom>
        </p:spPr>
      </p:pic>
      <p:graphicFrame>
        <p:nvGraphicFramePr>
          <p:cNvPr id="7" name="对象 5"/>
          <p:cNvGraphicFramePr>
            <a:graphicFrameLocks noChangeAspect="1"/>
          </p:cNvGraphicFramePr>
          <p:nvPr/>
        </p:nvGraphicFramePr>
        <p:xfrm>
          <a:off x="3695445" y="4383067"/>
          <a:ext cx="371474" cy="590550"/>
        </p:xfrm>
        <a:graphic>
          <a:graphicData uri="http://schemas.openxmlformats.org/presentationml/2006/ole">
            <p:oleObj spid="_x0000_s6146" name="Equation" r:id="rId7" imgW="364800" imgH="595200" progId="">
              <p:embed/>
            </p:oleObj>
          </a:graphicData>
        </a:graphic>
      </p:graphicFrame>
      <p:graphicFrame>
        <p:nvGraphicFramePr>
          <p:cNvPr id="8" name="对象 6"/>
          <p:cNvGraphicFramePr>
            <a:graphicFrameLocks noChangeAspect="1"/>
          </p:cNvGraphicFramePr>
          <p:nvPr/>
        </p:nvGraphicFramePr>
        <p:xfrm>
          <a:off x="6395445" y="4383067"/>
          <a:ext cx="371474" cy="590550"/>
        </p:xfrm>
        <a:graphic>
          <a:graphicData uri="http://schemas.openxmlformats.org/presentationml/2006/ole">
            <p:oleObj spid="_x0000_s6147" name="Equation" r:id="rId8" imgW="364800" imgH="595200" progId="">
              <p:embed/>
            </p:oleObj>
          </a:graphicData>
        </a:graphic>
      </p:graphicFrame>
      <p:graphicFrame>
        <p:nvGraphicFramePr>
          <p:cNvPr id="9" name="对象 7"/>
          <p:cNvGraphicFramePr>
            <a:graphicFrameLocks noChangeAspect="1"/>
          </p:cNvGraphicFramePr>
          <p:nvPr/>
        </p:nvGraphicFramePr>
        <p:xfrm>
          <a:off x="6012000" y="5068127"/>
          <a:ext cx="759653" cy="550748"/>
        </p:xfrm>
        <a:graphic>
          <a:graphicData uri="http://schemas.openxmlformats.org/presentationml/2006/ole">
            <p:oleObj spid="_x0000_s6148" name="Equation" r:id="rId9" imgW="768000" imgH="556800" progId="">
              <p:embed/>
            </p:oleObj>
          </a:graphicData>
        </a:graphic>
      </p:graphicFrame>
    </p:spTree>
    <p:custDataLst>
      <p:custData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2"/>
          <p:cNvGraphicFramePr>
            <a:graphicFrameLocks noGrp="1"/>
          </p:cNvGraphicFramePr>
          <p:nvPr/>
        </p:nvGraphicFramePr>
        <p:xfrm>
          <a:off x="540000" y="794539"/>
          <a:ext cx="8100000" cy="982656"/>
        </p:xfrm>
        <a:graphic>
          <a:graphicData uri="http://schemas.openxmlformats.org/drawingml/2006/table">
            <a:tbl>
              <a:tblPr/>
              <a:tblGrid>
                <a:gridCol w="2700000"/>
                <a:gridCol w="2700000"/>
                <a:gridCol w="2700000"/>
              </a:tblGrid>
              <a:tr h="982656">
                <a:tc>
                  <a:txBody>
                    <a:bodyPr/>
                    <a:lstStyle/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814" kern="0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适用条件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814" kern="0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适合于测大电阻</a:t>
                      </a:r>
                    </a:p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814" i="1" kern="0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R</a:t>
                      </a:r>
                      <a:r>
                        <a:rPr lang="zh-CN" altLang="en-US" sz="1366" i="1" kern="0" baseline="-15000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x</a:t>
                      </a:r>
                      <a:r>
                        <a:rPr lang="zh-CN" altLang="en-US" sz="1814" kern="0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&gt;</a:t>
                      </a:r>
                      <a:r>
                        <a:rPr lang="zh-CN" altLang="en-US" sz="1894" kern="0" spc="3580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 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814" kern="0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适合于测小电阻</a:t>
                      </a:r>
                    </a:p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814" i="1" kern="0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R</a:t>
                      </a:r>
                      <a:r>
                        <a:rPr lang="zh-CN" altLang="en-US" sz="1366" i="1" kern="0" baseline="-15000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x</a:t>
                      </a:r>
                      <a:r>
                        <a:rPr lang="zh-CN" altLang="en-US" sz="1814" kern="0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&lt;</a:t>
                      </a:r>
                      <a:r>
                        <a:rPr lang="zh-CN" altLang="en-US" sz="1894" kern="0" spc="3580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 </a:t>
                      </a:r>
                    </a:p>
                  </a:txBody>
                  <a:tcPr marL="45720" marR="45720"/>
                </a:tc>
              </a:tr>
            </a:tbl>
          </a:graphicData>
        </a:graphic>
      </p:graphicFrame>
      <p:graphicFrame>
        <p:nvGraphicFramePr>
          <p:cNvPr id="5" name="对象 3"/>
          <p:cNvGraphicFramePr>
            <a:graphicFrameLocks noChangeAspect="1"/>
          </p:cNvGraphicFramePr>
          <p:nvPr/>
        </p:nvGraphicFramePr>
        <p:xfrm>
          <a:off x="3630933" y="1354037"/>
          <a:ext cx="695324" cy="333374"/>
        </p:xfrm>
        <a:graphic>
          <a:graphicData uri="http://schemas.openxmlformats.org/presentationml/2006/ole">
            <p:oleObj spid="_x0000_s7170" name="Equation" r:id="rId5" imgW="700800" imgH="336000" progId="">
              <p:embed/>
            </p:oleObj>
          </a:graphicData>
        </a:graphic>
      </p:graphicFrame>
      <p:graphicFrame>
        <p:nvGraphicFramePr>
          <p:cNvPr id="6" name="对象 4"/>
          <p:cNvGraphicFramePr>
            <a:graphicFrameLocks noChangeAspect="1"/>
          </p:cNvGraphicFramePr>
          <p:nvPr/>
        </p:nvGraphicFramePr>
        <p:xfrm>
          <a:off x="6330933" y="1354037"/>
          <a:ext cx="695324" cy="333374"/>
        </p:xfrm>
        <a:graphic>
          <a:graphicData uri="http://schemas.openxmlformats.org/presentationml/2006/ole">
            <p:oleObj spid="_x0000_s7171" name="Equation" r:id="rId6" imgW="700800" imgH="336000" progId="">
              <p:embed/>
            </p:oleObj>
          </a:graphicData>
        </a:graphic>
      </p:graphicFrame>
      <p:sp>
        <p:nvSpPr>
          <p:cNvPr id="7" name="TextBox 2"/>
          <p:cNvSpPr txBox="1"/>
          <p:nvPr/>
        </p:nvSpPr>
        <p:spPr>
          <a:xfrm>
            <a:off x="540000" y="1920071"/>
            <a:ext cx="8505000" cy="43586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2.电流表内接法、外接法的确定方法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(1)临界值法:令临界值</a:t>
            </a:r>
            <a:r>
              <a:rPr lang="zh-CN" altLang="en-US" sz="2069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R</a:t>
            </a:r>
            <a:r>
              <a:rPr lang="zh-CN" altLang="en-US" sz="1558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0</a:t>
            </a: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=</a:t>
            </a:r>
            <a:r>
              <a:rPr lang="zh-CN" altLang="en-US" sz="2024" kern="0" spc="39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 </a:t>
            </a: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,当</a:t>
            </a:r>
            <a:r>
              <a:rPr lang="zh-CN" altLang="en-US" sz="2069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R</a:t>
            </a:r>
            <a:r>
              <a:rPr lang="zh-CN" altLang="en-US" sz="1558" i="1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x</a:t>
            </a: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&gt;</a:t>
            </a:r>
            <a:r>
              <a:rPr lang="zh-CN" altLang="en-US" sz="2069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R</a:t>
            </a:r>
            <a:r>
              <a:rPr lang="zh-CN" altLang="en-US" sz="1558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0</a:t>
            </a: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时,选用内接法;</a:t>
            </a:r>
            <a:r>
              <a:rPr lang="zh-CN" altLang="en-US" sz="2069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R</a:t>
            </a:r>
            <a:r>
              <a:rPr lang="zh-CN" altLang="en-US" sz="1558" i="1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x</a:t>
            </a: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&lt;</a:t>
            </a:r>
            <a:r>
              <a:rPr lang="zh-CN" altLang="en-US" sz="2069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R</a:t>
            </a:r>
            <a:r>
              <a:rPr lang="zh-CN" altLang="en-US" sz="1558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0</a:t>
            </a: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时,选用外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接法。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(2)试触法:如图所示,将电压表分别接在</a:t>
            </a:r>
            <a:r>
              <a:rPr lang="zh-CN" altLang="en-US" sz="2069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a</a:t>
            </a: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、</a:t>
            </a:r>
            <a:r>
              <a:rPr lang="zh-CN" altLang="en-US" sz="2069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c</a:t>
            </a: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和</a:t>
            </a:r>
            <a:r>
              <a:rPr lang="zh-CN" altLang="en-US" sz="2069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b</a:t>
            </a: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、</a:t>
            </a:r>
            <a:r>
              <a:rPr lang="zh-CN" altLang="en-US" sz="2069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c</a:t>
            </a: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两点间时,若电流表</a:t>
            </a:r>
            <a:r>
              <a:rPr dirty="0"/>
              <a:t/>
            </a:r>
            <a:br>
              <a:rPr dirty="0"/>
            </a:b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示数变化较大,说明电压表分流较大,应选用内接法;若电压表示数变化较</a:t>
            </a:r>
            <a:r>
              <a:rPr dirty="0"/>
              <a:t/>
            </a:r>
            <a:br>
              <a:rPr dirty="0"/>
            </a:b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大,则选用外接法。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6301" kern="0" spc="18898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 </a:t>
            </a: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 </a:t>
            </a:r>
            <a:endParaRPr lang="zh-CN" altLang="en-US" dirty="0"/>
          </a:p>
        </p:txBody>
      </p:sp>
      <p:pic>
        <p:nvPicPr>
          <p:cNvPr id="8" name="图片 3" descr="textimage21.jpe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28860" y="4849029"/>
            <a:ext cx="3200400" cy="1628775"/>
          </a:xfrm>
          <a:prstGeom prst="rect">
            <a:avLst/>
          </a:prstGeom>
        </p:spPr>
      </p:pic>
      <p:graphicFrame>
        <p:nvGraphicFramePr>
          <p:cNvPr id="9" name="对象 4"/>
          <p:cNvGraphicFramePr>
            <a:graphicFrameLocks noChangeAspect="1"/>
          </p:cNvGraphicFramePr>
          <p:nvPr/>
        </p:nvGraphicFramePr>
        <p:xfrm>
          <a:off x="3393510" y="2487662"/>
          <a:ext cx="752475" cy="381000"/>
        </p:xfrm>
        <a:graphic>
          <a:graphicData uri="http://schemas.openxmlformats.org/presentationml/2006/ole">
            <p:oleObj spid="_x0000_s7172" name="Equation" r:id="rId8" imgW="758400" imgH="384000" progId="">
              <p:embed/>
            </p:oleObj>
          </a:graphicData>
        </a:graphic>
      </p:graphicFrame>
    </p:spTree>
    <p:custDataLst>
      <p:custData r:id="rId2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634187"/>
            <a:ext cx="8505000" cy="11328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重难二　滑动变阻器两种接法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840" kern="0" spc="14559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 </a:t>
            </a: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 </a:t>
            </a:r>
            <a:endParaRPr lang="zh-CN" altLang="en-US" dirty="0"/>
          </a:p>
        </p:txBody>
      </p:sp>
      <p:graphicFrame>
        <p:nvGraphicFramePr>
          <p:cNvPr id="3" name="表格 3"/>
          <p:cNvGraphicFramePr>
            <a:graphicFrameLocks noGrp="1"/>
          </p:cNvGraphicFramePr>
          <p:nvPr/>
        </p:nvGraphicFramePr>
        <p:xfrm>
          <a:off x="540000" y="1794220"/>
          <a:ext cx="8100000" cy="4508707"/>
        </p:xfrm>
        <a:graphic>
          <a:graphicData uri="http://schemas.openxmlformats.org/drawingml/2006/table">
            <a:tbl>
              <a:tblPr/>
              <a:tblGrid>
                <a:gridCol w="2025000"/>
                <a:gridCol w="2025000"/>
                <a:gridCol w="2025000"/>
                <a:gridCol w="2025000"/>
              </a:tblGrid>
              <a:tr h="563328">
                <a:tc>
                  <a:txBody>
                    <a:bodyPr/>
                    <a:lstStyle/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814" kern="0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 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814" kern="0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限流接法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814" kern="0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分压接法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814" kern="0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对比说明</a:t>
                      </a:r>
                    </a:p>
                  </a:txBody>
                  <a:tcPr marL="45720" marR="45720"/>
                </a:tc>
              </a:tr>
              <a:tr h="1566369">
                <a:tc>
                  <a:txBody>
                    <a:bodyPr/>
                    <a:lstStyle/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814" kern="0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两种接</a:t>
                      </a:r>
                    </a:p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814" kern="0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法电路图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4071" kern="0" spc="10739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 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4623" kern="0" spc="10187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 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814" kern="0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串、并联</a:t>
                      </a:r>
                    </a:p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814" kern="0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关系不同</a:t>
                      </a:r>
                    </a:p>
                  </a:txBody>
                  <a:tcPr marL="45720" marR="45720"/>
                </a:tc>
              </a:tr>
              <a:tr h="1189505">
                <a:tc>
                  <a:txBody>
                    <a:bodyPr/>
                    <a:lstStyle/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814" kern="0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负载</a:t>
                      </a:r>
                      <a:r>
                        <a:rPr lang="zh-CN" altLang="en-US" sz="1814" i="1" kern="0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R</a:t>
                      </a:r>
                      <a:r>
                        <a:rPr lang="zh-CN" altLang="en-US" sz="1814" kern="0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上电</a:t>
                      </a:r>
                    </a:p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814" kern="0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压调节范围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278"/>
                        </a:spcBef>
                      </a:pPr>
                      <a:r>
                        <a:rPr lang="zh-CN" altLang="en-US" sz="2523" kern="0" spc="2501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 </a:t>
                      </a:r>
                      <a:r>
                        <a:rPr lang="zh-CN" altLang="en-US" sz="1814" kern="0" dirty="0" smtClean="0">
                          <a:solidFill>
                            <a:srgbClr val="000000"/>
                          </a:solidFill>
                          <a:latin typeface="黑体" pitchFamily="65" charset="-122"/>
                          <a:ea typeface="宋体" pitchFamily="65" charset="-122"/>
                        </a:rPr>
                        <a:t>≤</a:t>
                      </a:r>
                      <a:r>
                        <a:rPr lang="zh-CN" altLang="en-US" sz="1814" i="1" kern="0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U</a:t>
                      </a:r>
                      <a:r>
                        <a:rPr lang="zh-CN" altLang="en-US" sz="1814" kern="0" dirty="0" smtClean="0">
                          <a:solidFill>
                            <a:srgbClr val="000000"/>
                          </a:solidFill>
                          <a:latin typeface="黑体" pitchFamily="65" charset="-122"/>
                          <a:ea typeface="宋体" pitchFamily="65" charset="-122"/>
                        </a:rPr>
                        <a:t>≤</a:t>
                      </a:r>
                      <a:r>
                        <a:rPr lang="zh-CN" altLang="en-US" sz="1814" i="1" kern="0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E</a:t>
                      </a:r>
                    </a:p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278"/>
                        </a:spcBef>
                      </a:pPr>
                      <a:r>
                        <a:rPr lang="zh-CN" altLang="en-US" sz="1814" kern="0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(不计电源内阻)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814" kern="0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0</a:t>
                      </a:r>
                      <a:r>
                        <a:rPr lang="zh-CN" altLang="en-US" sz="1814" kern="0" dirty="0" smtClean="0">
                          <a:solidFill>
                            <a:srgbClr val="000000"/>
                          </a:solidFill>
                          <a:latin typeface="黑体" pitchFamily="65" charset="-122"/>
                          <a:ea typeface="宋体" pitchFamily="65" charset="-122"/>
                        </a:rPr>
                        <a:t>≤</a:t>
                      </a:r>
                      <a:r>
                        <a:rPr lang="zh-CN" altLang="en-US" sz="1814" i="1" kern="0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U</a:t>
                      </a:r>
                      <a:r>
                        <a:rPr lang="zh-CN" altLang="en-US" sz="1814" kern="0" dirty="0" smtClean="0">
                          <a:solidFill>
                            <a:srgbClr val="000000"/>
                          </a:solidFill>
                          <a:latin typeface="黑体" pitchFamily="65" charset="-122"/>
                          <a:ea typeface="宋体" pitchFamily="65" charset="-122"/>
                        </a:rPr>
                        <a:t>≤</a:t>
                      </a:r>
                      <a:r>
                        <a:rPr lang="zh-CN" altLang="en-US" sz="1814" i="1" kern="0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E</a:t>
                      </a:r>
                    </a:p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814" kern="0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(不计电源内阻)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814" kern="0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分压接法</a:t>
                      </a:r>
                    </a:p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814" kern="0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调节范围大</a:t>
                      </a:r>
                    </a:p>
                  </a:txBody>
                  <a:tcPr marL="45720" marR="45720"/>
                </a:tc>
              </a:tr>
              <a:tr h="1189505">
                <a:tc>
                  <a:txBody>
                    <a:bodyPr/>
                    <a:lstStyle/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814" kern="0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负载</a:t>
                      </a:r>
                      <a:r>
                        <a:rPr lang="zh-CN" altLang="en-US" sz="1814" i="1" kern="0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R</a:t>
                      </a:r>
                      <a:r>
                        <a:rPr lang="zh-CN" altLang="en-US" sz="1814" kern="0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上电</a:t>
                      </a:r>
                    </a:p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814" kern="0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流调节范围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278"/>
                        </a:spcBef>
                      </a:pPr>
                      <a:r>
                        <a:rPr lang="zh-CN" altLang="en-US" sz="2523" kern="0" spc="2576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 </a:t>
                      </a:r>
                      <a:r>
                        <a:rPr lang="zh-CN" altLang="en-US" sz="1814" kern="0" dirty="0" smtClean="0">
                          <a:solidFill>
                            <a:srgbClr val="000000"/>
                          </a:solidFill>
                          <a:latin typeface="黑体" pitchFamily="65" charset="-122"/>
                          <a:ea typeface="宋体" pitchFamily="65" charset="-122"/>
                        </a:rPr>
                        <a:t>≤</a:t>
                      </a:r>
                      <a:r>
                        <a:rPr lang="zh-CN" altLang="en-US" sz="1814" i="1" kern="0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I</a:t>
                      </a:r>
                      <a:r>
                        <a:rPr lang="zh-CN" altLang="en-US" sz="1814" kern="0" dirty="0" smtClean="0">
                          <a:solidFill>
                            <a:srgbClr val="000000"/>
                          </a:solidFill>
                          <a:latin typeface="黑体" pitchFamily="65" charset="-122"/>
                          <a:ea typeface="宋体" pitchFamily="65" charset="-122"/>
                        </a:rPr>
                        <a:t>≤</a:t>
                      </a:r>
                      <a:r>
                        <a:rPr lang="zh-CN" altLang="en-US" sz="2262" kern="0" spc="-537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 </a:t>
                      </a:r>
                    </a:p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278"/>
                        </a:spcBef>
                      </a:pPr>
                      <a:r>
                        <a:rPr lang="zh-CN" altLang="en-US" sz="1814" kern="0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(不计电源内阻)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201"/>
                        </a:spcBef>
                      </a:pPr>
                      <a:r>
                        <a:rPr lang="zh-CN" altLang="en-US" sz="1814" kern="0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0</a:t>
                      </a:r>
                      <a:r>
                        <a:rPr lang="zh-CN" altLang="en-US" sz="1814" kern="0" dirty="0" smtClean="0">
                          <a:solidFill>
                            <a:srgbClr val="000000"/>
                          </a:solidFill>
                          <a:latin typeface="黑体" pitchFamily="65" charset="-122"/>
                          <a:ea typeface="宋体" pitchFamily="65" charset="-122"/>
                        </a:rPr>
                        <a:t>≤</a:t>
                      </a:r>
                      <a:r>
                        <a:rPr lang="zh-CN" altLang="en-US" sz="1814" i="1" kern="0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I</a:t>
                      </a:r>
                      <a:r>
                        <a:rPr lang="zh-CN" altLang="en-US" sz="1814" kern="0" dirty="0" smtClean="0">
                          <a:solidFill>
                            <a:srgbClr val="000000"/>
                          </a:solidFill>
                          <a:latin typeface="黑体" pitchFamily="65" charset="-122"/>
                          <a:ea typeface="宋体" pitchFamily="65" charset="-122"/>
                        </a:rPr>
                        <a:t>≤</a:t>
                      </a:r>
                      <a:r>
                        <a:rPr lang="zh-CN" altLang="en-US" sz="2327" kern="0" spc="-602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 </a:t>
                      </a:r>
                    </a:p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201"/>
                        </a:spcBef>
                      </a:pPr>
                      <a:r>
                        <a:rPr lang="zh-CN" altLang="en-US" sz="1814" kern="0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(不计电源内阻)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814" kern="0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分压接法调</a:t>
                      </a:r>
                    </a:p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814" kern="0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节范围大</a:t>
                      </a:r>
                    </a:p>
                  </a:txBody>
                  <a:tcPr marL="45720" marR="45720"/>
                </a:tc>
              </a:tr>
            </a:tbl>
          </a:graphicData>
        </a:graphic>
      </p:graphicFrame>
      <p:pic>
        <p:nvPicPr>
          <p:cNvPr id="5" name="图片 5" descr="textimage23.jpe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37000" y="2512280"/>
            <a:ext cx="1881000" cy="1187662"/>
          </a:xfrm>
          <a:prstGeom prst="rect">
            <a:avLst/>
          </a:prstGeom>
        </p:spPr>
      </p:pic>
      <p:pic>
        <p:nvPicPr>
          <p:cNvPr id="6" name="图片 6" descr="textimage24.jpe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62000" y="2503276"/>
            <a:ext cx="1881000" cy="1348641"/>
          </a:xfrm>
          <a:prstGeom prst="rect">
            <a:avLst/>
          </a:prstGeom>
        </p:spPr>
      </p:pic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2637000" y="4130676"/>
          <a:ext cx="638174" cy="552449"/>
        </p:xfrm>
        <a:graphic>
          <a:graphicData uri="http://schemas.openxmlformats.org/presentationml/2006/ole">
            <p:oleObj spid="_x0000_s9218" name="Equation" r:id="rId7" imgW="643200" imgH="556800" progId="">
              <p:embed/>
            </p:oleObj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2637000" y="5320182"/>
          <a:ext cx="647700" cy="552449"/>
        </p:xfrm>
        <a:graphic>
          <a:graphicData uri="http://schemas.openxmlformats.org/presentationml/2006/ole">
            <p:oleObj spid="_x0000_s9219" name="Equation" r:id="rId8" imgW="652800" imgH="556800" progId="">
              <p:embed/>
            </p:oleObj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3822225" y="5319661"/>
          <a:ext cx="219074" cy="495299"/>
        </p:xfrm>
        <a:graphic>
          <a:graphicData uri="http://schemas.openxmlformats.org/presentationml/2006/ole">
            <p:oleObj spid="_x0000_s9220" name="Equation" r:id="rId9" imgW="220800" imgH="499200" progId="">
              <p:embed/>
            </p:oleObj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5314725" y="5253333"/>
          <a:ext cx="219075" cy="495300"/>
        </p:xfrm>
        <a:graphic>
          <a:graphicData uri="http://schemas.openxmlformats.org/presentationml/2006/ole">
            <p:oleObj spid="_x0000_s9221" name="Equation" r:id="rId10" imgW="220800" imgH="499200" progId="">
              <p:embed/>
            </p:oleObj>
          </a:graphicData>
        </a:graphic>
      </p:graphicFrame>
      <p:pic>
        <p:nvPicPr>
          <p:cNvPr id="12" name="图片 3" descr="textimage12.jpe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73305" y="1134253"/>
            <a:ext cx="1714512" cy="480358"/>
          </a:xfrm>
          <a:prstGeom prst="rect">
            <a:avLst/>
          </a:prstGeom>
        </p:spPr>
      </p:pic>
    </p:spTree>
    <p:custDataLst>
      <p:custData r:id="rId2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705625"/>
            <a:ext cx="8505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续表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729905"/>
            <a:ext cx="8505000" cy="28357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(1)分压式选择要求:①滑动变阻器阻值</a:t>
            </a:r>
            <a:r>
              <a:rPr lang="zh-CN" altLang="en-US" sz="2069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R</a:t>
            </a:r>
            <a:r>
              <a:rPr lang="zh-CN" altLang="en-US" sz="1558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0</a:t>
            </a: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比</a:t>
            </a:r>
            <a:r>
              <a:rPr lang="zh-CN" altLang="en-US" sz="2069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R</a:t>
            </a: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小得较多时用分压式;②要</a:t>
            </a:r>
            <a:r>
              <a:t/>
            </a:r>
            <a:br/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求</a:t>
            </a:r>
            <a:r>
              <a:rPr lang="zh-CN" altLang="en-US" sz="2069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R</a:t>
            </a: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上的电压或电流变化范围较大时和要求电压从零开始测量时用分压</a:t>
            </a:r>
            <a:r>
              <a:t/>
            </a:r>
            <a:br/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式。</a:t>
            </a:r>
            <a:endParaRPr lang="zh-CN" altLang="en-US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(2)限流式选择要求:①滑动变阻器阻值</a:t>
            </a:r>
            <a:r>
              <a:rPr lang="zh-CN" altLang="en-US" sz="2069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R</a:t>
            </a:r>
            <a:r>
              <a:rPr lang="zh-CN" altLang="en-US" sz="1558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0</a:t>
            </a: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大于</a:t>
            </a:r>
            <a:r>
              <a:rPr lang="zh-CN" altLang="en-US" sz="2069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R</a:t>
            </a: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或接近</a:t>
            </a:r>
            <a:r>
              <a:rPr lang="zh-CN" altLang="en-US" sz="2069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R</a:t>
            </a: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用限流式;②分压</a:t>
            </a:r>
            <a:r>
              <a:t/>
            </a:r>
            <a:br/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式或限流式都可以时,优先用限流式(限流式电源消耗功率小)。</a:t>
            </a:r>
            <a:endParaRPr lang="zh-CN" altLang="en-US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1273" kern="0" spc="-298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 </a:t>
            </a: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注意    如果你不能判断用分压式或限流式时,通常就选分压式。</a:t>
            </a:r>
            <a:endParaRPr lang="zh-CN" altLang="en-US"/>
          </a:p>
        </p:txBody>
      </p:sp>
      <p:graphicFrame>
        <p:nvGraphicFramePr>
          <p:cNvPr id="4" name="表格 4"/>
          <p:cNvGraphicFramePr>
            <a:graphicFrameLocks noGrp="1"/>
          </p:cNvGraphicFramePr>
          <p:nvPr/>
        </p:nvGraphicFramePr>
        <p:xfrm>
          <a:off x="540000" y="1183921"/>
          <a:ext cx="8100000" cy="1545984"/>
        </p:xfrm>
        <a:graphic>
          <a:graphicData uri="http://schemas.openxmlformats.org/drawingml/2006/table">
            <a:tbl>
              <a:tblPr/>
              <a:tblGrid>
                <a:gridCol w="2025000"/>
                <a:gridCol w="2025000"/>
                <a:gridCol w="2025000"/>
                <a:gridCol w="2025000"/>
              </a:tblGrid>
              <a:tr h="563328">
                <a:tc>
                  <a:txBody>
                    <a:bodyPr/>
                    <a:lstStyle/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814" kern="0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 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814" kern="0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限流接法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814" kern="0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分压接法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814" kern="0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对比说明</a:t>
                      </a:r>
                    </a:p>
                  </a:txBody>
                  <a:tcPr marL="45720" marR="45720"/>
                </a:tc>
              </a:tr>
              <a:tr h="982656">
                <a:tc>
                  <a:txBody>
                    <a:bodyPr/>
                    <a:lstStyle/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814" kern="0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闭合S前</a:t>
                      </a:r>
                    </a:p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814" kern="0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触头位置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814" i="1" kern="0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b</a:t>
                      </a:r>
                      <a:r>
                        <a:rPr lang="zh-CN" altLang="en-US" sz="1814" kern="0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端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814" i="1" kern="0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a</a:t>
                      </a:r>
                      <a:r>
                        <a:rPr lang="zh-CN" altLang="en-US" sz="1814" kern="0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端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814" kern="0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都是为了保</a:t>
                      </a:r>
                    </a:p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814" kern="0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护电路元件</a:t>
                      </a:r>
                    </a:p>
                  </a:txBody>
                  <a:tcPr marL="45720" marR="45720"/>
                </a:tc>
              </a:tr>
            </a:tbl>
          </a:graphicData>
        </a:graphic>
      </p:graphicFrame>
      <p:pic>
        <p:nvPicPr>
          <p:cNvPr id="5" name="图片 5" descr="textimage25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000" y="5315570"/>
            <a:ext cx="123824" cy="161925"/>
          </a:xfrm>
          <a:prstGeom prst="rect">
            <a:avLst/>
          </a:prstGeom>
        </p:spPr>
      </p:pic>
    </p:spTree>
    <p:custDataLst>
      <p:custData r:id="rId1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634187"/>
            <a:ext cx="8505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重难三　电流表、电压表和滑动变阻器的选择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840" kern="0" spc="14559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 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68"/>
              </a:spcBef>
              <a:buNone/>
            </a:pP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　　选电表及滑动变阻器应遵循实验三个基本原则:①安全——不损器</a:t>
            </a:r>
            <a:r>
              <a:rPr dirty="0"/>
              <a:t/>
            </a:r>
            <a:br>
              <a:rPr dirty="0"/>
            </a:b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材;②精确——尽可能减小误差;③便于操作。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具体做法如下: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1.先确定有关电阻的三个参量,电流</a:t>
            </a:r>
            <a:r>
              <a:rPr lang="zh-CN" altLang="en-US" sz="2069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I</a:t>
            </a: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、电阻</a:t>
            </a:r>
            <a:r>
              <a:rPr lang="zh-CN" altLang="en-US" sz="2069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R</a:t>
            </a: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、电压</a:t>
            </a:r>
            <a:r>
              <a:rPr lang="zh-CN" altLang="en-US" sz="2069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U</a:t>
            </a: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,便于选器材;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2.选电表量程时,在不超过量程的情况下,选小量程,指针偏角大(要过满</a:t>
            </a:r>
            <a:r>
              <a:rPr dirty="0"/>
              <a:t/>
            </a:r>
            <a:br>
              <a:rPr dirty="0"/>
            </a:b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刻度的</a:t>
            </a:r>
            <a:r>
              <a:rPr lang="zh-CN" altLang="en-US" sz="2632" kern="0" spc="-1057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 </a:t>
            </a: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或者</a:t>
            </a:r>
            <a:r>
              <a:rPr lang="zh-CN" altLang="en-US" sz="2677" kern="0" spc="-1327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 </a:t>
            </a: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),读数较精确。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04"/>
              </a:spcBef>
              <a:buNone/>
            </a:pP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3.选滑动变阻器时,分压式选小电阻;限流式,在调节范围足够的情况下也</a:t>
            </a:r>
            <a:endParaRPr lang="zh-CN" altLang="en-US" dirty="0"/>
          </a:p>
        </p:txBody>
      </p:sp>
      <p:graphicFrame>
        <p:nvGraphicFramePr>
          <p:cNvPr id="6" name="对象 4"/>
          <p:cNvGraphicFramePr>
            <a:graphicFrameLocks noChangeAspect="1"/>
          </p:cNvGraphicFramePr>
          <p:nvPr/>
        </p:nvGraphicFramePr>
        <p:xfrm>
          <a:off x="1328400" y="4327415"/>
          <a:ext cx="200024" cy="561974"/>
        </p:xfrm>
        <a:graphic>
          <a:graphicData uri="http://schemas.openxmlformats.org/presentationml/2006/ole">
            <p:oleObj spid="_x0000_s10242" name="Equation" r:id="rId5" imgW="201600" imgH="566400" progId="">
              <p:embed/>
            </p:oleObj>
          </a:graphicData>
        </a:graphic>
      </p:graphicFrame>
      <p:graphicFrame>
        <p:nvGraphicFramePr>
          <p:cNvPr id="7" name="对象 5"/>
          <p:cNvGraphicFramePr>
            <a:graphicFrameLocks noChangeAspect="1"/>
          </p:cNvGraphicFramePr>
          <p:nvPr/>
        </p:nvGraphicFramePr>
        <p:xfrm>
          <a:off x="2054024" y="4328159"/>
          <a:ext cx="171450" cy="571500"/>
        </p:xfrm>
        <a:graphic>
          <a:graphicData uri="http://schemas.openxmlformats.org/presentationml/2006/ole">
            <p:oleObj spid="_x0000_s10243" name="Equation" r:id="rId6" imgW="172800" imgH="576000" progId="">
              <p:embed/>
            </p:oleObj>
          </a:graphicData>
        </a:graphic>
      </p:graphicFrame>
      <p:pic>
        <p:nvPicPr>
          <p:cNvPr id="8" name="图片 3" descr="textimage12.jpe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3305" y="1220010"/>
            <a:ext cx="1714512" cy="480358"/>
          </a:xfrm>
          <a:prstGeom prst="rect">
            <a:avLst/>
          </a:prstGeom>
        </p:spPr>
      </p:pic>
      <p:sp>
        <p:nvSpPr>
          <p:cNvPr id="9" name="TextBox 2"/>
          <p:cNvSpPr txBox="1"/>
          <p:nvPr/>
        </p:nvSpPr>
        <p:spPr>
          <a:xfrm>
            <a:off x="540000" y="5277657"/>
            <a:ext cx="8505000" cy="4776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104"/>
              </a:spcBef>
              <a:buNone/>
            </a:pP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尽可能选小电阻,这样调节方便。</a:t>
            </a:r>
            <a:endParaRPr lang="zh-CN" altLang="en-US" dirty="0"/>
          </a:p>
        </p:txBody>
      </p:sp>
    </p:spTree>
    <p:custDataLst>
      <p:custData r:id="rId2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705625"/>
            <a:ext cx="8505000" cy="44987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重难四　实物连接时注意的问题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840" kern="0" spc="14559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 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68"/>
              </a:spcBef>
              <a:buNone/>
            </a:pP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1.画出实验原理图。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2.分析各元件连接方式,明确电表量程。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3.连接各元件一般先从电源正极开始,顺次为开关、滑动变阻器、待测</a:t>
            </a:r>
            <a:r>
              <a:rPr dirty="0"/>
              <a:t/>
            </a:r>
            <a:br>
              <a:rPr dirty="0"/>
            </a:b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电路,遵循先串后并的原则。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4.连线不交叉,所有连线必须接到接线柱上。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5.开关必须控制整个电路(即开关断开后电源便无电流输出,电流表、电</a:t>
            </a:r>
            <a:r>
              <a:rPr dirty="0"/>
              <a:t/>
            </a:r>
            <a:br>
              <a:rPr dirty="0"/>
            </a:b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压表指针均指零)。</a:t>
            </a:r>
            <a:endParaRPr lang="zh-CN" altLang="en-US" dirty="0"/>
          </a:p>
        </p:txBody>
      </p:sp>
      <p:pic>
        <p:nvPicPr>
          <p:cNvPr id="5" name="图片 3" descr="textimage12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305" y="1291448"/>
            <a:ext cx="1714512" cy="480358"/>
          </a:xfrm>
          <a:prstGeom prst="rect">
            <a:avLst/>
          </a:prstGeom>
        </p:spPr>
      </p:pic>
    </p:spTree>
    <p:custDataLst>
      <p:custData r:id="rId1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705625"/>
            <a:ext cx="8505000" cy="465778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6.分压式连接技巧:将电路分成两部分连接,即先电源、开关、变阻器的</a:t>
            </a:r>
            <a:r>
              <a:rPr dirty="0"/>
              <a:t/>
            </a:r>
            <a:br>
              <a:rPr dirty="0"/>
            </a:b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总阻值连成回路,再将待测电路连接,然后将待测电路与变阻器连接,以取</a:t>
            </a:r>
            <a:r>
              <a:rPr dirty="0"/>
              <a:t/>
            </a:r>
            <a:br>
              <a:rPr dirty="0"/>
            </a:b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得分压。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840" kern="0" spc="14559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 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68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典例　现要测量某小量程电流表的内阻,其内阻在5~8 Ω之间,可选用的器</a:t>
            </a:r>
            <a:r>
              <a:rPr dirty="0"/>
              <a:t/>
            </a:r>
            <a:br>
              <a:rPr dirty="0"/>
            </a:b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材如下: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A.待测电流表A(量程10 mA)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B.电压表V</a:t>
            </a:r>
            <a:r>
              <a:rPr lang="zh-CN" altLang="en-US" sz="1515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1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(量程0.3 V,内阻约500 Ω)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C.电压表V</a:t>
            </a:r>
            <a:r>
              <a:rPr lang="zh-CN" altLang="en-US" sz="1515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2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(量程3 V,内阻约3 kΩ)</a:t>
            </a:r>
            <a:endParaRPr lang="zh-CN" altLang="en-US" dirty="0"/>
          </a:p>
        </p:txBody>
      </p:sp>
      <p:pic>
        <p:nvPicPr>
          <p:cNvPr id="3" name="图片 3" descr="textimage28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000" y="2216229"/>
            <a:ext cx="2209800" cy="619125"/>
          </a:xfrm>
          <a:prstGeom prst="rect">
            <a:avLst/>
          </a:prstGeom>
        </p:spPr>
      </p:pic>
    </p:spTree>
    <p:custDataLst>
      <p:custData r:id="rId1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705625"/>
            <a:ext cx="8505000" cy="4800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D.滑动变阻器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R</a:t>
            </a:r>
            <a:r>
              <a:rPr lang="zh-CN" altLang="en-US" sz="1515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1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(最大电阻10 Ω)</a:t>
            </a:r>
            <a:endParaRPr lang="zh-CN" altLang="en-US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E.滑动变阻器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R</a:t>
            </a:r>
            <a:r>
              <a:rPr lang="zh-CN" altLang="en-US" sz="1515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2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(最大电阻500 Ω)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F.定值电阻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R</a:t>
            </a:r>
            <a:r>
              <a:rPr lang="zh-CN" altLang="en-US" sz="1515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3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(阻值10 Ω)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G.电源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E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(电动势3 V)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H.开关S及导线若干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要求测量结果尽可能精确且电流表、电压表的示数能从零开始调节。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(1)器材应选用</a:t>
            </a:r>
            <a:r>
              <a:rPr lang="zh-CN" altLang="en-US" sz="2012" u="sng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　　　　　　    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(填器材序号字母);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(2)在虚线框内画出实验电路图并标明符号;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(3)电流表A内阻的表达式为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R</a:t>
            </a:r>
            <a:r>
              <a:rPr lang="zh-CN" altLang="en-US" sz="1515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A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=</a:t>
            </a:r>
            <a:r>
              <a:rPr lang="zh-CN" altLang="en-US" sz="2012" u="sng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　　　    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,式中各符号的物理意义为</a:t>
            </a:r>
            <a:r>
              <a:rPr lang="zh-CN" altLang="en-US" sz="2012" u="sng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　　    </a:t>
            </a:r>
            <a:r>
              <a:rPr dirty="0"/>
              <a:t/>
            </a:r>
            <a:br>
              <a:rPr dirty="0"/>
            </a:br>
            <a:r>
              <a:rPr lang="zh-CN" altLang="en-US" sz="2012" u="sng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　　　　　　    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。</a:t>
            </a:r>
            <a:endParaRPr lang="zh-CN" altLang="en-US" dirty="0"/>
          </a:p>
        </p:txBody>
      </p:sp>
    </p:spTree>
    <p:custDataLst>
      <p:custData r:id="rId1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705625"/>
            <a:ext cx="8505000" cy="44609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1351" kern="0" spc="73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 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解析    (1)由于待测电流表内阻较小,且量程较小,即使给待测电流表串联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上定值电阻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R</a:t>
            </a:r>
            <a:r>
              <a:rPr lang="zh-CN" altLang="en-US" sz="1515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3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,二者两端的总电压也不能超过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I</a:t>
            </a:r>
            <a:r>
              <a:rPr lang="zh-CN" altLang="en-US" sz="1515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m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(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R</a:t>
            </a:r>
            <a:r>
              <a:rPr lang="zh-CN" altLang="en-US" sz="1515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A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+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R</a:t>
            </a:r>
            <a:r>
              <a:rPr lang="zh-CN" altLang="en-US" sz="1515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3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)=0.01</a:t>
            </a:r>
            <a:r>
              <a:rPr lang="zh-CN" altLang="en-US" sz="2012" kern="0" dirty="0" smtClean="0">
                <a:solidFill>
                  <a:srgbClr val="000000"/>
                </a:solidFill>
                <a:latin typeface="Arial Narrow" pitchFamily="65" charset="-122"/>
                <a:ea typeface="Arial Unicode MS" pitchFamily="65" charset="-122"/>
              </a:rPr>
              <a:t>×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(10+8)V=0.18</a:t>
            </a:r>
            <a:r>
              <a:rPr dirty="0"/>
              <a:t/>
            </a:r>
            <a:br>
              <a:rPr dirty="0"/>
            </a:b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 V,所以电压表应选B;根据电压表的示数能从零开始调节的要求,可知滑动</a:t>
            </a:r>
            <a:r>
              <a:rPr dirty="0"/>
              <a:t/>
            </a:r>
            <a:br>
              <a:rPr dirty="0"/>
            </a:b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变阻器需要连成分压式,则应选总电阻较小的滑动变阻器,即选D;为使滑动</a:t>
            </a:r>
            <a:r>
              <a:rPr dirty="0"/>
              <a:t/>
            </a:r>
            <a:br>
              <a:rPr dirty="0"/>
            </a:b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变阻器便于调节且保护电表不被烧毁,需用滑动变阻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R</a:t>
            </a:r>
            <a:r>
              <a:rPr lang="zh-CN" altLang="en-US" sz="1515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2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作为保护电阻,即选</a:t>
            </a:r>
            <a:r>
              <a:rPr dirty="0"/>
              <a:t/>
            </a:r>
            <a:br>
              <a:rPr dirty="0"/>
            </a:b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E;为使电压表V</a:t>
            </a:r>
            <a:r>
              <a:rPr lang="zh-CN" altLang="en-US" sz="1515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1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的示数超过其量程的</a:t>
            </a:r>
            <a:r>
              <a:rPr lang="zh-CN" altLang="en-US" sz="2592" kern="0" spc="-1242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 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,需要给电流表串联一个定值电阻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R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515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3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,即F。(2)电路图见答案。(3)根据电路可得,电流表A内阻的表达式为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R</a:t>
            </a:r>
            <a:r>
              <a:rPr lang="zh-CN" altLang="en-US" sz="1515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A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=</a:t>
            </a:r>
            <a:r>
              <a:rPr dirty="0"/>
              <a:t/>
            </a:r>
            <a:br>
              <a:rPr dirty="0"/>
            </a:br>
            <a:r>
              <a:rPr lang="zh-CN" altLang="en-US" sz="2592" kern="0" spc="-567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 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-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R</a:t>
            </a:r>
            <a:r>
              <a:rPr lang="zh-CN" altLang="en-US" sz="1515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3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,其中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U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为电压表读数,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I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为电流表读数。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08"/>
              </a:spcBef>
              <a:buNone/>
            </a:pPr>
            <a:r>
              <a:rPr lang="zh-CN" altLang="en-US" sz="1351" kern="0" spc="73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 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答案    (1)ABDEFGH    (2)电路如图所示</a:t>
            </a:r>
            <a:endParaRPr lang="zh-CN" altLang="en-US" dirty="0"/>
          </a:p>
        </p:txBody>
      </p:sp>
      <p:pic>
        <p:nvPicPr>
          <p:cNvPr id="3" name="图片 3" descr="textimage29.jpe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000" y="842971"/>
            <a:ext cx="180975" cy="190499"/>
          </a:xfrm>
          <a:prstGeom prst="rect">
            <a:avLst/>
          </a:prstGeom>
        </p:spPr>
      </p:pic>
      <p:pic>
        <p:nvPicPr>
          <p:cNvPr id="4" name="图片 4" descr="textimage30.jpe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000" y="4840816"/>
            <a:ext cx="180975" cy="190499"/>
          </a:xfrm>
          <a:prstGeom prst="rect">
            <a:avLst/>
          </a:prstGeom>
        </p:spPr>
      </p:pic>
      <p:graphicFrame>
        <p:nvGraphicFramePr>
          <p:cNvPr id="7" name="对象 5"/>
          <p:cNvGraphicFramePr>
            <a:graphicFrameLocks noChangeAspect="1"/>
          </p:cNvGraphicFramePr>
          <p:nvPr/>
        </p:nvGraphicFramePr>
        <p:xfrm>
          <a:off x="4594030" y="3115366"/>
          <a:ext cx="171449" cy="552449"/>
        </p:xfrm>
        <a:graphic>
          <a:graphicData uri="http://schemas.openxmlformats.org/presentationml/2006/ole">
            <p:oleObj spid="_x0000_s11266" name="Equation" r:id="rId6" imgW="172800" imgH="556800" progId="">
              <p:embed/>
            </p:oleObj>
          </a:graphicData>
        </a:graphic>
      </p:graphicFrame>
      <p:graphicFrame>
        <p:nvGraphicFramePr>
          <p:cNvPr id="8" name="对象 6"/>
          <p:cNvGraphicFramePr>
            <a:graphicFrameLocks noChangeAspect="1"/>
          </p:cNvGraphicFramePr>
          <p:nvPr/>
        </p:nvGraphicFramePr>
        <p:xfrm>
          <a:off x="540000" y="4174905"/>
          <a:ext cx="257175" cy="552449"/>
        </p:xfrm>
        <a:graphic>
          <a:graphicData uri="http://schemas.openxmlformats.org/presentationml/2006/ole">
            <p:oleObj spid="_x0000_s11267" name="Equation" r:id="rId7" imgW="259200" imgH="556800" progId="">
              <p:embed/>
            </p:oleObj>
          </a:graphicData>
        </a:graphic>
      </p:graphicFrame>
    </p:spTree>
    <p:custDataLst>
      <p:custData r:id="rId2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705625"/>
            <a:ext cx="8505000" cy="294933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8796" kern="0" spc="11528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 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2546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(3)</a:t>
            </a:r>
            <a:r>
              <a:rPr lang="zh-CN" altLang="en-US" sz="2592" kern="0" spc="-567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 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-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R</a:t>
            </a:r>
            <a:r>
              <a:rPr lang="zh-CN" altLang="en-US" sz="1515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3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    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U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为电压表读数,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I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为电流表读数</a:t>
            </a:r>
            <a:endParaRPr lang="zh-CN" altLang="en-US" dirty="0"/>
          </a:p>
        </p:txBody>
      </p:sp>
      <p:pic>
        <p:nvPicPr>
          <p:cNvPr id="3" name="图片 3" descr="textimage31.jpe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7406" y="909444"/>
            <a:ext cx="2526461" cy="2312039"/>
          </a:xfrm>
          <a:prstGeom prst="rect">
            <a:avLst/>
          </a:prstGeom>
        </p:spPr>
      </p:pic>
      <p:graphicFrame>
        <p:nvGraphicFramePr>
          <p:cNvPr id="6" name="对象 4"/>
          <p:cNvGraphicFramePr>
            <a:graphicFrameLocks noChangeAspect="1"/>
          </p:cNvGraphicFramePr>
          <p:nvPr/>
        </p:nvGraphicFramePr>
        <p:xfrm>
          <a:off x="838033" y="3133493"/>
          <a:ext cx="257175" cy="552449"/>
        </p:xfrm>
        <a:graphic>
          <a:graphicData uri="http://schemas.openxmlformats.org/presentationml/2006/ole">
            <p:oleObj spid="_x0000_s12290" name="Equation" r:id="rId6" imgW="259200" imgH="556800" progId="">
              <p:embed/>
            </p:oleObj>
          </a:graphicData>
        </a:graphic>
      </p:graphicFrame>
    </p:spTree>
    <p:custDataLst>
      <p:custData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705625"/>
            <a:ext cx="8505000" cy="193617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2</a:t>
            </a: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.电压表的改装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(1)改装原理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电压表是根据串联电路的电阻具有分压作用,在表头上串联一个分压电</a:t>
            </a:r>
            <a:r>
              <a:rPr dirty="0"/>
              <a:t/>
            </a:r>
            <a:br>
              <a:rPr dirty="0"/>
            </a:b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阻,并在表头的电流刻度上标出相应的数值后改装而成的,如图所示</a:t>
            </a: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。</a:t>
            </a:r>
            <a:endParaRPr lang="zh-CN" altLang="en-US" dirty="0"/>
          </a:p>
        </p:txBody>
      </p:sp>
      <p:pic>
        <p:nvPicPr>
          <p:cNvPr id="3" name="图片 3" descr="textimage2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0100" y="2777327"/>
            <a:ext cx="6734175" cy="1695450"/>
          </a:xfrm>
          <a:prstGeom prst="rect">
            <a:avLst/>
          </a:prstGeom>
        </p:spPr>
      </p:pic>
    </p:spTree>
    <p:custDataLst>
      <p:custData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705625"/>
            <a:ext cx="8505000" cy="47292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1-1　标有“6 V,1.5 W”的小灯泡,测量其0~6 V各不同电压下的实际功率,</a:t>
            </a:r>
            <a:r>
              <a:rPr dirty="0"/>
              <a:t/>
            </a:r>
            <a:br>
              <a:rPr dirty="0"/>
            </a:b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提供的器材除导线和开关外,还有: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A.直流电源6 V(内阻不计)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B.直流电流表0~3 A(内阻0.1 Ω以下)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C.直流电流表0~300 mA(内阻约5 Ω)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D.直流电压表0~15 V(内阻约为15 kΩ)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E.滑动变阻器10 Ω,2 A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F.滑动变阻器1 kΩ,0.5 A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(1)实验中电流表应选用</a:t>
            </a:r>
            <a:r>
              <a:rPr lang="zh-CN" altLang="en-US" sz="2012" u="sng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　　    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,滑动变阻器应选用</a:t>
            </a:r>
            <a:r>
              <a:rPr lang="zh-CN" altLang="en-US" sz="2012" u="sng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　　    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。(用序号表示)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(2)在虚线方框图中画出电路图。</a:t>
            </a:r>
            <a:endParaRPr lang="zh-CN" altLang="en-US" dirty="0"/>
          </a:p>
        </p:txBody>
      </p:sp>
    </p:spTree>
    <p:custDataLst>
      <p:custData r:id="rId1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703409"/>
            <a:ext cx="8505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1351" kern="0" spc="73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 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答案    (1)C　E    (2)如图所示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8632" kern="0" spc="9892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 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2482"/>
              </a:spcBef>
              <a:buNone/>
            </a:pPr>
            <a:r>
              <a:rPr lang="zh-CN" altLang="en-US" sz="1351" kern="0" spc="73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 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解析　题目要求要测量0~6 V电压下灯泡的功率,则应该用分压式电路供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电,由于灯泡电阻值小,测量电路应选用电流表外接法,电路图参见答案。</a:t>
            </a:r>
            <a:r>
              <a:rPr dirty="0"/>
              <a:t/>
            </a:r>
            <a:br>
              <a:rPr dirty="0"/>
            </a:b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灯泡中最大电流为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I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=</a:t>
            </a:r>
            <a:r>
              <a:rPr lang="zh-CN" altLang="en-US" sz="2592" kern="0" spc="-567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 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=0.25 A&lt;300 mA,故电流表选用C;分压式供电时,滑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动变阻器选阻值小的,故选用E。</a:t>
            </a:r>
            <a:endParaRPr lang="zh-CN" altLang="en-US" dirty="0"/>
          </a:p>
        </p:txBody>
      </p:sp>
      <p:pic>
        <p:nvPicPr>
          <p:cNvPr id="3" name="图片 3" descr="textimage32.jpe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000" y="840755"/>
            <a:ext cx="180975" cy="190499"/>
          </a:xfrm>
          <a:prstGeom prst="rect">
            <a:avLst/>
          </a:prstGeom>
        </p:spPr>
      </p:pic>
      <p:pic>
        <p:nvPicPr>
          <p:cNvPr id="4" name="图片 4" descr="textimage33.jpe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5429" y="1406716"/>
            <a:ext cx="2261815" cy="2225186"/>
          </a:xfrm>
          <a:prstGeom prst="rect">
            <a:avLst/>
          </a:prstGeom>
        </p:spPr>
      </p:pic>
      <p:pic>
        <p:nvPicPr>
          <p:cNvPr id="5" name="图片 5" descr="textimage34.jpe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000" y="3622461"/>
            <a:ext cx="180975" cy="190500"/>
          </a:xfrm>
          <a:prstGeom prst="rect">
            <a:avLst/>
          </a:prstGeom>
        </p:spPr>
      </p:pic>
      <p:graphicFrame>
        <p:nvGraphicFramePr>
          <p:cNvPr id="8" name="对象 6"/>
          <p:cNvGraphicFramePr>
            <a:graphicFrameLocks noChangeAspect="1"/>
          </p:cNvGraphicFramePr>
          <p:nvPr/>
        </p:nvGraphicFramePr>
        <p:xfrm>
          <a:off x="2814066" y="4499281"/>
          <a:ext cx="257174" cy="552449"/>
        </p:xfrm>
        <a:graphic>
          <a:graphicData uri="http://schemas.openxmlformats.org/presentationml/2006/ole">
            <p:oleObj spid="_x0000_s13314" name="Equation" r:id="rId7" imgW="259200" imgH="556800" progId="">
              <p:embed/>
            </p:oleObj>
          </a:graphicData>
        </a:graphic>
      </p:graphicFrame>
    </p:spTree>
    <p:custDataLst>
      <p:custData r:id="rId2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705625"/>
            <a:ext cx="8505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1-2　测某电压表的内阻在20~50 kΩ之间,现要测量电压表的内阻,实验室</a:t>
            </a:r>
            <a:r>
              <a:t/>
            </a:r>
            <a:br/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提供下列可选用的器材,如图所示:</a:t>
            </a:r>
            <a:endParaRPr lang="zh-CN" altLang="en-US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11343" kern="0" spc="45731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 </a:t>
            </a:r>
            <a:endParaRPr lang="zh-CN" altLang="en-US"/>
          </a:p>
          <a:p>
            <a:pPr marL="0" indent="0" eaLnBrk="0" latinLnBrk="1" hangingPunct="0">
              <a:lnSpc>
                <a:spcPct val="150000"/>
              </a:lnSpc>
              <a:spcBef>
                <a:spcPts val="3547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A.待测电压表V(量程3 V)</a:t>
            </a:r>
            <a:endParaRPr lang="zh-CN" altLang="en-US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B.电流表A</a:t>
            </a:r>
            <a:r>
              <a:rPr lang="zh-CN" altLang="en-US" sz="1515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1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(量程200 μA)</a:t>
            </a:r>
            <a:endParaRPr lang="zh-CN" altLang="en-US"/>
          </a:p>
        </p:txBody>
      </p:sp>
      <p:pic>
        <p:nvPicPr>
          <p:cNvPr id="3" name="图片 3" descr="textimage35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0462" y="1777195"/>
            <a:ext cx="6427599" cy="2753478"/>
          </a:xfrm>
          <a:prstGeom prst="rect">
            <a:avLst/>
          </a:prstGeom>
        </p:spPr>
      </p:pic>
    </p:spTree>
    <p:custDataLst>
      <p:custData r:id="rId1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705625"/>
            <a:ext cx="8505000" cy="332834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C.电流表A</a:t>
            </a:r>
            <a:r>
              <a:rPr lang="zh-CN" altLang="en-US" sz="1515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2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(量程5 mA)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D.电流表A</a:t>
            </a:r>
            <a:r>
              <a:rPr lang="zh-CN" altLang="en-US" sz="1515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3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(量程0.6 A)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E.滑动变阻器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R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(最大阻值1 kΩ)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F.电源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E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(电动势4 V,内阻0.1 Ω)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G.开关S一个,导线若干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(1)所提供的电流表中应选用</a:t>
            </a:r>
            <a:r>
              <a:rPr lang="zh-CN" altLang="en-US" sz="2012" u="sng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　　　    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(填字母代号);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(2)为了尽量减小误差,要求多次测几组数据,请按实验要求将它们连接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起来。</a:t>
            </a:r>
            <a:endParaRPr lang="zh-CN" altLang="en-US" dirty="0"/>
          </a:p>
        </p:txBody>
      </p:sp>
    </p:spTree>
    <p:custDataLst>
      <p:custData r:id="rId1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084354"/>
            <a:ext cx="8505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9416" kern="0" spc="33258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 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2790"/>
              </a:spcBef>
              <a:buNone/>
            </a:pPr>
            <a:r>
              <a:rPr lang="zh-CN" altLang="en-US" sz="1351" kern="0" spc="73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 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解析    (1)电压表读数就是电压表自身的电压,当电压表满偏时,通过的最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大电流约为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I</a:t>
            </a:r>
            <a:r>
              <a:rPr lang="zh-CN" altLang="en-US" sz="1515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V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=</a:t>
            </a:r>
            <a:r>
              <a:rPr lang="zh-CN" altLang="en-US" sz="2592" kern="0" spc="3557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 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 A=1.5</a:t>
            </a:r>
            <a:r>
              <a:rPr lang="zh-CN" altLang="en-US" sz="2012" kern="0" dirty="0" smtClean="0">
                <a:solidFill>
                  <a:srgbClr val="000000"/>
                </a:solidFill>
                <a:latin typeface="Arial Narrow" pitchFamily="65" charset="-122"/>
                <a:ea typeface="Arial Unicode MS" pitchFamily="65" charset="-122"/>
              </a:rPr>
              <a:t>×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10</a:t>
            </a:r>
            <a:r>
              <a:rPr lang="zh-CN" altLang="en-US" sz="1515" kern="0" baseline="59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-4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 A=150 μA,电流表选B。(2)只需将B和待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测电压表串联即可测得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R</a:t>
            </a:r>
            <a:r>
              <a:rPr lang="zh-CN" altLang="en-US" sz="1515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V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,要求多测几组数据,则供电电路用分压电路,电</a:t>
            </a:r>
            <a:r>
              <a:rPr dirty="0"/>
              <a:t/>
            </a:r>
            <a:br>
              <a:rPr dirty="0"/>
            </a:b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路图如图,根据电路图连接的实物图见答案。</a:t>
            </a:r>
            <a:endParaRPr lang="zh-CN" altLang="en-US" dirty="0"/>
          </a:p>
        </p:txBody>
      </p:sp>
      <p:pic>
        <p:nvPicPr>
          <p:cNvPr id="3" name="图片 3" descr="textimage37.jpe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85918" y="1312987"/>
            <a:ext cx="5119359" cy="2402230"/>
          </a:xfrm>
          <a:prstGeom prst="rect">
            <a:avLst/>
          </a:prstGeom>
        </p:spPr>
      </p:pic>
      <p:pic>
        <p:nvPicPr>
          <p:cNvPr id="4" name="图片 4" descr="textimage38.jpe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0000" y="3738960"/>
            <a:ext cx="180975" cy="190500"/>
          </a:xfrm>
          <a:prstGeom prst="rect">
            <a:avLst/>
          </a:prstGeom>
        </p:spPr>
      </p:pic>
      <p:graphicFrame>
        <p:nvGraphicFramePr>
          <p:cNvPr id="7" name="对象 5"/>
          <p:cNvGraphicFramePr>
            <a:graphicFrameLocks noChangeAspect="1"/>
          </p:cNvGraphicFramePr>
          <p:nvPr/>
        </p:nvGraphicFramePr>
        <p:xfrm>
          <a:off x="2139559" y="4150588"/>
          <a:ext cx="781050" cy="552449"/>
        </p:xfrm>
        <a:graphic>
          <a:graphicData uri="http://schemas.openxmlformats.org/presentationml/2006/ole">
            <p:oleObj spid="_x0000_s14338" name="Equation" r:id="rId7" imgW="787200" imgH="556800" progId="">
              <p:embed/>
            </p:oleObj>
          </a:graphicData>
        </a:graphic>
      </p:graphicFrame>
      <p:sp>
        <p:nvSpPr>
          <p:cNvPr id="6" name="TextBox 2"/>
          <p:cNvSpPr txBox="1"/>
          <p:nvPr/>
        </p:nvSpPr>
        <p:spPr>
          <a:xfrm>
            <a:off x="540000" y="705625"/>
            <a:ext cx="8505000" cy="46448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1351" kern="0" spc="73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 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答案    (1)B    (2)如图所示</a:t>
            </a:r>
            <a:endParaRPr lang="zh-CN" altLang="en-US" dirty="0"/>
          </a:p>
        </p:txBody>
      </p:sp>
      <p:pic>
        <p:nvPicPr>
          <p:cNvPr id="8" name="图片 3" descr="textimage36.jpe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0000" y="848501"/>
            <a:ext cx="180975" cy="190499"/>
          </a:xfrm>
          <a:prstGeom prst="rect">
            <a:avLst/>
          </a:prstGeom>
        </p:spPr>
      </p:pic>
    </p:spTree>
    <p:custDataLst>
      <p:custData r:id="rId2"/>
    </p:custData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620000"/>
            <a:ext cx="8505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7326" kern="0" spc="16148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 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 </a:t>
            </a:r>
            <a:endParaRPr lang="zh-CN" altLang="en-US"/>
          </a:p>
        </p:txBody>
      </p:sp>
      <p:pic>
        <p:nvPicPr>
          <p:cNvPr id="4" name="图片 3" descr="textimage39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488" y="848501"/>
            <a:ext cx="2981325" cy="1933575"/>
          </a:xfrm>
          <a:prstGeom prst="rect">
            <a:avLst/>
          </a:prstGeom>
        </p:spPr>
      </p:pic>
    </p:spTree>
    <p:custDataLst>
      <p:custData r:id="rId1"/>
    </p:custData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489227"/>
            <a:ext cx="8505000" cy="28125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测量电阻的一些特殊方法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1.“伏伏”法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“伏伏”法是利用两块电压表测电阻的一种方法,这一方法的创新思维是</a:t>
            </a:r>
            <a:r>
              <a:rPr dirty="0"/>
              <a:t/>
            </a:r>
            <a:br>
              <a:rPr dirty="0"/>
            </a:b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运用电压表测电流(或算电流),此方法适用于电流表不能用或没有电流表</a:t>
            </a:r>
            <a:r>
              <a:rPr dirty="0"/>
              <a:t/>
            </a:r>
            <a:br>
              <a:rPr dirty="0"/>
            </a:b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等情形。设计电路时不仅要考虑电压表的量程,还要考虑滑动变阻器分压</a:t>
            </a:r>
            <a:r>
              <a:rPr dirty="0"/>
              <a:t/>
            </a:r>
            <a:br>
              <a:rPr dirty="0"/>
            </a:b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与限流的连接方式。</a:t>
            </a:r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3571868" y="777063"/>
            <a:ext cx="2000250" cy="642942"/>
            <a:chOff x="3571875" y="1314450"/>
            <a:chExt cx="2000250" cy="642942"/>
          </a:xfrm>
        </p:grpSpPr>
        <p:sp>
          <p:nvSpPr>
            <p:cNvPr id="4" name="对角圆角矩形 3"/>
            <p:cNvSpPr/>
            <p:nvPr/>
          </p:nvSpPr>
          <p:spPr>
            <a:xfrm>
              <a:off x="3571875" y="1314450"/>
              <a:ext cx="2000250" cy="561975"/>
            </a:xfrm>
            <a:prstGeom prst="round2DiagRect">
              <a:avLst/>
            </a:prstGeom>
            <a:solidFill>
              <a:srgbClr val="008C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lang="zh-CN" altLang="en-US" sz="1800" kern="1200">
                <a:ln>
                  <a:solidFill>
                    <a:srgbClr val="00B0F0"/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" name="TextBox 4"/>
            <p:cNvSpPr txBox="1">
              <a:spLocks noChangeArrowheads="1"/>
            </p:cNvSpPr>
            <p:nvPr/>
          </p:nvSpPr>
          <p:spPr bwMode="auto">
            <a:xfrm>
              <a:off x="3638550" y="1372617"/>
              <a:ext cx="1857376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fontAlgn="t"/>
              <a:r>
                <a:rPr lang="zh-CN" altLang="en-US" sz="3200" b="1" dirty="0" smtClean="0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思想方法</a:t>
              </a:r>
              <a:endParaRPr lang="zh-CN" altLang="en-US" sz="3200" b="1" dirty="0">
                <a:solidFill>
                  <a:schemeClr val="bg1"/>
                </a:solidFill>
                <a:latin typeface="黑体" pitchFamily="2" charset="-122"/>
                <a:ea typeface="黑体" pitchFamily="2" charset="-122"/>
                <a:hlinkClick r:id="rId4" action="ppaction://hlinksldjump"/>
              </a:endParaRPr>
            </a:p>
          </p:txBody>
        </p:sp>
      </p:grpSp>
    </p:spTree>
    <p:custDataLst>
      <p:custData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705625"/>
            <a:ext cx="8505000" cy="47474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典例1　为了测量量程为3 V的电压表V的内阻(内阻约2 000 Ω),实验室可</a:t>
            </a:r>
            <a:r>
              <a:rPr dirty="0"/>
              <a:t/>
            </a:r>
            <a:br>
              <a:rPr dirty="0"/>
            </a:b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以提供的器材有: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电流表A,量程为0.6 A,内阻约0.1 Ω;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电压表V</a:t>
            </a:r>
            <a:r>
              <a:rPr lang="zh-CN" altLang="en-US" sz="1515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1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,量程为5 V,内阻约3 500 Ω;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变阻箱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R</a:t>
            </a:r>
            <a:r>
              <a:rPr lang="zh-CN" altLang="en-US" sz="1515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1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,阻值范围为0~9 999 Ω;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变阻箱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R</a:t>
            </a:r>
            <a:r>
              <a:rPr lang="zh-CN" altLang="en-US" sz="1515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2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,阻值范围为0~99.9 Ω;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滑动变阻器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R</a:t>
            </a:r>
            <a:r>
              <a:rPr lang="zh-CN" altLang="en-US" sz="1515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3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,最大阻值约为100 Ω,额定电流1.5 A;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电源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E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,电动势6 V,内阻约0.5 Ω;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开关K,导线若干。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(1)请从上述器材中选择必要的器材,设计一个测量电压表V的内阻的实验</a:t>
            </a:r>
            <a:endParaRPr lang="zh-CN" altLang="en-US" dirty="0"/>
          </a:p>
        </p:txBody>
      </p:sp>
    </p:spTree>
    <p:custDataLst>
      <p:custData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705625"/>
            <a:ext cx="8505000" cy="47292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电路,画出电路原理图(图中的元件要用题中相应的英文字母标注),要求测</a:t>
            </a:r>
            <a:r>
              <a:rPr dirty="0"/>
              <a:t/>
            </a:r>
            <a:br>
              <a:rPr dirty="0"/>
            </a:b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量尽量准确。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(2)写出计算电压表V的内阻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R</a:t>
            </a:r>
            <a:r>
              <a:rPr lang="zh-CN" altLang="en-US" sz="1515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V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的计算式为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R</a:t>
            </a:r>
            <a:r>
              <a:rPr lang="zh-CN" altLang="en-US" sz="1515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V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=</a:t>
            </a:r>
            <a:r>
              <a:rPr lang="zh-CN" altLang="en-US" sz="2012" u="sng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　　    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。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900" kern="0" spc="553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 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解析　电流表的量程太大(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I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=</a:t>
            </a:r>
            <a:r>
              <a:rPr lang="zh-CN" altLang="en-US" sz="2788" kern="0" spc="-163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 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=</a:t>
            </a:r>
            <a:r>
              <a:rPr lang="zh-CN" altLang="en-US" sz="2526" kern="0" spc="2273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 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 A=1.5</a:t>
            </a:r>
            <a:r>
              <a:rPr lang="zh-CN" altLang="en-US" sz="2012" kern="0" dirty="0" smtClean="0">
                <a:solidFill>
                  <a:srgbClr val="000000"/>
                </a:solidFill>
                <a:latin typeface="Arial Narrow" pitchFamily="65" charset="-122"/>
                <a:ea typeface="Arial Unicode MS" pitchFamily="65" charset="-122"/>
              </a:rPr>
              <a:t>×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10</a:t>
            </a:r>
            <a:r>
              <a:rPr lang="zh-CN" altLang="en-US" sz="1515" kern="0" baseline="59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-3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 A</a:t>
            </a:r>
            <a:r>
              <a:rPr lang="zh-CN" altLang="en-US" sz="2012" kern="0" dirty="0" smtClean="0">
                <a:solidFill>
                  <a:srgbClr val="000000"/>
                </a:solidFill>
                <a:latin typeface="NEU-BZ" pitchFamily="65" charset="-122"/>
                <a:ea typeface="NEU-BZ" pitchFamily="65" charset="-122"/>
              </a:rPr>
              <a:t>≪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0.6 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A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),只能选择电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37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压表V</a:t>
            </a:r>
            <a:r>
              <a:rPr lang="zh-CN" altLang="en-US" sz="1515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1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。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1351" kern="0" spc="73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 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答案    (1)如图所示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6641" kern="0" spc="4608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 </a:t>
            </a:r>
            <a:endParaRPr lang="zh-CN" altLang="en-US" dirty="0"/>
          </a:p>
        </p:txBody>
      </p:sp>
      <p:pic>
        <p:nvPicPr>
          <p:cNvPr id="3" name="图片 3" descr="textimage41.jpe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000" y="2403404"/>
            <a:ext cx="180975" cy="190500"/>
          </a:xfrm>
          <a:prstGeom prst="rect">
            <a:avLst/>
          </a:prstGeom>
        </p:spPr>
      </p:pic>
      <p:pic>
        <p:nvPicPr>
          <p:cNvPr id="4" name="图片 4" descr="textimage42.jpe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000" y="3406772"/>
            <a:ext cx="180975" cy="190500"/>
          </a:xfrm>
          <a:prstGeom prst="rect">
            <a:avLst/>
          </a:prstGeom>
        </p:spPr>
      </p:pic>
      <p:pic>
        <p:nvPicPr>
          <p:cNvPr id="5" name="图片 5" descr="textimage43.jpe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00430" y="3832075"/>
            <a:ext cx="1428750" cy="1733550"/>
          </a:xfrm>
          <a:prstGeom prst="rect">
            <a:avLst/>
          </a:prstGeom>
        </p:spPr>
      </p:pic>
      <p:graphicFrame>
        <p:nvGraphicFramePr>
          <p:cNvPr id="8" name="对象 6"/>
          <p:cNvGraphicFramePr>
            <a:graphicFrameLocks noChangeAspect="1"/>
          </p:cNvGraphicFramePr>
          <p:nvPr/>
        </p:nvGraphicFramePr>
        <p:xfrm>
          <a:off x="3846958" y="2197248"/>
          <a:ext cx="333375" cy="609600"/>
        </p:xfrm>
        <a:graphic>
          <a:graphicData uri="http://schemas.openxmlformats.org/presentationml/2006/ole">
            <p:oleObj spid="_x0000_s15362" name="Equation" r:id="rId7" imgW="336000" imgH="614400" progId="">
              <p:embed/>
            </p:oleObj>
          </a:graphicData>
        </a:graphic>
      </p:graphicFrame>
      <p:graphicFrame>
        <p:nvGraphicFramePr>
          <p:cNvPr id="9" name="对象 7"/>
          <p:cNvGraphicFramePr>
            <a:graphicFrameLocks noChangeAspect="1"/>
          </p:cNvGraphicFramePr>
          <p:nvPr/>
        </p:nvGraphicFramePr>
        <p:xfrm>
          <a:off x="4324482" y="2199182"/>
          <a:ext cx="609599" cy="552449"/>
        </p:xfrm>
        <a:graphic>
          <a:graphicData uri="http://schemas.openxmlformats.org/presentationml/2006/ole">
            <p:oleObj spid="_x0000_s15363" name="Equation" r:id="rId8" imgW="614400" imgH="556800" progId="">
              <p:embed/>
            </p:oleObj>
          </a:graphicData>
        </a:graphic>
      </p:graphicFrame>
      <p:sp>
        <p:nvSpPr>
          <p:cNvPr id="10" name="矩形 9"/>
          <p:cNvSpPr/>
          <p:nvPr/>
        </p:nvSpPr>
        <p:spPr>
          <a:xfrm>
            <a:off x="321439" y="2205823"/>
            <a:ext cx="8501122" cy="3429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custData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707636"/>
            <a:ext cx="8505000" cy="29983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(2)</a:t>
            </a:r>
            <a:r>
              <a:rPr lang="zh-CN" altLang="en-US" sz="2817" kern="0" spc="2507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 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0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2.“安安”法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“安安”法是利用两块电流表测电阻的一种方法,这一方法的创新思维是</a:t>
            </a:r>
            <a:r>
              <a:rPr dirty="0"/>
              <a:t/>
            </a:r>
            <a:br>
              <a:rPr dirty="0"/>
            </a:b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运用电流表测电压(或算电压),此方法适用于电压表不能用或没有电压表</a:t>
            </a:r>
            <a:r>
              <a:rPr dirty="0"/>
              <a:t/>
            </a:r>
            <a:br>
              <a:rPr dirty="0"/>
            </a:b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等情形。设计电路时除考虑电流表的量程外,还要考虑滑动变阻器分压与</a:t>
            </a:r>
            <a:r>
              <a:rPr dirty="0"/>
              <a:t/>
            </a:r>
            <a:br>
              <a:rPr dirty="0"/>
            </a:b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限流的连接方式。</a:t>
            </a:r>
            <a:endParaRPr lang="zh-CN" altLang="en-US" dirty="0"/>
          </a:p>
        </p:txBody>
      </p:sp>
      <p:graphicFrame>
        <p:nvGraphicFramePr>
          <p:cNvPr id="5" name="对象 3"/>
          <p:cNvGraphicFramePr>
            <a:graphicFrameLocks noChangeAspect="1"/>
          </p:cNvGraphicFramePr>
          <p:nvPr/>
        </p:nvGraphicFramePr>
        <p:xfrm>
          <a:off x="838033" y="822638"/>
          <a:ext cx="676275" cy="609600"/>
        </p:xfrm>
        <a:graphic>
          <a:graphicData uri="http://schemas.openxmlformats.org/presentationml/2006/ole">
            <p:oleObj spid="_x0000_s16386" name="Equation" r:id="rId5" imgW="681600" imgH="614400" progId="">
              <p:embed/>
            </p:oleObj>
          </a:graphicData>
        </a:graphic>
      </p:graphicFrame>
    </p:spTree>
    <p:custDataLst>
      <p:custData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705625"/>
            <a:ext cx="8505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(2)改装计算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改装后的电压表量程为</a:t>
            </a:r>
            <a:r>
              <a:rPr lang="zh-CN" altLang="en-US" sz="2069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U</a:t>
            </a: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,则由</a:t>
            </a:r>
            <a:r>
              <a:rPr lang="zh-CN" altLang="en-US" sz="2069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U</a:t>
            </a: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=</a:t>
            </a:r>
            <a:r>
              <a:rPr lang="zh-CN" altLang="en-US" sz="2069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I</a:t>
            </a:r>
            <a:r>
              <a:rPr lang="zh-CN" altLang="en-US" sz="1558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g</a:t>
            </a:r>
            <a:r>
              <a:rPr lang="zh-CN" altLang="en-US" sz="2069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R</a:t>
            </a:r>
            <a:r>
              <a:rPr lang="zh-CN" altLang="en-US" sz="1558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g</a:t>
            </a: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+</a:t>
            </a:r>
            <a:r>
              <a:rPr lang="zh-CN" altLang="en-US" sz="2069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I</a:t>
            </a:r>
            <a:r>
              <a:rPr lang="zh-CN" altLang="en-US" sz="1558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g</a:t>
            </a:r>
            <a:r>
              <a:rPr lang="zh-CN" altLang="en-US" sz="2069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R</a:t>
            </a: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得</a:t>
            </a:r>
            <a:r>
              <a:rPr lang="zh-CN" altLang="en-US" sz="2069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R</a:t>
            </a: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=</a:t>
            </a:r>
            <a:r>
              <a:rPr lang="zh-CN" altLang="en-US" sz="3330" kern="0" spc="3344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 </a:t>
            </a:r>
            <a:r>
              <a:rPr lang="zh-CN" altLang="en-US" sz="2069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R</a:t>
            </a:r>
            <a:r>
              <a:rPr lang="zh-CN" altLang="en-US" sz="1558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g</a:t>
            </a: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,令量程倍数</a:t>
            </a:r>
            <a:r>
              <a:rPr lang="zh-CN" altLang="en-US" sz="2069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n</a:t>
            </a: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=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213"/>
              </a:spcBef>
              <a:buNone/>
            </a:pPr>
            <a:r>
              <a:rPr lang="zh-CN" altLang="en-US" sz="2970" kern="0" spc="-345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 </a:t>
            </a: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,则</a:t>
            </a:r>
            <a:r>
              <a:rPr lang="zh-CN" altLang="en-US" sz="2069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R</a:t>
            </a: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=(</a:t>
            </a:r>
            <a:r>
              <a:rPr lang="zh-CN" altLang="en-US" sz="2069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n</a:t>
            </a: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-1)</a:t>
            </a:r>
            <a:r>
              <a:rPr lang="zh-CN" altLang="en-US" sz="2069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R</a:t>
            </a:r>
            <a:r>
              <a:rPr lang="zh-CN" altLang="en-US" sz="1558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g</a:t>
            </a: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,所以量程扩大为原量程的</a:t>
            </a:r>
            <a:r>
              <a:rPr lang="zh-CN" altLang="en-US" sz="2069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n</a:t>
            </a: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倍时,需串联的电阻阻值为(</a:t>
            </a:r>
            <a:r>
              <a:rPr lang="zh-CN" altLang="en-US" sz="2069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n</a:t>
            </a: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-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72"/>
              </a:spcBef>
              <a:buNone/>
            </a:pP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1)</a:t>
            </a:r>
            <a:r>
              <a:rPr lang="zh-CN" altLang="en-US" sz="2069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R</a:t>
            </a:r>
            <a:r>
              <a:rPr lang="zh-CN" altLang="en-US" sz="1558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g</a:t>
            </a: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,电压表的内阻为</a:t>
            </a:r>
            <a:r>
              <a:rPr lang="zh-CN" altLang="en-US" sz="2069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R</a:t>
            </a:r>
            <a:r>
              <a:rPr lang="zh-CN" altLang="en-US" sz="1558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V</a:t>
            </a: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=</a:t>
            </a:r>
            <a:r>
              <a:rPr lang="zh-CN" altLang="en-US" sz="2069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nR</a:t>
            </a:r>
            <a:r>
              <a:rPr lang="zh-CN" altLang="en-US" sz="1558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g</a:t>
            </a: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。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改装原理可以理解为电流</a:t>
            </a:r>
            <a:r>
              <a:rPr lang="zh-CN" altLang="en-US" sz="2069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I</a:t>
            </a:r>
            <a:r>
              <a:rPr lang="zh-CN" altLang="en-US" sz="1558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g</a:t>
            </a: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不变,总电阻变为</a:t>
            </a:r>
            <a:r>
              <a:rPr lang="zh-CN" altLang="en-US" sz="2069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nR</a:t>
            </a:r>
            <a:r>
              <a:rPr lang="zh-CN" altLang="en-US" sz="1558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g</a:t>
            </a: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,所以电压量程变为</a:t>
            </a:r>
            <a:r>
              <a:rPr lang="zh-CN" altLang="en-US" sz="2069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nU</a:t>
            </a:r>
            <a:r>
              <a:rPr lang="zh-CN" altLang="en-US" sz="1558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g</a:t>
            </a: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;</a:t>
            </a:r>
            <a:r>
              <a:rPr dirty="0"/>
              <a:t/>
            </a:r>
            <a:br>
              <a:rPr dirty="0"/>
            </a:b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其中</a:t>
            </a:r>
            <a:r>
              <a:rPr lang="zh-CN" altLang="en-US" sz="2069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R</a:t>
            </a:r>
            <a:r>
              <a:rPr lang="zh-CN" altLang="en-US" sz="1558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g</a:t>
            </a: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分担</a:t>
            </a:r>
            <a:r>
              <a:rPr lang="zh-CN" altLang="en-US" sz="2069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U</a:t>
            </a:r>
            <a:r>
              <a:rPr lang="zh-CN" altLang="en-US" sz="1558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g</a:t>
            </a: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,</a:t>
            </a:r>
            <a:r>
              <a:rPr lang="zh-CN" altLang="en-US" sz="2069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R</a:t>
            </a: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分担其余(</a:t>
            </a:r>
            <a:r>
              <a:rPr lang="zh-CN" altLang="en-US" sz="2069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n</a:t>
            </a: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-1)</a:t>
            </a:r>
            <a:r>
              <a:rPr lang="zh-CN" altLang="en-US" sz="2069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U</a:t>
            </a:r>
            <a:r>
              <a:rPr lang="zh-CN" altLang="en-US" sz="1558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g</a:t>
            </a: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。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3.电流表的改装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(1)改装原理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电流表是根据并联电路的电阻具有分流作用,在表头上并联一个分流电</a:t>
            </a:r>
            <a:endParaRPr lang="zh-CN" altLang="en-US" dirty="0"/>
          </a:p>
        </p:txBody>
      </p:sp>
      <p:graphicFrame>
        <p:nvGraphicFramePr>
          <p:cNvPr id="5" name="对象 3"/>
          <p:cNvGraphicFramePr>
            <a:graphicFrameLocks noChangeAspect="1"/>
          </p:cNvGraphicFramePr>
          <p:nvPr/>
        </p:nvGraphicFramePr>
        <p:xfrm>
          <a:off x="5691701" y="1311585"/>
          <a:ext cx="847725" cy="762000"/>
        </p:xfrm>
        <a:graphic>
          <a:graphicData uri="http://schemas.openxmlformats.org/presentationml/2006/ole">
            <p:oleObj spid="_x0000_s1026" name="Equation" r:id="rId5" imgW="854400" imgH="768000" progId="">
              <p:embed/>
            </p:oleObj>
          </a:graphicData>
        </a:graphic>
      </p:graphicFrame>
      <p:graphicFrame>
        <p:nvGraphicFramePr>
          <p:cNvPr id="6" name="对象 4"/>
          <p:cNvGraphicFramePr>
            <a:graphicFrameLocks noChangeAspect="1"/>
          </p:cNvGraphicFramePr>
          <p:nvPr/>
        </p:nvGraphicFramePr>
        <p:xfrm>
          <a:off x="540000" y="2168784"/>
          <a:ext cx="320702" cy="632241"/>
        </p:xfrm>
        <a:graphic>
          <a:graphicData uri="http://schemas.openxmlformats.org/presentationml/2006/ole">
            <p:oleObj spid="_x0000_s1027" name="Equation" r:id="rId6" imgW="336000" imgH="662400" progId="">
              <p:embed/>
            </p:oleObj>
          </a:graphicData>
        </a:graphic>
      </p:graphicFrame>
    </p:spTree>
    <p:custDataLst>
      <p:custData r:id="rId2"/>
    </p:custData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705625"/>
            <a:ext cx="8505000" cy="4800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典例2　从下列器材中选出适当的实验器材,设计一个电路来测量电流表A</a:t>
            </a:r>
            <a:r>
              <a:rPr dirty="0"/>
              <a:t/>
            </a:r>
            <a:br>
              <a:rPr dirty="0"/>
            </a:br>
            <a:r>
              <a:rPr lang="zh-CN" altLang="en-US" sz="1515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1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的内阻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r</a:t>
            </a:r>
            <a:r>
              <a:rPr lang="zh-CN" altLang="en-US" sz="1515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1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,要求方法简捷,有尽可能高的精确度,并能测得多组数据。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电流表A</a:t>
            </a:r>
            <a:r>
              <a:rPr lang="zh-CN" altLang="en-US" sz="1515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1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,量程10 mA,内阻待测(约40 Ω)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电流表A</a:t>
            </a:r>
            <a:r>
              <a:rPr lang="zh-CN" altLang="en-US" sz="1515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2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,量程500 μA,内阻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r</a:t>
            </a:r>
            <a:r>
              <a:rPr lang="zh-CN" altLang="en-US" sz="1515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2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=750 Ω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电压表V,量程10 V,内阻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r</a:t>
            </a:r>
            <a:r>
              <a:rPr lang="zh-CN" altLang="en-US" sz="1515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3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=10 kΩ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电阻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R</a:t>
            </a:r>
            <a:r>
              <a:rPr lang="zh-CN" altLang="en-US" sz="1515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1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,阻值约为100 Ω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滑动变阻器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R</a:t>
            </a:r>
            <a:r>
              <a:rPr lang="zh-CN" altLang="en-US" sz="1515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2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,总阻值约50 Ω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电源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E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,电动势1.5 V,内阻很小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开关S,导线若干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(1)画出实验电路图,标明所用器材的代号。</a:t>
            </a:r>
            <a:endParaRPr lang="zh-CN" altLang="en-US" dirty="0"/>
          </a:p>
        </p:txBody>
      </p:sp>
    </p:spTree>
    <p:custDataLst>
      <p:custData r:id="rId1"/>
    </p:custData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737756"/>
            <a:ext cx="8505000" cy="234807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(2)若选取测量中的一组数据来计算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r</a:t>
            </a:r>
            <a:r>
              <a:rPr lang="zh-CN" altLang="en-US" sz="1515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1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,则所用的表达式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r</a:t>
            </a:r>
            <a:r>
              <a:rPr lang="zh-CN" altLang="en-US" sz="1515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1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=</a:t>
            </a:r>
            <a:r>
              <a:rPr lang="zh-CN" altLang="en-US" sz="2012" u="sng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　　　    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,式中各</a:t>
            </a:r>
            <a:r>
              <a:rPr dirty="0"/>
              <a:t/>
            </a:r>
            <a:br>
              <a:rPr dirty="0"/>
            </a:b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符号的意义是</a:t>
            </a:r>
            <a:r>
              <a:rPr lang="zh-CN" altLang="en-US" sz="2012" u="sng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        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。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1351" kern="0" spc="73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 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解析　电压表V量程太大,需选已知内阻的电流表A</a:t>
            </a:r>
            <a:r>
              <a:rPr lang="zh-CN" altLang="en-US" sz="1515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2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当做电压表测量。又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由于题中要求精度高,并要多测几组数据,故采用滑动变阻器的分压接法。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1351" kern="0" spc="73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 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答案    (1)如图所示</a:t>
            </a:r>
            <a:endParaRPr lang="zh-CN" altLang="en-US" dirty="0"/>
          </a:p>
        </p:txBody>
      </p:sp>
      <p:pic>
        <p:nvPicPr>
          <p:cNvPr id="3" name="图片 3" descr="textimage44.jpe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000" y="1800055"/>
            <a:ext cx="180975" cy="190500"/>
          </a:xfrm>
          <a:prstGeom prst="rect">
            <a:avLst/>
          </a:prstGeom>
        </p:spPr>
      </p:pic>
      <p:pic>
        <p:nvPicPr>
          <p:cNvPr id="4" name="图片 4" descr="textimage45.jpe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000" y="2748439"/>
            <a:ext cx="180975" cy="190500"/>
          </a:xfrm>
          <a:prstGeom prst="rect">
            <a:avLst/>
          </a:prstGeom>
        </p:spPr>
      </p:pic>
      <p:pic>
        <p:nvPicPr>
          <p:cNvPr id="5" name="图片 3" descr="textimage46.jpe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14678" y="3134517"/>
            <a:ext cx="2381266" cy="2571768"/>
          </a:xfrm>
          <a:prstGeom prst="rect">
            <a:avLst/>
          </a:prstGeom>
        </p:spPr>
      </p:pic>
      <p:sp>
        <p:nvSpPr>
          <p:cNvPr id="8" name="TextBox 2"/>
          <p:cNvSpPr txBox="1"/>
          <p:nvPr/>
        </p:nvSpPr>
        <p:spPr>
          <a:xfrm>
            <a:off x="540000" y="5777723"/>
            <a:ext cx="8505000" cy="54963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(2)</a:t>
            </a:r>
            <a:r>
              <a:rPr lang="zh-CN" altLang="en-US" sz="2788" kern="0" spc="361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 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    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I</a:t>
            </a:r>
            <a:r>
              <a:rPr lang="zh-CN" altLang="en-US" sz="1515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1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、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I</a:t>
            </a:r>
            <a:r>
              <a:rPr lang="zh-CN" altLang="en-US" sz="1515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2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分别是电流表A</a:t>
            </a:r>
            <a:r>
              <a:rPr lang="zh-CN" altLang="en-US" sz="1515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1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、A</a:t>
            </a:r>
            <a:r>
              <a:rPr lang="zh-CN" altLang="en-US" sz="1515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2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的读数,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r</a:t>
            </a:r>
            <a:r>
              <a:rPr lang="zh-CN" altLang="en-US" sz="1515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2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是电流表A</a:t>
            </a:r>
            <a:r>
              <a:rPr lang="zh-CN" altLang="en-US" sz="1515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2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的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内阻</a:t>
            </a:r>
            <a:endParaRPr lang="zh-CN" altLang="en-US" dirty="0"/>
          </a:p>
        </p:txBody>
      </p:sp>
      <p:graphicFrame>
        <p:nvGraphicFramePr>
          <p:cNvPr id="9" name="对象 4"/>
          <p:cNvGraphicFramePr>
            <a:graphicFrameLocks noChangeAspect="1"/>
          </p:cNvGraphicFramePr>
          <p:nvPr/>
        </p:nvGraphicFramePr>
        <p:xfrm>
          <a:off x="838033" y="5892126"/>
          <a:ext cx="400050" cy="609600"/>
        </p:xfrm>
        <a:graphic>
          <a:graphicData uri="http://schemas.openxmlformats.org/presentationml/2006/ole">
            <p:oleObj spid="_x0000_s108545" name="Equation" r:id="rId7" imgW="403200" imgH="614400" progId="">
              <p:embed/>
            </p:oleObj>
          </a:graphicData>
        </a:graphic>
      </p:graphicFrame>
      <p:sp>
        <p:nvSpPr>
          <p:cNvPr id="10" name="矩形 9"/>
          <p:cNvSpPr/>
          <p:nvPr/>
        </p:nvSpPr>
        <p:spPr>
          <a:xfrm>
            <a:off x="321439" y="1705757"/>
            <a:ext cx="8501122" cy="47863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custData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705625"/>
            <a:ext cx="8505000" cy="511075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eaLnBrk="0" latinLnBrk="1" hangingPunct="0">
              <a:lnSpc>
                <a:spcPct val="150000"/>
              </a:lnSpc>
              <a:spcBef>
                <a:spcPts val="147"/>
              </a:spcBef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3.替代法</a:t>
            </a:r>
            <a:endParaRPr lang="zh-CN" altLang="en-US" sz="2400" dirty="0" smtClean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(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1)等效替代法就是在测量的过程中,让通过待测电阻的电流(或电压)和通</a:t>
            </a:r>
            <a:r>
              <a:rPr dirty="0"/>
              <a:t/>
            </a:r>
            <a:br>
              <a:rPr dirty="0"/>
            </a:b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过电阻箱的电流(或电压)相等。电路如图所示,将单刀双掷开关掷到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a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,闭合</a:t>
            </a:r>
            <a:r>
              <a:rPr dirty="0"/>
              <a:t/>
            </a:r>
            <a:br>
              <a:rPr dirty="0"/>
            </a:b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S</a:t>
            </a:r>
            <a:r>
              <a:rPr lang="zh-CN" altLang="en-US" sz="1515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1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,调节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R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,使电流表读数为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I</a:t>
            </a:r>
            <a:r>
              <a:rPr lang="zh-CN" altLang="en-US" sz="1515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0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,保持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R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不变,将单刀双掷开关掷到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b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,调节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R</a:t>
            </a:r>
            <a:r>
              <a:rPr lang="zh-CN" altLang="en-US" sz="1515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0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使电</a:t>
            </a:r>
            <a:r>
              <a:rPr dirty="0"/>
              <a:t/>
            </a:r>
            <a:br>
              <a:rPr dirty="0"/>
            </a:b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流表读数仍为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I</a:t>
            </a:r>
            <a:r>
              <a:rPr lang="zh-CN" altLang="en-US" sz="1515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0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,则电阻箱的读数就是待测电阻的数值。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8567" kern="0" spc="15807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 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2456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(2)测量原理:如图是用电压表完成的实验,同学们自己分析测量原理。</a:t>
            </a:r>
            <a:endParaRPr lang="zh-CN" altLang="en-US" dirty="0"/>
          </a:p>
        </p:txBody>
      </p:sp>
      <p:pic>
        <p:nvPicPr>
          <p:cNvPr id="3" name="图片 3" descr="textimage47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4612" y="3063079"/>
            <a:ext cx="2867618" cy="2126449"/>
          </a:xfrm>
          <a:prstGeom prst="rect">
            <a:avLst/>
          </a:prstGeom>
        </p:spPr>
      </p:pic>
    </p:spTree>
    <p:custDataLst>
      <p:custData r:id="rId1"/>
    </p:custData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705625"/>
            <a:ext cx="8505000" cy="26087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8241" kern="0" spc="10433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 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2328"/>
              </a:spcBef>
              <a:buNone/>
            </a:pPr>
            <a:r>
              <a:rPr lang="zh-CN" altLang="en-US" sz="1220" kern="0" spc="-245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 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注意    主要元件为电阻箱和单刀双掷开关。虚线框内可用分压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控制电路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。</a:t>
            </a:r>
            <a:endParaRPr lang="zh-CN" altLang="en-US" dirty="0"/>
          </a:p>
        </p:txBody>
      </p:sp>
      <p:pic>
        <p:nvPicPr>
          <p:cNvPr id="3" name="图片 3" descr="textimage48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4678" y="705625"/>
            <a:ext cx="2321038" cy="2153252"/>
          </a:xfrm>
          <a:prstGeom prst="rect">
            <a:avLst/>
          </a:prstGeom>
        </p:spPr>
      </p:pic>
      <p:pic>
        <p:nvPicPr>
          <p:cNvPr id="4" name="图片 4" descr="textimage49.jpe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000" y="3051162"/>
            <a:ext cx="123824" cy="152400"/>
          </a:xfrm>
          <a:prstGeom prst="rect">
            <a:avLst/>
          </a:prstGeom>
        </p:spPr>
      </p:pic>
    </p:spTree>
    <p:custDataLst>
      <p:custData r:id="rId1"/>
    </p:custData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705625"/>
            <a:ext cx="8505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典例3　用替代法测一个未知电阻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R</a:t>
            </a:r>
            <a:r>
              <a:rPr lang="zh-CN" altLang="en-US" sz="1515" i="1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x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的阻值可以用如图所示的电路,图中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R</a:t>
            </a:r>
            <a:r>
              <a:rPr lang="zh-CN" altLang="en-US" sz="1515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S</a:t>
            </a:r>
            <a:r>
              <a:rPr dirty="0"/>
              <a:t/>
            </a:r>
            <a:br>
              <a:rPr dirty="0"/>
            </a:b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为电阻箱(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R</a:t>
            </a:r>
            <a:r>
              <a:rPr lang="zh-CN" altLang="en-US" sz="1515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S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的最大阻值大于待测电阻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R</a:t>
            </a:r>
            <a:r>
              <a:rPr lang="zh-CN" altLang="en-US" sz="1515" i="1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x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的阻值),S</a:t>
            </a:r>
            <a:r>
              <a:rPr lang="zh-CN" altLang="en-US" sz="1515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2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为单刀双掷开关,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R</a:t>
            </a:r>
            <a:r>
              <a:rPr lang="zh-CN" altLang="en-US" sz="1515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0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为滑</a:t>
            </a:r>
            <a:r>
              <a:rPr dirty="0"/>
              <a:t/>
            </a:r>
            <a:br>
              <a:rPr dirty="0"/>
            </a:b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动变阻器,最大阻值为 20 Ω。为了电路安全,测量前应将滑动变阻器的滑</a:t>
            </a:r>
            <a:r>
              <a:rPr dirty="0"/>
              <a:t/>
            </a:r>
            <a:br>
              <a:rPr dirty="0"/>
            </a:b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片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P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调至</a:t>
            </a:r>
            <a:r>
              <a:rPr lang="zh-CN" altLang="en-US" sz="2012" u="sng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　　    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(选填“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a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”或“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b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”)端,电阻箱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R</a:t>
            </a:r>
            <a:r>
              <a:rPr lang="zh-CN" altLang="en-US" sz="1515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S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的值阻值应调至</a:t>
            </a:r>
            <a:r>
              <a:rPr lang="zh-CN" altLang="en-US" sz="2012" u="sng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　　　    </a:t>
            </a:r>
            <a:r>
              <a:rPr dirty="0"/>
              <a:t/>
            </a:r>
            <a:br>
              <a:rPr dirty="0"/>
            </a:b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(选填“最大”或“最小”)。闭合S</a:t>
            </a:r>
            <a:r>
              <a:rPr lang="zh-CN" altLang="en-US" sz="1515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1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开始实验,接下来有如下一些操作: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7032" kern="0" spc="23867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 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853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A.慢慢移动滑片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P</a:t>
            </a:r>
            <a:endParaRPr lang="zh-CN" altLang="en-US" dirty="0"/>
          </a:p>
        </p:txBody>
      </p:sp>
      <p:pic>
        <p:nvPicPr>
          <p:cNvPr id="3" name="图片 3" descr="textimage50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2174" y="3063079"/>
            <a:ext cx="3779651" cy="1779738"/>
          </a:xfrm>
          <a:prstGeom prst="rect">
            <a:avLst/>
          </a:prstGeom>
        </p:spPr>
      </p:pic>
    </p:spTree>
    <p:custDataLst>
      <p:custData r:id="rId1"/>
    </p:custData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777063"/>
            <a:ext cx="8505000" cy="37928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B.将S</a:t>
            </a:r>
            <a:r>
              <a:rPr lang="zh-CN" altLang="en-US" sz="1515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2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闭合在2端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C.将S</a:t>
            </a:r>
            <a:r>
              <a:rPr lang="zh-CN" altLang="en-US" sz="1515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2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闭合在1端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D.将S</a:t>
            </a:r>
            <a:r>
              <a:rPr lang="zh-CN" altLang="en-US" sz="1515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1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断开,整理实验器材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E.调节电阻箱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R</a:t>
            </a:r>
            <a:r>
              <a:rPr lang="zh-CN" altLang="en-US" sz="1515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S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的值,使电流表指针指在</a:t>
            </a:r>
            <a:r>
              <a:rPr lang="zh-CN" altLang="en-US" sz="2012" u="sng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　　　　　　　　　　　　　    </a:t>
            </a:r>
            <a:r>
              <a:rPr dirty="0"/>
              <a:t/>
            </a:r>
            <a:br>
              <a:rPr dirty="0"/>
            </a:br>
            <a:r>
              <a:rPr lang="zh-CN" altLang="en-US" sz="2012" u="sng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    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(请补充完整)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F.使电流表指针变化至某一适当位置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G.记下电阻箱上的电阻读数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实验操作的合理次序是</a:t>
            </a:r>
            <a:r>
              <a:rPr lang="zh-CN" altLang="en-US" sz="2012" u="sng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　　　　　    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(选填字母代号)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。</a:t>
            </a:r>
            <a:endParaRPr lang="zh-CN" altLang="en-US" dirty="0"/>
          </a:p>
        </p:txBody>
      </p:sp>
    </p:spTree>
    <p:custDataLst>
      <p:custData r:id="rId1"/>
    </p:custData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665762"/>
            <a:ext cx="8505000" cy="32642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eaLnBrk="0" latinLnBrk="1" hangingPunct="0">
              <a:lnSpc>
                <a:spcPct val="150000"/>
              </a:lnSpc>
              <a:spcBef>
                <a:spcPts val="147"/>
              </a:spcBef>
            </a:pPr>
            <a:r>
              <a:rPr lang="zh-CN" altLang="en-US" sz="1351" kern="0" spc="73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 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解析　实验前滑动变阻器的滑片调节到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b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端,实验中慢慢移动滑片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P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,可以</a:t>
            </a:r>
            <a:endParaRPr lang="zh-CN" altLang="en-US" sz="2400" dirty="0" smtClean="0"/>
          </a:p>
          <a:p>
            <a:pPr eaLnBrk="0" latinLnBrk="1" hangingPunct="0">
              <a:lnSpc>
                <a:spcPct val="150000"/>
              </a:lnSpc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保证电路安全;实验前电阻箱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R</a:t>
            </a:r>
            <a:r>
              <a:rPr lang="zh-CN" altLang="en-US" sz="1515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S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先调到最大,确保通电时电路的安全。实验</a:t>
            </a:r>
            <a:endParaRPr lang="zh-CN" altLang="en-US" sz="2400" dirty="0" smtClean="0"/>
          </a:p>
          <a:p>
            <a:pPr marL="0" indent="0" eaLnBrk="0" latinLnBrk="1" hangingPunc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时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,先闭合S</a:t>
            </a:r>
            <a:r>
              <a:rPr lang="zh-CN" altLang="en-US" sz="1515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1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,再将S</a:t>
            </a:r>
            <a:r>
              <a:rPr lang="zh-CN" altLang="en-US" sz="1515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2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接到1端,慢慢调节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P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的位置,使电流表有适当读数(大于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I</a:t>
            </a:r>
            <a:r>
              <a:rPr lang="zh-CN" altLang="en-US" sz="1515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g</a:t>
            </a:r>
            <a:r>
              <a:rPr dirty="0"/>
              <a:t/>
            </a:r>
            <a:br>
              <a:rPr dirty="0"/>
            </a:b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/2),然后再将S</a:t>
            </a:r>
            <a:r>
              <a:rPr lang="zh-CN" altLang="en-US" sz="1515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2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接到2端,慢慢调节电阻箱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R</a:t>
            </a:r>
            <a:r>
              <a:rPr lang="zh-CN" altLang="en-US" sz="1515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S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的值(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P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位置不变),使电流表的示</a:t>
            </a:r>
            <a:r>
              <a:rPr dirty="0"/>
              <a:t/>
            </a:r>
            <a:br>
              <a:rPr dirty="0"/>
            </a:b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数和接1端时的读数相同,记下电阻箱的读数,即为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R</a:t>
            </a:r>
            <a:r>
              <a:rPr lang="zh-CN" altLang="en-US" sz="1515" i="1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x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的阻值。实验步骤为</a:t>
            </a:r>
            <a:r>
              <a:rPr dirty="0"/>
              <a:t/>
            </a:r>
            <a:br>
              <a:rPr dirty="0"/>
            </a:b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CAFBEGD。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1351" kern="0" spc="73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 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答案    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b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　最大　与操作F中电流表指针所指的相同位置处    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CAFBEGD</a:t>
            </a:r>
            <a:endParaRPr lang="zh-CN" altLang="en-US" dirty="0"/>
          </a:p>
        </p:txBody>
      </p:sp>
      <p:pic>
        <p:nvPicPr>
          <p:cNvPr id="3" name="图片 3" descr="textimage52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000" y="3611723"/>
            <a:ext cx="180975" cy="190500"/>
          </a:xfrm>
          <a:prstGeom prst="rect">
            <a:avLst/>
          </a:prstGeom>
        </p:spPr>
      </p:pic>
      <p:pic>
        <p:nvPicPr>
          <p:cNvPr id="4" name="图片 3" descr="textimage51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000" y="822957"/>
            <a:ext cx="180975" cy="190499"/>
          </a:xfrm>
          <a:prstGeom prst="rect">
            <a:avLst/>
          </a:prstGeom>
        </p:spPr>
      </p:pic>
    </p:spTree>
    <p:custDataLst>
      <p:custData r:id="rId1"/>
    </p:custData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665762"/>
            <a:ext cx="8505000" cy="140628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4.半偏法</a:t>
            </a:r>
            <a:endParaRPr lang="zh-CN" altLang="en-US" dirty="0" smtClean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(1)在设计电路实验中,若题中只给一块电表(例如电流表或电压表),就想求</a:t>
            </a:r>
            <a:r>
              <a:rPr dirty="0" smtClean="0"/>
              <a:t/>
            </a:r>
            <a:br>
              <a:rPr dirty="0" smtClean="0"/>
            </a:b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出该电表的内阻值为多少时,就会利用半偏法测量电阻值,其电路图如下:</a:t>
            </a:r>
            <a:endParaRPr lang="zh-CN" altLang="en-US" dirty="0"/>
          </a:p>
        </p:txBody>
      </p:sp>
      <p:sp>
        <p:nvSpPr>
          <p:cNvPr id="5" name="TextBox 2"/>
          <p:cNvSpPr txBox="1"/>
          <p:nvPr/>
        </p:nvSpPr>
        <p:spPr>
          <a:xfrm>
            <a:off x="540000" y="1774979"/>
            <a:ext cx="8505000" cy="351647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11277" kern="0" spc="43922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 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3521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(2)分析误差时,图甲中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R</a:t>
            </a:r>
            <a:r>
              <a:rPr lang="zh-CN" altLang="en-US" sz="1515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测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比真实值偏小,图乙中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R</a:t>
            </a:r>
            <a:r>
              <a:rPr lang="zh-CN" altLang="en-US" sz="1515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测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比真实值偏大。</a:t>
            </a:r>
            <a:endParaRPr lang="zh-CN" altLang="en-US" dirty="0"/>
          </a:p>
        </p:txBody>
      </p:sp>
      <p:pic>
        <p:nvPicPr>
          <p:cNvPr id="6" name="图片 3" descr="textimage53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4549" y="2134385"/>
            <a:ext cx="6221301" cy="2738725"/>
          </a:xfrm>
          <a:prstGeom prst="rect">
            <a:avLst/>
          </a:prstGeom>
        </p:spPr>
      </p:pic>
    </p:spTree>
    <p:custDataLst>
      <p:custData r:id="rId1"/>
    </p:custData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705625"/>
            <a:ext cx="8505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典例4　如图(a)中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E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为电源,其电动势为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E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(内阻不计),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R</a:t>
            </a:r>
            <a:r>
              <a:rPr lang="zh-CN" altLang="en-US" sz="1515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1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为滑动变阻器,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R</a:t>
            </a:r>
            <a:r>
              <a:rPr lang="zh-CN" altLang="en-US" sz="1515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2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为</a:t>
            </a:r>
            <a:r>
              <a:t/>
            </a:r>
            <a:br/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电阻箱,A为电流表,用此电路经以下步骤可近似得到A的内阻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R</a:t>
            </a:r>
            <a:r>
              <a:rPr lang="zh-CN" altLang="en-US" sz="1515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A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:①闭合K</a:t>
            </a:r>
            <a:r>
              <a:rPr lang="zh-CN" altLang="en-US" sz="1515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1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,</a:t>
            </a:r>
            <a:r>
              <a:t/>
            </a:r>
            <a:br/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断开K</a:t>
            </a:r>
            <a:r>
              <a:rPr lang="zh-CN" altLang="en-US" sz="1515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2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,调节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R</a:t>
            </a:r>
            <a:r>
              <a:rPr lang="zh-CN" altLang="en-US" sz="1515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1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,使电流表读数等于其量程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I</a:t>
            </a:r>
            <a:r>
              <a:rPr lang="zh-CN" altLang="en-US" sz="1515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0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;②保持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R</a:t>
            </a:r>
            <a:r>
              <a:rPr lang="zh-CN" altLang="en-US" sz="1515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1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不变,闭合K</a:t>
            </a:r>
            <a:r>
              <a:rPr lang="zh-CN" altLang="en-US" sz="1515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2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,调节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R</a:t>
            </a:r>
            <a:r>
              <a:rPr lang="zh-CN" altLang="en-US" sz="1515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2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,使</a:t>
            </a:r>
            <a:r>
              <a:t/>
            </a:r>
            <a:br/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电流表读数等于</a:t>
            </a:r>
            <a:r>
              <a:rPr lang="zh-CN" altLang="en-US" sz="2592" kern="0" spc="-492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 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,然后读出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R</a:t>
            </a:r>
            <a:r>
              <a:rPr lang="zh-CN" altLang="en-US" sz="1515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2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的值,得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R</a:t>
            </a:r>
            <a:r>
              <a:rPr lang="zh-CN" altLang="en-US" sz="1515" i="1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A</a:t>
            </a:r>
            <a:r>
              <a:rPr lang="zh-CN" altLang="en-US" sz="2012" kern="0" dirty="0" smtClean="0">
                <a:solidFill>
                  <a:srgbClr val="000000"/>
                </a:solidFill>
                <a:latin typeface="黑体" pitchFamily="65" charset="-122"/>
                <a:ea typeface="宋体" pitchFamily="65" charset="-122"/>
              </a:rPr>
              <a:t>≈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R</a:t>
            </a:r>
            <a:r>
              <a:rPr lang="zh-CN" altLang="en-US" sz="1515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2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。</a:t>
            </a:r>
            <a:endParaRPr lang="zh-CN" altLang="en-US"/>
          </a:p>
          <a:p>
            <a:pPr marL="0" indent="0" eaLnBrk="0" latinLnBrk="1" hangingPunct="0">
              <a:lnSpc>
                <a:spcPct val="150000"/>
              </a:lnSpc>
              <a:spcBef>
                <a:spcPts val="375"/>
              </a:spcBef>
              <a:buNone/>
            </a:pPr>
            <a:r>
              <a:rPr lang="zh-CN" altLang="en-US" sz="11898" kern="0" spc="41876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 </a:t>
            </a:r>
            <a:endParaRPr lang="zh-CN" altLang="en-US"/>
          </a:p>
        </p:txBody>
      </p:sp>
      <p:pic>
        <p:nvPicPr>
          <p:cNvPr id="3" name="图片 3" descr="textimage54.jpe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5852" y="2920203"/>
            <a:ext cx="6829425" cy="3267075"/>
          </a:xfrm>
          <a:prstGeom prst="rect">
            <a:avLst/>
          </a:prstGeom>
        </p:spPr>
      </p:pic>
      <p:graphicFrame>
        <p:nvGraphicFramePr>
          <p:cNvPr id="6" name="对象 4"/>
          <p:cNvGraphicFramePr>
            <a:graphicFrameLocks noChangeAspect="1"/>
          </p:cNvGraphicFramePr>
          <p:nvPr/>
        </p:nvGraphicFramePr>
        <p:xfrm>
          <a:off x="2329200" y="2184982"/>
          <a:ext cx="266699" cy="552449"/>
        </p:xfrm>
        <a:graphic>
          <a:graphicData uri="http://schemas.openxmlformats.org/presentationml/2006/ole">
            <p:oleObj spid="_x0000_s18434" name="Equation" r:id="rId6" imgW="268800" imgH="556800" progId="">
              <p:embed/>
            </p:oleObj>
          </a:graphicData>
        </a:graphic>
      </p:graphicFrame>
    </p:spTree>
    <p:custDataLst>
      <p:custData r:id="rId2"/>
    </p:custData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705625"/>
            <a:ext cx="8505000" cy="30044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(1)按图(a)所示电路在图(b)所给出的实物中画出连接导线。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(2)真实值与测量值之差除以真实值叫做测量结果的相对误差,即</a:t>
            </a:r>
            <a:r>
              <a:rPr lang="zh-CN" altLang="en-US" sz="2788" kern="0" spc="3286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 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,试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37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导出它与电源电动势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E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,电流表量程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I</a:t>
            </a:r>
            <a:r>
              <a:rPr lang="zh-CN" altLang="en-US" sz="1515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0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及电流表内阻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R</a:t>
            </a:r>
            <a:r>
              <a:rPr lang="zh-CN" altLang="en-US" sz="1515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A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的关系式。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(3)若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I</a:t>
            </a:r>
            <a:r>
              <a:rPr lang="zh-CN" altLang="en-US" sz="1515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0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=10 mA,真实值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R</a:t>
            </a:r>
            <a:r>
              <a:rPr lang="zh-CN" altLang="en-US" sz="1515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A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为30 Ω,要想使测量结果的相对误差不大于5%,电</a:t>
            </a:r>
            <a:r>
              <a:rPr dirty="0"/>
              <a:t/>
            </a:r>
            <a:br>
              <a:rPr dirty="0"/>
            </a:b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源电动势最小应为多少伏?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1351" kern="0" spc="73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 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解析    (1)连接电路如图所示</a:t>
            </a:r>
            <a:endParaRPr lang="zh-CN" altLang="en-US" dirty="0"/>
          </a:p>
        </p:txBody>
      </p:sp>
      <p:pic>
        <p:nvPicPr>
          <p:cNvPr id="3" name="图片 3" descr="textimage55.jpe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000" y="3406772"/>
            <a:ext cx="180975" cy="190500"/>
          </a:xfrm>
          <a:prstGeom prst="rect">
            <a:avLst/>
          </a:prstGeom>
        </p:spPr>
      </p:pic>
      <p:graphicFrame>
        <p:nvGraphicFramePr>
          <p:cNvPr id="6" name="对象 4"/>
          <p:cNvGraphicFramePr>
            <a:graphicFrameLocks noChangeAspect="1"/>
          </p:cNvGraphicFramePr>
          <p:nvPr/>
        </p:nvGraphicFramePr>
        <p:xfrm>
          <a:off x="7547533" y="1303220"/>
          <a:ext cx="771525" cy="609600"/>
        </p:xfrm>
        <a:graphic>
          <a:graphicData uri="http://schemas.openxmlformats.org/presentationml/2006/ole">
            <p:oleObj spid="_x0000_s19458" name="Equation" r:id="rId6" imgW="777600" imgH="614400" progId="">
              <p:embed/>
            </p:oleObj>
          </a:graphicData>
        </a:graphic>
      </p:graphicFrame>
      <p:pic>
        <p:nvPicPr>
          <p:cNvPr id="5" name="图片 3" descr="textimage56.jpe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31511" y="3706021"/>
            <a:ext cx="3280977" cy="2420161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321439" y="3277393"/>
            <a:ext cx="8501122" cy="2857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custData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720586"/>
            <a:ext cx="8505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阻,并在表头电流刻度上标出相应的数值后改装而成的,如图所示。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6138" kern="0" spc="46886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 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64"/>
              </a:spcBef>
              <a:buNone/>
            </a:pP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(2)改装计算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改装后电流表量程为</a:t>
            </a:r>
            <a:r>
              <a:rPr lang="zh-CN" altLang="en-US" sz="2069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I</a:t>
            </a: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,则有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69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I</a:t>
            </a:r>
            <a:r>
              <a:rPr lang="zh-CN" altLang="en-US" sz="1558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g</a:t>
            </a:r>
            <a:r>
              <a:rPr lang="zh-CN" altLang="en-US" sz="2069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R</a:t>
            </a:r>
            <a:r>
              <a:rPr lang="zh-CN" altLang="en-US" sz="1558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g</a:t>
            </a: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=(</a:t>
            </a:r>
            <a:r>
              <a:rPr lang="zh-CN" altLang="en-US" sz="2069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I</a:t>
            </a: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-</a:t>
            </a:r>
            <a:r>
              <a:rPr lang="zh-CN" altLang="en-US" sz="2069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I</a:t>
            </a:r>
            <a:r>
              <a:rPr lang="zh-CN" altLang="en-US" sz="1558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g</a:t>
            </a: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)</a:t>
            </a:r>
            <a:r>
              <a:rPr lang="zh-CN" altLang="en-US" sz="2069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R</a:t>
            </a: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得</a:t>
            </a:r>
            <a:r>
              <a:rPr lang="zh-CN" altLang="en-US" sz="2069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R</a:t>
            </a: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=</a:t>
            </a:r>
            <a:r>
              <a:rPr lang="zh-CN" altLang="en-US" sz="4309" kern="0" spc="214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 </a:t>
            </a: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·</a:t>
            </a:r>
            <a:r>
              <a:rPr lang="zh-CN" altLang="en-US" sz="2069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R</a:t>
            </a:r>
            <a:r>
              <a:rPr lang="zh-CN" altLang="en-US" sz="1558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g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745"/>
              </a:spcBef>
              <a:buNone/>
            </a:pP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取</a:t>
            </a:r>
            <a:r>
              <a:rPr lang="zh-CN" altLang="en-US" sz="2970" kern="0" spc="-87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 </a:t>
            </a: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=</a:t>
            </a:r>
            <a:r>
              <a:rPr lang="zh-CN" altLang="en-US" sz="2069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n</a:t>
            </a: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(量程倍数)则</a:t>
            </a:r>
            <a:r>
              <a:rPr lang="zh-CN" altLang="en-US" sz="2069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R</a:t>
            </a: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=</a:t>
            </a:r>
            <a:r>
              <a:rPr lang="zh-CN" altLang="en-US" sz="2583" kern="0" spc="1166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 </a:t>
            </a: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·</a:t>
            </a:r>
            <a:r>
              <a:rPr lang="zh-CN" altLang="en-US" sz="2069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R</a:t>
            </a:r>
            <a:r>
              <a:rPr lang="zh-CN" altLang="en-US" sz="1558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g</a:t>
            </a:r>
            <a:endParaRPr lang="zh-CN" altLang="en-US" dirty="0"/>
          </a:p>
        </p:txBody>
      </p:sp>
      <p:pic>
        <p:nvPicPr>
          <p:cNvPr id="3" name="图片 3" descr="textimage3.jpe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2976" y="1277129"/>
            <a:ext cx="6500858" cy="1526368"/>
          </a:xfrm>
          <a:prstGeom prst="rect">
            <a:avLst/>
          </a:prstGeom>
        </p:spPr>
      </p:pic>
      <p:graphicFrame>
        <p:nvGraphicFramePr>
          <p:cNvPr id="6" name="对象 4"/>
          <p:cNvGraphicFramePr>
            <a:graphicFrameLocks noChangeAspect="1"/>
          </p:cNvGraphicFramePr>
          <p:nvPr/>
        </p:nvGraphicFramePr>
        <p:xfrm>
          <a:off x="2294677" y="4165142"/>
          <a:ext cx="735828" cy="941175"/>
        </p:xfrm>
        <a:graphic>
          <a:graphicData uri="http://schemas.openxmlformats.org/presentationml/2006/ole">
            <p:oleObj spid="_x0000_s2050" name="Equation" r:id="rId6" imgW="825600" imgH="1056000" progId="">
              <p:embed/>
            </p:oleObj>
          </a:graphicData>
        </a:graphic>
      </p:graphicFrame>
      <p:graphicFrame>
        <p:nvGraphicFramePr>
          <p:cNvPr id="7" name="对象 5"/>
          <p:cNvGraphicFramePr>
            <a:graphicFrameLocks noChangeAspect="1"/>
          </p:cNvGraphicFramePr>
          <p:nvPr/>
        </p:nvGraphicFramePr>
        <p:xfrm>
          <a:off x="802800" y="5049061"/>
          <a:ext cx="266700" cy="657224"/>
        </p:xfrm>
        <a:graphic>
          <a:graphicData uri="http://schemas.openxmlformats.org/presentationml/2006/ole">
            <p:oleObj spid="_x0000_s2051" name="Equation" r:id="rId7" imgW="268800" imgH="662400" progId="">
              <p:embed/>
            </p:oleObj>
          </a:graphicData>
        </a:graphic>
      </p:graphicFrame>
      <p:graphicFrame>
        <p:nvGraphicFramePr>
          <p:cNvPr id="8" name="对象 6"/>
          <p:cNvGraphicFramePr>
            <a:graphicFrameLocks noChangeAspect="1"/>
          </p:cNvGraphicFramePr>
          <p:nvPr/>
        </p:nvGraphicFramePr>
        <p:xfrm>
          <a:off x="3144105" y="5049061"/>
          <a:ext cx="476249" cy="571500"/>
        </p:xfrm>
        <a:graphic>
          <a:graphicData uri="http://schemas.openxmlformats.org/presentationml/2006/ole">
            <p:oleObj spid="_x0000_s2052" name="Equation" r:id="rId8" imgW="480000" imgH="576000" progId="">
              <p:embed/>
            </p:oleObj>
          </a:graphicData>
        </a:graphic>
      </p:graphicFrame>
    </p:spTree>
    <p:custDataLst>
      <p:custData r:id="rId2"/>
    </p:custData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705625"/>
            <a:ext cx="8505000" cy="16110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765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(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2)由步骤①连成电路,应用闭合电路的欧姆定律得: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I</a:t>
            </a:r>
            <a:r>
              <a:rPr lang="zh-CN" altLang="en-US" sz="1515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0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=</a:t>
            </a:r>
            <a:r>
              <a:rPr lang="zh-CN" altLang="en-US" sz="2788" kern="0" spc="3136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 </a:t>
            </a:r>
            <a:r>
              <a:rPr lang="zh-CN" altLang="en-US" sz="1169" kern="0" spc="843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 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①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85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由步骤②连成电路,根据电路串并联关系得:</a:t>
            </a:r>
            <a:endParaRPr lang="zh-CN" altLang="en-US" dirty="0"/>
          </a:p>
        </p:txBody>
      </p:sp>
      <p:graphicFrame>
        <p:nvGraphicFramePr>
          <p:cNvPr id="6" name="对象 4"/>
          <p:cNvGraphicFramePr>
            <a:graphicFrameLocks noChangeAspect="1"/>
          </p:cNvGraphicFramePr>
          <p:nvPr/>
        </p:nvGraphicFramePr>
        <p:xfrm>
          <a:off x="833166" y="1291448"/>
          <a:ext cx="752475" cy="609600"/>
        </p:xfrm>
        <a:graphic>
          <a:graphicData uri="http://schemas.openxmlformats.org/presentationml/2006/ole">
            <p:oleObj spid="_x0000_s20482" name="Equation" r:id="rId5" imgW="758400" imgH="614400" progId="">
              <p:embed/>
            </p:oleObj>
          </a:graphicData>
        </a:graphic>
      </p:graphicFrame>
      <p:sp>
        <p:nvSpPr>
          <p:cNvPr id="5" name="TextBox 2"/>
          <p:cNvSpPr txBox="1"/>
          <p:nvPr/>
        </p:nvSpPr>
        <p:spPr>
          <a:xfrm>
            <a:off x="540000" y="2277261"/>
            <a:ext cx="8505000" cy="27765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324" kern="0" spc="-224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 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=</a:t>
            </a:r>
            <a:r>
              <a:rPr lang="zh-CN" altLang="en-US" sz="3767" kern="0" spc="5832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 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·</a:t>
            </a:r>
            <a:r>
              <a:rPr lang="zh-CN" altLang="en-US" sz="2565" kern="0" spc="3509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 </a:t>
            </a:r>
            <a:r>
              <a:rPr lang="zh-CN" altLang="en-US" sz="1075" kern="0" spc="937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 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②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570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①②式联立解得:</a:t>
            </a:r>
            <a:r>
              <a:rPr lang="zh-CN" altLang="en-US" sz="2788" kern="0" spc="3286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 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=</a:t>
            </a:r>
            <a:r>
              <a:rPr lang="zh-CN" altLang="en-US" sz="2526" kern="0" spc="-426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 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R</a:t>
            </a:r>
            <a:r>
              <a:rPr lang="zh-CN" altLang="en-US" sz="1515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A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③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85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(3)由③式代入数据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E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=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I</a:t>
            </a:r>
            <a:r>
              <a:rPr lang="zh-CN" altLang="en-US" sz="1515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0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·</a:t>
            </a:r>
            <a:r>
              <a:rPr lang="zh-CN" altLang="en-US" sz="2592" kern="0" spc="332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 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=6 V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08"/>
              </a:spcBef>
              <a:buNone/>
            </a:pPr>
            <a:r>
              <a:rPr lang="zh-CN" altLang="en-US" sz="900" kern="0" spc="553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 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答案    (1)见解析图    (2)</a:t>
            </a:r>
            <a:r>
              <a:rPr lang="zh-CN" altLang="en-US" sz="2788" kern="0" spc="3286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 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=</a:t>
            </a:r>
            <a:r>
              <a:rPr lang="zh-CN" altLang="en-US" sz="2526" kern="0" spc="-426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 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R</a:t>
            </a:r>
            <a:r>
              <a:rPr lang="zh-CN" altLang="en-US" sz="1515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A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    (3)6 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V</a:t>
            </a:r>
            <a:endParaRPr lang="zh-CN" altLang="en-US" dirty="0"/>
          </a:p>
        </p:txBody>
      </p:sp>
      <p:pic>
        <p:nvPicPr>
          <p:cNvPr id="7" name="图片 3" descr="textimage57.jpe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0000" y="4763310"/>
            <a:ext cx="180975" cy="190500"/>
          </a:xfrm>
          <a:prstGeom prst="rect">
            <a:avLst/>
          </a:prstGeom>
        </p:spPr>
      </p:pic>
      <p:graphicFrame>
        <p:nvGraphicFramePr>
          <p:cNvPr id="8" name="对象 4"/>
          <p:cNvGraphicFramePr>
            <a:graphicFrameLocks noChangeAspect="1"/>
          </p:cNvGraphicFramePr>
          <p:nvPr/>
        </p:nvGraphicFramePr>
        <p:xfrm>
          <a:off x="540000" y="2571243"/>
          <a:ext cx="266699" cy="552449"/>
        </p:xfrm>
        <a:graphic>
          <a:graphicData uri="http://schemas.openxmlformats.org/presentationml/2006/ole">
            <p:oleObj spid="_x0000_s20483" name="Equation" r:id="rId7" imgW="268800" imgH="556800" progId="">
              <p:embed/>
            </p:oleObj>
          </a:graphicData>
        </a:graphic>
      </p:graphicFrame>
      <p:graphicFrame>
        <p:nvGraphicFramePr>
          <p:cNvPr id="9" name="对象 5"/>
          <p:cNvGraphicFramePr>
            <a:graphicFrameLocks noChangeAspect="1"/>
          </p:cNvGraphicFramePr>
          <p:nvPr/>
        </p:nvGraphicFramePr>
        <p:xfrm>
          <a:off x="950849" y="2569457"/>
          <a:ext cx="1147484" cy="842683"/>
        </p:xfrm>
        <a:graphic>
          <a:graphicData uri="http://schemas.openxmlformats.org/presentationml/2006/ole">
            <p:oleObj spid="_x0000_s20484" name="Equation" r:id="rId8" imgW="1228800" imgH="902400" progId="">
              <p:embed/>
            </p:oleObj>
          </a:graphicData>
        </a:graphic>
      </p:graphicFrame>
      <p:graphicFrame>
        <p:nvGraphicFramePr>
          <p:cNvPr id="10" name="对象 6"/>
          <p:cNvGraphicFramePr>
            <a:graphicFrameLocks noChangeAspect="1"/>
          </p:cNvGraphicFramePr>
          <p:nvPr/>
        </p:nvGraphicFramePr>
        <p:xfrm>
          <a:off x="2233949" y="2569308"/>
          <a:ext cx="771524" cy="609599"/>
        </p:xfrm>
        <a:graphic>
          <a:graphicData uri="http://schemas.openxmlformats.org/presentationml/2006/ole">
            <p:oleObj spid="_x0000_s20485" name="Equation" r:id="rId9" imgW="777600" imgH="614400" progId="">
              <p:embed/>
            </p:oleObj>
          </a:graphicData>
        </a:graphic>
      </p:graphicFrame>
      <p:graphicFrame>
        <p:nvGraphicFramePr>
          <p:cNvPr id="11" name="对象 7"/>
          <p:cNvGraphicFramePr>
            <a:graphicFrameLocks noChangeAspect="1"/>
          </p:cNvGraphicFramePr>
          <p:nvPr/>
        </p:nvGraphicFramePr>
        <p:xfrm>
          <a:off x="2400213" y="3332130"/>
          <a:ext cx="771525" cy="609600"/>
        </p:xfrm>
        <a:graphic>
          <a:graphicData uri="http://schemas.openxmlformats.org/presentationml/2006/ole">
            <p:oleObj spid="_x0000_s20486" name="Equation" r:id="rId10" imgW="777600" imgH="614400" progId="">
              <p:embed/>
            </p:oleObj>
          </a:graphicData>
        </a:graphic>
      </p:graphicFrame>
      <p:graphicFrame>
        <p:nvGraphicFramePr>
          <p:cNvPr id="12" name="对象 8"/>
          <p:cNvGraphicFramePr>
            <a:graphicFrameLocks noChangeAspect="1"/>
          </p:cNvGraphicFramePr>
          <p:nvPr/>
        </p:nvGraphicFramePr>
        <p:xfrm>
          <a:off x="3315888" y="3334064"/>
          <a:ext cx="266699" cy="552449"/>
        </p:xfrm>
        <a:graphic>
          <a:graphicData uri="http://schemas.openxmlformats.org/presentationml/2006/ole">
            <p:oleObj spid="_x0000_s20487" name="Equation" r:id="rId11" imgW="268800" imgH="556800" progId="">
              <p:embed/>
            </p:oleObj>
          </a:graphicData>
        </a:graphic>
      </p:graphicFrame>
      <p:graphicFrame>
        <p:nvGraphicFramePr>
          <p:cNvPr id="13" name="对象 9"/>
          <p:cNvGraphicFramePr>
            <a:graphicFrameLocks noChangeAspect="1"/>
          </p:cNvGraphicFramePr>
          <p:nvPr/>
        </p:nvGraphicFramePr>
        <p:xfrm>
          <a:off x="3140430" y="3968542"/>
          <a:ext cx="371474" cy="552449"/>
        </p:xfrm>
        <a:graphic>
          <a:graphicData uri="http://schemas.openxmlformats.org/presentationml/2006/ole">
            <p:oleObj spid="_x0000_s20488" name="Equation" r:id="rId12" imgW="374400" imgH="556800" progId="">
              <p:embed/>
            </p:oleObj>
          </a:graphicData>
        </a:graphic>
      </p:graphicFrame>
      <p:graphicFrame>
        <p:nvGraphicFramePr>
          <p:cNvPr id="14" name="对象 10"/>
          <p:cNvGraphicFramePr>
            <a:graphicFrameLocks noChangeAspect="1"/>
          </p:cNvGraphicFramePr>
          <p:nvPr/>
        </p:nvGraphicFramePr>
        <p:xfrm>
          <a:off x="3361842" y="4557154"/>
          <a:ext cx="771525" cy="609600"/>
        </p:xfrm>
        <a:graphic>
          <a:graphicData uri="http://schemas.openxmlformats.org/presentationml/2006/ole">
            <p:oleObj spid="_x0000_s20489" name="Equation" r:id="rId13" imgW="777600" imgH="614400" progId="">
              <p:embed/>
            </p:oleObj>
          </a:graphicData>
        </a:graphic>
      </p:graphicFrame>
      <p:graphicFrame>
        <p:nvGraphicFramePr>
          <p:cNvPr id="15" name="对象 11"/>
          <p:cNvGraphicFramePr>
            <a:graphicFrameLocks noChangeAspect="1"/>
          </p:cNvGraphicFramePr>
          <p:nvPr/>
        </p:nvGraphicFramePr>
        <p:xfrm>
          <a:off x="4277516" y="4559089"/>
          <a:ext cx="266699" cy="552449"/>
        </p:xfrm>
        <a:graphic>
          <a:graphicData uri="http://schemas.openxmlformats.org/presentationml/2006/ole">
            <p:oleObj spid="_x0000_s20490" name="Equation" r:id="rId14" imgW="268800" imgH="556800" progId="">
              <p:embed/>
            </p:oleObj>
          </a:graphicData>
        </a:graphic>
      </p:graphicFrame>
    </p:spTree>
    <p:custDataLst>
      <p:custData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705625"/>
            <a:ext cx="8505000" cy="4800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即改装后电流表量程为原来的</a:t>
            </a:r>
            <a:r>
              <a:rPr lang="zh-CN" altLang="en-US" sz="2069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n</a:t>
            </a: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倍时,需要给表头并联一个阻值为</a:t>
            </a:r>
            <a:r>
              <a:rPr lang="zh-CN" altLang="en-US" sz="2775" kern="0" spc="974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 </a:t>
            </a: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的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电阻,改装后电流表的内阻</a:t>
            </a:r>
            <a:r>
              <a:rPr lang="zh-CN" altLang="en-US" sz="2069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R</a:t>
            </a:r>
            <a:r>
              <a:rPr lang="zh-CN" altLang="en-US" sz="1558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A</a:t>
            </a: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=</a:t>
            </a:r>
            <a:r>
              <a:rPr lang="zh-CN" altLang="en-US" sz="2677" kern="0" spc="-1102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 </a:t>
            </a:r>
            <a:r>
              <a:rPr lang="zh-CN" altLang="en-US" sz="2069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R</a:t>
            </a:r>
            <a:r>
              <a:rPr lang="zh-CN" altLang="en-US" sz="1558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g</a:t>
            </a: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。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04"/>
              </a:spcBef>
              <a:buNone/>
            </a:pPr>
            <a:r>
              <a:rPr lang="zh-CN" altLang="en-US" sz="1273" kern="0" spc="-298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 </a:t>
            </a: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注意    将表头改装成电流表、电压表后允许通过表头的最大电流和表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头两端所能加的最大电压并没有改变,改装后电流表比原量程增加的电</a:t>
            </a:r>
            <a:r>
              <a:rPr dirty="0"/>
              <a:t/>
            </a:r>
            <a:br>
              <a:rPr dirty="0"/>
            </a:b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流被分流电阻承担,改装后的电压表比原量程增加的电压被分压电阻承</a:t>
            </a:r>
            <a:r>
              <a:rPr dirty="0"/>
              <a:t/>
            </a:r>
            <a:br>
              <a:rPr dirty="0"/>
            </a:b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担。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二、电阻的测量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1.伏安法测电阻的原理是,用电压表测出加在</a:t>
            </a:r>
            <a:r>
              <a:rPr lang="zh-CN" altLang="en-US" sz="2069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R</a:t>
            </a: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两端的电压,用电流表测</a:t>
            </a:r>
            <a:r>
              <a:rPr dirty="0"/>
              <a:t/>
            </a:r>
            <a:br>
              <a:rPr dirty="0"/>
            </a:b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出通过</a:t>
            </a:r>
            <a:r>
              <a:rPr lang="zh-CN" altLang="en-US" sz="2069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R</a:t>
            </a: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的电流,根据欧姆定律可得</a:t>
            </a:r>
            <a:r>
              <a:rPr lang="zh-CN" altLang="en-US" sz="2069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R</a:t>
            </a: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=</a:t>
            </a:r>
            <a:r>
              <a:rPr lang="zh-CN" altLang="en-US" sz="2644" kern="0" spc="-619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 </a:t>
            </a: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。</a:t>
            </a:r>
            <a:endParaRPr lang="zh-CN" altLang="en-US" dirty="0"/>
          </a:p>
        </p:txBody>
      </p:sp>
      <p:pic>
        <p:nvPicPr>
          <p:cNvPr id="3" name="图片 3" descr="textimage4.jpe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000" y="2136193"/>
            <a:ext cx="123824" cy="161925"/>
          </a:xfrm>
          <a:prstGeom prst="rect">
            <a:avLst/>
          </a:prstGeom>
        </p:spPr>
      </p:pic>
      <p:graphicFrame>
        <p:nvGraphicFramePr>
          <p:cNvPr id="6" name="对象 4"/>
          <p:cNvGraphicFramePr>
            <a:graphicFrameLocks noChangeAspect="1"/>
          </p:cNvGraphicFramePr>
          <p:nvPr/>
        </p:nvGraphicFramePr>
        <p:xfrm>
          <a:off x="7832700" y="780866"/>
          <a:ext cx="476249" cy="600074"/>
        </p:xfrm>
        <a:graphic>
          <a:graphicData uri="http://schemas.openxmlformats.org/presentationml/2006/ole">
            <p:oleObj spid="_x0000_s3074" name="Equation" r:id="rId6" imgW="480000" imgH="604800" progId="">
              <p:embed/>
            </p:oleObj>
          </a:graphicData>
        </a:graphic>
      </p:graphicFrame>
      <p:graphicFrame>
        <p:nvGraphicFramePr>
          <p:cNvPr id="7" name="对象 5"/>
          <p:cNvGraphicFramePr>
            <a:graphicFrameLocks noChangeAspect="1"/>
          </p:cNvGraphicFramePr>
          <p:nvPr/>
        </p:nvGraphicFramePr>
        <p:xfrm>
          <a:off x="3897359" y="1434696"/>
          <a:ext cx="200025" cy="571500"/>
        </p:xfrm>
        <a:graphic>
          <a:graphicData uri="http://schemas.openxmlformats.org/presentationml/2006/ole">
            <p:oleObj spid="_x0000_s3075" name="Equation" r:id="rId7" imgW="201600" imgH="576000" progId="">
              <p:embed/>
            </p:oleObj>
          </a:graphicData>
        </a:graphic>
      </p:graphicFrame>
      <p:graphicFrame>
        <p:nvGraphicFramePr>
          <p:cNvPr id="8" name="对象 6"/>
          <p:cNvGraphicFramePr>
            <a:graphicFrameLocks noChangeAspect="1"/>
          </p:cNvGraphicFramePr>
          <p:nvPr/>
        </p:nvGraphicFramePr>
        <p:xfrm>
          <a:off x="4748623" y="4965821"/>
          <a:ext cx="257175" cy="561975"/>
        </p:xfrm>
        <a:graphic>
          <a:graphicData uri="http://schemas.openxmlformats.org/presentationml/2006/ole">
            <p:oleObj spid="_x0000_s3076" name="Equation" r:id="rId8" imgW="259200" imgH="566400" progId="">
              <p:embed/>
            </p:oleObj>
          </a:graphicData>
        </a:graphic>
      </p:graphicFrame>
    </p:spTree>
    <p:custDataLst>
      <p:custData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705625"/>
            <a:ext cx="8505000" cy="33562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2.采用电流表外接的方法,由于电压表的分流,电流表测出的电流值要比</a:t>
            </a:r>
            <a:r>
              <a:rPr dirty="0"/>
              <a:t/>
            </a:r>
            <a:br>
              <a:rPr dirty="0"/>
            </a:b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通过电阻</a:t>
            </a:r>
            <a:r>
              <a:rPr lang="zh-CN" altLang="en-US" sz="2069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R</a:t>
            </a: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的电流①</a:t>
            </a:r>
            <a:r>
              <a:rPr lang="zh-CN" altLang="en-US" sz="2069" u="sng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　大    </a:t>
            </a: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,因而求出的电阻要比真实值②</a:t>
            </a:r>
            <a:r>
              <a:rPr lang="zh-CN" altLang="en-US" sz="2069" u="sng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　小    </a:t>
            </a: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;采用</a:t>
            </a:r>
            <a:r>
              <a:rPr dirty="0"/>
              <a:t/>
            </a:r>
            <a:br>
              <a:rPr dirty="0"/>
            </a:b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电流表内接的方法,由于电流表的分压,电压表测出的电压值要比电阻</a:t>
            </a:r>
            <a:r>
              <a:rPr lang="zh-CN" altLang="en-US" sz="2069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R</a:t>
            </a:r>
            <a:r>
              <a:rPr dirty="0"/>
              <a:t/>
            </a:r>
            <a:br>
              <a:rPr dirty="0"/>
            </a:b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两端的电压③</a:t>
            </a:r>
            <a:r>
              <a:rPr lang="zh-CN" altLang="en-US" sz="2069" u="sng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　大    </a:t>
            </a: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,因而求出的电阻要比真实值④</a:t>
            </a:r>
            <a:r>
              <a:rPr lang="zh-CN" altLang="en-US" sz="2069" u="sng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　大    </a:t>
            </a: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,所以可以记</a:t>
            </a:r>
            <a:r>
              <a:rPr dirty="0"/>
              <a:t/>
            </a:r>
            <a:br>
              <a:rPr dirty="0"/>
            </a:b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为内大外小。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3.欧姆表是根据闭合电路欧姆定律制成的,它操作简单,但只能粗略测量</a:t>
            </a:r>
            <a:r>
              <a:rPr dirty="0"/>
              <a:t/>
            </a:r>
            <a:br>
              <a:rPr dirty="0"/>
            </a:b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电阻。</a:t>
            </a:r>
            <a:endParaRPr lang="zh-CN" altLang="en-US" dirty="0"/>
          </a:p>
        </p:txBody>
      </p:sp>
    </p:spTree>
    <p:custDataLst>
      <p:custData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653219"/>
            <a:ext cx="8505000" cy="49101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840" kern="0" spc="14559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 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450"/>
              </a:spcBef>
              <a:buNone/>
            </a:pP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一、单项选择题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1.如图所示,甲、乙两电路都是用来测定电阻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R</a:t>
            </a:r>
            <a:r>
              <a:rPr lang="zh-CN" altLang="en-US" sz="1515" i="1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x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阻值的,下列说法中正确的</a:t>
            </a:r>
            <a:r>
              <a:rPr dirty="0"/>
              <a:t/>
            </a:r>
            <a:br>
              <a:rPr dirty="0"/>
            </a:b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是</a:t>
            </a:r>
            <a:r>
              <a:rPr lang="zh-CN" altLang="en-US" sz="1574" kern="0" spc="438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 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(　    )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6869" kern="0" spc="3708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 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789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A.采用甲电路测得的电阻值偏大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B.采用乙电路的系统误差是由电流表内阻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R</a:t>
            </a:r>
            <a:r>
              <a:rPr lang="zh-CN" altLang="en-US" sz="1515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A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引起的</a:t>
            </a:r>
            <a:endParaRPr lang="zh-CN" altLang="en-US" dirty="0"/>
          </a:p>
        </p:txBody>
      </p:sp>
      <p:pic>
        <p:nvPicPr>
          <p:cNvPr id="4" name="图片 4" descr="textimage6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7120" y="2777327"/>
            <a:ext cx="5403772" cy="1742854"/>
          </a:xfrm>
          <a:prstGeom prst="rect">
            <a:avLst/>
          </a:prstGeom>
        </p:spPr>
      </p:pic>
      <p:pic>
        <p:nvPicPr>
          <p:cNvPr id="5" name="图片 3" descr="textimage4.jpe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9693" y="810414"/>
            <a:ext cx="1784853" cy="500066"/>
          </a:xfrm>
          <a:prstGeom prst="rect">
            <a:avLst/>
          </a:prstGeom>
        </p:spPr>
      </p:pic>
    </p:spTree>
    <p:custDataLst>
      <p:custData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705625"/>
            <a:ext cx="8505000" cy="420602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C.采用甲电路的条件是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R</a:t>
            </a:r>
            <a:r>
              <a:rPr lang="zh-CN" altLang="en-US" sz="1515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A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&lt;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R</a:t>
            </a:r>
            <a:r>
              <a:rPr lang="zh-CN" altLang="en-US" sz="1515" i="1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x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D.若先后采用甲、乙两电路测量,发现电流表读数有显著变化,而电压表读</a:t>
            </a:r>
            <a:r>
              <a:rPr dirty="0"/>
              <a:t/>
            </a:r>
            <a:br>
              <a:rPr dirty="0"/>
            </a:b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数变化较小,则应选用甲电路测量较为准确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1351" kern="0" spc="73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 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答案    B　采用甲电路时,测得的电阻是电阻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R</a:t>
            </a:r>
            <a:r>
              <a:rPr lang="zh-CN" altLang="en-US" sz="1515" i="1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x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与电压表内阻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R</a:t>
            </a:r>
            <a:r>
              <a:rPr lang="zh-CN" altLang="en-US" sz="1515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V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的并联电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阻,测得的电阻值偏小,采用甲电路的条件是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R</a:t>
            </a:r>
            <a:r>
              <a:rPr lang="zh-CN" altLang="en-US" sz="1515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V</a:t>
            </a:r>
            <a:r>
              <a:rPr lang="zh-CN" altLang="en-US" sz="2012" kern="0" dirty="0" smtClean="0">
                <a:solidFill>
                  <a:srgbClr val="000000"/>
                </a:solidFill>
                <a:latin typeface="NEU-BZ" pitchFamily="65" charset="-122"/>
                <a:ea typeface="NEU-BZ" pitchFamily="65" charset="-122"/>
              </a:rPr>
              <a:t>≫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R</a:t>
            </a:r>
            <a:r>
              <a:rPr lang="zh-CN" altLang="en-US" sz="1515" i="1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x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,选项A、C错误;采用乙</a:t>
            </a:r>
            <a:r>
              <a:rPr dirty="0"/>
              <a:t/>
            </a:r>
            <a:br>
              <a:rPr dirty="0"/>
            </a:b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电路时,测得的电阻是电阻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R</a:t>
            </a:r>
            <a:r>
              <a:rPr lang="zh-CN" altLang="en-US" sz="1515" i="1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x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与电流表内阻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R</a:t>
            </a:r>
            <a:r>
              <a:rPr lang="zh-CN" altLang="en-US" sz="1515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A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的串联电阻,误差是由电流表</a:t>
            </a:r>
            <a:r>
              <a:rPr dirty="0"/>
              <a:t/>
            </a:r>
            <a:br>
              <a:rPr dirty="0"/>
            </a:b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内阻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R</a:t>
            </a:r>
            <a:r>
              <a:rPr lang="zh-CN" altLang="en-US" sz="1515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A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分压引起的,选项B正确;若先后采用甲、乙两电路测量,发现电流表</a:t>
            </a:r>
            <a:r>
              <a:rPr dirty="0"/>
              <a:t/>
            </a:r>
            <a:br>
              <a:rPr dirty="0"/>
            </a:b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读数有显著变化,说明电压表的内阻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R</a:t>
            </a:r>
            <a:r>
              <a:rPr lang="zh-CN" altLang="en-US" sz="1515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V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与电阻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R</a:t>
            </a:r>
            <a:r>
              <a:rPr lang="zh-CN" altLang="en-US" sz="1515" i="1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x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的阻值相当,为了电流测量</a:t>
            </a:r>
            <a:r>
              <a:rPr dirty="0"/>
              <a:t/>
            </a:r>
            <a:br>
              <a:rPr dirty="0"/>
            </a:b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准确,应选用乙电路测量,选项D错误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。</a:t>
            </a:r>
            <a:endParaRPr lang="zh-CN" altLang="en-US" dirty="0"/>
          </a:p>
        </p:txBody>
      </p:sp>
      <p:pic>
        <p:nvPicPr>
          <p:cNvPr id="3" name="图片 3" descr="textimage7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000" y="2274547"/>
            <a:ext cx="180975" cy="1905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21439" y="2205823"/>
            <a:ext cx="8501122" cy="27146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custData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ustomerInfo>
  <UserName>DELL</UserName>
  <CompanyName/>
  <MachineID>A666</MachineID>
  <ToolID>ljRTAAAAKGU=</ToolID>
  <Data><![CDATA[bGpSVEFBQUFLR1U9]]></Data>
</CustomerInfo>
</file>

<file path=customXml/item10.xml><?xml version="1.0" encoding="utf-8"?>
<CustomerInfo>
  <UserName>DELL</UserName>
  <CompanyName/>
  <MachineID>A666</MachineID>
  <ToolID>ljRTAAAAKGU=</ToolID>
  <Data><![CDATA[bGpSVEFBQUFLR1U9]]></Data>
</CustomerInfo>
</file>

<file path=customXml/item11.xml><?xml version="1.0" encoding="utf-8"?>
<CustomerInfo>
  <UserName>DELL</UserName>
  <CompanyName/>
  <MachineID>A666</MachineID>
  <ToolID>ljRTAAAAKGU=</ToolID>
  <Data><![CDATA[bGpSVEFBQUFLR1U9]]></Data>
</CustomerInfo>
</file>

<file path=customXml/item12.xml><?xml version="1.0" encoding="utf-8"?>
<CustomerInfo>
  <UserName>DELL</UserName>
  <CompanyName/>
  <MachineID>A666</MachineID>
  <ToolID>ljRTAAAAKGU=</ToolID>
  <Data><![CDATA[bGpSVEFBQUFLR1U9]]></Data>
</CustomerInfo>
</file>

<file path=customXml/item13.xml><?xml version="1.0" encoding="utf-8"?>
<CustomerInfo>
  <UserName>DELL</UserName>
  <CompanyName/>
  <MachineID>A666</MachineID>
  <ToolID>ljRTAAAAKGU=</ToolID>
  <Data><![CDATA[bGpSVEFBQUFLR1U9]]></Data>
</CustomerInfo>
</file>

<file path=customXml/item14.xml><?xml version="1.0" encoding="utf-8"?>
<CustomerInfo>
  <UserName>DELL</UserName>
  <CompanyName/>
  <MachineID>A666</MachineID>
  <ToolID>ljRTAAAAKGU=</ToolID>
  <Data><![CDATA[bGpSVEFBQUFLR1U9]]></Data>
</CustomerInfo>
</file>

<file path=customXml/item15.xml><?xml version="1.0" encoding="utf-8"?>
<CustomerInfo>
  <UserName>DELL</UserName>
  <CompanyName/>
  <MachineID>A666</MachineID>
  <ToolID>ljRTAAAAKGU=</ToolID>
  <Data><![CDATA[bGpSVEFBQUFLR1U9]]></Data>
</CustomerInfo>
</file>

<file path=customXml/item16.xml><?xml version="1.0" encoding="utf-8"?>
<CustomerInfo>
  <UserName>DELL</UserName>
  <CompanyName/>
  <MachineID>A666</MachineID>
  <ToolID>ljRTAAAAKGU=</ToolID>
  <Data><![CDATA[bGpSVEFBQUFLR1U9]]></Data>
</CustomerInfo>
</file>

<file path=customXml/item17.xml><?xml version="1.0" encoding="utf-8"?>
<CustomerInfo>
  <UserName>DELL</UserName>
  <CompanyName/>
  <MachineID>A666</MachineID>
  <ToolID>ljRTAAAAKGU=</ToolID>
  <Data><![CDATA[bGpSVEFBQUFLR1U9]]></Data>
</CustomerInfo>
</file>

<file path=customXml/item18.xml><?xml version="1.0" encoding="utf-8"?>
<CustomerInfo>
  <UserName>DELL</UserName>
  <CompanyName/>
  <MachineID>A666</MachineID>
  <ToolID>ljRTAAAAKGU=</ToolID>
  <Data><![CDATA[bGpSVEFBQUFLR1U9]]></Data>
</CustomerInfo>
</file>

<file path=customXml/item19.xml><?xml version="1.0" encoding="utf-8"?>
<CustomerInfo>
  <UserName>DELL</UserName>
  <CompanyName/>
  <MachineID>A666</MachineID>
  <ToolID>ljRTAAAAKGU=</ToolID>
  <Data><![CDATA[bGpSVEFBQUFLR1U9]]></Data>
</CustomerInfo>
</file>

<file path=customXml/item2.xml><?xml version="1.0" encoding="utf-8"?>
<CustomerInfo>
  <UserName>DELL</UserName>
  <CompanyName/>
  <MachineID>A666</MachineID>
  <ToolID>ljRTAAAAKGU=</ToolID>
  <Data><![CDATA[bGpSVEFBQUFLR1U9]]></Data>
</CustomerInfo>
</file>

<file path=customXml/item20.xml><?xml version="1.0" encoding="utf-8"?>
<CustomerInfo>
  <UserName>DELL</UserName>
  <CompanyName/>
  <MachineID>A666</MachineID>
  <ToolID>ljRTAAAAKGU=</ToolID>
  <Data><![CDATA[bGpSVEFBQUFLR1U9]]></Data>
</CustomerInfo>
</file>

<file path=customXml/item21.xml><?xml version="1.0" encoding="utf-8"?>
<CustomerInfo>
  <UserName>DELL</UserName>
  <CompanyName/>
  <MachineID>A666</MachineID>
  <ToolID>ljRTAAAAKGU=</ToolID>
  <Data><![CDATA[bGpSVEFBQUFLR1U9]]></Data>
</CustomerInfo>
</file>

<file path=customXml/item22.xml><?xml version="1.0" encoding="utf-8"?>
<CustomerInfo>
  <UserName>DELL</UserName>
  <CompanyName/>
  <MachineID>A666</MachineID>
  <ToolID>ljRTAAAAKGU=</ToolID>
  <Data><![CDATA[bGpSVEFBQUFLR1U9]]></Data>
</CustomerInfo>
</file>

<file path=customXml/item23.xml><?xml version="1.0" encoding="utf-8"?>
<CustomerInfo>
  <UserName>DELL</UserName>
  <CompanyName/>
  <MachineID>A666</MachineID>
  <ToolID>ljRTAAAAKGU=</ToolID>
  <Data><![CDATA[bGpSVEFBQUFLR1U9]]></Data>
</CustomerInfo>
</file>

<file path=customXml/item24.xml><?xml version="1.0" encoding="utf-8"?>
<CustomerInfo>
  <UserName>DELL</UserName>
  <CompanyName/>
  <MachineID>A666</MachineID>
  <ToolID>ljRTAAAAKGU=</ToolID>
  <Data><![CDATA[bGpSVEFBQUFLR1U9]]></Data>
</CustomerInfo>
</file>

<file path=customXml/item25.xml><?xml version="1.0" encoding="utf-8"?>
<CustomerInfo>
  <UserName>DELL</UserName>
  <CompanyName/>
  <MachineID>A666</MachineID>
  <ToolID>ljRTAAAAKGU=</ToolID>
  <Data><![CDATA[bGpSVEFBQUFLR1U9]]></Data>
</CustomerInfo>
</file>

<file path=customXml/item26.xml><?xml version="1.0" encoding="utf-8"?>
<CustomerInfo>
  <UserName>DELL</UserName>
  <CompanyName/>
  <MachineID>A666</MachineID>
  <ToolID>ljRTAAAAKGU=</ToolID>
  <Data><![CDATA[bGpSVEFBQUFLR1U9]]></Data>
</CustomerInfo>
</file>

<file path=customXml/item27.xml><?xml version="1.0" encoding="utf-8"?>
<CustomerInfo>
  <UserName>DELL</UserName>
  <CompanyName/>
  <MachineID>A666</MachineID>
  <ToolID>ljRTAAAAKGU=</ToolID>
  <Data><![CDATA[bGpSVEFBQUFLR1U9]]></Data>
</CustomerInfo>
</file>

<file path=customXml/item28.xml><?xml version="1.0" encoding="utf-8"?>
<CustomerInfo>
  <UserName>DELL</UserName>
  <CompanyName/>
  <MachineID>A666</MachineID>
  <ToolID>ljRTAAAAKGU=</ToolID>
  <Data><![CDATA[bGpSVEFBQUFLR1U9]]></Data>
</CustomerInfo>
</file>

<file path=customXml/item29.xml><?xml version="1.0" encoding="utf-8"?>
<CustomerInfo>
  <UserName>DELL</UserName>
  <CompanyName/>
  <MachineID>A666</MachineID>
  <ToolID>ljRTAAAAKGU=</ToolID>
  <Data><![CDATA[bGpSVEFBQUFLR1U9]]></Data>
</CustomerInfo>
</file>

<file path=customXml/item3.xml><?xml version="1.0" encoding="utf-8"?>
<CustomerInfo>
  <UserName>DELL</UserName>
  <CompanyName/>
  <MachineID>A666</MachineID>
  <ToolID>ljRTAAAAKGU=</ToolID>
  <Data><![CDATA[bGpSVEFBQUFLR1U9]]></Data>
</CustomerInfo>
</file>

<file path=customXml/item30.xml><?xml version="1.0" encoding="utf-8"?>
<CustomerInfo>
  <UserName>DELL</UserName>
  <CompanyName/>
  <MachineID>A666</MachineID>
  <ToolID>ljRTAAAAKGU=</ToolID>
  <Data><![CDATA[bGpSVEFBQUFLR1U9]]></Data>
</CustomerInfo>
</file>

<file path=customXml/item31.xml><?xml version="1.0" encoding="utf-8"?>
<CustomerInfo>
  <UserName>DELL</UserName>
  <CompanyName/>
  <MachineID>A666</MachineID>
  <ToolID>ljRTAAAAKGU=</ToolID>
  <Data><![CDATA[bGpSVEFBQUFLR1U9]]></Data>
</CustomerInfo>
</file>

<file path=customXml/item32.xml><?xml version="1.0" encoding="utf-8"?>
<CustomerInfo>
  <UserName>DELL</UserName>
  <CompanyName/>
  <MachineID>A666</MachineID>
  <ToolID>ljRTAAAAKGU=</ToolID>
  <Data><![CDATA[bGpSVEFBQUFLR1U9]]></Data>
</CustomerInfo>
</file>

<file path=customXml/item33.xml><?xml version="1.0" encoding="utf-8"?>
<CustomerInfo>
  <UserName>DELL</UserName>
  <CompanyName/>
  <MachineID>A666</MachineID>
  <ToolID>ljRTAAAAKGU=</ToolID>
  <Data><![CDATA[bGpSVEFBQUFLR1U9]]></Data>
</CustomerInfo>
</file>

<file path=customXml/item34.xml><?xml version="1.0" encoding="utf-8"?>
<CustomerInfo>
  <UserName>DELL</UserName>
  <CompanyName/>
  <MachineID>A666</MachineID>
  <ToolID>ljRTAAAAKGU=</ToolID>
  <Data><![CDATA[bGpSVEFBQUFLR1U9]]></Data>
</CustomerInfo>
</file>

<file path=customXml/item35.xml><?xml version="1.0" encoding="utf-8"?>
<CustomerInfo>
  <UserName>DELL</UserName>
  <CompanyName/>
  <MachineID>A666</MachineID>
  <ToolID>ljRTAAAAKGU=</ToolID>
  <Data><![CDATA[bGpSVEFBQUFLR1U9]]></Data>
</CustomerInfo>
</file>

<file path=customXml/item36.xml><?xml version="1.0" encoding="utf-8"?>
<CustomerInfo>
  <UserName>DELL</UserName>
  <CompanyName/>
  <MachineID>A666</MachineID>
  <ToolID>ljRTAAAAKGU=</ToolID>
  <Data><![CDATA[bGpSVEFBQUFLR1U9]]></Data>
</CustomerInfo>
</file>

<file path=customXml/item37.xml><?xml version="1.0" encoding="utf-8"?>
<CustomerInfo>
  <UserName>DELL</UserName>
  <CompanyName/>
  <MachineID>A666</MachineID>
  <ToolID>ljRTAAAAKGU=</ToolID>
  <Data><![CDATA[bGpSVEFBQUFLR1U9]]></Data>
</CustomerInfo>
</file>

<file path=customXml/item38.xml><?xml version="1.0" encoding="utf-8"?>
<CustomerInfo>
  <UserName>DELL</UserName>
  <CompanyName/>
  <MachineID>A666</MachineID>
  <ToolID>ljRTAAAAKGU=</ToolID>
  <Data><![CDATA[bGpSVEFBQUFLR1U9]]></Data>
</CustomerInfo>
</file>

<file path=customXml/item39.xml><?xml version="1.0" encoding="utf-8"?>
<CustomerInfo>
  <UserName>DELL</UserName>
  <CompanyName/>
  <MachineID>A666</MachineID>
  <ToolID>ljRTAAAAKGU=</ToolID>
  <Data><![CDATA[bGpSVEFBQUFLR1U9]]></Data>
</CustomerInfo>
</file>

<file path=customXml/item4.xml><?xml version="1.0" encoding="utf-8"?>
<CustomerInfo>
  <UserName>DELL</UserName>
  <CompanyName/>
  <MachineID>A666</MachineID>
  <ToolID>ljRTAAAAKGU=</ToolID>
  <Data><![CDATA[bGpSVEFBQUFLR1U9]]></Data>
</CustomerInfo>
</file>

<file path=customXml/item40.xml><?xml version="1.0" encoding="utf-8"?>
<CustomerInfo>
  <UserName>DELL</UserName>
  <CompanyName/>
  <MachineID>A666</MachineID>
  <ToolID>ljRTAAAAKGU=</ToolID>
  <Data><![CDATA[bGpSVEFBQUFLR1U9]]></Data>
</CustomerInfo>
</file>

<file path=customXml/item41.xml><?xml version="1.0" encoding="utf-8"?>
<CustomerInfo>
  <UserName>DELL</UserName>
  <CompanyName/>
  <MachineID>A666</MachineID>
  <ToolID>ljRTAAAAKGU=</ToolID>
  <Data><![CDATA[bGpSVEFBQUFLR1U9]]></Data>
</CustomerInfo>
</file>

<file path=customXml/item42.xml><?xml version="1.0" encoding="utf-8"?>
<CustomerInfo>
  <UserName>DELL</UserName>
  <CompanyName/>
  <MachineID>A666</MachineID>
  <ToolID>ljRTAAAAKGU=</ToolID>
  <Data><![CDATA[bGpSVEFBQUFLR1U9]]></Data>
</CustomerInfo>
</file>

<file path=customXml/item43.xml><?xml version="1.0" encoding="utf-8"?>
<CustomerInfo>
  <UserName>DELL</UserName>
  <CompanyName/>
  <MachineID>A666</MachineID>
  <ToolID>ljRTAAAAKGU=</ToolID>
  <Data><![CDATA[bGpSVEFBQUFLR1U9]]></Data>
</CustomerInfo>
</file>

<file path=customXml/item44.xml><?xml version="1.0" encoding="utf-8"?>
<CustomerInfo>
  <UserName>DELL</UserName>
  <CompanyName/>
  <MachineID>A666</MachineID>
  <ToolID>ljRTAAAAKGU=</ToolID>
  <Data><![CDATA[bGpSVEFBQUFLR1U9]]></Data>
</CustomerInfo>
</file>

<file path=customXml/item45.xml><?xml version="1.0" encoding="utf-8"?>
<CustomerInfo>
  <UserName>DELL</UserName>
  <CompanyName/>
  <MachineID>A666</MachineID>
  <ToolID>ljRTAAAAKGU=</ToolID>
  <Data><![CDATA[bGpSVEFBQUFLR1U9]]></Data>
</CustomerInfo>
</file>

<file path=customXml/item46.xml><?xml version="1.0" encoding="utf-8"?>
<CustomerInfo>
  <UserName>DELL</UserName>
  <CompanyName/>
  <MachineID>A666</MachineID>
  <ToolID>ljRTAAAAKGU=</ToolID>
  <Data><![CDATA[bGpSVEFBQUFLR1U9]]></Data>
</CustomerInfo>
</file>

<file path=customXml/item47.xml><?xml version="1.0" encoding="utf-8"?>
<CustomerInfo>
  <UserName>DELL</UserName>
  <CompanyName/>
  <MachineID>A666</MachineID>
  <ToolID>ljRTAAAAKGU=</ToolID>
  <Data><![CDATA[bGpSVEFBQUFLR1U9]]></Data>
</CustomerInfo>
</file>

<file path=customXml/item48.xml><?xml version="1.0" encoding="utf-8"?>
<CustomerInfo>
  <UserName>DELL</UserName>
  <CompanyName/>
  <MachineID>A666</MachineID>
  <ToolID>ljRTAAAAKGU=</ToolID>
  <Data><![CDATA[bGpSVEFBQUFLR1U9]]></Data>
</CustomerInfo>
</file>

<file path=customXml/item49.xml><?xml version="1.0" encoding="utf-8"?>
<CustomerInfo>
  <UserName>DELL</UserName>
  <CompanyName/>
  <MachineID>A666</MachineID>
  <ToolID>ljRTAAAAKGU=</ToolID>
  <Data><![CDATA[bGpSVEFBQUFLR1U9]]></Data>
</CustomerInfo>
</file>

<file path=customXml/item5.xml><?xml version="1.0" encoding="utf-8"?>
<CustomerInfo>
  <UserName>DELL</UserName>
  <CompanyName/>
  <MachineID>A666</MachineID>
  <ToolID>ljRTAAAAKGU=</ToolID>
  <Data><![CDATA[bGpSVEFBQUFLR1U9]]></Data>
</CustomerInfo>
</file>

<file path=customXml/item50.xml><?xml version="1.0" encoding="utf-8"?>
<CustomerInfo>
  <UserName>DELL</UserName>
  <CompanyName/>
  <MachineID>A666</MachineID>
  <ToolID>ljRTAAAAKGU=</ToolID>
  <Data><![CDATA[bGpSVEFBQUFLR1U9]]></Data>
</CustomerInfo>
</file>

<file path=customXml/item51.xml><?xml version="1.0" encoding="utf-8"?>
<CustomerInfo>
  <UserName>DELL</UserName>
  <CompanyName/>
  <MachineID>A666</MachineID>
  <ToolID>ljRTAAAAKGU=</ToolID>
  <Data><![CDATA[bGpSVEFBQUFLR1U9]]></Data>
</CustomerInfo>
</file>

<file path=customXml/item6.xml><?xml version="1.0" encoding="utf-8"?>
<CustomerInfo>
  <UserName>DELL</UserName>
  <CompanyName/>
  <MachineID>A666</MachineID>
  <ToolID>ljRTAAAAKGU=</ToolID>
  <Data><![CDATA[bGpSVEFBQUFLR1U9]]></Data>
</CustomerInfo>
</file>

<file path=customXml/item7.xml><?xml version="1.0" encoding="utf-8"?>
<CustomerInfo>
  <UserName>DELL</UserName>
  <CompanyName/>
  <MachineID>A666</MachineID>
  <ToolID>ljRTAAAAKGU=</ToolID>
  <Data><![CDATA[bGpSVEFBQUFLR1U9]]></Data>
</CustomerInfo>
</file>

<file path=customXml/item8.xml><?xml version="1.0" encoding="utf-8"?>
<CustomerInfo>
  <UserName>DELL</UserName>
  <CompanyName/>
  <MachineID>A666</MachineID>
  <ToolID>ljRTAAAAKGU=</ToolID>
  <Data><![CDATA[bGpSVEFBQUFLR1U9]]></Data>
</CustomerInfo>
</file>

<file path=customXml/item9.xml><?xml version="1.0" encoding="utf-8"?>
<CustomerInfo>
  <UserName>DELL</UserName>
  <CompanyName/>
  <MachineID>A666</MachineID>
  <ToolID>ljRTAAAAKGU=</ToolID>
  <Data><![CDATA[bGpSVEFBQUFLR1U9]]></Data>
</CustomerInfo>
</file>

<file path=customXml/itemProps1.xml><?xml version="1.0" encoding="utf-8"?>
<ds:datastoreItem xmlns:ds="http://schemas.openxmlformats.org/officeDocument/2006/customXml" ds:itemID="{54967CB9-4200-4F14-91A3-F9F4AB4CEC9E}">
  <ds:schemaRefs/>
</ds:datastoreItem>
</file>

<file path=customXml/itemProps10.xml><?xml version="1.0" encoding="utf-8"?>
<ds:datastoreItem xmlns:ds="http://schemas.openxmlformats.org/officeDocument/2006/customXml" ds:itemID="{1C3AA96E-D596-442F-BEA3-0755C9E0CC8E}">
  <ds:schemaRefs/>
</ds:datastoreItem>
</file>

<file path=customXml/itemProps11.xml><?xml version="1.0" encoding="utf-8"?>
<ds:datastoreItem xmlns:ds="http://schemas.openxmlformats.org/officeDocument/2006/customXml" ds:itemID="{8E8AED23-D886-4583-9254-D0BB40BEEE97}">
  <ds:schemaRefs/>
</ds:datastoreItem>
</file>

<file path=customXml/itemProps12.xml><?xml version="1.0" encoding="utf-8"?>
<ds:datastoreItem xmlns:ds="http://schemas.openxmlformats.org/officeDocument/2006/customXml" ds:itemID="{0D05A749-FB14-48E0-90F0-3573DB52CBE9}">
  <ds:schemaRefs/>
</ds:datastoreItem>
</file>

<file path=customXml/itemProps13.xml><?xml version="1.0" encoding="utf-8"?>
<ds:datastoreItem xmlns:ds="http://schemas.openxmlformats.org/officeDocument/2006/customXml" ds:itemID="{A9E9E043-84BD-46C8-B1FC-F22D93E156B9}">
  <ds:schemaRefs/>
</ds:datastoreItem>
</file>

<file path=customXml/itemProps14.xml><?xml version="1.0" encoding="utf-8"?>
<ds:datastoreItem xmlns:ds="http://schemas.openxmlformats.org/officeDocument/2006/customXml" ds:itemID="{A2025DBB-513A-4523-BAE4-7E179D58B05F}">
  <ds:schemaRefs/>
</ds:datastoreItem>
</file>

<file path=customXml/itemProps15.xml><?xml version="1.0" encoding="utf-8"?>
<ds:datastoreItem xmlns:ds="http://schemas.openxmlformats.org/officeDocument/2006/customXml" ds:itemID="{F9B7B279-A958-4FC0-8FE8-3C0755A2BFE5}">
  <ds:schemaRefs/>
</ds:datastoreItem>
</file>

<file path=customXml/itemProps16.xml><?xml version="1.0" encoding="utf-8"?>
<ds:datastoreItem xmlns:ds="http://schemas.openxmlformats.org/officeDocument/2006/customXml" ds:itemID="{3ED098B6-1700-4F34-890E-A74976DD50E8}">
  <ds:schemaRefs/>
</ds:datastoreItem>
</file>

<file path=customXml/itemProps17.xml><?xml version="1.0" encoding="utf-8"?>
<ds:datastoreItem xmlns:ds="http://schemas.openxmlformats.org/officeDocument/2006/customXml" ds:itemID="{24A62E28-4327-4B5E-A9C6-A56394B5D7F3}">
  <ds:schemaRefs/>
</ds:datastoreItem>
</file>

<file path=customXml/itemProps18.xml><?xml version="1.0" encoding="utf-8"?>
<ds:datastoreItem xmlns:ds="http://schemas.openxmlformats.org/officeDocument/2006/customXml" ds:itemID="{5537045A-2352-4E0E-B90E-457146981068}">
  <ds:schemaRefs/>
</ds:datastoreItem>
</file>

<file path=customXml/itemProps19.xml><?xml version="1.0" encoding="utf-8"?>
<ds:datastoreItem xmlns:ds="http://schemas.openxmlformats.org/officeDocument/2006/customXml" ds:itemID="{057DEB9C-FC98-46F5-B194-5B373F907396}">
  <ds:schemaRefs/>
</ds:datastoreItem>
</file>

<file path=customXml/itemProps2.xml><?xml version="1.0" encoding="utf-8"?>
<ds:datastoreItem xmlns:ds="http://schemas.openxmlformats.org/officeDocument/2006/customXml" ds:itemID="{48EB9DC5-6B5B-4CD0-8FE5-0AA6F00027D4}">
  <ds:schemaRefs/>
</ds:datastoreItem>
</file>

<file path=customXml/itemProps20.xml><?xml version="1.0" encoding="utf-8"?>
<ds:datastoreItem xmlns:ds="http://schemas.openxmlformats.org/officeDocument/2006/customXml" ds:itemID="{77BFB44D-4F3C-476C-85E4-2EDD62432F8E}">
  <ds:schemaRefs/>
</ds:datastoreItem>
</file>

<file path=customXml/itemProps21.xml><?xml version="1.0" encoding="utf-8"?>
<ds:datastoreItem xmlns:ds="http://schemas.openxmlformats.org/officeDocument/2006/customXml" ds:itemID="{01823391-1E40-4447-8ACB-D0A803A53DCC}">
  <ds:schemaRefs/>
</ds:datastoreItem>
</file>

<file path=customXml/itemProps22.xml><?xml version="1.0" encoding="utf-8"?>
<ds:datastoreItem xmlns:ds="http://schemas.openxmlformats.org/officeDocument/2006/customXml" ds:itemID="{4E15FA40-AE45-4D44-92CA-6FC4A91EE7E3}">
  <ds:schemaRefs/>
</ds:datastoreItem>
</file>

<file path=customXml/itemProps23.xml><?xml version="1.0" encoding="utf-8"?>
<ds:datastoreItem xmlns:ds="http://schemas.openxmlformats.org/officeDocument/2006/customXml" ds:itemID="{A50249E9-B6D1-4479-9B7E-5B8048073CFC}">
  <ds:schemaRefs/>
</ds:datastoreItem>
</file>

<file path=customXml/itemProps24.xml><?xml version="1.0" encoding="utf-8"?>
<ds:datastoreItem xmlns:ds="http://schemas.openxmlformats.org/officeDocument/2006/customXml" ds:itemID="{D4D5DA9B-6A54-4B1E-BB2D-9408D4B304A1}">
  <ds:schemaRefs/>
</ds:datastoreItem>
</file>

<file path=customXml/itemProps25.xml><?xml version="1.0" encoding="utf-8"?>
<ds:datastoreItem xmlns:ds="http://schemas.openxmlformats.org/officeDocument/2006/customXml" ds:itemID="{9879ED42-E3CA-4712-8512-83EC147A3A08}">
  <ds:schemaRefs/>
</ds:datastoreItem>
</file>

<file path=customXml/itemProps26.xml><?xml version="1.0" encoding="utf-8"?>
<ds:datastoreItem xmlns:ds="http://schemas.openxmlformats.org/officeDocument/2006/customXml" ds:itemID="{C35342AA-8E79-41D6-9FA7-54331467595B}">
  <ds:schemaRefs/>
</ds:datastoreItem>
</file>

<file path=customXml/itemProps27.xml><?xml version="1.0" encoding="utf-8"?>
<ds:datastoreItem xmlns:ds="http://schemas.openxmlformats.org/officeDocument/2006/customXml" ds:itemID="{6EBBBEDB-6A6E-4D44-A2C4-0DD6414913AB}">
  <ds:schemaRefs/>
</ds:datastoreItem>
</file>

<file path=customXml/itemProps28.xml><?xml version="1.0" encoding="utf-8"?>
<ds:datastoreItem xmlns:ds="http://schemas.openxmlformats.org/officeDocument/2006/customXml" ds:itemID="{015AD727-B55D-41D6-A521-932D4500AD33}">
  <ds:schemaRefs/>
</ds:datastoreItem>
</file>

<file path=customXml/itemProps29.xml><?xml version="1.0" encoding="utf-8"?>
<ds:datastoreItem xmlns:ds="http://schemas.openxmlformats.org/officeDocument/2006/customXml" ds:itemID="{B28EB5A9-D2EE-446E-94BF-1A5DE3596507}">
  <ds:schemaRefs/>
</ds:datastoreItem>
</file>

<file path=customXml/itemProps3.xml><?xml version="1.0" encoding="utf-8"?>
<ds:datastoreItem xmlns:ds="http://schemas.openxmlformats.org/officeDocument/2006/customXml" ds:itemID="{407D9872-6B41-43C8-81DA-E691AB610CAE}">
  <ds:schemaRefs/>
</ds:datastoreItem>
</file>

<file path=customXml/itemProps30.xml><?xml version="1.0" encoding="utf-8"?>
<ds:datastoreItem xmlns:ds="http://schemas.openxmlformats.org/officeDocument/2006/customXml" ds:itemID="{6C3FF43A-0BE7-4561-986A-51FD21F63CC6}">
  <ds:schemaRefs/>
</ds:datastoreItem>
</file>

<file path=customXml/itemProps31.xml><?xml version="1.0" encoding="utf-8"?>
<ds:datastoreItem xmlns:ds="http://schemas.openxmlformats.org/officeDocument/2006/customXml" ds:itemID="{8FAF81EA-E7C7-4984-8B10-48D3A5E70A1E}">
  <ds:schemaRefs/>
</ds:datastoreItem>
</file>

<file path=customXml/itemProps32.xml><?xml version="1.0" encoding="utf-8"?>
<ds:datastoreItem xmlns:ds="http://schemas.openxmlformats.org/officeDocument/2006/customXml" ds:itemID="{5D96F830-A0D6-420D-BB64-40E09F1BC6FD}">
  <ds:schemaRefs/>
</ds:datastoreItem>
</file>

<file path=customXml/itemProps33.xml><?xml version="1.0" encoding="utf-8"?>
<ds:datastoreItem xmlns:ds="http://schemas.openxmlformats.org/officeDocument/2006/customXml" ds:itemID="{31B483A1-549F-47E3-B459-324D3C60E19C}">
  <ds:schemaRefs/>
</ds:datastoreItem>
</file>

<file path=customXml/itemProps34.xml><?xml version="1.0" encoding="utf-8"?>
<ds:datastoreItem xmlns:ds="http://schemas.openxmlformats.org/officeDocument/2006/customXml" ds:itemID="{E1C50F99-A0E2-4E8F-BE1A-87A31360BA9E}">
  <ds:schemaRefs/>
</ds:datastoreItem>
</file>

<file path=customXml/itemProps35.xml><?xml version="1.0" encoding="utf-8"?>
<ds:datastoreItem xmlns:ds="http://schemas.openxmlformats.org/officeDocument/2006/customXml" ds:itemID="{9EC1DD03-2BEE-4728-9CF7-1D51C431DE95}">
  <ds:schemaRefs/>
</ds:datastoreItem>
</file>

<file path=customXml/itemProps36.xml><?xml version="1.0" encoding="utf-8"?>
<ds:datastoreItem xmlns:ds="http://schemas.openxmlformats.org/officeDocument/2006/customXml" ds:itemID="{8B7C5213-A3E4-4A88-A330-8DC46EA8E60F}">
  <ds:schemaRefs/>
</ds:datastoreItem>
</file>

<file path=customXml/itemProps37.xml><?xml version="1.0" encoding="utf-8"?>
<ds:datastoreItem xmlns:ds="http://schemas.openxmlformats.org/officeDocument/2006/customXml" ds:itemID="{610756C4-2F8B-465C-A4FD-FF4C65EB08C2}">
  <ds:schemaRefs/>
</ds:datastoreItem>
</file>

<file path=customXml/itemProps38.xml><?xml version="1.0" encoding="utf-8"?>
<ds:datastoreItem xmlns:ds="http://schemas.openxmlformats.org/officeDocument/2006/customXml" ds:itemID="{B0DA0382-41B2-43C3-BEFC-F1BADC7078E1}">
  <ds:schemaRefs/>
</ds:datastoreItem>
</file>

<file path=customXml/itemProps39.xml><?xml version="1.0" encoding="utf-8"?>
<ds:datastoreItem xmlns:ds="http://schemas.openxmlformats.org/officeDocument/2006/customXml" ds:itemID="{B87E5075-0EF2-4FAF-B2BD-014A92A2E017}">
  <ds:schemaRefs/>
</ds:datastoreItem>
</file>

<file path=customXml/itemProps4.xml><?xml version="1.0" encoding="utf-8"?>
<ds:datastoreItem xmlns:ds="http://schemas.openxmlformats.org/officeDocument/2006/customXml" ds:itemID="{2D7A7483-561C-4975-B039-09C614F872E9}">
  <ds:schemaRefs/>
</ds:datastoreItem>
</file>

<file path=customXml/itemProps40.xml><?xml version="1.0" encoding="utf-8"?>
<ds:datastoreItem xmlns:ds="http://schemas.openxmlformats.org/officeDocument/2006/customXml" ds:itemID="{8259F808-8DB4-4468-A737-2915C295B8F0}">
  <ds:schemaRefs/>
</ds:datastoreItem>
</file>

<file path=customXml/itemProps41.xml><?xml version="1.0" encoding="utf-8"?>
<ds:datastoreItem xmlns:ds="http://schemas.openxmlformats.org/officeDocument/2006/customXml" ds:itemID="{475C1CB2-BC5E-457C-AFCC-A6230B8C2C22}">
  <ds:schemaRefs/>
</ds:datastoreItem>
</file>

<file path=customXml/itemProps42.xml><?xml version="1.0" encoding="utf-8"?>
<ds:datastoreItem xmlns:ds="http://schemas.openxmlformats.org/officeDocument/2006/customXml" ds:itemID="{6DA9576A-C6DA-43AB-9B8C-6AF8CD9312C1}">
  <ds:schemaRefs/>
</ds:datastoreItem>
</file>

<file path=customXml/itemProps43.xml><?xml version="1.0" encoding="utf-8"?>
<ds:datastoreItem xmlns:ds="http://schemas.openxmlformats.org/officeDocument/2006/customXml" ds:itemID="{DE41DEF6-A0E7-4BCD-9D38-C0CADDCBD57B}">
  <ds:schemaRefs/>
</ds:datastoreItem>
</file>

<file path=customXml/itemProps44.xml><?xml version="1.0" encoding="utf-8"?>
<ds:datastoreItem xmlns:ds="http://schemas.openxmlformats.org/officeDocument/2006/customXml" ds:itemID="{37085DB8-9122-4F92-9E9C-261498B788B8}">
  <ds:schemaRefs/>
</ds:datastoreItem>
</file>

<file path=customXml/itemProps45.xml><?xml version="1.0" encoding="utf-8"?>
<ds:datastoreItem xmlns:ds="http://schemas.openxmlformats.org/officeDocument/2006/customXml" ds:itemID="{E615E727-CCD5-48CB-998C-AC475DBF345D}">
  <ds:schemaRefs/>
</ds:datastoreItem>
</file>

<file path=customXml/itemProps46.xml><?xml version="1.0" encoding="utf-8"?>
<ds:datastoreItem xmlns:ds="http://schemas.openxmlformats.org/officeDocument/2006/customXml" ds:itemID="{768E4800-8279-4FDD-9F20-8F545921DF8E}">
  <ds:schemaRefs/>
</ds:datastoreItem>
</file>

<file path=customXml/itemProps47.xml><?xml version="1.0" encoding="utf-8"?>
<ds:datastoreItem xmlns:ds="http://schemas.openxmlformats.org/officeDocument/2006/customXml" ds:itemID="{5232E49C-B73B-4FA6-AC3D-EE1949CCD893}">
  <ds:schemaRefs/>
</ds:datastoreItem>
</file>

<file path=customXml/itemProps48.xml><?xml version="1.0" encoding="utf-8"?>
<ds:datastoreItem xmlns:ds="http://schemas.openxmlformats.org/officeDocument/2006/customXml" ds:itemID="{411593EC-C9CE-4CFF-A56D-E2143C7F08A8}">
  <ds:schemaRefs/>
</ds:datastoreItem>
</file>

<file path=customXml/itemProps49.xml><?xml version="1.0" encoding="utf-8"?>
<ds:datastoreItem xmlns:ds="http://schemas.openxmlformats.org/officeDocument/2006/customXml" ds:itemID="{6FA9644F-D72A-408E-9A88-1AFF2B99F516}">
  <ds:schemaRefs/>
</ds:datastoreItem>
</file>

<file path=customXml/itemProps5.xml><?xml version="1.0" encoding="utf-8"?>
<ds:datastoreItem xmlns:ds="http://schemas.openxmlformats.org/officeDocument/2006/customXml" ds:itemID="{A4B2FA91-8B46-42E1-8ABB-468490C802CD}">
  <ds:schemaRefs/>
</ds:datastoreItem>
</file>

<file path=customXml/itemProps50.xml><?xml version="1.0" encoding="utf-8"?>
<ds:datastoreItem xmlns:ds="http://schemas.openxmlformats.org/officeDocument/2006/customXml" ds:itemID="{2D5E15DF-13DB-4B68-882D-4E161DAB3334}">
  <ds:schemaRefs/>
</ds:datastoreItem>
</file>

<file path=customXml/itemProps51.xml><?xml version="1.0" encoding="utf-8"?>
<ds:datastoreItem xmlns:ds="http://schemas.openxmlformats.org/officeDocument/2006/customXml" ds:itemID="{34672FEE-537D-4470-9AF1-5718B166BA36}">
  <ds:schemaRefs/>
</ds:datastoreItem>
</file>

<file path=customXml/itemProps6.xml><?xml version="1.0" encoding="utf-8"?>
<ds:datastoreItem xmlns:ds="http://schemas.openxmlformats.org/officeDocument/2006/customXml" ds:itemID="{C3C41242-FDC1-4D6D-9B67-E435FC4B6507}">
  <ds:schemaRefs/>
</ds:datastoreItem>
</file>

<file path=customXml/itemProps7.xml><?xml version="1.0" encoding="utf-8"?>
<ds:datastoreItem xmlns:ds="http://schemas.openxmlformats.org/officeDocument/2006/customXml" ds:itemID="{015DCC14-DEA9-46E7-9AB4-1097F7C47252}">
  <ds:schemaRefs/>
</ds:datastoreItem>
</file>

<file path=customXml/itemProps8.xml><?xml version="1.0" encoding="utf-8"?>
<ds:datastoreItem xmlns:ds="http://schemas.openxmlformats.org/officeDocument/2006/customXml" ds:itemID="{B5777471-8DB0-499D-BCF8-6BB19BAAD9BB}">
  <ds:schemaRefs/>
</ds:datastoreItem>
</file>

<file path=customXml/itemProps9.xml><?xml version="1.0" encoding="utf-8"?>
<ds:datastoreItem xmlns:ds="http://schemas.openxmlformats.org/officeDocument/2006/customXml" ds:itemID="{C9D799EC-F6F0-43EA-B941-054A92019BCF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</TotalTime>
  <Words>1027</Words>
  <PresentationFormat>自定义</PresentationFormat>
  <Paragraphs>299</Paragraphs>
  <Slides>50</Slides>
  <Notes>50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50</vt:i4>
      </vt:variant>
    </vt:vector>
  </HeadingPairs>
  <TitlesOfParts>
    <vt:vector size="52" baseType="lpstr">
      <vt:lpstr>2_Office 主题</vt:lpstr>
      <vt:lpstr>Equation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  <vt:lpstr>幻灯片 44</vt:lpstr>
      <vt:lpstr>幻灯片 45</vt:lpstr>
      <vt:lpstr>幻灯片 46</vt:lpstr>
      <vt:lpstr>幻灯片 47</vt:lpstr>
      <vt:lpstr>幻灯片 48</vt:lpstr>
      <vt:lpstr>幻灯片 49</vt:lpstr>
      <vt:lpstr>幻灯片 50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封面标题</dc:title>
  <cp:lastModifiedBy>先进技术论坛</cp:lastModifiedBy>
  <cp:revision>63</cp:revision>
  <dcterms:modified xsi:type="dcterms:W3CDTF">2015-05-06T05:28:45Z</dcterms:modified>
</cp:coreProperties>
</file>