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9" r:id="rId12"/>
    <p:sldId id="26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29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DA7E254-BE6A-4D5B-BF17-DBC912568BA4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EB8280-75C2-4AAF-9458-0E8783160E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E29885-DC8F-4F97-AA29-83225A988EE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78C-7E68-44AF-8F53-92F16B5F41A5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5614-67A8-422D-A5C2-DAB9A344A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81AA2-3CBD-4E24-A43E-41C541ECCDAD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FADF-2FFD-4DC1-841A-9AC919DDC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BF5A-ED31-4570-9764-CDC1237F81AF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1D6A-C147-4303-9B68-12785B4F3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AA47-9E7E-4D5C-82F3-EDED424ABCAF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D6FA-3E62-416E-8898-49F94260B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A34F-B65E-4EEC-A48C-2DBECAACB553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A3982-7889-42B6-B96F-B51232944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EA13-3144-4876-887A-939566F105F2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6FE2A-0D37-4621-A559-E893C55AA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55F2-1EE8-4842-AE39-FB3EA5D97005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9487-6861-47D5-9B7F-B852D3251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3993-5483-4DF2-9050-9430AD243A98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F469C-7F9F-4A51-8801-930BE26866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CD05-0311-4D3C-AB15-A0667CFCDBB6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D4A22-8733-4F69-A392-EB3F91FE0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9802-4283-426C-BD12-DF85251EB04D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E5D3E-3606-4C4C-935F-DE7C69354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7161D-93B9-4736-9455-17AE99145EF1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686-280F-4208-813F-C4A058F7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9C6506-7739-4888-B734-00AC35EDE5EF}" type="datetimeFigureOut">
              <a:rPr lang="zh-CN" altLang="en-US"/>
              <a:pPr>
                <a:defRPr/>
              </a:pPr>
              <a:t>2016-06-12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CD5B-AFB2-4BD1-B797-5147B0235A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/>
          <p:cNvSpPr txBox="1">
            <a:spLocks noChangeArrowheads="1"/>
          </p:cNvSpPr>
          <p:nvPr/>
        </p:nvSpPr>
        <p:spPr bwMode="auto">
          <a:xfrm>
            <a:off x="1143000" y="1285875"/>
            <a:ext cx="67865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7200">
                <a:latin typeface="楷体_GB2312" pitchFamily="49" charset="-122"/>
                <a:ea typeface="楷体_GB2312" pitchFamily="49" charset="-122"/>
              </a:rPr>
              <a:t>运用</a:t>
            </a:r>
            <a:r>
              <a:rPr lang="zh-CN" altLang="en-US" sz="7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基本不等式</a:t>
            </a:r>
            <a:endParaRPr lang="en-US" altLang="zh-CN" sz="7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7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7200">
                <a:latin typeface="楷体_GB2312" pitchFamily="49" charset="-122"/>
                <a:ea typeface="楷体_GB2312" pitchFamily="49" charset="-122"/>
              </a:rPr>
              <a:t>处理最值问题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1"/>
          <p:cNvSpPr>
            <a:spLocks noChangeArrowheads="1"/>
          </p:cNvSpPr>
          <p:nvPr/>
        </p:nvSpPr>
        <p:spPr bwMode="auto">
          <a:xfrm>
            <a:off x="571500" y="785813"/>
            <a:ext cx="77866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小结：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sz="3600" b="1">
                <a:latin typeface="Calibri" pitchFamily="34" charset="0"/>
              </a:rPr>
              <a:t>应用基本不等式求最值时，需把握好“一正二定三相等”的三要素。忽略了任何一个条件，常常导致解题失败，若问题受阻，应使用拼凑拆分实现变通或另辟蹊径寻找突破口。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TextBox 1"/>
          <p:cNvSpPr txBox="1">
            <a:spLocks noChangeArrowheads="1"/>
          </p:cNvSpPr>
          <p:nvPr/>
        </p:nvSpPr>
        <p:spPr bwMode="auto">
          <a:xfrm>
            <a:off x="785813" y="500063"/>
            <a:ext cx="2928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思考题：</a:t>
            </a:r>
          </a:p>
        </p:txBody>
      </p:sp>
      <p:sp>
        <p:nvSpPr>
          <p:cNvPr id="27659" name="TextBox 2"/>
          <p:cNvSpPr txBox="1">
            <a:spLocks noChangeArrowheads="1"/>
          </p:cNvSpPr>
          <p:nvPr/>
        </p:nvSpPr>
        <p:spPr bwMode="auto">
          <a:xfrm>
            <a:off x="857250" y="3929063"/>
            <a:ext cx="7500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latin typeface="Calibri" pitchFamily="34" charset="0"/>
              </a:rPr>
              <a:t>2.</a:t>
            </a:r>
            <a:r>
              <a:rPr lang="zh-CN" altLang="en-US" sz="3600">
                <a:latin typeface="Calibri" pitchFamily="34" charset="0"/>
              </a:rPr>
              <a:t>已知    </a:t>
            </a:r>
            <a:r>
              <a:rPr lang="en-US" sz="3600">
                <a:latin typeface="Calibri" pitchFamily="34" charset="0"/>
              </a:rPr>
              <a:t>                </a:t>
            </a:r>
            <a:r>
              <a:rPr lang="zh-CN" altLang="en-US" sz="3600">
                <a:latin typeface="Calibri" pitchFamily="34" charset="0"/>
              </a:rPr>
              <a:t>，且</a:t>
            </a:r>
            <a:r>
              <a:rPr lang="en-US" sz="3600">
                <a:latin typeface="Calibri" pitchFamily="34" charset="0"/>
              </a:rPr>
              <a:t>                 </a:t>
            </a:r>
            <a:r>
              <a:rPr lang="zh-CN" altLang="en-US" sz="3600">
                <a:latin typeface="Calibri" pitchFamily="34" charset="0"/>
              </a:rPr>
              <a:t>，</a:t>
            </a:r>
            <a:endParaRPr lang="en-US" altLang="zh-CN" sz="3600">
              <a:latin typeface="Calibri" pitchFamily="34" charset="0"/>
            </a:endParaRPr>
          </a:p>
          <a:p>
            <a:r>
              <a:rPr lang="zh-CN" altLang="en-US" sz="3600">
                <a:latin typeface="Calibri" pitchFamily="34" charset="0"/>
              </a:rPr>
              <a:t>求</a:t>
            </a:r>
            <a:r>
              <a:rPr lang="en-US" sz="3600">
                <a:latin typeface="Calibri" pitchFamily="34" charset="0"/>
              </a:rPr>
              <a:t>               </a:t>
            </a:r>
            <a:r>
              <a:rPr lang="zh-CN" altLang="en-US" sz="3600">
                <a:latin typeface="Calibri" pitchFamily="34" charset="0"/>
              </a:rPr>
              <a:t>的最小值。</a:t>
            </a:r>
          </a:p>
        </p:txBody>
      </p:sp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214563" y="4000500"/>
          <a:ext cx="2106612" cy="539750"/>
        </p:xfrm>
        <a:graphic>
          <a:graphicData uri="http://schemas.openxmlformats.org/presentationml/2006/ole">
            <p:oleObj spid="_x0000_s27649" name="Equation" r:id="rId3" imgW="850680" imgH="215640" progId="Equation.DSMT4">
              <p:embed/>
            </p:oleObj>
          </a:graphicData>
        </a:graphic>
      </p:graphicFrame>
      <p:sp>
        <p:nvSpPr>
          <p:cNvPr id="276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214938" y="4000500"/>
          <a:ext cx="1574800" cy="500063"/>
        </p:xfrm>
        <a:graphic>
          <a:graphicData uri="http://schemas.openxmlformats.org/presentationml/2006/ole">
            <p:oleObj spid="_x0000_s27651" name="Equation" r:id="rId4" imgW="571004" imgH="177646" progId="Equation.DSMT4">
              <p:embed/>
            </p:oleObj>
          </a:graphicData>
        </a:graphic>
      </p:graphicFrame>
      <p:sp>
        <p:nvSpPr>
          <p:cNvPr id="27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500188" y="4500563"/>
          <a:ext cx="1374775" cy="857250"/>
        </p:xfrm>
        <a:graphic>
          <a:graphicData uri="http://schemas.openxmlformats.org/presentationml/2006/ole">
            <p:oleObj spid="_x0000_s27653" name="Equation" r:id="rId5" imgW="672808" imgH="418918" progId="Equation.DSMT4">
              <p:embed/>
            </p:oleObj>
          </a:graphicData>
        </a:graphic>
      </p:graphicFrame>
      <p:sp>
        <p:nvSpPr>
          <p:cNvPr id="27663" name="TextBox 9"/>
          <p:cNvSpPr txBox="1">
            <a:spLocks noChangeArrowheads="1"/>
          </p:cNvSpPr>
          <p:nvPr/>
        </p:nvSpPr>
        <p:spPr bwMode="auto">
          <a:xfrm>
            <a:off x="785813" y="1643063"/>
            <a:ext cx="7929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latin typeface="Calibri" pitchFamily="34" charset="0"/>
              </a:rPr>
              <a:t>1.</a:t>
            </a:r>
            <a:r>
              <a:rPr lang="zh-CN" altLang="en-US" sz="3600">
                <a:latin typeface="Calibri" pitchFamily="34" charset="0"/>
              </a:rPr>
              <a:t>已知</a:t>
            </a:r>
            <a:r>
              <a:rPr lang="en-US" sz="3600">
                <a:latin typeface="Calibri" pitchFamily="34" charset="0"/>
              </a:rPr>
              <a:t>                </a:t>
            </a:r>
            <a:r>
              <a:rPr lang="zh-CN" altLang="en-US" sz="3600">
                <a:latin typeface="Calibri" pitchFamily="34" charset="0"/>
              </a:rPr>
              <a:t>，求函数                      </a:t>
            </a:r>
            <a:r>
              <a:rPr lang="en-US" sz="3600">
                <a:latin typeface="Calibri" pitchFamily="34" charset="0"/>
              </a:rPr>
              <a:t> </a:t>
            </a:r>
          </a:p>
          <a:p>
            <a:r>
              <a:rPr lang="zh-CN" altLang="en-US" sz="3600">
                <a:latin typeface="Calibri" pitchFamily="34" charset="0"/>
              </a:rPr>
              <a:t>的最大值。</a:t>
            </a:r>
          </a:p>
        </p:txBody>
      </p:sp>
      <p:sp>
        <p:nvSpPr>
          <p:cNvPr id="27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86000" y="1500188"/>
          <a:ext cx="1428750" cy="857250"/>
        </p:xfrm>
        <a:graphic>
          <a:graphicData uri="http://schemas.openxmlformats.org/presentationml/2006/ole">
            <p:oleObj spid="_x0000_s27655" name="Equation" r:id="rId6" imgW="647419" imgH="393529" progId="Equation.DSMT4">
              <p:embed/>
            </p:oleObj>
          </a:graphicData>
        </a:graphic>
      </p:graphicFrame>
      <p:sp>
        <p:nvSpPr>
          <p:cNvPr id="276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572125" y="1643063"/>
          <a:ext cx="3214688" cy="546100"/>
        </p:xfrm>
        <a:graphic>
          <a:graphicData uri="http://schemas.openxmlformats.org/presentationml/2006/ole">
            <p:oleObj spid="_x0000_s27657" name="Equation" r:id="rId7" imgW="13970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428625" y="285750"/>
          <a:ext cx="7461250" cy="1071563"/>
        </p:xfrm>
        <a:graphic>
          <a:graphicData uri="http://schemas.openxmlformats.org/presentationml/2006/ole">
            <p:oleObj spid="_x0000_s21506" name="Equation" r:id="rId3" imgW="2743200" imgH="393480" progId="Equation.DSMT4">
              <p:embed/>
            </p:oleObj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5429250" y="500063"/>
          <a:ext cx="555625" cy="635000"/>
        </p:xfrm>
        <a:graphic>
          <a:graphicData uri="http://schemas.openxmlformats.org/presentationml/2006/ole">
            <p:oleObj spid="_x0000_s21507" name="Equation" r:id="rId4" imgW="177480" imgH="203040" progId="Equation.DSMT4">
              <p:embed/>
            </p:oleObj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7000875" y="428625"/>
          <a:ext cx="425450" cy="663575"/>
        </p:xfrm>
        <a:graphic>
          <a:graphicData uri="http://schemas.openxmlformats.org/presentationml/2006/ole">
            <p:oleObj spid="_x0000_s21508" name="Equation" r:id="rId5" imgW="114120" imgH="177480" progId="Equation.DSMT4">
              <p:embed/>
            </p:oleObj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571500" y="2286000"/>
          <a:ext cx="6715125" cy="746125"/>
        </p:xfrm>
        <a:graphic>
          <a:graphicData uri="http://schemas.openxmlformats.org/presentationml/2006/ole">
            <p:oleObj spid="_x0000_s21509" name="Equation" r:id="rId6" imgW="2743200" imgH="304560" progId="Equation.DSMT4">
              <p:embed/>
            </p:oleObj>
          </a:graphicData>
        </a:graphic>
      </p:graphicFrame>
      <p:graphicFrame>
        <p:nvGraphicFramePr>
          <p:cNvPr id="43018" name="Object 6"/>
          <p:cNvGraphicFramePr>
            <a:graphicFrameLocks noChangeAspect="1"/>
          </p:cNvGraphicFramePr>
          <p:nvPr/>
        </p:nvGraphicFramePr>
        <p:xfrm>
          <a:off x="6143625" y="2357438"/>
          <a:ext cx="914400" cy="585787"/>
        </p:xfrm>
        <a:graphic>
          <a:graphicData uri="http://schemas.openxmlformats.org/presentationml/2006/ole">
            <p:oleObj spid="_x0000_s21510" name="Equation" r:id="rId7" imgW="317160" imgH="203040" progId="Equation.DSMT4">
              <p:embed/>
            </p:oleObj>
          </a:graphicData>
        </a:graphic>
      </p:graphicFrame>
      <p:graphicFrame>
        <p:nvGraphicFramePr>
          <p:cNvPr id="43020" name="Object 7"/>
          <p:cNvGraphicFramePr>
            <a:graphicFrameLocks noChangeAspect="1"/>
          </p:cNvGraphicFramePr>
          <p:nvPr/>
        </p:nvGraphicFramePr>
        <p:xfrm>
          <a:off x="500063" y="1285875"/>
          <a:ext cx="7162800" cy="1047750"/>
        </p:xfrm>
        <a:graphic>
          <a:graphicData uri="http://schemas.openxmlformats.org/presentationml/2006/ole">
            <p:oleObj spid="_x0000_s21511" name="Equation" r:id="rId8" imgW="2692080" imgH="393480" progId="Equation.DSMT4">
              <p:embed/>
            </p:oleObj>
          </a:graphicData>
        </a:graphic>
      </p:graphicFrame>
      <p:graphicFrame>
        <p:nvGraphicFramePr>
          <p:cNvPr id="43021" name="Object 8"/>
          <p:cNvGraphicFramePr>
            <a:graphicFrameLocks noChangeAspect="1"/>
          </p:cNvGraphicFramePr>
          <p:nvPr/>
        </p:nvGraphicFramePr>
        <p:xfrm>
          <a:off x="6929438" y="1143000"/>
          <a:ext cx="511175" cy="990600"/>
        </p:xfrm>
        <a:graphic>
          <a:graphicData uri="http://schemas.openxmlformats.org/presentationml/2006/ole">
            <p:oleObj spid="_x0000_s21512" name="Equation" r:id="rId9" imgW="203040" imgH="393480" progId="Equation.DSMT4">
              <p:embed/>
            </p:oleObj>
          </a:graphicData>
        </a:graphic>
      </p:graphicFrame>
      <p:graphicFrame>
        <p:nvGraphicFramePr>
          <p:cNvPr id="43023" name="Object 9"/>
          <p:cNvGraphicFramePr>
            <a:graphicFrameLocks noChangeAspect="1"/>
          </p:cNvGraphicFramePr>
          <p:nvPr/>
        </p:nvGraphicFramePr>
        <p:xfrm>
          <a:off x="500063" y="3071813"/>
          <a:ext cx="5334000" cy="1130300"/>
        </p:xfrm>
        <a:graphic>
          <a:graphicData uri="http://schemas.openxmlformats.org/presentationml/2006/ole">
            <p:oleObj spid="_x0000_s21513" name="Equation" r:id="rId10" imgW="2158920" imgH="457200" progId="Equation.DSMT4">
              <p:embed/>
            </p:oleObj>
          </a:graphicData>
        </a:graphic>
      </p:graphicFrame>
      <p:graphicFrame>
        <p:nvGraphicFramePr>
          <p:cNvPr id="43024" name="Object 10"/>
          <p:cNvGraphicFramePr>
            <a:graphicFrameLocks noChangeAspect="1"/>
          </p:cNvGraphicFramePr>
          <p:nvPr/>
        </p:nvGraphicFramePr>
        <p:xfrm>
          <a:off x="4714875" y="3000375"/>
          <a:ext cx="1643063" cy="1014413"/>
        </p:xfrm>
        <a:graphic>
          <a:graphicData uri="http://schemas.openxmlformats.org/presentationml/2006/ole">
            <p:oleObj spid="_x0000_s21514" name="Equation" r:id="rId11" imgW="698400" imgH="431640" progId="Equation.DSMT4">
              <p:embed/>
            </p:oleObj>
          </a:graphicData>
        </a:graphic>
      </p:graphicFrame>
      <p:sp>
        <p:nvSpPr>
          <p:cNvPr id="21517" name="TextBox 11"/>
          <p:cNvSpPr txBox="1">
            <a:spLocks noChangeArrowheads="1"/>
          </p:cNvSpPr>
          <p:nvPr/>
        </p:nvSpPr>
        <p:spPr bwMode="auto">
          <a:xfrm>
            <a:off x="214313" y="0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</a:rPr>
              <a:t>巩固练习：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00063" y="4249738"/>
          <a:ext cx="7854950" cy="2608262"/>
        </p:xfrm>
        <a:graphic>
          <a:graphicData uri="http://schemas.openxmlformats.org/presentationml/2006/ole">
            <p:oleObj spid="_x0000_s21515" name="Equation" r:id="rId12" imgW="3213000" imgH="1066680" progId="Equation.DSMT4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643563" y="5286375"/>
          <a:ext cx="441325" cy="514350"/>
        </p:xfrm>
        <a:graphic>
          <a:graphicData uri="http://schemas.openxmlformats.org/presentationml/2006/ole">
            <p:oleObj spid="_x0000_s21516" name="Equation" r:id="rId13" imgW="1522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063" y="428625"/>
            <a:ext cx="814387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基本不等式</a:t>
            </a:r>
            <a:r>
              <a:rPr lang="zh-CN" altLang="en-US" sz="3600" b="1">
                <a:latin typeface="Calibri" pitchFamily="34" charset="0"/>
              </a:rPr>
              <a:t>知识重现：</a:t>
            </a:r>
            <a:endParaRPr lang="en-US" altLang="zh-CN" sz="3600" b="1">
              <a:latin typeface="Calibri" pitchFamily="34" charset="0"/>
            </a:endParaRPr>
          </a:p>
          <a:p>
            <a:endParaRPr lang="en-US" altLang="zh-CN" sz="3600">
              <a:latin typeface="Calibri" pitchFamily="34" charset="0"/>
            </a:endParaRPr>
          </a:p>
          <a:p>
            <a:r>
              <a:rPr lang="en-US" altLang="zh-CN" sz="3600">
                <a:latin typeface="Calibri" pitchFamily="34" charset="0"/>
              </a:rPr>
              <a:t>1</a:t>
            </a:r>
            <a:r>
              <a:rPr lang="zh-CN" altLang="en-US" sz="3600">
                <a:latin typeface="Calibri" pitchFamily="34" charset="0"/>
              </a:rPr>
              <a:t>、</a:t>
            </a:r>
            <a:r>
              <a:rPr lang="zh-CN" altLang="en-US" sz="3600" b="1">
                <a:latin typeface="Calibri" pitchFamily="34" charset="0"/>
              </a:rPr>
              <a:t>内容：</a:t>
            </a:r>
            <a:endParaRPr lang="en-US" altLang="zh-CN" sz="3600" b="1">
              <a:latin typeface="Calibri" pitchFamily="34" charset="0"/>
            </a:endParaRPr>
          </a:p>
          <a:p>
            <a:r>
              <a:rPr lang="en-US" altLang="zh-CN" sz="3200">
                <a:latin typeface="Calibri" pitchFamily="34" charset="0"/>
              </a:rPr>
              <a:t>                    </a:t>
            </a:r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</a:rPr>
              <a:t>等号当且仅当</a:t>
            </a:r>
            <a:r>
              <a:rPr lang="en-US" altLang="zh-CN" sz="3200" b="1">
                <a:solidFill>
                  <a:srgbClr val="FF0000"/>
                </a:solidFill>
                <a:latin typeface="Calibri" pitchFamily="34" charset="0"/>
              </a:rPr>
              <a:t>a=b</a:t>
            </a:r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</a:rPr>
              <a:t>时成立</a:t>
            </a:r>
            <a:r>
              <a:rPr lang="zh-CN" altLang="en-US" sz="3600" b="1">
                <a:latin typeface="Calibri" pitchFamily="34" charset="0"/>
              </a:rPr>
              <a:t>。</a:t>
            </a:r>
            <a:endParaRPr lang="en-US" altLang="zh-CN" sz="3600" b="1">
              <a:latin typeface="Calibri" pitchFamily="34" charset="0"/>
            </a:endParaRPr>
          </a:p>
          <a:p>
            <a:r>
              <a:rPr lang="en-US" altLang="zh-CN" sz="3600" b="1">
                <a:latin typeface="Calibri" pitchFamily="34" charset="0"/>
              </a:rPr>
              <a:t>2</a:t>
            </a:r>
            <a:r>
              <a:rPr lang="zh-CN" altLang="en-US" sz="3600" b="1">
                <a:latin typeface="Calibri" pitchFamily="34" charset="0"/>
              </a:rPr>
              <a:t>、几何解释：</a:t>
            </a:r>
            <a:endParaRPr lang="en-US" altLang="zh-CN" sz="3600" b="1"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r>
              <a:rPr lang="en-US" altLang="zh-CN" sz="3600" b="1">
                <a:latin typeface="Calibri" pitchFamily="34" charset="0"/>
              </a:rPr>
              <a:t>3</a:t>
            </a:r>
            <a:r>
              <a:rPr lang="zh-CN" altLang="en-US" sz="3600" b="1">
                <a:latin typeface="Calibri" pitchFamily="34" charset="0"/>
              </a:rPr>
              <a:t>、主要变式：</a:t>
            </a:r>
            <a:endParaRPr lang="en-US" altLang="zh-CN" sz="3600" b="1"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r>
              <a:rPr lang="en-US" altLang="zh-CN" sz="3600" b="1">
                <a:latin typeface="Calibri" pitchFamily="34" charset="0"/>
              </a:rPr>
              <a:t>4</a:t>
            </a:r>
            <a:r>
              <a:rPr lang="zh-CN" altLang="en-US" sz="3600" b="1">
                <a:latin typeface="Calibri" pitchFamily="34" charset="0"/>
              </a:rPr>
              <a:t>、利用其求最值的三要素：</a:t>
            </a:r>
            <a:endParaRPr lang="en-US" altLang="zh-CN" sz="3600" b="1">
              <a:latin typeface="Calibri" pitchFamily="34" charset="0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        </a:t>
            </a:r>
            <a:r>
              <a:rPr lang="zh-CN" altLang="en-US" sz="3200" b="1">
                <a:solidFill>
                  <a:srgbClr val="C00000"/>
                </a:solidFill>
                <a:latin typeface="Calibri" pitchFamily="34" charset="0"/>
              </a:rPr>
              <a:t>一正，  二定， 三相等</a:t>
            </a:r>
            <a:r>
              <a:rPr lang="en-US" altLang="zh-CN" sz="3200" b="1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endParaRPr lang="zh-CN" altLang="en-US" sz="3600" b="1">
              <a:latin typeface="Calibri" pitchFamily="34" charset="0"/>
            </a:endParaRPr>
          </a:p>
        </p:txBody>
      </p:sp>
      <p:sp>
        <p:nvSpPr>
          <p:cNvPr id="20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571750" y="1357313"/>
          <a:ext cx="4518025" cy="928687"/>
        </p:xfrm>
        <a:graphic>
          <a:graphicData uri="http://schemas.openxmlformats.org/presentationml/2006/ole">
            <p:oleObj spid="_x0000_s2049" name="Equation" r:id="rId3" imgW="1892160" imgH="393480" progId="Equation.DSMT4">
              <p:embed/>
            </p:oleObj>
          </a:graphicData>
        </a:graphic>
      </p:graphicFrame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500688" y="2500313"/>
            <a:ext cx="3000375" cy="2571750"/>
            <a:chOff x="3334" y="391"/>
            <a:chExt cx="2067" cy="1775"/>
          </a:xfrm>
        </p:grpSpPr>
        <p:grpSp>
          <p:nvGrpSpPr>
            <p:cNvPr id="2061" name="Group 10"/>
            <p:cNvGrpSpPr>
              <a:grpSpLocks/>
            </p:cNvGrpSpPr>
            <p:nvPr/>
          </p:nvGrpSpPr>
          <p:grpSpPr bwMode="auto">
            <a:xfrm>
              <a:off x="3334" y="391"/>
              <a:ext cx="2067" cy="1775"/>
              <a:chOff x="3334" y="391"/>
              <a:chExt cx="2067" cy="1775"/>
            </a:xfrm>
          </p:grpSpPr>
          <p:grpSp>
            <p:nvGrpSpPr>
              <p:cNvPr id="2064" name="Group 5"/>
              <p:cNvGrpSpPr>
                <a:grpSpLocks/>
              </p:cNvGrpSpPr>
              <p:nvPr/>
            </p:nvGrpSpPr>
            <p:grpSpPr bwMode="auto">
              <a:xfrm>
                <a:off x="3334" y="391"/>
                <a:ext cx="2067" cy="1775"/>
                <a:chOff x="3107" y="391"/>
                <a:chExt cx="2067" cy="1775"/>
              </a:xfrm>
            </p:grpSpPr>
            <p:pic>
              <p:nvPicPr>
                <p:cNvPr id="2067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107" y="391"/>
                  <a:ext cx="2067" cy="17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aphicFrame>
              <p:nvGraphicFramePr>
                <p:cNvPr id="2052" name="Object 4"/>
                <p:cNvGraphicFramePr>
                  <a:graphicFrameLocks noChangeAspect="1"/>
                </p:cNvGraphicFramePr>
                <p:nvPr/>
              </p:nvGraphicFramePr>
              <p:xfrm>
                <a:off x="3845" y="1476"/>
                <a:ext cx="689" cy="620"/>
              </p:xfrm>
              <a:graphic>
                <a:graphicData uri="http://schemas.openxmlformats.org/presentationml/2006/ole">
                  <p:oleObj spid="_x0000_s2052" name="Equation" r:id="rId5" imgW="736560" imgH="660240" progId="Equation.DSMT4">
                    <p:embed/>
                  </p:oleObj>
                </a:graphicData>
              </a:graphic>
            </p:graphicFrame>
          </p:grpSp>
          <p:sp>
            <p:nvSpPr>
              <p:cNvPr id="2065" name="Line 8"/>
              <p:cNvSpPr>
                <a:spLocks noChangeShapeType="1"/>
              </p:cNvSpPr>
              <p:nvPr/>
            </p:nvSpPr>
            <p:spPr bwMode="auto">
              <a:xfrm>
                <a:off x="4751" y="1140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Line 9"/>
              <p:cNvSpPr>
                <a:spLocks noChangeShapeType="1"/>
              </p:cNvSpPr>
              <p:nvPr/>
            </p:nvSpPr>
            <p:spPr bwMode="auto">
              <a:xfrm flipH="1">
                <a:off x="4763" y="1116"/>
                <a:ext cx="1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H="1">
              <a:off x="4422" y="560"/>
              <a:ext cx="44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4286" y="1237"/>
              <a:ext cx="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Calibri" pitchFamily="34" charset="0"/>
                </a:rPr>
                <a:t>O</a:t>
              </a:r>
            </a:p>
          </p:txBody>
        </p:sp>
      </p:grp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158875" y="4572000"/>
          <a:ext cx="2087563" cy="571500"/>
        </p:xfrm>
        <a:graphic>
          <a:graphicData uri="http://schemas.openxmlformats.org/presentationml/2006/ole">
            <p:oleObj spid="_x0000_s2053" name="Equation" r:id="rId6" imgW="838080" imgH="228600" progId="Equation.DSMT4">
              <p:embed/>
            </p:oleObj>
          </a:graphicData>
        </a:graphic>
      </p:graphicFrame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727450" y="4456113"/>
          <a:ext cx="1758950" cy="835025"/>
        </p:xfrm>
        <a:graphic>
          <a:graphicData uri="http://schemas.openxmlformats.org/presentationml/2006/ole">
            <p:oleObj spid="_x0000_s2055" name="Equation" r:id="rId7" imgW="825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Box 1"/>
          <p:cNvSpPr txBox="1">
            <a:spLocks noChangeArrowheads="1"/>
          </p:cNvSpPr>
          <p:nvPr/>
        </p:nvSpPr>
        <p:spPr bwMode="auto">
          <a:xfrm>
            <a:off x="428625" y="285750"/>
            <a:ext cx="8501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应用举例</a:t>
            </a:r>
            <a:r>
              <a:rPr lang="en-US" altLang="zh-CN" sz="3600">
                <a:latin typeface="Calibri" pitchFamily="34" charset="0"/>
              </a:rPr>
              <a:t>:   </a:t>
            </a:r>
            <a:r>
              <a:rPr lang="zh-CN" altLang="en-US" sz="3600">
                <a:latin typeface="Calibri" pitchFamily="34" charset="0"/>
              </a:rPr>
              <a:t>（一）</a:t>
            </a:r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认清“形式”顺势而为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sz="3600" b="1">
              <a:latin typeface="Calibri" pitchFamily="34" charset="0"/>
            </a:endParaRPr>
          </a:p>
        </p:txBody>
      </p:sp>
      <p:graphicFrame>
        <p:nvGraphicFramePr>
          <p:cNvPr id="1025" name="Object 16"/>
          <p:cNvGraphicFramePr>
            <a:graphicFrameLocks noChangeAspect="1"/>
          </p:cNvGraphicFramePr>
          <p:nvPr/>
        </p:nvGraphicFramePr>
        <p:xfrm>
          <a:off x="357188" y="1071563"/>
          <a:ext cx="8443912" cy="4452937"/>
        </p:xfrm>
        <a:graphic>
          <a:graphicData uri="http://schemas.openxmlformats.org/presentationml/2006/ole">
            <p:oleObj spid="_x0000_s1025" name="Equation" r:id="rId3" imgW="3466800" imgH="1828800" progId="Equation.DSMT4">
              <p:embed/>
            </p:oleObj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00125" y="3429000"/>
          <a:ext cx="7340600" cy="1138238"/>
        </p:xfrm>
        <a:graphic>
          <a:graphicData uri="http://schemas.openxmlformats.org/presentationml/2006/ole">
            <p:oleObj spid="_x0000_s1026" name="Equation" r:id="rId4" imgW="3276360" imgH="50796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57625" y="1214438"/>
            <a:ext cx="500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zh-CN" altLang="en-US" sz="36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00938" y="1143000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Calibri" pitchFamily="34" charset="0"/>
              </a:rPr>
              <a:t>4</a:t>
            </a:r>
            <a:endParaRPr lang="zh-CN" altLang="en-US" sz="36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71938" y="1785938"/>
          <a:ext cx="506412" cy="1108075"/>
        </p:xfrm>
        <a:graphic>
          <a:graphicData uri="http://schemas.openxmlformats.org/presentationml/2006/ole">
            <p:oleObj spid="_x0000_s1027" name="Equation" r:id="rId5" imgW="152280" imgH="393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001000" y="1714500"/>
          <a:ext cx="506413" cy="1108075"/>
        </p:xfrm>
        <a:graphic>
          <a:graphicData uri="http://schemas.openxmlformats.org/presentationml/2006/ole">
            <p:oleObj spid="_x0000_s1028" name="Equation" r:id="rId6" imgW="152280" imgH="393480" progId="Equation.DSMT4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58125" y="3357563"/>
            <a:ext cx="28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428625" y="285750"/>
            <a:ext cx="8501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应用举例</a:t>
            </a:r>
            <a:r>
              <a:rPr lang="en-US" altLang="zh-CN" sz="3600">
                <a:latin typeface="Calibri" pitchFamily="34" charset="0"/>
              </a:rPr>
              <a:t>:   </a:t>
            </a:r>
            <a:r>
              <a:rPr lang="zh-CN" altLang="en-US" sz="3600">
                <a:latin typeface="Calibri" pitchFamily="34" charset="0"/>
              </a:rPr>
              <a:t>（二）</a:t>
            </a:r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把握“内容”实现变通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sz="3600" b="1">
                <a:latin typeface="Calibri" pitchFamily="34" charset="0"/>
              </a:rPr>
              <a:t>例</a:t>
            </a:r>
            <a:r>
              <a:rPr lang="en-US" altLang="zh-CN" sz="3600" b="1">
                <a:latin typeface="Calibri" pitchFamily="34" charset="0"/>
              </a:rPr>
              <a:t>2</a:t>
            </a:r>
            <a:r>
              <a:rPr lang="zh-CN" altLang="en-US" sz="3600" b="1">
                <a:latin typeface="Calibri" pitchFamily="34" charset="0"/>
              </a:rPr>
              <a:t>、</a:t>
            </a:r>
          </a:p>
        </p:txBody>
      </p:sp>
      <p:graphicFrame>
        <p:nvGraphicFramePr>
          <p:cNvPr id="16386" name="Object 16"/>
          <p:cNvGraphicFramePr>
            <a:graphicFrameLocks noChangeAspect="1"/>
          </p:cNvGraphicFramePr>
          <p:nvPr/>
        </p:nvGraphicFramePr>
        <p:xfrm>
          <a:off x="428625" y="1785938"/>
          <a:ext cx="8355013" cy="3479800"/>
        </p:xfrm>
        <a:graphic>
          <a:graphicData uri="http://schemas.openxmlformats.org/presentationml/2006/ole">
            <p:oleObj spid="_x0000_s16386" name="Equation" r:id="rId3" imgW="3352680" imgH="1396800" progId="Equation.DSMT4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29000" y="1857375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72375" y="1857375"/>
            <a:ext cx="571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5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57625" y="2571750"/>
          <a:ext cx="382588" cy="984250"/>
        </p:xfrm>
        <a:graphic>
          <a:graphicData uri="http://schemas.openxmlformats.org/presentationml/2006/ole">
            <p:oleObj spid="_x0000_s16387" name="Equation" r:id="rId4" imgW="152280" imgH="393480" progId="Equation.DSMT4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072438" y="2500313"/>
          <a:ext cx="350837" cy="984250"/>
        </p:xfrm>
        <a:graphic>
          <a:graphicData uri="http://schemas.openxmlformats.org/presentationml/2006/ole">
            <p:oleObj spid="_x0000_s16388" name="Equation" r:id="rId5" imgW="139680" imgH="393480" progId="Equation.DSMT4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22625" y="3929063"/>
          <a:ext cx="509588" cy="412750"/>
        </p:xfrm>
        <a:graphic>
          <a:graphicData uri="http://schemas.openxmlformats.org/presentationml/2006/ole">
            <p:oleObj spid="_x0000_s16389" name="Equation" r:id="rId6" imgW="203040" imgH="164880" progId="Equation.DSMT4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358063" y="3929063"/>
          <a:ext cx="560387" cy="484187"/>
        </p:xfrm>
        <a:graphic>
          <a:graphicData uri="http://schemas.openxmlformats.org/presentationml/2006/ole">
            <p:oleObj spid="_x0000_s16390" name="Equation" r:id="rId7" imgW="19044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7" name="TextBox 1"/>
          <p:cNvSpPr txBox="1">
            <a:spLocks noChangeArrowheads="1"/>
          </p:cNvSpPr>
          <p:nvPr/>
        </p:nvSpPr>
        <p:spPr bwMode="auto">
          <a:xfrm>
            <a:off x="428625" y="285750"/>
            <a:ext cx="8501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应用举例</a:t>
            </a:r>
            <a:r>
              <a:rPr lang="en-US" altLang="zh-CN" sz="3600">
                <a:latin typeface="Calibri" pitchFamily="34" charset="0"/>
              </a:rPr>
              <a:t>:   </a:t>
            </a:r>
            <a:r>
              <a:rPr lang="zh-CN" altLang="en-US" sz="3600">
                <a:latin typeface="Calibri" pitchFamily="34" charset="0"/>
              </a:rPr>
              <a:t>（二）</a:t>
            </a:r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把握“内容”实现变通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sz="3600" b="1">
                <a:latin typeface="Calibri" pitchFamily="34" charset="0"/>
              </a:rPr>
              <a:t>例</a:t>
            </a:r>
            <a:r>
              <a:rPr lang="en-US" altLang="zh-CN" sz="3600" b="1">
                <a:latin typeface="Calibri" pitchFamily="34" charset="0"/>
              </a:rPr>
              <a:t>3</a:t>
            </a:r>
            <a:r>
              <a:rPr lang="zh-CN" altLang="en-US" sz="3600" b="1">
                <a:latin typeface="Calibri" pitchFamily="34" charset="0"/>
              </a:rPr>
              <a:t>、</a:t>
            </a:r>
          </a:p>
        </p:txBody>
      </p:sp>
      <p:sp>
        <p:nvSpPr>
          <p:cNvPr id="17458" name="Rectangle 11"/>
          <p:cNvSpPr>
            <a:spLocks noChangeArrowheads="1"/>
          </p:cNvSpPr>
          <p:nvPr/>
        </p:nvSpPr>
        <p:spPr bwMode="auto">
          <a:xfrm>
            <a:off x="500063" y="1571625"/>
            <a:ext cx="85010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Calibri" pitchFamily="34" charset="0"/>
                <a:cs typeface="Times New Roman" pitchFamily="18" charset="0"/>
              </a:rPr>
              <a:t>1)</a:t>
            </a:r>
            <a:r>
              <a:rPr lang="zh-CN" altLang="en-US" sz="2800">
                <a:latin typeface="Calibri" pitchFamily="34" charset="0"/>
                <a:cs typeface="Times New Roman" pitchFamily="18" charset="0"/>
              </a:rPr>
              <a:t>已知</a:t>
            </a:r>
            <a:r>
              <a:rPr lang="en-US" altLang="zh-CN" sz="2800">
                <a:latin typeface="Calibri" pitchFamily="34" charset="0"/>
                <a:cs typeface="Times New Roman" pitchFamily="18" charset="0"/>
              </a:rPr>
              <a:t>                                              </a:t>
            </a:r>
            <a:r>
              <a:rPr lang="zh-CN" altLang="en-US" sz="2800">
                <a:latin typeface="Calibri" pitchFamily="34" charset="0"/>
                <a:cs typeface="Times New Roman" pitchFamily="18" charset="0"/>
              </a:rPr>
              <a:t>则</a:t>
            </a:r>
            <a:r>
              <a:rPr lang="en-US" altLang="zh-CN" sz="2800">
                <a:latin typeface="Calibri" pitchFamily="34" charset="0"/>
                <a:cs typeface="Times New Roman" pitchFamily="18" charset="0"/>
              </a:rPr>
              <a:t>          </a:t>
            </a:r>
            <a:r>
              <a:rPr lang="zh-CN" altLang="en-US" sz="2800">
                <a:latin typeface="Calibri" pitchFamily="34" charset="0"/>
                <a:cs typeface="Times New Roman" pitchFamily="18" charset="0"/>
              </a:rPr>
              <a:t>的最小值是</a:t>
            </a:r>
            <a:r>
              <a:rPr lang="en-US" altLang="zh-CN" sz="2800">
                <a:latin typeface="Calibri" pitchFamily="34" charset="0"/>
                <a:cs typeface="Times New Roman" pitchFamily="18" charset="0"/>
              </a:rPr>
              <a:t>(   )</a:t>
            </a:r>
            <a:endParaRPr lang="zh-CN" altLang="en-US" sz="2800"/>
          </a:p>
          <a:p>
            <a:pPr eaLnBrk="0" hangingPunct="0"/>
            <a:r>
              <a:rPr lang="en-US" altLang="zh-CN" sz="2800">
                <a:latin typeface="Calibri" pitchFamily="34" charset="0"/>
                <a:cs typeface="Times New Roman" pitchFamily="18" charset="0"/>
              </a:rPr>
              <a:t>    </a:t>
            </a:r>
          </a:p>
          <a:p>
            <a:pPr eaLnBrk="0" hangingPunct="0"/>
            <a:r>
              <a:rPr lang="en-US" altLang="zh-CN" sz="2800">
                <a:latin typeface="Calibri" pitchFamily="34" charset="0"/>
                <a:cs typeface="Times New Roman" pitchFamily="18" charset="0"/>
              </a:rPr>
              <a:t> A.   3   </a:t>
            </a:r>
            <a:r>
              <a:rPr lang="en-US" altLang="zh-CN" sz="280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           </a:t>
            </a:r>
            <a:r>
              <a:rPr lang="en-US" altLang="zh-CN" sz="2800">
                <a:latin typeface="Calibri" pitchFamily="34" charset="0"/>
                <a:cs typeface="Times New Roman" pitchFamily="18" charset="0"/>
              </a:rPr>
              <a:t>B.  4             C.                D. </a:t>
            </a:r>
            <a:endParaRPr lang="en-US" altLang="zh-CN" sz="2800"/>
          </a:p>
        </p:txBody>
      </p:sp>
      <p:graphicFrame>
        <p:nvGraphicFramePr>
          <p:cNvPr id="17418" name="Object 10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6572250" y="2286000"/>
          <a:ext cx="357188" cy="731838"/>
        </p:xfrm>
        <a:graphic>
          <a:graphicData uri="http://schemas.openxmlformats.org/presentationml/2006/ole">
            <p:oleObj spid="_x0000_s17418" name="Equation" r:id="rId3" imgW="190417" imgH="393529" progId="Equation.DSMT4">
              <p:embed/>
            </p:oleObj>
          </a:graphicData>
        </a:graphic>
      </p:graphicFrame>
      <p:graphicFrame>
        <p:nvGraphicFramePr>
          <p:cNvPr id="17420" name="Object 12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4857750" y="2286000"/>
          <a:ext cx="285750" cy="731838"/>
        </p:xfrm>
        <a:graphic>
          <a:graphicData uri="http://schemas.openxmlformats.org/presentationml/2006/ole">
            <p:oleObj spid="_x0000_s17420" name="Equation" r:id="rId4" imgW="152280" imgH="393480" progId="Equation.DSMT4">
              <p:embed/>
            </p:oleObj>
          </a:graphicData>
        </a:graphic>
      </p:graphicFrame>
      <p:sp>
        <p:nvSpPr>
          <p:cNvPr id="17459" name="TextBox 27"/>
          <p:cNvSpPr txBox="1">
            <a:spLocks noChangeArrowheads="1"/>
          </p:cNvSpPr>
          <p:nvPr/>
        </p:nvSpPr>
        <p:spPr bwMode="auto">
          <a:xfrm>
            <a:off x="500063" y="3429000"/>
            <a:ext cx="8215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2</a:t>
            </a:r>
            <a:r>
              <a:rPr lang="zh-CN" altLang="en-US" sz="3200">
                <a:latin typeface="Calibri" pitchFamily="34" charset="0"/>
              </a:rPr>
              <a:t>）</a:t>
            </a:r>
          </a:p>
        </p:txBody>
      </p:sp>
      <p:sp>
        <p:nvSpPr>
          <p:cNvPr id="1746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6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62" name="TextBox 43"/>
          <p:cNvSpPr txBox="1">
            <a:spLocks noChangeArrowheads="1"/>
          </p:cNvSpPr>
          <p:nvPr/>
        </p:nvSpPr>
        <p:spPr bwMode="auto">
          <a:xfrm>
            <a:off x="500063" y="5072063"/>
            <a:ext cx="86439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3</a:t>
            </a:r>
            <a:r>
              <a:rPr lang="zh-CN" altLang="en-US" sz="3200">
                <a:latin typeface="Calibri" pitchFamily="34" charset="0"/>
              </a:rPr>
              <a:t>）设                 </a:t>
            </a:r>
            <a:r>
              <a:rPr lang="en-US" sz="3200">
                <a:latin typeface="Calibri" pitchFamily="34" charset="0"/>
              </a:rPr>
              <a:t> </a:t>
            </a:r>
            <a:r>
              <a:rPr lang="zh-CN" altLang="en-US" sz="3200">
                <a:latin typeface="Calibri" pitchFamily="34" charset="0"/>
              </a:rPr>
              <a:t>则</a:t>
            </a:r>
            <a:r>
              <a:rPr lang="en-US" sz="3200">
                <a:latin typeface="Calibri" pitchFamily="34" charset="0"/>
              </a:rPr>
              <a:t>                        </a:t>
            </a:r>
            <a:r>
              <a:rPr lang="zh-CN" altLang="en-US" sz="3200">
                <a:latin typeface="Calibri" pitchFamily="34" charset="0"/>
              </a:rPr>
              <a:t>的最小值是</a:t>
            </a:r>
            <a:r>
              <a:rPr lang="en-US" altLang="zh-CN" sz="3200">
                <a:latin typeface="Calibri" pitchFamily="34" charset="0"/>
              </a:rPr>
              <a:t>(   )</a:t>
            </a:r>
            <a:endParaRPr lang="zh-CN" altLang="en-US" sz="3200">
              <a:latin typeface="Calibri" pitchFamily="34" charset="0"/>
            </a:endParaRPr>
          </a:p>
          <a:p>
            <a:endParaRPr lang="en-US" altLang="zh-CN" sz="3200">
              <a:latin typeface="Calibri" pitchFamily="34" charset="0"/>
            </a:endParaRPr>
          </a:p>
          <a:p>
            <a:r>
              <a:rPr lang="en-US" altLang="zh-CN" sz="3200">
                <a:latin typeface="Calibri" pitchFamily="34" charset="0"/>
              </a:rPr>
              <a:t>  </a:t>
            </a:r>
            <a:r>
              <a:rPr lang="en-US" altLang="zh-CN" sz="2800">
                <a:latin typeface="Calibri" pitchFamily="34" charset="0"/>
              </a:rPr>
              <a:t>A.  1           B.  2              C.  3               D. 4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7463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7449" name="Object 41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1639888" y="5113338"/>
          <a:ext cx="1481137" cy="488950"/>
        </p:xfrm>
        <a:graphic>
          <a:graphicData uri="http://schemas.openxmlformats.org/presentationml/2006/ole">
            <p:oleObj spid="_x0000_s17449" name="Equation" r:id="rId5" imgW="622080" imgH="203040" progId="Equation.DSMT4">
              <p:embed/>
            </p:oleObj>
          </a:graphicData>
        </a:graphic>
      </p:graphicFrame>
      <p:sp>
        <p:nvSpPr>
          <p:cNvPr id="1746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7451" name="Object 43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3643313" y="4929188"/>
          <a:ext cx="2243137" cy="857250"/>
        </p:xfrm>
        <a:graphic>
          <a:graphicData uri="http://schemas.openxmlformats.org/presentationml/2006/ole">
            <p:oleObj spid="_x0000_s17451" name="Equation" r:id="rId6" imgW="1167893" imgH="444307" progId="Equation.DSMT4">
              <p:embed/>
            </p:oleObj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1500188"/>
            <a:ext cx="2143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B 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57438" y="4071938"/>
            <a:ext cx="214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929563" y="5072063"/>
            <a:ext cx="2143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Calibri" pitchFamily="34" charset="0"/>
              </a:rPr>
              <a:t>D </a:t>
            </a:r>
            <a:endParaRPr lang="zh-CN" altLang="en-US" sz="32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7453" name="Object 18"/>
          <p:cNvGraphicFramePr>
            <a:graphicFrameLocks noChangeAspect="1"/>
          </p:cNvGraphicFramePr>
          <p:nvPr/>
        </p:nvGraphicFramePr>
        <p:xfrm>
          <a:off x="1071563" y="3357563"/>
          <a:ext cx="7588250" cy="849312"/>
        </p:xfrm>
        <a:graphic>
          <a:graphicData uri="http://schemas.openxmlformats.org/presentationml/2006/ole">
            <p:oleObj spid="_x0000_s17453" name="Equation" r:id="rId7" imgW="3517560" imgH="393480" progId="Equation.DSMT4">
              <p:embed/>
            </p:oleObj>
          </a:graphicData>
        </a:graphic>
      </p:graphicFrame>
      <p:graphicFrame>
        <p:nvGraphicFramePr>
          <p:cNvPr id="17454" name="Object 46"/>
          <p:cNvGraphicFramePr>
            <a:graphicFrameLocks noChangeAspect="1"/>
          </p:cNvGraphicFramePr>
          <p:nvPr/>
        </p:nvGraphicFramePr>
        <p:xfrm>
          <a:off x="8143875" y="3000375"/>
          <a:ext cx="382588" cy="984250"/>
        </p:xfrm>
        <a:graphic>
          <a:graphicData uri="http://schemas.openxmlformats.org/presentationml/2006/ole">
            <p:oleObj spid="_x0000_s17454" name="Equation" r:id="rId8" imgW="152280" imgH="393480" progId="Equation.DSMT4">
              <p:embed/>
            </p:oleObj>
          </a:graphicData>
        </a:graphic>
      </p:graphicFrame>
      <p:graphicFrame>
        <p:nvGraphicFramePr>
          <p:cNvPr id="17455" name="Object 47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1643063" y="1643063"/>
          <a:ext cx="3486150" cy="463550"/>
        </p:xfrm>
        <a:graphic>
          <a:graphicData uri="http://schemas.openxmlformats.org/presentationml/2006/ole">
            <p:oleObj spid="_x0000_s17455" name="Equation" r:id="rId9" imgW="1549080" imgH="203040" progId="Equation.DSMT4">
              <p:embed/>
            </p:oleObj>
          </a:graphicData>
        </a:graphic>
      </p:graphicFrame>
      <p:graphicFrame>
        <p:nvGraphicFramePr>
          <p:cNvPr id="17456" name="Object 48" descr="高考资源网( www.ks5u.com)，中国最大的高考网站，您身边的高考专家。"/>
          <p:cNvGraphicFramePr>
            <a:graphicFrameLocks noChangeAspect="1"/>
          </p:cNvGraphicFramePr>
          <p:nvPr/>
        </p:nvGraphicFramePr>
        <p:xfrm>
          <a:off x="5643563" y="1571625"/>
          <a:ext cx="801687" cy="500063"/>
        </p:xfrm>
        <a:graphic>
          <a:graphicData uri="http://schemas.openxmlformats.org/presentationml/2006/ole">
            <p:oleObj spid="_x0000_s17456" name="Equation" r:id="rId10" imgW="4316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Box 1"/>
          <p:cNvSpPr txBox="1">
            <a:spLocks noChangeArrowheads="1"/>
          </p:cNvSpPr>
          <p:nvPr/>
        </p:nvSpPr>
        <p:spPr bwMode="auto">
          <a:xfrm>
            <a:off x="428625" y="285750"/>
            <a:ext cx="850106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应用举例</a:t>
            </a:r>
            <a:r>
              <a:rPr lang="en-US" altLang="zh-CN" sz="3600">
                <a:latin typeface="Calibri" pitchFamily="34" charset="0"/>
              </a:rPr>
              <a:t>:   </a:t>
            </a:r>
            <a:r>
              <a:rPr lang="zh-CN" altLang="en-US" sz="3600">
                <a:latin typeface="Calibri" pitchFamily="34" charset="0"/>
              </a:rPr>
              <a:t>（三）</a:t>
            </a:r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抓住“关键”拓展思路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r>
              <a:rPr lang="zh-CN" altLang="en-US" sz="3600" b="1">
                <a:latin typeface="Calibri" pitchFamily="34" charset="0"/>
              </a:rPr>
              <a:t>例</a:t>
            </a:r>
            <a:r>
              <a:rPr lang="en-US" altLang="zh-CN" sz="3600" b="1">
                <a:latin typeface="Calibri" pitchFamily="34" charset="0"/>
              </a:rPr>
              <a:t>4</a:t>
            </a:r>
            <a:r>
              <a:rPr lang="zh-CN" altLang="en-US" sz="3600" b="1">
                <a:latin typeface="Calibri" pitchFamily="34" charset="0"/>
              </a:rPr>
              <a:t>、</a:t>
            </a:r>
            <a:r>
              <a:rPr lang="en-US" altLang="zh-CN" sz="3600" b="1">
                <a:latin typeface="Calibri" pitchFamily="34" charset="0"/>
              </a:rPr>
              <a:t>1</a:t>
            </a:r>
            <a:r>
              <a:rPr lang="zh-CN" altLang="en-US" sz="3600" b="1">
                <a:latin typeface="Calibri" pitchFamily="34" charset="0"/>
              </a:rPr>
              <a:t>）</a:t>
            </a:r>
            <a:r>
              <a:rPr lang="zh-CN" altLang="en-US" sz="3600">
                <a:latin typeface="Calibri" pitchFamily="34" charset="0"/>
              </a:rPr>
              <a:t>已知</a:t>
            </a:r>
            <a:r>
              <a:rPr lang="en-US" sz="3600">
                <a:latin typeface="Calibri" pitchFamily="34" charset="0"/>
              </a:rPr>
              <a:t>               </a:t>
            </a:r>
            <a:r>
              <a:rPr lang="zh-CN" altLang="en-US" sz="3600">
                <a:latin typeface="Calibri" pitchFamily="34" charset="0"/>
              </a:rPr>
              <a:t>，且</a:t>
            </a:r>
            <a:r>
              <a:rPr lang="en-US" sz="3600">
                <a:latin typeface="Calibri" pitchFamily="34" charset="0"/>
              </a:rPr>
              <a:t>                     </a:t>
            </a:r>
            <a:r>
              <a:rPr lang="zh-CN" altLang="en-US" sz="3600">
                <a:latin typeface="Calibri" pitchFamily="34" charset="0"/>
              </a:rPr>
              <a:t>，</a:t>
            </a:r>
            <a:endParaRPr lang="en-US" altLang="zh-CN" sz="3600">
              <a:latin typeface="Calibri" pitchFamily="34" charset="0"/>
            </a:endParaRPr>
          </a:p>
          <a:p>
            <a:r>
              <a:rPr lang="en-US" altLang="zh-CN" sz="3600">
                <a:latin typeface="Calibri" pitchFamily="34" charset="0"/>
              </a:rPr>
              <a:t>                 </a:t>
            </a:r>
            <a:r>
              <a:rPr lang="zh-CN" altLang="en-US" sz="3600">
                <a:latin typeface="Calibri" pitchFamily="34" charset="0"/>
              </a:rPr>
              <a:t>求             的最小值</a:t>
            </a:r>
            <a:r>
              <a:rPr lang="en-US" altLang="zh-CN" sz="3600">
                <a:latin typeface="Calibri" pitchFamily="34" charset="0"/>
              </a:rPr>
              <a:t>.</a:t>
            </a:r>
            <a:endParaRPr lang="zh-CN" altLang="en-US" sz="3600">
              <a:latin typeface="Calibri" pitchFamily="34" charset="0"/>
            </a:endParaRPr>
          </a:p>
          <a:p>
            <a:endParaRPr lang="zh-CN" altLang="en-US" sz="3600" b="1">
              <a:latin typeface="Calibri" pitchFamily="34" charset="0"/>
            </a:endParaRPr>
          </a:p>
        </p:txBody>
      </p:sp>
      <p:sp>
        <p:nvSpPr>
          <p:cNvPr id="184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4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5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5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5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286125" y="1357313"/>
          <a:ext cx="1690688" cy="571500"/>
        </p:xfrm>
        <a:graphic>
          <a:graphicData uri="http://schemas.openxmlformats.org/presentationml/2006/ole">
            <p:oleObj spid="_x0000_s18440" name="Equation" r:id="rId3" imgW="672808" imgH="228501" progId="Equation.DSMT4">
              <p:embed/>
            </p:oleObj>
          </a:graphicData>
        </a:graphic>
      </p:graphicFrame>
      <p:sp>
        <p:nvSpPr>
          <p:cNvPr id="1845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786438" y="1071563"/>
          <a:ext cx="2060575" cy="1071562"/>
        </p:xfrm>
        <a:graphic>
          <a:graphicData uri="http://schemas.openxmlformats.org/presentationml/2006/ole">
            <p:oleObj spid="_x0000_s18442" name="Equation" r:id="rId4" imgW="622030" imgH="418918" progId="Equation.DSMT4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928938" y="2000250"/>
          <a:ext cx="1149350" cy="571500"/>
        </p:xfrm>
        <a:graphic>
          <a:graphicData uri="http://schemas.openxmlformats.org/presentationml/2006/ole">
            <p:oleObj spid="_x0000_s18445" name="Equation" r:id="rId5" imgW="355320" imgH="177480" progId="Equation.DSMT4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85750" y="3214688"/>
          <a:ext cx="8620125" cy="1306512"/>
        </p:xfrm>
        <a:graphic>
          <a:graphicData uri="http://schemas.openxmlformats.org/presentationml/2006/ole">
            <p:oleObj spid="_x0000_s18446" name="Equation" r:id="rId6" imgW="2654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TextBox 1"/>
          <p:cNvSpPr txBox="1">
            <a:spLocks noChangeArrowheads="1"/>
          </p:cNvSpPr>
          <p:nvPr/>
        </p:nvSpPr>
        <p:spPr bwMode="auto">
          <a:xfrm>
            <a:off x="428625" y="285750"/>
            <a:ext cx="850106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Calibri" pitchFamily="34" charset="0"/>
              </a:rPr>
              <a:t>应用举例</a:t>
            </a:r>
            <a:r>
              <a:rPr lang="en-US" altLang="zh-CN" sz="3600">
                <a:latin typeface="Calibri" pitchFamily="34" charset="0"/>
              </a:rPr>
              <a:t>:   </a:t>
            </a:r>
            <a:r>
              <a:rPr lang="zh-CN" altLang="en-US" sz="3600">
                <a:latin typeface="Calibri" pitchFamily="34" charset="0"/>
              </a:rPr>
              <a:t>（四）</a:t>
            </a:r>
            <a:r>
              <a:rPr lang="zh-CN" altLang="en-US" sz="3600" b="1">
                <a:solidFill>
                  <a:srgbClr val="FF0000"/>
                </a:solidFill>
                <a:latin typeface="Calibri" pitchFamily="34" charset="0"/>
              </a:rPr>
              <a:t>遭遇“挫折”另辟蹊径</a:t>
            </a:r>
            <a:endParaRPr lang="en-US" altLang="zh-CN" sz="3600" b="1">
              <a:solidFill>
                <a:srgbClr val="FF0000"/>
              </a:solidFill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endParaRPr lang="en-US" altLang="zh-CN" sz="3600" b="1">
              <a:latin typeface="Calibri" pitchFamily="34" charset="0"/>
            </a:endParaRPr>
          </a:p>
          <a:p>
            <a:r>
              <a:rPr lang="en-US" altLang="zh-CN" sz="3600" b="1">
                <a:latin typeface="Calibri" pitchFamily="34" charset="0"/>
              </a:rPr>
              <a:t>           </a:t>
            </a:r>
            <a:r>
              <a:rPr lang="en-US" altLang="zh-CN" sz="3600">
                <a:latin typeface="Calibri" pitchFamily="34" charset="0"/>
              </a:rPr>
              <a:t>2</a:t>
            </a:r>
            <a:r>
              <a:rPr lang="zh-CN" altLang="en-US" sz="3600">
                <a:latin typeface="Calibri" pitchFamily="34" charset="0"/>
              </a:rPr>
              <a:t>）</a:t>
            </a:r>
            <a:r>
              <a:rPr lang="zh-CN" altLang="en-US" sz="3200">
                <a:latin typeface="Calibri" pitchFamily="34" charset="0"/>
              </a:rPr>
              <a:t>若</a:t>
            </a:r>
            <a:r>
              <a:rPr lang="en-US" altLang="zh-CN" sz="3200">
                <a:latin typeface="Calibri" pitchFamily="34" charset="0"/>
              </a:rPr>
              <a:t>                         </a:t>
            </a:r>
            <a:r>
              <a:rPr lang="zh-CN" altLang="en-US" sz="3200">
                <a:latin typeface="Calibri" pitchFamily="34" charset="0"/>
              </a:rPr>
              <a:t> </a:t>
            </a:r>
            <a:r>
              <a:rPr lang="en-US" sz="3200">
                <a:latin typeface="Calibri" pitchFamily="34" charset="0"/>
              </a:rPr>
              <a:t>                 </a:t>
            </a:r>
            <a:endParaRPr lang="en-US" altLang="zh-CN" sz="3200">
              <a:latin typeface="Calibri" pitchFamily="34" charset="0"/>
            </a:endParaRPr>
          </a:p>
          <a:p>
            <a:r>
              <a:rPr lang="zh-CN" altLang="en-US" sz="3200">
                <a:latin typeface="Calibri" pitchFamily="34" charset="0"/>
              </a:rPr>
              <a:t>                  </a:t>
            </a:r>
            <a:endParaRPr lang="en-US" altLang="zh-CN" sz="3200">
              <a:latin typeface="Calibri" pitchFamily="34" charset="0"/>
            </a:endParaRPr>
          </a:p>
          <a:p>
            <a:r>
              <a:rPr lang="en-US" altLang="zh-CN" sz="3200">
                <a:latin typeface="Calibri" pitchFamily="34" charset="0"/>
              </a:rPr>
              <a:t>                    </a:t>
            </a:r>
            <a:endParaRPr lang="zh-CN" altLang="en-US" sz="3200">
              <a:latin typeface="Calibri" pitchFamily="34" charset="0"/>
            </a:endParaRPr>
          </a:p>
          <a:p>
            <a:endParaRPr lang="zh-CN" altLang="en-US" sz="3600" b="1">
              <a:latin typeface="Calibri" pitchFamily="34" charset="0"/>
            </a:endParaRPr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9466" name="Object 16"/>
          <p:cNvGraphicFramePr>
            <a:graphicFrameLocks noChangeAspect="1"/>
          </p:cNvGraphicFramePr>
          <p:nvPr/>
        </p:nvGraphicFramePr>
        <p:xfrm>
          <a:off x="323850" y="1196975"/>
          <a:ext cx="8474075" cy="1000125"/>
        </p:xfrm>
        <a:graphic>
          <a:graphicData uri="http://schemas.openxmlformats.org/presentationml/2006/ole">
            <p:oleObj spid="_x0000_s19466" name="Equation" r:id="rId3" imgW="2920680" imgH="393480" progId="Equation.DSMT4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714625" y="2428875"/>
          <a:ext cx="4568825" cy="1143000"/>
        </p:xfrm>
        <a:graphic>
          <a:graphicData uri="http://schemas.openxmlformats.org/presentationml/2006/ole">
            <p:oleObj spid="_x0000_s19468" name="Equation" r:id="rId4" imgW="1904760" imgH="482400" progId="Equation.DSMT4">
              <p:embed/>
            </p:oleObj>
          </a:graphicData>
        </a:graphic>
      </p:graphicFrame>
      <p:sp>
        <p:nvSpPr>
          <p:cNvPr id="19478" name="Rectangle 3"/>
          <p:cNvSpPr>
            <a:spLocks noChangeArrowheads="1"/>
          </p:cNvSpPr>
          <p:nvPr/>
        </p:nvSpPr>
        <p:spPr bwMode="auto">
          <a:xfrm>
            <a:off x="7286625" y="2928938"/>
            <a:ext cx="2143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的最大值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14313" y="214313"/>
            <a:ext cx="595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3200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642938" y="285750"/>
          <a:ext cx="8180387" cy="500063"/>
        </p:xfrm>
        <a:graphic>
          <a:graphicData uri="http://schemas.openxmlformats.org/presentationml/2006/ole">
            <p:oleObj spid="_x0000_s22529" name="Equation" r:id="rId4" imgW="3898900" imgH="241300" progId="Equation.DSMT4">
              <p:embed/>
            </p:oleObj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28625" y="714375"/>
            <a:ext cx="2357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的最大值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225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85875" y="1928813"/>
          <a:ext cx="5059363" cy="785812"/>
        </p:xfrm>
        <a:graphic>
          <a:graphicData uri="http://schemas.openxmlformats.org/presentationml/2006/ole">
            <p:oleObj spid="_x0000_s22532" name="Equation" r:id="rId5" imgW="2514600" imgH="393700" progId="Equation.DSMT4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14375" y="2643188"/>
            <a:ext cx="1214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同理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800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857375" y="2571750"/>
          <a:ext cx="4746625" cy="857250"/>
        </p:xfrm>
        <a:graphic>
          <a:graphicData uri="http://schemas.openxmlformats.org/presentationml/2006/ole">
            <p:oleObj spid="_x0000_s22535" name="Equation" r:id="rId6" imgW="2159000" imgH="393700" progId="Equation.DSMT4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785938" y="3286125"/>
          <a:ext cx="6153150" cy="785813"/>
        </p:xfrm>
        <a:graphic>
          <a:graphicData uri="http://schemas.openxmlformats.org/presentationml/2006/ole">
            <p:oleObj spid="_x0000_s22538" name="Equation" r:id="rId7" imgW="3060700" imgH="393700" progId="Equation.DSMT4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357688" y="3929063"/>
          <a:ext cx="428625" cy="836612"/>
        </p:xfrm>
        <a:graphic>
          <a:graphicData uri="http://schemas.openxmlformats.org/presentationml/2006/ole">
            <p:oleObj spid="_x0000_s22537" name="Equation" r:id="rId8" imgW="203112" imgH="393529" progId="Equation.DSMT4">
              <p:embed/>
            </p:oleObj>
          </a:graphicData>
        </a:graphic>
      </p:graphicFrame>
      <p:sp>
        <p:nvSpPr>
          <p:cNvPr id="22554" name="Rectangle 11"/>
          <p:cNvSpPr>
            <a:spLocks noChangeArrowheads="1"/>
          </p:cNvSpPr>
          <p:nvPr/>
        </p:nvSpPr>
        <p:spPr bwMode="auto">
          <a:xfrm>
            <a:off x="0" y="0"/>
            <a:ext cx="2174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sz="10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3200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928688" y="4071938"/>
            <a:ext cx="3186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所以所求最大值为</a:t>
            </a:r>
            <a:endParaRPr lang="zh-CN" altLang="en-US" sz="2800"/>
          </a:p>
        </p:txBody>
      </p:sp>
      <p:sp>
        <p:nvSpPr>
          <p:cNvPr id="22556" name="Rectangle 13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14375" y="3429000"/>
            <a:ext cx="101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因此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4143375" y="4929188"/>
          <a:ext cx="500063" cy="428625"/>
        </p:xfrm>
        <a:graphic>
          <a:graphicData uri="http://schemas.openxmlformats.org/presentationml/2006/ole">
            <p:oleObj spid="_x0000_s22544" name="Equation" r:id="rId9" imgW="126835" imgH="152202" progId="Equation.DSMT4">
              <p:embed/>
            </p:oleObj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811852" y="5429250"/>
          <a:ext cx="2596511" cy="714394"/>
        </p:xfrm>
        <a:graphic>
          <a:graphicData uri="http://schemas.openxmlformats.org/presentationml/2006/ole">
            <p:oleObj spid="_x0000_s22543" name="Equation" r:id="rId10" imgW="1422400" imgH="393700" progId="Equation.DSMT4">
              <p:embed/>
            </p:oleObj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4214813" y="5572125"/>
          <a:ext cx="2286000" cy="428625"/>
        </p:xfrm>
        <a:graphic>
          <a:graphicData uri="http://schemas.openxmlformats.org/presentationml/2006/ole">
            <p:oleObj spid="_x0000_s22542" name="Equation" r:id="rId11" imgW="787058" imgH="165028" progId="Equation.DSMT4">
              <p:embed/>
            </p:oleObj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857250" y="4929188"/>
            <a:ext cx="3416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剖析：以上解法中“</a:t>
            </a:r>
            <a:endParaRPr lang="zh-CN" altLang="en-US" sz="2800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429125" y="4929188"/>
            <a:ext cx="4494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的等号成立条件分别是：</a:t>
            </a:r>
            <a:endParaRPr lang="zh-CN" altLang="en-US" sz="2800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643313" y="5572125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与</a:t>
            </a:r>
            <a:endParaRPr lang="zh-CN" altLang="en-US" sz="2800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6500813" y="5572125"/>
            <a:ext cx="126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矛盾。</a:t>
            </a:r>
            <a:endParaRPr lang="zh-CN" altLang="en-US" sz="28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0" y="1357313"/>
            <a:ext cx="1214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</a:rPr>
              <a:t>错解</a:t>
            </a:r>
            <a:r>
              <a:rPr lang="zh-CN" altLang="en-US" sz="3200">
                <a:solidFill>
                  <a:srgbClr val="FF0000"/>
                </a:solidFill>
                <a:latin typeface="Calibri" pitchFamily="34" charset="0"/>
              </a:rPr>
              <a:t>：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287463" y="1428750"/>
          <a:ext cx="4292600" cy="447675"/>
        </p:xfrm>
        <a:graphic>
          <a:graphicData uri="http://schemas.openxmlformats.org/presentationml/2006/ole">
            <p:oleObj spid="_x0000_s22549" name="Equation" r:id="rId12" imgW="204444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6" grpId="0"/>
      <p:bldP spid="22540" grpId="0"/>
      <p:bldP spid="16" grpId="0"/>
      <p:bldP spid="22545" grpId="0"/>
      <p:bldP spid="22546" grpId="0"/>
      <p:bldP spid="22547" grpId="0"/>
      <p:bldP spid="2254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214563" y="1785938"/>
          <a:ext cx="6411912" cy="857250"/>
        </p:xfrm>
        <a:graphic>
          <a:graphicData uri="http://schemas.openxmlformats.org/presentationml/2006/ole">
            <p:oleObj spid="_x0000_s24581" name="Equation" r:id="rId3" imgW="3416300" imgH="45720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500313" y="2643188"/>
          <a:ext cx="5214937" cy="803275"/>
        </p:xfrm>
        <a:graphic>
          <a:graphicData uri="http://schemas.openxmlformats.org/presentationml/2006/ole">
            <p:oleObj spid="_x0000_s24580" name="Equation" r:id="rId4" imgW="2781300" imgH="431800" progId="Equation.DSMT4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785938" y="3429000"/>
          <a:ext cx="6934200" cy="857250"/>
        </p:xfrm>
        <a:graphic>
          <a:graphicData uri="http://schemas.openxmlformats.org/presentationml/2006/ole">
            <p:oleObj spid="_x0000_s24579" name="Equation" r:id="rId5" imgW="3467100" imgH="431800" progId="Equation.DSMT4">
              <p:embed/>
            </p:oleObj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429000" y="4500563"/>
          <a:ext cx="2000250" cy="428625"/>
        </p:xfrm>
        <a:graphic>
          <a:graphicData uri="http://schemas.openxmlformats.org/presentationml/2006/ole">
            <p:oleObj spid="_x0000_s24578" name="Equation" r:id="rId6" imgW="812447" imgH="165028" progId="Equation.DSMT4">
              <p:embed/>
            </p:oleObj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8072438" y="4500563"/>
          <a:ext cx="642937" cy="461962"/>
        </p:xfrm>
        <a:graphic>
          <a:graphicData uri="http://schemas.openxmlformats.org/presentationml/2006/ole">
            <p:oleObj spid="_x0000_s24577" name="Equation" r:id="rId7" imgW="304536" imgH="215713" progId="Equation.DSMT4">
              <p:embed/>
            </p:oleObj>
          </a:graphicData>
        </a:graphic>
      </p:graphicFrame>
      <p:sp>
        <p:nvSpPr>
          <p:cNvPr id="24591" name="Rectangle 6"/>
          <p:cNvSpPr>
            <a:spLocks noChangeArrowheads="1"/>
          </p:cNvSpPr>
          <p:nvPr/>
        </p:nvSpPr>
        <p:spPr bwMode="auto">
          <a:xfrm>
            <a:off x="642938" y="1357313"/>
            <a:ext cx="15763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正解</a:t>
            </a: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/>
          </a:p>
        </p:txBody>
      </p:sp>
      <p:sp>
        <p:nvSpPr>
          <p:cNvPr id="24592" name="Rectangle 7"/>
          <p:cNvSpPr>
            <a:spLocks noChangeArrowheads="1"/>
          </p:cNvSpPr>
          <p:nvPr/>
        </p:nvSpPr>
        <p:spPr bwMode="auto">
          <a:xfrm>
            <a:off x="1500188" y="2643188"/>
            <a:ext cx="10302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100"/>
          </a:p>
          <a:p>
            <a:pPr eaLnBrk="0" hangingPunct="0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同理</a:t>
            </a:r>
            <a:endParaRPr lang="zh-CN" altLang="en-US" sz="2800"/>
          </a:p>
        </p:txBody>
      </p:sp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928688" y="3500438"/>
            <a:ext cx="9032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100"/>
          </a:p>
          <a:p>
            <a:pPr eaLnBrk="0" hangingPunct="0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   则</a:t>
            </a:r>
            <a:endParaRPr lang="zh-CN" altLang="en-US" sz="2800"/>
          </a:p>
        </p:txBody>
      </p:sp>
      <p:sp>
        <p:nvSpPr>
          <p:cNvPr id="24594" name="Rectangle 9"/>
          <p:cNvSpPr>
            <a:spLocks noChangeArrowheads="1"/>
          </p:cNvSpPr>
          <p:nvPr/>
        </p:nvSpPr>
        <p:spPr bwMode="auto">
          <a:xfrm>
            <a:off x="1714500" y="4286250"/>
            <a:ext cx="17494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1100"/>
          </a:p>
          <a:p>
            <a:pPr eaLnBrk="0" hangingPunct="0"/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当且仅当</a:t>
            </a:r>
            <a:endParaRPr lang="zh-CN" altLang="en-US" sz="2800"/>
          </a:p>
        </p:txBody>
      </p:sp>
      <p:sp>
        <p:nvSpPr>
          <p:cNvPr id="24595" name="Rectangle 10"/>
          <p:cNvSpPr>
            <a:spLocks noChangeArrowheads="1"/>
          </p:cNvSpPr>
          <p:nvPr/>
        </p:nvSpPr>
        <p:spPr bwMode="auto">
          <a:xfrm>
            <a:off x="5429250" y="4429125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时，取得最大值</a:t>
            </a:r>
            <a:endParaRPr lang="zh-CN" altLang="en-US" sz="2800"/>
          </a:p>
        </p:txBody>
      </p:sp>
      <p:sp>
        <p:nvSpPr>
          <p:cNvPr id="24596" name="Rectangle 11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42938" y="285750"/>
          <a:ext cx="8180387" cy="500063"/>
        </p:xfrm>
        <a:graphic>
          <a:graphicData uri="http://schemas.openxmlformats.org/presentationml/2006/ole">
            <p:oleObj spid="_x0000_s24588" name="Equation" r:id="rId8" imgW="3898900" imgH="241300" progId="Equation.DSMT4">
              <p:embed/>
            </p:oleObj>
          </a:graphicData>
        </a:graphic>
      </p:graphicFrame>
      <p:sp>
        <p:nvSpPr>
          <p:cNvPr id="24597" name="Rectangle 3"/>
          <p:cNvSpPr>
            <a:spLocks noChangeArrowheads="1"/>
          </p:cNvSpPr>
          <p:nvPr/>
        </p:nvSpPr>
        <p:spPr bwMode="auto">
          <a:xfrm>
            <a:off x="428625" y="714375"/>
            <a:ext cx="2357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的最大值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14313" y="214313"/>
            <a:ext cx="595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3200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214563" y="1357313"/>
          <a:ext cx="3865562" cy="447675"/>
        </p:xfrm>
        <a:graphic>
          <a:graphicData uri="http://schemas.openxmlformats.org/presentationml/2006/ole">
            <p:oleObj spid="_x0000_s24590" name="Equation" r:id="rId9" imgW="18414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331</Words>
  <Application>Microsoft Office PowerPoint</Application>
  <PresentationFormat>全屏显示(4:3)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DELL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62</cp:revision>
  <dcterms:created xsi:type="dcterms:W3CDTF">2010-10-14T07:01:49Z</dcterms:created>
  <dcterms:modified xsi:type="dcterms:W3CDTF">2016-06-12T00:19:56Z</dcterms:modified>
</cp:coreProperties>
</file>