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1633" r:id="rId2"/>
    <p:sldId id="1520" r:id="rId3"/>
    <p:sldId id="1296" r:id="rId4"/>
    <p:sldId id="1573" r:id="rId5"/>
    <p:sldId id="1574" r:id="rId6"/>
    <p:sldId id="1575" r:id="rId7"/>
    <p:sldId id="1576" r:id="rId8"/>
    <p:sldId id="1577" r:id="rId9"/>
    <p:sldId id="1578" r:id="rId10"/>
    <p:sldId id="1579" r:id="rId11"/>
    <p:sldId id="1580" r:id="rId12"/>
    <p:sldId id="1581" r:id="rId13"/>
    <p:sldId id="1582" r:id="rId14"/>
    <p:sldId id="1583" r:id="rId15"/>
    <p:sldId id="1584" r:id="rId16"/>
    <p:sldId id="1585" r:id="rId17"/>
    <p:sldId id="1586" r:id="rId18"/>
    <p:sldId id="1587" r:id="rId19"/>
    <p:sldId id="1588" r:id="rId20"/>
    <p:sldId id="1589" r:id="rId21"/>
    <p:sldId id="1590" r:id="rId22"/>
    <p:sldId id="1591" r:id="rId23"/>
    <p:sldId id="1592" r:id="rId24"/>
    <p:sldId id="1593" r:id="rId25"/>
    <p:sldId id="1594" r:id="rId26"/>
    <p:sldId id="1595" r:id="rId27"/>
    <p:sldId id="1596" r:id="rId28"/>
    <p:sldId id="1597" r:id="rId29"/>
    <p:sldId id="1598" r:id="rId30"/>
    <p:sldId id="1599" r:id="rId31"/>
    <p:sldId id="1600" r:id="rId32"/>
    <p:sldId id="1601" r:id="rId33"/>
    <p:sldId id="1602" r:id="rId34"/>
    <p:sldId id="1603" r:id="rId35"/>
    <p:sldId id="1604" r:id="rId36"/>
    <p:sldId id="1605" r:id="rId37"/>
    <p:sldId id="1606" r:id="rId38"/>
    <p:sldId id="1607" r:id="rId39"/>
    <p:sldId id="1608" r:id="rId40"/>
    <p:sldId id="1609" r:id="rId41"/>
    <p:sldId id="1610" r:id="rId42"/>
    <p:sldId id="1611" r:id="rId43"/>
    <p:sldId id="1612" r:id="rId44"/>
    <p:sldId id="1613" r:id="rId45"/>
    <p:sldId id="1614" r:id="rId46"/>
    <p:sldId id="1615" r:id="rId47"/>
    <p:sldId id="1616" r:id="rId48"/>
    <p:sldId id="1617" r:id="rId49"/>
    <p:sldId id="1618" r:id="rId50"/>
    <p:sldId id="1619" r:id="rId51"/>
    <p:sldId id="1620" r:id="rId52"/>
    <p:sldId id="1621" r:id="rId53"/>
    <p:sldId id="1622" r:id="rId54"/>
    <p:sldId id="1623" r:id="rId55"/>
    <p:sldId id="1624" r:id="rId56"/>
    <p:sldId id="1625" r:id="rId57"/>
    <p:sldId id="1626" r:id="rId58"/>
    <p:sldId id="1627" r:id="rId59"/>
    <p:sldId id="1628" r:id="rId60"/>
    <p:sldId id="1629" r:id="rId61"/>
    <p:sldId id="1630" r:id="rId62"/>
    <p:sldId id="1631" r:id="rId63"/>
    <p:sldId id="1632" r:id="rId64"/>
    <p:sldId id="1634" r:id="rId65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6970" autoAdjust="0"/>
  </p:normalViewPr>
  <p:slideViewPr>
    <p:cSldViewPr>
      <p:cViewPr varScale="1">
        <p:scale>
          <a:sx n="81" d="100"/>
          <a:sy n="81" d="100"/>
        </p:scale>
        <p:origin x="-710" y="-77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7CD490C1-7E7E-423A-91D8-058624AF834B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EA5C5624-0453-40A9-9FFF-DD435B6A2D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36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9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" t="9326" r="2951" b="12537"/>
          <a:stretch/>
        </p:blipFill>
        <p:spPr>
          <a:xfrm>
            <a:off x="-74" y="0"/>
            <a:ext cx="12190413" cy="6859588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28" name="标题 2"/>
          <p:cNvSpPr txBox="1">
            <a:spLocks/>
          </p:cNvSpPr>
          <p:nvPr/>
        </p:nvSpPr>
        <p:spPr>
          <a:xfrm>
            <a:off x="3161733" y="3645818"/>
            <a:ext cx="8928992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考点一　鉴赏古诗的</a:t>
            </a:r>
            <a:r>
              <a:rPr lang="zh-CN" altLang="en-US" sz="36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形象</a:t>
            </a:r>
            <a:endParaRPr lang="en-US" altLang="zh-CN" sz="3600" b="1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微软雅黑" pitchFamily="34" charset="-122"/>
              <a:cs typeface="Times New Roman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kern="100" smtClean="0">
                <a:latin typeface="Times New Roman"/>
                <a:ea typeface="华文细黑"/>
                <a:cs typeface="Courier New"/>
              </a:rPr>
              <a:t>                     ——</a:t>
            </a:r>
            <a:r>
              <a:rPr lang="zh-CN" altLang="en-US" sz="2800" kern="100" dirty="0">
                <a:latin typeface="Times New Roman"/>
                <a:ea typeface="华文细黑"/>
                <a:cs typeface="Courier New"/>
              </a:rPr>
              <a:t>赏析三种形象，掌握意象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latin typeface="Times New Roman"/>
                <a:ea typeface="华文细黑"/>
                <a:cs typeface="Courier New"/>
              </a:rPr>
              <a:t>三考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endParaRPr lang="zh-CN" altLang="zh-CN" sz="2800" kern="1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  <p:sp>
        <p:nvSpPr>
          <p:cNvPr id="14" name="副标题 3"/>
          <p:cNvSpPr txBox="1">
            <a:spLocks/>
          </p:cNvSpPr>
          <p:nvPr/>
        </p:nvSpPr>
        <p:spPr>
          <a:xfrm>
            <a:off x="-26573" y="3718127"/>
            <a:ext cx="1528275" cy="13392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专题三</a:t>
            </a:r>
            <a:endParaRPr lang="en-US" altLang="zh-CN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考点突破</a:t>
            </a:r>
          </a:p>
        </p:txBody>
      </p:sp>
    </p:spTree>
    <p:extLst>
      <p:ext uri="{BB962C8B-B14F-4D97-AF65-F5344CB8AC3E}">
        <p14:creationId xmlns:p14="http://schemas.microsoft.com/office/powerpoint/2010/main" val="9555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368309"/>
            <a:ext cx="1122367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孤舟宿何许？霜月系枫桥。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孤舟承载着诗人的所见所闻，联结着雁、鸟、鱼、霜月、枫桥等意象，把航程中的所见所闻所想贯穿在一起，是全诗的线索。今夜要在哪里投宿呢？最佳地点当然是张继曾经投宿过的并留下著名诗篇的枫桥了。南宋诗人范成大编纂的《吴郡志》中说，枫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自古有名，南北客经由未有不憩此桥而题咏者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。因此，诗人一见到枫桥，便兴致勃勃地嘱咐船家将船系在桥下，决定夜宿于此处，以一抒幽思。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诗人融情于景，全诗表达了漂泊、思乡、孤寂之感。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73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6574" y="2597557"/>
            <a:ext cx="11273868" cy="29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5356" y="296301"/>
            <a:ext cx="1122367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开头两句描写了怎样的景色？营造了怎样的氛围？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574" y="1108311"/>
            <a:ext cx="11273868" cy="1363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574" y="1053530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描写了清晨起航时，江南水乡风雨潇潇、落叶飘飞的深秋景色。营造了凄冷、感伤的氛围。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11847" y="44784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07812" y="44784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解析</a:t>
            </a:r>
          </a:p>
        </p:txBody>
      </p:sp>
      <p:sp>
        <p:nvSpPr>
          <p:cNvPr id="15" name="矩形 14"/>
          <p:cNvSpPr/>
          <p:nvPr/>
        </p:nvSpPr>
        <p:spPr>
          <a:xfrm>
            <a:off x="406574" y="2593592"/>
            <a:ext cx="11223676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先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具体分析前两句所写到的意象的表达效果，然后进行整合。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晓路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点明起航的时间是清晨；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雨萧萧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写出起航时的天气状况；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江乡叶正飘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既交代了季节是秋季，又写出了诗人所见的落叶飘飞的景象。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雨萧萧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叶正飘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写出了秋景的凄清萧条。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97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/>
      <p:bldP spid="11" grpId="1"/>
      <p:bldP spid="15" grpId="0"/>
      <p:bldP spid="1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5356" y="268020"/>
            <a:ext cx="1122367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请结合全诗分析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孤舟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这一意象的作用。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574" y="1053530"/>
            <a:ext cx="11273868" cy="2196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574" y="1071408"/>
            <a:ext cx="11223676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孤舟联结着雁、鸟、鱼、霜月、枫桥等意象，把航程中的所见所闻所想贯穿在一起，是全诗的线索；诗人融情于景，表达了漂泊、思乡、孤寂之感。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79382" y="41956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75347" y="41956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06574" y="3376945"/>
            <a:ext cx="11273868" cy="3280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574" y="3314059"/>
            <a:ext cx="11223676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孤舟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在本诗中是一个主体意象，是全诗的线索，联结着诗中其他意象和诗人的所见所闻所想。首联和颔联为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孤舟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的出现提供了背景；颈联从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正面写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孤舟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；尾联写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孤舟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停宿之所，寄托了诗人借枫桥一抒幽思的情怀。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孤舟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表达了诗人复杂的思想感情。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3792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4" grpId="0" animBg="1"/>
      <p:bldP spid="14" grpId="1" animBg="1"/>
      <p:bldP spid="15" grpId="0"/>
      <p:bldP spid="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944373"/>
            <a:ext cx="1122367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鉴赏方法：融情造境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景物形象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景物形象是指诗歌中描绘的自然景物和人文景物。可以是情中之景，有单个景物形象，有由多个景物形象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组合成的意境。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诗歌传统意象比较固定，如杨柳代表惜别，月亮代表思乡怀人等。但在具体诗歌中有变数。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鉴赏景物形象，一要注意景物描写的方式，如动静、色彩，来把握景物特点和诗人的感情；二要抓住意象来分析意境，探知诗人的感情。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0" y="353729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590" y="693490"/>
            <a:ext cx="11002525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，作者的情感；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诗中所描绘的图景。意境指诗歌通过意象所表现出来的情调和境界。意境和意象的关系，简单地说，是境生于象而超乎象。意象是诗歌艺术的基本单位，而意境则是指全篇作品所营造的整体艺术境界；意象是形成意境的材料，而意境则是意象叠加、组合之后的升华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由于意境一词较为复杂，故在高考中常用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氛围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偏重外部环境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心境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侧重内心世界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境界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外部与内部的融合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等词语称呼。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1917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8498" y="117039"/>
            <a:ext cx="11335913" cy="668770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审题答题规范：细辨析、巧回答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细辨析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指在审题时要仔细辨析意象类试题与意境类试题。意象类试题常见提问方式有：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请找出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②××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蕴含什么样的情感？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③××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意象在诗中有何作用？意境类试题常见提问方式有：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请概括诗中描绘的景象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画面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②××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句、联、片、全篇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渲染了什么样的氛围？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该诗是如何营造意境的？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巧回答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指针对这两类题巧妙地回答。意象类题应是怎么问怎么答。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详见后面的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题点突破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意境类题回答则要注意：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画面描述题的答题模式一般为：描绘了一幅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某时某地，视题而定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＋描述画面＋意境特点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或孤寂冷清或恬静优美等的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＋画面。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还可接着分析蕴含的思想感情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838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8498" y="450896"/>
            <a:ext cx="11335913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答意境营造题，要注意其两种方式：触景生情和融情于景。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答意境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画面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特点，要注意参照以下专业术语：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豪放类：雄浑开阔、雄奇瑰丽、浩瀚辽阔、广袤高远、旷达洒脱。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清幽类：清新明丽、宁静恬淡、淡雅闲适、和谐静谧、恬静优美。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伤感类：凄清冷寂、孤寂冷清、哀怨低沉、凄惨萧条、苍凉悲壮。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婉约类：缠绵悱恻、哀婉动人、委婉含蓄、蕴藉风流、朦胧缥缈。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超脱类：超脱世俗、远离尘嚣、高雅脱俗、超凡脱尘、风致雅洁。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华美类：富丽堂皇、华美绚丽、华妙艳丽、瑰丽神奇、色彩斑斓。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741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2692" y="136280"/>
            <a:ext cx="11223676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宋体"/>
                <a:ea typeface="微软雅黑"/>
                <a:cs typeface="Times New Roman"/>
              </a:rPr>
              <a:t>边练边悟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阅读下面这首唐诗，然后回答问题。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送韩巽入都觐省便赴举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岑　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槐叶苍苍柳叶黄，秋高八月天欲霜。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青门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百壶送韩侯，白云千里连嵩丘。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北堂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倚门望君忆，东归扇枕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后秋色。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洛阳才子能几人，明年桂枝是君得。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青门：泛指京城东门。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北堂：母亲的居室，这里代指母亲。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扇枕：子女孝亲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11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744" y="879849"/>
            <a:ext cx="1122367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首联描绘了怎样一幅画面？这幅画面有何作用？请简要分析。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7962" y="1809375"/>
            <a:ext cx="11273868" cy="2196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7962" y="1827253"/>
            <a:ext cx="11223676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首联写槐叶深青，柳叶变黄；秋高气爽，天气变凉，描绘了一幅色彩丰富的深秋图景。点明了时间，渲染了苍凉清冷、高远辽阔的气氛，奠定了全诗的感情基调，为下文抒发送别友人的不舍之情做了铺垫。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17805" y="1031397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pic>
        <p:nvPicPr>
          <p:cNvPr id="9" name="图片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5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62758" y="2781722"/>
            <a:ext cx="81371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掌握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鉴赏物象的方法和审答规范</a:t>
            </a:r>
          </a:p>
        </p:txBody>
      </p:sp>
    </p:spTree>
    <p:extLst>
      <p:ext uri="{BB962C8B-B14F-4D97-AF65-F5344CB8AC3E}">
        <p14:creationId xmlns:p14="http://schemas.microsoft.com/office/powerpoint/2010/main" val="31086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1665" y="549474"/>
            <a:ext cx="11563765" cy="40054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264" y="716138"/>
            <a:ext cx="11112550" cy="343373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歌创作的目的是抒情，而作者的思想感情往往是借助诗中的形象委婉含蓄地表达出来的。因此，鉴赏古诗词，首先必须把握古诗词的形象。所谓形象就是主观情意和外在物象融合的结晶，是浸润着作者浓郁主观情感的意象。它包括人物形象、景物形象、事物形象三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80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2035" y="370051"/>
            <a:ext cx="1122367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(2012·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阅读下面这首律诗，然后回答问题。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野　菊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宋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杨万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里</a:t>
            </a:r>
            <a:endParaRPr lang="en-US" altLang="zh-CN" sz="1050" kern="100" dirty="0">
              <a:latin typeface="宋体"/>
              <a:cs typeface="Courier New"/>
            </a:endParaRPr>
          </a:p>
          <a:p>
            <a:pPr indent="2520000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未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与骚人当糗粮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，况随流俗作重阳。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2520000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政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缘在野有幽色，肯为无人减妙香？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2520000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已晚相逢半山碧，便忙也折一枝黄。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2520000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花应冷笑东篱族，犹向陶翁觅宠光。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糗粮：干粮。首句典出屈原《离骚》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夕餐秋菊之落英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句。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政：通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05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566" y="512325"/>
            <a:ext cx="1144927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鉴赏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杨万里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(1127—1206)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，字廷秀，号诚斋，吉州吉水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今属江西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人。主张抗金，正直敢言。宁宗时因奸相专权辞官居家，终忧愤而死。与尤袤、范成大、陆游齐名，合称南宋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中兴四大诗人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。其诗构思新巧，语言通俗明畅，自成一家，时称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诚斋体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。其词风格清新、活泼自然，与其诗相近。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这首诗首联说野菊花不给文人骚客做干粮，指不追求被文人赏识，更不肯随流俗在重阳节被俗人赏识。正因为在野外更有清幽淡色，哪肯因为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无人欣赏而减掉自己的幽香？颔联描绘野菊生长于山野，花色清淡、</a:t>
            </a:r>
            <a:r>
              <a:rPr lang="zh-CN" altLang="zh-CN" sz="2800" kern="100" spc="-50" dirty="0" smtClean="0">
                <a:latin typeface="Times New Roman"/>
                <a:ea typeface="华文细黑"/>
                <a:cs typeface="Times New Roman"/>
              </a:rPr>
              <a:t>香</a:t>
            </a:r>
            <a:r>
              <a:rPr lang="zh-CN" altLang="zh-CN" sz="28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气</a:t>
            </a:r>
            <a:endParaRPr lang="zh-CN" altLang="zh-CN" sz="1050" kern="100" spc="-5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60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1246" y="956221"/>
            <a:ext cx="11335913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清馨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的高洁。野菊不因无人欣赏而自减其香，不为外部环境而改变内心的高洁。颈联从色彩方面进一步描绘，意思是说已是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傍晚时分，在</a:t>
            </a:r>
            <a:r>
              <a:rPr lang="zh-CN" altLang="zh-CN" sz="2800" kern="100" spc="100" dirty="0" smtClean="0">
                <a:latin typeface="Times New Roman"/>
                <a:ea typeface="华文细黑"/>
                <a:cs typeface="Times New Roman"/>
              </a:rPr>
              <a:t>绿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的半山腰中与野菊相逢，即使匆忙也要折一枝淡黄的野菊。其中的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半山碧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一枝黄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色彩互相映衬，半山碧绿更衬托出一枝野菊的清幽高雅，画面优美，寄意幽远。尾联化用了陶渊明诗句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采菊东篱下，悠然见南山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，野菊应该嘲笑东篱下被人赏识的家菊，因为它还媚求陶渊明的赏识，由此表达了作者率性自然、超凡脱俗的志趣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57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4664" y="405458"/>
            <a:ext cx="11223676" cy="72632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颔联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描绘了怎样的野菊形象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574" y="1325840"/>
            <a:ext cx="11273868" cy="129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574" y="1191094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野菊生长于山野，花色清淡，香气清馨。不因无人欣赏而自减其香，不为外部环境而改变内心的高洁。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9102" y="58541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55067" y="58541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解析</a:t>
            </a:r>
          </a:p>
        </p:txBody>
      </p:sp>
      <p:sp>
        <p:nvSpPr>
          <p:cNvPr id="11" name="矩形 10"/>
          <p:cNvSpPr/>
          <p:nvPr/>
        </p:nvSpPr>
        <p:spPr>
          <a:xfrm>
            <a:off x="406574" y="2885872"/>
            <a:ext cx="11273868" cy="18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574" y="2746446"/>
            <a:ext cx="11223676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概括野菊形象，只要先抓住颔联中的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幽色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妙香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等描写其生长环境和花色、花香的词语概括其自然特征，再写出反问句揭示的内在品质就可以了。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279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1" grpId="0" animBg="1"/>
      <p:bldP spid="11" grpId="1" animBg="1"/>
      <p:bldP spid="12" grpId="0"/>
      <p:bldP spid="1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566" y="658470"/>
            <a:ext cx="11449272" cy="60836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鉴赏方法：因物寻志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诗歌中的事物形象，即咏物诗或杂诗中的形象，如骆宾王《咏蝉》中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的形象，陆游《卜算子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咏梅》中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的形象等。鉴赏物象往往由物及人，从物人一体的角度来把握事物的特点。即先要借助相关语句或关键字词来把握事物的特征，再联系创作背景进行有关作者思想感情的深层分析。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审题、答题规范：关注提问方式，答题紧扣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鉴赏物象题的提问方式有两种：一是把物象的外在特点和内在情意分成两问提问；二是把这两问合成一问，作整体提问，如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联、阕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描绘了泉的什么形象？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0" y="189434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6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657445"/>
            <a:ext cx="11002525" cy="1980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答题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一般要扣住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两方面，其一般步骤为：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描述物象的基本特征，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结合实际表现手法具体分析，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揭示物象的社会意义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作者的情感、志向、节操等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863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3268" y="166347"/>
            <a:ext cx="11002525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(2011·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阅读下面这首唐诗，然后回答问题。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咏山泉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储光羲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山中有流水，借问不知名。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映地为天色，飞空作雨声。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转来深涧满，分出小池平。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恬淡无人见，年年长自清。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鉴赏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这是一首咏物诗。首联叙事点题，紧扣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字。静寂的深山里，一股清泉缓缓流动，给这僻远之所平添了一股活气。面对此番景象，诗人真想问山泉有无一个让人记得住的名字，却无从知晓。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颔联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21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2692" y="308621"/>
            <a:ext cx="11223676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承接上文，描绘山泉的脱俗形象。诗人从广阔的立体空间着笔，生动地摹绘出山泉的澄澈与灵动。此联通过大胆的想象、细腻的刻画，把飘逸的山泉的形象描绘得生动可感。颈联从正面角度立意，写出了山泉具有满涧平池之能。这些描写，意在为后文蓄势。尾联关合全诗，由叙而议，点明诗旨：山泉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恬淡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无人关注，可它仍然年复一年，自洁自清，保持着一尘不染的秉性。作品采用拟人手法，寓情于景，写山泉的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不知名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，说山泉的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无人见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，写山泉的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恬淡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，说山泉的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长自清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，都在暗示人们：山泉即诗人自己，山泉的特点即诗人要追求的个性。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2815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5356" y="117426"/>
            <a:ext cx="1122367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这首诗中的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具有什么品格？诗人借咏山泉表现了怎样的情怀？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574" y="1424204"/>
            <a:ext cx="11273868" cy="1907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574" y="1341562"/>
            <a:ext cx="11223676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这首诗在表现山泉得天地之声色，具满涧平池之能的同时，又表现了山泉恬淡自然、清高自守的品格。诗人借咏山泉表现了淡泊清高、任性自然的情怀。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508" y="86104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89473" y="86104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06574" y="3441041"/>
            <a:ext cx="11273868" cy="3280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574" y="3372291"/>
            <a:ext cx="11223676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析山泉具有什么品格，需要逐句分析原诗，同时抓住关键词。一、二句突出山泉淡泊无名；三、四句说它清澈可鉴，飞落如雨；五、六句写它能使涧满池平；七、八句赞扬它恬淡自守。在以上分析的基础上再加以概括，答案就宛然可见了。因为本诗是托物言志诗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的品格清楚了，作者的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就容易推测了。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图片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4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4" grpId="0" animBg="1"/>
      <p:bldP spid="14" grpId="1" animBg="1"/>
      <p:bldP spid="15" grpId="0"/>
      <p:bldP spid="1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58702" y="2781722"/>
            <a:ext cx="91630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Ⅲ  </a:t>
            </a:r>
            <a:r>
              <a:rPr lang="zh-CN" altLang="en-US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掌握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鉴赏人物形象的方法和审答规范</a:t>
            </a:r>
          </a:p>
        </p:txBody>
      </p:sp>
    </p:spTree>
    <p:extLst>
      <p:ext uri="{BB962C8B-B14F-4D97-AF65-F5344CB8AC3E}">
        <p14:creationId xmlns:p14="http://schemas.microsoft.com/office/powerpoint/2010/main" val="326346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2381984" y="2373676"/>
            <a:ext cx="75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381984" y="4437830"/>
            <a:ext cx="75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hlinkClick r:id="rId2" action="ppaction://hlinksldjump"/>
          </p:cNvPr>
          <p:cNvSpPr txBox="1"/>
          <p:nvPr/>
        </p:nvSpPr>
        <p:spPr>
          <a:xfrm>
            <a:off x="2385898" y="1850456"/>
            <a:ext cx="802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掌握</a:t>
            </a:r>
            <a:r>
              <a:rPr lang="zh-CN" altLang="en-US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鉴赏景物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形象</a:t>
            </a:r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含意境</a:t>
            </a:r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方法和审答规范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1984" y="3405753"/>
            <a:ext cx="75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2385898" y="2882571"/>
            <a:ext cx="6013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Ⅱ 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掌握</a:t>
            </a:r>
            <a:r>
              <a:rPr lang="zh-CN" altLang="en-US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鉴赏物象的方法和审答规范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733675" cy="79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396912"/>
            <a:ext cx="2733675" cy="400110"/>
          </a:xfrm>
          <a:prstGeom prst="rect">
            <a:avLst/>
          </a:prstGeom>
          <a:solidFill>
            <a:schemeClr val="accent6">
              <a:lumMod val="75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内容索引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2385898" y="3914686"/>
            <a:ext cx="658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Ⅲ  </a:t>
            </a:r>
            <a:r>
              <a:rPr lang="zh-CN" altLang="en-US" sz="2800" b="1" dirty="0" smtClean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掌握</a:t>
            </a:r>
            <a:r>
              <a:rPr lang="zh-CN" altLang="en-US" sz="2800" b="1" dirty="0">
                <a:solidFill>
                  <a:srgbClr val="3114A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鉴赏人物形象的方法和审答规范</a:t>
            </a:r>
          </a:p>
        </p:txBody>
      </p:sp>
    </p:spTree>
    <p:extLst>
      <p:ext uri="{BB962C8B-B14F-4D97-AF65-F5344CB8AC3E}">
        <p14:creationId xmlns:p14="http://schemas.microsoft.com/office/powerpoint/2010/main" val="345126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42611" y="621482"/>
            <a:ext cx="11002525" cy="425768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ts val="55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越女词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其三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ts val="55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李　白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耶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溪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采莲女，见客棹歌回。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ts val="55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笑入荷花去，佯羞不出来。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耶溪：若耶溪，在今浙江绍兴南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5210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738928"/>
            <a:ext cx="11335913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鉴赏</a:t>
            </a:r>
            <a:r>
              <a:rPr lang="zh-CN" altLang="zh-CN" sz="2800" b="1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此诗写越中采莲少女活泼可爱的神情动态。</a:t>
            </a:r>
            <a:r>
              <a:rPr lang="zh-CN" altLang="zh-CN" sz="2800" kern="100" dirty="0">
                <a:solidFill>
                  <a:prstClr val="black"/>
                </a:solidFill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棹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入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二字为入神之笔。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棹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指摇船的动作。摇船时还唱着歌，可见行船之轻松欢快；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人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笑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着划船钻入荷花里面的，欲出不出，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假装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害羞，天真活泼之态历历在目。此诗风格清新自然，体现了李白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清水出芙蓉，天然去雕饰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的诗风。此诗对采莲女的状写，就是一幅很清新的人物素描，诗人善于抓住人物几个传神的动作细节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棹歌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笑入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佯羞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，再通过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莲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荷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等物景作背景，寥寥数笔，既没有比喻比拟，也没有夸张对比，一个活泼可爱、充满生命活力的女孩的形象跃然纸上。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345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414405"/>
            <a:ext cx="11335913" cy="63912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中的采莲女有什么特点？试作简析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6574" y="1125538"/>
            <a:ext cx="11273868" cy="47083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6574" y="1125538"/>
            <a:ext cx="11223676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勤劳。采莲归来，自己挥棹驾驭小船，自如熟练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机灵。见到陌生人，掉头回避避免尴尬，能感觉到客没走而迟迟不出来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美丽可爱。挥棹、唱歌，再入荷花丛中，清新可爱，有劳动之美、环境衬托下的青春之美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纯朴羞涩。羞涩不见陌生人，宁可回避，久久不出来，也不跟陌生人见面。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8025" y="49157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233347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179850"/>
            <a:ext cx="11335913" cy="656231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.(2013·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重庆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阅读下面这首词，然后回答问题。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鹧鸪天　酬孝峙</a:t>
            </a:r>
            <a:r>
              <a:rPr lang="en-US" altLang="zh-CN" sz="2800" b="1" kern="100" baseline="30000" dirty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清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钱继章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短髯长眉有棱，病容突兀怪于僧。霜侵雨打寻常事，仿佛终南石里藤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倚杖，戏临罾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。折腰久矣谢无能。熏风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未解池亭暑，捧出新词字字冰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作者简介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　钱继章，字尔斐，号菊农，浙江嘉善人。明崇祯九年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(1636)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举人，明朝曾为官，入清不仕，撰有《菊农词》。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孝峙：王屋，字孝峙，浙江嘉善人，明末文学家。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罾：用竹竿做支架的方形渔网。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熏风：东南风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041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117426"/>
            <a:ext cx="11335913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鉴赏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上片以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发短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突兀而起，气势逼人，发人深思：满清统治者入主中原后旋即颁布了强制汉人梳结长辫的政令，在清初顺治二年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(1645)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的六月，江南民众还曾因满清的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剃发令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而奋起浴血抗战。词作开篇即以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发短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暗对满清的长辫，确是极有胆识的艺术展现。继之以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髯长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一语，既反衬了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发短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鲜明形象，又以长髯飘胸显示了汉族男子传统的壮美风度和潇洒气概。再配上棱棱眉嵴、炯炯眼神，一下子就使词人的特异容貌灿灿然立于纸面。明朝灭亡后，不少怀故国之思的遗民墨客纷纷遁入僧门。但这些抱亡国之恨的僧不同于那四大皆空的僧，故词人着意点示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因忧国之忧和愤世之品则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怪于僧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。一个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字传递了词人多少不需表述却不难意会的衷曲。前两句是词人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面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9372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2081" y="143066"/>
            <a:ext cx="11563765" cy="649927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5000"/>
              </a:lnSpc>
              <a:spcAft>
                <a:spcPts val="0"/>
              </a:spcAft>
            </a:pP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容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表象的大特写镜头，充分显示其怪异；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霜侵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二句则是词人心态意象的比拟式描摹，着力传达其坚强。艺术上由表入里，由近至远，由风貌到气质，从而丝丝入扣地熔铸出词人的立体塑像。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4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下片以闲游、戏钓的飘逸气度，进一步申足了上片遗世独立、傲岸不羁的个性；同时自然地生发为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折腰久矣谢无能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的词意。用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折腰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代替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做官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，足见词人的巧构匠心。它很自然地引发人们联想到东晋陶渊明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不为五斗米折腰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而毅然辞官归隐的典故。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熏风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跟上片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霜侵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词意前后对照，上下呼应，共同渲染、象征着残酷苦涩的社会现实，同时也映衬着词人骨骼硬、心意冷，不畏险恶，不慕势禄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不屑于清政府笼络汉族士子的高官厚爵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，宁可隐居深山穷壤、苦熬栉风沐雨的凄楚生活，却始终铮铮然清峻自立的高兀形象。成功的艺术形象正是诗词的生命所在。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15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7364" y="366700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上片刻画了词人怎样的自我形象？运用了什么手法？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574" y="1241366"/>
            <a:ext cx="11273868" cy="699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574" y="1125538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容貌病态怪异，性格坚韧不拔。用描写刻画外貌，用比喻突出性格。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55574" y="48689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51539" y="48689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解析</a:t>
            </a:r>
          </a:p>
        </p:txBody>
      </p:sp>
      <p:sp>
        <p:nvSpPr>
          <p:cNvPr id="11" name="矩形 10"/>
          <p:cNvSpPr/>
          <p:nvPr/>
        </p:nvSpPr>
        <p:spPr>
          <a:xfrm>
            <a:off x="406574" y="2061642"/>
            <a:ext cx="11273868" cy="3969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574" y="1989634"/>
            <a:ext cx="11223676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词作上片前两句描写了词人的容貌形象，后两句则表现了词人的品质。这位词人，头发很短，胡须很长，眉毛高耸，俨然正怒目圆睁地睥睨环宇；一副面带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容又颧骨凸起的奇特形状，一个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字写出了他容貌奇特的整体特征。其中，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发短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暗对清朝的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长辫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，是极有胆识的艺术展现。而他的心态却仿佛终南山石罅里一根蔓延的青藤，一任严霜侵袭、暴雨击打，自己却等闲视之。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8031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1" grpId="0" animBg="1"/>
      <p:bldP spid="11" grpId="1" animBg="1"/>
      <p:bldP spid="12" grpId="0"/>
      <p:bldP spid="12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007" y="693490"/>
            <a:ext cx="1133591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鉴赏方法：因形悟神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诗歌中的人物形象大致有两类：一是主观形象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作者塑造的抒情主人公，即作者自己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；二是客观形象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作者描写或刻画的人物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。每首诗都有抒情主人公形象，但不一定有客观的人物形象。诗中客观的人物形象只是抒情主人公抒情达意的途径之一。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古诗的人物形象往往以片段的形式表现出来，因此理解分析人物形象时要特别抓住诗中描写人物的语言、神态、动作、心理、肖像及所处的环境等片段文字，因形悟神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人物形象特点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。另外，要关注诗人所处的背景及诗人对其的情感态度等。</a:t>
            </a:r>
            <a:endParaRPr lang="zh-CN" altLang="zh-CN" sz="10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0" y="253670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7169" y="585701"/>
            <a:ext cx="10893589" cy="43562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审答规范：两审两答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指审题时要审清两点：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分清是诗中人物形象还是诗人自己的形象，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是要求分析还是概括。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两答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指答题两步骤：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什么形象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中心词应是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形象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分析形象的基本特征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结合诗歌内容分析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和形象的意义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联系情感、主旨分析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95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3268" y="298043"/>
            <a:ext cx="11002525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(2013·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辽宁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阅读下面这首宋诗，然后回答问题。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竹轩诗兴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　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2700000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柴门风卷却吹开，狭径初成竹旋栽。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2700000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影细从茶碗入，叶声轻逐篆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800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烟来。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2700000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暑天倦卧星穿过，冬昼闲吟雪压摧。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2700000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预想此时应更好，莫移墙下一株梅。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篆：盘香。因盘香曲绕如篆文，故称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001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1798" y="2853730"/>
            <a:ext cx="110450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Ⅰ  </a:t>
            </a:r>
            <a:r>
              <a:rPr lang="zh-CN" altLang="en-US" sz="4000" b="1" dirty="0" smtClean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掌握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鉴赏景物形象</a:t>
            </a:r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含意境</a:t>
            </a:r>
            <a:r>
              <a:rPr lang="en-US" altLang="zh-CN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的方法和审答规范</a:t>
            </a:r>
          </a:p>
        </p:txBody>
      </p:sp>
    </p:spTree>
    <p:extLst>
      <p:ext uri="{BB962C8B-B14F-4D97-AF65-F5344CB8AC3E}">
        <p14:creationId xmlns:p14="http://schemas.microsoft.com/office/powerpoint/2010/main" val="247829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2692" y="117426"/>
            <a:ext cx="11223676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鉴赏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这首七律题为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竹轩诗兴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写竹轩景物，自然清丽。从所写的景致中，可以看出诗人本身的志趣。诗人虽然出身于勋业很高的富贵之家，但心志清隽，爱好闲雅，摆脱了富贵子弟庸俗的习气。修竹以它的高洁和潇洒，历来为文人雅士所激赏。在诗人所处的竹轩中，四时都有佳趣，而这首诗所描写的，则以夏季的景物为主。开头两句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柴门风卷却吹开，狭径初成竹旋栽。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写竹轩面对柴门，清风卷来，柴门被自然地吹开了。轩的前面，是刚刚开辟不久的小径，径边栽上了许多篁竹，环境是非常幽雅的。三、四两句：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梢影细从茶碗入，叶声轻逐篆烟来。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写竹梢的清影和竹叶被风吹动的响声。妙在结合轩中的清事来写，显得自然而洒脱，足以引起诗人的诗兴。当轩静坐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285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2692" y="45418"/>
            <a:ext cx="11223676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竹梢的影子，好像通过茗碗细细地落在轩中似的。篆烟飞起了，竹叶的音响，宛如随着篆烟轻轻地飘来。在静观当中，确实是体会得非常细致。五、六两句：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暑天倦卧星穿过，冬昼闲吟雪压摧。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仍然是写竹轩清趣，但和前两句意境显然不同。前两句写的是平时，这两句却写的是暑天的夜晚和冬天下雪的白昼。前两句以写竹为主，以轩中的品茗、焚香为辅；这两句以轩内倦卧看星和冬天对雪闲吟为主，而以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星穿过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雪压摧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相应地写竹，达到水乳交融、情景俱妙的程度。从诗句中诗人告诉人们：暑天，这里宜于乘凉倦卧，可以看到星从修竹的上面穿过；冬天，坐在这里吟诗，可以看到素雪压在竹枝上</a:t>
            </a:r>
            <a:r>
              <a:rPr lang="zh-CN" altLang="zh-CN" sz="2800" kern="100" spc="100" dirty="0" smtClean="0">
                <a:latin typeface="Times New Roman"/>
                <a:ea typeface="华文细黑"/>
                <a:cs typeface="Times New Roman"/>
              </a:rPr>
              <a:t>的清景。这样倦卧也好，闲吟也好，竹轩都可以供以诗情、诗兴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224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117426"/>
            <a:ext cx="11335913" cy="647362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而此情此景，都非在其他的处所所能领略到的。诗人为诗，不求工而自工，从这几句诗中，也就可以使人心领而神会了。结尾两句：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预想此时应更好，莫移墙下一株梅。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人因此时尚在夏季，所以第六句所写的清事，只是虚写，是预想如此。诗人设想到了冬季，这儿的清景，一定格外宜人。冬天是梅开的季节，梅花的寒香冷蕊，配上修竹的疏枝翠叶，纵使不是雪天，也便梅竹同清，使竹轩更有幽致。若是下雪的话，此境岂不更加清绝。所以诗人在诗中叮嘱自己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莫移墙下一株梅。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梅花将为竹轩带来更多的诗兴啊！此诗清而不瘦，隽而不寒。句句扣题，但并不拘泥。诗人尝从杨万里学诗，得其自然清丽。就此诗来说，风格也和姜夔相近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姜夔诗风俊雅，受到杨万里的激赏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466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5356" y="509946"/>
            <a:ext cx="1122367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请结合全诗，简要分析诗人的形象。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574" y="1355799"/>
            <a:ext cx="11273868" cy="2668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574" y="1288408"/>
            <a:ext cx="11223676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塑造了闲适、洒脱、高雅的诗人形象。通过对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竹轩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柴门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狭径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等简朴清幽的生活环境的描写，表现了诗人日常生活的闲适自得；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倦卧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闲吟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等反映了诗人洒脱的生活态度；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竹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雪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梅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等意象表现出诗人高雅的人生志趣。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6121" y="64453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2086" y="64453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06574" y="4176752"/>
            <a:ext cx="11273868" cy="1413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574" y="4083987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本题考查鉴赏诗歌中的人物形象。这首七律题为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竹轩诗兴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，写竹轩景物，自然清丽。从所写的景致中，可以看出诗人的志趣。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456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4" grpId="0" animBg="1"/>
      <p:bldP spid="14" grpId="1" animBg="1"/>
      <p:bldP spid="15" grpId="0"/>
      <p:bldP spid="15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1509" y="189433"/>
            <a:ext cx="11636345" cy="640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631862" y="6033792"/>
            <a:ext cx="1368000" cy="525484"/>
            <a:chOff x="5231262" y="2040214"/>
            <a:chExt cx="1368000" cy="5254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1262" y="2080112"/>
              <a:ext cx="1368000" cy="48558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303194" y="2040214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j-ea"/>
                  <a:ea typeface="+mj-ea"/>
                </a:rPr>
                <a:t>微积累</a:t>
              </a:r>
              <a:endPara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27756" y="117426"/>
            <a:ext cx="1122367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古诗中八类人物形象及其特征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正直之士：不慕权贵、豪放洒脱、傲岸不羁。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爱国之士：心忧天下、忧国忧民。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隐士：寄情山水、归隐田园。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失意之士：怀才不遇、壮志难酬。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报国之士：矢志报国、慷慨愤世。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游子：友人送别、思念故乡。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疆场将士：献身边疆、反对征伐。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痴情儿女：缠绵悱恻、爱恨情长。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7576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09" y="1242984"/>
            <a:ext cx="11449272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什么是意象？意象就是物象与情意的组合。象即诗中的形象，它不仅包含人物形象，也包含诗中所写的景和物。意即作者的情思。诗歌意象因物象不同，有的是景，有的是物；有的是事，有的是人；有的是单一的，有的是多个的。古诗词中的意象，一般有相对固定的寓意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一般是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孤独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寂寞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孤芳自赏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高洁伟岸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的代名词，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惜时光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伤别离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苦远游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感身世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的同义语。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鉴赏古诗形象的要点在于鉴赏意象。高考考查意象，由浅入深地从三个角度入手：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找意象，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析特点，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说作用。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3" b="8819"/>
          <a:stretch/>
        </p:blipFill>
        <p:spPr>
          <a:xfrm>
            <a:off x="1990749" y="-26590"/>
            <a:ext cx="10199663" cy="10224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091433" y="149945"/>
            <a:ext cx="280397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意象</a:t>
            </a:r>
            <a:r>
              <a:rPr lang="zh-CN" altLang="en-US" sz="34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3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三考</a:t>
            </a:r>
            <a:r>
              <a:rPr lang="zh-CN" altLang="en-US" sz="34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”</a:t>
            </a:r>
          </a:p>
        </p:txBody>
      </p:sp>
      <p:sp>
        <p:nvSpPr>
          <p:cNvPr id="16" name="矩形 15"/>
          <p:cNvSpPr>
            <a:spLocks noChangeAspect="1"/>
          </p:cNvSpPr>
          <p:nvPr/>
        </p:nvSpPr>
        <p:spPr>
          <a:xfrm>
            <a:off x="-25474" y="-26590"/>
            <a:ext cx="2102634" cy="5118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题</a:t>
            </a:r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点突破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-25474" y="483982"/>
            <a:ext cx="2102634" cy="511828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古诗鉴赏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8154" y="515939"/>
            <a:ext cx="10893589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找出合乎题干要求的意象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无意象无以为诗。古诗中使用的意象往往有多个；高考题要求找出意象，都带有一个特定要求；要找准意象，需要吃透题目要求。再者，最重要的是表述，要采用名词或名词化答法。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7893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7158" y="117426"/>
            <a:ext cx="11665296" cy="675874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阅读下面这首词，然后回答问题。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金缕曲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闻杜鹃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刘辰翁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日都门路。听长亭、青山落日，不如归去。十八年间来往断，白首人间今古。又惊绝、五更一句。道是流离蜀天子，甚当初、一似吴儿语。臣再拜，泪如雨。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画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堂客馆真无数。记画桥、黄竹歌声，桃花前度。风雨断魂苏季子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，春梦家山何处？谁不愿、封侯万户？寂寞江南轮四角，问长安、道上无人住。啼尽血，向谁诉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刘辰翁：南宋末年著名的爱国词人。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苏季子：即苏秦，曾游说六国抗秦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84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0165" y="117426"/>
            <a:ext cx="1144927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鉴赏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此词是词人于公元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1284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甲申年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带儿子刘将孙一起到杭州凭吊，以寄托故国之思和亡国之痛的归途上而作。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少日都门路。听长亭、青山落日，不如归去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写出自己少年时代上都门游学、求取仕进的心情，长亭薄暮，几声鹃啼，勾起了羁旅之愁，产生了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不如归去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的想法。十八年间，词人来往于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都门路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上，弹指一挥，十六载未临临安，其间沧桑巨变，犹如隔世。词人用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白首人间今古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来概括这种生活体验。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又惊绝、五更一句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，一个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字，词意顿深一层。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五更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句，指的是刘将孙《摸鱼儿》词里的句子。由杜鹃联想到蜀天子杜宇，由杜宇联想到被掳北去的恭帝。恭帝颠沛于北边，类似蜀天子的情形，故曰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道是流离蜀天子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；因为当初他在临安时讲的是吴语，故曰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甚当初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460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2558" y="380629"/>
            <a:ext cx="1144927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一似吴儿语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臣再拜，泪如雨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以杜鹃来喻指流离北边的恭帝，遥拜之时，泪如雨下。故国之思溢于言表。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上片写闻鹃，下片由此宕开，描写临安的衰败和抗元英雄的牺牲。当词人重来临安的时候，虽旧物未改，但哀民遍地，一派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黄竹歌声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字衔接上下，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真无数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画桥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黄竹歌声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虚实结合。词人将昔日之繁华和此时之败落相互对照，虚实相映，伤怀倍添，语意极含蓄婉转。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风雨断魂苏季子，春梦家山何处？谁不愿、封侯万户？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苏季子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喻抗元英雄。苏季子即苏秦，当年游说六国抗秦，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意欲封侯万户，后终金尽裘敝，落魄而归。南宋末年的爱国志士们为</a:t>
            </a:r>
            <a:r>
              <a:rPr lang="zh-CN" altLang="zh-CN" sz="2800" kern="100" spc="-50" dirty="0" smtClean="0">
                <a:latin typeface="Times New Roman"/>
                <a:ea typeface="华文细黑"/>
                <a:cs typeface="Times New Roman"/>
              </a:rPr>
              <a:t>抗</a:t>
            </a:r>
            <a:r>
              <a:rPr lang="zh-CN" altLang="zh-CN" sz="2800" kern="100" spc="-5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击</a:t>
            </a:r>
            <a:endParaRPr lang="zh-CN" altLang="zh-CN" sz="1050" kern="100" spc="-5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38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2558" y="117426"/>
            <a:ext cx="1144927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阅读下面这首唐诗，然后回答问题。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使青夷军</a:t>
            </a:r>
            <a:r>
              <a:rPr lang="en-US" altLang="zh-CN" sz="2800" b="1" kern="100" baseline="300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入居庸三首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其二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　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古镇青山口，寒风落日时。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岩峦鸟不过，冰雪马堪迟。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出塞应无策，还家赖有期。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东山</a:t>
            </a:r>
            <a:r>
              <a:rPr lang="en-US" altLang="zh-CN" sz="2800" kern="100" baseline="300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足松桂，归去结茅茨。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青夷军，唐戍边军队。此诗是四十七岁的高适送兵往青夷军，归途入居庸关时所作，他曾到边塞寻求避身之路，但未成功。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东晋谢安在时局混乱时退居东山，相机而作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927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4263" y="261442"/>
            <a:ext cx="11563765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军，恢复失土，英勇献身，不能归乡，只得梦回家山。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寂寞江南轮四角，问长安、道上无人住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描写临安失陷后，附近人烟稀少。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轮四角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原意是希望车轮生角，不能转动，情人不能外出，此处指道路难行。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长安道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即此词首句的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都门路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，此处借长安代指宋京临安。京都道上，人烟萧瑟，一路寂寥难行，词人触景生情，家国覆亡之痛喷涌而出，结句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啼尽血，向谁诉？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重又回环到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杜鹃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上，用拟人化的语气，说杜鹃终日啼鸣，纵然啼尽鲜血，却不能诉说人间的悲苦，结句含意深邃，品之不尽。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439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5356" y="804099"/>
            <a:ext cx="11223676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这首词中蕴藉着词人情感，贯穿全词的意象是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82540" y="93868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78505" y="93868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解析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06574" y="1792656"/>
            <a:ext cx="11273868" cy="2069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574" y="1707723"/>
            <a:ext cx="11223676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此词题为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闻杜鹃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，全篇紧紧围绕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闻杜鹃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而发生变换，在羁旅者的耳中，杜鹃声声勾起乡愁无限，而遗民却从杜鹃声声中忆起故国之思和亡国之悲。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63647" y="699611"/>
            <a:ext cx="2018677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杜鹃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子规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403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9" grpId="0"/>
      <p:bldP spid="9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2081" y="380629"/>
            <a:ext cx="11563765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分析意象的内涵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特点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要揣摩把握诗中意象自身特点。首先，要抓住描述该意象的关键性词语，把握其外在特征。为此，要特别关注意象的时令色彩和冷暖色调。因为不同季节、不同色调所呈现出的特征，尤其是情感特征是不同的。其次，要抓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的契合点，挖掘其内在的品质特征。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诗中不少意象由于民族文化和民族心理，以及民族特殊的审美习惯，有其特定的意义和内涵，如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红豆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等，分析时可以联系，但必须结合诗人当时的具体处境和特定心境，尤其是具体语境，具体问题具体分析。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531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5356" y="549474"/>
            <a:ext cx="11223676" cy="26265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中国古代诗歌中有许多意象，如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等，它们在诗歌中往往具有象征意味。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从上面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个意象中任取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个，指出其常见的象征意味。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47534" y="257038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答案</a:t>
            </a:r>
          </a:p>
        </p:txBody>
      </p:sp>
      <p:sp>
        <p:nvSpPr>
          <p:cNvPr id="14" name="矩形 13"/>
          <p:cNvSpPr/>
          <p:nvPr/>
        </p:nvSpPr>
        <p:spPr>
          <a:xfrm>
            <a:off x="406574" y="3304824"/>
            <a:ext cx="11273868" cy="2069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2137" y="3322510"/>
            <a:ext cx="11112550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雁：乡思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信使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柳：别情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送别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菊：淡泊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清高、纯洁等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竹：虚心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高风亮节、正直等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莲：怜爱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洁身自好、清纯、君子等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任选其三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371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5356" y="549474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从上面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个意象中选取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个，结合古代诗歌作品，简析这个意象的特点和作用。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78782" y="131194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答案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7962" y="1989821"/>
            <a:ext cx="11273868" cy="4032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2137" y="1989634"/>
            <a:ext cx="11112550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示例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柳。《诗经》中有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昔我往矣，杨柳依依；今我来思，雨雪霏霏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之句。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谐音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因此总以柳表达离别时的不舍之情。柳的特点是缠绵飘动，它垂下的枝条如离人挥别的手。作用：《诗经》中，借对昔日别离之时杨柳依依的情景描绘，抒发作者的不舍与依恋；借柳写离情，不仅使表达更为含蓄，而且使离情因景物的衬托更显含蓄，更显哀婉真挚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031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3250" y="45026"/>
            <a:ext cx="11717208" cy="675874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3.(2013·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江西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阅读下面这首宋词，然后回答问题。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水调歌头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壬子被召，端仁相饯席上作</a:t>
            </a:r>
            <a:r>
              <a:rPr lang="en-US" altLang="zh-CN" sz="2800" b="1" kern="100" baseline="30000" dirty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辛弃疾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长恨复长恨，裁作短歌行。何人为我楚舞，听我楚狂声？余既滋兰九畹，又树蕙之百亩，秋菊更餐英</a:t>
            </a:r>
            <a:r>
              <a:rPr lang="en-US" altLang="zh-CN" sz="2800" kern="100" baseline="300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。门外沧浪水，可以濯吾缨。　　一杯酒，问何似，身后名？人间万事，毫发常重泰山轻。悲莫悲生离别，乐莫乐新相识，儿女古今情。富贵非吾事，归与白鸥盟。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绍熙三年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壬子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，辛弃疾奉召赴临安，在陈端仁的饯行席上赋此词。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余既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三句出自《离骚》：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余既滋兰之九畹，又树蕙之百亩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朝饮木兰之坠露兮，夕餐秋菊之落英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390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2654" y="54845"/>
            <a:ext cx="11563765" cy="68880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鉴赏</a:t>
            </a:r>
            <a:r>
              <a:rPr lang="zh-CN" altLang="zh-CN" sz="2600" b="1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这首词上片首句即直抒胸臆，对于外族侵略，民不聊生，国将不国，词人极端悲愤却又无力挽救，满腔的恨意只能凝为三言两语作成此词。下句以一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何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字呼出，使人心潮澎湃、荡气回肠；接着用一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字生动地刻画出词人淡泊名利、摈弃官场的耿介之情。下句引用屈原句，意在以屈原自比，表示要保持高洁的品德，不愿与不顾国仇家恨贪图权势富贵的当权者同流合污。下片第一句再掀波澜，情绪复又转入高亢，引张翰句自问又问人：国仇难报，抗敌无门，要这生前身后的虚名有何用？接着给出了答案：人间万事，毫发常重泰山轻。当权者颠倒黑白，混淆是非，置国家危亡于不顾，而一味地苟且偷安，这是词人对南宋当权者的严厉批判和愤怒呼喊，乃全词的关键所在。后句情绪渐趋平和，表明了与陈端仁的深厚友谊和惜别之情。最后一句又引两个典故，词人以淡泊名利的五柳先生自喻，表示自己此行并非是贪图名利，也同时隐隐预见了自己志将不得申，终归退隐的命运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9172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5356" y="549474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概括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三种意象的共同内涵。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574" y="1419205"/>
            <a:ext cx="11273868" cy="1506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574" y="1351881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兰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蕙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菊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都是花草，在词中都用来象征词人高尚、纯洁的品格和节操。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38613" y="68406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34578" y="68406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解析</a:t>
            </a:r>
          </a:p>
        </p:txBody>
      </p:sp>
      <p:sp>
        <p:nvSpPr>
          <p:cNvPr id="11" name="矩形 10"/>
          <p:cNvSpPr/>
          <p:nvPr/>
        </p:nvSpPr>
        <p:spPr>
          <a:xfrm>
            <a:off x="406574" y="3042153"/>
            <a:ext cx="11273868" cy="2187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574" y="3069754"/>
            <a:ext cx="11223676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本题考查的是意象的特定内涵。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都是美好的花草，自古以来美好的花草便寄寓了古人对美好品德、节操的追求。如《爱莲说》中周敦颐就以莲出淤泥而不染象征自己纯洁高尚的节操。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762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1" grpId="0" animBg="1"/>
      <p:bldP spid="11" grpId="1" animBg="1"/>
      <p:bldP spid="12" grpId="0"/>
      <p:bldP spid="12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3517" y="765497"/>
            <a:ext cx="11636345" cy="446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03870" y="4687838"/>
            <a:ext cx="1368000" cy="512784"/>
            <a:chOff x="5231262" y="2052914"/>
            <a:chExt cx="1368000" cy="5127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1262" y="2080112"/>
              <a:ext cx="1368000" cy="48558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303194" y="2052914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+mj-ea"/>
                  <a:ea typeface="+mj-ea"/>
                </a:rPr>
                <a:t>微积累</a:t>
              </a:r>
              <a:endParaRPr lang="zh-CN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27756" y="701874"/>
            <a:ext cx="11223676" cy="378562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ct val="17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常见意象内涵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7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松梅菊竹寓高洁，借月把雁寄乡思。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7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杜鹃鹧鸪啼凄凄，梧桐落叶透悲意。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7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别时长亭柳依依，落花流水传愁绪。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7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乌鸦燕子寓兴衰，草木仍在人事移。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031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0165" y="73699"/>
            <a:ext cx="11449272" cy="668770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分析意象的作用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分析意象的作用，主要围绕以下几方面展开：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渲染气氛、奠定基调等营造意境方面的作用。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塑造环境或背景的作用。它多表现为通过多个意象组成群，为人物的活动提供环境或背景。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表情达意方面的作用，这是最主要的。一些传统意象在表情达意上的作用往往是固定的，如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江湖扁舟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月落乌啼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传达出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诗人的羁旅之苦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空城落花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传达出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作者对国势衰危的哀叹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一腔的爱国情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。意象在传达情感方面的作用由具体诗歌而定。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衬托人物节操或性格，多表现在咏物诗中。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结构上的线索作用。有的意象贯穿始终，则往往为线索。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1461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277465"/>
            <a:ext cx="11223676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鉴赏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诗写诗人入居庸关时的所见所思。首联既点明了诗人观察的时间和地点，也是对环境大背景的刻意渲染。颔联写诗人看到的景象，一副冰雪凄迷、前途艰难之状，暗示了诗人对自己的仕途丝毫看不到前景，感到无可奈何。颈联总结此次出塞的收获，诗人看到时局混乱、阴暗，良臣进阶无路，因此十分失望、愤懑，想到了暂居家中以修身养性。尾联追述先贤在时局混乱时退居草莽，相机而动的故事。全诗情景交融，前四句写景，极尽凄美；承此而总结此次出使的收获，但此时不是报效朝廷的时候；于是追述先贤，自然而然地生发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归去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之念。但诗人的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归去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不是真的归隐，而是为了出仕，是保存实力、积蓄力量的行动。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889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1246" y="301656"/>
            <a:ext cx="11335913" cy="55361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边练边悟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阅读下面这首诗，然后回答问题。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江　上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董颖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万顷沧江万顷秋，镜天飞雪一双鸥。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摩挲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数尺沙边柳，待汝成阴系钓舟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董颖：南宋诗人，一生穷困潦倒，漂泊异乡。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摩挲：用手抚摩。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鉴赏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这首诗既有阔大开朗、令人神往的境界，也有漂流浪荡、奔波不定的忧愁，明丽与哀怨同在，情思与景物相融。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951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7364" y="363166"/>
            <a:ext cx="1122367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沧江万顷，一碧汪洋，横无际涯；秋高气爽，惠风和畅，天地清朗。诗人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荡舟沧江，极目长天，敞开胸怀，放逐心灵，天地为之开阔，世界因之精彩。诗人看到了什么呢？蓝天白云倒映江中，青山绿树撞入眼帘，万顷沧江波光粼粼，轻盈白鸥翩翩飞舞。人在江上游，如在镜中走，浑然一色；山水相连，动静得宜，浓淡相配。雪白的鸥鸟，勾勒出雪白的弧线，是流动的风景；潇洒的诗人，站立出如痴如醉的情态，是凝固的风景；一碧万顷，波光动荡，是浓郁的风景；天地空明，万物萧索，是清淡的风景。诗中藏画，景中含情，读到诗歌开头两句，我们和诗人一样沉醉其中，激动不已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153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566" y="45418"/>
            <a:ext cx="1144927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果说诗歌一、二两句侧重于描写江上景，抒发愉快心情的话，那么诗歌三、四两句则主要是表达诗人的生活感悟和人生忧虑。诗人怜惜这些清新娇嫩、生机勃勃的小柳树，希望它们快快长大，等到绿柳成阴之后，就可以系住诗人漂荡的小舟了。言外之意显豁，诗人希望停泊，希望结束这种长年累月漂流浪荡的生活；现实境况是，作者是个穷愁潦倒的诗人，他的一生为生计所迫而长年奔走异乡。因此，期望之中流露出哀怨和忧愁，自由之下饱含不安和不愿。诗人希望绿柳成阴系钓舟，流露出结束漂泊、归隐田园的意味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这首诗为我们描绘了壮丽的秋景，让我们目随心往，同时暗示人生，让我们若有所思，的确是一首意味隽永的好诗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6564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566" y="564389"/>
            <a:ext cx="1144927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前两句写景寄情，选取意象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一双鸥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有何妙处？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7658" y="1413570"/>
            <a:ext cx="11386607" cy="2196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32803" y="71783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5" name="矩形 4"/>
          <p:cNvSpPr/>
          <p:nvPr/>
        </p:nvSpPr>
        <p:spPr>
          <a:xfrm>
            <a:off x="305615" y="1501460"/>
            <a:ext cx="11449272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写天空飞翔的鸥鸟，为首句寂静的秋江点缀了生机，组成一幅动静相间的江上秋色图；成双的鸥鸟反衬出诗人的孤单，使诗人孤寂的心情跃然纸上。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027" y="6255027"/>
            <a:ext cx="602973" cy="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4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/>
      <p:bldP spid="5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" t="9326" r="2951" b="12537"/>
          <a:stretch/>
        </p:blipFill>
        <p:spPr>
          <a:xfrm>
            <a:off x="-74" y="0"/>
            <a:ext cx="12190413" cy="6859588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0248" y="3707638"/>
            <a:ext cx="12192000" cy="1375395"/>
            <a:chOff x="-1524000" y="2705990"/>
            <a:chExt cx="12192000" cy="1375395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4005856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2825216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5356" y="549474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前两联描绘了怎样的景象？有何作用？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99262" y="66670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9" name="矩形 8"/>
          <p:cNvSpPr/>
          <p:nvPr/>
        </p:nvSpPr>
        <p:spPr>
          <a:xfrm>
            <a:off x="406574" y="1484927"/>
            <a:ext cx="11273868" cy="2196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574" y="1502805"/>
            <a:ext cx="11223676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描绘了冬日傍晚的居庸关寒风呼啸、峰峦高耸、冰雪凄迷、路途艰险的景象。交代了时间、地点，渲染了荒寂、凄冷的氛围，暗示了诗人前途渺茫的悲凉心境。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2025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6146" y="440317"/>
            <a:ext cx="1122367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2.(2012·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阅读下面这首宋诗，然后回答问题。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吴松</a:t>
            </a:r>
            <a:r>
              <a:rPr lang="en-US" altLang="zh-CN" sz="2800" b="1" kern="100" baseline="300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b="1" kern="100" baseline="30000" dirty="0">
                <a:latin typeface="IPAPANNEW"/>
                <a:ea typeface="华文细黑"/>
                <a:cs typeface="Times New Roman"/>
              </a:rPr>
              <a:t>注</a:t>
            </a:r>
            <a:r>
              <a:rPr lang="en-US" altLang="zh-CN" sz="2800" b="1" kern="100" baseline="300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道中二首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其二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晁补之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晓路雨萧萧，江乡叶正飘。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天寒雁声急，岁晚客程遥。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鸟避征帆却，鱼惊荡桨跳。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孤舟宿何许？霜月系枫桥。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吴松：即吴淞，江名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33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5356" y="127235"/>
            <a:ext cx="11223676" cy="675874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鉴赏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这是一首羁旅行役诗。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晓路雨萧萧，江乡叶正飘。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早晨的路上，细雨潇潇，空气中有着几丝清冷，正是江南水乡黄叶翻飞的季节。这首诗开头两句描写了一幅清晨起航时，江南水乡风雨潇潇、落叶飘飞的深秋景色，营造了凄冷、感伤的氛围。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天寒雁声急，岁晚客程遥。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大雁从头顶飞过，抛下几声急促的鸣叫，是啊，都已经深秋了，大雁怎会不急？可是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，远望归家的路，却遥遥不可及。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鸟避征帆却，鱼惊荡桨跳。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诗人的观察由远及近，鸟儿因为船猛地退了一下而急急地躲避，鱼儿因为船桨的摆动而惊得跳散开去。诗人触景生情：像这样颠沛流离的旅程何时才能结束呢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7521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5685</Words>
  <Application>Microsoft Office PowerPoint</Application>
  <PresentationFormat>自定义</PresentationFormat>
  <Paragraphs>250</Paragraphs>
  <Slides>64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3584</cp:revision>
  <dcterms:created xsi:type="dcterms:W3CDTF">2014-11-27T01:03:00Z</dcterms:created>
  <dcterms:modified xsi:type="dcterms:W3CDTF">2017-03-28T08:11:54Z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