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7" r:id="rId4"/>
    <p:sldId id="313" r:id="rId5"/>
    <p:sldId id="340" r:id="rId6"/>
    <p:sldId id="343" r:id="rId7"/>
    <p:sldId id="326" r:id="rId8"/>
    <p:sldId id="328" r:id="rId9"/>
    <p:sldId id="329" r:id="rId10"/>
    <p:sldId id="336" r:id="rId11"/>
    <p:sldId id="348" r:id="rId12"/>
    <p:sldId id="330" r:id="rId13"/>
    <p:sldId id="331" r:id="rId14"/>
    <p:sldId id="349" r:id="rId15"/>
    <p:sldId id="264" r:id="rId16"/>
    <p:sldId id="324" r:id="rId17"/>
    <p:sldId id="283" r:id="rId18"/>
    <p:sldId id="285" r:id="rId19"/>
    <p:sldId id="307" r:id="rId20"/>
    <p:sldId id="362" r:id="rId21"/>
    <p:sldId id="360" r:id="rId22"/>
    <p:sldId id="361" r:id="rId23"/>
    <p:sldId id="363" r:id="rId24"/>
    <p:sldId id="364" r:id="rId25"/>
    <p:sldId id="365" r:id="rId26"/>
    <p:sldId id="366" r:id="rId27"/>
    <p:sldId id="356" r:id="rId28"/>
    <p:sldId id="359" r:id="rId29"/>
    <p:sldId id="358" r:id="rId30"/>
    <p:sldId id="357" r:id="rId31"/>
    <p:sldId id="344" r:id="rId32"/>
    <p:sldId id="345" r:id="rId33"/>
    <p:sldId id="346" r:id="rId34"/>
    <p:sldId id="260" r:id="rId35"/>
    <p:sldId id="347" r:id="rId36"/>
    <p:sldId id="292" r:id="rId3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6000" b="1" kern="1200">
        <a:solidFill>
          <a:srgbClr val="000066"/>
        </a:solidFill>
        <a:latin typeface="Arial" charset="0"/>
        <a:ea typeface="华文隶书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000" b="1" kern="1200">
        <a:solidFill>
          <a:srgbClr val="000066"/>
        </a:solidFill>
        <a:latin typeface="Arial" charset="0"/>
        <a:ea typeface="华文隶书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000" b="1" kern="1200">
        <a:solidFill>
          <a:srgbClr val="000066"/>
        </a:solidFill>
        <a:latin typeface="Arial" charset="0"/>
        <a:ea typeface="华文隶书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000" b="1" kern="1200">
        <a:solidFill>
          <a:srgbClr val="000066"/>
        </a:solidFill>
        <a:latin typeface="Arial" charset="0"/>
        <a:ea typeface="华文隶书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000" b="1" kern="1200">
        <a:solidFill>
          <a:srgbClr val="000066"/>
        </a:solidFill>
        <a:latin typeface="Arial" charset="0"/>
        <a:ea typeface="华文隶书" pitchFamily="2" charset="-122"/>
        <a:cs typeface="+mn-cs"/>
      </a:defRPr>
    </a:lvl5pPr>
    <a:lvl6pPr marL="2286000" algn="l" defTabSz="914400" rtl="0" eaLnBrk="1" latinLnBrk="0" hangingPunct="1">
      <a:defRPr sz="6000" b="1" kern="1200">
        <a:solidFill>
          <a:srgbClr val="000066"/>
        </a:solidFill>
        <a:latin typeface="Arial" charset="0"/>
        <a:ea typeface="华文隶书" pitchFamily="2" charset="-122"/>
        <a:cs typeface="+mn-cs"/>
      </a:defRPr>
    </a:lvl6pPr>
    <a:lvl7pPr marL="2743200" algn="l" defTabSz="914400" rtl="0" eaLnBrk="1" latinLnBrk="0" hangingPunct="1">
      <a:defRPr sz="6000" b="1" kern="1200">
        <a:solidFill>
          <a:srgbClr val="000066"/>
        </a:solidFill>
        <a:latin typeface="Arial" charset="0"/>
        <a:ea typeface="华文隶书" pitchFamily="2" charset="-122"/>
        <a:cs typeface="+mn-cs"/>
      </a:defRPr>
    </a:lvl7pPr>
    <a:lvl8pPr marL="3200400" algn="l" defTabSz="914400" rtl="0" eaLnBrk="1" latinLnBrk="0" hangingPunct="1">
      <a:defRPr sz="6000" b="1" kern="1200">
        <a:solidFill>
          <a:srgbClr val="000066"/>
        </a:solidFill>
        <a:latin typeface="Arial" charset="0"/>
        <a:ea typeface="华文隶书" pitchFamily="2" charset="-122"/>
        <a:cs typeface="+mn-cs"/>
      </a:defRPr>
    </a:lvl8pPr>
    <a:lvl9pPr marL="3657600" algn="l" defTabSz="914400" rtl="0" eaLnBrk="1" latinLnBrk="0" hangingPunct="1">
      <a:defRPr sz="6000" b="1" kern="1200">
        <a:solidFill>
          <a:srgbClr val="000066"/>
        </a:solidFill>
        <a:latin typeface="Arial" charset="0"/>
        <a:ea typeface="华文隶书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0000"/>
    <a:srgbClr val="3333CC"/>
    <a:srgbClr val="FF5050"/>
    <a:srgbClr val="6600CC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5" autoAdjust="0"/>
    <p:restoredTop sz="94669" autoAdjust="0"/>
  </p:normalViewPr>
  <p:slideViewPr>
    <p:cSldViewPr>
      <p:cViewPr varScale="1">
        <p:scale>
          <a:sx n="66" d="100"/>
          <a:sy n="66" d="100"/>
        </p:scale>
        <p:origin x="-6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5BDCF-119E-4D29-B0DF-E405C3795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640F8-A72A-4875-84FD-886D1B0DD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228B5-0C90-4169-AA12-2E11F7FF8C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92C2-5460-4450-A831-2AE9693DEE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AD21B-0F93-4ABF-816C-EB5923AE3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95522-D760-4A30-BEF8-D092AC60F2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C0519-0615-4A99-8586-9E267BACD2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3FE13-DC8A-49D4-A78D-5ADB2FC528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FD9F-8BA7-408C-9F5C-A88D03DCF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A64D0-7761-4BAC-9049-3C11BB5D1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E04F5-76F8-4A43-BE45-2A0A1538E7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B15BE-D85C-4D36-A1BA-752BEFC7BB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7A8E-53AB-4DC0-B7CD-E917D6377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B5386-FDDF-466E-A2FA-72C7EED989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heel spokes="3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381ED058-4714-4009-9F29-FDF30D8ABE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9" descr="human being clone"/>
          <p:cNvPicPr>
            <a:picLocks noChangeAspect="1" noChangeArrowheads="1"/>
          </p:cNvPicPr>
          <p:nvPr userDrawn="1"/>
        </p:nvPicPr>
        <p:blipFill>
          <a:blip r:embed="rId16" cstate="print">
            <a:lum bright="72000" contrast="-74000"/>
            <a:grayscl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wheel spokes="3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pu.com.cn/gb/lives/microbe/microbe_basic/b038b.html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jpeg"/><Relationship Id="rId2" Type="http://schemas.openxmlformats.org/officeDocument/2006/relationships/hyperlink" Target="http://www.fzsz.net/jyzc/shengwuzu/xibao/1-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gsrc.baidu.com/baike/pic/item/d048addef530f84bcdbf1a62.jpg" TargetMode="External"/><Relationship Id="rId5" Type="http://schemas.openxmlformats.org/officeDocument/2006/relationships/image" Target="../media/image30.jpeg"/><Relationship Id="rId4" Type="http://schemas.openxmlformats.org/officeDocument/2006/relationships/hyperlink" Target="http://www.sjzxbj.com/tupian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my.weather.com.cn/static/html/article/20080629/8214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hyperlink" Target="http://news.xinhuanet.com/weather/2008-03/07/content_7736726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www.foodmate.net/4images/3/4/9964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hyperlink" Target="http://www.coi.gov.cn/mzyt/200711/t20071109_1854.ht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://kx.pyjy.net/source/czsw/ZJ/H024t001.asp" TargetMode="External"/><Relationship Id="rId7" Type="http://schemas.openxmlformats.org/officeDocument/2006/relationships/hyperlink" Target="http://album.sina.com.cn/pic_3/490047100200000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7.jpeg"/><Relationship Id="rId4" Type="http://schemas.openxmlformats.org/officeDocument/2006/relationships/image" Target="../media/image13.jpeg"/><Relationship Id="rId9" Type="http://schemas.openxmlformats.org/officeDocument/2006/relationships/hyperlink" Target="http://gbjc.bnup.com.cn/data/2005/9/1769.jp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051" name="Picture 4" descr="human being cl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71438"/>
            <a:ext cx="8424862" cy="674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775"/>
            <a:ext cx="9144000" cy="2736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itchFamily="2" charset="-122"/>
              </a:rPr>
              <a:t>细胞的多样性和统一性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项圈藻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0050" y="1736725"/>
            <a:ext cx="3962400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 descr="颤藻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788" y="1844675"/>
            <a:ext cx="290195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 descr="念珠藻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0050" y="4251325"/>
            <a:ext cx="3962400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71550" y="333375"/>
            <a:ext cx="78486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33CC"/>
                </a:solidFill>
                <a:ea typeface="仿宋_GB2312" pitchFamily="49" charset="-122"/>
              </a:rPr>
              <a:t>颤藻、蓝球藻、项圈藻、念珠藻（发菜）等属于蓝藻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7705725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/>
              <a:t>高中阶段接触到的原核生物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468313" y="2205038"/>
            <a:ext cx="1763712" cy="1922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dirty="0"/>
              <a:t>细菌</a:t>
            </a:r>
          </a:p>
          <a:p>
            <a:pPr>
              <a:spcBef>
                <a:spcPct val="50000"/>
              </a:spcBef>
            </a:pPr>
            <a:r>
              <a:rPr lang="zh-CN" altLang="en-US" sz="4800" dirty="0"/>
              <a:t>蓝藻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2124075" y="2060575"/>
            <a:ext cx="669766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甲烷菌  乳酸菌  醋酸菌  硝化细菌  光合细菌肺炎双球菌、破伤风杆菌等各类球菌杆菌螺旋菌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2484438" y="3429000"/>
            <a:ext cx="38163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C0000"/>
                </a:solidFill>
                <a:ea typeface="方正姚体" pitchFamily="2" charset="-122"/>
              </a:rPr>
              <a:t>蓝球</a:t>
            </a:r>
            <a:r>
              <a:rPr lang="zh-CN" altLang="en-US" sz="2800" dirty="0">
                <a:solidFill>
                  <a:srgbClr val="CC0000"/>
                </a:solidFill>
                <a:ea typeface="方正姚体" pitchFamily="2" charset="-122"/>
              </a:rPr>
              <a:t>藻  念珠藻</a:t>
            </a:r>
            <a:r>
              <a:rPr lang="en-US" altLang="zh-CN" sz="2800" dirty="0">
                <a:solidFill>
                  <a:srgbClr val="CC0000"/>
                </a:solidFill>
                <a:ea typeface="方正姚体" pitchFamily="2" charset="-122"/>
              </a:rPr>
              <a:t>(</a:t>
            </a:r>
            <a:r>
              <a:rPr lang="zh-CN" altLang="en-US" sz="2800" dirty="0">
                <a:solidFill>
                  <a:srgbClr val="CC0000"/>
                </a:solidFill>
                <a:ea typeface="方正姚体" pitchFamily="2" charset="-122"/>
              </a:rPr>
              <a:t>发菜</a:t>
            </a:r>
            <a:r>
              <a:rPr lang="en-US" altLang="zh-CN" sz="2800" dirty="0">
                <a:solidFill>
                  <a:srgbClr val="CC0000"/>
                </a:solidFill>
                <a:ea typeface="方正姚体" pitchFamily="2" charset="-122"/>
              </a:rPr>
              <a:t>)  </a:t>
            </a:r>
            <a:r>
              <a:rPr kumimoji="1" lang="zh-CN" altLang="en-US" sz="2800" dirty="0">
                <a:solidFill>
                  <a:srgbClr val="CC0000"/>
                </a:solidFill>
                <a:ea typeface="方正姚体" pitchFamily="2" charset="-122"/>
              </a:rPr>
              <a:t>颤藻  螺旋藻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1142976" y="5214950"/>
            <a:ext cx="60722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放线菌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/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衣原体</a:t>
            </a:r>
            <a:r>
              <a:rPr kumimoji="1" lang="en-US" altLang="zh-CN" sz="2800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支原体</a:t>
            </a:r>
            <a:r>
              <a:rPr kumimoji="1" lang="en-US" altLang="zh-CN" sz="2800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Tahoma" pitchFamily="34" charset="0"/>
                <a:ea typeface="黑体" pitchFamily="2" charset="-122"/>
              </a:rPr>
              <a:t>立克次氏体</a:t>
            </a:r>
            <a:endParaRPr lang="zh-CN" altLang="en-US" sz="2800" dirty="0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放线菌的菌丝（标尺：5μm）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3213100"/>
            <a:ext cx="3455988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 descr="北里链霉菌的孢子链轮生（标尺：0.5μm）（上图）；玫瑰花链霉菌能登亚种的螺旋形孢子链（标尺：1μm）（下图）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188913"/>
            <a:ext cx="342423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 descr="b035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9700" y="333375"/>
            <a:ext cx="3384550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331913" y="5157788"/>
            <a:ext cx="38639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4000" b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各种放线菌形态 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2-18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404813"/>
            <a:ext cx="3671887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900113" y="3429000"/>
            <a:ext cx="4103687" cy="884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0">
                <a:solidFill>
                  <a:schemeClr val="tx1"/>
                </a:solidFill>
                <a:ea typeface="华文新魏" pitchFamily="2" charset="-122"/>
              </a:rPr>
              <a:t>支原体</a:t>
            </a:r>
            <a:r>
              <a:rPr lang="en-US" altLang="zh-CN" sz="2400" b="0">
                <a:solidFill>
                  <a:schemeClr val="tx1"/>
                </a:solidFill>
                <a:ea typeface="华文新魏" pitchFamily="2" charset="-122"/>
              </a:rPr>
              <a:t>——</a:t>
            </a:r>
            <a:r>
              <a:rPr lang="zh-CN" altLang="en-US" sz="2400" b="0">
                <a:solidFill>
                  <a:schemeClr val="tx1"/>
                </a:solidFill>
                <a:ea typeface="华文新魏" pitchFamily="2" charset="-122"/>
              </a:rPr>
              <a:t>最小、最简单的细胞，没有细胞壁</a:t>
            </a:r>
          </a:p>
        </p:txBody>
      </p:sp>
      <p:pic>
        <p:nvPicPr>
          <p:cNvPr id="23556" name="Picture 4" descr="yuyuanti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063" y="2636838"/>
            <a:ext cx="3168650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659563" y="5805488"/>
            <a:ext cx="12954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0">
                <a:solidFill>
                  <a:schemeClr val="tx1"/>
                </a:solidFill>
                <a:ea typeface="华文新魏" pitchFamily="2" charset="-122"/>
              </a:rPr>
              <a:t>衣原体</a:t>
            </a:r>
            <a:endParaRPr lang="zh-CN" altLang="en-US" sz="4800"/>
          </a:p>
        </p:txBody>
      </p:sp>
      <p:pic>
        <p:nvPicPr>
          <p:cNvPr id="23558" name="Picture 7" descr="d048addef530f84bcdbf1a62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5150" y="4652963"/>
            <a:ext cx="18954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714348" y="428604"/>
            <a:ext cx="3887788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方正姚体" pitchFamily="2" charset="-122"/>
              </a:rPr>
              <a:t>名为</a:t>
            </a:r>
            <a:r>
              <a:rPr lang="zh-CN" altLang="en-US" sz="2800" dirty="0">
                <a:solidFill>
                  <a:srgbClr val="FF0000"/>
                </a:solidFill>
                <a:ea typeface="方正姚体" pitchFamily="2" charset="-122"/>
              </a:rPr>
              <a:t>菌</a:t>
            </a:r>
            <a:r>
              <a:rPr lang="zh-CN" altLang="en-US" sz="2800" dirty="0">
                <a:ea typeface="方正姚体" pitchFamily="2" charset="-122"/>
              </a:rPr>
              <a:t>的</a:t>
            </a:r>
            <a:r>
              <a:rPr lang="zh-CN" altLang="en-US" sz="2800" dirty="0" smtClean="0">
                <a:ea typeface="方正姚体" pitchFamily="2" charset="-122"/>
              </a:rPr>
              <a:t>生物</a:t>
            </a:r>
            <a:endParaRPr lang="en-US" altLang="zh-CN" sz="2800" dirty="0" smtClean="0">
              <a:ea typeface="方正姚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ea typeface="方正姚体" pitchFamily="2" charset="-122"/>
              </a:rPr>
              <a:t>既有</a:t>
            </a:r>
            <a:r>
              <a:rPr lang="zh-CN" altLang="en-US" sz="2800" dirty="0">
                <a:ea typeface="方正姚体" pitchFamily="2" charset="-122"/>
              </a:rPr>
              <a:t>原核，也有真核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571472" y="3500438"/>
            <a:ext cx="3887788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方正姚体" pitchFamily="2" charset="-122"/>
              </a:rPr>
              <a:t>名为</a:t>
            </a:r>
            <a:r>
              <a:rPr lang="zh-CN" altLang="en-US" sz="2800" dirty="0">
                <a:solidFill>
                  <a:srgbClr val="FF0000"/>
                </a:solidFill>
                <a:ea typeface="方正姚体" pitchFamily="2" charset="-122"/>
              </a:rPr>
              <a:t>藻</a:t>
            </a:r>
            <a:r>
              <a:rPr lang="zh-CN" altLang="en-US" sz="2800" dirty="0">
                <a:ea typeface="方正姚体" pitchFamily="2" charset="-122"/>
              </a:rPr>
              <a:t>的</a:t>
            </a:r>
            <a:r>
              <a:rPr lang="zh-CN" altLang="en-US" sz="2800" dirty="0" smtClean="0">
                <a:ea typeface="方正姚体" pitchFamily="2" charset="-122"/>
              </a:rPr>
              <a:t>生物</a:t>
            </a:r>
            <a:endParaRPr lang="en-US" altLang="zh-CN" sz="2800" dirty="0" smtClean="0">
              <a:ea typeface="方正姚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ea typeface="方正姚体" pitchFamily="2" charset="-122"/>
              </a:rPr>
              <a:t>既有</a:t>
            </a:r>
            <a:r>
              <a:rPr lang="zh-CN" altLang="en-US" sz="2800" dirty="0">
                <a:ea typeface="方正姚体" pitchFamily="2" charset="-122"/>
              </a:rPr>
              <a:t>原核，也有真核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692275" y="2349500"/>
            <a:ext cx="62642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方正姚体" pitchFamily="2" charset="-122"/>
              </a:rPr>
              <a:t>真菌都是真核的，如单细胞的酵母菌，多细胞的各种食用菌：蘑菇猴头灵芝等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2411413" y="5013325"/>
            <a:ext cx="50419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方正姚体" pitchFamily="2" charset="-122"/>
              </a:rPr>
              <a:t>藻类植物如绿藻红藻褐藻轮藻衣藻水绵海带紫菜裙带菜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3300"/>
                </a:solidFill>
                <a:ea typeface="华文隶书" pitchFamily="2" charset="-122"/>
              </a:rPr>
              <a:t>原核细胞和真核细胞的区别</a:t>
            </a:r>
          </a:p>
        </p:txBody>
      </p:sp>
      <p:graphicFrame>
        <p:nvGraphicFramePr>
          <p:cNvPr id="11320" name="Group 56"/>
          <p:cNvGraphicFramePr>
            <a:graphicFrameLocks noGrp="1"/>
          </p:cNvGraphicFramePr>
          <p:nvPr>
            <p:ph idx="1"/>
          </p:nvPr>
        </p:nvGraphicFramePr>
        <p:xfrm>
          <a:off x="500063" y="1352550"/>
          <a:ext cx="8229600" cy="5113338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原核细胞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真核细胞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细胞大小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细胞核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染色体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9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细胞器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主要类群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3319463" y="5691188"/>
            <a:ext cx="2590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细菌、蓝藻、衣原体、放线菌</a:t>
            </a:r>
          </a:p>
        </p:txBody>
      </p:sp>
      <p:sp>
        <p:nvSpPr>
          <p:cNvPr id="25634" name="Text Box 44"/>
          <p:cNvSpPr txBox="1">
            <a:spLocks noChangeArrowheads="1"/>
          </p:cNvSpPr>
          <p:nvPr/>
        </p:nvSpPr>
        <p:spPr bwMode="auto">
          <a:xfrm>
            <a:off x="3390900" y="2000250"/>
            <a:ext cx="2303463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4800"/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6270625" y="3008313"/>
            <a:ext cx="20161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有成形的细胞核有核膜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3319463" y="3187700"/>
            <a:ext cx="2590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没有核膜，称为拟核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3319463" y="2179638"/>
            <a:ext cx="2590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较小</a:t>
            </a:r>
          </a:p>
          <a:p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000">
                <a:latin typeface="方正姚体" pitchFamily="2" charset="-122"/>
                <a:ea typeface="方正姚体" pitchFamily="2" charset="-122"/>
              </a:rPr>
              <a:t>1μm</a:t>
            </a: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～</a:t>
            </a:r>
            <a:r>
              <a:rPr lang="en-US" altLang="zh-CN" sz="2000">
                <a:latin typeface="方正姚体" pitchFamily="2" charset="-122"/>
                <a:ea typeface="方正姚体" pitchFamily="2" charset="-122"/>
              </a:rPr>
              <a:t>10μm</a:t>
            </a: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）</a:t>
            </a:r>
          </a:p>
        </p:txBody>
      </p:sp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6054725" y="2179638"/>
            <a:ext cx="2590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较大</a:t>
            </a:r>
          </a:p>
          <a:p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000">
                <a:latin typeface="方正姚体" pitchFamily="2" charset="-122"/>
                <a:ea typeface="方正姚体" pitchFamily="2" charset="-122"/>
              </a:rPr>
              <a:t>10μm</a:t>
            </a: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～</a:t>
            </a:r>
            <a:r>
              <a:rPr lang="en-US" altLang="zh-CN" sz="2000">
                <a:latin typeface="方正姚体" pitchFamily="2" charset="-122"/>
                <a:ea typeface="方正姚体" pitchFamily="2" charset="-122"/>
              </a:rPr>
              <a:t>100μ</a:t>
            </a: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）</a:t>
            </a:r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6054725" y="4665663"/>
            <a:ext cx="25908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有核糖体、线粒体、内质网、高尔基体、叶绿体（植物）等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319463" y="4953000"/>
            <a:ext cx="2590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只有核糖体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6054725" y="3817938"/>
            <a:ext cx="2590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有染色体，染色体由</a:t>
            </a:r>
            <a:r>
              <a:rPr lang="en-US" altLang="zh-CN" sz="2000">
                <a:latin typeface="方正姚体" pitchFamily="2" charset="-122"/>
                <a:ea typeface="方正姚体" pitchFamily="2" charset="-122"/>
              </a:rPr>
              <a:t>DNA</a:t>
            </a: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和蛋白质结合</a:t>
            </a:r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3319463" y="3746500"/>
            <a:ext cx="2590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无染色体，环状</a:t>
            </a:r>
            <a:r>
              <a:rPr lang="en-US" altLang="zh-CN" sz="2000">
                <a:latin typeface="方正姚体" pitchFamily="2" charset="-122"/>
                <a:ea typeface="方正姚体" pitchFamily="2" charset="-122"/>
              </a:rPr>
              <a:t>DNA</a:t>
            </a: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不与蛋白质结合</a:t>
            </a:r>
          </a:p>
        </p:txBody>
      </p:sp>
      <p:sp>
        <p:nvSpPr>
          <p:cNvPr id="11317" name="Text Box 53"/>
          <p:cNvSpPr txBox="1">
            <a:spLocks noChangeArrowheads="1"/>
          </p:cNvSpPr>
          <p:nvPr/>
        </p:nvSpPr>
        <p:spPr bwMode="auto">
          <a:xfrm>
            <a:off x="6054725" y="5922963"/>
            <a:ext cx="2590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方正姚体" pitchFamily="2" charset="-122"/>
                <a:ea typeface="方正姚体" pitchFamily="2" charset="-122"/>
              </a:rPr>
              <a:t>动物、植物、真菌等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7" grpId="0"/>
      <p:bldP spid="11309" grpId="0"/>
      <p:bldP spid="11310" grpId="0"/>
      <p:bldP spid="11311" grpId="0"/>
      <p:bldP spid="11312" grpId="0"/>
      <p:bldP spid="11313" grpId="0"/>
      <p:bldP spid="11314" grpId="0"/>
      <p:bldP spid="11315" grpId="0"/>
      <p:bldP spid="11316" grpId="0"/>
      <p:bldP spid="113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4800" dirty="0">
              <a:solidFill>
                <a:srgbClr val="CC3300"/>
              </a:solidFill>
            </a:endParaRP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468313" y="2924175"/>
            <a:ext cx="8243887" cy="277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结构相似：</a:t>
            </a:r>
          </a:p>
          <a:p>
            <a:pPr algn="l">
              <a:spcBef>
                <a:spcPct val="50000"/>
              </a:spcBef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   都有细胞膜、细胞质</a:t>
            </a:r>
          </a:p>
          <a:p>
            <a:pPr algn="l">
              <a:spcBef>
                <a:spcPct val="50000"/>
              </a:spcBef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都有ＤＮＡ：</a:t>
            </a:r>
          </a:p>
          <a:p>
            <a:pPr algn="l">
              <a:spcBef>
                <a:spcPct val="50000"/>
              </a:spcBef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  与细胞的遗传和代谢关系十分密切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42910" y="928670"/>
            <a:ext cx="7388250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dirty="0"/>
              <a:t>原核细胞和</a:t>
            </a:r>
            <a:r>
              <a:rPr lang="zh-CN" altLang="en-US" sz="4400" dirty="0" smtClean="0"/>
              <a:t>真核细胞</a:t>
            </a:r>
            <a:r>
              <a:rPr lang="zh-CN" altLang="en-US" sz="4400" dirty="0" smtClean="0">
                <a:solidFill>
                  <a:srgbClr val="CC3300"/>
                </a:solidFill>
              </a:rPr>
              <a:t>统一性（</a:t>
            </a:r>
            <a:r>
              <a:rPr lang="en-US" altLang="zh-CN" sz="4400" dirty="0" smtClean="0">
                <a:solidFill>
                  <a:srgbClr val="CC3300"/>
                </a:solidFill>
              </a:rPr>
              <a:t>P10</a:t>
            </a:r>
            <a:r>
              <a:rPr lang="zh-CN" altLang="en-US" sz="4400" dirty="0" smtClean="0">
                <a:solidFill>
                  <a:srgbClr val="CC3300"/>
                </a:solidFill>
              </a:rPr>
              <a:t>）</a:t>
            </a:r>
            <a:endParaRPr lang="zh-CN" altLang="en-US" sz="4400" dirty="0"/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6600CC"/>
                </a:solidFill>
                <a:ea typeface="华文隶书" pitchFamily="2" charset="-122"/>
              </a:rPr>
              <a:t>细胞学说建立的过程</a:t>
            </a:r>
            <a:r>
              <a:rPr lang="en-US" altLang="zh-CN" b="1" dirty="0" smtClean="0">
                <a:solidFill>
                  <a:srgbClr val="6600CC"/>
                </a:solidFill>
                <a:ea typeface="华文隶书" pitchFamily="2" charset="-122"/>
              </a:rPr>
              <a:t>: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71546"/>
            <a:ext cx="8569325" cy="4997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显微镜下的重大发现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5050"/>
                </a:solidFill>
                <a:latin typeface="方正姚体" pitchFamily="2" charset="-122"/>
                <a:ea typeface="方正姚体" pitchFamily="2" charset="-122"/>
              </a:rPr>
              <a:t>1665</a:t>
            </a:r>
            <a:r>
              <a:rPr lang="zh-CN" altLang="en-US" b="1" dirty="0" smtClean="0">
                <a:solidFill>
                  <a:srgbClr val="FF5050"/>
                </a:solidFill>
                <a:latin typeface="方正姚体" pitchFamily="2" charset="-122"/>
                <a:ea typeface="方正姚体" pitchFamily="2" charset="-122"/>
              </a:rPr>
              <a:t>年，英国的罗伯特</a:t>
            </a:r>
            <a:r>
              <a:rPr lang="en-US" altLang="zh-CN" b="1" dirty="0" smtClean="0">
                <a:solidFill>
                  <a:srgbClr val="FF5050"/>
                </a:solidFill>
                <a:ea typeface="方正姚体" pitchFamily="2" charset="-122"/>
              </a:rPr>
              <a:t>·</a:t>
            </a:r>
            <a:r>
              <a:rPr lang="zh-CN" altLang="en-US" b="1" dirty="0" smtClean="0">
                <a:solidFill>
                  <a:srgbClr val="FF5050"/>
                </a:solidFill>
                <a:latin typeface="方正姚体" pitchFamily="2" charset="-122"/>
                <a:ea typeface="方正姚体" pitchFamily="2" charset="-122"/>
              </a:rPr>
              <a:t>胡克</a:t>
            </a:r>
            <a:r>
              <a:rPr lang="en-US" altLang="zh-CN" b="1" dirty="0" smtClean="0">
                <a:solidFill>
                  <a:srgbClr val="FF5050"/>
                </a:solidFill>
                <a:latin typeface="方正姚体" pitchFamily="2" charset="-122"/>
                <a:ea typeface="方正姚体" pitchFamily="2" charset="-122"/>
              </a:rPr>
              <a:t>(R. Hooke)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5050"/>
                </a:solidFill>
                <a:latin typeface="方正姚体" pitchFamily="2" charset="-122"/>
                <a:ea typeface="方正姚体" pitchFamily="2" charset="-122"/>
              </a:rPr>
              <a:t>         </a:t>
            </a:r>
            <a:r>
              <a:rPr lang="zh-CN" altLang="en-US" b="1" dirty="0" smtClean="0">
                <a:solidFill>
                  <a:srgbClr val="000066"/>
                </a:solidFill>
                <a:latin typeface="方正姚体" pitchFamily="2" charset="-122"/>
                <a:ea typeface="方正姚体" pitchFamily="2" charset="-122"/>
              </a:rPr>
              <a:t>命名了</a:t>
            </a:r>
            <a:r>
              <a:rPr lang="en-US" altLang="zh-CN" b="1" dirty="0" smtClean="0">
                <a:solidFill>
                  <a:srgbClr val="000066"/>
                </a:solidFill>
                <a:latin typeface="方正姚体" pitchFamily="2" charset="-122"/>
                <a:ea typeface="方正姚体" pitchFamily="2" charset="-122"/>
              </a:rPr>
              <a:t>cell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5050"/>
                </a:solidFill>
                <a:latin typeface="方正姚体" pitchFamily="2" charset="-122"/>
                <a:ea typeface="方正姚体" pitchFamily="2" charset="-122"/>
              </a:rPr>
              <a:t>17c</a:t>
            </a:r>
            <a:r>
              <a:rPr lang="zh-CN" altLang="en-US" b="1" dirty="0" smtClean="0">
                <a:solidFill>
                  <a:srgbClr val="FF5050"/>
                </a:solidFill>
                <a:latin typeface="方正姚体" pitchFamily="2" charset="-122"/>
                <a:ea typeface="方正姚体" pitchFamily="2" charset="-122"/>
              </a:rPr>
              <a:t>，荷兰的列文</a:t>
            </a:r>
            <a:r>
              <a:rPr lang="en-US" altLang="zh-CN" b="1" dirty="0" smtClean="0">
                <a:solidFill>
                  <a:srgbClr val="FF5050"/>
                </a:solidFill>
                <a:ea typeface="方正姚体" pitchFamily="2" charset="-122"/>
              </a:rPr>
              <a:t>·</a:t>
            </a:r>
            <a:r>
              <a:rPr lang="zh-CN" altLang="en-US" b="1" dirty="0" smtClean="0">
                <a:solidFill>
                  <a:srgbClr val="FF5050"/>
                </a:solidFill>
                <a:latin typeface="方正姚体" pitchFamily="2" charset="-122"/>
                <a:ea typeface="方正姚体" pitchFamily="2" charset="-122"/>
              </a:rPr>
              <a:t>虎克</a:t>
            </a:r>
            <a:r>
              <a:rPr lang="en-US" altLang="zh-CN" b="1" dirty="0" smtClean="0">
                <a:solidFill>
                  <a:srgbClr val="FF5050"/>
                </a:solidFill>
                <a:latin typeface="方正姚体" pitchFamily="2" charset="-122"/>
                <a:ea typeface="方正姚体" pitchFamily="2" charset="-122"/>
              </a:rPr>
              <a:t>(Leeuwenhoek)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5050"/>
                </a:solidFill>
                <a:latin typeface="方正姚体" pitchFamily="2" charset="-122"/>
                <a:ea typeface="方正姚体" pitchFamily="2" charset="-122"/>
              </a:rPr>
              <a:t>       </a:t>
            </a:r>
            <a:r>
              <a:rPr lang="zh-CN" altLang="en-US" b="1" dirty="0" smtClean="0">
                <a:solidFill>
                  <a:srgbClr val="000066"/>
                </a:solidFill>
                <a:latin typeface="方正姚体" pitchFamily="2" charset="-122"/>
                <a:ea typeface="方正姚体" pitchFamily="2" charset="-122"/>
              </a:rPr>
              <a:t>第一个观察了活细胞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理论思维和科学实验的结合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1837</a:t>
            </a:r>
            <a:r>
              <a:rPr lang="zh-CN" altLang="en-US" b="1" dirty="0" smtClean="0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b="1" dirty="0" smtClean="0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1838</a:t>
            </a:r>
            <a:r>
              <a:rPr lang="zh-CN" altLang="en-US" b="1" dirty="0" smtClean="0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，施莱登</a:t>
            </a:r>
            <a:r>
              <a:rPr lang="en-US" altLang="zh-CN" b="1" dirty="0" err="1" smtClean="0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Schleiden</a:t>
            </a:r>
            <a:r>
              <a:rPr lang="zh-CN" altLang="en-US" b="1" dirty="0" smtClean="0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和施旺</a:t>
            </a:r>
            <a:r>
              <a:rPr lang="en-US" altLang="zh-CN" b="1" dirty="0" err="1" smtClean="0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Schwan</a:t>
            </a:r>
            <a:r>
              <a:rPr lang="en-US" altLang="zh-CN" b="1" dirty="0" smtClean="0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            </a:t>
            </a:r>
            <a:r>
              <a:rPr lang="zh-CN" altLang="en-US" b="1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建立细胞学说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细胞学说在修正中前进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1858</a:t>
            </a:r>
            <a:r>
              <a:rPr lang="zh-CN" altLang="en-US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年，德国，</a:t>
            </a:r>
            <a:r>
              <a:rPr lang="en-US" altLang="zh-CN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Virchow: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       </a:t>
            </a:r>
            <a:r>
              <a:rPr lang="zh-CN" altLang="en-US" b="1" dirty="0" smtClean="0">
                <a:solidFill>
                  <a:srgbClr val="000066"/>
                </a:solidFill>
                <a:latin typeface="华文隶书" pitchFamily="2" charset="-122"/>
                <a:ea typeface="华文隶书" pitchFamily="2" charset="-122"/>
              </a:rPr>
              <a:t>新细胞从老细胞产生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 smtClean="0"/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smtClean="0">
                <a:solidFill>
                  <a:srgbClr val="6600CC"/>
                </a:solidFill>
                <a:ea typeface="华文隶书" pitchFamily="2" charset="-122"/>
              </a:rPr>
              <a:t>细胞学说要点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CC3300"/>
                </a:solidFill>
              </a:rPr>
              <a:t>1</a:t>
            </a:r>
            <a:r>
              <a:rPr lang="zh-CN" altLang="en-US" b="1" smtClean="0">
                <a:solidFill>
                  <a:srgbClr val="CC3300"/>
                </a:solidFill>
              </a:rPr>
              <a:t>、细胞是一个有机体，一切动植物都由细胞发育而来，并由细胞和细胞产物所构成</a:t>
            </a:r>
          </a:p>
          <a:p>
            <a:pPr eaLnBrk="1" hangingPunct="1"/>
            <a:endParaRPr lang="zh-CN" altLang="en-US" b="1" smtClean="0">
              <a:solidFill>
                <a:srgbClr val="CC3300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rgbClr val="CC3300"/>
                </a:solidFill>
              </a:rPr>
              <a:t>2</a:t>
            </a:r>
            <a:r>
              <a:rPr lang="zh-CN" altLang="en-US" b="1" smtClean="0">
                <a:solidFill>
                  <a:srgbClr val="CC3300"/>
                </a:solidFill>
              </a:rPr>
              <a:t>、细胞是一个相对独立的单位，既有它自己的生命，又对与其它细胞共同组成的整体的生命起作用</a:t>
            </a:r>
          </a:p>
          <a:p>
            <a:pPr eaLnBrk="1" hangingPunct="1"/>
            <a:endParaRPr lang="zh-CN" altLang="en-US" b="1" smtClean="0">
              <a:solidFill>
                <a:srgbClr val="CC3300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rgbClr val="CC3300"/>
                </a:solidFill>
              </a:rPr>
              <a:t>3</a:t>
            </a:r>
            <a:r>
              <a:rPr lang="zh-CN" altLang="en-US" b="1" smtClean="0">
                <a:solidFill>
                  <a:srgbClr val="CC3300"/>
                </a:solidFill>
              </a:rPr>
              <a:t>、新细胞可以从老细胞中产生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71294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40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细胞学说主要阐述了细胞的多样性还是生物界的统一性？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692275" y="2852738"/>
            <a:ext cx="5903913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altLang="zh-CN" sz="3600" b="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3600" b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细胞学说</a:t>
            </a:r>
            <a:r>
              <a:rPr kumimoji="1" lang="zh-CN" altLang="en-US" sz="3600" b="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提示了</a:t>
            </a:r>
            <a:r>
              <a:rPr kumimoji="1"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细胞的统一性和生物体结构的统一性</a:t>
            </a:r>
            <a:r>
              <a:rPr kumimoji="1" lang="zh-CN" altLang="en-US" sz="3600" b="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，使人们认识到各种生物之间存在共同的结构基础 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9" name="Picture 7" descr="pic_381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987550"/>
            <a:ext cx="44958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9113" y="1239838"/>
            <a:ext cx="8229600" cy="749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C3300"/>
                </a:solidFill>
                <a:ea typeface="华文隶书" pitchFamily="2" charset="-122"/>
              </a:rPr>
              <a:t>1</a:t>
            </a:r>
            <a:r>
              <a:rPr lang="zh-CN" altLang="en-US" b="1" smtClean="0">
                <a:solidFill>
                  <a:srgbClr val="CC3300"/>
                </a:solidFill>
                <a:ea typeface="华文隶书" pitchFamily="2" charset="-122"/>
              </a:rPr>
              <a:t>、不同生物的细胞，结构和功能有差别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3300"/>
                </a:solidFill>
                <a:ea typeface="华文隶书" pitchFamily="2" charset="-122"/>
              </a:rPr>
              <a:t>细胞的多样性</a:t>
            </a:r>
          </a:p>
        </p:txBody>
      </p:sp>
      <p:pic>
        <p:nvPicPr>
          <p:cNvPr id="115718" name="Picture 6" descr="pic_381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1990725"/>
            <a:ext cx="4643437" cy="4354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5722" name="Picture 10" descr="Cheek_cell口腔上皮细胞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1917700"/>
            <a:ext cx="41687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4" name="Picture 12" descr="u=4025406293,1486068397&amp;gp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650" y="4292600"/>
            <a:ext cx="2808288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188" y="4292600"/>
            <a:ext cx="3168650" cy="23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857224" y="1142984"/>
            <a:ext cx="759939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水体富营养化</a:t>
            </a:r>
            <a:r>
              <a:rPr lang="zh-CN" altLang="en-US" sz="4400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－－</a:t>
            </a:r>
            <a:r>
              <a:rPr lang="en-US" altLang="zh-CN" sz="4400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zh-CN" altLang="en-US" sz="2000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4400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zh-CN" altLang="en-US" sz="4400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过多</a:t>
            </a:r>
          </a:p>
        </p:txBody>
      </p:sp>
      <p:sp>
        <p:nvSpPr>
          <p:cNvPr id="16387" name="AutoShape 5"/>
          <p:cNvSpPr>
            <a:spLocks noChangeArrowheads="1"/>
          </p:cNvSpPr>
          <p:nvPr/>
        </p:nvSpPr>
        <p:spPr bwMode="auto">
          <a:xfrm>
            <a:off x="2124075" y="2997200"/>
            <a:ext cx="935038" cy="7207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84213" y="4221163"/>
            <a:ext cx="403225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/>
              <a:t>淡水：  水华</a:t>
            </a:r>
          </a:p>
        </p:txBody>
      </p:sp>
      <p:sp>
        <p:nvSpPr>
          <p:cNvPr id="16389" name="AutoShape 7"/>
          <p:cNvSpPr>
            <a:spLocks noChangeArrowheads="1"/>
          </p:cNvSpPr>
          <p:nvPr/>
        </p:nvSpPr>
        <p:spPr bwMode="auto">
          <a:xfrm>
            <a:off x="6084888" y="2997200"/>
            <a:ext cx="935037" cy="7207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4643438" y="4221163"/>
            <a:ext cx="403225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/>
              <a:t>海水：  赤潮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smtClean="0">
                <a:solidFill>
                  <a:srgbClr val="CC3300"/>
                </a:solidFill>
                <a:ea typeface="华文隶书" pitchFamily="2" charset="-122"/>
              </a:rPr>
              <a:t>太湖水华</a:t>
            </a:r>
          </a:p>
        </p:txBody>
      </p:sp>
      <p:pic>
        <p:nvPicPr>
          <p:cNvPr id="14339" name="Picture 7" descr="486741ca_93ccb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268413"/>
            <a:ext cx="41814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9" descr="xinsrc_47203050709308421046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9338" y="1773238"/>
            <a:ext cx="405765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14122171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3284538"/>
            <a:ext cx="3581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6" descr="W02008010752901648638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450" y="1484313"/>
            <a:ext cx="2520950" cy="205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4859338" y="1125538"/>
            <a:ext cx="208915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/>
              <a:t>赤潮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316865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ea typeface="华文琥珀" pitchFamily="2" charset="-122"/>
              </a:rPr>
              <a:t>自养生物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692275" y="2349500"/>
            <a:ext cx="5040313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ea typeface="方正姚体" pitchFamily="2" charset="-122"/>
              </a:rPr>
              <a:t>自己利用无机物制造有机物，并贮存能量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3132138" y="4437063"/>
            <a:ext cx="4176712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CC0000"/>
                </a:solidFill>
                <a:ea typeface="华文细黑" pitchFamily="2" charset="-122"/>
              </a:rPr>
              <a:t>植物、光合细菌蓝藻、硝化细菌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316865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ea typeface="华文琥珀" pitchFamily="2" charset="-122"/>
              </a:rPr>
              <a:t>异养生物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692275" y="2349500"/>
            <a:ext cx="5040313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ea typeface="方正姚体" pitchFamily="2" charset="-122"/>
              </a:rPr>
              <a:t>吸收现存有机物制造有机物，并贮存能量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3000364" y="4143380"/>
            <a:ext cx="3024188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CC0000"/>
                </a:solidFill>
                <a:ea typeface="华文细黑" pitchFamily="2" charset="-122"/>
              </a:rPr>
              <a:t>动物、真菌大多数细菌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3168650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ea typeface="华文琥珀" pitchFamily="2" charset="-122"/>
              </a:rPr>
              <a:t>腐生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331913" y="1916113"/>
            <a:ext cx="5688012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ea typeface="方正姚体" pitchFamily="2" charset="-122"/>
              </a:rPr>
              <a:t>从死亡的生物体上获取有机物，并贮存能量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2000232" y="3643314"/>
            <a:ext cx="5400675" cy="228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600" dirty="0">
                <a:solidFill>
                  <a:srgbClr val="CC0000"/>
                </a:solidFill>
                <a:ea typeface="华文细黑" pitchFamily="2" charset="-122"/>
              </a:rPr>
              <a:t>腐生细菌：甲烷菌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600" dirty="0">
                <a:solidFill>
                  <a:srgbClr val="CC0000"/>
                </a:solidFill>
                <a:ea typeface="华文细黑" pitchFamily="2" charset="-122"/>
              </a:rPr>
              <a:t>腐生真菌：食用菌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600" dirty="0">
                <a:solidFill>
                  <a:srgbClr val="CC0000"/>
                </a:solidFill>
                <a:ea typeface="华文细黑" pitchFamily="2" charset="-122"/>
              </a:rPr>
              <a:t>腐生动物：蚯蚓、秃鹰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95288" y="765175"/>
            <a:ext cx="3168650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ea typeface="华文琥珀" pitchFamily="2" charset="-122"/>
              </a:rPr>
              <a:t>寄生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908175" y="1700213"/>
            <a:ext cx="496887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ea typeface="方正姚体" pitchFamily="2" charset="-122"/>
              </a:rPr>
              <a:t>从活的生物体上获取有机物，并贮存能量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857224" y="3357562"/>
            <a:ext cx="7429552" cy="317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寄生细菌</a:t>
            </a:r>
            <a:r>
              <a:rPr lang="zh-CN" altLang="en-US" sz="3200" dirty="0" smtClean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：幽门</a:t>
            </a:r>
            <a:r>
              <a:rPr lang="zh-CN" altLang="en-US" sz="3200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螺旋菌、肺炎</a:t>
            </a:r>
            <a:r>
              <a:rPr lang="zh-CN" altLang="en-US" sz="3200" dirty="0" smtClean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双球菌</a:t>
            </a:r>
            <a:endParaRPr lang="en-US" altLang="zh-CN" sz="3200" dirty="0" smtClean="0">
              <a:solidFill>
                <a:srgbClr val="CC0000"/>
              </a:solidFill>
              <a:latin typeface="华文细黑" pitchFamily="2" charset="-122"/>
              <a:ea typeface="华文细黑" pitchFamily="2" charset="-122"/>
            </a:endParaRPr>
          </a:p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dirty="0" smtClean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寄生</a:t>
            </a:r>
            <a:r>
              <a:rPr lang="zh-CN" altLang="en-US" sz="3200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真菌：</a:t>
            </a:r>
            <a:r>
              <a:rPr lang="zh-CN" altLang="en-US" sz="3200" dirty="0">
                <a:solidFill>
                  <a:srgbClr val="CC0000"/>
                </a:solidFill>
                <a:ea typeface="华文细黑" pitchFamily="2" charset="-122"/>
              </a:rPr>
              <a:t>各种癣菌</a:t>
            </a:r>
            <a:r>
              <a:rPr lang="zh-CN" altLang="en-US" sz="4800" dirty="0"/>
              <a:t> </a:t>
            </a:r>
            <a:endParaRPr lang="zh-CN" altLang="en-US" sz="3200" dirty="0">
              <a:solidFill>
                <a:srgbClr val="CC0000"/>
              </a:solidFill>
              <a:latin typeface="华文细黑" pitchFamily="2" charset="-122"/>
              <a:ea typeface="华文细黑" pitchFamily="2" charset="-122"/>
            </a:endParaRPr>
          </a:p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寄生虫：蛔虫、绦虫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寄生植物：兔寄生、桷寄生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00113" y="260350"/>
            <a:ext cx="561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ea typeface="方正姚体" pitchFamily="2" charset="-122"/>
              </a:rPr>
              <a:t>关于显微镜的使用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323850" y="1196975"/>
            <a:ext cx="4321175" cy="422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3200" dirty="0">
                <a:ea typeface="华文仿宋" pitchFamily="2" charset="-122"/>
              </a:rPr>
              <a:t>显微镜的放大倍数</a:t>
            </a: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endParaRPr lang="zh-CN" altLang="en-US" sz="3200" dirty="0">
              <a:ea typeface="华文仿宋" pitchFamily="2" charset="-122"/>
            </a:endParaRP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3200" dirty="0">
                <a:ea typeface="华文仿宋" pitchFamily="2" charset="-122"/>
              </a:rPr>
              <a:t>放大倍数放大的是</a:t>
            </a: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endParaRPr lang="zh-CN" altLang="en-US" sz="3200" dirty="0">
              <a:ea typeface="华文仿宋" pitchFamily="2" charset="-122"/>
            </a:endParaRP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endParaRPr lang="zh-CN" altLang="en-US" sz="1000" dirty="0">
              <a:ea typeface="华文仿宋" pitchFamily="2" charset="-122"/>
            </a:endParaRP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3200" dirty="0">
                <a:ea typeface="华文仿宋" pitchFamily="2" charset="-122"/>
              </a:rPr>
              <a:t>显微镜最重要的技术参数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1643042" y="1785926"/>
            <a:ext cx="621669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目镜放大倍数</a:t>
            </a:r>
            <a:r>
              <a:rPr lang="en-US" altLang="zh-CN" sz="4400" dirty="0">
                <a:solidFill>
                  <a:srgbClr val="CC0000"/>
                </a:solidFill>
                <a:ea typeface="方正姚体" pitchFamily="2" charset="-122"/>
              </a:rPr>
              <a:t>×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物镜放大倍数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2453069" y="5572140"/>
            <a:ext cx="450334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分辨率</a:t>
            </a:r>
            <a:r>
              <a:rPr lang="en-US" altLang="zh-CN" sz="3200" dirty="0">
                <a:solidFill>
                  <a:srgbClr val="CC0000"/>
                </a:solidFill>
                <a:ea typeface="方正姚体" pitchFamily="2" charset="-122"/>
              </a:rPr>
              <a:t>(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不是放大倍数</a:t>
            </a:r>
            <a:r>
              <a:rPr lang="en-US" altLang="zh-CN" sz="3200" dirty="0">
                <a:solidFill>
                  <a:srgbClr val="CC0000"/>
                </a:solidFill>
                <a:ea typeface="方正姚体" pitchFamily="2" charset="-122"/>
              </a:rPr>
              <a:t>)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2786050" y="3429000"/>
            <a:ext cx="342660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直线</a:t>
            </a:r>
            <a:r>
              <a:rPr lang="en-US" altLang="zh-CN" sz="3200" dirty="0">
                <a:solidFill>
                  <a:srgbClr val="CC0000"/>
                </a:solidFill>
                <a:ea typeface="方正姚体" pitchFamily="2" charset="-122"/>
              </a:rPr>
              <a:t>(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不是面积</a:t>
            </a:r>
            <a:r>
              <a:rPr lang="en-US" altLang="zh-CN" sz="3200" dirty="0">
                <a:solidFill>
                  <a:srgbClr val="CC0000"/>
                </a:solidFill>
                <a:ea typeface="方正姚体" pitchFamily="2" charset="-122"/>
              </a:rPr>
              <a:t>)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/>
      <p:bldP spid="179207" grpId="0"/>
      <p:bldP spid="1792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23850" y="2420938"/>
            <a:ext cx="4321175" cy="3132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endParaRPr lang="en-US" altLang="zh-CN" sz="1000">
              <a:ea typeface="华文仿宋" pitchFamily="2" charset="-122"/>
            </a:endParaRP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3200">
                <a:ea typeface="华文仿宋" pitchFamily="2" charset="-122"/>
              </a:rPr>
              <a:t>物镜、目镜的长短与放大倍数</a:t>
            </a: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endParaRPr lang="zh-CN" altLang="en-US" sz="3200">
              <a:ea typeface="华文仿宋" pitchFamily="2" charset="-122"/>
            </a:endParaRP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endParaRPr lang="zh-CN" altLang="en-US" sz="900">
              <a:ea typeface="华文仿宋" pitchFamily="2" charset="-122"/>
            </a:endParaRP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3200">
                <a:ea typeface="华文仿宋" pitchFamily="2" charset="-122"/>
              </a:rPr>
              <a:t>物镜与载玻片的距离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3503206" y="3573463"/>
            <a:ext cx="4308882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方正姚体" pitchFamily="2" charset="-122"/>
              </a:rPr>
              <a:t>物镜放大倍数大，镜头长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方正姚体" pitchFamily="2" charset="-122"/>
              </a:rPr>
              <a:t>目镜放大倍数大，镜头短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317819" y="5661025"/>
            <a:ext cx="5068944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方正姚体" pitchFamily="2" charset="-122"/>
              </a:rPr>
              <a:t>放大倍数大，距离短、景深短</a:t>
            </a:r>
          </a:p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方正姚体" pitchFamily="2" charset="-122"/>
              </a:rPr>
              <a:t>放大倍数小，距离长、景深大</a:t>
            </a: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395288" y="836613"/>
            <a:ext cx="43211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3200">
                <a:ea typeface="华文仿宋" pitchFamily="2" charset="-122"/>
              </a:rPr>
              <a:t>放大倍数与图像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2786050" y="1412875"/>
            <a:ext cx="5745175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方正姚体" pitchFamily="2" charset="-122"/>
              </a:rPr>
              <a:t>放大倍数小，视野亮、细胞多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方正姚体" pitchFamily="2" charset="-122"/>
              </a:rPr>
              <a:t>放大倍数大，视野暗、细胞少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/>
      <p:bldP spid="182278" grpId="0"/>
      <p:bldP spid="18228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/>
          <p:cNvSpPr txBox="1">
            <a:spLocks noChangeArrowheads="1"/>
          </p:cNvSpPr>
          <p:nvPr/>
        </p:nvSpPr>
        <p:spPr bwMode="auto">
          <a:xfrm>
            <a:off x="179388" y="714356"/>
            <a:ext cx="4678364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3600" dirty="0">
                <a:ea typeface="华文仿宋" pitchFamily="2" charset="-122"/>
              </a:rPr>
              <a:t>目标的寻找和观察</a:t>
            </a: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endParaRPr lang="zh-CN" altLang="en-US" sz="3600" dirty="0">
              <a:ea typeface="华文仿宋" pitchFamily="2" charset="-122"/>
            </a:endParaRP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3600" dirty="0">
                <a:ea typeface="华文仿宋" pitchFamily="2" charset="-122"/>
              </a:rPr>
              <a:t>把观察目标移到中央</a:t>
            </a: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endParaRPr lang="zh-CN" altLang="en-US" sz="3600" dirty="0">
              <a:ea typeface="华文仿宋" pitchFamily="2" charset="-122"/>
            </a:endParaRP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3600" dirty="0">
                <a:ea typeface="华文仿宋" pitchFamily="2" charset="-122"/>
              </a:rPr>
              <a:t>显微镜的聚焦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3357554" y="1357298"/>
            <a:ext cx="4392612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低倍镜寻找目标、移</a:t>
            </a:r>
            <a:r>
              <a:rPr lang="zh-CN" altLang="en-US" sz="3200" dirty="0" smtClean="0">
                <a:solidFill>
                  <a:srgbClr val="CC0000"/>
                </a:solidFill>
                <a:ea typeface="方正姚体" pitchFamily="2" charset="-122"/>
              </a:rPr>
              <a:t>到视野中央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、高倍镜观察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3143240" y="4857760"/>
            <a:ext cx="4786346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先粗准焦</a:t>
            </a:r>
            <a:r>
              <a:rPr lang="zh-CN" altLang="en-US" sz="3200" dirty="0" smtClean="0">
                <a:solidFill>
                  <a:srgbClr val="CC0000"/>
                </a:solidFill>
                <a:ea typeface="方正姚体" pitchFamily="2" charset="-122"/>
              </a:rPr>
              <a:t>螺旋</a:t>
            </a:r>
            <a:endParaRPr lang="en-US" altLang="zh-CN" sz="3200" dirty="0" smtClean="0">
              <a:solidFill>
                <a:srgbClr val="CC0000"/>
              </a:solidFill>
              <a:ea typeface="方正姚体" pitchFamily="2" charset="-122"/>
            </a:endParaRPr>
          </a:p>
          <a:p>
            <a:pPr algn="l">
              <a:spcBef>
                <a:spcPts val="0"/>
              </a:spcBef>
            </a:pPr>
            <a:r>
              <a:rPr lang="zh-CN" altLang="en-US" sz="3200" dirty="0" smtClean="0">
                <a:solidFill>
                  <a:srgbClr val="CC0000"/>
                </a:solidFill>
                <a:ea typeface="方正姚体" pitchFamily="2" charset="-122"/>
              </a:rPr>
              <a:t>后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细准焦</a:t>
            </a:r>
            <a:r>
              <a:rPr lang="zh-CN" altLang="en-US" sz="3200" dirty="0" smtClean="0">
                <a:solidFill>
                  <a:srgbClr val="CC0000"/>
                </a:solidFill>
                <a:ea typeface="方正姚体" pitchFamily="2" charset="-122"/>
              </a:rPr>
              <a:t>螺旋</a:t>
            </a:r>
            <a:endParaRPr lang="en-US" altLang="zh-CN" sz="3200" dirty="0" smtClean="0">
              <a:solidFill>
                <a:srgbClr val="CC0000"/>
              </a:solidFill>
              <a:ea typeface="方正姚体" pitchFamily="2" charset="-122"/>
            </a:endParaRPr>
          </a:p>
          <a:p>
            <a:pPr algn="l">
              <a:spcBef>
                <a:spcPts val="0"/>
              </a:spcBef>
            </a:pPr>
            <a:r>
              <a:rPr lang="zh-CN" altLang="en-US" sz="3200" dirty="0" smtClean="0">
                <a:solidFill>
                  <a:srgbClr val="CC0000"/>
                </a:solidFill>
                <a:ea typeface="方正姚体" pitchFamily="2" charset="-122"/>
              </a:rPr>
              <a:t>高倍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镜只用细准焦螺旋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3071802" y="3000372"/>
            <a:ext cx="5429256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图像在视野的左上方，标本向左上方移动</a:t>
            </a:r>
            <a:r>
              <a:rPr lang="en-US" altLang="zh-CN" sz="3200" dirty="0">
                <a:solidFill>
                  <a:srgbClr val="CC0000"/>
                </a:solidFill>
                <a:ea typeface="方正姚体" pitchFamily="2" charset="-122"/>
              </a:rPr>
              <a:t>(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反向移动</a:t>
            </a:r>
            <a:r>
              <a:rPr lang="en-US" altLang="zh-CN" sz="3200" dirty="0">
                <a:solidFill>
                  <a:srgbClr val="CC0000"/>
                </a:solidFill>
                <a:ea typeface="方正姚体" pitchFamily="2" charset="-122"/>
              </a:rPr>
              <a:t>)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/>
      <p:bldP spid="181256" grpId="0"/>
      <p:bldP spid="1812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3300"/>
                </a:solidFill>
                <a:ea typeface="华文隶书" pitchFamily="2" charset="-122"/>
              </a:rPr>
              <a:t>细胞的多样性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28775"/>
            <a:ext cx="9036050" cy="749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CC3300"/>
                </a:solidFill>
                <a:latin typeface="华文隶书" pitchFamily="2" charset="-122"/>
                <a:ea typeface="华文隶书" pitchFamily="2" charset="-122"/>
              </a:rPr>
              <a:t>2</a:t>
            </a:r>
            <a:r>
              <a:rPr lang="zh-CN" altLang="en-US" b="1" smtClean="0">
                <a:solidFill>
                  <a:srgbClr val="CC3300"/>
                </a:solidFill>
                <a:latin typeface="华文隶书" pitchFamily="2" charset="-122"/>
                <a:ea typeface="华文隶书" pitchFamily="2" charset="-122"/>
              </a:rPr>
              <a:t>、同一生物的不同细胞，其结构和功能也有差别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t="5702" r="53903" b="11322"/>
          <a:stretch>
            <a:fillRect/>
          </a:stretch>
        </p:blipFill>
        <p:spPr bwMode="auto">
          <a:xfrm>
            <a:off x="252413" y="2924175"/>
            <a:ext cx="33147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神经细胞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0" y="2924175"/>
            <a:ext cx="2592388" cy="25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mz00000296820040614040735593"/>
          <p:cNvPicPr>
            <a:picLocks noChangeAspect="1" noChangeArrowheads="1"/>
          </p:cNvPicPr>
          <p:nvPr/>
        </p:nvPicPr>
        <p:blipFill>
          <a:blip r:embed="rId4" cstate="print"/>
          <a:srcRect l="6487" r="14063" b="5498"/>
          <a:stretch>
            <a:fillRect/>
          </a:stretch>
        </p:blipFill>
        <p:spPr bwMode="auto">
          <a:xfrm>
            <a:off x="6156325" y="2924175"/>
            <a:ext cx="266382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250825" y="692150"/>
            <a:ext cx="4321175" cy="220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3200">
                <a:ea typeface="华文仿宋" pitchFamily="2" charset="-122"/>
              </a:rPr>
              <a:t>调节亮度的方法</a:t>
            </a: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endParaRPr lang="zh-CN" altLang="en-US" sz="3200">
              <a:ea typeface="华文仿宋" pitchFamily="2" charset="-122"/>
            </a:endParaRP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endParaRPr lang="zh-CN" altLang="en-US" sz="700">
              <a:ea typeface="华文仿宋" pitchFamily="2" charset="-122"/>
            </a:endParaRPr>
          </a:p>
          <a:p>
            <a:pPr algn="l"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3200">
                <a:ea typeface="华文仿宋" pitchFamily="2" charset="-122"/>
              </a:rPr>
              <a:t>判断污染物的位置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214678" y="1214422"/>
            <a:ext cx="489585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调节亮度开关</a:t>
            </a:r>
            <a:r>
              <a:rPr lang="en-US" altLang="zh-CN" sz="3200" dirty="0">
                <a:solidFill>
                  <a:srgbClr val="CC0000"/>
                </a:solidFill>
                <a:ea typeface="方正姚体" pitchFamily="2" charset="-122"/>
              </a:rPr>
              <a:t>(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换凹面或平面反光镜</a:t>
            </a:r>
            <a:r>
              <a:rPr lang="en-US" altLang="zh-CN" sz="3200" dirty="0" smtClean="0">
                <a:solidFill>
                  <a:srgbClr val="CC0000"/>
                </a:solidFill>
                <a:ea typeface="方正姚体" pitchFamily="2" charset="-122"/>
              </a:rPr>
              <a:t>)    </a:t>
            </a:r>
            <a:r>
              <a:rPr lang="zh-CN" altLang="en-US" sz="3200" dirty="0" smtClean="0">
                <a:solidFill>
                  <a:srgbClr val="CC0000"/>
                </a:solidFill>
                <a:ea typeface="方正姚体" pitchFamily="2" charset="-122"/>
              </a:rPr>
              <a:t>调节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光圈大小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1000100" y="3357562"/>
            <a:ext cx="7858180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移动标本，污染物移动，污染物在标本上</a:t>
            </a: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转换物镜，污染物移动，污染物在物镜上</a:t>
            </a: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转动目镜，污染物移动，污染物在目镜上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  <a:ea typeface="方正姚体" pitchFamily="2" charset="-122"/>
              </a:rPr>
              <a:t>(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污染物不会在光源</a:t>
            </a:r>
            <a:r>
              <a:rPr lang="en-US" altLang="zh-CN" sz="3200" dirty="0">
                <a:solidFill>
                  <a:srgbClr val="CC0000"/>
                </a:solidFill>
                <a:ea typeface="方正姚体" pitchFamily="2" charset="-122"/>
              </a:rPr>
              <a:t>[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反光镜、聚光镜</a:t>
            </a:r>
            <a:r>
              <a:rPr lang="en-US" altLang="zh-CN" sz="3200" dirty="0">
                <a:solidFill>
                  <a:srgbClr val="CC0000"/>
                </a:solidFill>
                <a:ea typeface="方正姚体" pitchFamily="2" charset="-122"/>
              </a:rPr>
              <a:t>]</a:t>
            </a:r>
            <a:r>
              <a:rPr lang="zh-CN" altLang="en-US" sz="3200" dirty="0">
                <a:solidFill>
                  <a:srgbClr val="CC0000"/>
                </a:solidFill>
                <a:ea typeface="方正姚体" pitchFamily="2" charset="-122"/>
              </a:rPr>
              <a:t>上</a:t>
            </a:r>
            <a:r>
              <a:rPr lang="en-US" altLang="zh-CN" sz="3200" dirty="0">
                <a:solidFill>
                  <a:srgbClr val="CC0000"/>
                </a:solidFill>
                <a:ea typeface="方正姚体" pitchFamily="2" charset="-122"/>
              </a:rPr>
              <a:t>)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2" grpId="0"/>
      <p:bldP spid="1802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7900" b="1" smtClean="0"/>
              <a:t>练一练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131175" cy="40386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 </a:t>
            </a:r>
            <a:r>
              <a:rPr lang="zh-CN" altLang="en-US" b="1" smtClean="0"/>
              <a:t>当显微镜的目镜为</a:t>
            </a:r>
            <a:r>
              <a:rPr lang="en-US" altLang="zh-CN" b="1" smtClean="0"/>
              <a:t>10×</a:t>
            </a:r>
            <a:r>
              <a:rPr lang="zh-CN" altLang="en-US" b="1" smtClean="0"/>
              <a:t>，物镜为</a:t>
            </a:r>
            <a:r>
              <a:rPr lang="en-US" altLang="zh-CN" b="1" smtClean="0"/>
              <a:t>10×</a:t>
            </a:r>
            <a:r>
              <a:rPr lang="zh-CN" altLang="en-US" b="1" smtClean="0"/>
              <a:t>时，在视野直径范围内看到一行相连的</a:t>
            </a:r>
            <a:r>
              <a:rPr lang="en-US" altLang="zh-CN" b="1" smtClean="0"/>
              <a:t>32</a:t>
            </a:r>
            <a:r>
              <a:rPr lang="zh-CN" altLang="en-US" b="1" smtClean="0"/>
              <a:t>个细胞。若目镜不变，物镜换成</a:t>
            </a:r>
            <a:r>
              <a:rPr lang="en-US" altLang="zh-CN" b="1" smtClean="0"/>
              <a:t>40×</a:t>
            </a:r>
            <a:r>
              <a:rPr lang="zh-CN" altLang="en-US" b="1" smtClean="0"/>
              <a:t>，则在视野中可看到这行细胞中的                                                </a:t>
            </a:r>
          </a:p>
          <a:p>
            <a:pPr eaLnBrk="1" hangingPunct="1">
              <a:buFontTx/>
              <a:buNone/>
            </a:pPr>
            <a:endParaRPr lang="zh-CN" altLang="en-US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A</a:t>
            </a:r>
            <a:r>
              <a:rPr lang="zh-CN" altLang="en-US" b="1" smtClean="0"/>
              <a:t>．</a:t>
            </a:r>
            <a:r>
              <a:rPr lang="en-US" altLang="zh-CN" b="1" smtClean="0"/>
              <a:t>4</a:t>
            </a:r>
            <a:r>
              <a:rPr lang="zh-CN" altLang="en-US" b="1" smtClean="0"/>
              <a:t>个      </a:t>
            </a:r>
            <a:r>
              <a:rPr lang="en-US" altLang="zh-CN" b="1" smtClean="0"/>
              <a:t>B</a:t>
            </a:r>
            <a:r>
              <a:rPr lang="zh-CN" altLang="en-US" b="1" smtClean="0"/>
              <a:t>．</a:t>
            </a:r>
            <a:r>
              <a:rPr lang="en-US" altLang="zh-CN" b="1" smtClean="0"/>
              <a:t>8</a:t>
            </a:r>
            <a:r>
              <a:rPr lang="zh-CN" altLang="en-US" b="1" smtClean="0"/>
              <a:t>个      </a:t>
            </a:r>
            <a:r>
              <a:rPr lang="en-US" altLang="zh-CN" b="1" smtClean="0"/>
              <a:t>C</a:t>
            </a:r>
            <a:r>
              <a:rPr lang="zh-CN" altLang="en-US" b="1" smtClean="0"/>
              <a:t>．</a:t>
            </a:r>
            <a:r>
              <a:rPr lang="en-US" altLang="zh-CN" b="1" smtClean="0"/>
              <a:t>16</a:t>
            </a:r>
            <a:r>
              <a:rPr lang="zh-CN" altLang="en-US" b="1" smtClean="0"/>
              <a:t>个       </a:t>
            </a:r>
            <a:r>
              <a:rPr lang="en-US" altLang="zh-CN" b="1" smtClean="0"/>
              <a:t>D</a:t>
            </a:r>
            <a:r>
              <a:rPr lang="zh-CN" altLang="en-US" b="1" smtClean="0"/>
              <a:t>．</a:t>
            </a:r>
            <a:r>
              <a:rPr lang="en-US" altLang="zh-CN" b="1" smtClean="0"/>
              <a:t>32</a:t>
            </a:r>
            <a:r>
              <a:rPr lang="zh-CN" altLang="en-US" b="1" smtClean="0"/>
              <a:t>个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580063" y="3500438"/>
            <a:ext cx="349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srgbClr val="FF0000"/>
                </a:solidFill>
                <a:ea typeface="宋体" pitchFamily="2" charset="-122"/>
              </a:rPr>
              <a:t>B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058150" cy="40386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 </a:t>
            </a:r>
            <a:r>
              <a:rPr lang="zh-CN" altLang="en-US" b="1" smtClean="0"/>
              <a:t>用低倍镜观察洋葱表皮的细胞比用高倍镜观察到的细胞数目、大小和视野的明暗情况依次为                                      （    ）</a:t>
            </a:r>
          </a:p>
          <a:p>
            <a:pPr eaLnBrk="1" hangingPunct="1"/>
            <a:r>
              <a:rPr lang="en-US" altLang="zh-CN" b="1" smtClean="0"/>
              <a:t>A</a:t>
            </a:r>
            <a:r>
              <a:rPr lang="zh-CN" altLang="en-US" b="1" smtClean="0"/>
              <a:t>．多、大、亮	        </a:t>
            </a:r>
            <a:r>
              <a:rPr lang="en-US" altLang="zh-CN" b="1" smtClean="0"/>
              <a:t>B</a:t>
            </a:r>
            <a:r>
              <a:rPr lang="zh-CN" altLang="en-US" b="1" smtClean="0"/>
              <a:t>．少、小、暗    </a:t>
            </a:r>
          </a:p>
          <a:p>
            <a:pPr eaLnBrk="1" hangingPunct="1"/>
            <a:r>
              <a:rPr lang="zh-CN" altLang="en-US" b="1" smtClean="0"/>
              <a:t> </a:t>
            </a:r>
            <a:r>
              <a:rPr lang="en-US" altLang="zh-CN" b="1" smtClean="0"/>
              <a:t>C</a:t>
            </a:r>
            <a:r>
              <a:rPr lang="zh-CN" altLang="en-US" b="1" smtClean="0"/>
              <a:t>．多、小、亮           </a:t>
            </a:r>
            <a:r>
              <a:rPr lang="en-US" altLang="zh-CN" b="1" smtClean="0"/>
              <a:t>D</a:t>
            </a:r>
            <a:r>
              <a:rPr lang="zh-CN" altLang="en-US" b="1" smtClean="0"/>
              <a:t>．少、大、暗 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7524750" y="2924175"/>
            <a:ext cx="349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srgbClr val="FF0000"/>
                </a:solidFill>
                <a:ea typeface="宋体" pitchFamily="2" charset="-122"/>
              </a:rPr>
              <a:t>C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986712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在显微镜下观察洋葱表皮细胞，调节细准焦螺旋，看到同一视野中，有的地方物象清晰，有的地方物象不清晰，产生这种现象的原因是： （    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A</a:t>
            </a:r>
            <a:r>
              <a:rPr lang="zh-CN" altLang="en-US" b="1" smtClean="0"/>
              <a:t>．洋葱标本的厚薄不均匀	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B</a:t>
            </a:r>
            <a:r>
              <a:rPr lang="zh-CN" altLang="en-US" b="1" smtClean="0"/>
              <a:t>．光源有变化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C</a:t>
            </a:r>
            <a:r>
              <a:rPr lang="zh-CN" altLang="en-US" b="1" smtClean="0"/>
              <a:t>．细准焦螺旋转动太快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D</a:t>
            </a:r>
            <a:r>
              <a:rPr lang="zh-CN" altLang="en-US" b="1" smtClean="0"/>
              <a:t>．显微镜坏了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3924300" y="3213100"/>
            <a:ext cx="349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srgbClr val="FF0000"/>
                </a:solidFill>
                <a:ea typeface="宋体" pitchFamily="2" charset="-122"/>
              </a:rPr>
              <a:t>A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3300"/>
                </a:solidFill>
                <a:ea typeface="华文隶书" pitchFamily="2" charset="-122"/>
              </a:rPr>
              <a:t>习   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、下列四种生物中，哪一种生物的细胞结构与其他三种生物的细胞有明显的区别（    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           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．草履虫      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．衣藻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           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．酵母菌      </a:t>
            </a:r>
            <a:r>
              <a:rPr lang="en-US" altLang="zh-CN" sz="2800" b="1" dirty="0" smtClean="0"/>
              <a:t>D</a:t>
            </a:r>
            <a:r>
              <a:rPr lang="zh-CN" altLang="en-US" sz="2800" b="1" dirty="0" smtClean="0"/>
              <a:t>．乳酸菌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、细菌、蓝藻等细胞与高等动植物细胞的主要区别在于（    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      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．没有成形的细胞核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      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．体积小，进化地位原始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      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．分布广泛，适应能力强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      </a:t>
            </a:r>
            <a:r>
              <a:rPr lang="en-US" altLang="zh-CN" sz="2800" b="1" dirty="0" smtClean="0"/>
              <a:t>D</a:t>
            </a:r>
            <a:r>
              <a:rPr lang="zh-CN" altLang="en-US" sz="2800" b="1" dirty="0" smtClean="0"/>
              <a:t>．遗传信息量少，以一个环状</a:t>
            </a:r>
            <a:r>
              <a:rPr lang="en-US" altLang="zh-CN" sz="2800" b="1" dirty="0" smtClean="0"/>
              <a:t>DNA</a:t>
            </a:r>
            <a:r>
              <a:rPr lang="zh-CN" altLang="en-US" sz="2800" b="1" dirty="0" smtClean="0"/>
              <a:t>为载体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156325" y="1484313"/>
            <a:ext cx="5048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D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195513" y="4005263"/>
            <a:ext cx="64928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A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3300"/>
                </a:solidFill>
                <a:ea typeface="华文隶书" pitchFamily="2" charset="-122"/>
              </a:rPr>
              <a:t>习   题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smtClean="0"/>
              <a:t>3</a:t>
            </a:r>
            <a:r>
              <a:rPr lang="zh-CN" altLang="en-US" sz="2800" b="1" smtClean="0"/>
              <a:t>、下列各项中，属于原核生物的是（      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       </a:t>
            </a:r>
            <a:r>
              <a:rPr lang="en-US" altLang="zh-CN" sz="2800" b="1" smtClean="0"/>
              <a:t>A</a:t>
            </a:r>
            <a:r>
              <a:rPr lang="zh-CN" altLang="en-US" sz="2800" b="1" smtClean="0"/>
              <a:t>．衣藻     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．颤藻     </a:t>
            </a:r>
            <a:r>
              <a:rPr lang="en-US" altLang="zh-CN" sz="2800" b="1" smtClean="0"/>
              <a:t>C</a:t>
            </a:r>
            <a:r>
              <a:rPr lang="zh-CN" altLang="en-US" sz="2800" b="1" smtClean="0"/>
              <a:t>．红藻     </a:t>
            </a:r>
            <a:r>
              <a:rPr lang="en-US" altLang="zh-CN" sz="2800" b="1" smtClean="0"/>
              <a:t>D</a:t>
            </a:r>
            <a:r>
              <a:rPr lang="zh-CN" altLang="en-US" sz="2800" b="1" smtClean="0"/>
              <a:t>．褐藻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smtClean="0"/>
              <a:t>4</a:t>
            </a:r>
            <a:r>
              <a:rPr lang="zh-CN" altLang="en-US" sz="2800" b="1" smtClean="0"/>
              <a:t>、</a:t>
            </a:r>
            <a:r>
              <a:rPr lang="en-US" altLang="zh-CN" sz="2800" b="1" smtClean="0"/>
              <a:t>19</a:t>
            </a:r>
            <a:r>
              <a:rPr lang="zh-CN" altLang="en-US" sz="2800" b="1" smtClean="0"/>
              <a:t>世纪</a:t>
            </a:r>
            <a:r>
              <a:rPr lang="en-US" altLang="zh-CN" sz="2800" b="1" smtClean="0"/>
              <a:t>30</a:t>
            </a:r>
            <a:r>
              <a:rPr lang="zh-CN" altLang="en-US" sz="2800" b="1" smtClean="0"/>
              <a:t>年代创立的细胞学说的最主要的意义是（      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      </a:t>
            </a:r>
            <a:r>
              <a:rPr lang="en-US" altLang="zh-CN" sz="2800" b="1" smtClean="0"/>
              <a:t>A</a:t>
            </a:r>
            <a:r>
              <a:rPr lang="zh-CN" altLang="en-US" sz="2800" b="1" smtClean="0"/>
              <a:t>．证明病毒不具有细胞结构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      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．使人们对生物体的结构认识进入微观领域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      </a:t>
            </a:r>
            <a:r>
              <a:rPr lang="en-US" altLang="zh-CN" sz="2800" b="1" smtClean="0"/>
              <a:t>C</a:t>
            </a:r>
            <a:r>
              <a:rPr lang="zh-CN" altLang="en-US" sz="2800" b="1" smtClean="0"/>
              <a:t>．证明生物之间存在亲缘关系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      </a:t>
            </a:r>
            <a:r>
              <a:rPr lang="en-US" altLang="zh-CN" sz="2800" b="1" smtClean="0"/>
              <a:t>D</a:t>
            </a:r>
            <a:r>
              <a:rPr lang="zh-CN" altLang="en-US" sz="2800" b="1" smtClean="0"/>
              <a:t>．发现动、植物细胞的不同之处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800" b="1" smtClean="0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6732588" y="1481138"/>
            <a:ext cx="6477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1908175" y="3573463"/>
            <a:ext cx="71913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C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  <p:bldP spid="1699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C3300"/>
                </a:solidFill>
                <a:ea typeface="华文隶书" pitchFamily="2" charset="-122"/>
              </a:rPr>
              <a:t>习   题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smtClean="0"/>
              <a:t>3</a:t>
            </a:r>
            <a:r>
              <a:rPr lang="zh-CN" altLang="en-US" sz="2800" b="1" smtClean="0"/>
              <a:t>、下列各项中，属于原核生物的是（      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       </a:t>
            </a:r>
            <a:r>
              <a:rPr lang="en-US" altLang="zh-CN" sz="2800" b="1" smtClean="0"/>
              <a:t>A</a:t>
            </a:r>
            <a:r>
              <a:rPr lang="zh-CN" altLang="en-US" sz="2800" b="1" smtClean="0"/>
              <a:t>．衣藻     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．颤藻     </a:t>
            </a:r>
            <a:r>
              <a:rPr lang="en-US" altLang="zh-CN" sz="2800" b="1" smtClean="0"/>
              <a:t>C</a:t>
            </a:r>
            <a:r>
              <a:rPr lang="zh-CN" altLang="en-US" sz="2800" b="1" smtClean="0"/>
              <a:t>．红藻     </a:t>
            </a:r>
            <a:r>
              <a:rPr lang="en-US" altLang="zh-CN" sz="2800" b="1" smtClean="0"/>
              <a:t>D</a:t>
            </a:r>
            <a:r>
              <a:rPr lang="zh-CN" altLang="en-US" sz="2800" b="1" smtClean="0"/>
              <a:t>．褐藻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smtClean="0"/>
              <a:t>4</a:t>
            </a:r>
            <a:r>
              <a:rPr lang="zh-CN" altLang="en-US" sz="2800" b="1" smtClean="0"/>
              <a:t>、下列生物中，不具有细胞结构的有（          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                        不具有成形的细胞核的有（          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                                   是单细胞生物的有（         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   </a:t>
            </a:r>
            <a:r>
              <a:rPr lang="zh-CN" altLang="en-US" sz="2800" b="1" smtClean="0">
                <a:latin typeface="宋体" pitchFamily="2" charset="-122"/>
              </a:rPr>
              <a:t>⑴</a:t>
            </a:r>
            <a:r>
              <a:rPr lang="zh-CN" altLang="en-US" sz="2800" b="1" smtClean="0"/>
              <a:t>大肠杆菌    </a:t>
            </a:r>
            <a:r>
              <a:rPr lang="zh-CN" altLang="en-US" sz="2800" b="1" smtClean="0">
                <a:latin typeface="宋体" pitchFamily="2" charset="-122"/>
              </a:rPr>
              <a:t>⑵</a:t>
            </a:r>
            <a:r>
              <a:rPr lang="zh-CN" altLang="en-US" sz="2800" b="1" smtClean="0"/>
              <a:t>乳酸菌     </a:t>
            </a:r>
            <a:r>
              <a:rPr lang="zh-CN" altLang="en-US" sz="2800" b="1" smtClean="0">
                <a:latin typeface="宋体" pitchFamily="2" charset="-122"/>
              </a:rPr>
              <a:t>⑶</a:t>
            </a:r>
            <a:r>
              <a:rPr lang="zh-CN" altLang="en-US" sz="2800" b="1" smtClean="0"/>
              <a:t>酵母菌    </a:t>
            </a:r>
            <a:r>
              <a:rPr lang="zh-CN" altLang="en-US" sz="2800" b="1" smtClean="0">
                <a:latin typeface="宋体" pitchFamily="2" charset="-122"/>
              </a:rPr>
              <a:t>⑷</a:t>
            </a:r>
            <a:r>
              <a:rPr lang="zh-CN" altLang="en-US" sz="2800" b="1" smtClean="0"/>
              <a:t>发菜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/>
              <a:t>   </a:t>
            </a:r>
            <a:r>
              <a:rPr lang="zh-CN" altLang="en-US" sz="2800" b="1" smtClean="0">
                <a:latin typeface="宋体" pitchFamily="2" charset="-122"/>
              </a:rPr>
              <a:t>⑸</a:t>
            </a:r>
            <a:r>
              <a:rPr lang="zh-CN" altLang="en-US" sz="2800" b="1" smtClean="0"/>
              <a:t>放线菌        </a:t>
            </a:r>
            <a:r>
              <a:rPr lang="zh-CN" altLang="en-US" sz="2800" b="1" smtClean="0">
                <a:latin typeface="宋体" pitchFamily="2" charset="-122"/>
              </a:rPr>
              <a:t>⑹</a:t>
            </a:r>
            <a:r>
              <a:rPr lang="zh-CN" altLang="en-US" sz="2800" b="1" smtClean="0"/>
              <a:t>青霉菌     </a:t>
            </a:r>
            <a:r>
              <a:rPr lang="zh-CN" altLang="en-US" sz="2800" b="1" smtClean="0">
                <a:latin typeface="宋体" pitchFamily="2" charset="-122"/>
              </a:rPr>
              <a:t>⑺</a:t>
            </a:r>
            <a:r>
              <a:rPr lang="zh-CN" altLang="en-US" sz="2800" b="1" smtClean="0"/>
              <a:t>蘑菇        </a:t>
            </a:r>
            <a:r>
              <a:rPr lang="zh-CN" altLang="en-US" sz="2800" b="1" smtClean="0">
                <a:latin typeface="宋体" pitchFamily="2" charset="-122"/>
              </a:rPr>
              <a:t>⑻</a:t>
            </a:r>
            <a:r>
              <a:rPr lang="en-US" altLang="zh-CN" sz="2800" b="1" smtClean="0"/>
              <a:t>HIV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latin typeface="宋体" pitchFamily="2" charset="-122"/>
              </a:rPr>
              <a:t>  ⑼</a:t>
            </a:r>
            <a:r>
              <a:rPr lang="zh-CN" altLang="en-US" sz="2800" b="1" smtClean="0"/>
              <a:t>乙肝病毒    </a:t>
            </a:r>
            <a:r>
              <a:rPr lang="zh-CN" altLang="en-US" sz="2800" b="1" smtClean="0">
                <a:latin typeface="宋体" pitchFamily="2" charset="-122"/>
              </a:rPr>
              <a:t>⑽</a:t>
            </a:r>
            <a:r>
              <a:rPr lang="zh-CN" altLang="en-US" sz="2800" b="1" smtClean="0"/>
              <a:t>衣藻        </a:t>
            </a:r>
            <a:r>
              <a:rPr lang="zh-CN" altLang="en-US" sz="2800" b="1" smtClean="0">
                <a:latin typeface="宋体" pitchFamily="2" charset="-122"/>
              </a:rPr>
              <a:t>⑾</a:t>
            </a:r>
            <a:r>
              <a:rPr lang="zh-CN" altLang="en-US" sz="2800" b="1" smtClean="0"/>
              <a:t>疟原虫    ⑿涡虫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732588" y="1481138"/>
            <a:ext cx="6477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164388" y="3213100"/>
            <a:ext cx="10810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8.9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6732588" y="3673475"/>
            <a:ext cx="2089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1.2.4.5 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6480175" y="4133850"/>
            <a:ext cx="29876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1.2.3.5.10.11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88070" grpId="0"/>
      <p:bldP spid="88071" grpId="0"/>
      <p:bldP spid="880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36838"/>
            <a:ext cx="8675687" cy="3086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/>
              <a:t>区分依据：细胞内</a:t>
            </a:r>
            <a:r>
              <a:rPr lang="zh-CN" altLang="en-US" b="1" i="1" u="sng" dirty="0" smtClean="0">
                <a:solidFill>
                  <a:srgbClr val="CC0000"/>
                </a:solidFill>
              </a:rPr>
              <a:t>有无以核膜为界限的细胞核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3333CC"/>
                </a:solidFill>
              </a:rPr>
              <a:t>真核细胞</a:t>
            </a:r>
          </a:p>
          <a:p>
            <a:pPr eaLnBrk="1" hangingPunct="1">
              <a:buFontTx/>
              <a:buNone/>
            </a:pPr>
            <a:endParaRPr lang="zh-CN" altLang="en-US" b="1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3333CC"/>
                </a:solidFill>
              </a:rPr>
              <a:t>原核细胞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2268538" y="41481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268538" y="53006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519113" y="1239838"/>
            <a:ext cx="8229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altLang="zh-CN" sz="3200">
                <a:solidFill>
                  <a:srgbClr val="CC3300"/>
                </a:solidFill>
              </a:rPr>
              <a:t>3</a:t>
            </a:r>
            <a:r>
              <a:rPr lang="zh-CN" altLang="en-US" sz="3200">
                <a:solidFill>
                  <a:srgbClr val="CC3300"/>
                </a:solidFill>
              </a:rPr>
              <a:t>、生物界的细胞分为两类，结构和功能上有较大差别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468313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CC3300"/>
                </a:solidFill>
              </a:rPr>
              <a:t>细胞的多样性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3419475" y="3860800"/>
            <a:ext cx="51958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3333CC"/>
                </a:solidFill>
              </a:rPr>
              <a:t>真核生物</a:t>
            </a:r>
            <a:r>
              <a:rPr lang="en-US" altLang="zh-CN" sz="3200">
                <a:solidFill>
                  <a:srgbClr val="3333CC"/>
                </a:solidFill>
              </a:rPr>
              <a:t>:</a:t>
            </a:r>
            <a:r>
              <a:rPr lang="zh-CN" altLang="en-US" sz="3200">
                <a:solidFill>
                  <a:srgbClr val="3333CC"/>
                </a:solidFill>
              </a:rPr>
              <a:t>真菌、植物、动物</a:t>
            </a: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3492500" y="5013325"/>
            <a:ext cx="39766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>
                <a:solidFill>
                  <a:srgbClr val="3333CC"/>
                </a:solidFill>
              </a:rPr>
              <a:t>原核生物</a:t>
            </a:r>
            <a:r>
              <a:rPr lang="en-US" altLang="zh-CN" sz="3200">
                <a:solidFill>
                  <a:srgbClr val="3333CC"/>
                </a:solidFill>
              </a:rPr>
              <a:t>:</a:t>
            </a:r>
            <a:r>
              <a:rPr lang="zh-CN" altLang="en-US" sz="3200">
                <a:solidFill>
                  <a:srgbClr val="3333CC"/>
                </a:solidFill>
              </a:rPr>
              <a:t>细菌、蓝藻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/>
      <p:bldP spid="129029" grpId="0" animBg="1"/>
      <p:bldP spid="129033" grpId="0"/>
      <p:bldP spid="1290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6600" i="1" smtClean="0">
                <a:ea typeface="华文新魏" pitchFamily="2" charset="-122"/>
              </a:rPr>
              <a:t>真 核 细 胞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75" y="1557338"/>
            <a:ext cx="7343775" cy="1944687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2900" b="1" dirty="0" smtClean="0">
                <a:latin typeface="华文新魏" pitchFamily="2" charset="-122"/>
                <a:ea typeface="华文新魏" pitchFamily="2" charset="-122"/>
              </a:rPr>
              <a:t>内部结构复杂</a:t>
            </a:r>
          </a:p>
          <a:p>
            <a:pPr eaLnBrk="1" hangingPunct="1"/>
            <a:r>
              <a:rPr lang="zh-CN" altLang="en-US" sz="2900" b="1" dirty="0" smtClean="0">
                <a:latin typeface="华文新魏" pitchFamily="2" charset="-122"/>
                <a:ea typeface="华文新魏" pitchFamily="2" charset="-122"/>
              </a:rPr>
              <a:t>有成形的细胞核，有核膜和核仁</a:t>
            </a:r>
          </a:p>
          <a:p>
            <a:pPr eaLnBrk="1" hangingPunct="1"/>
            <a:r>
              <a:rPr lang="en-US" altLang="zh-CN" sz="2900" b="1" dirty="0" smtClean="0">
                <a:latin typeface="华文新魏" pitchFamily="2" charset="-122"/>
                <a:ea typeface="华文新魏" pitchFamily="2" charset="-122"/>
              </a:rPr>
              <a:t>DNA</a:t>
            </a:r>
            <a:r>
              <a:rPr lang="zh-CN" altLang="en-US" sz="2900" b="1" dirty="0" smtClean="0">
                <a:latin typeface="华文新魏" pitchFamily="2" charset="-122"/>
                <a:ea typeface="华文新魏" pitchFamily="2" charset="-122"/>
              </a:rPr>
              <a:t>与蛋白质结合，形成染色体（质）</a:t>
            </a:r>
          </a:p>
        </p:txBody>
      </p:sp>
      <p:pic>
        <p:nvPicPr>
          <p:cNvPr id="158724" name="Picture 4" descr="动物细胞"/>
          <p:cNvPicPr>
            <a:picLocks noChangeAspect="1" noChangeArrowheads="1"/>
          </p:cNvPicPr>
          <p:nvPr/>
        </p:nvPicPr>
        <p:blipFill>
          <a:blip r:embed="rId2" cstate="print"/>
          <a:srcRect l="34007" b="9528"/>
          <a:stretch>
            <a:fillRect/>
          </a:stretch>
        </p:blipFill>
        <p:spPr bwMode="auto">
          <a:xfrm>
            <a:off x="6300788" y="3716338"/>
            <a:ext cx="24479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5" name="Picture 5" descr="植物细胞"/>
          <p:cNvPicPr>
            <a:picLocks noChangeAspect="1" noChangeArrowheads="1"/>
          </p:cNvPicPr>
          <p:nvPr/>
        </p:nvPicPr>
        <p:blipFill>
          <a:blip r:embed="rId3" cstate="print"/>
          <a:srcRect l="954" r="44223" b="11751"/>
          <a:stretch>
            <a:fillRect/>
          </a:stretch>
        </p:blipFill>
        <p:spPr bwMode="auto">
          <a:xfrm>
            <a:off x="1619250" y="3716338"/>
            <a:ext cx="2303463" cy="297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4427538" y="4076700"/>
            <a:ext cx="12509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0">
                <a:solidFill>
                  <a:schemeClr val="tx2"/>
                </a:solidFill>
                <a:ea typeface="华文新魏" pitchFamily="2" charset="-122"/>
              </a:rPr>
              <a:t>细胞膜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4427538" y="5661025"/>
            <a:ext cx="12509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0">
                <a:solidFill>
                  <a:schemeClr val="tx2"/>
                </a:solidFill>
                <a:ea typeface="华文新魏" pitchFamily="2" charset="-122"/>
              </a:rPr>
              <a:t>细胞质</a:t>
            </a: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4427538" y="4868863"/>
            <a:ext cx="12509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0">
                <a:solidFill>
                  <a:schemeClr val="tx2"/>
                </a:solidFill>
                <a:ea typeface="华文新魏" pitchFamily="2" charset="-122"/>
              </a:rPr>
              <a:t>细胞核</a:t>
            </a: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H="1" flipV="1">
            <a:off x="3132138" y="3933825"/>
            <a:ext cx="1439862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H="1" flipV="1">
            <a:off x="3348038" y="4797425"/>
            <a:ext cx="1152525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 flipH="1" flipV="1">
            <a:off x="3779838" y="5373688"/>
            <a:ext cx="719137" cy="503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 flipH="1">
            <a:off x="5580063" y="3789363"/>
            <a:ext cx="1655762" cy="5032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8733" name="Line 13"/>
          <p:cNvSpPr>
            <a:spLocks noChangeShapeType="1"/>
          </p:cNvSpPr>
          <p:nvPr/>
        </p:nvSpPr>
        <p:spPr bwMode="auto">
          <a:xfrm flipH="1">
            <a:off x="5580063" y="5805488"/>
            <a:ext cx="1296987" cy="1428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 flipH="1">
            <a:off x="5580063" y="4797425"/>
            <a:ext cx="1800225" cy="3587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/>
      <p:bldP spid="158727" grpId="0"/>
      <p:bldP spid="158728" grpId="0"/>
      <p:bldP spid="158729" grpId="0" animBg="1"/>
      <p:bldP spid="158730" grpId="0" animBg="1"/>
      <p:bldP spid="158731" grpId="0" animBg="1"/>
      <p:bldP spid="158732" grpId="0" animBg="1"/>
      <p:bldP spid="158733" grpId="0" animBg="1"/>
      <p:bldP spid="1587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蘑菇(子实体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88913"/>
            <a:ext cx="2667000" cy="1990725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</p:spPr>
      </p:pic>
      <p:pic>
        <p:nvPicPr>
          <p:cNvPr id="7171" name="Picture 3" descr="H024T001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0"/>
            <a:ext cx="38131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188913"/>
            <a:ext cx="155575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5400" b="0">
                <a:solidFill>
                  <a:srgbClr val="0000CC"/>
                </a:solidFill>
                <a:ea typeface="华文新魏" pitchFamily="2" charset="-122"/>
              </a:rPr>
              <a:t>真菌</a:t>
            </a:r>
          </a:p>
        </p:txBody>
      </p:sp>
      <p:pic>
        <p:nvPicPr>
          <p:cNvPr id="7173" name="Picture 5" descr="mu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5084763"/>
            <a:ext cx="2952750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004241_5680_0"/>
          <p:cNvPicPr>
            <a:picLocks noChangeAspect="1" noChangeArrowheads="1"/>
          </p:cNvPicPr>
          <p:nvPr/>
        </p:nvPicPr>
        <p:blipFill>
          <a:blip r:embed="rId6" cstate="print"/>
          <a:srcRect l="9305" t="6441" r="2541" b="6441"/>
          <a:stretch>
            <a:fillRect/>
          </a:stretch>
        </p:blipFill>
        <p:spPr bwMode="auto">
          <a:xfrm>
            <a:off x="323850" y="2420938"/>
            <a:ext cx="3744913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8" descr="4900471002000001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00563" y="4365625"/>
            <a:ext cx="1806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0" descr="1769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48488" y="4508500"/>
            <a:ext cx="2016125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4427538" y="6400800"/>
            <a:ext cx="1943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啤酒酵母菌</a:t>
            </a:r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6948488" y="6237288"/>
            <a:ext cx="1943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霉菌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6600" i="1" smtClean="0">
                <a:ea typeface="华文新魏" pitchFamily="2" charset="-122"/>
              </a:rPr>
              <a:t>原 核 细 胞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75" y="1557338"/>
            <a:ext cx="7343775" cy="194468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华文新魏" pitchFamily="2" charset="-122"/>
              </a:rPr>
              <a:t>内部结构简单，唯一的细胞器是核糖体</a:t>
            </a:r>
          </a:p>
          <a:p>
            <a:pPr eaLnBrk="1" hangingPunct="1"/>
            <a:r>
              <a:rPr lang="zh-CN" altLang="en-US" sz="2800" smtClean="0">
                <a:latin typeface="华文新魏" pitchFamily="2" charset="-122"/>
                <a:ea typeface="华文新魏" pitchFamily="2" charset="-122"/>
              </a:rPr>
              <a:t>无典型的细胞核，环状</a:t>
            </a:r>
            <a:r>
              <a:rPr lang="en-US" altLang="zh-CN" sz="2800" smtClean="0">
                <a:latin typeface="华文新魏" pitchFamily="2" charset="-122"/>
                <a:ea typeface="华文新魏" pitchFamily="2" charset="-122"/>
              </a:rPr>
              <a:t>DNA</a:t>
            </a:r>
            <a:r>
              <a:rPr lang="zh-CN" altLang="en-US" sz="2800" smtClean="0">
                <a:latin typeface="华文新魏" pitchFamily="2" charset="-122"/>
                <a:ea typeface="华文新魏" pitchFamily="2" charset="-122"/>
              </a:rPr>
              <a:t>分子分布在细胞内某个区域（</a:t>
            </a:r>
            <a:r>
              <a:rPr lang="zh-CN" altLang="en-US" sz="28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拟核</a:t>
            </a:r>
            <a:r>
              <a:rPr lang="zh-CN" altLang="en-US" sz="2800" smtClean="0">
                <a:latin typeface="华文新魏" pitchFamily="2" charset="-122"/>
                <a:ea typeface="华文新魏" pitchFamily="2" charset="-122"/>
              </a:rPr>
              <a:t>），无核膜</a:t>
            </a:r>
          </a:p>
          <a:p>
            <a:pPr eaLnBrk="1" hangingPunct="1"/>
            <a:r>
              <a:rPr lang="en-US" altLang="zh-CN" sz="2800" smtClean="0">
                <a:latin typeface="华文新魏" pitchFamily="2" charset="-122"/>
                <a:ea typeface="华文新魏" pitchFamily="2" charset="-122"/>
              </a:rPr>
              <a:t>DNA</a:t>
            </a:r>
            <a:r>
              <a:rPr lang="zh-CN" altLang="en-US" sz="2800" smtClean="0">
                <a:latin typeface="华文新魏" pitchFamily="2" charset="-122"/>
                <a:ea typeface="华文新魏" pitchFamily="2" charset="-122"/>
              </a:rPr>
              <a:t>不与蛋白质结合</a:t>
            </a:r>
          </a:p>
        </p:txBody>
      </p:sp>
      <p:pic>
        <p:nvPicPr>
          <p:cNvPr id="8196" name="Picture 4" descr="细菌"/>
          <p:cNvPicPr>
            <a:picLocks noChangeAspect="1" noChangeArrowheads="1"/>
          </p:cNvPicPr>
          <p:nvPr/>
        </p:nvPicPr>
        <p:blipFill>
          <a:blip r:embed="rId2" cstate="print"/>
          <a:srcRect b="16760"/>
          <a:stretch>
            <a:fillRect/>
          </a:stretch>
        </p:blipFill>
        <p:spPr bwMode="auto">
          <a:xfrm>
            <a:off x="2051050" y="3644900"/>
            <a:ext cx="6324600" cy="3035300"/>
          </a:xfrm>
          <a:prstGeom prst="rect">
            <a:avLst/>
          </a:prstGeom>
          <a:noFill/>
          <a:ln w="76200" cmpd="tri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200505312325597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88913"/>
            <a:ext cx="3671887" cy="288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195513" y="3068638"/>
            <a:ext cx="1693862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2800" b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大肠杆菌 </a:t>
            </a:r>
          </a:p>
        </p:txBody>
      </p:sp>
      <p:pic>
        <p:nvPicPr>
          <p:cNvPr id="9220" name="Picture 4" descr="200505312326004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188913"/>
            <a:ext cx="3673475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227763" y="3141663"/>
            <a:ext cx="2049462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2800" b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弧形霍乱菌 </a:t>
            </a:r>
          </a:p>
        </p:txBody>
      </p:sp>
      <p:pic>
        <p:nvPicPr>
          <p:cNvPr id="9222" name="Picture 6" descr="200505312325598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3644900"/>
            <a:ext cx="3708400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300788" y="6338888"/>
            <a:ext cx="1693862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2800" b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淋病球菌 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547813" y="4724400"/>
            <a:ext cx="33559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4000" b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各种细菌形态 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427538" y="5516563"/>
            <a:ext cx="1301750" cy="762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4400" b="0">
                <a:solidFill>
                  <a:schemeClr val="tx1"/>
                </a:solidFill>
                <a:ea typeface="华文新魏" pitchFamily="2" charset="-122"/>
              </a:rPr>
              <a:t>蓝藻</a:t>
            </a:r>
          </a:p>
        </p:txBody>
      </p:sp>
      <p:pic>
        <p:nvPicPr>
          <p:cNvPr id="10243" name="Picture 5" descr="pic_2261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620713"/>
            <a:ext cx="7272338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6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华文隶书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6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华文隶书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1380</Words>
  <Application>Microsoft Office PowerPoint</Application>
  <PresentationFormat>全屏显示(4:3)</PresentationFormat>
  <Paragraphs>212</Paragraphs>
  <Slides>36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默认设计模板</vt:lpstr>
      <vt:lpstr>细胞的多样性和统一性</vt:lpstr>
      <vt:lpstr>细胞的多样性</vt:lpstr>
      <vt:lpstr>细胞的多样性</vt:lpstr>
      <vt:lpstr>幻灯片 4</vt:lpstr>
      <vt:lpstr>真 核 细 胞</vt:lpstr>
      <vt:lpstr>幻灯片 6</vt:lpstr>
      <vt:lpstr>原 核 细 胞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原核细胞和真核细胞的区别</vt:lpstr>
      <vt:lpstr>幻灯片 16</vt:lpstr>
      <vt:lpstr>细胞学说建立的过程:</vt:lpstr>
      <vt:lpstr>细胞学说要点</vt:lpstr>
      <vt:lpstr>幻灯片 19</vt:lpstr>
      <vt:lpstr>幻灯片 20</vt:lpstr>
      <vt:lpstr>太湖水华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练一练</vt:lpstr>
      <vt:lpstr>幻灯片 32</vt:lpstr>
      <vt:lpstr>幻灯片 33</vt:lpstr>
      <vt:lpstr>习   题</vt:lpstr>
      <vt:lpstr>习   题</vt:lpstr>
      <vt:lpstr>习   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细胞的多样性和统一性</dc:title>
  <dc:creator>zlz</dc:creator>
  <cp:lastModifiedBy>USER</cp:lastModifiedBy>
  <cp:revision>108</cp:revision>
  <dcterms:created xsi:type="dcterms:W3CDTF">2005-09-14T09:16:41Z</dcterms:created>
  <dcterms:modified xsi:type="dcterms:W3CDTF">2011-09-07T06:07:49Z</dcterms:modified>
</cp:coreProperties>
</file>