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21" r:id="rId2"/>
    <p:sldId id="353" r:id="rId3"/>
    <p:sldId id="271" r:id="rId4"/>
    <p:sldId id="272" r:id="rId5"/>
    <p:sldId id="337" r:id="rId6"/>
    <p:sldId id="314" r:id="rId7"/>
    <p:sldId id="276" r:id="rId8"/>
    <p:sldId id="339" r:id="rId9"/>
    <p:sldId id="355" r:id="rId10"/>
    <p:sldId id="377" r:id="rId11"/>
    <p:sldId id="357" r:id="rId12"/>
    <p:sldId id="378" r:id="rId13"/>
    <p:sldId id="358" r:id="rId14"/>
    <p:sldId id="359" r:id="rId15"/>
    <p:sldId id="379" r:id="rId16"/>
    <p:sldId id="380" r:id="rId17"/>
    <p:sldId id="381" r:id="rId18"/>
    <p:sldId id="361" r:id="rId19"/>
    <p:sldId id="385" r:id="rId20"/>
    <p:sldId id="370" r:id="rId21"/>
    <p:sldId id="371" r:id="rId22"/>
    <p:sldId id="382" r:id="rId23"/>
    <p:sldId id="383" r:id="rId24"/>
    <p:sldId id="384" r:id="rId25"/>
    <p:sldId id="278" r:id="rId26"/>
    <p:sldId id="279" r:id="rId27"/>
    <p:sldId id="342" r:id="rId28"/>
    <p:sldId id="343" r:id="rId29"/>
    <p:sldId id="344" r:id="rId30"/>
    <p:sldId id="296" r:id="rId31"/>
    <p:sldId id="295" r:id="rId32"/>
    <p:sldId id="284" r:id="rId33"/>
    <p:sldId id="346" r:id="rId34"/>
    <p:sldId id="389" r:id="rId35"/>
    <p:sldId id="390" r:id="rId36"/>
    <p:sldId id="386" r:id="rId37"/>
    <p:sldId id="388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CC"/>
    <a:srgbClr val="FFFF66"/>
    <a:srgbClr val="FFFF99"/>
    <a:srgbClr val="FF6699"/>
    <a:srgbClr val="FF9900"/>
    <a:srgbClr val="66FF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59B0D86-C7C1-4749-84B1-43FF87100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22AF4-0BEC-48DB-B700-A24CFEA72212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0D54B-EA2C-46C6-B5F3-209D0CC7CFE2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2168B-D0AE-4119-BF04-6B6EA70AA9AD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B30F6-BFA5-4C5A-ACD2-2CEF36C51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FEF76-8FA2-4233-9F84-F177C3332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89D12-4B88-4C41-952E-C7EBAABF1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D16E8-9963-4E5C-B3EA-7CED7CFE8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B2EB4-847D-4EBD-9071-067C8D50EE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8DF7A-5339-4B84-9E6B-3C6E1F69A4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F081F-1B16-4F68-A166-ADAD013A1D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2A3B9-77D1-4494-B03A-BDB93F1ABE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5381A-02C0-42ED-B2FF-568D18C02E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9101F-EE1B-4EB9-BCF8-DBF12CC81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AFB36-190C-4859-9E30-EF90E52E8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47D944B-C1D4-4E2A-A15A-7B5E5CF3B3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075" name="Picture 4" descr="shulin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 b="11530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1676400"/>
            <a:ext cx="87344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>
                <a:solidFill>
                  <a:srgbClr val="FFFF66"/>
                </a:solidFill>
                <a:latin typeface="Times New Roman" pitchFamily="18" charset="0"/>
                <a:ea typeface="华文行楷" pitchFamily="2" charset="-122"/>
              </a:rPr>
              <a:t>第四节  能量之源－－</a:t>
            </a:r>
          </a:p>
          <a:p>
            <a:pPr>
              <a:spcBef>
                <a:spcPct val="50000"/>
              </a:spcBef>
            </a:pPr>
            <a:r>
              <a:rPr kumimoji="1" lang="zh-CN" altLang="en-US" sz="4800">
                <a:solidFill>
                  <a:srgbClr val="FFFF66"/>
                </a:solidFill>
                <a:latin typeface="Times New Roman" pitchFamily="18" charset="0"/>
                <a:ea typeface="华文行楷" pitchFamily="2" charset="-122"/>
              </a:rPr>
              <a:t>                           </a:t>
            </a:r>
            <a:r>
              <a:rPr kumimoji="1" lang="zh-CN" altLang="en-US" sz="6000">
                <a:solidFill>
                  <a:srgbClr val="FFFF66"/>
                </a:solidFill>
                <a:latin typeface="Times New Roman" pitchFamily="18" charset="0"/>
                <a:ea typeface="华文行楷" pitchFamily="2" charset="-122"/>
              </a:rPr>
              <a:t>光合作用</a:t>
            </a:r>
            <a:endParaRPr kumimoji="1" lang="zh-CN" altLang="en-US" sz="6000">
              <a:latin typeface="Times New Roman" pitchFamily="18" charset="0"/>
            </a:endParaRPr>
          </a:p>
        </p:txBody>
      </p:sp>
      <p:sp>
        <p:nvSpPr>
          <p:cNvPr id="3077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81000" y="1676400"/>
            <a:ext cx="5975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8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第四节  能量之源－－</a:t>
            </a:r>
            <a:endParaRPr kumimoji="1" lang="zh-CN" altLang="en-US" sz="6000">
              <a:solidFill>
                <a:srgbClr val="FF0000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4572000" y="2895600"/>
            <a:ext cx="3232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6000">
                <a:solidFill>
                  <a:srgbClr val="FF0000"/>
                </a:solidFill>
                <a:ea typeface="华文行楷" pitchFamily="2" charset="-122"/>
              </a:rPr>
              <a:t>光合作用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762000" y="990600"/>
            <a:ext cx="7543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光合作用定义：</a:t>
            </a:r>
            <a:endParaRPr lang="en-US" altLang="zh-CN" b="1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chemeClr val="tx2"/>
                </a:solidFill>
              </a:rPr>
              <a:t>         </a:t>
            </a:r>
            <a:r>
              <a:rPr lang="zh-CN" altLang="en-US" b="1">
                <a:solidFill>
                  <a:schemeClr val="tx2"/>
                </a:solidFill>
              </a:rPr>
              <a:t>光合作用是指绿色植物通过叶绿体，利用光能，把二氧化碳和水转化成储存着能量的有机物，并且释放出氧气的过程。</a:t>
            </a:r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" y="3200400"/>
            <a:ext cx="71104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000"/>
              <a:t>光合作用的探究历程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4572000"/>
            <a:ext cx="7543800" cy="157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b="1" dirty="0">
                <a:latin typeface="Arial" charset="0"/>
              </a:rPr>
              <a:t>    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2000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多年前人们普遍认为</a:t>
            </a:r>
            <a:r>
              <a:rPr kumimoji="1" lang="zh-CN" altLang="en-US" sz="3200" b="1" dirty="0">
                <a:latin typeface="Arial" charset="0"/>
              </a:rPr>
              <a:t>认为“植物是由土壤汁构成”，即植物生长所需物质全部来自土壤。</a:t>
            </a:r>
            <a:endParaRPr kumimoji="1"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68538" y="411163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36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3600" b="1" u="sng">
                <a:latin typeface="黑体" pitchFamily="49" charset="-122"/>
                <a:ea typeface="黑体" pitchFamily="49" charset="-122"/>
              </a:rPr>
              <a:t>1642</a:t>
            </a:r>
            <a:r>
              <a:rPr kumimoji="1" lang="zh-CN" altLang="en-US" sz="3600" b="1" u="sng">
                <a:latin typeface="黑体" pitchFamily="49" charset="-122"/>
                <a:ea typeface="黑体" pitchFamily="49" charset="-122"/>
              </a:rPr>
              <a:t>年    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海尔蒙特</a:t>
            </a:r>
            <a:endParaRPr kumimoji="1" lang="zh-CN" altLang="en-US" sz="3600" b="1" u="sng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228600" y="4213225"/>
            <a:ext cx="8610600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5C0000"/>
                </a:solidFill>
                <a:latin typeface="宋体" pitchFamily="2" charset="-122"/>
              </a:rPr>
              <a:t>1.</a:t>
            </a:r>
            <a:r>
              <a:rPr lang="zh-CN" altLang="en-US" b="1">
                <a:solidFill>
                  <a:srgbClr val="5C0000"/>
                </a:solidFill>
                <a:latin typeface="宋体" pitchFamily="2" charset="-122"/>
              </a:rPr>
              <a:t>分析实验前后柳苗和干土的重量变化？</a:t>
            </a:r>
            <a:r>
              <a:rPr lang="zh-CN" altLang="en-US" b="1">
                <a:solidFill>
                  <a:srgbClr val="5C0000"/>
                </a:solidFill>
              </a:rPr>
              <a:t>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5257800" cy="430213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空气、光照等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2057400" y="981075"/>
            <a:ext cx="5715000" cy="3206750"/>
            <a:chOff x="1296" y="432"/>
            <a:chExt cx="3600" cy="2078"/>
          </a:xfrm>
        </p:grpSpPr>
        <p:grpSp>
          <p:nvGrpSpPr>
            <p:cNvPr id="12296" name="Group 6"/>
            <p:cNvGrpSpPr>
              <a:grpSpLocks/>
            </p:cNvGrpSpPr>
            <p:nvPr/>
          </p:nvGrpSpPr>
          <p:grpSpPr bwMode="auto">
            <a:xfrm>
              <a:off x="1296" y="432"/>
              <a:ext cx="3552" cy="1872"/>
              <a:chOff x="912" y="576"/>
              <a:chExt cx="3984" cy="1968"/>
            </a:xfrm>
          </p:grpSpPr>
          <p:pic>
            <p:nvPicPr>
              <p:cNvPr id="12298" name="Picture 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2" y="576"/>
                <a:ext cx="3984" cy="1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99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08" y="1104"/>
                <a:ext cx="67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2640" y="2352"/>
              <a:ext cx="2256" cy="158"/>
            </a:xfrm>
            <a:prstGeom prst="rect">
              <a:avLst/>
            </a:prstGeom>
            <a:noFill/>
            <a:ln w="635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000000"/>
                  </a:solidFill>
                </a:rPr>
                <a:t>海尔蒙特实验示意图</a:t>
              </a:r>
            </a:p>
          </p:txBody>
        </p:sp>
      </p:grp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905000" y="45720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柳树增重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74.4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kg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，土壤只减少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0.1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kg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57200" y="5181600"/>
            <a:ext cx="7543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5C0000"/>
                </a:solidFill>
                <a:latin typeface="宋体" pitchFamily="2" charset="-122"/>
              </a:rPr>
              <a:t>2.</a:t>
            </a:r>
            <a:r>
              <a:rPr lang="zh-CN" altLang="en-US" b="1">
                <a:solidFill>
                  <a:srgbClr val="5C0000"/>
                </a:solidFill>
                <a:latin typeface="宋体" pitchFamily="2" charset="-122"/>
              </a:rPr>
              <a:t>海尔蒙特通过此实验得出柳苗的增重只是来自于水，你认为他忽视了哪些因素？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rgbClr val="7B9899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3316" name="Picture 4" descr="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295275"/>
            <a:ext cx="82089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3600" b="1" u="sng">
                <a:latin typeface="黑体" pitchFamily="49" charset="-122"/>
                <a:ea typeface="黑体" pitchFamily="49" charset="-122"/>
              </a:rPr>
              <a:t>1771</a:t>
            </a:r>
            <a:r>
              <a:rPr lang="zh-CN" altLang="en-US" sz="3600" b="1" u="sng">
                <a:latin typeface="黑体" pitchFamily="49" charset="-122"/>
                <a:ea typeface="黑体" pitchFamily="49" charset="-122"/>
              </a:rPr>
              <a:t>年    </a:t>
            </a:r>
            <a:r>
              <a:rPr lang="zh-CN" altLang="en-US" sz="3600" b="1" u="sng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普利斯特利</a:t>
            </a:r>
            <a:endParaRPr lang="zh-CN" altLang="en-US" sz="4400" u="sng">
              <a:solidFill>
                <a:srgbClr val="5C0000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2895600" cy="731838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48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4419600" cy="1281113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思考：</a:t>
            </a:r>
            <a:r>
              <a:rPr lang="en-US" altLang="zh-CN" b="1">
                <a:latin typeface="宋体" pitchFamily="2" charset="-122"/>
              </a:rPr>
              <a:t>1.</a:t>
            </a:r>
            <a:r>
              <a:rPr lang="zh-CN" altLang="en-US" b="1">
                <a:latin typeface="宋体" pitchFamily="2" charset="-122"/>
              </a:rPr>
              <a:t>请同学们试着描述该实验过程，并思考实验遵循了什么原则？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28600" y="2286000"/>
            <a:ext cx="4343400" cy="2286000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第一组：将一根蜡烛罩在玻璃钟罩内，另一根蜡烛与绿色植物一起罩在玻璃钟罩内。第二组：将一只老鼠罩在玻璃钟罩内，另一只老鼠与绿色植物一起罩在玻璃钟罩内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实验中巧妙的进行了对照，植物的有无体现了变量的单一。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092200"/>
            <a:ext cx="434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81000" y="4495800"/>
            <a:ext cx="8229600" cy="155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</a:rPr>
              <a:t>2.</a:t>
            </a:r>
            <a:r>
              <a:rPr lang="zh-CN" altLang="en-US" sz="3200" b="1"/>
              <a:t>当时其他科学家也都为普利斯特莱的实验吸引，并重复他的实验，奇怪的是实验有时获得了成功，有时却失败，这是为什么呢？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57200" y="6019800"/>
            <a:ext cx="838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科学家们实验中可能忽视了</a:t>
            </a:r>
            <a:r>
              <a:rPr lang="zh-CN" altLang="en-US" sz="2000" b="1">
                <a:solidFill>
                  <a:srgbClr val="FF0000"/>
                </a:solidFill>
              </a:rPr>
              <a:t>光照、</a:t>
            </a:r>
            <a:r>
              <a:rPr kumimoji="1" lang="zh-CN" altLang="en-US" sz="2000" b="1">
                <a:solidFill>
                  <a:srgbClr val="FF0000"/>
                </a:solidFill>
              </a:rPr>
              <a:t>植物本身、透明玻璃罩</a:t>
            </a:r>
            <a:r>
              <a:rPr kumimoji="1" lang="zh-CN" altLang="en-US" sz="2000" b="1"/>
              <a:t>等</a:t>
            </a:r>
            <a:r>
              <a:rPr lang="zh-CN" altLang="en-US" sz="2000" b="1"/>
              <a:t>对实验的影响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5" grpId="0"/>
      <p:bldP spid="276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051050" y="411163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u="sng">
                <a:latin typeface="黑体" pitchFamily="49" charset="-122"/>
                <a:ea typeface="黑体" pitchFamily="49" charset="-122"/>
              </a:rPr>
              <a:t>1779</a:t>
            </a:r>
            <a:r>
              <a:rPr kumimoji="1" lang="zh-CN" altLang="en-US" sz="3600" b="1" u="sng">
                <a:latin typeface="黑体" pitchFamily="49" charset="-122"/>
                <a:ea typeface="黑体" pitchFamily="49" charset="-122"/>
              </a:rPr>
              <a:t>年    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英格豪斯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960438"/>
            <a:ext cx="8915400" cy="88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/>
              <a:t>      </a:t>
            </a:r>
            <a:r>
              <a:rPr kumimoji="1" lang="zh-CN" altLang="en-US" sz="2400" b="1"/>
              <a:t>英根豪斯花了三个月的时间，用带叶的枝条作了</a:t>
            </a:r>
            <a:r>
              <a:rPr kumimoji="1" lang="en-US" altLang="zh-CN" sz="2400" b="1"/>
              <a:t>500</a:t>
            </a:r>
            <a:r>
              <a:rPr kumimoji="1" lang="zh-CN" altLang="en-US" sz="2400" b="1"/>
              <a:t>次以上的实验（如图</a:t>
            </a:r>
            <a:r>
              <a:rPr kumimoji="1" lang="en-US" altLang="zh-CN" sz="2400" b="1">
                <a:latin typeface="宋体" pitchFamily="2" charset="-122"/>
              </a:rPr>
              <a:t>)</a:t>
            </a:r>
            <a:r>
              <a:rPr kumimoji="1" lang="zh-CN" altLang="en-US" sz="2400" b="1"/>
              <a:t>，发现</a:t>
            </a:r>
            <a:r>
              <a:rPr kumimoji="1" lang="zh-CN" altLang="en-US" sz="2400" b="1">
                <a:latin typeface="Times New Roman" pitchFamily="18" charset="0"/>
              </a:rPr>
              <a:t>植物在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光照</a:t>
            </a:r>
            <a:r>
              <a:rPr kumimoji="1" lang="zh-CN" altLang="en-US" sz="2400" b="1">
                <a:latin typeface="Times New Roman" pitchFamily="18" charset="0"/>
              </a:rPr>
              <a:t>下才能（释放气体）更新空气。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1000" y="4953000"/>
            <a:ext cx="8458200" cy="984250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/>
              <a:t>注意：</a:t>
            </a:r>
            <a:r>
              <a:rPr kumimoji="1" lang="zh-CN" altLang="en-US" b="1"/>
              <a:t>英格豪斯当时</a:t>
            </a:r>
            <a:r>
              <a:rPr lang="zh-CN" altLang="en-US" b="1">
                <a:solidFill>
                  <a:srgbClr val="FF0000"/>
                </a:solidFill>
              </a:rPr>
              <a:t>受当时科学技术发展的制约</a:t>
            </a:r>
            <a:r>
              <a:rPr kumimoji="1" lang="zh-CN" altLang="en-US" b="1"/>
              <a:t>只得出植物在光下更新空气，而没有得出产生了氧气。</a:t>
            </a:r>
          </a:p>
        </p:txBody>
      </p: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1676400" y="2057400"/>
            <a:ext cx="6096000" cy="2895600"/>
            <a:chOff x="2880" y="1248"/>
            <a:chExt cx="2736" cy="1738"/>
          </a:xfrm>
        </p:grpSpPr>
        <p:grpSp>
          <p:nvGrpSpPr>
            <p:cNvPr id="15366" name="Group 8"/>
            <p:cNvGrpSpPr>
              <a:grpSpLocks/>
            </p:cNvGrpSpPr>
            <p:nvPr/>
          </p:nvGrpSpPr>
          <p:grpSpPr bwMode="auto">
            <a:xfrm>
              <a:off x="2880" y="1248"/>
              <a:ext cx="1296" cy="1197"/>
              <a:chOff x="2592" y="1680"/>
              <a:chExt cx="1296" cy="1487"/>
            </a:xfrm>
          </p:grpSpPr>
          <p:pic>
            <p:nvPicPr>
              <p:cNvPr id="15372" name="Picture 9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18000"/>
              </a:blip>
              <a:srcRect/>
              <a:stretch>
                <a:fillRect/>
              </a:stretch>
            </p:blipFill>
            <p:spPr bwMode="auto">
              <a:xfrm>
                <a:off x="2592" y="1728"/>
                <a:ext cx="1200" cy="1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373" name="Text Box 10"/>
              <p:cNvSpPr txBox="1">
                <a:spLocks noChangeArrowheads="1"/>
              </p:cNvSpPr>
              <p:nvPr/>
            </p:nvSpPr>
            <p:spPr bwMode="auto">
              <a:xfrm>
                <a:off x="2592" y="2880"/>
                <a:ext cx="1296" cy="2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solidFill>
                      <a:srgbClr val="FF3300"/>
                    </a:solidFill>
                  </a:rPr>
                  <a:t>光照    产生气体</a:t>
                </a:r>
              </a:p>
            </p:txBody>
          </p:sp>
          <p:pic>
            <p:nvPicPr>
              <p:cNvPr id="15374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08" y="1680"/>
                <a:ext cx="432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367" name="Group 12"/>
            <p:cNvGrpSpPr>
              <a:grpSpLocks/>
            </p:cNvGrpSpPr>
            <p:nvPr/>
          </p:nvGrpSpPr>
          <p:grpSpPr bwMode="auto">
            <a:xfrm>
              <a:off x="3696" y="1248"/>
              <a:ext cx="1920" cy="1738"/>
              <a:chOff x="3696" y="1248"/>
              <a:chExt cx="1920" cy="1738"/>
            </a:xfrm>
          </p:grpSpPr>
          <p:grpSp>
            <p:nvGrpSpPr>
              <p:cNvPr id="15368" name="Group 13"/>
              <p:cNvGrpSpPr>
                <a:grpSpLocks/>
              </p:cNvGrpSpPr>
              <p:nvPr/>
            </p:nvGrpSpPr>
            <p:grpSpPr bwMode="auto">
              <a:xfrm>
                <a:off x="4368" y="1248"/>
                <a:ext cx="1248" cy="1188"/>
                <a:chOff x="4176" y="1741"/>
                <a:chExt cx="1296" cy="1354"/>
              </a:xfrm>
            </p:grpSpPr>
            <p:pic>
              <p:nvPicPr>
                <p:cNvPr id="15370" name="Picture 1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-24000" contrast="-36000"/>
                </a:blip>
                <a:srcRect/>
                <a:stretch>
                  <a:fillRect/>
                </a:stretch>
              </p:blipFill>
              <p:spPr bwMode="auto">
                <a:xfrm>
                  <a:off x="4224" y="1741"/>
                  <a:ext cx="1152" cy="1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3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176" y="2832"/>
                  <a:ext cx="1296" cy="26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b="1">
                      <a:solidFill>
                        <a:srgbClr val="FF3300"/>
                      </a:solidFill>
                    </a:rPr>
                    <a:t>暗处  不产生气体</a:t>
                  </a:r>
                </a:p>
              </p:txBody>
            </p:sp>
          </p:grpSp>
          <p:sp>
            <p:nvSpPr>
              <p:cNvPr id="15369" name="Text Box 16"/>
              <p:cNvSpPr txBox="1">
                <a:spLocks noChangeArrowheads="1"/>
              </p:cNvSpPr>
              <p:nvPr/>
            </p:nvSpPr>
            <p:spPr bwMode="auto">
              <a:xfrm>
                <a:off x="3696" y="2832"/>
                <a:ext cx="1248" cy="154"/>
              </a:xfrm>
              <a:prstGeom prst="rect">
                <a:avLst/>
              </a:prstGeom>
              <a:noFill/>
              <a:ln w="635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1600">
                    <a:solidFill>
                      <a:srgbClr val="000000"/>
                    </a:solidFill>
                  </a:rPr>
                  <a:t>英根豪斯实验示意图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rgbClr val="7B9899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6388" name="Picture 4" descr="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"/>
            <a:ext cx="9144000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rgbClr val="7B9899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7412" name="Picture 4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3188"/>
            <a:ext cx="9144000" cy="665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762000"/>
            <a:ext cx="7058025" cy="4824413"/>
            <a:chOff x="192" y="144"/>
            <a:chExt cx="5436" cy="4176"/>
          </a:xfrm>
        </p:grpSpPr>
        <p:grpSp>
          <p:nvGrpSpPr>
            <p:cNvPr id="18437" name="Group 3"/>
            <p:cNvGrpSpPr>
              <a:grpSpLocks/>
            </p:cNvGrpSpPr>
            <p:nvPr/>
          </p:nvGrpSpPr>
          <p:grpSpPr bwMode="auto">
            <a:xfrm>
              <a:off x="2016" y="192"/>
              <a:ext cx="1776" cy="1632"/>
              <a:chOff x="1968" y="48"/>
              <a:chExt cx="1776" cy="1632"/>
            </a:xfrm>
          </p:grpSpPr>
          <p:sp>
            <p:nvSpPr>
              <p:cNvPr id="18623" name="Rectangle 4"/>
              <p:cNvSpPr>
                <a:spLocks noChangeArrowheads="1"/>
              </p:cNvSpPr>
              <p:nvPr/>
            </p:nvSpPr>
            <p:spPr bwMode="auto">
              <a:xfrm>
                <a:off x="1968" y="48"/>
                <a:ext cx="1776" cy="163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624" name="Group 5"/>
              <p:cNvGrpSpPr>
                <a:grpSpLocks/>
              </p:cNvGrpSpPr>
              <p:nvPr/>
            </p:nvGrpSpPr>
            <p:grpSpPr bwMode="auto">
              <a:xfrm>
                <a:off x="2060" y="240"/>
                <a:ext cx="1588" cy="1440"/>
                <a:chOff x="200" y="480"/>
                <a:chExt cx="1588" cy="1440"/>
              </a:xfrm>
            </p:grpSpPr>
            <p:grpSp>
              <p:nvGrpSpPr>
                <p:cNvPr id="18625" name="Group 6"/>
                <p:cNvGrpSpPr>
                  <a:grpSpLocks/>
                </p:cNvGrpSpPr>
                <p:nvPr/>
              </p:nvGrpSpPr>
              <p:grpSpPr bwMode="auto">
                <a:xfrm rot="4427017">
                  <a:off x="720" y="624"/>
                  <a:ext cx="432" cy="240"/>
                  <a:chOff x="1908" y="2309"/>
                  <a:chExt cx="924" cy="523"/>
                </a:xfrm>
              </p:grpSpPr>
              <p:sp>
                <p:nvSpPr>
                  <p:cNvPr id="18658" name="Freeform 7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659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660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61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62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8626" name="AutoShape 12"/>
                <p:cNvSpPr>
                  <a:spLocks noChangeArrowheads="1"/>
                </p:cNvSpPr>
                <p:nvPr/>
              </p:nvSpPr>
              <p:spPr bwMode="auto">
                <a:xfrm>
                  <a:off x="720" y="1392"/>
                  <a:ext cx="72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780 w 21600"/>
                    <a:gd name="T13" fmla="*/ 3764 h 21600"/>
                    <a:gd name="T14" fmla="*/ 17820 w 21600"/>
                    <a:gd name="T15" fmla="*/ 1783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3960" y="21600"/>
                      </a:lnTo>
                      <a:lnTo>
                        <a:pt x="1764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27" name="Freeform 13"/>
                <p:cNvSpPr>
                  <a:spLocks/>
                </p:cNvSpPr>
                <p:nvPr/>
              </p:nvSpPr>
              <p:spPr bwMode="auto">
                <a:xfrm>
                  <a:off x="803" y="838"/>
                  <a:ext cx="433" cy="602"/>
                </a:xfrm>
                <a:custGeom>
                  <a:avLst/>
                  <a:gdLst>
                    <a:gd name="T0" fmla="*/ 181 w 433"/>
                    <a:gd name="T1" fmla="*/ 602 h 602"/>
                    <a:gd name="T2" fmla="*/ 169 w 433"/>
                    <a:gd name="T3" fmla="*/ 374 h 602"/>
                    <a:gd name="T4" fmla="*/ 97 w 433"/>
                    <a:gd name="T5" fmla="*/ 266 h 602"/>
                    <a:gd name="T6" fmla="*/ 73 w 433"/>
                    <a:gd name="T7" fmla="*/ 194 h 602"/>
                    <a:gd name="T8" fmla="*/ 25 w 433"/>
                    <a:gd name="T9" fmla="*/ 122 h 602"/>
                    <a:gd name="T10" fmla="*/ 13 w 433"/>
                    <a:gd name="T11" fmla="*/ 86 h 602"/>
                    <a:gd name="T12" fmla="*/ 37 w 433"/>
                    <a:gd name="T13" fmla="*/ 122 h 602"/>
                    <a:gd name="T14" fmla="*/ 73 w 433"/>
                    <a:gd name="T15" fmla="*/ 146 h 602"/>
                    <a:gd name="T16" fmla="*/ 133 w 433"/>
                    <a:gd name="T17" fmla="*/ 242 h 602"/>
                    <a:gd name="T18" fmla="*/ 217 w 433"/>
                    <a:gd name="T19" fmla="*/ 314 h 602"/>
                    <a:gd name="T20" fmla="*/ 217 w 433"/>
                    <a:gd name="T21" fmla="*/ 182 h 602"/>
                    <a:gd name="T22" fmla="*/ 229 w 433"/>
                    <a:gd name="T23" fmla="*/ 50 h 602"/>
                    <a:gd name="T24" fmla="*/ 253 w 433"/>
                    <a:gd name="T25" fmla="*/ 14 h 602"/>
                    <a:gd name="T26" fmla="*/ 265 w 433"/>
                    <a:gd name="T27" fmla="*/ 170 h 602"/>
                    <a:gd name="T28" fmla="*/ 289 w 433"/>
                    <a:gd name="T29" fmla="*/ 242 h 602"/>
                    <a:gd name="T30" fmla="*/ 301 w 433"/>
                    <a:gd name="T31" fmla="*/ 398 h 602"/>
                    <a:gd name="T32" fmla="*/ 337 w 433"/>
                    <a:gd name="T33" fmla="*/ 374 h 602"/>
                    <a:gd name="T34" fmla="*/ 421 w 433"/>
                    <a:gd name="T35" fmla="*/ 242 h 602"/>
                    <a:gd name="T36" fmla="*/ 433 w 433"/>
                    <a:gd name="T37" fmla="*/ 278 h 602"/>
                    <a:gd name="T38" fmla="*/ 337 w 433"/>
                    <a:gd name="T39" fmla="*/ 458 h 602"/>
                    <a:gd name="T40" fmla="*/ 325 w 433"/>
                    <a:gd name="T41" fmla="*/ 542 h 602"/>
                    <a:gd name="T42" fmla="*/ 337 w 433"/>
                    <a:gd name="T43" fmla="*/ 602 h 60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33"/>
                    <a:gd name="T67" fmla="*/ 0 h 602"/>
                    <a:gd name="T68" fmla="*/ 433 w 433"/>
                    <a:gd name="T69" fmla="*/ 602 h 60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33" h="602">
                      <a:moveTo>
                        <a:pt x="181" y="602"/>
                      </a:moveTo>
                      <a:cubicBezTo>
                        <a:pt x="205" y="531"/>
                        <a:pt x="206" y="441"/>
                        <a:pt x="169" y="374"/>
                      </a:cubicBezTo>
                      <a:cubicBezTo>
                        <a:pt x="148" y="336"/>
                        <a:pt x="111" y="307"/>
                        <a:pt x="97" y="266"/>
                      </a:cubicBezTo>
                      <a:cubicBezTo>
                        <a:pt x="89" y="242"/>
                        <a:pt x="87" y="215"/>
                        <a:pt x="73" y="194"/>
                      </a:cubicBezTo>
                      <a:cubicBezTo>
                        <a:pt x="57" y="170"/>
                        <a:pt x="34" y="149"/>
                        <a:pt x="25" y="122"/>
                      </a:cubicBezTo>
                      <a:cubicBezTo>
                        <a:pt x="21" y="110"/>
                        <a:pt x="0" y="86"/>
                        <a:pt x="13" y="86"/>
                      </a:cubicBezTo>
                      <a:cubicBezTo>
                        <a:pt x="27" y="86"/>
                        <a:pt x="27" y="112"/>
                        <a:pt x="37" y="122"/>
                      </a:cubicBezTo>
                      <a:cubicBezTo>
                        <a:pt x="47" y="132"/>
                        <a:pt x="61" y="138"/>
                        <a:pt x="73" y="146"/>
                      </a:cubicBezTo>
                      <a:cubicBezTo>
                        <a:pt x="102" y="232"/>
                        <a:pt x="76" y="204"/>
                        <a:pt x="133" y="242"/>
                      </a:cubicBezTo>
                      <a:cubicBezTo>
                        <a:pt x="151" y="296"/>
                        <a:pt x="165" y="297"/>
                        <a:pt x="217" y="314"/>
                      </a:cubicBezTo>
                      <a:cubicBezTo>
                        <a:pt x="255" y="258"/>
                        <a:pt x="231" y="252"/>
                        <a:pt x="217" y="182"/>
                      </a:cubicBezTo>
                      <a:cubicBezTo>
                        <a:pt x="221" y="138"/>
                        <a:pt x="220" y="93"/>
                        <a:pt x="229" y="50"/>
                      </a:cubicBezTo>
                      <a:cubicBezTo>
                        <a:pt x="232" y="36"/>
                        <a:pt x="249" y="0"/>
                        <a:pt x="253" y="14"/>
                      </a:cubicBezTo>
                      <a:cubicBezTo>
                        <a:pt x="268" y="64"/>
                        <a:pt x="257" y="118"/>
                        <a:pt x="265" y="170"/>
                      </a:cubicBezTo>
                      <a:cubicBezTo>
                        <a:pt x="269" y="195"/>
                        <a:pt x="289" y="242"/>
                        <a:pt x="289" y="242"/>
                      </a:cubicBezTo>
                      <a:cubicBezTo>
                        <a:pt x="293" y="294"/>
                        <a:pt x="283" y="349"/>
                        <a:pt x="301" y="398"/>
                      </a:cubicBezTo>
                      <a:cubicBezTo>
                        <a:pt x="306" y="412"/>
                        <a:pt x="327" y="384"/>
                        <a:pt x="337" y="374"/>
                      </a:cubicBezTo>
                      <a:cubicBezTo>
                        <a:pt x="388" y="323"/>
                        <a:pt x="352" y="288"/>
                        <a:pt x="421" y="242"/>
                      </a:cubicBezTo>
                      <a:cubicBezTo>
                        <a:pt x="425" y="254"/>
                        <a:pt x="433" y="265"/>
                        <a:pt x="433" y="278"/>
                      </a:cubicBezTo>
                      <a:cubicBezTo>
                        <a:pt x="433" y="333"/>
                        <a:pt x="357" y="397"/>
                        <a:pt x="337" y="458"/>
                      </a:cubicBezTo>
                      <a:cubicBezTo>
                        <a:pt x="333" y="486"/>
                        <a:pt x="325" y="514"/>
                        <a:pt x="325" y="542"/>
                      </a:cubicBezTo>
                      <a:cubicBezTo>
                        <a:pt x="325" y="562"/>
                        <a:pt x="337" y="582"/>
                        <a:pt x="337" y="602"/>
                      </a:cubicBezTo>
                    </a:path>
                  </a:pathLst>
                </a:custGeom>
                <a:solidFill>
                  <a:srgbClr val="333300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628" name="Group 14"/>
                <p:cNvGrpSpPr>
                  <a:grpSpLocks/>
                </p:cNvGrpSpPr>
                <p:nvPr/>
              </p:nvGrpSpPr>
              <p:grpSpPr bwMode="auto">
                <a:xfrm rot="2889086">
                  <a:off x="288" y="632"/>
                  <a:ext cx="636" cy="331"/>
                  <a:chOff x="1908" y="2309"/>
                  <a:chExt cx="924" cy="523"/>
                </a:xfrm>
              </p:grpSpPr>
              <p:sp>
                <p:nvSpPr>
                  <p:cNvPr id="18653" name="Freeform 15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654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65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5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5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629" name="Group 20"/>
                <p:cNvGrpSpPr>
                  <a:grpSpLocks/>
                </p:cNvGrpSpPr>
                <p:nvPr/>
              </p:nvGrpSpPr>
              <p:grpSpPr bwMode="auto">
                <a:xfrm rot="8240135" flipV="1">
                  <a:off x="1152" y="864"/>
                  <a:ext cx="636" cy="331"/>
                  <a:chOff x="1908" y="2309"/>
                  <a:chExt cx="924" cy="523"/>
                </a:xfrm>
              </p:grpSpPr>
              <p:sp>
                <p:nvSpPr>
                  <p:cNvPr id="18648" name="Freeform 21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64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65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51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5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630" name="Group 26"/>
                <p:cNvGrpSpPr>
                  <a:grpSpLocks/>
                </p:cNvGrpSpPr>
                <p:nvPr/>
              </p:nvGrpSpPr>
              <p:grpSpPr bwMode="auto">
                <a:xfrm rot="3373765">
                  <a:off x="816" y="864"/>
                  <a:ext cx="432" cy="240"/>
                  <a:chOff x="1908" y="2309"/>
                  <a:chExt cx="924" cy="523"/>
                </a:xfrm>
              </p:grpSpPr>
              <p:sp>
                <p:nvSpPr>
                  <p:cNvPr id="18643" name="Freeform 27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64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64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4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4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631" name="Group 32"/>
                <p:cNvGrpSpPr>
                  <a:grpSpLocks/>
                </p:cNvGrpSpPr>
                <p:nvPr/>
              </p:nvGrpSpPr>
              <p:grpSpPr bwMode="auto">
                <a:xfrm rot="8205302" flipV="1">
                  <a:off x="1056" y="624"/>
                  <a:ext cx="432" cy="240"/>
                  <a:chOff x="1908" y="2309"/>
                  <a:chExt cx="924" cy="523"/>
                </a:xfrm>
              </p:grpSpPr>
              <p:sp>
                <p:nvSpPr>
                  <p:cNvPr id="18638" name="Freeform 33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639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640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4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42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632" name="Group 38"/>
                <p:cNvGrpSpPr>
                  <a:grpSpLocks/>
                </p:cNvGrpSpPr>
                <p:nvPr/>
              </p:nvGrpSpPr>
              <p:grpSpPr bwMode="auto">
                <a:xfrm rot="1841836">
                  <a:off x="200" y="816"/>
                  <a:ext cx="720" cy="432"/>
                  <a:chOff x="1908" y="2309"/>
                  <a:chExt cx="924" cy="523"/>
                </a:xfrm>
              </p:grpSpPr>
              <p:sp>
                <p:nvSpPr>
                  <p:cNvPr id="18633" name="Freeform 39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63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635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36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37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8438" name="Group 44"/>
            <p:cNvGrpSpPr>
              <a:grpSpLocks/>
            </p:cNvGrpSpPr>
            <p:nvPr/>
          </p:nvGrpSpPr>
          <p:grpSpPr bwMode="auto">
            <a:xfrm rot="1841836">
              <a:off x="3984" y="1824"/>
              <a:ext cx="720" cy="432"/>
              <a:chOff x="1908" y="2309"/>
              <a:chExt cx="924" cy="523"/>
            </a:xfrm>
          </p:grpSpPr>
          <p:sp>
            <p:nvSpPr>
              <p:cNvPr id="18618" name="Freeform 45"/>
              <p:cNvSpPr>
                <a:spLocks/>
              </p:cNvSpPr>
              <p:nvPr/>
            </p:nvSpPr>
            <p:spPr bwMode="auto">
              <a:xfrm>
                <a:off x="1908" y="2309"/>
                <a:ext cx="732" cy="523"/>
              </a:xfrm>
              <a:custGeom>
                <a:avLst/>
                <a:gdLst>
                  <a:gd name="T0" fmla="*/ 0 w 540"/>
                  <a:gd name="T1" fmla="*/ 2487 h 307"/>
                  <a:gd name="T2" fmla="*/ 324 w 540"/>
                  <a:gd name="T3" fmla="*/ 1375 h 307"/>
                  <a:gd name="T4" fmla="*/ 363 w 540"/>
                  <a:gd name="T5" fmla="*/ 1068 h 307"/>
                  <a:gd name="T6" fmla="*/ 972 w 540"/>
                  <a:gd name="T7" fmla="*/ 58 h 307"/>
                  <a:gd name="T8" fmla="*/ 1540 w 540"/>
                  <a:gd name="T9" fmla="*/ 261 h 307"/>
                  <a:gd name="T10" fmla="*/ 1742 w 540"/>
                  <a:gd name="T11" fmla="*/ 865 h 307"/>
                  <a:gd name="T12" fmla="*/ 1823 w 540"/>
                  <a:gd name="T13" fmla="*/ 1474 h 307"/>
                  <a:gd name="T14" fmla="*/ 1094 w 540"/>
                  <a:gd name="T15" fmla="*/ 2179 h 307"/>
                  <a:gd name="T16" fmla="*/ 647 w 540"/>
                  <a:gd name="T17" fmla="*/ 2080 h 307"/>
                  <a:gd name="T18" fmla="*/ 121 w 540"/>
                  <a:gd name="T19" fmla="*/ 2586 h 307"/>
                  <a:gd name="T20" fmla="*/ 0 w 540"/>
                  <a:gd name="T21" fmla="*/ 2487 h 30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0"/>
                  <a:gd name="T34" fmla="*/ 0 h 307"/>
                  <a:gd name="T35" fmla="*/ 540 w 540"/>
                  <a:gd name="T36" fmla="*/ 307 h 30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0" h="307">
                    <a:moveTo>
                      <a:pt x="0" y="295"/>
                    </a:moveTo>
                    <a:cubicBezTo>
                      <a:pt x="49" y="263"/>
                      <a:pt x="62" y="214"/>
                      <a:pt x="96" y="163"/>
                    </a:cubicBezTo>
                    <a:cubicBezTo>
                      <a:pt x="103" y="152"/>
                      <a:pt x="100" y="137"/>
                      <a:pt x="108" y="127"/>
                    </a:cubicBezTo>
                    <a:cubicBezTo>
                      <a:pt x="157" y="64"/>
                      <a:pt x="215" y="31"/>
                      <a:pt x="288" y="7"/>
                    </a:cubicBezTo>
                    <a:cubicBezTo>
                      <a:pt x="344" y="12"/>
                      <a:pt x="409" y="0"/>
                      <a:pt x="456" y="31"/>
                    </a:cubicBezTo>
                    <a:cubicBezTo>
                      <a:pt x="474" y="43"/>
                      <a:pt x="507" y="82"/>
                      <a:pt x="516" y="103"/>
                    </a:cubicBezTo>
                    <a:cubicBezTo>
                      <a:pt x="526" y="126"/>
                      <a:pt x="540" y="175"/>
                      <a:pt x="540" y="175"/>
                    </a:cubicBezTo>
                    <a:cubicBezTo>
                      <a:pt x="509" y="267"/>
                      <a:pt x="406" y="243"/>
                      <a:pt x="324" y="259"/>
                    </a:cubicBezTo>
                    <a:cubicBezTo>
                      <a:pt x="280" y="255"/>
                      <a:pt x="236" y="244"/>
                      <a:pt x="192" y="247"/>
                    </a:cubicBezTo>
                    <a:cubicBezTo>
                      <a:pt x="136" y="250"/>
                      <a:pt x="89" y="294"/>
                      <a:pt x="36" y="307"/>
                    </a:cubicBezTo>
                    <a:cubicBezTo>
                      <a:pt x="24" y="303"/>
                      <a:pt x="0" y="295"/>
                      <a:pt x="0" y="2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19" name="Group 46"/>
              <p:cNvGrpSpPr>
                <a:grpSpLocks/>
              </p:cNvGrpSpPr>
              <p:nvPr/>
            </p:nvGrpSpPr>
            <p:grpSpPr bwMode="auto">
              <a:xfrm>
                <a:off x="2112" y="2433"/>
                <a:ext cx="720" cy="231"/>
                <a:chOff x="2112" y="2433"/>
                <a:chExt cx="720" cy="231"/>
              </a:xfrm>
            </p:grpSpPr>
            <p:sp>
              <p:nvSpPr>
                <p:cNvPr id="18620" name="Freeform 47"/>
                <p:cNvSpPr>
                  <a:spLocks/>
                </p:cNvSpPr>
                <p:nvPr/>
              </p:nvSpPr>
              <p:spPr bwMode="auto">
                <a:xfrm>
                  <a:off x="2112" y="2472"/>
                  <a:ext cx="720" cy="180"/>
                </a:xfrm>
                <a:custGeom>
                  <a:avLst/>
                  <a:gdLst>
                    <a:gd name="T0" fmla="*/ 0 w 720"/>
                    <a:gd name="T1" fmla="*/ 180 h 180"/>
                    <a:gd name="T2" fmla="*/ 720 w 720"/>
                    <a:gd name="T3" fmla="*/ 0 h 180"/>
                    <a:gd name="T4" fmla="*/ 0 60000 65536"/>
                    <a:gd name="T5" fmla="*/ 0 60000 65536"/>
                    <a:gd name="T6" fmla="*/ 0 w 720"/>
                    <a:gd name="T7" fmla="*/ 0 h 180"/>
                    <a:gd name="T8" fmla="*/ 720 w 720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20" h="180">
                      <a:moveTo>
                        <a:pt x="0" y="180"/>
                      </a:moveTo>
                      <a:cubicBezTo>
                        <a:pt x="202" y="46"/>
                        <a:pt x="481" y="0"/>
                        <a:pt x="720" y="0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1" name="Freeform 48"/>
                <p:cNvSpPr>
                  <a:spLocks/>
                </p:cNvSpPr>
                <p:nvPr/>
              </p:nvSpPr>
              <p:spPr bwMode="auto">
                <a:xfrm>
                  <a:off x="2244" y="2433"/>
                  <a:ext cx="204" cy="51"/>
                </a:xfrm>
                <a:custGeom>
                  <a:avLst/>
                  <a:gdLst>
                    <a:gd name="T0" fmla="*/ 204 w 204"/>
                    <a:gd name="T1" fmla="*/ 51 h 51"/>
                    <a:gd name="T2" fmla="*/ 96 w 204"/>
                    <a:gd name="T3" fmla="*/ 3 h 51"/>
                    <a:gd name="T4" fmla="*/ 0 w 204"/>
                    <a:gd name="T5" fmla="*/ 3 h 51"/>
                    <a:gd name="T6" fmla="*/ 0 60000 65536"/>
                    <a:gd name="T7" fmla="*/ 0 60000 65536"/>
                    <a:gd name="T8" fmla="*/ 0 60000 65536"/>
                    <a:gd name="T9" fmla="*/ 0 w 204"/>
                    <a:gd name="T10" fmla="*/ 0 h 51"/>
                    <a:gd name="T11" fmla="*/ 204 w 204"/>
                    <a:gd name="T12" fmla="*/ 51 h 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4" h="51">
                      <a:moveTo>
                        <a:pt x="204" y="51"/>
                      </a:moveTo>
                      <a:cubicBezTo>
                        <a:pt x="167" y="39"/>
                        <a:pt x="135" y="7"/>
                        <a:pt x="96" y="3"/>
                      </a:cubicBezTo>
                      <a:cubicBezTo>
                        <a:pt x="64" y="0"/>
                        <a:pt x="32" y="3"/>
                        <a:pt x="0" y="3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2" name="Freeform 49"/>
                <p:cNvSpPr>
                  <a:spLocks/>
                </p:cNvSpPr>
                <p:nvPr/>
              </p:nvSpPr>
              <p:spPr bwMode="auto">
                <a:xfrm>
                  <a:off x="2280" y="2568"/>
                  <a:ext cx="36" cy="96"/>
                </a:xfrm>
                <a:custGeom>
                  <a:avLst/>
                  <a:gdLst>
                    <a:gd name="T0" fmla="*/ 36 w 36"/>
                    <a:gd name="T1" fmla="*/ 0 h 96"/>
                    <a:gd name="T2" fmla="*/ 0 w 36"/>
                    <a:gd name="T3" fmla="*/ 96 h 96"/>
                    <a:gd name="T4" fmla="*/ 0 60000 65536"/>
                    <a:gd name="T5" fmla="*/ 0 60000 65536"/>
                    <a:gd name="T6" fmla="*/ 0 w 36"/>
                    <a:gd name="T7" fmla="*/ 0 h 96"/>
                    <a:gd name="T8" fmla="*/ 36 w 36"/>
                    <a:gd name="T9" fmla="*/ 96 h 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" h="96">
                      <a:moveTo>
                        <a:pt x="36" y="0"/>
                      </a:moveTo>
                      <a:cubicBezTo>
                        <a:pt x="9" y="80"/>
                        <a:pt x="23" y="49"/>
                        <a:pt x="0" y="9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439" name="Group 50"/>
            <p:cNvGrpSpPr>
              <a:grpSpLocks/>
            </p:cNvGrpSpPr>
            <p:nvPr/>
          </p:nvGrpSpPr>
          <p:grpSpPr bwMode="auto">
            <a:xfrm rot="8240135" flipV="1">
              <a:off x="4992" y="2160"/>
              <a:ext cx="636" cy="331"/>
              <a:chOff x="1908" y="2309"/>
              <a:chExt cx="924" cy="523"/>
            </a:xfrm>
          </p:grpSpPr>
          <p:sp>
            <p:nvSpPr>
              <p:cNvPr id="18613" name="Freeform 51"/>
              <p:cNvSpPr>
                <a:spLocks/>
              </p:cNvSpPr>
              <p:nvPr/>
            </p:nvSpPr>
            <p:spPr bwMode="auto">
              <a:xfrm>
                <a:off x="1908" y="2309"/>
                <a:ext cx="732" cy="523"/>
              </a:xfrm>
              <a:custGeom>
                <a:avLst/>
                <a:gdLst>
                  <a:gd name="T0" fmla="*/ 0 w 540"/>
                  <a:gd name="T1" fmla="*/ 2487 h 307"/>
                  <a:gd name="T2" fmla="*/ 324 w 540"/>
                  <a:gd name="T3" fmla="*/ 1375 h 307"/>
                  <a:gd name="T4" fmla="*/ 363 w 540"/>
                  <a:gd name="T5" fmla="*/ 1068 h 307"/>
                  <a:gd name="T6" fmla="*/ 972 w 540"/>
                  <a:gd name="T7" fmla="*/ 58 h 307"/>
                  <a:gd name="T8" fmla="*/ 1540 w 540"/>
                  <a:gd name="T9" fmla="*/ 261 h 307"/>
                  <a:gd name="T10" fmla="*/ 1742 w 540"/>
                  <a:gd name="T11" fmla="*/ 865 h 307"/>
                  <a:gd name="T12" fmla="*/ 1823 w 540"/>
                  <a:gd name="T13" fmla="*/ 1474 h 307"/>
                  <a:gd name="T14" fmla="*/ 1094 w 540"/>
                  <a:gd name="T15" fmla="*/ 2179 h 307"/>
                  <a:gd name="T16" fmla="*/ 647 w 540"/>
                  <a:gd name="T17" fmla="*/ 2080 h 307"/>
                  <a:gd name="T18" fmla="*/ 121 w 540"/>
                  <a:gd name="T19" fmla="*/ 2586 h 307"/>
                  <a:gd name="T20" fmla="*/ 0 w 540"/>
                  <a:gd name="T21" fmla="*/ 2487 h 30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0"/>
                  <a:gd name="T34" fmla="*/ 0 h 307"/>
                  <a:gd name="T35" fmla="*/ 540 w 540"/>
                  <a:gd name="T36" fmla="*/ 307 h 30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0" h="307">
                    <a:moveTo>
                      <a:pt x="0" y="295"/>
                    </a:moveTo>
                    <a:cubicBezTo>
                      <a:pt x="49" y="263"/>
                      <a:pt x="62" y="214"/>
                      <a:pt x="96" y="163"/>
                    </a:cubicBezTo>
                    <a:cubicBezTo>
                      <a:pt x="103" y="152"/>
                      <a:pt x="100" y="137"/>
                      <a:pt x="108" y="127"/>
                    </a:cubicBezTo>
                    <a:cubicBezTo>
                      <a:pt x="157" y="64"/>
                      <a:pt x="215" y="31"/>
                      <a:pt x="288" y="7"/>
                    </a:cubicBezTo>
                    <a:cubicBezTo>
                      <a:pt x="344" y="12"/>
                      <a:pt x="409" y="0"/>
                      <a:pt x="456" y="31"/>
                    </a:cubicBezTo>
                    <a:cubicBezTo>
                      <a:pt x="474" y="43"/>
                      <a:pt x="507" y="82"/>
                      <a:pt x="516" y="103"/>
                    </a:cubicBezTo>
                    <a:cubicBezTo>
                      <a:pt x="526" y="126"/>
                      <a:pt x="540" y="175"/>
                      <a:pt x="540" y="175"/>
                    </a:cubicBezTo>
                    <a:cubicBezTo>
                      <a:pt x="509" y="267"/>
                      <a:pt x="406" y="243"/>
                      <a:pt x="324" y="259"/>
                    </a:cubicBezTo>
                    <a:cubicBezTo>
                      <a:pt x="280" y="255"/>
                      <a:pt x="236" y="244"/>
                      <a:pt x="192" y="247"/>
                    </a:cubicBezTo>
                    <a:cubicBezTo>
                      <a:pt x="136" y="250"/>
                      <a:pt x="89" y="294"/>
                      <a:pt x="36" y="307"/>
                    </a:cubicBezTo>
                    <a:cubicBezTo>
                      <a:pt x="24" y="303"/>
                      <a:pt x="0" y="295"/>
                      <a:pt x="0" y="295"/>
                    </a:cubicBezTo>
                    <a:close/>
                  </a:path>
                </a:pathLst>
              </a:custGeom>
              <a:solidFill>
                <a:srgbClr val="00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14" name="Group 52"/>
              <p:cNvGrpSpPr>
                <a:grpSpLocks/>
              </p:cNvGrpSpPr>
              <p:nvPr/>
            </p:nvGrpSpPr>
            <p:grpSpPr bwMode="auto">
              <a:xfrm>
                <a:off x="2112" y="2433"/>
                <a:ext cx="720" cy="231"/>
                <a:chOff x="2112" y="2433"/>
                <a:chExt cx="720" cy="231"/>
              </a:xfrm>
            </p:grpSpPr>
            <p:sp>
              <p:nvSpPr>
                <p:cNvPr id="18615" name="Freeform 53"/>
                <p:cNvSpPr>
                  <a:spLocks/>
                </p:cNvSpPr>
                <p:nvPr/>
              </p:nvSpPr>
              <p:spPr bwMode="auto">
                <a:xfrm>
                  <a:off x="2112" y="2472"/>
                  <a:ext cx="720" cy="180"/>
                </a:xfrm>
                <a:custGeom>
                  <a:avLst/>
                  <a:gdLst>
                    <a:gd name="T0" fmla="*/ 0 w 720"/>
                    <a:gd name="T1" fmla="*/ 180 h 180"/>
                    <a:gd name="T2" fmla="*/ 720 w 720"/>
                    <a:gd name="T3" fmla="*/ 0 h 180"/>
                    <a:gd name="T4" fmla="*/ 0 60000 65536"/>
                    <a:gd name="T5" fmla="*/ 0 60000 65536"/>
                    <a:gd name="T6" fmla="*/ 0 w 720"/>
                    <a:gd name="T7" fmla="*/ 0 h 180"/>
                    <a:gd name="T8" fmla="*/ 720 w 720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20" h="180">
                      <a:moveTo>
                        <a:pt x="0" y="180"/>
                      </a:moveTo>
                      <a:cubicBezTo>
                        <a:pt x="202" y="46"/>
                        <a:pt x="481" y="0"/>
                        <a:pt x="720" y="0"/>
                      </a:cubicBezTo>
                    </a:path>
                  </a:pathLst>
                </a:custGeom>
                <a:solidFill>
                  <a:srgbClr val="00FFCC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16" name="Freeform 54"/>
                <p:cNvSpPr>
                  <a:spLocks/>
                </p:cNvSpPr>
                <p:nvPr/>
              </p:nvSpPr>
              <p:spPr bwMode="auto">
                <a:xfrm>
                  <a:off x="2244" y="2433"/>
                  <a:ext cx="204" cy="51"/>
                </a:xfrm>
                <a:custGeom>
                  <a:avLst/>
                  <a:gdLst>
                    <a:gd name="T0" fmla="*/ 204 w 204"/>
                    <a:gd name="T1" fmla="*/ 51 h 51"/>
                    <a:gd name="T2" fmla="*/ 96 w 204"/>
                    <a:gd name="T3" fmla="*/ 3 h 51"/>
                    <a:gd name="T4" fmla="*/ 0 w 204"/>
                    <a:gd name="T5" fmla="*/ 3 h 51"/>
                    <a:gd name="T6" fmla="*/ 0 60000 65536"/>
                    <a:gd name="T7" fmla="*/ 0 60000 65536"/>
                    <a:gd name="T8" fmla="*/ 0 60000 65536"/>
                    <a:gd name="T9" fmla="*/ 0 w 204"/>
                    <a:gd name="T10" fmla="*/ 0 h 51"/>
                    <a:gd name="T11" fmla="*/ 204 w 204"/>
                    <a:gd name="T12" fmla="*/ 51 h 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4" h="51">
                      <a:moveTo>
                        <a:pt x="204" y="51"/>
                      </a:moveTo>
                      <a:cubicBezTo>
                        <a:pt x="167" y="39"/>
                        <a:pt x="135" y="7"/>
                        <a:pt x="96" y="3"/>
                      </a:cubicBezTo>
                      <a:cubicBezTo>
                        <a:pt x="64" y="0"/>
                        <a:pt x="32" y="3"/>
                        <a:pt x="0" y="3"/>
                      </a:cubicBezTo>
                    </a:path>
                  </a:pathLst>
                </a:custGeom>
                <a:solidFill>
                  <a:srgbClr val="00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17" name="Freeform 55"/>
                <p:cNvSpPr>
                  <a:spLocks/>
                </p:cNvSpPr>
                <p:nvPr/>
              </p:nvSpPr>
              <p:spPr bwMode="auto">
                <a:xfrm>
                  <a:off x="2280" y="2568"/>
                  <a:ext cx="36" cy="96"/>
                </a:xfrm>
                <a:custGeom>
                  <a:avLst/>
                  <a:gdLst>
                    <a:gd name="T0" fmla="*/ 36 w 36"/>
                    <a:gd name="T1" fmla="*/ 0 h 96"/>
                    <a:gd name="T2" fmla="*/ 0 w 36"/>
                    <a:gd name="T3" fmla="*/ 96 h 96"/>
                    <a:gd name="T4" fmla="*/ 0 60000 65536"/>
                    <a:gd name="T5" fmla="*/ 0 60000 65536"/>
                    <a:gd name="T6" fmla="*/ 0 w 36"/>
                    <a:gd name="T7" fmla="*/ 0 h 96"/>
                    <a:gd name="T8" fmla="*/ 36 w 36"/>
                    <a:gd name="T9" fmla="*/ 96 h 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" h="96">
                      <a:moveTo>
                        <a:pt x="36" y="0"/>
                      </a:moveTo>
                      <a:cubicBezTo>
                        <a:pt x="9" y="80"/>
                        <a:pt x="23" y="49"/>
                        <a:pt x="0" y="96"/>
                      </a:cubicBezTo>
                    </a:path>
                  </a:pathLst>
                </a:custGeom>
                <a:solidFill>
                  <a:srgbClr val="00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40" name="Freeform 56"/>
            <p:cNvSpPr>
              <a:spLocks/>
            </p:cNvSpPr>
            <p:nvPr/>
          </p:nvSpPr>
          <p:spPr bwMode="auto">
            <a:xfrm>
              <a:off x="4368" y="1104"/>
              <a:ext cx="56" cy="720"/>
            </a:xfrm>
            <a:custGeom>
              <a:avLst/>
              <a:gdLst>
                <a:gd name="T0" fmla="*/ 0 w 56"/>
                <a:gd name="T1" fmla="*/ 0 h 720"/>
                <a:gd name="T2" fmla="*/ 48 w 56"/>
                <a:gd name="T3" fmla="*/ 384 h 720"/>
                <a:gd name="T4" fmla="*/ 48 w 56"/>
                <a:gd name="T5" fmla="*/ 528 h 720"/>
                <a:gd name="T6" fmla="*/ 48 w 5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720"/>
                <a:gd name="T14" fmla="*/ 56 w 56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720">
                  <a:moveTo>
                    <a:pt x="0" y="0"/>
                  </a:moveTo>
                  <a:cubicBezTo>
                    <a:pt x="20" y="148"/>
                    <a:pt x="40" y="296"/>
                    <a:pt x="48" y="384"/>
                  </a:cubicBezTo>
                  <a:cubicBezTo>
                    <a:pt x="56" y="472"/>
                    <a:pt x="48" y="472"/>
                    <a:pt x="48" y="528"/>
                  </a:cubicBezTo>
                  <a:cubicBezTo>
                    <a:pt x="48" y="584"/>
                    <a:pt x="48" y="652"/>
                    <a:pt x="48" y="72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1" name="Group 57"/>
            <p:cNvGrpSpPr>
              <a:grpSpLocks/>
            </p:cNvGrpSpPr>
            <p:nvPr/>
          </p:nvGrpSpPr>
          <p:grpSpPr bwMode="auto">
            <a:xfrm>
              <a:off x="2496" y="2352"/>
              <a:ext cx="1632" cy="1968"/>
              <a:chOff x="2448" y="2208"/>
              <a:chExt cx="1632" cy="1968"/>
            </a:xfrm>
          </p:grpSpPr>
          <p:grpSp>
            <p:nvGrpSpPr>
              <p:cNvPr id="18575" name="Group 58"/>
              <p:cNvGrpSpPr>
                <a:grpSpLocks/>
              </p:cNvGrpSpPr>
              <p:nvPr/>
            </p:nvGrpSpPr>
            <p:grpSpPr bwMode="auto">
              <a:xfrm>
                <a:off x="2448" y="2256"/>
                <a:ext cx="1632" cy="1920"/>
                <a:chOff x="3264" y="2112"/>
                <a:chExt cx="1632" cy="1920"/>
              </a:xfrm>
            </p:grpSpPr>
            <p:sp>
              <p:nvSpPr>
                <p:cNvPr id="18598" name="Rectangle 59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1632" cy="1920"/>
                </a:xfrm>
                <a:prstGeom prst="rect">
                  <a:avLst/>
                </a:prstGeom>
                <a:solidFill>
                  <a:srgbClr val="66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99" name="Line 60"/>
                <p:cNvSpPr>
                  <a:spLocks noChangeShapeType="1"/>
                </p:cNvSpPr>
                <p:nvPr/>
              </p:nvSpPr>
              <p:spPr bwMode="auto">
                <a:xfrm>
                  <a:off x="3840" y="3312"/>
                  <a:ext cx="624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0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792" y="3312"/>
                  <a:ext cx="96" cy="57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1" name="Line 62"/>
                <p:cNvSpPr>
                  <a:spLocks noChangeShapeType="1"/>
                </p:cNvSpPr>
                <p:nvPr/>
              </p:nvSpPr>
              <p:spPr bwMode="auto">
                <a:xfrm rot="10800000">
                  <a:off x="4416" y="3312"/>
                  <a:ext cx="96" cy="57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602" name="Group 63"/>
                <p:cNvGrpSpPr>
                  <a:grpSpLocks/>
                </p:cNvGrpSpPr>
                <p:nvPr/>
              </p:nvGrpSpPr>
              <p:grpSpPr bwMode="auto">
                <a:xfrm>
                  <a:off x="3936" y="3408"/>
                  <a:ext cx="480" cy="468"/>
                  <a:chOff x="1344" y="2652"/>
                  <a:chExt cx="480" cy="468"/>
                </a:xfrm>
              </p:grpSpPr>
              <p:sp>
                <p:nvSpPr>
                  <p:cNvPr id="18609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928"/>
                    <a:ext cx="480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CC99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10" name="AutoShape 6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344" y="2832"/>
                    <a:ext cx="480" cy="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5310 w 21600"/>
                      <a:gd name="T13" fmla="*/ 5400 h 21600"/>
                      <a:gd name="T14" fmla="*/ 16290 w 21600"/>
                      <a:gd name="T15" fmla="*/ 162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7020" y="21600"/>
                        </a:lnTo>
                        <a:lnTo>
                          <a:pt x="1458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11" name="AutoShape 6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488" y="2688"/>
                    <a:ext cx="192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12" name="Freeform 67"/>
                  <p:cNvSpPr>
                    <a:spLocks/>
                  </p:cNvSpPr>
                  <p:nvPr/>
                </p:nvSpPr>
                <p:spPr bwMode="auto">
                  <a:xfrm>
                    <a:off x="1433" y="2652"/>
                    <a:ext cx="246" cy="420"/>
                  </a:xfrm>
                  <a:custGeom>
                    <a:avLst/>
                    <a:gdLst>
                      <a:gd name="T0" fmla="*/ 139 w 246"/>
                      <a:gd name="T1" fmla="*/ 0 h 420"/>
                      <a:gd name="T2" fmla="*/ 175 w 246"/>
                      <a:gd name="T3" fmla="*/ 180 h 420"/>
                      <a:gd name="T4" fmla="*/ 211 w 246"/>
                      <a:gd name="T5" fmla="*/ 216 h 420"/>
                      <a:gd name="T6" fmla="*/ 175 w 246"/>
                      <a:gd name="T7" fmla="*/ 324 h 420"/>
                      <a:gd name="T8" fmla="*/ 115 w 246"/>
                      <a:gd name="T9" fmla="*/ 420 h 420"/>
                      <a:gd name="T10" fmla="*/ 199 w 246"/>
                      <a:gd name="T11" fmla="*/ 384 h 420"/>
                      <a:gd name="T12" fmla="*/ 211 w 246"/>
                      <a:gd name="T13" fmla="*/ 408 h 4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46"/>
                      <a:gd name="T22" fmla="*/ 0 h 420"/>
                      <a:gd name="T23" fmla="*/ 246 w 246"/>
                      <a:gd name="T24" fmla="*/ 420 h 42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46" h="420">
                        <a:moveTo>
                          <a:pt x="139" y="0"/>
                        </a:moveTo>
                        <a:cubicBezTo>
                          <a:pt x="145" y="42"/>
                          <a:pt x="154" y="139"/>
                          <a:pt x="175" y="180"/>
                        </a:cubicBezTo>
                        <a:cubicBezTo>
                          <a:pt x="183" y="195"/>
                          <a:pt x="199" y="204"/>
                          <a:pt x="211" y="216"/>
                        </a:cubicBezTo>
                        <a:cubicBezTo>
                          <a:pt x="231" y="276"/>
                          <a:pt x="228" y="289"/>
                          <a:pt x="175" y="324"/>
                        </a:cubicBezTo>
                        <a:cubicBezTo>
                          <a:pt x="161" y="381"/>
                          <a:pt x="173" y="401"/>
                          <a:pt x="115" y="420"/>
                        </a:cubicBezTo>
                        <a:cubicBezTo>
                          <a:pt x="0" y="343"/>
                          <a:pt x="14" y="370"/>
                          <a:pt x="199" y="384"/>
                        </a:cubicBezTo>
                        <a:cubicBezTo>
                          <a:pt x="243" y="399"/>
                          <a:pt x="246" y="390"/>
                          <a:pt x="211" y="408"/>
                        </a:cubicBezTo>
                      </a:path>
                    </a:pathLst>
                  </a:custGeom>
                  <a:noFill/>
                  <a:ln w="5715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603" name="Freeform 68"/>
                <p:cNvSpPr>
                  <a:spLocks/>
                </p:cNvSpPr>
                <p:nvPr/>
              </p:nvSpPr>
              <p:spPr bwMode="auto">
                <a:xfrm>
                  <a:off x="3984" y="3312"/>
                  <a:ext cx="336" cy="132"/>
                </a:xfrm>
                <a:custGeom>
                  <a:avLst/>
                  <a:gdLst>
                    <a:gd name="T0" fmla="*/ 0 w 336"/>
                    <a:gd name="T1" fmla="*/ 0 h 132"/>
                    <a:gd name="T2" fmla="*/ 12 w 336"/>
                    <a:gd name="T3" fmla="*/ 36 h 132"/>
                    <a:gd name="T4" fmla="*/ 84 w 336"/>
                    <a:gd name="T5" fmla="*/ 60 h 132"/>
                    <a:gd name="T6" fmla="*/ 96 w 336"/>
                    <a:gd name="T7" fmla="*/ 108 h 132"/>
                    <a:gd name="T8" fmla="*/ 168 w 336"/>
                    <a:gd name="T9" fmla="*/ 132 h 132"/>
                    <a:gd name="T10" fmla="*/ 264 w 336"/>
                    <a:gd name="T11" fmla="*/ 96 h 132"/>
                    <a:gd name="T12" fmla="*/ 276 w 336"/>
                    <a:gd name="T13" fmla="*/ 60 h 132"/>
                    <a:gd name="T14" fmla="*/ 336 w 336"/>
                    <a:gd name="T15" fmla="*/ 24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6"/>
                    <a:gd name="T25" fmla="*/ 0 h 132"/>
                    <a:gd name="T26" fmla="*/ 336 w 336"/>
                    <a:gd name="T27" fmla="*/ 132 h 1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6" h="132">
                      <a:moveTo>
                        <a:pt x="0" y="0"/>
                      </a:moveTo>
                      <a:cubicBezTo>
                        <a:pt x="4" y="12"/>
                        <a:pt x="2" y="29"/>
                        <a:pt x="12" y="36"/>
                      </a:cubicBezTo>
                      <a:cubicBezTo>
                        <a:pt x="33" y="51"/>
                        <a:pt x="84" y="60"/>
                        <a:pt x="84" y="60"/>
                      </a:cubicBezTo>
                      <a:cubicBezTo>
                        <a:pt x="88" y="76"/>
                        <a:pt x="83" y="97"/>
                        <a:pt x="96" y="108"/>
                      </a:cubicBezTo>
                      <a:cubicBezTo>
                        <a:pt x="115" y="124"/>
                        <a:pt x="168" y="132"/>
                        <a:pt x="168" y="132"/>
                      </a:cubicBezTo>
                      <a:cubicBezTo>
                        <a:pt x="201" y="125"/>
                        <a:pt x="240" y="125"/>
                        <a:pt x="264" y="96"/>
                      </a:cubicBezTo>
                      <a:cubicBezTo>
                        <a:pt x="272" y="86"/>
                        <a:pt x="268" y="70"/>
                        <a:pt x="276" y="60"/>
                      </a:cubicBezTo>
                      <a:cubicBezTo>
                        <a:pt x="286" y="48"/>
                        <a:pt x="320" y="32"/>
                        <a:pt x="336" y="24"/>
                      </a:cubicBezTo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4" name="Line 69"/>
                <p:cNvSpPr>
                  <a:spLocks noChangeShapeType="1"/>
                </p:cNvSpPr>
                <p:nvPr/>
              </p:nvSpPr>
              <p:spPr bwMode="auto">
                <a:xfrm>
                  <a:off x="3792" y="3264"/>
                  <a:ext cx="72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5" name="AutoShape 70"/>
                <p:cNvSpPr>
                  <a:spLocks noChangeArrowheads="1"/>
                </p:cNvSpPr>
                <p:nvPr/>
              </p:nvSpPr>
              <p:spPr bwMode="auto">
                <a:xfrm>
                  <a:off x="3552" y="2592"/>
                  <a:ext cx="1152" cy="62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600 w 21600"/>
                    <a:gd name="T13" fmla="*/ 3600 h 21600"/>
                    <a:gd name="T14" fmla="*/ 18000 w 21600"/>
                    <a:gd name="T15" fmla="*/ 180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3600" y="21600"/>
                      </a:lnTo>
                      <a:lnTo>
                        <a:pt x="180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6" name="Freeform 71"/>
                <p:cNvSpPr>
                  <a:spLocks/>
                </p:cNvSpPr>
                <p:nvPr/>
              </p:nvSpPr>
              <p:spPr bwMode="auto">
                <a:xfrm>
                  <a:off x="3792" y="2256"/>
                  <a:ext cx="768" cy="864"/>
                </a:xfrm>
                <a:custGeom>
                  <a:avLst/>
                  <a:gdLst>
                    <a:gd name="T0" fmla="*/ 0 w 1104"/>
                    <a:gd name="T1" fmla="*/ 61 h 1152"/>
                    <a:gd name="T2" fmla="*/ 0 w 1104"/>
                    <a:gd name="T3" fmla="*/ 334 h 1152"/>
                    <a:gd name="T4" fmla="*/ 23 w 1104"/>
                    <a:gd name="T5" fmla="*/ 364 h 1152"/>
                    <a:gd name="T6" fmla="*/ 214 w 1104"/>
                    <a:gd name="T7" fmla="*/ 364 h 1152"/>
                    <a:gd name="T8" fmla="*/ 236 w 1104"/>
                    <a:gd name="T9" fmla="*/ 319 h 1152"/>
                    <a:gd name="T10" fmla="*/ 236 w 1104"/>
                    <a:gd name="T11" fmla="*/ 61 h 1152"/>
                    <a:gd name="T12" fmla="*/ 258 w 1104"/>
                    <a:gd name="T13" fmla="*/ 30 h 1152"/>
                    <a:gd name="T14" fmla="*/ 236 w 1104"/>
                    <a:gd name="T15" fmla="*/ 0 h 1152"/>
                    <a:gd name="T16" fmla="*/ 0 w 1104"/>
                    <a:gd name="T17" fmla="*/ 0 h 1152"/>
                    <a:gd name="T18" fmla="*/ 0 w 1104"/>
                    <a:gd name="T19" fmla="*/ 61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04"/>
                    <a:gd name="T31" fmla="*/ 0 h 1152"/>
                    <a:gd name="T32" fmla="*/ 1104 w 1104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04" h="1152">
                      <a:moveTo>
                        <a:pt x="0" y="192"/>
                      </a:moveTo>
                      <a:lnTo>
                        <a:pt x="0" y="1056"/>
                      </a:lnTo>
                      <a:lnTo>
                        <a:pt x="96" y="1152"/>
                      </a:lnTo>
                      <a:lnTo>
                        <a:pt x="912" y="1152"/>
                      </a:lnTo>
                      <a:lnTo>
                        <a:pt x="1008" y="1008"/>
                      </a:lnTo>
                      <a:lnTo>
                        <a:pt x="1008" y="192"/>
                      </a:lnTo>
                      <a:lnTo>
                        <a:pt x="1104" y="96"/>
                      </a:lnTo>
                      <a:lnTo>
                        <a:pt x="1008" y="0"/>
                      </a:lnTo>
                      <a:lnTo>
                        <a:pt x="0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7" name="Rectangle 72"/>
                <p:cNvSpPr>
                  <a:spLocks noChangeArrowheads="1"/>
                </p:cNvSpPr>
                <p:nvPr/>
              </p:nvSpPr>
              <p:spPr bwMode="auto">
                <a:xfrm>
                  <a:off x="3744" y="2208"/>
                  <a:ext cx="816" cy="384"/>
                </a:xfrm>
                <a:prstGeom prst="rect">
                  <a:avLst/>
                </a:prstGeom>
                <a:solidFill>
                  <a:srgbClr val="6666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08" name="Freeform 73"/>
                <p:cNvSpPr>
                  <a:spLocks/>
                </p:cNvSpPr>
                <p:nvPr/>
              </p:nvSpPr>
              <p:spPr bwMode="auto">
                <a:xfrm>
                  <a:off x="3792" y="2256"/>
                  <a:ext cx="768" cy="864"/>
                </a:xfrm>
                <a:custGeom>
                  <a:avLst/>
                  <a:gdLst>
                    <a:gd name="T0" fmla="*/ 0 w 1104"/>
                    <a:gd name="T1" fmla="*/ 61 h 1152"/>
                    <a:gd name="T2" fmla="*/ 0 w 1104"/>
                    <a:gd name="T3" fmla="*/ 334 h 1152"/>
                    <a:gd name="T4" fmla="*/ 23 w 1104"/>
                    <a:gd name="T5" fmla="*/ 364 h 1152"/>
                    <a:gd name="T6" fmla="*/ 214 w 1104"/>
                    <a:gd name="T7" fmla="*/ 364 h 1152"/>
                    <a:gd name="T8" fmla="*/ 236 w 1104"/>
                    <a:gd name="T9" fmla="*/ 319 h 1152"/>
                    <a:gd name="T10" fmla="*/ 236 w 1104"/>
                    <a:gd name="T11" fmla="*/ 61 h 1152"/>
                    <a:gd name="T12" fmla="*/ 258 w 1104"/>
                    <a:gd name="T13" fmla="*/ 30 h 1152"/>
                    <a:gd name="T14" fmla="*/ 236 w 1104"/>
                    <a:gd name="T15" fmla="*/ 0 h 1152"/>
                    <a:gd name="T16" fmla="*/ 0 w 1104"/>
                    <a:gd name="T17" fmla="*/ 0 h 1152"/>
                    <a:gd name="T18" fmla="*/ 0 w 1104"/>
                    <a:gd name="T19" fmla="*/ 61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04"/>
                    <a:gd name="T31" fmla="*/ 0 h 1152"/>
                    <a:gd name="T32" fmla="*/ 1104 w 1104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04" h="1152">
                      <a:moveTo>
                        <a:pt x="0" y="192"/>
                      </a:moveTo>
                      <a:lnTo>
                        <a:pt x="0" y="1056"/>
                      </a:lnTo>
                      <a:lnTo>
                        <a:pt x="96" y="1152"/>
                      </a:lnTo>
                      <a:lnTo>
                        <a:pt x="912" y="1152"/>
                      </a:lnTo>
                      <a:lnTo>
                        <a:pt x="1008" y="1008"/>
                      </a:lnTo>
                      <a:lnTo>
                        <a:pt x="1008" y="192"/>
                      </a:lnTo>
                      <a:lnTo>
                        <a:pt x="1104" y="96"/>
                      </a:lnTo>
                      <a:lnTo>
                        <a:pt x="1008" y="0"/>
                      </a:lnTo>
                      <a:lnTo>
                        <a:pt x="0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76" name="Oval 7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44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77" name="Oval 75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78" name="Oval 76"/>
              <p:cNvSpPr>
                <a:spLocks noChangeArrowheads="1"/>
              </p:cNvSpPr>
              <p:nvPr/>
            </p:nvSpPr>
            <p:spPr bwMode="auto">
              <a:xfrm>
                <a:off x="2832" y="2928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79" name="Oval 77"/>
              <p:cNvSpPr>
                <a:spLocks noChangeArrowheads="1"/>
              </p:cNvSpPr>
              <p:nvPr/>
            </p:nvSpPr>
            <p:spPr bwMode="auto">
              <a:xfrm>
                <a:off x="3024" y="3120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80" name="Oval 78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81" name="Group 79"/>
              <p:cNvGrpSpPr>
                <a:grpSpLocks/>
              </p:cNvGrpSpPr>
              <p:nvPr/>
            </p:nvGrpSpPr>
            <p:grpSpPr bwMode="auto">
              <a:xfrm rot="1973410">
                <a:off x="3072" y="2880"/>
                <a:ext cx="624" cy="384"/>
                <a:chOff x="1908" y="2309"/>
                <a:chExt cx="924" cy="523"/>
              </a:xfrm>
            </p:grpSpPr>
            <p:sp>
              <p:nvSpPr>
                <p:cNvPr id="18593" name="Freeform 80"/>
                <p:cNvSpPr>
                  <a:spLocks/>
                </p:cNvSpPr>
                <p:nvPr/>
              </p:nvSpPr>
              <p:spPr bwMode="auto">
                <a:xfrm>
                  <a:off x="1908" y="2309"/>
                  <a:ext cx="732" cy="523"/>
                </a:xfrm>
                <a:custGeom>
                  <a:avLst/>
                  <a:gdLst>
                    <a:gd name="T0" fmla="*/ 0 w 540"/>
                    <a:gd name="T1" fmla="*/ 2487 h 307"/>
                    <a:gd name="T2" fmla="*/ 324 w 540"/>
                    <a:gd name="T3" fmla="*/ 1375 h 307"/>
                    <a:gd name="T4" fmla="*/ 363 w 540"/>
                    <a:gd name="T5" fmla="*/ 1068 h 307"/>
                    <a:gd name="T6" fmla="*/ 972 w 540"/>
                    <a:gd name="T7" fmla="*/ 58 h 307"/>
                    <a:gd name="T8" fmla="*/ 1540 w 540"/>
                    <a:gd name="T9" fmla="*/ 261 h 307"/>
                    <a:gd name="T10" fmla="*/ 1742 w 540"/>
                    <a:gd name="T11" fmla="*/ 865 h 307"/>
                    <a:gd name="T12" fmla="*/ 1823 w 540"/>
                    <a:gd name="T13" fmla="*/ 1474 h 307"/>
                    <a:gd name="T14" fmla="*/ 1094 w 540"/>
                    <a:gd name="T15" fmla="*/ 2179 h 307"/>
                    <a:gd name="T16" fmla="*/ 647 w 540"/>
                    <a:gd name="T17" fmla="*/ 2080 h 307"/>
                    <a:gd name="T18" fmla="*/ 121 w 540"/>
                    <a:gd name="T19" fmla="*/ 2586 h 307"/>
                    <a:gd name="T20" fmla="*/ 0 w 540"/>
                    <a:gd name="T21" fmla="*/ 2487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40"/>
                    <a:gd name="T34" fmla="*/ 0 h 307"/>
                    <a:gd name="T35" fmla="*/ 540 w 540"/>
                    <a:gd name="T36" fmla="*/ 307 h 30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40" h="307">
                      <a:moveTo>
                        <a:pt x="0" y="295"/>
                      </a:moveTo>
                      <a:cubicBezTo>
                        <a:pt x="49" y="263"/>
                        <a:pt x="62" y="214"/>
                        <a:pt x="96" y="163"/>
                      </a:cubicBezTo>
                      <a:cubicBezTo>
                        <a:pt x="103" y="152"/>
                        <a:pt x="100" y="137"/>
                        <a:pt x="108" y="127"/>
                      </a:cubicBezTo>
                      <a:cubicBezTo>
                        <a:pt x="157" y="64"/>
                        <a:pt x="215" y="31"/>
                        <a:pt x="288" y="7"/>
                      </a:cubicBezTo>
                      <a:cubicBezTo>
                        <a:pt x="344" y="12"/>
                        <a:pt x="409" y="0"/>
                        <a:pt x="456" y="31"/>
                      </a:cubicBezTo>
                      <a:cubicBezTo>
                        <a:pt x="474" y="43"/>
                        <a:pt x="507" y="82"/>
                        <a:pt x="516" y="103"/>
                      </a:cubicBezTo>
                      <a:cubicBezTo>
                        <a:pt x="526" y="126"/>
                        <a:pt x="540" y="175"/>
                        <a:pt x="540" y="175"/>
                      </a:cubicBezTo>
                      <a:cubicBezTo>
                        <a:pt x="509" y="267"/>
                        <a:pt x="406" y="243"/>
                        <a:pt x="324" y="259"/>
                      </a:cubicBezTo>
                      <a:cubicBezTo>
                        <a:pt x="280" y="255"/>
                        <a:pt x="236" y="244"/>
                        <a:pt x="192" y="247"/>
                      </a:cubicBezTo>
                      <a:cubicBezTo>
                        <a:pt x="136" y="250"/>
                        <a:pt x="89" y="294"/>
                        <a:pt x="36" y="307"/>
                      </a:cubicBezTo>
                      <a:cubicBezTo>
                        <a:pt x="24" y="303"/>
                        <a:pt x="0" y="295"/>
                        <a:pt x="0" y="2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94" name="Group 81"/>
                <p:cNvGrpSpPr>
                  <a:grpSpLocks/>
                </p:cNvGrpSpPr>
                <p:nvPr/>
              </p:nvGrpSpPr>
              <p:grpSpPr bwMode="auto">
                <a:xfrm>
                  <a:off x="2112" y="2433"/>
                  <a:ext cx="720" cy="231"/>
                  <a:chOff x="2112" y="2433"/>
                  <a:chExt cx="720" cy="231"/>
                </a:xfrm>
              </p:grpSpPr>
              <p:sp>
                <p:nvSpPr>
                  <p:cNvPr id="18595" name="Freeform 82"/>
                  <p:cNvSpPr>
                    <a:spLocks/>
                  </p:cNvSpPr>
                  <p:nvPr/>
                </p:nvSpPr>
                <p:spPr bwMode="auto">
                  <a:xfrm>
                    <a:off x="2112" y="2472"/>
                    <a:ext cx="720" cy="180"/>
                  </a:xfrm>
                  <a:custGeom>
                    <a:avLst/>
                    <a:gdLst>
                      <a:gd name="T0" fmla="*/ 0 w 720"/>
                      <a:gd name="T1" fmla="*/ 180 h 180"/>
                      <a:gd name="T2" fmla="*/ 720 w 720"/>
                      <a:gd name="T3" fmla="*/ 0 h 180"/>
                      <a:gd name="T4" fmla="*/ 0 60000 65536"/>
                      <a:gd name="T5" fmla="*/ 0 60000 65536"/>
                      <a:gd name="T6" fmla="*/ 0 w 720"/>
                      <a:gd name="T7" fmla="*/ 0 h 180"/>
                      <a:gd name="T8" fmla="*/ 720 w 720"/>
                      <a:gd name="T9" fmla="*/ 180 h 18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20" h="180">
                        <a:moveTo>
                          <a:pt x="0" y="180"/>
                        </a:moveTo>
                        <a:cubicBezTo>
                          <a:pt x="202" y="46"/>
                          <a:pt x="481" y="0"/>
                          <a:pt x="720" y="0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96" name="Freeform 83"/>
                  <p:cNvSpPr>
                    <a:spLocks/>
                  </p:cNvSpPr>
                  <p:nvPr/>
                </p:nvSpPr>
                <p:spPr bwMode="auto">
                  <a:xfrm>
                    <a:off x="2244" y="2433"/>
                    <a:ext cx="204" cy="51"/>
                  </a:xfrm>
                  <a:custGeom>
                    <a:avLst/>
                    <a:gdLst>
                      <a:gd name="T0" fmla="*/ 204 w 204"/>
                      <a:gd name="T1" fmla="*/ 51 h 51"/>
                      <a:gd name="T2" fmla="*/ 96 w 204"/>
                      <a:gd name="T3" fmla="*/ 3 h 51"/>
                      <a:gd name="T4" fmla="*/ 0 w 204"/>
                      <a:gd name="T5" fmla="*/ 3 h 51"/>
                      <a:gd name="T6" fmla="*/ 0 60000 65536"/>
                      <a:gd name="T7" fmla="*/ 0 60000 65536"/>
                      <a:gd name="T8" fmla="*/ 0 60000 65536"/>
                      <a:gd name="T9" fmla="*/ 0 w 204"/>
                      <a:gd name="T10" fmla="*/ 0 h 51"/>
                      <a:gd name="T11" fmla="*/ 204 w 204"/>
                      <a:gd name="T12" fmla="*/ 51 h 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4" h="51">
                        <a:moveTo>
                          <a:pt x="204" y="51"/>
                        </a:moveTo>
                        <a:cubicBezTo>
                          <a:pt x="167" y="39"/>
                          <a:pt x="135" y="7"/>
                          <a:pt x="96" y="3"/>
                        </a:cubicBezTo>
                        <a:cubicBezTo>
                          <a:pt x="64" y="0"/>
                          <a:pt x="32" y="3"/>
                          <a:pt x="0" y="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97" name="Freeform 84"/>
                  <p:cNvSpPr>
                    <a:spLocks/>
                  </p:cNvSpPr>
                  <p:nvPr/>
                </p:nvSpPr>
                <p:spPr bwMode="auto">
                  <a:xfrm>
                    <a:off x="2280" y="2568"/>
                    <a:ext cx="36" cy="96"/>
                  </a:xfrm>
                  <a:custGeom>
                    <a:avLst/>
                    <a:gdLst>
                      <a:gd name="T0" fmla="*/ 36 w 36"/>
                      <a:gd name="T1" fmla="*/ 0 h 96"/>
                      <a:gd name="T2" fmla="*/ 0 w 36"/>
                      <a:gd name="T3" fmla="*/ 96 h 96"/>
                      <a:gd name="T4" fmla="*/ 0 60000 65536"/>
                      <a:gd name="T5" fmla="*/ 0 60000 65536"/>
                      <a:gd name="T6" fmla="*/ 0 w 36"/>
                      <a:gd name="T7" fmla="*/ 0 h 96"/>
                      <a:gd name="T8" fmla="*/ 36 w 36"/>
                      <a:gd name="T9" fmla="*/ 96 h 9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6" h="96">
                        <a:moveTo>
                          <a:pt x="36" y="0"/>
                        </a:moveTo>
                        <a:cubicBezTo>
                          <a:pt x="9" y="80"/>
                          <a:pt x="23" y="49"/>
                          <a:pt x="0" y="96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582" name="Group 85"/>
              <p:cNvGrpSpPr>
                <a:grpSpLocks/>
              </p:cNvGrpSpPr>
              <p:nvPr/>
            </p:nvGrpSpPr>
            <p:grpSpPr bwMode="auto">
              <a:xfrm rot="20859864" flipV="1">
                <a:off x="3072" y="2928"/>
                <a:ext cx="528" cy="288"/>
                <a:chOff x="1908" y="2309"/>
                <a:chExt cx="924" cy="523"/>
              </a:xfrm>
            </p:grpSpPr>
            <p:sp>
              <p:nvSpPr>
                <p:cNvPr id="18588" name="Freeform 86"/>
                <p:cNvSpPr>
                  <a:spLocks/>
                </p:cNvSpPr>
                <p:nvPr/>
              </p:nvSpPr>
              <p:spPr bwMode="auto">
                <a:xfrm>
                  <a:off x="1908" y="2309"/>
                  <a:ext cx="732" cy="523"/>
                </a:xfrm>
                <a:custGeom>
                  <a:avLst/>
                  <a:gdLst>
                    <a:gd name="T0" fmla="*/ 0 w 540"/>
                    <a:gd name="T1" fmla="*/ 2487 h 307"/>
                    <a:gd name="T2" fmla="*/ 324 w 540"/>
                    <a:gd name="T3" fmla="*/ 1375 h 307"/>
                    <a:gd name="T4" fmla="*/ 363 w 540"/>
                    <a:gd name="T5" fmla="*/ 1068 h 307"/>
                    <a:gd name="T6" fmla="*/ 972 w 540"/>
                    <a:gd name="T7" fmla="*/ 58 h 307"/>
                    <a:gd name="T8" fmla="*/ 1540 w 540"/>
                    <a:gd name="T9" fmla="*/ 261 h 307"/>
                    <a:gd name="T10" fmla="*/ 1742 w 540"/>
                    <a:gd name="T11" fmla="*/ 865 h 307"/>
                    <a:gd name="T12" fmla="*/ 1823 w 540"/>
                    <a:gd name="T13" fmla="*/ 1474 h 307"/>
                    <a:gd name="T14" fmla="*/ 1094 w 540"/>
                    <a:gd name="T15" fmla="*/ 2179 h 307"/>
                    <a:gd name="T16" fmla="*/ 647 w 540"/>
                    <a:gd name="T17" fmla="*/ 2080 h 307"/>
                    <a:gd name="T18" fmla="*/ 121 w 540"/>
                    <a:gd name="T19" fmla="*/ 2586 h 307"/>
                    <a:gd name="T20" fmla="*/ 0 w 540"/>
                    <a:gd name="T21" fmla="*/ 2487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40"/>
                    <a:gd name="T34" fmla="*/ 0 h 307"/>
                    <a:gd name="T35" fmla="*/ 540 w 540"/>
                    <a:gd name="T36" fmla="*/ 307 h 30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40" h="307">
                      <a:moveTo>
                        <a:pt x="0" y="295"/>
                      </a:moveTo>
                      <a:cubicBezTo>
                        <a:pt x="49" y="263"/>
                        <a:pt x="62" y="214"/>
                        <a:pt x="96" y="163"/>
                      </a:cubicBezTo>
                      <a:cubicBezTo>
                        <a:pt x="103" y="152"/>
                        <a:pt x="100" y="137"/>
                        <a:pt x="108" y="127"/>
                      </a:cubicBezTo>
                      <a:cubicBezTo>
                        <a:pt x="157" y="64"/>
                        <a:pt x="215" y="31"/>
                        <a:pt x="288" y="7"/>
                      </a:cubicBezTo>
                      <a:cubicBezTo>
                        <a:pt x="344" y="12"/>
                        <a:pt x="409" y="0"/>
                        <a:pt x="456" y="31"/>
                      </a:cubicBezTo>
                      <a:cubicBezTo>
                        <a:pt x="474" y="43"/>
                        <a:pt x="507" y="82"/>
                        <a:pt x="516" y="103"/>
                      </a:cubicBezTo>
                      <a:cubicBezTo>
                        <a:pt x="526" y="126"/>
                        <a:pt x="540" y="175"/>
                        <a:pt x="540" y="175"/>
                      </a:cubicBezTo>
                      <a:cubicBezTo>
                        <a:pt x="509" y="267"/>
                        <a:pt x="406" y="243"/>
                        <a:pt x="324" y="259"/>
                      </a:cubicBezTo>
                      <a:cubicBezTo>
                        <a:pt x="280" y="255"/>
                        <a:pt x="236" y="244"/>
                        <a:pt x="192" y="247"/>
                      </a:cubicBezTo>
                      <a:cubicBezTo>
                        <a:pt x="136" y="250"/>
                        <a:pt x="89" y="294"/>
                        <a:pt x="36" y="307"/>
                      </a:cubicBezTo>
                      <a:cubicBezTo>
                        <a:pt x="24" y="303"/>
                        <a:pt x="0" y="295"/>
                        <a:pt x="0" y="295"/>
                      </a:cubicBezTo>
                      <a:close/>
                    </a:path>
                  </a:pathLst>
                </a:custGeom>
                <a:solidFill>
                  <a:srgbClr val="00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89" name="Group 87"/>
                <p:cNvGrpSpPr>
                  <a:grpSpLocks/>
                </p:cNvGrpSpPr>
                <p:nvPr/>
              </p:nvGrpSpPr>
              <p:grpSpPr bwMode="auto">
                <a:xfrm>
                  <a:off x="2112" y="2433"/>
                  <a:ext cx="720" cy="231"/>
                  <a:chOff x="2112" y="2433"/>
                  <a:chExt cx="720" cy="231"/>
                </a:xfrm>
              </p:grpSpPr>
              <p:sp>
                <p:nvSpPr>
                  <p:cNvPr id="18590" name="Freeform 88"/>
                  <p:cNvSpPr>
                    <a:spLocks/>
                  </p:cNvSpPr>
                  <p:nvPr/>
                </p:nvSpPr>
                <p:spPr bwMode="auto">
                  <a:xfrm>
                    <a:off x="2112" y="2472"/>
                    <a:ext cx="720" cy="180"/>
                  </a:xfrm>
                  <a:custGeom>
                    <a:avLst/>
                    <a:gdLst>
                      <a:gd name="T0" fmla="*/ 0 w 720"/>
                      <a:gd name="T1" fmla="*/ 180 h 180"/>
                      <a:gd name="T2" fmla="*/ 720 w 720"/>
                      <a:gd name="T3" fmla="*/ 0 h 180"/>
                      <a:gd name="T4" fmla="*/ 0 60000 65536"/>
                      <a:gd name="T5" fmla="*/ 0 60000 65536"/>
                      <a:gd name="T6" fmla="*/ 0 w 720"/>
                      <a:gd name="T7" fmla="*/ 0 h 180"/>
                      <a:gd name="T8" fmla="*/ 720 w 720"/>
                      <a:gd name="T9" fmla="*/ 180 h 18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20" h="180">
                        <a:moveTo>
                          <a:pt x="0" y="180"/>
                        </a:moveTo>
                        <a:cubicBezTo>
                          <a:pt x="202" y="46"/>
                          <a:pt x="481" y="0"/>
                          <a:pt x="720" y="0"/>
                        </a:cubicBezTo>
                      </a:path>
                    </a:pathLst>
                  </a:custGeom>
                  <a:solidFill>
                    <a:srgbClr val="00FFCC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91" name="Freeform 89"/>
                  <p:cNvSpPr>
                    <a:spLocks/>
                  </p:cNvSpPr>
                  <p:nvPr/>
                </p:nvSpPr>
                <p:spPr bwMode="auto">
                  <a:xfrm>
                    <a:off x="2244" y="2433"/>
                    <a:ext cx="204" cy="51"/>
                  </a:xfrm>
                  <a:custGeom>
                    <a:avLst/>
                    <a:gdLst>
                      <a:gd name="T0" fmla="*/ 204 w 204"/>
                      <a:gd name="T1" fmla="*/ 51 h 51"/>
                      <a:gd name="T2" fmla="*/ 96 w 204"/>
                      <a:gd name="T3" fmla="*/ 3 h 51"/>
                      <a:gd name="T4" fmla="*/ 0 w 204"/>
                      <a:gd name="T5" fmla="*/ 3 h 51"/>
                      <a:gd name="T6" fmla="*/ 0 60000 65536"/>
                      <a:gd name="T7" fmla="*/ 0 60000 65536"/>
                      <a:gd name="T8" fmla="*/ 0 60000 65536"/>
                      <a:gd name="T9" fmla="*/ 0 w 204"/>
                      <a:gd name="T10" fmla="*/ 0 h 51"/>
                      <a:gd name="T11" fmla="*/ 204 w 204"/>
                      <a:gd name="T12" fmla="*/ 51 h 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4" h="51">
                        <a:moveTo>
                          <a:pt x="204" y="51"/>
                        </a:moveTo>
                        <a:cubicBezTo>
                          <a:pt x="167" y="39"/>
                          <a:pt x="135" y="7"/>
                          <a:pt x="96" y="3"/>
                        </a:cubicBezTo>
                        <a:cubicBezTo>
                          <a:pt x="64" y="0"/>
                          <a:pt x="32" y="3"/>
                          <a:pt x="0" y="3"/>
                        </a:cubicBezTo>
                      </a:path>
                    </a:pathLst>
                  </a:custGeom>
                  <a:solidFill>
                    <a:srgbClr val="00FF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92" name="Freeform 90"/>
                  <p:cNvSpPr>
                    <a:spLocks/>
                  </p:cNvSpPr>
                  <p:nvPr/>
                </p:nvSpPr>
                <p:spPr bwMode="auto">
                  <a:xfrm>
                    <a:off x="2280" y="2568"/>
                    <a:ext cx="36" cy="96"/>
                  </a:xfrm>
                  <a:custGeom>
                    <a:avLst/>
                    <a:gdLst>
                      <a:gd name="T0" fmla="*/ 36 w 36"/>
                      <a:gd name="T1" fmla="*/ 0 h 96"/>
                      <a:gd name="T2" fmla="*/ 0 w 36"/>
                      <a:gd name="T3" fmla="*/ 96 h 96"/>
                      <a:gd name="T4" fmla="*/ 0 60000 65536"/>
                      <a:gd name="T5" fmla="*/ 0 60000 65536"/>
                      <a:gd name="T6" fmla="*/ 0 w 36"/>
                      <a:gd name="T7" fmla="*/ 0 h 96"/>
                      <a:gd name="T8" fmla="*/ 36 w 36"/>
                      <a:gd name="T9" fmla="*/ 96 h 9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6" h="96">
                        <a:moveTo>
                          <a:pt x="36" y="0"/>
                        </a:moveTo>
                        <a:cubicBezTo>
                          <a:pt x="9" y="80"/>
                          <a:pt x="23" y="49"/>
                          <a:pt x="0" y="96"/>
                        </a:cubicBezTo>
                      </a:path>
                    </a:pathLst>
                  </a:custGeom>
                  <a:solidFill>
                    <a:srgbClr val="00FF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583" name="Group 91"/>
              <p:cNvGrpSpPr>
                <a:grpSpLocks/>
              </p:cNvGrpSpPr>
              <p:nvPr/>
            </p:nvGrpSpPr>
            <p:grpSpPr bwMode="auto">
              <a:xfrm>
                <a:off x="3120" y="2208"/>
                <a:ext cx="384" cy="432"/>
                <a:chOff x="3120" y="2208"/>
                <a:chExt cx="384" cy="528"/>
              </a:xfrm>
            </p:grpSpPr>
            <p:sp>
              <p:nvSpPr>
                <p:cNvPr id="18585" name="Freeform 92"/>
                <p:cNvSpPr>
                  <a:spLocks/>
                </p:cNvSpPr>
                <p:nvPr/>
              </p:nvSpPr>
              <p:spPr bwMode="auto">
                <a:xfrm>
                  <a:off x="3120" y="2208"/>
                  <a:ext cx="48" cy="528"/>
                </a:xfrm>
                <a:custGeom>
                  <a:avLst/>
                  <a:gdLst>
                    <a:gd name="T0" fmla="*/ 0 w 48"/>
                    <a:gd name="T1" fmla="*/ 0 h 528"/>
                    <a:gd name="T2" fmla="*/ 48 w 48"/>
                    <a:gd name="T3" fmla="*/ 348 h 528"/>
                    <a:gd name="T4" fmla="*/ 24 w 48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528"/>
                    <a:gd name="T11" fmla="*/ 48 w 48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528">
                      <a:moveTo>
                        <a:pt x="0" y="0"/>
                      </a:moveTo>
                      <a:cubicBezTo>
                        <a:pt x="7" y="131"/>
                        <a:pt x="8" y="229"/>
                        <a:pt x="48" y="348"/>
                      </a:cubicBezTo>
                      <a:cubicBezTo>
                        <a:pt x="38" y="411"/>
                        <a:pt x="24" y="464"/>
                        <a:pt x="24" y="528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86" name="Freeform 93"/>
                <p:cNvSpPr>
                  <a:spLocks/>
                </p:cNvSpPr>
                <p:nvPr/>
              </p:nvSpPr>
              <p:spPr bwMode="auto">
                <a:xfrm>
                  <a:off x="3312" y="2208"/>
                  <a:ext cx="48" cy="528"/>
                </a:xfrm>
                <a:custGeom>
                  <a:avLst/>
                  <a:gdLst>
                    <a:gd name="T0" fmla="*/ 0 w 48"/>
                    <a:gd name="T1" fmla="*/ 0 h 528"/>
                    <a:gd name="T2" fmla="*/ 48 w 48"/>
                    <a:gd name="T3" fmla="*/ 348 h 528"/>
                    <a:gd name="T4" fmla="*/ 24 w 48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528"/>
                    <a:gd name="T11" fmla="*/ 48 w 48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528">
                      <a:moveTo>
                        <a:pt x="0" y="0"/>
                      </a:moveTo>
                      <a:cubicBezTo>
                        <a:pt x="7" y="131"/>
                        <a:pt x="8" y="229"/>
                        <a:pt x="48" y="348"/>
                      </a:cubicBezTo>
                      <a:cubicBezTo>
                        <a:pt x="38" y="411"/>
                        <a:pt x="24" y="464"/>
                        <a:pt x="24" y="528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87" name="Freeform 94"/>
                <p:cNvSpPr>
                  <a:spLocks/>
                </p:cNvSpPr>
                <p:nvPr/>
              </p:nvSpPr>
              <p:spPr bwMode="auto">
                <a:xfrm>
                  <a:off x="3456" y="2208"/>
                  <a:ext cx="48" cy="528"/>
                </a:xfrm>
                <a:custGeom>
                  <a:avLst/>
                  <a:gdLst>
                    <a:gd name="T0" fmla="*/ 0 w 48"/>
                    <a:gd name="T1" fmla="*/ 0 h 528"/>
                    <a:gd name="T2" fmla="*/ 48 w 48"/>
                    <a:gd name="T3" fmla="*/ 348 h 528"/>
                    <a:gd name="T4" fmla="*/ 24 w 48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528"/>
                    <a:gd name="T11" fmla="*/ 48 w 48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528">
                      <a:moveTo>
                        <a:pt x="0" y="0"/>
                      </a:moveTo>
                      <a:cubicBezTo>
                        <a:pt x="7" y="131"/>
                        <a:pt x="8" y="229"/>
                        <a:pt x="48" y="348"/>
                      </a:cubicBezTo>
                      <a:cubicBezTo>
                        <a:pt x="38" y="411"/>
                        <a:pt x="24" y="464"/>
                        <a:pt x="24" y="528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84" name="Freeform 95"/>
              <p:cNvSpPr>
                <a:spLocks/>
              </p:cNvSpPr>
              <p:nvPr/>
            </p:nvSpPr>
            <p:spPr bwMode="auto">
              <a:xfrm>
                <a:off x="3324" y="3480"/>
                <a:ext cx="84" cy="48"/>
              </a:xfrm>
              <a:custGeom>
                <a:avLst/>
                <a:gdLst>
                  <a:gd name="T0" fmla="*/ 0 w 84"/>
                  <a:gd name="T1" fmla="*/ 36 h 48"/>
                  <a:gd name="T2" fmla="*/ 36 w 84"/>
                  <a:gd name="T3" fmla="*/ 48 h 48"/>
                  <a:gd name="T4" fmla="*/ 72 w 84"/>
                  <a:gd name="T5" fmla="*/ 36 h 48"/>
                  <a:gd name="T6" fmla="*/ 84 w 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48"/>
                  <a:gd name="T14" fmla="*/ 84 w 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48">
                    <a:moveTo>
                      <a:pt x="0" y="36"/>
                    </a:moveTo>
                    <a:cubicBezTo>
                      <a:pt x="0" y="36"/>
                      <a:pt x="24" y="44"/>
                      <a:pt x="36" y="48"/>
                    </a:cubicBezTo>
                    <a:cubicBezTo>
                      <a:pt x="48" y="44"/>
                      <a:pt x="63" y="45"/>
                      <a:pt x="72" y="36"/>
                    </a:cubicBezTo>
                    <a:cubicBezTo>
                      <a:pt x="81" y="27"/>
                      <a:pt x="84" y="0"/>
                      <a:pt x="8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42" name="Group 96"/>
            <p:cNvGrpSpPr>
              <a:grpSpLocks/>
            </p:cNvGrpSpPr>
            <p:nvPr/>
          </p:nvGrpSpPr>
          <p:grpSpPr bwMode="auto">
            <a:xfrm rot="1841836">
              <a:off x="1632" y="2304"/>
              <a:ext cx="720" cy="432"/>
              <a:chOff x="1908" y="2309"/>
              <a:chExt cx="924" cy="523"/>
            </a:xfrm>
          </p:grpSpPr>
          <p:sp>
            <p:nvSpPr>
              <p:cNvPr id="18570" name="Freeform 97"/>
              <p:cNvSpPr>
                <a:spLocks/>
              </p:cNvSpPr>
              <p:nvPr/>
            </p:nvSpPr>
            <p:spPr bwMode="auto">
              <a:xfrm>
                <a:off x="1908" y="2309"/>
                <a:ext cx="732" cy="523"/>
              </a:xfrm>
              <a:custGeom>
                <a:avLst/>
                <a:gdLst>
                  <a:gd name="T0" fmla="*/ 0 w 540"/>
                  <a:gd name="T1" fmla="*/ 2487 h 307"/>
                  <a:gd name="T2" fmla="*/ 324 w 540"/>
                  <a:gd name="T3" fmla="*/ 1375 h 307"/>
                  <a:gd name="T4" fmla="*/ 363 w 540"/>
                  <a:gd name="T5" fmla="*/ 1068 h 307"/>
                  <a:gd name="T6" fmla="*/ 972 w 540"/>
                  <a:gd name="T7" fmla="*/ 58 h 307"/>
                  <a:gd name="T8" fmla="*/ 1540 w 540"/>
                  <a:gd name="T9" fmla="*/ 261 h 307"/>
                  <a:gd name="T10" fmla="*/ 1742 w 540"/>
                  <a:gd name="T11" fmla="*/ 865 h 307"/>
                  <a:gd name="T12" fmla="*/ 1823 w 540"/>
                  <a:gd name="T13" fmla="*/ 1474 h 307"/>
                  <a:gd name="T14" fmla="*/ 1094 w 540"/>
                  <a:gd name="T15" fmla="*/ 2179 h 307"/>
                  <a:gd name="T16" fmla="*/ 647 w 540"/>
                  <a:gd name="T17" fmla="*/ 2080 h 307"/>
                  <a:gd name="T18" fmla="*/ 121 w 540"/>
                  <a:gd name="T19" fmla="*/ 2586 h 307"/>
                  <a:gd name="T20" fmla="*/ 0 w 540"/>
                  <a:gd name="T21" fmla="*/ 2487 h 30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0"/>
                  <a:gd name="T34" fmla="*/ 0 h 307"/>
                  <a:gd name="T35" fmla="*/ 540 w 540"/>
                  <a:gd name="T36" fmla="*/ 307 h 30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0" h="307">
                    <a:moveTo>
                      <a:pt x="0" y="295"/>
                    </a:moveTo>
                    <a:cubicBezTo>
                      <a:pt x="49" y="263"/>
                      <a:pt x="62" y="214"/>
                      <a:pt x="96" y="163"/>
                    </a:cubicBezTo>
                    <a:cubicBezTo>
                      <a:pt x="103" y="152"/>
                      <a:pt x="100" y="137"/>
                      <a:pt x="108" y="127"/>
                    </a:cubicBezTo>
                    <a:cubicBezTo>
                      <a:pt x="157" y="64"/>
                      <a:pt x="215" y="31"/>
                      <a:pt x="288" y="7"/>
                    </a:cubicBezTo>
                    <a:cubicBezTo>
                      <a:pt x="344" y="12"/>
                      <a:pt x="409" y="0"/>
                      <a:pt x="456" y="31"/>
                    </a:cubicBezTo>
                    <a:cubicBezTo>
                      <a:pt x="474" y="43"/>
                      <a:pt x="507" y="82"/>
                      <a:pt x="516" y="103"/>
                    </a:cubicBezTo>
                    <a:cubicBezTo>
                      <a:pt x="526" y="126"/>
                      <a:pt x="540" y="175"/>
                      <a:pt x="540" y="175"/>
                    </a:cubicBezTo>
                    <a:cubicBezTo>
                      <a:pt x="509" y="267"/>
                      <a:pt x="406" y="243"/>
                      <a:pt x="324" y="259"/>
                    </a:cubicBezTo>
                    <a:cubicBezTo>
                      <a:pt x="280" y="255"/>
                      <a:pt x="236" y="244"/>
                      <a:pt x="192" y="247"/>
                    </a:cubicBezTo>
                    <a:cubicBezTo>
                      <a:pt x="136" y="250"/>
                      <a:pt x="89" y="294"/>
                      <a:pt x="36" y="307"/>
                    </a:cubicBezTo>
                    <a:cubicBezTo>
                      <a:pt x="24" y="303"/>
                      <a:pt x="0" y="295"/>
                      <a:pt x="0" y="295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71" name="Group 98"/>
              <p:cNvGrpSpPr>
                <a:grpSpLocks/>
              </p:cNvGrpSpPr>
              <p:nvPr/>
            </p:nvGrpSpPr>
            <p:grpSpPr bwMode="auto">
              <a:xfrm>
                <a:off x="2112" y="2433"/>
                <a:ext cx="720" cy="231"/>
                <a:chOff x="2112" y="2433"/>
                <a:chExt cx="720" cy="231"/>
              </a:xfrm>
            </p:grpSpPr>
            <p:sp>
              <p:nvSpPr>
                <p:cNvPr id="18572" name="Freeform 99"/>
                <p:cNvSpPr>
                  <a:spLocks/>
                </p:cNvSpPr>
                <p:nvPr/>
              </p:nvSpPr>
              <p:spPr bwMode="auto">
                <a:xfrm>
                  <a:off x="2112" y="2472"/>
                  <a:ext cx="720" cy="180"/>
                </a:xfrm>
                <a:custGeom>
                  <a:avLst/>
                  <a:gdLst>
                    <a:gd name="T0" fmla="*/ 0 w 720"/>
                    <a:gd name="T1" fmla="*/ 180 h 180"/>
                    <a:gd name="T2" fmla="*/ 720 w 720"/>
                    <a:gd name="T3" fmla="*/ 0 h 180"/>
                    <a:gd name="T4" fmla="*/ 0 60000 65536"/>
                    <a:gd name="T5" fmla="*/ 0 60000 65536"/>
                    <a:gd name="T6" fmla="*/ 0 w 720"/>
                    <a:gd name="T7" fmla="*/ 0 h 180"/>
                    <a:gd name="T8" fmla="*/ 720 w 720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20" h="180">
                      <a:moveTo>
                        <a:pt x="0" y="180"/>
                      </a:moveTo>
                      <a:cubicBezTo>
                        <a:pt x="202" y="46"/>
                        <a:pt x="481" y="0"/>
                        <a:pt x="720" y="0"/>
                      </a:cubicBezTo>
                    </a:path>
                  </a:pathLst>
                </a:custGeom>
                <a:solidFill>
                  <a:srgbClr val="DDDDDD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3" name="Freeform 100"/>
                <p:cNvSpPr>
                  <a:spLocks/>
                </p:cNvSpPr>
                <p:nvPr/>
              </p:nvSpPr>
              <p:spPr bwMode="auto">
                <a:xfrm>
                  <a:off x="2244" y="2433"/>
                  <a:ext cx="204" cy="51"/>
                </a:xfrm>
                <a:custGeom>
                  <a:avLst/>
                  <a:gdLst>
                    <a:gd name="T0" fmla="*/ 204 w 204"/>
                    <a:gd name="T1" fmla="*/ 51 h 51"/>
                    <a:gd name="T2" fmla="*/ 96 w 204"/>
                    <a:gd name="T3" fmla="*/ 3 h 51"/>
                    <a:gd name="T4" fmla="*/ 0 w 204"/>
                    <a:gd name="T5" fmla="*/ 3 h 51"/>
                    <a:gd name="T6" fmla="*/ 0 60000 65536"/>
                    <a:gd name="T7" fmla="*/ 0 60000 65536"/>
                    <a:gd name="T8" fmla="*/ 0 60000 65536"/>
                    <a:gd name="T9" fmla="*/ 0 w 204"/>
                    <a:gd name="T10" fmla="*/ 0 h 51"/>
                    <a:gd name="T11" fmla="*/ 204 w 204"/>
                    <a:gd name="T12" fmla="*/ 51 h 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4" h="51">
                      <a:moveTo>
                        <a:pt x="204" y="51"/>
                      </a:moveTo>
                      <a:cubicBezTo>
                        <a:pt x="167" y="39"/>
                        <a:pt x="135" y="7"/>
                        <a:pt x="96" y="3"/>
                      </a:cubicBezTo>
                      <a:cubicBezTo>
                        <a:pt x="64" y="0"/>
                        <a:pt x="32" y="3"/>
                        <a:pt x="0" y="3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4" name="Freeform 101"/>
                <p:cNvSpPr>
                  <a:spLocks/>
                </p:cNvSpPr>
                <p:nvPr/>
              </p:nvSpPr>
              <p:spPr bwMode="auto">
                <a:xfrm>
                  <a:off x="2280" y="2568"/>
                  <a:ext cx="36" cy="96"/>
                </a:xfrm>
                <a:custGeom>
                  <a:avLst/>
                  <a:gdLst>
                    <a:gd name="T0" fmla="*/ 36 w 36"/>
                    <a:gd name="T1" fmla="*/ 0 h 96"/>
                    <a:gd name="T2" fmla="*/ 0 w 36"/>
                    <a:gd name="T3" fmla="*/ 96 h 96"/>
                    <a:gd name="T4" fmla="*/ 0 60000 65536"/>
                    <a:gd name="T5" fmla="*/ 0 60000 65536"/>
                    <a:gd name="T6" fmla="*/ 0 w 36"/>
                    <a:gd name="T7" fmla="*/ 0 h 96"/>
                    <a:gd name="T8" fmla="*/ 36 w 36"/>
                    <a:gd name="T9" fmla="*/ 96 h 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" h="96">
                      <a:moveTo>
                        <a:pt x="36" y="0"/>
                      </a:moveTo>
                      <a:cubicBezTo>
                        <a:pt x="9" y="80"/>
                        <a:pt x="23" y="49"/>
                        <a:pt x="0" y="96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443" name="Group 102"/>
            <p:cNvGrpSpPr>
              <a:grpSpLocks/>
            </p:cNvGrpSpPr>
            <p:nvPr/>
          </p:nvGrpSpPr>
          <p:grpSpPr bwMode="auto">
            <a:xfrm rot="-8240135" flipH="1" flipV="1">
              <a:off x="1584" y="3072"/>
              <a:ext cx="636" cy="331"/>
              <a:chOff x="1908" y="2309"/>
              <a:chExt cx="924" cy="523"/>
            </a:xfrm>
          </p:grpSpPr>
          <p:sp>
            <p:nvSpPr>
              <p:cNvPr id="18565" name="Freeform 103"/>
              <p:cNvSpPr>
                <a:spLocks/>
              </p:cNvSpPr>
              <p:nvPr/>
            </p:nvSpPr>
            <p:spPr bwMode="auto">
              <a:xfrm>
                <a:off x="1908" y="2309"/>
                <a:ext cx="732" cy="523"/>
              </a:xfrm>
              <a:custGeom>
                <a:avLst/>
                <a:gdLst>
                  <a:gd name="T0" fmla="*/ 0 w 540"/>
                  <a:gd name="T1" fmla="*/ 2487 h 307"/>
                  <a:gd name="T2" fmla="*/ 324 w 540"/>
                  <a:gd name="T3" fmla="*/ 1375 h 307"/>
                  <a:gd name="T4" fmla="*/ 363 w 540"/>
                  <a:gd name="T5" fmla="*/ 1068 h 307"/>
                  <a:gd name="T6" fmla="*/ 972 w 540"/>
                  <a:gd name="T7" fmla="*/ 58 h 307"/>
                  <a:gd name="T8" fmla="*/ 1540 w 540"/>
                  <a:gd name="T9" fmla="*/ 261 h 307"/>
                  <a:gd name="T10" fmla="*/ 1742 w 540"/>
                  <a:gd name="T11" fmla="*/ 865 h 307"/>
                  <a:gd name="T12" fmla="*/ 1823 w 540"/>
                  <a:gd name="T13" fmla="*/ 1474 h 307"/>
                  <a:gd name="T14" fmla="*/ 1094 w 540"/>
                  <a:gd name="T15" fmla="*/ 2179 h 307"/>
                  <a:gd name="T16" fmla="*/ 647 w 540"/>
                  <a:gd name="T17" fmla="*/ 2080 h 307"/>
                  <a:gd name="T18" fmla="*/ 121 w 540"/>
                  <a:gd name="T19" fmla="*/ 2586 h 307"/>
                  <a:gd name="T20" fmla="*/ 0 w 540"/>
                  <a:gd name="T21" fmla="*/ 2487 h 30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0"/>
                  <a:gd name="T34" fmla="*/ 0 h 307"/>
                  <a:gd name="T35" fmla="*/ 540 w 540"/>
                  <a:gd name="T36" fmla="*/ 307 h 30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0" h="307">
                    <a:moveTo>
                      <a:pt x="0" y="295"/>
                    </a:moveTo>
                    <a:cubicBezTo>
                      <a:pt x="49" y="263"/>
                      <a:pt x="62" y="214"/>
                      <a:pt x="96" y="163"/>
                    </a:cubicBezTo>
                    <a:cubicBezTo>
                      <a:pt x="103" y="152"/>
                      <a:pt x="100" y="137"/>
                      <a:pt x="108" y="127"/>
                    </a:cubicBezTo>
                    <a:cubicBezTo>
                      <a:pt x="157" y="64"/>
                      <a:pt x="215" y="31"/>
                      <a:pt x="288" y="7"/>
                    </a:cubicBezTo>
                    <a:cubicBezTo>
                      <a:pt x="344" y="12"/>
                      <a:pt x="409" y="0"/>
                      <a:pt x="456" y="31"/>
                    </a:cubicBezTo>
                    <a:cubicBezTo>
                      <a:pt x="474" y="43"/>
                      <a:pt x="507" y="82"/>
                      <a:pt x="516" y="103"/>
                    </a:cubicBezTo>
                    <a:cubicBezTo>
                      <a:pt x="526" y="126"/>
                      <a:pt x="540" y="175"/>
                      <a:pt x="540" y="175"/>
                    </a:cubicBezTo>
                    <a:cubicBezTo>
                      <a:pt x="509" y="267"/>
                      <a:pt x="406" y="243"/>
                      <a:pt x="324" y="259"/>
                    </a:cubicBezTo>
                    <a:cubicBezTo>
                      <a:pt x="280" y="255"/>
                      <a:pt x="236" y="244"/>
                      <a:pt x="192" y="247"/>
                    </a:cubicBezTo>
                    <a:cubicBezTo>
                      <a:pt x="136" y="250"/>
                      <a:pt x="89" y="294"/>
                      <a:pt x="36" y="307"/>
                    </a:cubicBezTo>
                    <a:cubicBezTo>
                      <a:pt x="24" y="303"/>
                      <a:pt x="0" y="295"/>
                      <a:pt x="0" y="295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66" name="Group 104"/>
              <p:cNvGrpSpPr>
                <a:grpSpLocks/>
              </p:cNvGrpSpPr>
              <p:nvPr/>
            </p:nvGrpSpPr>
            <p:grpSpPr bwMode="auto">
              <a:xfrm>
                <a:off x="2112" y="2433"/>
                <a:ext cx="720" cy="231"/>
                <a:chOff x="2112" y="2433"/>
                <a:chExt cx="720" cy="231"/>
              </a:xfrm>
            </p:grpSpPr>
            <p:sp>
              <p:nvSpPr>
                <p:cNvPr id="18567" name="Freeform 105"/>
                <p:cNvSpPr>
                  <a:spLocks/>
                </p:cNvSpPr>
                <p:nvPr/>
              </p:nvSpPr>
              <p:spPr bwMode="auto">
                <a:xfrm>
                  <a:off x="2112" y="2472"/>
                  <a:ext cx="720" cy="180"/>
                </a:xfrm>
                <a:custGeom>
                  <a:avLst/>
                  <a:gdLst>
                    <a:gd name="T0" fmla="*/ 0 w 720"/>
                    <a:gd name="T1" fmla="*/ 180 h 180"/>
                    <a:gd name="T2" fmla="*/ 720 w 720"/>
                    <a:gd name="T3" fmla="*/ 0 h 180"/>
                    <a:gd name="T4" fmla="*/ 0 60000 65536"/>
                    <a:gd name="T5" fmla="*/ 0 60000 65536"/>
                    <a:gd name="T6" fmla="*/ 0 w 720"/>
                    <a:gd name="T7" fmla="*/ 0 h 180"/>
                    <a:gd name="T8" fmla="*/ 720 w 720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20" h="180">
                      <a:moveTo>
                        <a:pt x="0" y="180"/>
                      </a:moveTo>
                      <a:cubicBezTo>
                        <a:pt x="202" y="46"/>
                        <a:pt x="481" y="0"/>
                        <a:pt x="720" y="0"/>
                      </a:cubicBezTo>
                    </a:path>
                  </a:pathLst>
                </a:custGeom>
                <a:solidFill>
                  <a:srgbClr val="DDDDDD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68" name="Freeform 106"/>
                <p:cNvSpPr>
                  <a:spLocks/>
                </p:cNvSpPr>
                <p:nvPr/>
              </p:nvSpPr>
              <p:spPr bwMode="auto">
                <a:xfrm>
                  <a:off x="2244" y="2433"/>
                  <a:ext cx="204" cy="51"/>
                </a:xfrm>
                <a:custGeom>
                  <a:avLst/>
                  <a:gdLst>
                    <a:gd name="T0" fmla="*/ 204 w 204"/>
                    <a:gd name="T1" fmla="*/ 51 h 51"/>
                    <a:gd name="T2" fmla="*/ 96 w 204"/>
                    <a:gd name="T3" fmla="*/ 3 h 51"/>
                    <a:gd name="T4" fmla="*/ 0 w 204"/>
                    <a:gd name="T5" fmla="*/ 3 h 51"/>
                    <a:gd name="T6" fmla="*/ 0 60000 65536"/>
                    <a:gd name="T7" fmla="*/ 0 60000 65536"/>
                    <a:gd name="T8" fmla="*/ 0 60000 65536"/>
                    <a:gd name="T9" fmla="*/ 0 w 204"/>
                    <a:gd name="T10" fmla="*/ 0 h 51"/>
                    <a:gd name="T11" fmla="*/ 204 w 204"/>
                    <a:gd name="T12" fmla="*/ 51 h 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4" h="51">
                      <a:moveTo>
                        <a:pt x="204" y="51"/>
                      </a:moveTo>
                      <a:cubicBezTo>
                        <a:pt x="167" y="39"/>
                        <a:pt x="135" y="7"/>
                        <a:pt x="96" y="3"/>
                      </a:cubicBezTo>
                      <a:cubicBezTo>
                        <a:pt x="64" y="0"/>
                        <a:pt x="32" y="3"/>
                        <a:pt x="0" y="3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69" name="Freeform 107"/>
                <p:cNvSpPr>
                  <a:spLocks/>
                </p:cNvSpPr>
                <p:nvPr/>
              </p:nvSpPr>
              <p:spPr bwMode="auto">
                <a:xfrm>
                  <a:off x="2280" y="2568"/>
                  <a:ext cx="36" cy="96"/>
                </a:xfrm>
                <a:custGeom>
                  <a:avLst/>
                  <a:gdLst>
                    <a:gd name="T0" fmla="*/ 36 w 36"/>
                    <a:gd name="T1" fmla="*/ 0 h 96"/>
                    <a:gd name="T2" fmla="*/ 0 w 36"/>
                    <a:gd name="T3" fmla="*/ 96 h 96"/>
                    <a:gd name="T4" fmla="*/ 0 60000 65536"/>
                    <a:gd name="T5" fmla="*/ 0 60000 65536"/>
                    <a:gd name="T6" fmla="*/ 0 w 36"/>
                    <a:gd name="T7" fmla="*/ 0 h 96"/>
                    <a:gd name="T8" fmla="*/ 36 w 36"/>
                    <a:gd name="T9" fmla="*/ 96 h 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" h="96">
                      <a:moveTo>
                        <a:pt x="36" y="0"/>
                      </a:moveTo>
                      <a:cubicBezTo>
                        <a:pt x="9" y="80"/>
                        <a:pt x="23" y="49"/>
                        <a:pt x="0" y="96"/>
                      </a:cubicBez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444" name="Group 108"/>
            <p:cNvGrpSpPr>
              <a:grpSpLocks/>
            </p:cNvGrpSpPr>
            <p:nvPr/>
          </p:nvGrpSpPr>
          <p:grpSpPr bwMode="auto">
            <a:xfrm>
              <a:off x="192" y="2643"/>
              <a:ext cx="1200" cy="381"/>
              <a:chOff x="144" y="2499"/>
              <a:chExt cx="1200" cy="381"/>
            </a:xfrm>
          </p:grpSpPr>
          <p:sp>
            <p:nvSpPr>
              <p:cNvPr id="18557" name="AutoShape 109"/>
              <p:cNvSpPr>
                <a:spLocks noChangeArrowheads="1"/>
              </p:cNvSpPr>
              <p:nvPr/>
            </p:nvSpPr>
            <p:spPr bwMode="auto">
              <a:xfrm>
                <a:off x="144" y="2592"/>
                <a:ext cx="1200" cy="288"/>
              </a:xfrm>
              <a:prstGeom prst="can">
                <a:avLst>
                  <a:gd name="adj" fmla="val 50000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58" name="Oval 110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1104" cy="96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59" name="Group 111"/>
              <p:cNvGrpSpPr>
                <a:grpSpLocks/>
              </p:cNvGrpSpPr>
              <p:nvPr/>
            </p:nvGrpSpPr>
            <p:grpSpPr bwMode="auto">
              <a:xfrm rot="20826915" flipV="1">
                <a:off x="432" y="2499"/>
                <a:ext cx="720" cy="237"/>
                <a:chOff x="1908" y="2309"/>
                <a:chExt cx="924" cy="523"/>
              </a:xfrm>
            </p:grpSpPr>
            <p:sp>
              <p:nvSpPr>
                <p:cNvPr id="18560" name="Freeform 112"/>
                <p:cNvSpPr>
                  <a:spLocks/>
                </p:cNvSpPr>
                <p:nvPr/>
              </p:nvSpPr>
              <p:spPr bwMode="auto">
                <a:xfrm>
                  <a:off x="1908" y="2309"/>
                  <a:ext cx="732" cy="523"/>
                </a:xfrm>
                <a:custGeom>
                  <a:avLst/>
                  <a:gdLst>
                    <a:gd name="T0" fmla="*/ 0 w 540"/>
                    <a:gd name="T1" fmla="*/ 2487 h 307"/>
                    <a:gd name="T2" fmla="*/ 324 w 540"/>
                    <a:gd name="T3" fmla="*/ 1375 h 307"/>
                    <a:gd name="T4" fmla="*/ 363 w 540"/>
                    <a:gd name="T5" fmla="*/ 1068 h 307"/>
                    <a:gd name="T6" fmla="*/ 972 w 540"/>
                    <a:gd name="T7" fmla="*/ 58 h 307"/>
                    <a:gd name="T8" fmla="*/ 1540 w 540"/>
                    <a:gd name="T9" fmla="*/ 261 h 307"/>
                    <a:gd name="T10" fmla="*/ 1742 w 540"/>
                    <a:gd name="T11" fmla="*/ 865 h 307"/>
                    <a:gd name="T12" fmla="*/ 1823 w 540"/>
                    <a:gd name="T13" fmla="*/ 1474 h 307"/>
                    <a:gd name="T14" fmla="*/ 1094 w 540"/>
                    <a:gd name="T15" fmla="*/ 2179 h 307"/>
                    <a:gd name="T16" fmla="*/ 647 w 540"/>
                    <a:gd name="T17" fmla="*/ 2080 h 307"/>
                    <a:gd name="T18" fmla="*/ 121 w 540"/>
                    <a:gd name="T19" fmla="*/ 2586 h 307"/>
                    <a:gd name="T20" fmla="*/ 0 w 540"/>
                    <a:gd name="T21" fmla="*/ 2487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40"/>
                    <a:gd name="T34" fmla="*/ 0 h 307"/>
                    <a:gd name="T35" fmla="*/ 540 w 540"/>
                    <a:gd name="T36" fmla="*/ 307 h 30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40" h="307">
                      <a:moveTo>
                        <a:pt x="0" y="295"/>
                      </a:moveTo>
                      <a:cubicBezTo>
                        <a:pt x="49" y="263"/>
                        <a:pt x="62" y="214"/>
                        <a:pt x="96" y="163"/>
                      </a:cubicBezTo>
                      <a:cubicBezTo>
                        <a:pt x="103" y="152"/>
                        <a:pt x="100" y="137"/>
                        <a:pt x="108" y="127"/>
                      </a:cubicBezTo>
                      <a:cubicBezTo>
                        <a:pt x="157" y="64"/>
                        <a:pt x="215" y="31"/>
                        <a:pt x="288" y="7"/>
                      </a:cubicBezTo>
                      <a:cubicBezTo>
                        <a:pt x="344" y="12"/>
                        <a:pt x="409" y="0"/>
                        <a:pt x="456" y="31"/>
                      </a:cubicBezTo>
                      <a:cubicBezTo>
                        <a:pt x="474" y="43"/>
                        <a:pt x="507" y="82"/>
                        <a:pt x="516" y="103"/>
                      </a:cubicBezTo>
                      <a:cubicBezTo>
                        <a:pt x="526" y="126"/>
                        <a:pt x="540" y="175"/>
                        <a:pt x="540" y="175"/>
                      </a:cubicBezTo>
                      <a:cubicBezTo>
                        <a:pt x="509" y="267"/>
                        <a:pt x="406" y="243"/>
                        <a:pt x="324" y="259"/>
                      </a:cubicBezTo>
                      <a:cubicBezTo>
                        <a:pt x="280" y="255"/>
                        <a:pt x="236" y="244"/>
                        <a:pt x="192" y="247"/>
                      </a:cubicBezTo>
                      <a:cubicBezTo>
                        <a:pt x="136" y="250"/>
                        <a:pt x="89" y="294"/>
                        <a:pt x="36" y="307"/>
                      </a:cubicBezTo>
                      <a:cubicBezTo>
                        <a:pt x="24" y="303"/>
                        <a:pt x="0" y="295"/>
                        <a:pt x="0" y="295"/>
                      </a:cubicBezTo>
                      <a:close/>
                    </a:path>
                  </a:pathLst>
                </a:custGeom>
                <a:solidFill>
                  <a:srgbClr val="66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61" name="Group 113"/>
                <p:cNvGrpSpPr>
                  <a:grpSpLocks/>
                </p:cNvGrpSpPr>
                <p:nvPr/>
              </p:nvGrpSpPr>
              <p:grpSpPr bwMode="auto">
                <a:xfrm>
                  <a:off x="2112" y="2433"/>
                  <a:ext cx="720" cy="231"/>
                  <a:chOff x="2112" y="2433"/>
                  <a:chExt cx="720" cy="231"/>
                </a:xfrm>
              </p:grpSpPr>
              <p:sp>
                <p:nvSpPr>
                  <p:cNvPr id="18562" name="Freeform 114"/>
                  <p:cNvSpPr>
                    <a:spLocks/>
                  </p:cNvSpPr>
                  <p:nvPr/>
                </p:nvSpPr>
                <p:spPr bwMode="auto">
                  <a:xfrm>
                    <a:off x="2112" y="2472"/>
                    <a:ext cx="720" cy="180"/>
                  </a:xfrm>
                  <a:custGeom>
                    <a:avLst/>
                    <a:gdLst>
                      <a:gd name="T0" fmla="*/ 0 w 720"/>
                      <a:gd name="T1" fmla="*/ 180 h 180"/>
                      <a:gd name="T2" fmla="*/ 720 w 720"/>
                      <a:gd name="T3" fmla="*/ 0 h 180"/>
                      <a:gd name="T4" fmla="*/ 0 60000 65536"/>
                      <a:gd name="T5" fmla="*/ 0 60000 65536"/>
                      <a:gd name="T6" fmla="*/ 0 w 720"/>
                      <a:gd name="T7" fmla="*/ 0 h 180"/>
                      <a:gd name="T8" fmla="*/ 720 w 720"/>
                      <a:gd name="T9" fmla="*/ 180 h 18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20" h="180">
                        <a:moveTo>
                          <a:pt x="0" y="180"/>
                        </a:moveTo>
                        <a:cubicBezTo>
                          <a:pt x="202" y="46"/>
                          <a:pt x="481" y="0"/>
                          <a:pt x="720" y="0"/>
                        </a:cubicBezTo>
                      </a:path>
                    </a:pathLst>
                  </a:custGeom>
                  <a:solidFill>
                    <a:srgbClr val="6699FF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63" name="Freeform 115"/>
                  <p:cNvSpPr>
                    <a:spLocks/>
                  </p:cNvSpPr>
                  <p:nvPr/>
                </p:nvSpPr>
                <p:spPr bwMode="auto">
                  <a:xfrm>
                    <a:off x="2244" y="2433"/>
                    <a:ext cx="204" cy="51"/>
                  </a:xfrm>
                  <a:custGeom>
                    <a:avLst/>
                    <a:gdLst>
                      <a:gd name="T0" fmla="*/ 204 w 204"/>
                      <a:gd name="T1" fmla="*/ 51 h 51"/>
                      <a:gd name="T2" fmla="*/ 96 w 204"/>
                      <a:gd name="T3" fmla="*/ 3 h 51"/>
                      <a:gd name="T4" fmla="*/ 0 w 204"/>
                      <a:gd name="T5" fmla="*/ 3 h 51"/>
                      <a:gd name="T6" fmla="*/ 0 60000 65536"/>
                      <a:gd name="T7" fmla="*/ 0 60000 65536"/>
                      <a:gd name="T8" fmla="*/ 0 60000 65536"/>
                      <a:gd name="T9" fmla="*/ 0 w 204"/>
                      <a:gd name="T10" fmla="*/ 0 h 51"/>
                      <a:gd name="T11" fmla="*/ 204 w 204"/>
                      <a:gd name="T12" fmla="*/ 51 h 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4" h="51">
                        <a:moveTo>
                          <a:pt x="204" y="51"/>
                        </a:moveTo>
                        <a:cubicBezTo>
                          <a:pt x="167" y="39"/>
                          <a:pt x="135" y="7"/>
                          <a:pt x="96" y="3"/>
                        </a:cubicBezTo>
                        <a:cubicBezTo>
                          <a:pt x="64" y="0"/>
                          <a:pt x="32" y="3"/>
                          <a:pt x="0" y="3"/>
                        </a:cubicBezTo>
                      </a:path>
                    </a:pathLst>
                  </a:custGeom>
                  <a:solidFill>
                    <a:srgbClr val="6699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64" name="Freeform 116"/>
                  <p:cNvSpPr>
                    <a:spLocks/>
                  </p:cNvSpPr>
                  <p:nvPr/>
                </p:nvSpPr>
                <p:spPr bwMode="auto">
                  <a:xfrm>
                    <a:off x="2280" y="2568"/>
                    <a:ext cx="36" cy="96"/>
                  </a:xfrm>
                  <a:custGeom>
                    <a:avLst/>
                    <a:gdLst>
                      <a:gd name="T0" fmla="*/ 36 w 36"/>
                      <a:gd name="T1" fmla="*/ 0 h 96"/>
                      <a:gd name="T2" fmla="*/ 0 w 36"/>
                      <a:gd name="T3" fmla="*/ 96 h 96"/>
                      <a:gd name="T4" fmla="*/ 0 60000 65536"/>
                      <a:gd name="T5" fmla="*/ 0 60000 65536"/>
                      <a:gd name="T6" fmla="*/ 0 w 36"/>
                      <a:gd name="T7" fmla="*/ 0 h 96"/>
                      <a:gd name="T8" fmla="*/ 36 w 36"/>
                      <a:gd name="T9" fmla="*/ 96 h 9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6" h="96">
                        <a:moveTo>
                          <a:pt x="36" y="0"/>
                        </a:moveTo>
                        <a:cubicBezTo>
                          <a:pt x="9" y="80"/>
                          <a:pt x="23" y="49"/>
                          <a:pt x="0" y="96"/>
                        </a:cubicBezTo>
                      </a:path>
                    </a:pathLst>
                  </a:custGeom>
                  <a:solidFill>
                    <a:srgbClr val="6699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8445" name="Group 117"/>
            <p:cNvGrpSpPr>
              <a:grpSpLocks/>
            </p:cNvGrpSpPr>
            <p:nvPr/>
          </p:nvGrpSpPr>
          <p:grpSpPr bwMode="auto">
            <a:xfrm>
              <a:off x="240" y="3600"/>
              <a:ext cx="1200" cy="384"/>
              <a:chOff x="192" y="3456"/>
              <a:chExt cx="1200" cy="384"/>
            </a:xfrm>
          </p:grpSpPr>
          <p:sp>
            <p:nvSpPr>
              <p:cNvPr id="18549" name="AutoShape 118"/>
              <p:cNvSpPr>
                <a:spLocks noChangeArrowheads="1"/>
              </p:cNvSpPr>
              <p:nvPr/>
            </p:nvSpPr>
            <p:spPr bwMode="auto">
              <a:xfrm>
                <a:off x="192" y="3552"/>
                <a:ext cx="1200" cy="288"/>
              </a:xfrm>
              <a:prstGeom prst="can">
                <a:avLst>
                  <a:gd name="adj" fmla="val 50000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50" name="Oval 119"/>
              <p:cNvSpPr>
                <a:spLocks noChangeArrowheads="1"/>
              </p:cNvSpPr>
              <p:nvPr/>
            </p:nvSpPr>
            <p:spPr bwMode="auto">
              <a:xfrm>
                <a:off x="240" y="3600"/>
                <a:ext cx="1104" cy="96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551" name="Group 120"/>
              <p:cNvGrpSpPr>
                <a:grpSpLocks/>
              </p:cNvGrpSpPr>
              <p:nvPr/>
            </p:nvGrpSpPr>
            <p:grpSpPr bwMode="auto">
              <a:xfrm rot="20706838" flipH="1">
                <a:off x="432" y="3456"/>
                <a:ext cx="624" cy="240"/>
                <a:chOff x="1908" y="2309"/>
                <a:chExt cx="924" cy="523"/>
              </a:xfrm>
            </p:grpSpPr>
            <p:sp>
              <p:nvSpPr>
                <p:cNvPr id="18552" name="Freeform 121"/>
                <p:cNvSpPr>
                  <a:spLocks/>
                </p:cNvSpPr>
                <p:nvPr/>
              </p:nvSpPr>
              <p:spPr bwMode="auto">
                <a:xfrm>
                  <a:off x="1908" y="2309"/>
                  <a:ext cx="732" cy="523"/>
                </a:xfrm>
                <a:custGeom>
                  <a:avLst/>
                  <a:gdLst>
                    <a:gd name="T0" fmla="*/ 0 w 540"/>
                    <a:gd name="T1" fmla="*/ 2487 h 307"/>
                    <a:gd name="T2" fmla="*/ 324 w 540"/>
                    <a:gd name="T3" fmla="*/ 1375 h 307"/>
                    <a:gd name="T4" fmla="*/ 363 w 540"/>
                    <a:gd name="T5" fmla="*/ 1068 h 307"/>
                    <a:gd name="T6" fmla="*/ 972 w 540"/>
                    <a:gd name="T7" fmla="*/ 58 h 307"/>
                    <a:gd name="T8" fmla="*/ 1540 w 540"/>
                    <a:gd name="T9" fmla="*/ 261 h 307"/>
                    <a:gd name="T10" fmla="*/ 1742 w 540"/>
                    <a:gd name="T11" fmla="*/ 865 h 307"/>
                    <a:gd name="T12" fmla="*/ 1823 w 540"/>
                    <a:gd name="T13" fmla="*/ 1474 h 307"/>
                    <a:gd name="T14" fmla="*/ 1094 w 540"/>
                    <a:gd name="T15" fmla="*/ 2179 h 307"/>
                    <a:gd name="T16" fmla="*/ 647 w 540"/>
                    <a:gd name="T17" fmla="*/ 2080 h 307"/>
                    <a:gd name="T18" fmla="*/ 121 w 540"/>
                    <a:gd name="T19" fmla="*/ 2586 h 307"/>
                    <a:gd name="T20" fmla="*/ 0 w 540"/>
                    <a:gd name="T21" fmla="*/ 2487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40"/>
                    <a:gd name="T34" fmla="*/ 0 h 307"/>
                    <a:gd name="T35" fmla="*/ 540 w 540"/>
                    <a:gd name="T36" fmla="*/ 307 h 30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40" h="307">
                      <a:moveTo>
                        <a:pt x="0" y="295"/>
                      </a:moveTo>
                      <a:cubicBezTo>
                        <a:pt x="49" y="263"/>
                        <a:pt x="62" y="214"/>
                        <a:pt x="96" y="163"/>
                      </a:cubicBezTo>
                      <a:cubicBezTo>
                        <a:pt x="103" y="152"/>
                        <a:pt x="100" y="137"/>
                        <a:pt x="108" y="127"/>
                      </a:cubicBezTo>
                      <a:cubicBezTo>
                        <a:pt x="157" y="64"/>
                        <a:pt x="215" y="31"/>
                        <a:pt x="288" y="7"/>
                      </a:cubicBezTo>
                      <a:cubicBezTo>
                        <a:pt x="344" y="12"/>
                        <a:pt x="409" y="0"/>
                        <a:pt x="456" y="31"/>
                      </a:cubicBezTo>
                      <a:cubicBezTo>
                        <a:pt x="474" y="43"/>
                        <a:pt x="507" y="82"/>
                        <a:pt x="516" y="103"/>
                      </a:cubicBezTo>
                      <a:cubicBezTo>
                        <a:pt x="526" y="126"/>
                        <a:pt x="540" y="175"/>
                        <a:pt x="540" y="175"/>
                      </a:cubicBezTo>
                      <a:cubicBezTo>
                        <a:pt x="509" y="267"/>
                        <a:pt x="406" y="243"/>
                        <a:pt x="324" y="259"/>
                      </a:cubicBezTo>
                      <a:cubicBezTo>
                        <a:pt x="280" y="255"/>
                        <a:pt x="236" y="244"/>
                        <a:pt x="192" y="247"/>
                      </a:cubicBezTo>
                      <a:cubicBezTo>
                        <a:pt x="136" y="250"/>
                        <a:pt x="89" y="294"/>
                        <a:pt x="36" y="307"/>
                      </a:cubicBezTo>
                      <a:cubicBezTo>
                        <a:pt x="24" y="303"/>
                        <a:pt x="0" y="295"/>
                        <a:pt x="0" y="295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53" name="Group 122"/>
                <p:cNvGrpSpPr>
                  <a:grpSpLocks/>
                </p:cNvGrpSpPr>
                <p:nvPr/>
              </p:nvGrpSpPr>
              <p:grpSpPr bwMode="auto">
                <a:xfrm>
                  <a:off x="2112" y="2433"/>
                  <a:ext cx="720" cy="231"/>
                  <a:chOff x="2112" y="2433"/>
                  <a:chExt cx="720" cy="231"/>
                </a:xfrm>
              </p:grpSpPr>
              <p:sp>
                <p:nvSpPr>
                  <p:cNvPr id="18554" name="Freeform 123"/>
                  <p:cNvSpPr>
                    <a:spLocks/>
                  </p:cNvSpPr>
                  <p:nvPr/>
                </p:nvSpPr>
                <p:spPr bwMode="auto">
                  <a:xfrm>
                    <a:off x="2112" y="2472"/>
                    <a:ext cx="720" cy="180"/>
                  </a:xfrm>
                  <a:custGeom>
                    <a:avLst/>
                    <a:gdLst>
                      <a:gd name="T0" fmla="*/ 0 w 720"/>
                      <a:gd name="T1" fmla="*/ 180 h 180"/>
                      <a:gd name="T2" fmla="*/ 720 w 720"/>
                      <a:gd name="T3" fmla="*/ 0 h 180"/>
                      <a:gd name="T4" fmla="*/ 0 60000 65536"/>
                      <a:gd name="T5" fmla="*/ 0 60000 65536"/>
                      <a:gd name="T6" fmla="*/ 0 w 720"/>
                      <a:gd name="T7" fmla="*/ 0 h 180"/>
                      <a:gd name="T8" fmla="*/ 720 w 720"/>
                      <a:gd name="T9" fmla="*/ 180 h 18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20" h="180">
                        <a:moveTo>
                          <a:pt x="0" y="180"/>
                        </a:moveTo>
                        <a:cubicBezTo>
                          <a:pt x="202" y="46"/>
                          <a:pt x="481" y="0"/>
                          <a:pt x="720" y="0"/>
                        </a:cubicBezTo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55" name="Freeform 124"/>
                  <p:cNvSpPr>
                    <a:spLocks/>
                  </p:cNvSpPr>
                  <p:nvPr/>
                </p:nvSpPr>
                <p:spPr bwMode="auto">
                  <a:xfrm>
                    <a:off x="2244" y="2433"/>
                    <a:ext cx="204" cy="51"/>
                  </a:xfrm>
                  <a:custGeom>
                    <a:avLst/>
                    <a:gdLst>
                      <a:gd name="T0" fmla="*/ 204 w 204"/>
                      <a:gd name="T1" fmla="*/ 51 h 51"/>
                      <a:gd name="T2" fmla="*/ 96 w 204"/>
                      <a:gd name="T3" fmla="*/ 3 h 51"/>
                      <a:gd name="T4" fmla="*/ 0 w 204"/>
                      <a:gd name="T5" fmla="*/ 3 h 51"/>
                      <a:gd name="T6" fmla="*/ 0 60000 65536"/>
                      <a:gd name="T7" fmla="*/ 0 60000 65536"/>
                      <a:gd name="T8" fmla="*/ 0 60000 65536"/>
                      <a:gd name="T9" fmla="*/ 0 w 204"/>
                      <a:gd name="T10" fmla="*/ 0 h 51"/>
                      <a:gd name="T11" fmla="*/ 204 w 204"/>
                      <a:gd name="T12" fmla="*/ 51 h 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4" h="51">
                        <a:moveTo>
                          <a:pt x="204" y="51"/>
                        </a:moveTo>
                        <a:cubicBezTo>
                          <a:pt x="167" y="39"/>
                          <a:pt x="135" y="7"/>
                          <a:pt x="96" y="3"/>
                        </a:cubicBezTo>
                        <a:cubicBezTo>
                          <a:pt x="64" y="0"/>
                          <a:pt x="32" y="3"/>
                          <a:pt x="0" y="3"/>
                        </a:cubicBezTo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56" name="Freeform 125"/>
                  <p:cNvSpPr>
                    <a:spLocks/>
                  </p:cNvSpPr>
                  <p:nvPr/>
                </p:nvSpPr>
                <p:spPr bwMode="auto">
                  <a:xfrm>
                    <a:off x="2280" y="2568"/>
                    <a:ext cx="36" cy="96"/>
                  </a:xfrm>
                  <a:custGeom>
                    <a:avLst/>
                    <a:gdLst>
                      <a:gd name="T0" fmla="*/ 36 w 36"/>
                      <a:gd name="T1" fmla="*/ 0 h 96"/>
                      <a:gd name="T2" fmla="*/ 0 w 36"/>
                      <a:gd name="T3" fmla="*/ 96 h 96"/>
                      <a:gd name="T4" fmla="*/ 0 60000 65536"/>
                      <a:gd name="T5" fmla="*/ 0 60000 65536"/>
                      <a:gd name="T6" fmla="*/ 0 w 36"/>
                      <a:gd name="T7" fmla="*/ 0 h 96"/>
                      <a:gd name="T8" fmla="*/ 36 w 36"/>
                      <a:gd name="T9" fmla="*/ 96 h 9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6" h="96">
                        <a:moveTo>
                          <a:pt x="36" y="0"/>
                        </a:moveTo>
                        <a:cubicBezTo>
                          <a:pt x="9" y="80"/>
                          <a:pt x="23" y="49"/>
                          <a:pt x="0" y="96"/>
                        </a:cubicBezTo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8446" name="Freeform 126"/>
            <p:cNvSpPr>
              <a:spLocks/>
            </p:cNvSpPr>
            <p:nvPr/>
          </p:nvSpPr>
          <p:spPr bwMode="auto">
            <a:xfrm>
              <a:off x="2208" y="2256"/>
              <a:ext cx="816" cy="256"/>
            </a:xfrm>
            <a:custGeom>
              <a:avLst/>
              <a:gdLst>
                <a:gd name="T0" fmla="*/ 816 w 816"/>
                <a:gd name="T1" fmla="*/ 256 h 256"/>
                <a:gd name="T2" fmla="*/ 432 w 816"/>
                <a:gd name="T3" fmla="*/ 16 h 256"/>
                <a:gd name="T4" fmla="*/ 0 w 816"/>
                <a:gd name="T5" fmla="*/ 160 h 256"/>
                <a:gd name="T6" fmla="*/ 0 60000 65536"/>
                <a:gd name="T7" fmla="*/ 0 60000 65536"/>
                <a:gd name="T8" fmla="*/ 0 60000 65536"/>
                <a:gd name="T9" fmla="*/ 0 w 816"/>
                <a:gd name="T10" fmla="*/ 0 h 256"/>
                <a:gd name="T11" fmla="*/ 816 w 816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56">
                  <a:moveTo>
                    <a:pt x="816" y="256"/>
                  </a:moveTo>
                  <a:cubicBezTo>
                    <a:pt x="692" y="144"/>
                    <a:pt x="568" y="32"/>
                    <a:pt x="432" y="16"/>
                  </a:cubicBezTo>
                  <a:cubicBezTo>
                    <a:pt x="296" y="0"/>
                    <a:pt x="148" y="80"/>
                    <a:pt x="0" y="16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127"/>
            <p:cNvSpPr>
              <a:spLocks/>
            </p:cNvSpPr>
            <p:nvPr/>
          </p:nvSpPr>
          <p:spPr bwMode="auto">
            <a:xfrm>
              <a:off x="912" y="2312"/>
              <a:ext cx="864" cy="328"/>
            </a:xfrm>
            <a:custGeom>
              <a:avLst/>
              <a:gdLst>
                <a:gd name="T0" fmla="*/ 864 w 864"/>
                <a:gd name="T1" fmla="*/ 88 h 328"/>
                <a:gd name="T2" fmla="*/ 336 w 864"/>
                <a:gd name="T3" fmla="*/ 40 h 328"/>
                <a:gd name="T4" fmla="*/ 0 w 864"/>
                <a:gd name="T5" fmla="*/ 328 h 328"/>
                <a:gd name="T6" fmla="*/ 0 60000 65536"/>
                <a:gd name="T7" fmla="*/ 0 60000 65536"/>
                <a:gd name="T8" fmla="*/ 0 60000 65536"/>
                <a:gd name="T9" fmla="*/ 0 w 864"/>
                <a:gd name="T10" fmla="*/ 0 h 328"/>
                <a:gd name="T11" fmla="*/ 864 w 864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28">
                  <a:moveTo>
                    <a:pt x="864" y="88"/>
                  </a:moveTo>
                  <a:cubicBezTo>
                    <a:pt x="672" y="44"/>
                    <a:pt x="480" y="0"/>
                    <a:pt x="336" y="40"/>
                  </a:cubicBezTo>
                  <a:cubicBezTo>
                    <a:pt x="192" y="80"/>
                    <a:pt x="96" y="204"/>
                    <a:pt x="0" y="32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28"/>
            <p:cNvSpPr>
              <a:spLocks/>
            </p:cNvSpPr>
            <p:nvPr/>
          </p:nvSpPr>
          <p:spPr bwMode="auto">
            <a:xfrm>
              <a:off x="2016" y="2544"/>
              <a:ext cx="864" cy="528"/>
            </a:xfrm>
            <a:custGeom>
              <a:avLst/>
              <a:gdLst>
                <a:gd name="T0" fmla="*/ 864 w 864"/>
                <a:gd name="T1" fmla="*/ 0 h 528"/>
                <a:gd name="T2" fmla="*/ 288 w 864"/>
                <a:gd name="T3" fmla="*/ 192 h 528"/>
                <a:gd name="T4" fmla="*/ 0 w 864"/>
                <a:gd name="T5" fmla="*/ 528 h 528"/>
                <a:gd name="T6" fmla="*/ 0 60000 65536"/>
                <a:gd name="T7" fmla="*/ 0 60000 65536"/>
                <a:gd name="T8" fmla="*/ 0 60000 65536"/>
                <a:gd name="T9" fmla="*/ 0 w 864"/>
                <a:gd name="T10" fmla="*/ 0 h 528"/>
                <a:gd name="T11" fmla="*/ 864 w 86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28">
                  <a:moveTo>
                    <a:pt x="864" y="0"/>
                  </a:moveTo>
                  <a:cubicBezTo>
                    <a:pt x="648" y="52"/>
                    <a:pt x="432" y="104"/>
                    <a:pt x="288" y="192"/>
                  </a:cubicBezTo>
                  <a:cubicBezTo>
                    <a:pt x="144" y="280"/>
                    <a:pt x="72" y="404"/>
                    <a:pt x="0" y="52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29"/>
            <p:cNvSpPr>
              <a:spLocks/>
            </p:cNvSpPr>
            <p:nvPr/>
          </p:nvSpPr>
          <p:spPr bwMode="auto">
            <a:xfrm>
              <a:off x="1008" y="3312"/>
              <a:ext cx="720" cy="192"/>
            </a:xfrm>
            <a:custGeom>
              <a:avLst/>
              <a:gdLst>
                <a:gd name="T0" fmla="*/ 720 w 720"/>
                <a:gd name="T1" fmla="*/ 0 h 192"/>
                <a:gd name="T2" fmla="*/ 288 w 720"/>
                <a:gd name="T3" fmla="*/ 48 h 192"/>
                <a:gd name="T4" fmla="*/ 0 w 720"/>
                <a:gd name="T5" fmla="*/ 192 h 192"/>
                <a:gd name="T6" fmla="*/ 0 60000 65536"/>
                <a:gd name="T7" fmla="*/ 0 60000 65536"/>
                <a:gd name="T8" fmla="*/ 0 60000 65536"/>
                <a:gd name="T9" fmla="*/ 0 w 720"/>
                <a:gd name="T10" fmla="*/ 0 h 192"/>
                <a:gd name="T11" fmla="*/ 720 w 72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92">
                  <a:moveTo>
                    <a:pt x="720" y="0"/>
                  </a:moveTo>
                  <a:cubicBezTo>
                    <a:pt x="564" y="8"/>
                    <a:pt x="408" y="16"/>
                    <a:pt x="288" y="48"/>
                  </a:cubicBezTo>
                  <a:cubicBezTo>
                    <a:pt x="168" y="80"/>
                    <a:pt x="84" y="136"/>
                    <a:pt x="0" y="1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AutoShape 130"/>
            <p:cNvSpPr>
              <a:spLocks noChangeArrowheads="1"/>
            </p:cNvSpPr>
            <p:nvPr/>
          </p:nvSpPr>
          <p:spPr bwMode="auto">
            <a:xfrm>
              <a:off x="1584" y="1344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AutoShape 131"/>
            <p:cNvSpPr>
              <a:spLocks noChangeArrowheads="1"/>
            </p:cNvSpPr>
            <p:nvPr/>
          </p:nvSpPr>
          <p:spPr bwMode="auto">
            <a:xfrm>
              <a:off x="3888" y="1392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AutoShape 132"/>
            <p:cNvSpPr>
              <a:spLocks noChangeArrowheads="1"/>
            </p:cNvSpPr>
            <p:nvPr/>
          </p:nvSpPr>
          <p:spPr bwMode="auto">
            <a:xfrm rot="5400000" flipV="1">
              <a:off x="4560" y="3312"/>
              <a:ext cx="480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AutoShape 133"/>
            <p:cNvSpPr>
              <a:spLocks noChangeArrowheads="1"/>
            </p:cNvSpPr>
            <p:nvPr/>
          </p:nvSpPr>
          <p:spPr bwMode="auto">
            <a:xfrm flipH="1">
              <a:off x="2064" y="3552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Freeform 134"/>
            <p:cNvSpPr>
              <a:spLocks/>
            </p:cNvSpPr>
            <p:nvPr/>
          </p:nvSpPr>
          <p:spPr bwMode="auto">
            <a:xfrm>
              <a:off x="3648" y="2352"/>
              <a:ext cx="1584" cy="152"/>
            </a:xfrm>
            <a:custGeom>
              <a:avLst/>
              <a:gdLst>
                <a:gd name="T0" fmla="*/ 1584 w 1584"/>
                <a:gd name="T1" fmla="*/ 0 h 152"/>
                <a:gd name="T2" fmla="*/ 816 w 1584"/>
                <a:gd name="T3" fmla="*/ 144 h 152"/>
                <a:gd name="T4" fmla="*/ 144 w 1584"/>
                <a:gd name="T5" fmla="*/ 48 h 152"/>
                <a:gd name="T6" fmla="*/ 0 w 1584"/>
                <a:gd name="T7" fmla="*/ 144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152"/>
                <a:gd name="T14" fmla="*/ 1584 w 1584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152">
                  <a:moveTo>
                    <a:pt x="1584" y="0"/>
                  </a:moveTo>
                  <a:cubicBezTo>
                    <a:pt x="1320" y="68"/>
                    <a:pt x="1056" y="136"/>
                    <a:pt x="816" y="144"/>
                  </a:cubicBezTo>
                  <a:cubicBezTo>
                    <a:pt x="576" y="152"/>
                    <a:pt x="280" y="48"/>
                    <a:pt x="144" y="48"/>
                  </a:cubicBezTo>
                  <a:cubicBezTo>
                    <a:pt x="8" y="48"/>
                    <a:pt x="4" y="96"/>
                    <a:pt x="0" y="14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55" name="Group 135"/>
            <p:cNvGrpSpPr>
              <a:grpSpLocks/>
            </p:cNvGrpSpPr>
            <p:nvPr/>
          </p:nvGrpSpPr>
          <p:grpSpPr bwMode="auto">
            <a:xfrm>
              <a:off x="248" y="144"/>
              <a:ext cx="1588" cy="1632"/>
              <a:chOff x="200" y="0"/>
              <a:chExt cx="1588" cy="1632"/>
            </a:xfrm>
          </p:grpSpPr>
          <p:grpSp>
            <p:nvGrpSpPr>
              <p:cNvPr id="18505" name="Group 136"/>
              <p:cNvGrpSpPr>
                <a:grpSpLocks/>
              </p:cNvGrpSpPr>
              <p:nvPr/>
            </p:nvGrpSpPr>
            <p:grpSpPr bwMode="auto">
              <a:xfrm>
                <a:off x="200" y="192"/>
                <a:ext cx="1588" cy="1440"/>
                <a:chOff x="200" y="480"/>
                <a:chExt cx="1588" cy="1440"/>
              </a:xfrm>
            </p:grpSpPr>
            <p:grpSp>
              <p:nvGrpSpPr>
                <p:cNvPr id="18511" name="Group 137"/>
                <p:cNvGrpSpPr>
                  <a:grpSpLocks/>
                </p:cNvGrpSpPr>
                <p:nvPr/>
              </p:nvGrpSpPr>
              <p:grpSpPr bwMode="auto">
                <a:xfrm rot="4427017">
                  <a:off x="720" y="624"/>
                  <a:ext cx="432" cy="240"/>
                  <a:chOff x="1908" y="2309"/>
                  <a:chExt cx="924" cy="523"/>
                </a:xfrm>
              </p:grpSpPr>
              <p:sp>
                <p:nvSpPr>
                  <p:cNvPr id="18544" name="Freeform 138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545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546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47" name="Freeform 141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48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8512" name="AutoShape 143"/>
                <p:cNvSpPr>
                  <a:spLocks noChangeArrowheads="1"/>
                </p:cNvSpPr>
                <p:nvPr/>
              </p:nvSpPr>
              <p:spPr bwMode="auto">
                <a:xfrm>
                  <a:off x="720" y="1392"/>
                  <a:ext cx="72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780 w 21600"/>
                    <a:gd name="T13" fmla="*/ 3764 h 21600"/>
                    <a:gd name="T14" fmla="*/ 17820 w 21600"/>
                    <a:gd name="T15" fmla="*/ 1783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3960" y="21600"/>
                      </a:lnTo>
                      <a:lnTo>
                        <a:pt x="1764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13" name="Freeform 144"/>
                <p:cNvSpPr>
                  <a:spLocks/>
                </p:cNvSpPr>
                <p:nvPr/>
              </p:nvSpPr>
              <p:spPr bwMode="auto">
                <a:xfrm>
                  <a:off x="803" y="838"/>
                  <a:ext cx="433" cy="602"/>
                </a:xfrm>
                <a:custGeom>
                  <a:avLst/>
                  <a:gdLst>
                    <a:gd name="T0" fmla="*/ 181 w 433"/>
                    <a:gd name="T1" fmla="*/ 602 h 602"/>
                    <a:gd name="T2" fmla="*/ 169 w 433"/>
                    <a:gd name="T3" fmla="*/ 374 h 602"/>
                    <a:gd name="T4" fmla="*/ 97 w 433"/>
                    <a:gd name="T5" fmla="*/ 266 h 602"/>
                    <a:gd name="T6" fmla="*/ 73 w 433"/>
                    <a:gd name="T7" fmla="*/ 194 h 602"/>
                    <a:gd name="T8" fmla="*/ 25 w 433"/>
                    <a:gd name="T9" fmla="*/ 122 h 602"/>
                    <a:gd name="T10" fmla="*/ 13 w 433"/>
                    <a:gd name="T11" fmla="*/ 86 h 602"/>
                    <a:gd name="T12" fmla="*/ 37 w 433"/>
                    <a:gd name="T13" fmla="*/ 122 h 602"/>
                    <a:gd name="T14" fmla="*/ 73 w 433"/>
                    <a:gd name="T15" fmla="*/ 146 h 602"/>
                    <a:gd name="T16" fmla="*/ 133 w 433"/>
                    <a:gd name="T17" fmla="*/ 242 h 602"/>
                    <a:gd name="T18" fmla="*/ 217 w 433"/>
                    <a:gd name="T19" fmla="*/ 314 h 602"/>
                    <a:gd name="T20" fmla="*/ 217 w 433"/>
                    <a:gd name="T21" fmla="*/ 182 h 602"/>
                    <a:gd name="T22" fmla="*/ 229 w 433"/>
                    <a:gd name="T23" fmla="*/ 50 h 602"/>
                    <a:gd name="T24" fmla="*/ 253 w 433"/>
                    <a:gd name="T25" fmla="*/ 14 h 602"/>
                    <a:gd name="T26" fmla="*/ 265 w 433"/>
                    <a:gd name="T27" fmla="*/ 170 h 602"/>
                    <a:gd name="T28" fmla="*/ 289 w 433"/>
                    <a:gd name="T29" fmla="*/ 242 h 602"/>
                    <a:gd name="T30" fmla="*/ 301 w 433"/>
                    <a:gd name="T31" fmla="*/ 398 h 602"/>
                    <a:gd name="T32" fmla="*/ 337 w 433"/>
                    <a:gd name="T33" fmla="*/ 374 h 602"/>
                    <a:gd name="T34" fmla="*/ 421 w 433"/>
                    <a:gd name="T35" fmla="*/ 242 h 602"/>
                    <a:gd name="T36" fmla="*/ 433 w 433"/>
                    <a:gd name="T37" fmla="*/ 278 h 602"/>
                    <a:gd name="T38" fmla="*/ 337 w 433"/>
                    <a:gd name="T39" fmla="*/ 458 h 602"/>
                    <a:gd name="T40" fmla="*/ 325 w 433"/>
                    <a:gd name="T41" fmla="*/ 542 h 602"/>
                    <a:gd name="T42" fmla="*/ 337 w 433"/>
                    <a:gd name="T43" fmla="*/ 602 h 60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33"/>
                    <a:gd name="T67" fmla="*/ 0 h 602"/>
                    <a:gd name="T68" fmla="*/ 433 w 433"/>
                    <a:gd name="T69" fmla="*/ 602 h 60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33" h="602">
                      <a:moveTo>
                        <a:pt x="181" y="602"/>
                      </a:moveTo>
                      <a:cubicBezTo>
                        <a:pt x="205" y="531"/>
                        <a:pt x="206" y="441"/>
                        <a:pt x="169" y="374"/>
                      </a:cubicBezTo>
                      <a:cubicBezTo>
                        <a:pt x="148" y="336"/>
                        <a:pt x="111" y="307"/>
                        <a:pt x="97" y="266"/>
                      </a:cubicBezTo>
                      <a:cubicBezTo>
                        <a:pt x="89" y="242"/>
                        <a:pt x="87" y="215"/>
                        <a:pt x="73" y="194"/>
                      </a:cubicBezTo>
                      <a:cubicBezTo>
                        <a:pt x="57" y="170"/>
                        <a:pt x="34" y="149"/>
                        <a:pt x="25" y="122"/>
                      </a:cubicBezTo>
                      <a:cubicBezTo>
                        <a:pt x="21" y="110"/>
                        <a:pt x="0" y="86"/>
                        <a:pt x="13" y="86"/>
                      </a:cubicBezTo>
                      <a:cubicBezTo>
                        <a:pt x="27" y="86"/>
                        <a:pt x="27" y="112"/>
                        <a:pt x="37" y="122"/>
                      </a:cubicBezTo>
                      <a:cubicBezTo>
                        <a:pt x="47" y="132"/>
                        <a:pt x="61" y="138"/>
                        <a:pt x="73" y="146"/>
                      </a:cubicBezTo>
                      <a:cubicBezTo>
                        <a:pt x="102" y="232"/>
                        <a:pt x="76" y="204"/>
                        <a:pt x="133" y="242"/>
                      </a:cubicBezTo>
                      <a:cubicBezTo>
                        <a:pt x="151" y="296"/>
                        <a:pt x="165" y="297"/>
                        <a:pt x="217" y="314"/>
                      </a:cubicBezTo>
                      <a:cubicBezTo>
                        <a:pt x="255" y="258"/>
                        <a:pt x="231" y="252"/>
                        <a:pt x="217" y="182"/>
                      </a:cubicBezTo>
                      <a:cubicBezTo>
                        <a:pt x="221" y="138"/>
                        <a:pt x="220" y="93"/>
                        <a:pt x="229" y="50"/>
                      </a:cubicBezTo>
                      <a:cubicBezTo>
                        <a:pt x="232" y="36"/>
                        <a:pt x="249" y="0"/>
                        <a:pt x="253" y="14"/>
                      </a:cubicBezTo>
                      <a:cubicBezTo>
                        <a:pt x="268" y="64"/>
                        <a:pt x="257" y="118"/>
                        <a:pt x="265" y="170"/>
                      </a:cubicBezTo>
                      <a:cubicBezTo>
                        <a:pt x="269" y="195"/>
                        <a:pt x="289" y="242"/>
                        <a:pt x="289" y="242"/>
                      </a:cubicBezTo>
                      <a:cubicBezTo>
                        <a:pt x="293" y="294"/>
                        <a:pt x="283" y="349"/>
                        <a:pt x="301" y="398"/>
                      </a:cubicBezTo>
                      <a:cubicBezTo>
                        <a:pt x="306" y="412"/>
                        <a:pt x="327" y="384"/>
                        <a:pt x="337" y="374"/>
                      </a:cubicBezTo>
                      <a:cubicBezTo>
                        <a:pt x="388" y="323"/>
                        <a:pt x="352" y="288"/>
                        <a:pt x="421" y="242"/>
                      </a:cubicBezTo>
                      <a:cubicBezTo>
                        <a:pt x="425" y="254"/>
                        <a:pt x="433" y="265"/>
                        <a:pt x="433" y="278"/>
                      </a:cubicBezTo>
                      <a:cubicBezTo>
                        <a:pt x="433" y="333"/>
                        <a:pt x="357" y="397"/>
                        <a:pt x="337" y="458"/>
                      </a:cubicBezTo>
                      <a:cubicBezTo>
                        <a:pt x="333" y="486"/>
                        <a:pt x="325" y="514"/>
                        <a:pt x="325" y="542"/>
                      </a:cubicBezTo>
                      <a:cubicBezTo>
                        <a:pt x="325" y="562"/>
                        <a:pt x="337" y="582"/>
                        <a:pt x="337" y="602"/>
                      </a:cubicBezTo>
                    </a:path>
                  </a:pathLst>
                </a:custGeom>
                <a:solidFill>
                  <a:srgbClr val="333300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14" name="Group 145"/>
                <p:cNvGrpSpPr>
                  <a:grpSpLocks/>
                </p:cNvGrpSpPr>
                <p:nvPr/>
              </p:nvGrpSpPr>
              <p:grpSpPr bwMode="auto">
                <a:xfrm rot="2889086">
                  <a:off x="288" y="632"/>
                  <a:ext cx="636" cy="331"/>
                  <a:chOff x="1908" y="2309"/>
                  <a:chExt cx="924" cy="523"/>
                </a:xfrm>
              </p:grpSpPr>
              <p:sp>
                <p:nvSpPr>
                  <p:cNvPr id="18539" name="Freeform 146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540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541" name="Freeform 148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42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43" name="Freeform 150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15" name="Group 151"/>
                <p:cNvGrpSpPr>
                  <a:grpSpLocks/>
                </p:cNvGrpSpPr>
                <p:nvPr/>
              </p:nvGrpSpPr>
              <p:grpSpPr bwMode="auto">
                <a:xfrm rot="8240135" flipV="1">
                  <a:off x="1152" y="864"/>
                  <a:ext cx="636" cy="331"/>
                  <a:chOff x="1908" y="2309"/>
                  <a:chExt cx="924" cy="523"/>
                </a:xfrm>
              </p:grpSpPr>
              <p:sp>
                <p:nvSpPr>
                  <p:cNvPr id="18534" name="Freeform 152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535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536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37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16" name="Group 157"/>
                <p:cNvGrpSpPr>
                  <a:grpSpLocks/>
                </p:cNvGrpSpPr>
                <p:nvPr/>
              </p:nvGrpSpPr>
              <p:grpSpPr bwMode="auto">
                <a:xfrm rot="3373765">
                  <a:off x="816" y="864"/>
                  <a:ext cx="432" cy="240"/>
                  <a:chOff x="1908" y="2309"/>
                  <a:chExt cx="924" cy="523"/>
                </a:xfrm>
              </p:grpSpPr>
              <p:sp>
                <p:nvSpPr>
                  <p:cNvPr id="18529" name="Freeform 158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530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531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32" name="Freeform 161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33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17" name="Group 163"/>
                <p:cNvGrpSpPr>
                  <a:grpSpLocks/>
                </p:cNvGrpSpPr>
                <p:nvPr/>
              </p:nvGrpSpPr>
              <p:grpSpPr bwMode="auto">
                <a:xfrm rot="8205302" flipV="1">
                  <a:off x="1056" y="624"/>
                  <a:ext cx="432" cy="240"/>
                  <a:chOff x="1908" y="2309"/>
                  <a:chExt cx="924" cy="523"/>
                </a:xfrm>
              </p:grpSpPr>
              <p:sp>
                <p:nvSpPr>
                  <p:cNvPr id="18524" name="Freeform 164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525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526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7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8" name="Freeform 168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18" name="Group 169"/>
                <p:cNvGrpSpPr>
                  <a:grpSpLocks/>
                </p:cNvGrpSpPr>
                <p:nvPr/>
              </p:nvGrpSpPr>
              <p:grpSpPr bwMode="auto">
                <a:xfrm rot="1841836">
                  <a:off x="200" y="816"/>
                  <a:ext cx="720" cy="432"/>
                  <a:chOff x="1908" y="2309"/>
                  <a:chExt cx="924" cy="523"/>
                </a:xfrm>
              </p:grpSpPr>
              <p:sp>
                <p:nvSpPr>
                  <p:cNvPr id="18519" name="Freeform 170"/>
                  <p:cNvSpPr>
                    <a:spLocks/>
                  </p:cNvSpPr>
                  <p:nvPr/>
                </p:nvSpPr>
                <p:spPr bwMode="auto">
                  <a:xfrm>
                    <a:off x="1908" y="2309"/>
                    <a:ext cx="732" cy="523"/>
                  </a:xfrm>
                  <a:custGeom>
                    <a:avLst/>
                    <a:gdLst>
                      <a:gd name="T0" fmla="*/ 0 w 540"/>
                      <a:gd name="T1" fmla="*/ 2487 h 307"/>
                      <a:gd name="T2" fmla="*/ 324 w 540"/>
                      <a:gd name="T3" fmla="*/ 1375 h 307"/>
                      <a:gd name="T4" fmla="*/ 363 w 540"/>
                      <a:gd name="T5" fmla="*/ 1068 h 307"/>
                      <a:gd name="T6" fmla="*/ 972 w 540"/>
                      <a:gd name="T7" fmla="*/ 58 h 307"/>
                      <a:gd name="T8" fmla="*/ 1540 w 540"/>
                      <a:gd name="T9" fmla="*/ 261 h 307"/>
                      <a:gd name="T10" fmla="*/ 1742 w 540"/>
                      <a:gd name="T11" fmla="*/ 865 h 307"/>
                      <a:gd name="T12" fmla="*/ 1823 w 540"/>
                      <a:gd name="T13" fmla="*/ 1474 h 307"/>
                      <a:gd name="T14" fmla="*/ 1094 w 540"/>
                      <a:gd name="T15" fmla="*/ 2179 h 307"/>
                      <a:gd name="T16" fmla="*/ 647 w 540"/>
                      <a:gd name="T17" fmla="*/ 2080 h 307"/>
                      <a:gd name="T18" fmla="*/ 121 w 540"/>
                      <a:gd name="T19" fmla="*/ 2586 h 307"/>
                      <a:gd name="T20" fmla="*/ 0 w 540"/>
                      <a:gd name="T21" fmla="*/ 2487 h 30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540"/>
                      <a:gd name="T34" fmla="*/ 0 h 307"/>
                      <a:gd name="T35" fmla="*/ 540 w 540"/>
                      <a:gd name="T36" fmla="*/ 307 h 30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540" h="307">
                        <a:moveTo>
                          <a:pt x="0" y="295"/>
                        </a:moveTo>
                        <a:cubicBezTo>
                          <a:pt x="49" y="263"/>
                          <a:pt x="62" y="214"/>
                          <a:pt x="96" y="163"/>
                        </a:cubicBezTo>
                        <a:cubicBezTo>
                          <a:pt x="103" y="152"/>
                          <a:pt x="100" y="137"/>
                          <a:pt x="108" y="127"/>
                        </a:cubicBezTo>
                        <a:cubicBezTo>
                          <a:pt x="157" y="64"/>
                          <a:pt x="215" y="31"/>
                          <a:pt x="288" y="7"/>
                        </a:cubicBezTo>
                        <a:cubicBezTo>
                          <a:pt x="344" y="12"/>
                          <a:pt x="409" y="0"/>
                          <a:pt x="456" y="31"/>
                        </a:cubicBezTo>
                        <a:cubicBezTo>
                          <a:pt x="474" y="43"/>
                          <a:pt x="507" y="82"/>
                          <a:pt x="516" y="103"/>
                        </a:cubicBezTo>
                        <a:cubicBezTo>
                          <a:pt x="526" y="126"/>
                          <a:pt x="540" y="175"/>
                          <a:pt x="540" y="175"/>
                        </a:cubicBezTo>
                        <a:cubicBezTo>
                          <a:pt x="509" y="267"/>
                          <a:pt x="406" y="243"/>
                          <a:pt x="324" y="259"/>
                        </a:cubicBezTo>
                        <a:cubicBezTo>
                          <a:pt x="280" y="255"/>
                          <a:pt x="236" y="244"/>
                          <a:pt x="192" y="247"/>
                        </a:cubicBezTo>
                        <a:cubicBezTo>
                          <a:pt x="136" y="250"/>
                          <a:pt x="89" y="294"/>
                          <a:pt x="36" y="307"/>
                        </a:cubicBezTo>
                        <a:cubicBezTo>
                          <a:pt x="24" y="303"/>
                          <a:pt x="0" y="295"/>
                          <a:pt x="0" y="29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520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2112" y="2433"/>
                    <a:ext cx="720" cy="231"/>
                    <a:chOff x="2112" y="2433"/>
                    <a:chExt cx="720" cy="231"/>
                  </a:xfrm>
                </p:grpSpPr>
                <p:sp>
                  <p:nvSpPr>
                    <p:cNvPr id="18521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2112" y="2472"/>
                      <a:ext cx="720" cy="180"/>
                    </a:xfrm>
                    <a:custGeom>
                      <a:avLst/>
                      <a:gdLst>
                        <a:gd name="T0" fmla="*/ 0 w 720"/>
                        <a:gd name="T1" fmla="*/ 180 h 180"/>
                        <a:gd name="T2" fmla="*/ 720 w 720"/>
                        <a:gd name="T3" fmla="*/ 0 h 180"/>
                        <a:gd name="T4" fmla="*/ 0 60000 65536"/>
                        <a:gd name="T5" fmla="*/ 0 60000 65536"/>
                        <a:gd name="T6" fmla="*/ 0 w 720"/>
                        <a:gd name="T7" fmla="*/ 0 h 180"/>
                        <a:gd name="T8" fmla="*/ 720 w 720"/>
                        <a:gd name="T9" fmla="*/ 180 h 18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20" h="180">
                          <a:moveTo>
                            <a:pt x="0" y="180"/>
                          </a:moveTo>
                          <a:cubicBezTo>
                            <a:pt x="202" y="46"/>
                            <a:pt x="481" y="0"/>
                            <a:pt x="720" y="0"/>
                          </a:cubicBezTo>
                        </a:path>
                      </a:pathLst>
                    </a:custGeom>
                    <a:noFill/>
                    <a:ln w="381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2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2244" y="2433"/>
                      <a:ext cx="204" cy="51"/>
                    </a:xfrm>
                    <a:custGeom>
                      <a:avLst/>
                      <a:gdLst>
                        <a:gd name="T0" fmla="*/ 204 w 204"/>
                        <a:gd name="T1" fmla="*/ 51 h 51"/>
                        <a:gd name="T2" fmla="*/ 96 w 204"/>
                        <a:gd name="T3" fmla="*/ 3 h 51"/>
                        <a:gd name="T4" fmla="*/ 0 w 204"/>
                        <a:gd name="T5" fmla="*/ 3 h 51"/>
                        <a:gd name="T6" fmla="*/ 0 60000 65536"/>
                        <a:gd name="T7" fmla="*/ 0 60000 65536"/>
                        <a:gd name="T8" fmla="*/ 0 60000 65536"/>
                        <a:gd name="T9" fmla="*/ 0 w 204"/>
                        <a:gd name="T10" fmla="*/ 0 h 51"/>
                        <a:gd name="T11" fmla="*/ 204 w 204"/>
                        <a:gd name="T12" fmla="*/ 51 h 5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4" h="51">
                          <a:moveTo>
                            <a:pt x="204" y="51"/>
                          </a:moveTo>
                          <a:cubicBezTo>
                            <a:pt x="167" y="39"/>
                            <a:pt x="135" y="7"/>
                            <a:pt x="96" y="3"/>
                          </a:cubicBezTo>
                          <a:cubicBezTo>
                            <a:pt x="64" y="0"/>
                            <a:pt x="32" y="3"/>
                            <a:pt x="0" y="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3" name="Freeform 174"/>
                    <p:cNvSpPr>
                      <a:spLocks/>
                    </p:cNvSpPr>
                    <p:nvPr/>
                  </p:nvSpPr>
                  <p:spPr bwMode="auto">
                    <a:xfrm>
                      <a:off x="2280" y="2568"/>
                      <a:ext cx="36" cy="96"/>
                    </a:xfrm>
                    <a:custGeom>
                      <a:avLst/>
                      <a:gdLst>
                        <a:gd name="T0" fmla="*/ 36 w 36"/>
                        <a:gd name="T1" fmla="*/ 0 h 96"/>
                        <a:gd name="T2" fmla="*/ 0 w 36"/>
                        <a:gd name="T3" fmla="*/ 96 h 96"/>
                        <a:gd name="T4" fmla="*/ 0 60000 65536"/>
                        <a:gd name="T5" fmla="*/ 0 60000 65536"/>
                        <a:gd name="T6" fmla="*/ 0 w 36"/>
                        <a:gd name="T7" fmla="*/ 0 h 96"/>
                        <a:gd name="T8" fmla="*/ 36 w 36"/>
                        <a:gd name="T9" fmla="*/ 96 h 9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96">
                          <a:moveTo>
                            <a:pt x="36" y="0"/>
                          </a:moveTo>
                          <a:cubicBezTo>
                            <a:pt x="9" y="80"/>
                            <a:pt x="23" y="49"/>
                            <a:pt x="0" y="9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8506" name="Group 175"/>
              <p:cNvGrpSpPr>
                <a:grpSpLocks/>
              </p:cNvGrpSpPr>
              <p:nvPr/>
            </p:nvGrpSpPr>
            <p:grpSpPr bwMode="auto">
              <a:xfrm>
                <a:off x="240" y="0"/>
                <a:ext cx="864" cy="288"/>
                <a:chOff x="240" y="0"/>
                <a:chExt cx="864" cy="288"/>
              </a:xfrm>
            </p:grpSpPr>
            <p:sp>
              <p:nvSpPr>
                <p:cNvPr id="18507" name="Line 176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8" name="Line 177"/>
                <p:cNvSpPr>
                  <a:spLocks noChangeShapeType="1"/>
                </p:cNvSpPr>
                <p:nvPr/>
              </p:nvSpPr>
              <p:spPr bwMode="auto">
                <a:xfrm>
                  <a:off x="432" y="0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9" name="Line 178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0" name="Line 179"/>
                <p:cNvSpPr>
                  <a:spLocks noChangeShapeType="1"/>
                </p:cNvSpPr>
                <p:nvPr/>
              </p:nvSpPr>
              <p:spPr bwMode="auto">
                <a:xfrm>
                  <a:off x="816" y="0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456" name="Group 180"/>
            <p:cNvGrpSpPr>
              <a:grpSpLocks/>
            </p:cNvGrpSpPr>
            <p:nvPr/>
          </p:nvGrpSpPr>
          <p:grpSpPr bwMode="auto">
            <a:xfrm>
              <a:off x="3936" y="144"/>
              <a:ext cx="1632" cy="1680"/>
              <a:chOff x="3888" y="0"/>
              <a:chExt cx="1632" cy="1680"/>
            </a:xfrm>
          </p:grpSpPr>
          <p:grpSp>
            <p:nvGrpSpPr>
              <p:cNvPr id="18459" name="Group 181"/>
              <p:cNvGrpSpPr>
                <a:grpSpLocks/>
              </p:cNvGrpSpPr>
              <p:nvPr/>
            </p:nvGrpSpPr>
            <p:grpSpPr bwMode="auto">
              <a:xfrm>
                <a:off x="3888" y="240"/>
                <a:ext cx="1632" cy="1440"/>
                <a:chOff x="3888" y="240"/>
                <a:chExt cx="1632" cy="1440"/>
              </a:xfrm>
            </p:grpSpPr>
            <p:sp>
              <p:nvSpPr>
                <p:cNvPr id="18465" name="AutoShape 182"/>
                <p:cNvSpPr>
                  <a:spLocks noChangeArrowheads="1"/>
                </p:cNvSpPr>
                <p:nvPr/>
              </p:nvSpPr>
              <p:spPr bwMode="auto">
                <a:xfrm>
                  <a:off x="4408" y="1152"/>
                  <a:ext cx="72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780 w 21600"/>
                    <a:gd name="T13" fmla="*/ 3764 h 21600"/>
                    <a:gd name="T14" fmla="*/ 17820 w 21600"/>
                    <a:gd name="T15" fmla="*/ 1783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3960" y="21600"/>
                      </a:lnTo>
                      <a:lnTo>
                        <a:pt x="1764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466" name="Group 183"/>
                <p:cNvGrpSpPr>
                  <a:grpSpLocks/>
                </p:cNvGrpSpPr>
                <p:nvPr/>
              </p:nvGrpSpPr>
              <p:grpSpPr bwMode="auto">
                <a:xfrm>
                  <a:off x="3888" y="240"/>
                  <a:ext cx="1632" cy="960"/>
                  <a:chOff x="3888" y="240"/>
                  <a:chExt cx="1632" cy="960"/>
                </a:xfrm>
              </p:grpSpPr>
              <p:grpSp>
                <p:nvGrpSpPr>
                  <p:cNvPr id="18467" name="Group 184"/>
                  <p:cNvGrpSpPr>
                    <a:grpSpLocks/>
                  </p:cNvGrpSpPr>
                  <p:nvPr/>
                </p:nvGrpSpPr>
                <p:grpSpPr bwMode="auto">
                  <a:xfrm rot="4427017">
                    <a:off x="4408" y="384"/>
                    <a:ext cx="432" cy="240"/>
                    <a:chOff x="1908" y="2309"/>
                    <a:chExt cx="924" cy="523"/>
                  </a:xfrm>
                </p:grpSpPr>
                <p:sp>
                  <p:nvSpPr>
                    <p:cNvPr id="18500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1908" y="2309"/>
                      <a:ext cx="732" cy="523"/>
                    </a:xfrm>
                    <a:custGeom>
                      <a:avLst/>
                      <a:gdLst>
                        <a:gd name="T0" fmla="*/ 0 w 540"/>
                        <a:gd name="T1" fmla="*/ 2487 h 307"/>
                        <a:gd name="T2" fmla="*/ 324 w 540"/>
                        <a:gd name="T3" fmla="*/ 1375 h 307"/>
                        <a:gd name="T4" fmla="*/ 363 w 540"/>
                        <a:gd name="T5" fmla="*/ 1068 h 307"/>
                        <a:gd name="T6" fmla="*/ 972 w 540"/>
                        <a:gd name="T7" fmla="*/ 58 h 307"/>
                        <a:gd name="T8" fmla="*/ 1540 w 540"/>
                        <a:gd name="T9" fmla="*/ 261 h 307"/>
                        <a:gd name="T10" fmla="*/ 1742 w 540"/>
                        <a:gd name="T11" fmla="*/ 865 h 307"/>
                        <a:gd name="T12" fmla="*/ 1823 w 540"/>
                        <a:gd name="T13" fmla="*/ 1474 h 307"/>
                        <a:gd name="T14" fmla="*/ 1094 w 540"/>
                        <a:gd name="T15" fmla="*/ 2179 h 307"/>
                        <a:gd name="T16" fmla="*/ 647 w 540"/>
                        <a:gd name="T17" fmla="*/ 2080 h 307"/>
                        <a:gd name="T18" fmla="*/ 121 w 540"/>
                        <a:gd name="T19" fmla="*/ 2586 h 307"/>
                        <a:gd name="T20" fmla="*/ 0 w 540"/>
                        <a:gd name="T21" fmla="*/ 2487 h 307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540"/>
                        <a:gd name="T34" fmla="*/ 0 h 307"/>
                        <a:gd name="T35" fmla="*/ 540 w 540"/>
                        <a:gd name="T36" fmla="*/ 307 h 307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540" h="307">
                          <a:moveTo>
                            <a:pt x="0" y="295"/>
                          </a:moveTo>
                          <a:cubicBezTo>
                            <a:pt x="49" y="263"/>
                            <a:pt x="62" y="214"/>
                            <a:pt x="96" y="163"/>
                          </a:cubicBezTo>
                          <a:cubicBezTo>
                            <a:pt x="103" y="152"/>
                            <a:pt x="100" y="137"/>
                            <a:pt x="108" y="127"/>
                          </a:cubicBezTo>
                          <a:cubicBezTo>
                            <a:pt x="157" y="64"/>
                            <a:pt x="215" y="31"/>
                            <a:pt x="288" y="7"/>
                          </a:cubicBezTo>
                          <a:cubicBezTo>
                            <a:pt x="344" y="12"/>
                            <a:pt x="409" y="0"/>
                            <a:pt x="456" y="31"/>
                          </a:cubicBezTo>
                          <a:cubicBezTo>
                            <a:pt x="474" y="43"/>
                            <a:pt x="507" y="82"/>
                            <a:pt x="516" y="103"/>
                          </a:cubicBezTo>
                          <a:cubicBezTo>
                            <a:pt x="526" y="126"/>
                            <a:pt x="540" y="175"/>
                            <a:pt x="540" y="175"/>
                          </a:cubicBezTo>
                          <a:cubicBezTo>
                            <a:pt x="509" y="267"/>
                            <a:pt x="406" y="243"/>
                            <a:pt x="324" y="259"/>
                          </a:cubicBezTo>
                          <a:cubicBezTo>
                            <a:pt x="280" y="255"/>
                            <a:pt x="236" y="244"/>
                            <a:pt x="192" y="247"/>
                          </a:cubicBezTo>
                          <a:cubicBezTo>
                            <a:pt x="136" y="250"/>
                            <a:pt x="89" y="294"/>
                            <a:pt x="36" y="307"/>
                          </a:cubicBezTo>
                          <a:cubicBezTo>
                            <a:pt x="24" y="303"/>
                            <a:pt x="0" y="295"/>
                            <a:pt x="0" y="29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8501" name="Group 1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2433"/>
                      <a:ext cx="720" cy="231"/>
                      <a:chOff x="2112" y="2433"/>
                      <a:chExt cx="720" cy="231"/>
                    </a:xfrm>
                  </p:grpSpPr>
                  <p:sp>
                    <p:nvSpPr>
                      <p:cNvPr id="18502" name="Freeform 1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2" y="2472"/>
                        <a:ext cx="720" cy="180"/>
                      </a:xfrm>
                      <a:custGeom>
                        <a:avLst/>
                        <a:gdLst>
                          <a:gd name="T0" fmla="*/ 0 w 720"/>
                          <a:gd name="T1" fmla="*/ 180 h 180"/>
                          <a:gd name="T2" fmla="*/ 720 w 720"/>
                          <a:gd name="T3" fmla="*/ 0 h 180"/>
                          <a:gd name="T4" fmla="*/ 0 60000 65536"/>
                          <a:gd name="T5" fmla="*/ 0 60000 65536"/>
                          <a:gd name="T6" fmla="*/ 0 w 720"/>
                          <a:gd name="T7" fmla="*/ 0 h 180"/>
                          <a:gd name="T8" fmla="*/ 720 w 720"/>
                          <a:gd name="T9" fmla="*/ 180 h 18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720" h="180">
                            <a:moveTo>
                              <a:pt x="0" y="180"/>
                            </a:moveTo>
                            <a:cubicBezTo>
                              <a:pt x="202" y="46"/>
                              <a:pt x="481" y="0"/>
                              <a:pt x="720" y="0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503" name="Freeform 1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4" y="2433"/>
                        <a:ext cx="204" cy="51"/>
                      </a:xfrm>
                      <a:custGeom>
                        <a:avLst/>
                        <a:gdLst>
                          <a:gd name="T0" fmla="*/ 204 w 204"/>
                          <a:gd name="T1" fmla="*/ 51 h 51"/>
                          <a:gd name="T2" fmla="*/ 96 w 204"/>
                          <a:gd name="T3" fmla="*/ 3 h 51"/>
                          <a:gd name="T4" fmla="*/ 0 w 204"/>
                          <a:gd name="T5" fmla="*/ 3 h 51"/>
                          <a:gd name="T6" fmla="*/ 0 60000 65536"/>
                          <a:gd name="T7" fmla="*/ 0 60000 65536"/>
                          <a:gd name="T8" fmla="*/ 0 60000 65536"/>
                          <a:gd name="T9" fmla="*/ 0 w 204"/>
                          <a:gd name="T10" fmla="*/ 0 h 51"/>
                          <a:gd name="T11" fmla="*/ 204 w 204"/>
                          <a:gd name="T12" fmla="*/ 51 h 5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04" h="51">
                            <a:moveTo>
                              <a:pt x="204" y="51"/>
                            </a:moveTo>
                            <a:cubicBezTo>
                              <a:pt x="167" y="39"/>
                              <a:pt x="135" y="7"/>
                              <a:pt x="96" y="3"/>
                            </a:cubicBezTo>
                            <a:cubicBezTo>
                              <a:pt x="64" y="0"/>
                              <a:pt x="32" y="3"/>
                              <a:pt x="0" y="3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504" name="Freeform 1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80" y="2568"/>
                        <a:ext cx="36" cy="96"/>
                      </a:xfrm>
                      <a:custGeom>
                        <a:avLst/>
                        <a:gdLst>
                          <a:gd name="T0" fmla="*/ 36 w 36"/>
                          <a:gd name="T1" fmla="*/ 0 h 96"/>
                          <a:gd name="T2" fmla="*/ 0 w 36"/>
                          <a:gd name="T3" fmla="*/ 96 h 96"/>
                          <a:gd name="T4" fmla="*/ 0 60000 65536"/>
                          <a:gd name="T5" fmla="*/ 0 60000 65536"/>
                          <a:gd name="T6" fmla="*/ 0 w 36"/>
                          <a:gd name="T7" fmla="*/ 0 h 96"/>
                          <a:gd name="T8" fmla="*/ 36 w 36"/>
                          <a:gd name="T9" fmla="*/ 96 h 9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6" h="96">
                            <a:moveTo>
                              <a:pt x="36" y="0"/>
                            </a:moveTo>
                            <a:cubicBezTo>
                              <a:pt x="9" y="80"/>
                              <a:pt x="23" y="49"/>
                              <a:pt x="0" y="9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8468" name="Freeform 190"/>
                  <p:cNvSpPr>
                    <a:spLocks/>
                  </p:cNvSpPr>
                  <p:nvPr/>
                </p:nvSpPr>
                <p:spPr bwMode="auto">
                  <a:xfrm>
                    <a:off x="4491" y="598"/>
                    <a:ext cx="433" cy="602"/>
                  </a:xfrm>
                  <a:custGeom>
                    <a:avLst/>
                    <a:gdLst>
                      <a:gd name="T0" fmla="*/ 181 w 433"/>
                      <a:gd name="T1" fmla="*/ 602 h 602"/>
                      <a:gd name="T2" fmla="*/ 169 w 433"/>
                      <a:gd name="T3" fmla="*/ 374 h 602"/>
                      <a:gd name="T4" fmla="*/ 97 w 433"/>
                      <a:gd name="T5" fmla="*/ 266 h 602"/>
                      <a:gd name="T6" fmla="*/ 73 w 433"/>
                      <a:gd name="T7" fmla="*/ 194 h 602"/>
                      <a:gd name="T8" fmla="*/ 25 w 433"/>
                      <a:gd name="T9" fmla="*/ 122 h 602"/>
                      <a:gd name="T10" fmla="*/ 13 w 433"/>
                      <a:gd name="T11" fmla="*/ 86 h 602"/>
                      <a:gd name="T12" fmla="*/ 37 w 433"/>
                      <a:gd name="T13" fmla="*/ 122 h 602"/>
                      <a:gd name="T14" fmla="*/ 73 w 433"/>
                      <a:gd name="T15" fmla="*/ 146 h 602"/>
                      <a:gd name="T16" fmla="*/ 133 w 433"/>
                      <a:gd name="T17" fmla="*/ 242 h 602"/>
                      <a:gd name="T18" fmla="*/ 217 w 433"/>
                      <a:gd name="T19" fmla="*/ 314 h 602"/>
                      <a:gd name="T20" fmla="*/ 217 w 433"/>
                      <a:gd name="T21" fmla="*/ 182 h 602"/>
                      <a:gd name="T22" fmla="*/ 229 w 433"/>
                      <a:gd name="T23" fmla="*/ 50 h 602"/>
                      <a:gd name="T24" fmla="*/ 253 w 433"/>
                      <a:gd name="T25" fmla="*/ 14 h 602"/>
                      <a:gd name="T26" fmla="*/ 265 w 433"/>
                      <a:gd name="T27" fmla="*/ 170 h 602"/>
                      <a:gd name="T28" fmla="*/ 289 w 433"/>
                      <a:gd name="T29" fmla="*/ 242 h 602"/>
                      <a:gd name="T30" fmla="*/ 301 w 433"/>
                      <a:gd name="T31" fmla="*/ 398 h 602"/>
                      <a:gd name="T32" fmla="*/ 337 w 433"/>
                      <a:gd name="T33" fmla="*/ 374 h 602"/>
                      <a:gd name="T34" fmla="*/ 421 w 433"/>
                      <a:gd name="T35" fmla="*/ 242 h 602"/>
                      <a:gd name="T36" fmla="*/ 433 w 433"/>
                      <a:gd name="T37" fmla="*/ 278 h 602"/>
                      <a:gd name="T38" fmla="*/ 337 w 433"/>
                      <a:gd name="T39" fmla="*/ 458 h 602"/>
                      <a:gd name="T40" fmla="*/ 325 w 433"/>
                      <a:gd name="T41" fmla="*/ 542 h 602"/>
                      <a:gd name="T42" fmla="*/ 337 w 433"/>
                      <a:gd name="T43" fmla="*/ 602 h 602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433"/>
                      <a:gd name="T67" fmla="*/ 0 h 602"/>
                      <a:gd name="T68" fmla="*/ 433 w 433"/>
                      <a:gd name="T69" fmla="*/ 602 h 602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433" h="602">
                        <a:moveTo>
                          <a:pt x="181" y="602"/>
                        </a:moveTo>
                        <a:cubicBezTo>
                          <a:pt x="205" y="531"/>
                          <a:pt x="206" y="441"/>
                          <a:pt x="169" y="374"/>
                        </a:cubicBezTo>
                        <a:cubicBezTo>
                          <a:pt x="148" y="336"/>
                          <a:pt x="111" y="307"/>
                          <a:pt x="97" y="266"/>
                        </a:cubicBezTo>
                        <a:cubicBezTo>
                          <a:pt x="89" y="242"/>
                          <a:pt x="87" y="215"/>
                          <a:pt x="73" y="194"/>
                        </a:cubicBezTo>
                        <a:cubicBezTo>
                          <a:pt x="57" y="170"/>
                          <a:pt x="34" y="149"/>
                          <a:pt x="25" y="122"/>
                        </a:cubicBezTo>
                        <a:cubicBezTo>
                          <a:pt x="21" y="110"/>
                          <a:pt x="0" y="86"/>
                          <a:pt x="13" y="86"/>
                        </a:cubicBezTo>
                        <a:cubicBezTo>
                          <a:pt x="27" y="86"/>
                          <a:pt x="27" y="112"/>
                          <a:pt x="37" y="122"/>
                        </a:cubicBezTo>
                        <a:cubicBezTo>
                          <a:pt x="47" y="132"/>
                          <a:pt x="61" y="138"/>
                          <a:pt x="73" y="146"/>
                        </a:cubicBezTo>
                        <a:cubicBezTo>
                          <a:pt x="102" y="232"/>
                          <a:pt x="76" y="204"/>
                          <a:pt x="133" y="242"/>
                        </a:cubicBezTo>
                        <a:cubicBezTo>
                          <a:pt x="151" y="296"/>
                          <a:pt x="165" y="297"/>
                          <a:pt x="217" y="314"/>
                        </a:cubicBezTo>
                        <a:cubicBezTo>
                          <a:pt x="255" y="258"/>
                          <a:pt x="231" y="252"/>
                          <a:pt x="217" y="182"/>
                        </a:cubicBezTo>
                        <a:cubicBezTo>
                          <a:pt x="221" y="138"/>
                          <a:pt x="220" y="93"/>
                          <a:pt x="229" y="50"/>
                        </a:cubicBezTo>
                        <a:cubicBezTo>
                          <a:pt x="232" y="36"/>
                          <a:pt x="249" y="0"/>
                          <a:pt x="253" y="14"/>
                        </a:cubicBezTo>
                        <a:cubicBezTo>
                          <a:pt x="268" y="64"/>
                          <a:pt x="257" y="118"/>
                          <a:pt x="265" y="170"/>
                        </a:cubicBezTo>
                        <a:cubicBezTo>
                          <a:pt x="269" y="195"/>
                          <a:pt x="289" y="242"/>
                          <a:pt x="289" y="242"/>
                        </a:cubicBezTo>
                        <a:cubicBezTo>
                          <a:pt x="293" y="294"/>
                          <a:pt x="283" y="349"/>
                          <a:pt x="301" y="398"/>
                        </a:cubicBezTo>
                        <a:cubicBezTo>
                          <a:pt x="306" y="412"/>
                          <a:pt x="327" y="384"/>
                          <a:pt x="337" y="374"/>
                        </a:cubicBezTo>
                        <a:cubicBezTo>
                          <a:pt x="388" y="323"/>
                          <a:pt x="352" y="288"/>
                          <a:pt x="421" y="242"/>
                        </a:cubicBezTo>
                        <a:cubicBezTo>
                          <a:pt x="425" y="254"/>
                          <a:pt x="433" y="265"/>
                          <a:pt x="433" y="278"/>
                        </a:cubicBezTo>
                        <a:cubicBezTo>
                          <a:pt x="433" y="333"/>
                          <a:pt x="357" y="397"/>
                          <a:pt x="337" y="458"/>
                        </a:cubicBezTo>
                        <a:cubicBezTo>
                          <a:pt x="333" y="486"/>
                          <a:pt x="325" y="514"/>
                          <a:pt x="325" y="542"/>
                        </a:cubicBezTo>
                        <a:cubicBezTo>
                          <a:pt x="325" y="562"/>
                          <a:pt x="337" y="582"/>
                          <a:pt x="337" y="602"/>
                        </a:cubicBezTo>
                      </a:path>
                    </a:pathLst>
                  </a:custGeom>
                  <a:solidFill>
                    <a:srgbClr val="333300"/>
                  </a:solidFill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69" name="Group 191"/>
                  <p:cNvGrpSpPr>
                    <a:grpSpLocks/>
                  </p:cNvGrpSpPr>
                  <p:nvPr/>
                </p:nvGrpSpPr>
                <p:grpSpPr bwMode="auto">
                  <a:xfrm rot="2889086">
                    <a:off x="3976" y="392"/>
                    <a:ext cx="636" cy="331"/>
                    <a:chOff x="1908" y="2309"/>
                    <a:chExt cx="924" cy="523"/>
                  </a:xfrm>
                </p:grpSpPr>
                <p:sp>
                  <p:nvSpPr>
                    <p:cNvPr id="18495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1908" y="2309"/>
                      <a:ext cx="732" cy="523"/>
                    </a:xfrm>
                    <a:custGeom>
                      <a:avLst/>
                      <a:gdLst>
                        <a:gd name="T0" fmla="*/ 0 w 540"/>
                        <a:gd name="T1" fmla="*/ 2487 h 307"/>
                        <a:gd name="T2" fmla="*/ 324 w 540"/>
                        <a:gd name="T3" fmla="*/ 1375 h 307"/>
                        <a:gd name="T4" fmla="*/ 363 w 540"/>
                        <a:gd name="T5" fmla="*/ 1068 h 307"/>
                        <a:gd name="T6" fmla="*/ 972 w 540"/>
                        <a:gd name="T7" fmla="*/ 58 h 307"/>
                        <a:gd name="T8" fmla="*/ 1540 w 540"/>
                        <a:gd name="T9" fmla="*/ 261 h 307"/>
                        <a:gd name="T10" fmla="*/ 1742 w 540"/>
                        <a:gd name="T11" fmla="*/ 865 h 307"/>
                        <a:gd name="T12" fmla="*/ 1823 w 540"/>
                        <a:gd name="T13" fmla="*/ 1474 h 307"/>
                        <a:gd name="T14" fmla="*/ 1094 w 540"/>
                        <a:gd name="T15" fmla="*/ 2179 h 307"/>
                        <a:gd name="T16" fmla="*/ 647 w 540"/>
                        <a:gd name="T17" fmla="*/ 2080 h 307"/>
                        <a:gd name="T18" fmla="*/ 121 w 540"/>
                        <a:gd name="T19" fmla="*/ 2586 h 307"/>
                        <a:gd name="T20" fmla="*/ 0 w 540"/>
                        <a:gd name="T21" fmla="*/ 2487 h 307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540"/>
                        <a:gd name="T34" fmla="*/ 0 h 307"/>
                        <a:gd name="T35" fmla="*/ 540 w 540"/>
                        <a:gd name="T36" fmla="*/ 307 h 307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540" h="307">
                          <a:moveTo>
                            <a:pt x="0" y="295"/>
                          </a:moveTo>
                          <a:cubicBezTo>
                            <a:pt x="49" y="263"/>
                            <a:pt x="62" y="214"/>
                            <a:pt x="96" y="163"/>
                          </a:cubicBezTo>
                          <a:cubicBezTo>
                            <a:pt x="103" y="152"/>
                            <a:pt x="100" y="137"/>
                            <a:pt x="108" y="127"/>
                          </a:cubicBezTo>
                          <a:cubicBezTo>
                            <a:pt x="157" y="64"/>
                            <a:pt x="215" y="31"/>
                            <a:pt x="288" y="7"/>
                          </a:cubicBezTo>
                          <a:cubicBezTo>
                            <a:pt x="344" y="12"/>
                            <a:pt x="409" y="0"/>
                            <a:pt x="456" y="31"/>
                          </a:cubicBezTo>
                          <a:cubicBezTo>
                            <a:pt x="474" y="43"/>
                            <a:pt x="507" y="82"/>
                            <a:pt x="516" y="103"/>
                          </a:cubicBezTo>
                          <a:cubicBezTo>
                            <a:pt x="526" y="126"/>
                            <a:pt x="540" y="175"/>
                            <a:pt x="540" y="175"/>
                          </a:cubicBezTo>
                          <a:cubicBezTo>
                            <a:pt x="509" y="267"/>
                            <a:pt x="406" y="243"/>
                            <a:pt x="324" y="259"/>
                          </a:cubicBezTo>
                          <a:cubicBezTo>
                            <a:pt x="280" y="255"/>
                            <a:pt x="236" y="244"/>
                            <a:pt x="192" y="247"/>
                          </a:cubicBezTo>
                          <a:cubicBezTo>
                            <a:pt x="136" y="250"/>
                            <a:pt x="89" y="294"/>
                            <a:pt x="36" y="307"/>
                          </a:cubicBezTo>
                          <a:cubicBezTo>
                            <a:pt x="24" y="303"/>
                            <a:pt x="0" y="295"/>
                            <a:pt x="0" y="29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8496" name="Group 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2433"/>
                      <a:ext cx="720" cy="231"/>
                      <a:chOff x="2112" y="2433"/>
                      <a:chExt cx="720" cy="231"/>
                    </a:xfrm>
                  </p:grpSpPr>
                  <p:sp>
                    <p:nvSpPr>
                      <p:cNvPr id="18497" name="Freeform 1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2" y="2472"/>
                        <a:ext cx="720" cy="180"/>
                      </a:xfrm>
                      <a:custGeom>
                        <a:avLst/>
                        <a:gdLst>
                          <a:gd name="T0" fmla="*/ 0 w 720"/>
                          <a:gd name="T1" fmla="*/ 180 h 180"/>
                          <a:gd name="T2" fmla="*/ 720 w 720"/>
                          <a:gd name="T3" fmla="*/ 0 h 180"/>
                          <a:gd name="T4" fmla="*/ 0 60000 65536"/>
                          <a:gd name="T5" fmla="*/ 0 60000 65536"/>
                          <a:gd name="T6" fmla="*/ 0 w 720"/>
                          <a:gd name="T7" fmla="*/ 0 h 180"/>
                          <a:gd name="T8" fmla="*/ 720 w 720"/>
                          <a:gd name="T9" fmla="*/ 180 h 18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720" h="180">
                            <a:moveTo>
                              <a:pt x="0" y="180"/>
                            </a:moveTo>
                            <a:cubicBezTo>
                              <a:pt x="202" y="46"/>
                              <a:pt x="481" y="0"/>
                              <a:pt x="720" y="0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98" name="Freeform 1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4" y="2433"/>
                        <a:ext cx="204" cy="51"/>
                      </a:xfrm>
                      <a:custGeom>
                        <a:avLst/>
                        <a:gdLst>
                          <a:gd name="T0" fmla="*/ 204 w 204"/>
                          <a:gd name="T1" fmla="*/ 51 h 51"/>
                          <a:gd name="T2" fmla="*/ 96 w 204"/>
                          <a:gd name="T3" fmla="*/ 3 h 51"/>
                          <a:gd name="T4" fmla="*/ 0 w 204"/>
                          <a:gd name="T5" fmla="*/ 3 h 51"/>
                          <a:gd name="T6" fmla="*/ 0 60000 65536"/>
                          <a:gd name="T7" fmla="*/ 0 60000 65536"/>
                          <a:gd name="T8" fmla="*/ 0 60000 65536"/>
                          <a:gd name="T9" fmla="*/ 0 w 204"/>
                          <a:gd name="T10" fmla="*/ 0 h 51"/>
                          <a:gd name="T11" fmla="*/ 204 w 204"/>
                          <a:gd name="T12" fmla="*/ 51 h 5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04" h="51">
                            <a:moveTo>
                              <a:pt x="204" y="51"/>
                            </a:moveTo>
                            <a:cubicBezTo>
                              <a:pt x="167" y="39"/>
                              <a:pt x="135" y="7"/>
                              <a:pt x="96" y="3"/>
                            </a:cubicBezTo>
                            <a:cubicBezTo>
                              <a:pt x="64" y="0"/>
                              <a:pt x="32" y="3"/>
                              <a:pt x="0" y="3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99" name="Freeform 1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80" y="2568"/>
                        <a:ext cx="36" cy="96"/>
                      </a:xfrm>
                      <a:custGeom>
                        <a:avLst/>
                        <a:gdLst>
                          <a:gd name="T0" fmla="*/ 36 w 36"/>
                          <a:gd name="T1" fmla="*/ 0 h 96"/>
                          <a:gd name="T2" fmla="*/ 0 w 36"/>
                          <a:gd name="T3" fmla="*/ 96 h 96"/>
                          <a:gd name="T4" fmla="*/ 0 60000 65536"/>
                          <a:gd name="T5" fmla="*/ 0 60000 65536"/>
                          <a:gd name="T6" fmla="*/ 0 w 36"/>
                          <a:gd name="T7" fmla="*/ 0 h 96"/>
                          <a:gd name="T8" fmla="*/ 36 w 36"/>
                          <a:gd name="T9" fmla="*/ 96 h 9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6" h="96">
                            <a:moveTo>
                              <a:pt x="36" y="0"/>
                            </a:moveTo>
                            <a:cubicBezTo>
                              <a:pt x="9" y="80"/>
                              <a:pt x="23" y="49"/>
                              <a:pt x="0" y="9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8470" name="Group 197"/>
                  <p:cNvGrpSpPr>
                    <a:grpSpLocks/>
                  </p:cNvGrpSpPr>
                  <p:nvPr/>
                </p:nvGrpSpPr>
                <p:grpSpPr bwMode="auto">
                  <a:xfrm rot="8240135" flipV="1">
                    <a:off x="4840" y="624"/>
                    <a:ext cx="636" cy="331"/>
                    <a:chOff x="1908" y="2309"/>
                    <a:chExt cx="924" cy="523"/>
                  </a:xfrm>
                </p:grpSpPr>
                <p:sp>
                  <p:nvSpPr>
                    <p:cNvPr id="18490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1908" y="2309"/>
                      <a:ext cx="732" cy="523"/>
                    </a:xfrm>
                    <a:custGeom>
                      <a:avLst/>
                      <a:gdLst>
                        <a:gd name="T0" fmla="*/ 0 w 540"/>
                        <a:gd name="T1" fmla="*/ 2487 h 307"/>
                        <a:gd name="T2" fmla="*/ 324 w 540"/>
                        <a:gd name="T3" fmla="*/ 1375 h 307"/>
                        <a:gd name="T4" fmla="*/ 363 w 540"/>
                        <a:gd name="T5" fmla="*/ 1068 h 307"/>
                        <a:gd name="T6" fmla="*/ 972 w 540"/>
                        <a:gd name="T7" fmla="*/ 58 h 307"/>
                        <a:gd name="T8" fmla="*/ 1540 w 540"/>
                        <a:gd name="T9" fmla="*/ 261 h 307"/>
                        <a:gd name="T10" fmla="*/ 1742 w 540"/>
                        <a:gd name="T11" fmla="*/ 865 h 307"/>
                        <a:gd name="T12" fmla="*/ 1823 w 540"/>
                        <a:gd name="T13" fmla="*/ 1474 h 307"/>
                        <a:gd name="T14" fmla="*/ 1094 w 540"/>
                        <a:gd name="T15" fmla="*/ 2179 h 307"/>
                        <a:gd name="T16" fmla="*/ 647 w 540"/>
                        <a:gd name="T17" fmla="*/ 2080 h 307"/>
                        <a:gd name="T18" fmla="*/ 121 w 540"/>
                        <a:gd name="T19" fmla="*/ 2586 h 307"/>
                        <a:gd name="T20" fmla="*/ 0 w 540"/>
                        <a:gd name="T21" fmla="*/ 2487 h 307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540"/>
                        <a:gd name="T34" fmla="*/ 0 h 307"/>
                        <a:gd name="T35" fmla="*/ 540 w 540"/>
                        <a:gd name="T36" fmla="*/ 307 h 307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540" h="307">
                          <a:moveTo>
                            <a:pt x="0" y="295"/>
                          </a:moveTo>
                          <a:cubicBezTo>
                            <a:pt x="49" y="263"/>
                            <a:pt x="62" y="214"/>
                            <a:pt x="96" y="163"/>
                          </a:cubicBezTo>
                          <a:cubicBezTo>
                            <a:pt x="103" y="152"/>
                            <a:pt x="100" y="137"/>
                            <a:pt x="108" y="127"/>
                          </a:cubicBezTo>
                          <a:cubicBezTo>
                            <a:pt x="157" y="64"/>
                            <a:pt x="215" y="31"/>
                            <a:pt x="288" y="7"/>
                          </a:cubicBezTo>
                          <a:cubicBezTo>
                            <a:pt x="344" y="12"/>
                            <a:pt x="409" y="0"/>
                            <a:pt x="456" y="31"/>
                          </a:cubicBezTo>
                          <a:cubicBezTo>
                            <a:pt x="474" y="43"/>
                            <a:pt x="507" y="82"/>
                            <a:pt x="516" y="103"/>
                          </a:cubicBezTo>
                          <a:cubicBezTo>
                            <a:pt x="526" y="126"/>
                            <a:pt x="540" y="175"/>
                            <a:pt x="540" y="175"/>
                          </a:cubicBezTo>
                          <a:cubicBezTo>
                            <a:pt x="509" y="267"/>
                            <a:pt x="406" y="243"/>
                            <a:pt x="324" y="259"/>
                          </a:cubicBezTo>
                          <a:cubicBezTo>
                            <a:pt x="280" y="255"/>
                            <a:pt x="236" y="244"/>
                            <a:pt x="192" y="247"/>
                          </a:cubicBezTo>
                          <a:cubicBezTo>
                            <a:pt x="136" y="250"/>
                            <a:pt x="89" y="294"/>
                            <a:pt x="36" y="307"/>
                          </a:cubicBezTo>
                          <a:cubicBezTo>
                            <a:pt x="24" y="303"/>
                            <a:pt x="0" y="295"/>
                            <a:pt x="0" y="29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8491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2433"/>
                      <a:ext cx="720" cy="231"/>
                      <a:chOff x="2112" y="2433"/>
                      <a:chExt cx="720" cy="231"/>
                    </a:xfrm>
                  </p:grpSpPr>
                  <p:sp>
                    <p:nvSpPr>
                      <p:cNvPr id="18492" name="Freeform 2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2" y="2472"/>
                        <a:ext cx="720" cy="180"/>
                      </a:xfrm>
                      <a:custGeom>
                        <a:avLst/>
                        <a:gdLst>
                          <a:gd name="T0" fmla="*/ 0 w 720"/>
                          <a:gd name="T1" fmla="*/ 180 h 180"/>
                          <a:gd name="T2" fmla="*/ 720 w 720"/>
                          <a:gd name="T3" fmla="*/ 0 h 180"/>
                          <a:gd name="T4" fmla="*/ 0 60000 65536"/>
                          <a:gd name="T5" fmla="*/ 0 60000 65536"/>
                          <a:gd name="T6" fmla="*/ 0 w 720"/>
                          <a:gd name="T7" fmla="*/ 0 h 180"/>
                          <a:gd name="T8" fmla="*/ 720 w 720"/>
                          <a:gd name="T9" fmla="*/ 180 h 18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720" h="180">
                            <a:moveTo>
                              <a:pt x="0" y="180"/>
                            </a:moveTo>
                            <a:cubicBezTo>
                              <a:pt x="202" y="46"/>
                              <a:pt x="481" y="0"/>
                              <a:pt x="720" y="0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93" name="Freeform 2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4" y="2433"/>
                        <a:ext cx="204" cy="51"/>
                      </a:xfrm>
                      <a:custGeom>
                        <a:avLst/>
                        <a:gdLst>
                          <a:gd name="T0" fmla="*/ 204 w 204"/>
                          <a:gd name="T1" fmla="*/ 51 h 51"/>
                          <a:gd name="T2" fmla="*/ 96 w 204"/>
                          <a:gd name="T3" fmla="*/ 3 h 51"/>
                          <a:gd name="T4" fmla="*/ 0 w 204"/>
                          <a:gd name="T5" fmla="*/ 3 h 51"/>
                          <a:gd name="T6" fmla="*/ 0 60000 65536"/>
                          <a:gd name="T7" fmla="*/ 0 60000 65536"/>
                          <a:gd name="T8" fmla="*/ 0 60000 65536"/>
                          <a:gd name="T9" fmla="*/ 0 w 204"/>
                          <a:gd name="T10" fmla="*/ 0 h 51"/>
                          <a:gd name="T11" fmla="*/ 204 w 204"/>
                          <a:gd name="T12" fmla="*/ 51 h 5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04" h="51">
                            <a:moveTo>
                              <a:pt x="204" y="51"/>
                            </a:moveTo>
                            <a:cubicBezTo>
                              <a:pt x="167" y="39"/>
                              <a:pt x="135" y="7"/>
                              <a:pt x="96" y="3"/>
                            </a:cubicBezTo>
                            <a:cubicBezTo>
                              <a:pt x="64" y="0"/>
                              <a:pt x="32" y="3"/>
                              <a:pt x="0" y="3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94" name="Freeform 2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80" y="2568"/>
                        <a:ext cx="36" cy="96"/>
                      </a:xfrm>
                      <a:custGeom>
                        <a:avLst/>
                        <a:gdLst>
                          <a:gd name="T0" fmla="*/ 36 w 36"/>
                          <a:gd name="T1" fmla="*/ 0 h 96"/>
                          <a:gd name="T2" fmla="*/ 0 w 36"/>
                          <a:gd name="T3" fmla="*/ 96 h 96"/>
                          <a:gd name="T4" fmla="*/ 0 60000 65536"/>
                          <a:gd name="T5" fmla="*/ 0 60000 65536"/>
                          <a:gd name="T6" fmla="*/ 0 w 36"/>
                          <a:gd name="T7" fmla="*/ 0 h 96"/>
                          <a:gd name="T8" fmla="*/ 36 w 36"/>
                          <a:gd name="T9" fmla="*/ 96 h 9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6" h="96">
                            <a:moveTo>
                              <a:pt x="36" y="0"/>
                            </a:moveTo>
                            <a:cubicBezTo>
                              <a:pt x="9" y="80"/>
                              <a:pt x="23" y="49"/>
                              <a:pt x="0" y="9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8471" name="Group 203"/>
                  <p:cNvGrpSpPr>
                    <a:grpSpLocks/>
                  </p:cNvGrpSpPr>
                  <p:nvPr/>
                </p:nvGrpSpPr>
                <p:grpSpPr bwMode="auto">
                  <a:xfrm rot="3373765">
                    <a:off x="4504" y="624"/>
                    <a:ext cx="432" cy="240"/>
                    <a:chOff x="1908" y="2309"/>
                    <a:chExt cx="924" cy="523"/>
                  </a:xfrm>
                </p:grpSpPr>
                <p:sp>
                  <p:nvSpPr>
                    <p:cNvPr id="18485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1908" y="2309"/>
                      <a:ext cx="732" cy="523"/>
                    </a:xfrm>
                    <a:custGeom>
                      <a:avLst/>
                      <a:gdLst>
                        <a:gd name="T0" fmla="*/ 0 w 540"/>
                        <a:gd name="T1" fmla="*/ 2487 h 307"/>
                        <a:gd name="T2" fmla="*/ 324 w 540"/>
                        <a:gd name="T3" fmla="*/ 1375 h 307"/>
                        <a:gd name="T4" fmla="*/ 363 w 540"/>
                        <a:gd name="T5" fmla="*/ 1068 h 307"/>
                        <a:gd name="T6" fmla="*/ 972 w 540"/>
                        <a:gd name="T7" fmla="*/ 58 h 307"/>
                        <a:gd name="T8" fmla="*/ 1540 w 540"/>
                        <a:gd name="T9" fmla="*/ 261 h 307"/>
                        <a:gd name="T10" fmla="*/ 1742 w 540"/>
                        <a:gd name="T11" fmla="*/ 865 h 307"/>
                        <a:gd name="T12" fmla="*/ 1823 w 540"/>
                        <a:gd name="T13" fmla="*/ 1474 h 307"/>
                        <a:gd name="T14" fmla="*/ 1094 w 540"/>
                        <a:gd name="T15" fmla="*/ 2179 h 307"/>
                        <a:gd name="T16" fmla="*/ 647 w 540"/>
                        <a:gd name="T17" fmla="*/ 2080 h 307"/>
                        <a:gd name="T18" fmla="*/ 121 w 540"/>
                        <a:gd name="T19" fmla="*/ 2586 h 307"/>
                        <a:gd name="T20" fmla="*/ 0 w 540"/>
                        <a:gd name="T21" fmla="*/ 2487 h 307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540"/>
                        <a:gd name="T34" fmla="*/ 0 h 307"/>
                        <a:gd name="T35" fmla="*/ 540 w 540"/>
                        <a:gd name="T36" fmla="*/ 307 h 307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540" h="307">
                          <a:moveTo>
                            <a:pt x="0" y="295"/>
                          </a:moveTo>
                          <a:cubicBezTo>
                            <a:pt x="49" y="263"/>
                            <a:pt x="62" y="214"/>
                            <a:pt x="96" y="163"/>
                          </a:cubicBezTo>
                          <a:cubicBezTo>
                            <a:pt x="103" y="152"/>
                            <a:pt x="100" y="137"/>
                            <a:pt x="108" y="127"/>
                          </a:cubicBezTo>
                          <a:cubicBezTo>
                            <a:pt x="157" y="64"/>
                            <a:pt x="215" y="31"/>
                            <a:pt x="288" y="7"/>
                          </a:cubicBezTo>
                          <a:cubicBezTo>
                            <a:pt x="344" y="12"/>
                            <a:pt x="409" y="0"/>
                            <a:pt x="456" y="31"/>
                          </a:cubicBezTo>
                          <a:cubicBezTo>
                            <a:pt x="474" y="43"/>
                            <a:pt x="507" y="82"/>
                            <a:pt x="516" y="103"/>
                          </a:cubicBezTo>
                          <a:cubicBezTo>
                            <a:pt x="526" y="126"/>
                            <a:pt x="540" y="175"/>
                            <a:pt x="540" y="175"/>
                          </a:cubicBezTo>
                          <a:cubicBezTo>
                            <a:pt x="509" y="267"/>
                            <a:pt x="406" y="243"/>
                            <a:pt x="324" y="259"/>
                          </a:cubicBezTo>
                          <a:cubicBezTo>
                            <a:pt x="280" y="255"/>
                            <a:pt x="236" y="244"/>
                            <a:pt x="192" y="247"/>
                          </a:cubicBezTo>
                          <a:cubicBezTo>
                            <a:pt x="136" y="250"/>
                            <a:pt x="89" y="294"/>
                            <a:pt x="36" y="307"/>
                          </a:cubicBezTo>
                          <a:cubicBezTo>
                            <a:pt x="24" y="303"/>
                            <a:pt x="0" y="295"/>
                            <a:pt x="0" y="29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8486" name="Group 2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2433"/>
                      <a:ext cx="720" cy="231"/>
                      <a:chOff x="2112" y="2433"/>
                      <a:chExt cx="720" cy="231"/>
                    </a:xfrm>
                  </p:grpSpPr>
                  <p:sp>
                    <p:nvSpPr>
                      <p:cNvPr id="18487" name="Freeform 2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2" y="2472"/>
                        <a:ext cx="720" cy="180"/>
                      </a:xfrm>
                      <a:custGeom>
                        <a:avLst/>
                        <a:gdLst>
                          <a:gd name="T0" fmla="*/ 0 w 720"/>
                          <a:gd name="T1" fmla="*/ 180 h 180"/>
                          <a:gd name="T2" fmla="*/ 720 w 720"/>
                          <a:gd name="T3" fmla="*/ 0 h 180"/>
                          <a:gd name="T4" fmla="*/ 0 60000 65536"/>
                          <a:gd name="T5" fmla="*/ 0 60000 65536"/>
                          <a:gd name="T6" fmla="*/ 0 w 720"/>
                          <a:gd name="T7" fmla="*/ 0 h 180"/>
                          <a:gd name="T8" fmla="*/ 720 w 720"/>
                          <a:gd name="T9" fmla="*/ 180 h 18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720" h="180">
                            <a:moveTo>
                              <a:pt x="0" y="180"/>
                            </a:moveTo>
                            <a:cubicBezTo>
                              <a:pt x="202" y="46"/>
                              <a:pt x="481" y="0"/>
                              <a:pt x="720" y="0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88" name="Freeform 2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4" y="2433"/>
                        <a:ext cx="204" cy="51"/>
                      </a:xfrm>
                      <a:custGeom>
                        <a:avLst/>
                        <a:gdLst>
                          <a:gd name="T0" fmla="*/ 204 w 204"/>
                          <a:gd name="T1" fmla="*/ 51 h 51"/>
                          <a:gd name="T2" fmla="*/ 96 w 204"/>
                          <a:gd name="T3" fmla="*/ 3 h 51"/>
                          <a:gd name="T4" fmla="*/ 0 w 204"/>
                          <a:gd name="T5" fmla="*/ 3 h 51"/>
                          <a:gd name="T6" fmla="*/ 0 60000 65536"/>
                          <a:gd name="T7" fmla="*/ 0 60000 65536"/>
                          <a:gd name="T8" fmla="*/ 0 60000 65536"/>
                          <a:gd name="T9" fmla="*/ 0 w 204"/>
                          <a:gd name="T10" fmla="*/ 0 h 51"/>
                          <a:gd name="T11" fmla="*/ 204 w 204"/>
                          <a:gd name="T12" fmla="*/ 51 h 5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04" h="51">
                            <a:moveTo>
                              <a:pt x="204" y="51"/>
                            </a:moveTo>
                            <a:cubicBezTo>
                              <a:pt x="167" y="39"/>
                              <a:pt x="135" y="7"/>
                              <a:pt x="96" y="3"/>
                            </a:cubicBezTo>
                            <a:cubicBezTo>
                              <a:pt x="64" y="0"/>
                              <a:pt x="32" y="3"/>
                              <a:pt x="0" y="3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89" name="Freeform 2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80" y="2568"/>
                        <a:ext cx="36" cy="96"/>
                      </a:xfrm>
                      <a:custGeom>
                        <a:avLst/>
                        <a:gdLst>
                          <a:gd name="T0" fmla="*/ 36 w 36"/>
                          <a:gd name="T1" fmla="*/ 0 h 96"/>
                          <a:gd name="T2" fmla="*/ 0 w 36"/>
                          <a:gd name="T3" fmla="*/ 96 h 96"/>
                          <a:gd name="T4" fmla="*/ 0 60000 65536"/>
                          <a:gd name="T5" fmla="*/ 0 60000 65536"/>
                          <a:gd name="T6" fmla="*/ 0 w 36"/>
                          <a:gd name="T7" fmla="*/ 0 h 96"/>
                          <a:gd name="T8" fmla="*/ 36 w 36"/>
                          <a:gd name="T9" fmla="*/ 96 h 9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6" h="96">
                            <a:moveTo>
                              <a:pt x="36" y="0"/>
                            </a:moveTo>
                            <a:cubicBezTo>
                              <a:pt x="9" y="80"/>
                              <a:pt x="23" y="49"/>
                              <a:pt x="0" y="9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8472" name="Group 209"/>
                  <p:cNvGrpSpPr>
                    <a:grpSpLocks/>
                  </p:cNvGrpSpPr>
                  <p:nvPr/>
                </p:nvGrpSpPr>
                <p:grpSpPr bwMode="auto">
                  <a:xfrm rot="8205302" flipV="1">
                    <a:off x="4744" y="384"/>
                    <a:ext cx="432" cy="240"/>
                    <a:chOff x="1908" y="2309"/>
                    <a:chExt cx="924" cy="523"/>
                  </a:xfrm>
                </p:grpSpPr>
                <p:sp>
                  <p:nvSpPr>
                    <p:cNvPr id="18480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908" y="2309"/>
                      <a:ext cx="732" cy="523"/>
                    </a:xfrm>
                    <a:custGeom>
                      <a:avLst/>
                      <a:gdLst>
                        <a:gd name="T0" fmla="*/ 0 w 540"/>
                        <a:gd name="T1" fmla="*/ 2487 h 307"/>
                        <a:gd name="T2" fmla="*/ 324 w 540"/>
                        <a:gd name="T3" fmla="*/ 1375 h 307"/>
                        <a:gd name="T4" fmla="*/ 363 w 540"/>
                        <a:gd name="T5" fmla="*/ 1068 h 307"/>
                        <a:gd name="T6" fmla="*/ 972 w 540"/>
                        <a:gd name="T7" fmla="*/ 58 h 307"/>
                        <a:gd name="T8" fmla="*/ 1540 w 540"/>
                        <a:gd name="T9" fmla="*/ 261 h 307"/>
                        <a:gd name="T10" fmla="*/ 1742 w 540"/>
                        <a:gd name="T11" fmla="*/ 865 h 307"/>
                        <a:gd name="T12" fmla="*/ 1823 w 540"/>
                        <a:gd name="T13" fmla="*/ 1474 h 307"/>
                        <a:gd name="T14" fmla="*/ 1094 w 540"/>
                        <a:gd name="T15" fmla="*/ 2179 h 307"/>
                        <a:gd name="T16" fmla="*/ 647 w 540"/>
                        <a:gd name="T17" fmla="*/ 2080 h 307"/>
                        <a:gd name="T18" fmla="*/ 121 w 540"/>
                        <a:gd name="T19" fmla="*/ 2586 h 307"/>
                        <a:gd name="T20" fmla="*/ 0 w 540"/>
                        <a:gd name="T21" fmla="*/ 2487 h 307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540"/>
                        <a:gd name="T34" fmla="*/ 0 h 307"/>
                        <a:gd name="T35" fmla="*/ 540 w 540"/>
                        <a:gd name="T36" fmla="*/ 307 h 307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540" h="307">
                          <a:moveTo>
                            <a:pt x="0" y="295"/>
                          </a:moveTo>
                          <a:cubicBezTo>
                            <a:pt x="49" y="263"/>
                            <a:pt x="62" y="214"/>
                            <a:pt x="96" y="163"/>
                          </a:cubicBezTo>
                          <a:cubicBezTo>
                            <a:pt x="103" y="152"/>
                            <a:pt x="100" y="137"/>
                            <a:pt x="108" y="127"/>
                          </a:cubicBezTo>
                          <a:cubicBezTo>
                            <a:pt x="157" y="64"/>
                            <a:pt x="215" y="31"/>
                            <a:pt x="288" y="7"/>
                          </a:cubicBezTo>
                          <a:cubicBezTo>
                            <a:pt x="344" y="12"/>
                            <a:pt x="409" y="0"/>
                            <a:pt x="456" y="31"/>
                          </a:cubicBezTo>
                          <a:cubicBezTo>
                            <a:pt x="474" y="43"/>
                            <a:pt x="507" y="82"/>
                            <a:pt x="516" y="103"/>
                          </a:cubicBezTo>
                          <a:cubicBezTo>
                            <a:pt x="526" y="126"/>
                            <a:pt x="540" y="175"/>
                            <a:pt x="540" y="175"/>
                          </a:cubicBezTo>
                          <a:cubicBezTo>
                            <a:pt x="509" y="267"/>
                            <a:pt x="406" y="243"/>
                            <a:pt x="324" y="259"/>
                          </a:cubicBezTo>
                          <a:cubicBezTo>
                            <a:pt x="280" y="255"/>
                            <a:pt x="236" y="244"/>
                            <a:pt x="192" y="247"/>
                          </a:cubicBezTo>
                          <a:cubicBezTo>
                            <a:pt x="136" y="250"/>
                            <a:pt x="89" y="294"/>
                            <a:pt x="36" y="307"/>
                          </a:cubicBezTo>
                          <a:cubicBezTo>
                            <a:pt x="24" y="303"/>
                            <a:pt x="0" y="295"/>
                            <a:pt x="0" y="29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8481" name="Group 2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2433"/>
                      <a:ext cx="720" cy="231"/>
                      <a:chOff x="2112" y="2433"/>
                      <a:chExt cx="720" cy="231"/>
                    </a:xfrm>
                  </p:grpSpPr>
                  <p:sp>
                    <p:nvSpPr>
                      <p:cNvPr id="18482" name="Freeform 2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2" y="2472"/>
                        <a:ext cx="720" cy="180"/>
                      </a:xfrm>
                      <a:custGeom>
                        <a:avLst/>
                        <a:gdLst>
                          <a:gd name="T0" fmla="*/ 0 w 720"/>
                          <a:gd name="T1" fmla="*/ 180 h 180"/>
                          <a:gd name="T2" fmla="*/ 720 w 720"/>
                          <a:gd name="T3" fmla="*/ 0 h 180"/>
                          <a:gd name="T4" fmla="*/ 0 60000 65536"/>
                          <a:gd name="T5" fmla="*/ 0 60000 65536"/>
                          <a:gd name="T6" fmla="*/ 0 w 720"/>
                          <a:gd name="T7" fmla="*/ 0 h 180"/>
                          <a:gd name="T8" fmla="*/ 720 w 720"/>
                          <a:gd name="T9" fmla="*/ 180 h 18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720" h="180">
                            <a:moveTo>
                              <a:pt x="0" y="180"/>
                            </a:moveTo>
                            <a:cubicBezTo>
                              <a:pt x="202" y="46"/>
                              <a:pt x="481" y="0"/>
                              <a:pt x="720" y="0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83" name="Freeform 2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4" y="2433"/>
                        <a:ext cx="204" cy="51"/>
                      </a:xfrm>
                      <a:custGeom>
                        <a:avLst/>
                        <a:gdLst>
                          <a:gd name="T0" fmla="*/ 204 w 204"/>
                          <a:gd name="T1" fmla="*/ 51 h 51"/>
                          <a:gd name="T2" fmla="*/ 96 w 204"/>
                          <a:gd name="T3" fmla="*/ 3 h 51"/>
                          <a:gd name="T4" fmla="*/ 0 w 204"/>
                          <a:gd name="T5" fmla="*/ 3 h 51"/>
                          <a:gd name="T6" fmla="*/ 0 60000 65536"/>
                          <a:gd name="T7" fmla="*/ 0 60000 65536"/>
                          <a:gd name="T8" fmla="*/ 0 60000 65536"/>
                          <a:gd name="T9" fmla="*/ 0 w 204"/>
                          <a:gd name="T10" fmla="*/ 0 h 51"/>
                          <a:gd name="T11" fmla="*/ 204 w 204"/>
                          <a:gd name="T12" fmla="*/ 51 h 5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04" h="51">
                            <a:moveTo>
                              <a:pt x="204" y="51"/>
                            </a:moveTo>
                            <a:cubicBezTo>
                              <a:pt x="167" y="39"/>
                              <a:pt x="135" y="7"/>
                              <a:pt x="96" y="3"/>
                            </a:cubicBezTo>
                            <a:cubicBezTo>
                              <a:pt x="64" y="0"/>
                              <a:pt x="32" y="3"/>
                              <a:pt x="0" y="3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84" name="Freeform 2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80" y="2568"/>
                        <a:ext cx="36" cy="96"/>
                      </a:xfrm>
                      <a:custGeom>
                        <a:avLst/>
                        <a:gdLst>
                          <a:gd name="T0" fmla="*/ 36 w 36"/>
                          <a:gd name="T1" fmla="*/ 0 h 96"/>
                          <a:gd name="T2" fmla="*/ 0 w 36"/>
                          <a:gd name="T3" fmla="*/ 96 h 96"/>
                          <a:gd name="T4" fmla="*/ 0 60000 65536"/>
                          <a:gd name="T5" fmla="*/ 0 60000 65536"/>
                          <a:gd name="T6" fmla="*/ 0 w 36"/>
                          <a:gd name="T7" fmla="*/ 0 h 96"/>
                          <a:gd name="T8" fmla="*/ 36 w 36"/>
                          <a:gd name="T9" fmla="*/ 96 h 9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6" h="96">
                            <a:moveTo>
                              <a:pt x="36" y="0"/>
                            </a:moveTo>
                            <a:cubicBezTo>
                              <a:pt x="9" y="80"/>
                              <a:pt x="23" y="49"/>
                              <a:pt x="0" y="9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8473" name="Group 215"/>
                  <p:cNvGrpSpPr>
                    <a:grpSpLocks/>
                  </p:cNvGrpSpPr>
                  <p:nvPr/>
                </p:nvGrpSpPr>
                <p:grpSpPr bwMode="auto">
                  <a:xfrm rot="1841836">
                    <a:off x="3888" y="576"/>
                    <a:ext cx="720" cy="432"/>
                    <a:chOff x="1908" y="2309"/>
                    <a:chExt cx="924" cy="523"/>
                  </a:xfrm>
                </p:grpSpPr>
                <p:sp>
                  <p:nvSpPr>
                    <p:cNvPr id="18475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908" y="2309"/>
                      <a:ext cx="732" cy="523"/>
                    </a:xfrm>
                    <a:custGeom>
                      <a:avLst/>
                      <a:gdLst>
                        <a:gd name="T0" fmla="*/ 0 w 540"/>
                        <a:gd name="T1" fmla="*/ 2487 h 307"/>
                        <a:gd name="T2" fmla="*/ 324 w 540"/>
                        <a:gd name="T3" fmla="*/ 1375 h 307"/>
                        <a:gd name="T4" fmla="*/ 363 w 540"/>
                        <a:gd name="T5" fmla="*/ 1068 h 307"/>
                        <a:gd name="T6" fmla="*/ 972 w 540"/>
                        <a:gd name="T7" fmla="*/ 58 h 307"/>
                        <a:gd name="T8" fmla="*/ 1540 w 540"/>
                        <a:gd name="T9" fmla="*/ 261 h 307"/>
                        <a:gd name="T10" fmla="*/ 1742 w 540"/>
                        <a:gd name="T11" fmla="*/ 865 h 307"/>
                        <a:gd name="T12" fmla="*/ 1823 w 540"/>
                        <a:gd name="T13" fmla="*/ 1474 h 307"/>
                        <a:gd name="T14" fmla="*/ 1094 w 540"/>
                        <a:gd name="T15" fmla="*/ 2179 h 307"/>
                        <a:gd name="T16" fmla="*/ 647 w 540"/>
                        <a:gd name="T17" fmla="*/ 2080 h 307"/>
                        <a:gd name="T18" fmla="*/ 121 w 540"/>
                        <a:gd name="T19" fmla="*/ 2586 h 307"/>
                        <a:gd name="T20" fmla="*/ 0 w 540"/>
                        <a:gd name="T21" fmla="*/ 2487 h 307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540"/>
                        <a:gd name="T34" fmla="*/ 0 h 307"/>
                        <a:gd name="T35" fmla="*/ 540 w 540"/>
                        <a:gd name="T36" fmla="*/ 307 h 307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540" h="307">
                          <a:moveTo>
                            <a:pt x="0" y="295"/>
                          </a:moveTo>
                          <a:cubicBezTo>
                            <a:pt x="49" y="263"/>
                            <a:pt x="62" y="214"/>
                            <a:pt x="96" y="163"/>
                          </a:cubicBezTo>
                          <a:cubicBezTo>
                            <a:pt x="103" y="152"/>
                            <a:pt x="100" y="137"/>
                            <a:pt x="108" y="127"/>
                          </a:cubicBezTo>
                          <a:cubicBezTo>
                            <a:pt x="157" y="64"/>
                            <a:pt x="215" y="31"/>
                            <a:pt x="288" y="7"/>
                          </a:cubicBezTo>
                          <a:cubicBezTo>
                            <a:pt x="344" y="12"/>
                            <a:pt x="409" y="0"/>
                            <a:pt x="456" y="31"/>
                          </a:cubicBezTo>
                          <a:cubicBezTo>
                            <a:pt x="474" y="43"/>
                            <a:pt x="507" y="82"/>
                            <a:pt x="516" y="103"/>
                          </a:cubicBezTo>
                          <a:cubicBezTo>
                            <a:pt x="526" y="126"/>
                            <a:pt x="540" y="175"/>
                            <a:pt x="540" y="175"/>
                          </a:cubicBezTo>
                          <a:cubicBezTo>
                            <a:pt x="509" y="267"/>
                            <a:pt x="406" y="243"/>
                            <a:pt x="324" y="259"/>
                          </a:cubicBezTo>
                          <a:cubicBezTo>
                            <a:pt x="280" y="255"/>
                            <a:pt x="236" y="244"/>
                            <a:pt x="192" y="247"/>
                          </a:cubicBezTo>
                          <a:cubicBezTo>
                            <a:pt x="136" y="250"/>
                            <a:pt x="89" y="294"/>
                            <a:pt x="36" y="307"/>
                          </a:cubicBezTo>
                          <a:cubicBezTo>
                            <a:pt x="24" y="303"/>
                            <a:pt x="0" y="295"/>
                            <a:pt x="0" y="29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8476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2433"/>
                      <a:ext cx="720" cy="231"/>
                      <a:chOff x="2112" y="2433"/>
                      <a:chExt cx="720" cy="231"/>
                    </a:xfrm>
                  </p:grpSpPr>
                  <p:sp>
                    <p:nvSpPr>
                      <p:cNvPr id="18477" name="Freeform 2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12" y="2472"/>
                        <a:ext cx="720" cy="180"/>
                      </a:xfrm>
                      <a:custGeom>
                        <a:avLst/>
                        <a:gdLst>
                          <a:gd name="T0" fmla="*/ 0 w 720"/>
                          <a:gd name="T1" fmla="*/ 180 h 180"/>
                          <a:gd name="T2" fmla="*/ 720 w 720"/>
                          <a:gd name="T3" fmla="*/ 0 h 180"/>
                          <a:gd name="T4" fmla="*/ 0 60000 65536"/>
                          <a:gd name="T5" fmla="*/ 0 60000 65536"/>
                          <a:gd name="T6" fmla="*/ 0 w 720"/>
                          <a:gd name="T7" fmla="*/ 0 h 180"/>
                          <a:gd name="T8" fmla="*/ 720 w 720"/>
                          <a:gd name="T9" fmla="*/ 180 h 18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720" h="180">
                            <a:moveTo>
                              <a:pt x="0" y="180"/>
                            </a:moveTo>
                            <a:cubicBezTo>
                              <a:pt x="202" y="46"/>
                              <a:pt x="481" y="0"/>
                              <a:pt x="720" y="0"/>
                            </a:cubicBezTo>
                          </a:path>
                        </a:pathLst>
                      </a:custGeom>
                      <a:noFill/>
                      <a:ln w="381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78" name="Freeform 2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4" y="2433"/>
                        <a:ext cx="204" cy="51"/>
                      </a:xfrm>
                      <a:custGeom>
                        <a:avLst/>
                        <a:gdLst>
                          <a:gd name="T0" fmla="*/ 204 w 204"/>
                          <a:gd name="T1" fmla="*/ 51 h 51"/>
                          <a:gd name="T2" fmla="*/ 96 w 204"/>
                          <a:gd name="T3" fmla="*/ 3 h 51"/>
                          <a:gd name="T4" fmla="*/ 0 w 204"/>
                          <a:gd name="T5" fmla="*/ 3 h 51"/>
                          <a:gd name="T6" fmla="*/ 0 60000 65536"/>
                          <a:gd name="T7" fmla="*/ 0 60000 65536"/>
                          <a:gd name="T8" fmla="*/ 0 60000 65536"/>
                          <a:gd name="T9" fmla="*/ 0 w 204"/>
                          <a:gd name="T10" fmla="*/ 0 h 51"/>
                          <a:gd name="T11" fmla="*/ 204 w 204"/>
                          <a:gd name="T12" fmla="*/ 51 h 51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04" h="51">
                            <a:moveTo>
                              <a:pt x="204" y="51"/>
                            </a:moveTo>
                            <a:cubicBezTo>
                              <a:pt x="167" y="39"/>
                              <a:pt x="135" y="7"/>
                              <a:pt x="96" y="3"/>
                            </a:cubicBezTo>
                            <a:cubicBezTo>
                              <a:pt x="64" y="0"/>
                              <a:pt x="32" y="3"/>
                              <a:pt x="0" y="3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479" name="Freeform 2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80" y="2568"/>
                        <a:ext cx="36" cy="96"/>
                      </a:xfrm>
                      <a:custGeom>
                        <a:avLst/>
                        <a:gdLst>
                          <a:gd name="T0" fmla="*/ 36 w 36"/>
                          <a:gd name="T1" fmla="*/ 0 h 96"/>
                          <a:gd name="T2" fmla="*/ 0 w 36"/>
                          <a:gd name="T3" fmla="*/ 96 h 96"/>
                          <a:gd name="T4" fmla="*/ 0 60000 65536"/>
                          <a:gd name="T5" fmla="*/ 0 60000 65536"/>
                          <a:gd name="T6" fmla="*/ 0 w 36"/>
                          <a:gd name="T7" fmla="*/ 0 h 96"/>
                          <a:gd name="T8" fmla="*/ 36 w 36"/>
                          <a:gd name="T9" fmla="*/ 96 h 9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6" h="96">
                            <a:moveTo>
                              <a:pt x="36" y="0"/>
                            </a:moveTo>
                            <a:cubicBezTo>
                              <a:pt x="9" y="80"/>
                              <a:pt x="23" y="49"/>
                              <a:pt x="0" y="9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8474" name="AutoShape 221"/>
                  <p:cNvSpPr>
                    <a:spLocks noChangeArrowheads="1"/>
                  </p:cNvSpPr>
                  <p:nvPr/>
                </p:nvSpPr>
                <p:spPr bwMode="auto">
                  <a:xfrm rot="351374">
                    <a:off x="4896" y="528"/>
                    <a:ext cx="624" cy="480"/>
                  </a:xfrm>
                  <a:prstGeom prst="parallelogram">
                    <a:avLst>
                      <a:gd name="adj" fmla="val 32500"/>
                    </a:avLst>
                  </a:prstGeom>
                  <a:solidFill>
                    <a:srgbClr val="0033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460" name="Group 222"/>
              <p:cNvGrpSpPr>
                <a:grpSpLocks/>
              </p:cNvGrpSpPr>
              <p:nvPr/>
            </p:nvGrpSpPr>
            <p:grpSpPr bwMode="auto">
              <a:xfrm>
                <a:off x="3984" y="0"/>
                <a:ext cx="864" cy="288"/>
                <a:chOff x="240" y="0"/>
                <a:chExt cx="864" cy="288"/>
              </a:xfrm>
            </p:grpSpPr>
            <p:sp>
              <p:nvSpPr>
                <p:cNvPr id="18461" name="Line 223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2" name="Line 224"/>
                <p:cNvSpPr>
                  <a:spLocks noChangeShapeType="1"/>
                </p:cNvSpPr>
                <p:nvPr/>
              </p:nvSpPr>
              <p:spPr bwMode="auto">
                <a:xfrm>
                  <a:off x="432" y="0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Line 225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Line 226"/>
                <p:cNvSpPr>
                  <a:spLocks noChangeShapeType="1"/>
                </p:cNvSpPr>
                <p:nvPr/>
              </p:nvSpPr>
              <p:spPr bwMode="auto">
                <a:xfrm>
                  <a:off x="816" y="0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57" name="Freeform 227"/>
            <p:cNvSpPr>
              <a:spLocks/>
            </p:cNvSpPr>
            <p:nvPr/>
          </p:nvSpPr>
          <p:spPr bwMode="auto">
            <a:xfrm>
              <a:off x="5280" y="1152"/>
              <a:ext cx="168" cy="960"/>
            </a:xfrm>
            <a:custGeom>
              <a:avLst/>
              <a:gdLst>
                <a:gd name="T0" fmla="*/ 0 w 168"/>
                <a:gd name="T1" fmla="*/ 0 h 960"/>
                <a:gd name="T2" fmla="*/ 144 w 168"/>
                <a:gd name="T3" fmla="*/ 576 h 960"/>
                <a:gd name="T4" fmla="*/ 144 w 168"/>
                <a:gd name="T5" fmla="*/ 960 h 960"/>
                <a:gd name="T6" fmla="*/ 0 60000 65536"/>
                <a:gd name="T7" fmla="*/ 0 60000 65536"/>
                <a:gd name="T8" fmla="*/ 0 60000 65536"/>
                <a:gd name="T9" fmla="*/ 0 w 168"/>
                <a:gd name="T10" fmla="*/ 0 h 960"/>
                <a:gd name="T11" fmla="*/ 168 w 16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960">
                  <a:moveTo>
                    <a:pt x="0" y="0"/>
                  </a:moveTo>
                  <a:cubicBezTo>
                    <a:pt x="60" y="208"/>
                    <a:pt x="120" y="416"/>
                    <a:pt x="144" y="576"/>
                  </a:cubicBezTo>
                  <a:cubicBezTo>
                    <a:pt x="168" y="736"/>
                    <a:pt x="156" y="848"/>
                    <a:pt x="144" y="96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28"/>
            <p:cNvSpPr>
              <a:spLocks/>
            </p:cNvSpPr>
            <p:nvPr/>
          </p:nvSpPr>
          <p:spPr bwMode="auto">
            <a:xfrm>
              <a:off x="3504" y="2152"/>
              <a:ext cx="816" cy="344"/>
            </a:xfrm>
            <a:custGeom>
              <a:avLst/>
              <a:gdLst>
                <a:gd name="T0" fmla="*/ 816 w 816"/>
                <a:gd name="T1" fmla="*/ 8 h 344"/>
                <a:gd name="T2" fmla="*/ 240 w 816"/>
                <a:gd name="T3" fmla="*/ 56 h 344"/>
                <a:gd name="T4" fmla="*/ 0 w 816"/>
                <a:gd name="T5" fmla="*/ 344 h 344"/>
                <a:gd name="T6" fmla="*/ 0 60000 65536"/>
                <a:gd name="T7" fmla="*/ 0 60000 65536"/>
                <a:gd name="T8" fmla="*/ 0 60000 65536"/>
                <a:gd name="T9" fmla="*/ 0 w 816"/>
                <a:gd name="T10" fmla="*/ 0 h 344"/>
                <a:gd name="T11" fmla="*/ 816 w 816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44">
                  <a:moveTo>
                    <a:pt x="816" y="8"/>
                  </a:moveTo>
                  <a:cubicBezTo>
                    <a:pt x="596" y="4"/>
                    <a:pt x="376" y="0"/>
                    <a:pt x="240" y="56"/>
                  </a:cubicBezTo>
                  <a:cubicBezTo>
                    <a:pt x="104" y="112"/>
                    <a:pt x="52" y="228"/>
                    <a:pt x="0" y="34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5" name="Rectangle 229"/>
          <p:cNvSpPr>
            <a:spLocks noChangeArrowheads="1"/>
          </p:cNvSpPr>
          <p:nvPr/>
        </p:nvSpPr>
        <p:spPr bwMode="auto">
          <a:xfrm>
            <a:off x="152400" y="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2400" b="1">
                <a:solidFill>
                  <a:srgbClr val="000066"/>
                </a:solidFill>
                <a:latin typeface="Georgia" pitchFamily="18" charset="0"/>
                <a:ea typeface="黑体" pitchFamily="49" charset="-122"/>
              </a:rPr>
              <a:t>1864</a:t>
            </a:r>
            <a:r>
              <a:rPr lang="zh-CN" altLang="en-US" sz="2400" b="1">
                <a:solidFill>
                  <a:srgbClr val="000066"/>
                </a:solidFill>
                <a:latin typeface="Georgia" pitchFamily="18" charset="0"/>
                <a:ea typeface="黑体" pitchFamily="49" charset="-122"/>
              </a:rPr>
              <a:t>年，</a:t>
            </a:r>
            <a:r>
              <a:rPr lang="en-US" altLang="zh-CN" sz="2400" b="1">
                <a:solidFill>
                  <a:srgbClr val="000066"/>
                </a:solidFill>
                <a:latin typeface="Georgia" pitchFamily="18" charset="0"/>
                <a:ea typeface="黑体" pitchFamily="49" charset="-122"/>
              </a:rPr>
              <a:t>(</a:t>
            </a:r>
            <a:r>
              <a:rPr lang="zh-CN" altLang="en-US" sz="2400" b="1">
                <a:solidFill>
                  <a:srgbClr val="000066"/>
                </a:solidFill>
                <a:latin typeface="Georgia" pitchFamily="18" charset="0"/>
                <a:ea typeface="黑体" pitchFamily="49" charset="-122"/>
              </a:rPr>
              <a:t>德）萨克斯</a:t>
            </a:r>
            <a:r>
              <a:rPr lang="en-US" altLang="zh-CN" sz="2400" b="1">
                <a:solidFill>
                  <a:srgbClr val="000066"/>
                </a:solidFill>
                <a:latin typeface="Georgia" pitchFamily="18" charset="0"/>
                <a:ea typeface="黑体" pitchFamily="49" charset="-122"/>
              </a:rPr>
              <a:t>(J.</a:t>
            </a:r>
            <a:r>
              <a:rPr lang="zh-CN" altLang="en-US" sz="2400" b="1">
                <a:solidFill>
                  <a:srgbClr val="000066"/>
                </a:solidFill>
                <a:latin typeface="Georgia" pitchFamily="18" charset="0"/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66"/>
                </a:solidFill>
                <a:latin typeface="Georgia" pitchFamily="18" charset="0"/>
                <a:ea typeface="黑体" pitchFamily="49" charset="-122"/>
              </a:rPr>
              <a:t> Von  Sachs)</a:t>
            </a:r>
            <a:r>
              <a:rPr lang="zh-CN" altLang="en-US" sz="2400" b="1">
                <a:solidFill>
                  <a:srgbClr val="000066"/>
                </a:solidFill>
                <a:latin typeface="Georgia" pitchFamily="18" charset="0"/>
                <a:ea typeface="黑体" pitchFamily="49" charset="-122"/>
              </a:rPr>
              <a:t>的实验</a:t>
            </a:r>
            <a:r>
              <a:rPr lang="zh-CN" altLang="en-US" sz="2400" b="1">
                <a:solidFill>
                  <a:srgbClr val="7B9899"/>
                </a:solidFill>
                <a:latin typeface="Georgia" pitchFamily="18" charset="0"/>
                <a:ea typeface="方正舒体" pitchFamily="2" charset="-122"/>
              </a:rPr>
              <a:t> </a:t>
            </a:r>
          </a:p>
        </p:txBody>
      </p:sp>
      <p:sp>
        <p:nvSpPr>
          <p:cNvPr id="230" name="矩形 229"/>
          <p:cNvSpPr>
            <a:spLocks noChangeArrowheads="1"/>
          </p:cNvSpPr>
          <p:nvPr/>
        </p:nvSpPr>
        <p:spPr bwMode="auto">
          <a:xfrm>
            <a:off x="228600" y="5715000"/>
            <a:ext cx="7696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楷体" pitchFamily="49" charset="-122"/>
            </a:endParaRPr>
          </a:p>
          <a:p>
            <a:r>
              <a:rPr lang="zh-CN" altLang="en-US" b="1">
                <a:solidFill>
                  <a:srgbClr val="D60093"/>
                </a:solidFill>
                <a:ea typeface="楷体" pitchFamily="49" charset="-122"/>
              </a:rPr>
              <a:t>结论：光合作用的化学能贮存在了淀粉中</a:t>
            </a:r>
            <a:endParaRPr lang="en-US" altLang="zh-CN" b="1">
              <a:solidFill>
                <a:srgbClr val="D60093"/>
              </a:solidFill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382000" cy="2370138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itchFamily="2" charset="-122"/>
              </a:rPr>
              <a:t>①</a:t>
            </a:r>
            <a:r>
              <a:rPr kumimoji="1" lang="zh-CN" altLang="en-US" b="1">
                <a:latin typeface="宋体" pitchFamily="2" charset="-122"/>
              </a:rPr>
              <a:t>植物先进行暗处理几小时，目的是什么</a:t>
            </a:r>
            <a:r>
              <a:rPr kumimoji="1" lang="en-US" altLang="zh-CN" b="1">
                <a:latin typeface="宋体" pitchFamily="2" charset="-122"/>
              </a:rPr>
              <a:t>?</a:t>
            </a:r>
          </a:p>
          <a:p>
            <a:pPr>
              <a:spcBef>
                <a:spcPct val="50000"/>
              </a:spcBef>
            </a:pPr>
            <a:endParaRPr kumimoji="1" lang="en-US" altLang="zh-CN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酒精脱色是脱掉绿叶中什么成分</a:t>
            </a:r>
            <a:r>
              <a:rPr kumimoji="1" lang="en-US" altLang="zh-CN" b="1">
                <a:latin typeface="宋体" pitchFamily="2" charset="-122"/>
              </a:rPr>
              <a:t>?       </a:t>
            </a:r>
          </a:p>
          <a:p>
            <a:pPr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碘液染色的目的是什么</a:t>
            </a:r>
            <a:r>
              <a:rPr kumimoji="1" lang="en-US" altLang="zh-CN" b="1">
                <a:latin typeface="宋体" pitchFamily="2" charset="-122"/>
              </a:rPr>
              <a:t>?</a:t>
            </a:r>
            <a:r>
              <a:rPr kumimoji="1" lang="en-US" altLang="zh-CN" b="1" u="sng"/>
              <a:t>           </a:t>
            </a:r>
            <a:r>
              <a:rPr kumimoji="1" lang="en-US" altLang="zh-CN" b="1"/>
              <a:t> </a:t>
            </a:r>
            <a:r>
              <a:rPr kumimoji="1" lang="en-US" altLang="zh-CN" b="1" u="sng"/>
              <a:t>              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90600" y="2971800"/>
            <a:ext cx="6705600" cy="427038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 u="sng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4068763"/>
            <a:ext cx="8305800" cy="427037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②</a:t>
            </a:r>
            <a:r>
              <a:rPr lang="zh-CN" altLang="en-US" b="1"/>
              <a:t>该实验是如何遵循对照原则的？得出什么结论</a:t>
            </a:r>
            <a:r>
              <a:rPr lang="en-US" altLang="zh-CN" b="1"/>
              <a:t>?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38200" y="1219200"/>
            <a:ext cx="5334000" cy="430213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消耗掉营养物质避免对实验干扰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324600" y="1905000"/>
            <a:ext cx="838200" cy="430213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</a:rPr>
              <a:t>色素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38200" y="3124200"/>
            <a:ext cx="3429000" cy="430213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检测是否有淀粉产生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990600" y="4602163"/>
            <a:ext cx="7361238" cy="427037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叶片一半遮光，一半曝光</a:t>
            </a:r>
            <a:r>
              <a:rPr lang="en-US" altLang="zh-CN" b="1">
                <a:solidFill>
                  <a:srgbClr val="FF0000"/>
                </a:solidFill>
              </a:rPr>
              <a:t>;</a:t>
            </a:r>
            <a:r>
              <a:rPr lang="zh-CN" altLang="en-US" b="1">
                <a:solidFill>
                  <a:srgbClr val="FF0000"/>
                </a:solidFill>
              </a:rPr>
              <a:t>植物在光下产生淀粉</a:t>
            </a:r>
            <a:r>
              <a:rPr lang="en-US" altLang="zh-CN" b="1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rgbClr val="7B9899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5604" name="Picture 4" descr="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3"/>
          <p:cNvSpPr>
            <a:spLocks noChangeArrowheads="1"/>
          </p:cNvSpPr>
          <p:nvPr/>
        </p:nvSpPr>
        <p:spPr bwMode="auto">
          <a:xfrm>
            <a:off x="152400" y="1981200"/>
            <a:ext cx="8991600" cy="441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BD"/>
              </a:gs>
              <a:gs pos="50000">
                <a:srgbClr val="FFFFDB"/>
              </a:gs>
              <a:gs pos="100000">
                <a:srgbClr val="FFFFBD"/>
              </a:gs>
            </a:gsLst>
            <a:lin ang="0" scaled="1"/>
          </a:gradFill>
          <a:ln w="57150" cmpd="thinThick">
            <a:solidFill>
              <a:srgbClr val="008000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altLang="zh-CN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掌握绿叶中色素的种类、颜色和作用</a:t>
            </a:r>
            <a:r>
              <a:rPr lang="en-US" alt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重点</a:t>
            </a:r>
            <a:r>
              <a:rPr lang="en-US" alt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eaLnBrk="0" hangingPunct="0"/>
            <a:r>
              <a:rPr lang="en-US" altLang="zh-CN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掌握光合作用的探究历程，了解其中运用的科学</a:t>
            </a:r>
          </a:p>
          <a:p>
            <a:pPr eaLnBrk="0" hangingPunct="0"/>
            <a:r>
              <a:rPr lang="zh-CN" altLang="en-US" b="1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重点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0" hangingPunct="0"/>
            <a:r>
              <a:rPr lang="en-US" altLang="zh-CN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掌握光合作用光反应、暗反应的过程及相互关系</a:t>
            </a:r>
          </a:p>
          <a:p>
            <a:pPr eaLnBrk="0" hangingPunct="0"/>
            <a:r>
              <a:rPr lang="zh-CN" altLang="en-US" b="1"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重、难点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）。</a:t>
            </a:r>
          </a:p>
          <a:p>
            <a:pPr eaLnBrk="0" hangingPunct="0"/>
            <a:r>
              <a:rPr lang="en-US" altLang="zh-CN" b="1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掌握影响光合作用强度的环境因素（</a:t>
            </a:r>
            <a:r>
              <a:rPr lang="zh-CN" altLang="en-US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重点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）。</a:t>
            </a:r>
          </a:p>
          <a:p>
            <a:pPr eaLnBrk="0" hangingPunct="0"/>
            <a:r>
              <a:rPr lang="en-US" altLang="zh-CN" b="1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探究影响光合作用强度的环境因素（</a:t>
            </a:r>
            <a:r>
              <a:rPr lang="zh-CN" altLang="en-US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难点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）。</a:t>
            </a:r>
          </a:p>
          <a:p>
            <a:pPr eaLnBrk="0" hangingPunct="0"/>
            <a:r>
              <a:rPr lang="en-US" altLang="zh-CN" b="1"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掌握光合作用的概念及默写光合作用的总反应式。               </a:t>
            </a:r>
          </a:p>
          <a:p>
            <a:pPr eaLnBrk="0" hangingPunct="0"/>
            <a:r>
              <a:rPr lang="en-US" altLang="zh-CN" b="1">
                <a:latin typeface="黑体" pitchFamily="49" charset="-122"/>
                <a:ea typeface="黑体" pitchFamily="49" charset="-122"/>
              </a:rPr>
              <a:t>7.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初步掌握光合作用原理的应用。 </a:t>
            </a:r>
          </a:p>
        </p:txBody>
      </p:sp>
      <p:sp>
        <p:nvSpPr>
          <p:cNvPr id="4099" name="AutoShape 4"/>
          <p:cNvSpPr>
            <a:spLocks noChangeArrowheads="1"/>
          </p:cNvSpPr>
          <p:nvPr/>
        </p:nvSpPr>
        <p:spPr bwMode="auto">
          <a:xfrm>
            <a:off x="2743200" y="609600"/>
            <a:ext cx="3429000" cy="1335088"/>
          </a:xfrm>
          <a:prstGeom prst="ribbon2">
            <a:avLst>
              <a:gd name="adj1" fmla="val 29361"/>
              <a:gd name="adj2" fmla="val 67565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0000FF"/>
                </a:solidFill>
                <a:ea typeface="黑体" pitchFamily="49" charset="-122"/>
              </a:rPr>
              <a:t>学习目标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9600" y="4953000"/>
            <a:ext cx="81534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/>
              <a:t>思考：</a:t>
            </a:r>
            <a:r>
              <a:rPr kumimoji="1" lang="en-US" altLang="zh-CN" b="1"/>
              <a:t>P</a:t>
            </a:r>
            <a:r>
              <a:rPr kumimoji="1" lang="en-US" altLang="zh-CN" b="1" baseline="-25000"/>
              <a:t>100           </a:t>
            </a:r>
            <a:r>
              <a:rPr kumimoji="1" lang="en-US" altLang="zh-CN" sz="2400" b="1"/>
              <a:t>1.</a:t>
            </a:r>
            <a:r>
              <a:rPr kumimoji="1" lang="zh-CN" altLang="en-US" sz="2400" b="1"/>
              <a:t>恩格尔曼实验的结论是什么？</a:t>
            </a:r>
            <a:r>
              <a:rPr kumimoji="1" lang="en-US" altLang="zh-CN" sz="3200" b="1"/>
              <a:t>  </a:t>
            </a:r>
            <a:endParaRPr kumimoji="1" lang="zh-CN" altLang="en-US" b="1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28800" y="411163"/>
            <a:ext cx="6905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u="sng">
                <a:latin typeface="黑体" pitchFamily="49" charset="-122"/>
                <a:ea typeface="黑体" pitchFamily="49" charset="-122"/>
              </a:rPr>
              <a:t>1880</a:t>
            </a:r>
            <a:r>
              <a:rPr kumimoji="1" lang="zh-CN" altLang="en-US" sz="3600" b="1" u="sng">
                <a:latin typeface="黑体" pitchFamily="49" charset="-122"/>
                <a:ea typeface="黑体" pitchFamily="49" charset="-122"/>
              </a:rPr>
              <a:t>年     </a:t>
            </a:r>
            <a:r>
              <a:rPr kumimoji="1" lang="zh-CN" altLang="en-US" sz="3600" b="1" u="sng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恩吉尔曼</a:t>
            </a:r>
            <a:endParaRPr kumimoji="1" lang="zh-CN" altLang="en-US" sz="3600" b="1" u="sng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25538"/>
            <a:ext cx="7307263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矩形 5"/>
          <p:cNvSpPr>
            <a:spLocks noChangeArrowheads="1"/>
          </p:cNvSpPr>
          <p:nvPr/>
        </p:nvSpPr>
        <p:spPr bwMode="auto">
          <a:xfrm>
            <a:off x="762000" y="5562600"/>
            <a:ext cx="7696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b="1"/>
              <a:t>氧气是叶绿体释放出来的，</a:t>
            </a:r>
            <a:r>
              <a:rPr kumimoji="1" lang="zh-CN" altLang="en-US" b="1">
                <a:solidFill>
                  <a:srgbClr val="FF0000"/>
                </a:solidFill>
              </a:rPr>
              <a:t>叶绿体</a:t>
            </a:r>
            <a:r>
              <a:rPr kumimoji="1" lang="zh-CN" altLang="en-US" b="1"/>
              <a:t>是绿色植物进行光合作用的</a:t>
            </a:r>
            <a:r>
              <a:rPr kumimoji="1" lang="zh-CN" altLang="en-US" b="1">
                <a:solidFill>
                  <a:srgbClr val="FF0000"/>
                </a:solidFill>
              </a:rPr>
              <a:t>场所</a:t>
            </a:r>
            <a:r>
              <a:rPr kumimoji="1" lang="zh-CN" altLang="en-US" b="1"/>
              <a:t>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7924800" cy="1077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/>
              <a:t>2.</a:t>
            </a:r>
            <a:r>
              <a:rPr kumimoji="1" lang="zh-CN" altLang="en-US" sz="3200" b="1"/>
              <a:t>小组讨论：恩吉尔曼的实验方法有哪些巧妙之处？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2514600"/>
            <a:ext cx="7772400" cy="2800350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(1)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选材方面，选用水绵和好氧细菌。水绵叶绿体呈带状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大而明显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便于观察。选用好氧细菌检测，能够准确判断出水绵细胞中释放氧的部位。</a:t>
            </a:r>
            <a:endParaRPr lang="en-US" altLang="zh-CN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(2)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实验方法，选用了极细光束照射，黑暗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局部光照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和曝光对比实验。临时装片暴露在光下的实验再一次验证实验结果。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未标题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1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28600" y="5486400"/>
            <a:ext cx="944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光合作用释放的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O</a:t>
            </a:r>
            <a:r>
              <a:rPr kumimoji="1" lang="en-US" altLang="zh-CN" sz="32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2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到底是来自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H</a:t>
            </a:r>
            <a:r>
              <a:rPr kumimoji="1" lang="en-US" altLang="zh-CN" sz="32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2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O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，还是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CO</a:t>
            </a:r>
            <a:r>
              <a:rPr kumimoji="1" lang="en-US" altLang="zh-CN" sz="32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2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呢，</a:t>
            </a:r>
          </a:p>
          <a:p>
            <a:pPr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还是两者兼而有之？ 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4343400" y="2895600"/>
            <a:ext cx="1262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叶绿体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7B9899"/>
                </a:solidFill>
              </a:rPr>
              <a:t>提出问题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 smtClean="0"/>
              <a:t>从这个实验可知柳树重量增加的原因是什么？ </a:t>
            </a:r>
          </a:p>
          <a:p>
            <a:pPr eaLnBrk="1" hangingPunct="1"/>
            <a:r>
              <a:rPr lang="zh-CN" altLang="en-US" smtClean="0"/>
              <a:t>水分是植物体建造自身的原料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828800" y="4191000"/>
            <a:ext cx="4352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缺点：</a:t>
            </a:r>
          </a:p>
          <a:p>
            <a:r>
              <a:rPr lang="zh-CN" altLang="en-US"/>
              <a:t>海尔蒙特没有考虑到空气是否也能起作用 </a:t>
            </a:r>
          </a:p>
        </p:txBody>
      </p:sp>
      <p:pic>
        <p:nvPicPr>
          <p:cNvPr id="23557" name="Picture 5" descr="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62600" y="5181600"/>
            <a:ext cx="3429000" cy="923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>
              <a:latin typeface="Arial" charset="0"/>
            </a:endParaRPr>
          </a:p>
          <a:p>
            <a:pPr>
              <a:defRPr/>
            </a:pPr>
            <a:endParaRPr lang="en-US" altLang="zh-CN" dirty="0">
              <a:latin typeface="Arial" charset="0"/>
            </a:endParaRPr>
          </a:p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3559" name="矩形 6"/>
          <p:cNvSpPr>
            <a:spLocks noChangeArrowheads="1"/>
          </p:cNvSpPr>
          <p:nvPr/>
        </p:nvSpPr>
        <p:spPr bwMode="auto">
          <a:xfrm>
            <a:off x="1371600" y="2514600"/>
            <a:ext cx="3238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latin typeface="黑体" pitchFamily="49" charset="-122"/>
                <a:ea typeface="黑体" pitchFamily="49" charset="-122"/>
              </a:rPr>
              <a:t>（同位素标记法）</a:t>
            </a:r>
            <a:r>
              <a:rPr kumimoji="1"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4580" name="Picture 4" descr="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00"/>
            <a:ext cx="9144000" cy="68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95400" y="3048000"/>
            <a:ext cx="7085013" cy="2424113"/>
            <a:chOff x="85" y="1632"/>
            <a:chExt cx="4463" cy="1527"/>
          </a:xfrm>
        </p:grpSpPr>
        <p:sp>
          <p:nvSpPr>
            <p:cNvPr id="26631" name="AutoShape 6"/>
            <p:cNvSpPr>
              <a:spLocks noChangeArrowheads="1"/>
            </p:cNvSpPr>
            <p:nvPr/>
          </p:nvSpPr>
          <p:spPr bwMode="auto">
            <a:xfrm>
              <a:off x="517" y="2640"/>
              <a:ext cx="1440" cy="96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Text Box 4"/>
            <p:cNvSpPr txBox="1">
              <a:spLocks noChangeArrowheads="1"/>
            </p:cNvSpPr>
            <p:nvPr/>
          </p:nvSpPr>
          <p:spPr bwMode="auto">
            <a:xfrm>
              <a:off x="85" y="1632"/>
              <a:ext cx="235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CO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2</a:t>
              </a:r>
              <a:r>
                <a:rPr kumimoji="1" lang="en-US" altLang="zh-CN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+H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2</a:t>
              </a:r>
              <a:r>
                <a:rPr kumimoji="1" lang="en-US" altLang="zh-CN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O</a:t>
              </a:r>
            </a:p>
          </p:txBody>
        </p:sp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1872" y="2400"/>
              <a:ext cx="267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（</a:t>
              </a:r>
              <a:r>
                <a:rPr kumimoji="1" lang="en-US" altLang="zh-CN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CH</a:t>
              </a:r>
              <a:r>
                <a:rPr kumimoji="1" lang="en-US" altLang="zh-CN" sz="2400" b="1">
                  <a:solidFill>
                    <a:schemeClr val="bg1"/>
                  </a:solidFill>
                </a:rPr>
                <a:t>2</a:t>
              </a:r>
              <a:r>
                <a:rPr kumimoji="1" lang="en-US" altLang="zh-CN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O</a:t>
              </a:r>
              <a:r>
                <a:rPr kumimoji="1" lang="zh-CN" altLang="en-US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）</a:t>
              </a:r>
              <a:r>
                <a:rPr kumimoji="1" lang="en-US" altLang="zh-CN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+  O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2</a:t>
              </a:r>
            </a:p>
          </p:txBody>
        </p:sp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757" y="2169"/>
              <a:ext cx="91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光能</a:t>
              </a:r>
            </a:p>
          </p:txBody>
        </p:sp>
        <p:sp>
          <p:nvSpPr>
            <p:cNvPr id="26635" name="Text Box 8"/>
            <p:cNvSpPr txBox="1">
              <a:spLocks noChangeArrowheads="1"/>
            </p:cNvSpPr>
            <p:nvPr/>
          </p:nvSpPr>
          <p:spPr bwMode="auto">
            <a:xfrm>
              <a:off x="613" y="2640"/>
              <a:ext cx="129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4800" b="1">
                  <a:solidFill>
                    <a:schemeClr val="bg1"/>
                  </a:solidFill>
                  <a:latin typeface="Times New Roman" pitchFamily="18" charset="0"/>
                  <a:ea typeface="隶书" pitchFamily="1" charset="-122"/>
                </a:rPr>
                <a:t>叶绿体</a:t>
              </a:r>
            </a:p>
          </p:txBody>
        </p:sp>
      </p:grp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200400" y="2833688"/>
            <a:ext cx="4572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800" b="1">
                <a:solidFill>
                  <a:srgbClr val="FF99CC"/>
                </a:solidFill>
                <a:latin typeface="Times New Roman" pitchFamily="18" charset="0"/>
                <a:ea typeface="隶书" pitchFamily="1" charset="-122"/>
              </a:rPr>
              <a:t>*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391400" y="4114800"/>
            <a:ext cx="4572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800" b="1">
                <a:solidFill>
                  <a:srgbClr val="FF99CC"/>
                </a:solidFill>
                <a:latin typeface="Times New Roman" pitchFamily="18" charset="0"/>
                <a:ea typeface="隶书" pitchFamily="1" charset="-122"/>
              </a:rPr>
              <a:t>*</a:t>
            </a:r>
          </a:p>
        </p:txBody>
      </p:sp>
      <p:sp>
        <p:nvSpPr>
          <p:cNvPr id="26629" name="Text Box 11"/>
          <p:cNvSpPr txBox="1">
            <a:spLocks noChangeArrowheads="1"/>
          </p:cNvSpPr>
          <p:nvPr/>
        </p:nvSpPr>
        <p:spPr bwMode="auto">
          <a:xfrm>
            <a:off x="1371600" y="1524000"/>
            <a:ext cx="647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>
                <a:solidFill>
                  <a:srgbClr val="66FFFF"/>
                </a:solidFill>
                <a:latin typeface="Times New Roman" pitchFamily="18" charset="0"/>
                <a:ea typeface="隶书" pitchFamily="1" charset="-122"/>
              </a:rPr>
              <a:t>光合作用的反应式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685800" y="3810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>
                <a:solidFill>
                  <a:srgbClr val="FFFF66"/>
                </a:solidFill>
                <a:latin typeface="Times New Roman" pitchFamily="18" charset="0"/>
                <a:ea typeface="华文新魏" pitchFamily="2" charset="-122"/>
              </a:rPr>
              <a:t>二、光合作用的原理和应用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  <p:bldP spid="297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5000" y="228600"/>
            <a:ext cx="586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>
                <a:solidFill>
                  <a:srgbClr val="66FFFF"/>
                </a:solidFill>
                <a:latin typeface="Times New Roman" pitchFamily="18" charset="0"/>
                <a:ea typeface="隶书" pitchFamily="1" charset="-122"/>
              </a:rPr>
              <a:t>光合作用的过程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7010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根据是否需要光能，光合作用的过程可分为两个阶段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" y="4419600"/>
            <a:ext cx="3962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第一阶段的反应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必须</a:t>
            </a:r>
            <a:r>
              <a:rPr kumimoji="1" lang="zh-CN" altLang="en-US" b="1">
                <a:solidFill>
                  <a:srgbClr val="FF99CC"/>
                </a:solidFill>
                <a:latin typeface="Times New Roman" pitchFamily="18" charset="0"/>
                <a:ea typeface="华文新魏" pitchFamily="2" charset="-122"/>
              </a:rPr>
              <a:t>有光</a:t>
            </a: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才能进行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在</a:t>
            </a:r>
            <a:r>
              <a:rPr kumimoji="1" lang="zh-CN" altLang="en-US" b="1">
                <a:solidFill>
                  <a:srgbClr val="FF99CC"/>
                </a:solidFill>
                <a:latin typeface="Times New Roman" pitchFamily="18" charset="0"/>
                <a:ea typeface="华文新魏" pitchFamily="2" charset="-122"/>
              </a:rPr>
              <a:t>类囊体膜上</a:t>
            </a: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进行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800600" y="4419600"/>
            <a:ext cx="38862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第二阶段的反应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有光没光都可进行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在</a:t>
            </a:r>
            <a:r>
              <a:rPr kumimoji="1" lang="zh-CN" altLang="en-US" b="1">
                <a:solidFill>
                  <a:srgbClr val="FF99CC"/>
                </a:solidFill>
                <a:latin typeface="Times New Roman" pitchFamily="18" charset="0"/>
                <a:ea typeface="华文新魏" pitchFamily="2" charset="-122"/>
              </a:rPr>
              <a:t>叶绿体的基质中</a:t>
            </a: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进行</a:t>
            </a:r>
          </a:p>
        </p:txBody>
      </p:sp>
      <p:sp>
        <p:nvSpPr>
          <p:cNvPr id="27654" name="Text Box 12"/>
          <p:cNvSpPr txBox="1">
            <a:spLocks noChangeArrowheads="1"/>
          </p:cNvSpPr>
          <p:nvPr/>
        </p:nvSpPr>
        <p:spPr bwMode="auto">
          <a:xfrm>
            <a:off x="1905000" y="2438400"/>
            <a:ext cx="854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FF66"/>
                </a:solidFill>
              </a:rPr>
              <a:t>光反应</a:t>
            </a:r>
          </a:p>
        </p:txBody>
      </p:sp>
      <p:sp>
        <p:nvSpPr>
          <p:cNvPr id="27655" name="Text Box 13"/>
          <p:cNvSpPr txBox="1">
            <a:spLocks noChangeArrowheads="1"/>
          </p:cNvSpPr>
          <p:nvPr/>
        </p:nvSpPr>
        <p:spPr bwMode="auto">
          <a:xfrm>
            <a:off x="6324600" y="2438400"/>
            <a:ext cx="854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FF66"/>
                </a:solidFill>
              </a:rPr>
              <a:t>暗反应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dirty="0" smtClean="0"/>
          </a:p>
        </p:txBody>
      </p:sp>
      <p:pic>
        <p:nvPicPr>
          <p:cNvPr id="29700" name="Picture 4" descr="gfy"/>
          <p:cNvPicPr>
            <a:picLocks noChangeAspect="1" noChangeArrowheads="1"/>
          </p:cNvPicPr>
          <p:nvPr/>
        </p:nvPicPr>
        <p:blipFill>
          <a:blip r:embed="rId2" cstate="print"/>
          <a:srcRect t="20000" b="22222"/>
          <a:stretch>
            <a:fillRect/>
          </a:stretch>
        </p:blipFill>
        <p:spPr bwMode="auto">
          <a:xfrm>
            <a:off x="0" y="13716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光反应⑴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H</a:t>
            </a: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O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的光解⑵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ATP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的形成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7912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进行场所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叶绿体类囊体薄膜上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1749" name="Picture 4" descr="afy"/>
          <p:cNvPicPr>
            <a:picLocks noChangeAspect="1" noChangeArrowheads="1"/>
          </p:cNvPicPr>
          <p:nvPr/>
        </p:nvPicPr>
        <p:blipFill>
          <a:blip r:embed="rId2" cstate="print"/>
          <a:srcRect t="16256" r="7500" b="15466"/>
          <a:stretch>
            <a:fillRect/>
          </a:stretch>
        </p:blipFill>
        <p:spPr bwMode="auto">
          <a:xfrm>
            <a:off x="381000" y="1066800"/>
            <a:ext cx="8458200" cy="4800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838200" y="304800"/>
            <a:ext cx="6801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暗反应⑴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CO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的固定⑵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C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的还原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5091" y="61722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进行场所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叶绿体的基质中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5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pic>
          <p:nvPicPr>
            <p:cNvPr id="32771" name="Picture 2" descr="gc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2" name="Rectangle 3"/>
            <p:cNvSpPr>
              <a:spLocks noChangeArrowheads="1"/>
            </p:cNvSpPr>
            <p:nvPr/>
          </p:nvSpPr>
          <p:spPr bwMode="auto">
            <a:xfrm>
              <a:off x="3792" y="3840"/>
              <a:ext cx="335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C</a:t>
              </a:r>
              <a:r>
                <a:rPr kumimoji="1"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>
                <a:solidFill>
                  <a:srgbClr val="FFFF66"/>
                </a:solidFill>
                <a:latin typeface="Times New Roman" pitchFamily="18" charset="0"/>
                <a:ea typeface="华文新魏" pitchFamily="2" charset="-122"/>
              </a:rPr>
              <a:t>一、捕获光能的结构和色素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54864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99FFCC"/>
                </a:solidFill>
                <a:latin typeface="Times New Roman" pitchFamily="18" charset="0"/>
              </a:rPr>
              <a:t>叶绿体</a:t>
            </a:r>
          </a:p>
        </p:txBody>
      </p:sp>
      <p:pic>
        <p:nvPicPr>
          <p:cNvPr id="5124" name="Picture 6" descr="00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554163"/>
            <a:ext cx="6477000" cy="496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 descr="大纸屑"/>
          <p:cNvSpPr>
            <a:spLocks noChangeArrowheads="1"/>
          </p:cNvSpPr>
          <p:nvPr/>
        </p:nvSpPr>
        <p:spPr bwMode="auto">
          <a:xfrm>
            <a:off x="82550" y="1079500"/>
            <a:ext cx="8977313" cy="2273300"/>
          </a:xfrm>
          <a:prstGeom prst="parallelogram">
            <a:avLst>
              <a:gd name="adj" fmla="val 98671"/>
            </a:avLst>
          </a:prstGeom>
          <a:pattFill prst="lgConfetti">
            <a:fgClr>
              <a:srgbClr val="66FFFF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华文隶书" pitchFamily="2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193925" y="1546225"/>
            <a:ext cx="4754563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762000" eaLnBrk="0" hangingPunct="0"/>
            <a:r>
              <a:rPr kumimoji="1" lang="en-US" altLang="zh-CN" sz="4000" b="1">
                <a:latin typeface="Times New Roman" pitchFamily="18" charset="0"/>
              </a:rPr>
              <a:t>        </a:t>
            </a:r>
            <a:r>
              <a:rPr kumimoji="1" lang="zh-CN" altLang="en-US" sz="4000" b="1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光反应是暗反应的基础，</a:t>
            </a:r>
          </a:p>
          <a:p>
            <a:pPr algn="ctr" defTabSz="762000" eaLnBrk="0" hangingPunct="0"/>
            <a:r>
              <a:rPr kumimoji="1" lang="zh-CN" altLang="en-US" sz="4000" b="1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其产物</a:t>
            </a:r>
            <a:r>
              <a:rPr kumimoji="1" lang="en-US" altLang="zh-CN" sz="4000" b="1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[H]</a:t>
            </a:r>
            <a:r>
              <a:rPr kumimoji="1" lang="zh-CN" altLang="en-US" sz="4000" b="1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是暗反应的还原剂</a:t>
            </a:r>
            <a:r>
              <a:rPr kumimoji="1" lang="en-US" altLang="zh-CN" sz="4000" b="1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,</a:t>
            </a:r>
          </a:p>
          <a:p>
            <a:pPr algn="ctr" defTabSz="762000" eaLnBrk="0" hangingPunct="0"/>
            <a:r>
              <a:rPr kumimoji="1" lang="en-US" altLang="zh-CN" sz="4000" b="1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ATP</a:t>
            </a:r>
            <a:r>
              <a:rPr kumimoji="1" lang="zh-CN" altLang="en-US" sz="4000" b="1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为暗反应提供能量。</a:t>
            </a:r>
          </a:p>
        </p:txBody>
      </p:sp>
      <p:sp>
        <p:nvSpPr>
          <p:cNvPr id="57348" name="AutoShape 4" descr="大纸屑"/>
          <p:cNvSpPr>
            <a:spLocks noChangeArrowheads="1"/>
          </p:cNvSpPr>
          <p:nvPr/>
        </p:nvSpPr>
        <p:spPr bwMode="auto">
          <a:xfrm>
            <a:off x="76200" y="3594100"/>
            <a:ext cx="8977313" cy="2959100"/>
          </a:xfrm>
          <a:prstGeom prst="parallelogram">
            <a:avLst>
              <a:gd name="adj" fmla="val 75803"/>
            </a:avLst>
          </a:prstGeom>
          <a:pattFill prst="lgConfetti">
            <a:fgClr>
              <a:srgbClr val="66FFFF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05000" y="4038600"/>
            <a:ext cx="4754563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762000" eaLnBrk="0" hangingPunct="0"/>
            <a:r>
              <a:rPr kumimoji="1" lang="en-US" altLang="zh-CN" sz="4000" b="1" dirty="0">
                <a:latin typeface="Times New Roman" pitchFamily="18" charset="0"/>
              </a:rPr>
              <a:t>        </a:t>
            </a:r>
            <a:endParaRPr kumimoji="1" lang="en-US" altLang="zh-CN" sz="4000" b="1" dirty="0">
              <a:solidFill>
                <a:srgbClr val="D60093"/>
              </a:solidFill>
              <a:latin typeface="Times New Roman" pitchFamily="18" charset="0"/>
            </a:endParaRPr>
          </a:p>
          <a:p>
            <a:pPr algn="ctr" defTabSz="762000" eaLnBrk="0" hangingPunct="0"/>
            <a:r>
              <a:rPr kumimoji="1" lang="en-US" altLang="zh-CN" sz="4000" b="1" dirty="0">
                <a:solidFill>
                  <a:srgbClr val="D60093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4000" b="1" dirty="0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暗反应产生的</a:t>
            </a:r>
            <a:r>
              <a:rPr kumimoji="1" lang="en-US" altLang="zh-CN" sz="4000" b="1" dirty="0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ADP</a:t>
            </a:r>
            <a:r>
              <a:rPr kumimoji="1" lang="zh-CN" altLang="en-US" sz="4000" b="1" dirty="0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和</a:t>
            </a:r>
            <a:r>
              <a:rPr kumimoji="1" lang="en-US" altLang="zh-CN" sz="4000" b="1" dirty="0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Pi</a:t>
            </a:r>
            <a:r>
              <a:rPr kumimoji="1" lang="zh-CN" altLang="en-US" sz="4000" b="1" dirty="0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为</a:t>
            </a:r>
          </a:p>
          <a:p>
            <a:pPr algn="ctr" defTabSz="762000" eaLnBrk="0" hangingPunct="0"/>
            <a:r>
              <a:rPr kumimoji="1" lang="zh-CN" altLang="en-US" sz="4000" b="1" dirty="0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  光反应形成</a:t>
            </a:r>
            <a:r>
              <a:rPr kumimoji="1" lang="en-US" altLang="zh-CN" sz="4000" b="1" dirty="0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ATP</a:t>
            </a:r>
            <a:r>
              <a:rPr kumimoji="1" lang="zh-CN" altLang="en-US" sz="4000" b="1" dirty="0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提供</a:t>
            </a:r>
            <a:r>
              <a:rPr kumimoji="1" lang="zh-CN" altLang="en-US" sz="4000" b="1" dirty="0" smtClean="0">
                <a:solidFill>
                  <a:srgbClr val="D60093"/>
                </a:solidFill>
                <a:latin typeface="隶书" pitchFamily="1" charset="-122"/>
                <a:ea typeface="隶书" pitchFamily="1" charset="-122"/>
              </a:rPr>
              <a:t>原料</a:t>
            </a:r>
            <a:endParaRPr kumimoji="1" lang="en-US" altLang="zh-CN" sz="4000" b="1" dirty="0">
              <a:solidFill>
                <a:srgbClr val="D60093"/>
              </a:solidFill>
              <a:latin typeface="Times New Roman" pitchFamily="18" charset="0"/>
            </a:endParaRPr>
          </a:p>
        </p:txBody>
      </p:sp>
      <p:sp>
        <p:nvSpPr>
          <p:cNvPr id="33798" name="Text Box 6" descr="瓦形"/>
          <p:cNvSpPr txBox="1">
            <a:spLocks noChangeArrowheads="1"/>
          </p:cNvSpPr>
          <p:nvPr/>
        </p:nvSpPr>
        <p:spPr bwMode="auto">
          <a:xfrm>
            <a:off x="1752600" y="152400"/>
            <a:ext cx="6324600" cy="823913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>
                <a:solidFill>
                  <a:srgbClr val="CC0000"/>
                </a:solidFill>
                <a:latin typeface="Times New Roman" pitchFamily="18" charset="0"/>
                <a:ea typeface="隶书" pitchFamily="1" charset="-122"/>
              </a:rPr>
              <a:t>光反应与暗反应的联系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7" grpId="0" autoUpdateAnimBg="0"/>
      <p:bldP spid="57348" grpId="0" animBg="1"/>
      <p:bldP spid="5734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64" name="Group 44"/>
          <p:cNvGraphicFramePr>
            <a:graphicFrameLocks noGrp="1"/>
          </p:cNvGraphicFramePr>
          <p:nvPr/>
        </p:nvGraphicFramePr>
        <p:xfrm>
          <a:off x="152400" y="914400"/>
          <a:ext cx="8915400" cy="5851526"/>
        </p:xfrm>
        <a:graphic>
          <a:graphicData uri="http://schemas.openxmlformats.org/drawingml/2006/table">
            <a:tbl>
              <a:tblPr/>
              <a:tblGrid>
                <a:gridCol w="1219200"/>
                <a:gridCol w="3754438"/>
                <a:gridCol w="3941762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光反应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暗反应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条件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场所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物质变化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能量变化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产物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8" name="Text Box 32" descr="瓦形"/>
          <p:cNvSpPr txBox="1">
            <a:spLocks noChangeArrowheads="1"/>
          </p:cNvSpPr>
          <p:nvPr/>
        </p:nvSpPr>
        <p:spPr bwMode="auto">
          <a:xfrm>
            <a:off x="1828800" y="76200"/>
            <a:ext cx="5943600" cy="762000"/>
          </a:xfrm>
          <a:prstGeom prst="rect">
            <a:avLst/>
          </a:prstGeom>
          <a:pattFill prst="shingle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>
                <a:solidFill>
                  <a:srgbClr val="CC0000"/>
                </a:solidFill>
                <a:latin typeface="Times New Roman" pitchFamily="18" charset="0"/>
                <a:ea typeface="隶书" pitchFamily="1" charset="-122"/>
              </a:rPr>
              <a:t>光反应与暗反应的区别</a:t>
            </a:r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2133600" y="16764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华文新魏" pitchFamily="2" charset="-122"/>
              </a:rPr>
              <a:t>光、色素、酶</a:t>
            </a: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5410200" y="16764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华文新魏" pitchFamily="2" charset="-122"/>
                <a:ea typeface="华文新魏" pitchFamily="2" charset="-122"/>
              </a:rPr>
              <a:t>[H], ATP, </a:t>
            </a:r>
            <a:r>
              <a:rPr kumimoji="1" lang="zh-CN" altLang="en-US" b="1">
                <a:latin typeface="华文新魏" pitchFamily="2" charset="-122"/>
                <a:ea typeface="华文新魏" pitchFamily="2" charset="-122"/>
              </a:rPr>
              <a:t>酶</a:t>
            </a: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5486400" y="2895600"/>
            <a:ext cx="33528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>
                <a:latin typeface="华文新魏" pitchFamily="2" charset="-122"/>
                <a:ea typeface="华文新魏" pitchFamily="2" charset="-122"/>
              </a:rPr>
              <a:t>CO</a:t>
            </a:r>
            <a:r>
              <a:rPr kumimoji="1" lang="en-US" altLang="zh-CN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b="1">
                <a:latin typeface="华文新魏" pitchFamily="2" charset="-122"/>
                <a:ea typeface="华文新魏" pitchFamily="2" charset="-122"/>
              </a:rPr>
              <a:t>的固定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en-US" altLang="zh-CN" b="1">
                <a:latin typeface="华文新魏" pitchFamily="2" charset="-122"/>
                <a:ea typeface="华文新魏" pitchFamily="2" charset="-122"/>
              </a:rPr>
              <a:t>CH</a:t>
            </a:r>
            <a:r>
              <a:rPr kumimoji="1" lang="en-US" altLang="zh-CN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b="1">
                <a:latin typeface="华文新魏" pitchFamily="2" charset="-122"/>
                <a:ea typeface="华文新魏" pitchFamily="2" charset="-122"/>
              </a:rPr>
              <a:t>O</a:t>
            </a:r>
            <a:r>
              <a:rPr kumimoji="1" lang="zh-CN" altLang="en-US" b="1">
                <a:latin typeface="华文新魏" pitchFamily="2" charset="-122"/>
                <a:ea typeface="华文新魏" pitchFamily="2" charset="-122"/>
              </a:rPr>
              <a:t>）的形成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b="1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en-US" altLang="zh-CN" b="1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kumimoji="1" lang="zh-CN" altLang="en-US" b="1">
                <a:latin typeface="华文新魏" pitchFamily="2" charset="-122"/>
                <a:ea typeface="华文新魏" pitchFamily="2" charset="-122"/>
              </a:rPr>
              <a:t>的再形成</a:t>
            </a: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1752600" y="4800600"/>
            <a:ext cx="335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华文新魏" pitchFamily="2" charset="-122"/>
                <a:ea typeface="华文新魏" pitchFamily="2" charset="-122"/>
              </a:rPr>
              <a:t>光能→</a:t>
            </a:r>
            <a:r>
              <a:rPr kumimoji="1" lang="en-US" altLang="zh-CN" b="1">
                <a:latin typeface="华文新魏" pitchFamily="2" charset="-122"/>
                <a:ea typeface="华文新魏" pitchFamily="2" charset="-122"/>
              </a:rPr>
              <a:t>ATP</a:t>
            </a:r>
            <a:r>
              <a:rPr kumimoji="1" lang="zh-CN" altLang="en-US" b="1">
                <a:latin typeface="华文新魏" pitchFamily="2" charset="-122"/>
                <a:ea typeface="华文新魏" pitchFamily="2" charset="-122"/>
              </a:rPr>
              <a:t>中的活跃化学能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5334000" y="4724400"/>
            <a:ext cx="3505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ATP</a:t>
            </a: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中的活跃化学能→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CH</a:t>
            </a:r>
            <a:r>
              <a:rPr kumimoji="1" lang="en-US" altLang="zh-CN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O</a:t>
            </a: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）中稳定的化学能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2057400" y="61722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[H]</a:t>
            </a:r>
            <a:r>
              <a:rPr kumimoji="1" lang="zh-CN" altLang="en-US" b="1">
                <a:latin typeface="Times New Roman" pitchFamily="18" charset="0"/>
              </a:rPr>
              <a:t>、</a:t>
            </a:r>
            <a:r>
              <a:rPr kumimoji="1" lang="en-US" altLang="zh-CN" b="1">
                <a:latin typeface="Times New Roman" pitchFamily="18" charset="0"/>
              </a:rPr>
              <a:t>O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  <a:r>
              <a:rPr kumimoji="1" lang="zh-CN" altLang="en-US" b="1">
                <a:latin typeface="Times New Roman" pitchFamily="18" charset="0"/>
              </a:rPr>
              <a:t>、</a:t>
            </a:r>
            <a:r>
              <a:rPr kumimoji="1" lang="en-US" altLang="zh-CN" b="1">
                <a:latin typeface="Times New Roman" pitchFamily="18" charset="0"/>
              </a:rPr>
              <a:t>ATP</a:t>
            </a:r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1981200" y="2362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华文新魏" pitchFamily="2" charset="-122"/>
              </a:rPr>
              <a:t>内囊体膜上</a:t>
            </a:r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5562600" y="2362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华文新魏" pitchFamily="2" charset="-122"/>
              </a:rPr>
              <a:t>叶绿体基质中进行</a:t>
            </a:r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1676400" y="3200400"/>
            <a:ext cx="3657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2H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  <a:r>
              <a:rPr kumimoji="1" lang="en-US" altLang="zh-CN" b="1">
                <a:latin typeface="Times New Roman" pitchFamily="18" charset="0"/>
              </a:rPr>
              <a:t>O→4[H]+O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ADP+Pi+</a:t>
            </a:r>
            <a:r>
              <a:rPr kumimoji="1" lang="zh-CN" altLang="en-US" b="1">
                <a:latin typeface="Times New Roman" pitchFamily="18" charset="0"/>
                <a:ea typeface="华文新魏" pitchFamily="2" charset="-122"/>
              </a:rPr>
              <a:t>能量</a:t>
            </a:r>
            <a:r>
              <a:rPr kumimoji="1" lang="zh-CN" altLang="en-US" b="1">
                <a:latin typeface="Times New Roman" pitchFamily="18" charset="0"/>
              </a:rPr>
              <a:t>→</a:t>
            </a:r>
            <a:r>
              <a:rPr kumimoji="1" lang="en-US" altLang="zh-CN" b="1">
                <a:latin typeface="Times New Roman" pitchFamily="18" charset="0"/>
              </a:rPr>
              <a:t>ATP</a:t>
            </a:r>
          </a:p>
        </p:txBody>
      </p:sp>
      <p:sp>
        <p:nvSpPr>
          <p:cNvPr id="56362" name="Text Box 42"/>
          <p:cNvSpPr txBox="1">
            <a:spLocks noChangeArrowheads="1"/>
          </p:cNvSpPr>
          <p:nvPr/>
        </p:nvSpPr>
        <p:spPr bwMode="auto">
          <a:xfrm>
            <a:off x="5180013" y="6159500"/>
            <a:ext cx="4192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/>
              <a:t>C</a:t>
            </a:r>
            <a:r>
              <a:rPr kumimoji="1" lang="en-US" altLang="zh-CN" sz="2400" b="1" baseline="-25000"/>
              <a:t>5</a:t>
            </a:r>
            <a:r>
              <a:rPr kumimoji="1" lang="en-US" altLang="zh-CN" sz="2400" b="1"/>
              <a:t> 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CH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O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O   ADP  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3" grpId="0"/>
      <p:bldP spid="56354" grpId="0"/>
      <p:bldP spid="56355" grpId="0"/>
      <p:bldP spid="56356" grpId="0"/>
      <p:bldP spid="56358" grpId="0"/>
      <p:bldP spid="56359" grpId="0"/>
      <p:bldP spid="56360" grpId="0"/>
      <p:bldP spid="56361" grpId="0"/>
      <p:bldP spid="563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739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>
                <a:solidFill>
                  <a:srgbClr val="FFFF66"/>
                </a:solidFill>
                <a:latin typeface="Times New Roman" pitchFamily="18" charset="0"/>
                <a:ea typeface="隶书" pitchFamily="1" charset="-122"/>
              </a:rPr>
              <a:t>光合作用的重要意义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2057400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隶书" pitchFamily="1" charset="-122"/>
              </a:rPr>
              <a:t>制造有机物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33400" y="4343400"/>
            <a:ext cx="8485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隶书" pitchFamily="1" charset="-122"/>
              </a:rPr>
              <a:t>维持大气中氧和二氧化碳的相对稳定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533400" y="31242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chemeClr val="bg1"/>
                </a:solidFill>
                <a:latin typeface="Times New Roman" pitchFamily="18" charset="0"/>
                <a:ea typeface="隶书" pitchFamily="1" charset="-122"/>
              </a:rPr>
              <a:t>转化并储存太阳能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2362200" y="1143000"/>
            <a:ext cx="4114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  <a:defRPr/>
            </a:pPr>
            <a:r>
              <a:rPr kumimoji="1" lang="zh-CN" altLang="en-US" sz="4800" b="1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光合作用实质</a:t>
            </a: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381000" y="2514600"/>
            <a:ext cx="8369300" cy="2578100"/>
          </a:xfrm>
          <a:prstGeom prst="octagon">
            <a:avLst>
              <a:gd name="adj" fmla="val 29278"/>
            </a:avLst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855663" y="2936875"/>
            <a:ext cx="74326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762000" eaLnBrk="0" hangingPunct="0"/>
            <a:r>
              <a:rPr kumimoji="1" lang="en-US" altLang="zh-CN" sz="4400" b="1">
                <a:solidFill>
                  <a:schemeClr val="accent2"/>
                </a:solidFill>
                <a:latin typeface="Times New Roman" pitchFamily="18" charset="0"/>
              </a:rPr>
              <a:t>    1</a:t>
            </a:r>
            <a:r>
              <a:rPr kumimoji="1" lang="zh-CN" altLang="en-US" sz="4400" b="1">
                <a:solidFill>
                  <a:schemeClr val="accent2"/>
                </a:solidFill>
                <a:latin typeface="Times New Roman" pitchFamily="18" charset="0"/>
              </a:rPr>
              <a:t>、把无机物转变成有机物，</a:t>
            </a:r>
          </a:p>
          <a:p>
            <a:pPr algn="ctr" defTabSz="762000" eaLnBrk="0" hangingPunct="0"/>
            <a:r>
              <a:rPr kumimoji="1" lang="en-US" altLang="zh-CN" sz="4400" b="1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kumimoji="1" lang="zh-CN" altLang="en-US" sz="4400" b="1">
                <a:solidFill>
                  <a:schemeClr val="accent2"/>
                </a:solidFill>
                <a:latin typeface="Times New Roman" pitchFamily="18" charset="0"/>
              </a:rPr>
              <a:t>、把光能转变成化学能，</a:t>
            </a:r>
          </a:p>
          <a:p>
            <a:pPr algn="ctr" defTabSz="762000" eaLnBrk="0" hangingPunct="0"/>
            <a:r>
              <a:rPr kumimoji="1" lang="zh-CN" altLang="en-US" sz="4400" b="1">
                <a:solidFill>
                  <a:schemeClr val="accent2"/>
                </a:solidFill>
                <a:latin typeface="Times New Roman" pitchFamily="18" charset="0"/>
              </a:rPr>
              <a:t>储存起来。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1" grpId="0" animBg="1"/>
      <p:bldP spid="12289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143000"/>
            <a:ext cx="2438400" cy="5334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硝化细菌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5913" y="1905000"/>
            <a:ext cx="7380287" cy="892175"/>
            <a:chOff x="7" y="931"/>
            <a:chExt cx="4649" cy="46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" y="931"/>
              <a:ext cx="4649" cy="460"/>
              <a:chOff x="295" y="931"/>
              <a:chExt cx="4944" cy="460"/>
            </a:xfrm>
          </p:grpSpPr>
          <p:sp>
            <p:nvSpPr>
              <p:cNvPr id="32799" name="Text Box 5"/>
              <p:cNvSpPr txBox="1">
                <a:spLocks noChangeArrowheads="1"/>
              </p:cNvSpPr>
              <p:nvPr/>
            </p:nvSpPr>
            <p:spPr bwMode="auto">
              <a:xfrm>
                <a:off x="295" y="1123"/>
                <a:ext cx="136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2NH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3</a:t>
                </a:r>
                <a:r>
                  <a:rPr kumimoji="1" lang="en-US" altLang="zh-CN" sz="2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+</a:t>
                </a:r>
                <a:r>
                  <a:rPr kumimoji="1" lang="en-US" altLang="zh-CN" sz="2800" b="1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3O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32800" name="Line 6"/>
              <p:cNvSpPr>
                <a:spLocks noChangeShapeType="1"/>
              </p:cNvSpPr>
              <p:nvPr/>
            </p:nvSpPr>
            <p:spPr bwMode="auto">
              <a:xfrm>
                <a:off x="1716" y="1267"/>
                <a:ext cx="10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615" y="931"/>
                <a:ext cx="3624" cy="460"/>
                <a:chOff x="1602" y="336"/>
                <a:chExt cx="2814" cy="460"/>
              </a:xfrm>
            </p:grpSpPr>
            <p:sp>
              <p:nvSpPr>
                <p:cNvPr id="3280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592" y="528"/>
                  <a:ext cx="1824" cy="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2HNO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2</a:t>
                  </a:r>
                  <a:r>
                    <a:rPr kumimoji="1" lang="en-US" altLang="zh-CN" sz="2800" b="1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+2H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2</a:t>
                  </a:r>
                  <a:r>
                    <a:rPr kumimoji="1" lang="en-US" altLang="zh-CN" sz="2800" b="1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O+</a:t>
                  </a:r>
                  <a:r>
                    <a:rPr kumimoji="1" lang="zh-CN" altLang="en-US" sz="2800" b="1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能量</a:t>
                  </a:r>
                </a:p>
              </p:txBody>
            </p:sp>
            <p:sp>
              <p:nvSpPr>
                <p:cNvPr id="3280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602" y="336"/>
                  <a:ext cx="1087" cy="2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 b="1" dirty="0" smtClean="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亚硝化细菌</a:t>
                  </a:r>
                  <a:endParaRPr kumimoji="1" lang="zh-CN" altLang="en-US" sz="2800" b="1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</p:grpSp>
        <p:sp>
          <p:nvSpPr>
            <p:cNvPr id="32798" name="Line 10"/>
            <p:cNvSpPr>
              <a:spLocks noChangeShapeType="1"/>
            </p:cNvSpPr>
            <p:nvPr/>
          </p:nvSpPr>
          <p:spPr bwMode="auto">
            <a:xfrm>
              <a:off x="1296" y="1296"/>
              <a:ext cx="1051" cy="0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14325" y="2886075"/>
            <a:ext cx="7315200" cy="889000"/>
            <a:chOff x="0" y="1434"/>
            <a:chExt cx="4608" cy="461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0" y="1434"/>
              <a:ext cx="4608" cy="461"/>
              <a:chOff x="295" y="1434"/>
              <a:chExt cx="4848" cy="461"/>
            </a:xfrm>
          </p:grpSpPr>
          <p:sp>
            <p:nvSpPr>
              <p:cNvPr id="32791" name="Line 13"/>
              <p:cNvSpPr>
                <a:spLocks noChangeShapeType="1"/>
              </p:cNvSpPr>
              <p:nvPr/>
            </p:nvSpPr>
            <p:spPr bwMode="auto">
              <a:xfrm>
                <a:off x="1645" y="1770"/>
                <a:ext cx="116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295" y="1434"/>
                <a:ext cx="4848" cy="461"/>
                <a:chOff x="912" y="1296"/>
                <a:chExt cx="3792" cy="461"/>
              </a:xfrm>
            </p:grpSpPr>
            <p:sp>
              <p:nvSpPr>
                <p:cNvPr id="3279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12" y="1488"/>
                  <a:ext cx="120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2HNO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2</a:t>
                  </a:r>
                  <a:r>
                    <a:rPr kumimoji="1" lang="en-US" altLang="zh-CN" sz="2800" b="1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+O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rPr>
                    <a:t>2</a:t>
                  </a:r>
                </a:p>
              </p:txBody>
            </p: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1968" y="1296"/>
                  <a:ext cx="2736" cy="461"/>
                  <a:chOff x="1968" y="1296"/>
                  <a:chExt cx="2736" cy="461"/>
                </a:xfrm>
              </p:grpSpPr>
              <p:sp>
                <p:nvSpPr>
                  <p:cNvPr id="3279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8" y="1296"/>
                    <a:ext cx="1344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zh-CN" altLang="en-US" sz="2800" b="1">
                        <a:solidFill>
                          <a:srgbClr val="000000"/>
                        </a:solidFill>
                        <a:latin typeface="黑体" pitchFamily="49" charset="-122"/>
                        <a:ea typeface="黑体" pitchFamily="49" charset="-122"/>
                      </a:rPr>
                      <a:t>硝化细菌</a:t>
                    </a:r>
                  </a:p>
                </p:txBody>
              </p:sp>
              <p:sp>
                <p:nvSpPr>
                  <p:cNvPr id="3279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1488"/>
                    <a:ext cx="1824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rgbClr val="000000"/>
                        </a:solidFill>
                        <a:latin typeface="黑体" pitchFamily="49" charset="-122"/>
                        <a:ea typeface="黑体" pitchFamily="49" charset="-122"/>
                      </a:rPr>
                      <a:t>2HNO</a:t>
                    </a:r>
                    <a:r>
                      <a:rPr kumimoji="1" lang="en-US" altLang="zh-CN" sz="2800" b="1" baseline="-25000">
                        <a:solidFill>
                          <a:srgbClr val="000000"/>
                        </a:solidFill>
                        <a:latin typeface="黑体" pitchFamily="49" charset="-122"/>
                        <a:ea typeface="黑体" pitchFamily="49" charset="-122"/>
                      </a:rPr>
                      <a:t>3</a:t>
                    </a:r>
                    <a:r>
                      <a:rPr kumimoji="1" lang="en-US" altLang="zh-CN" sz="2800" b="1">
                        <a:solidFill>
                          <a:srgbClr val="000000"/>
                        </a:solidFill>
                        <a:latin typeface="黑体" pitchFamily="49" charset="-122"/>
                        <a:ea typeface="黑体" pitchFamily="49" charset="-122"/>
                      </a:rPr>
                      <a:t>+</a:t>
                    </a:r>
                    <a:r>
                      <a:rPr kumimoji="1" lang="zh-CN" altLang="en-US" sz="2800" b="1">
                        <a:solidFill>
                          <a:srgbClr val="000000"/>
                        </a:solidFill>
                        <a:latin typeface="黑体" pitchFamily="49" charset="-122"/>
                        <a:ea typeface="黑体" pitchFamily="49" charset="-122"/>
                      </a:rPr>
                      <a:t>能量</a:t>
                    </a:r>
                  </a:p>
                </p:txBody>
              </p:sp>
            </p:grpSp>
          </p:grpSp>
        </p:grpSp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>
              <a:off x="1296" y="1776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5486400" y="2819400"/>
            <a:ext cx="1074738" cy="1905000"/>
            <a:chOff x="3902" y="1507"/>
            <a:chExt cx="677" cy="1200"/>
          </a:xfrm>
        </p:grpSpPr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>
              <a:off x="4579" y="1507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3902" y="2083"/>
              <a:ext cx="677" cy="624"/>
              <a:chOff x="3408" y="1632"/>
              <a:chExt cx="624" cy="624"/>
            </a:xfrm>
          </p:grpSpPr>
          <p:sp>
            <p:nvSpPr>
              <p:cNvPr id="32787" name="Line 23"/>
              <p:cNvSpPr>
                <a:spLocks noChangeShapeType="1"/>
              </p:cNvSpPr>
              <p:nvPr/>
            </p:nvSpPr>
            <p:spPr bwMode="auto">
              <a:xfrm>
                <a:off x="3408" y="1632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8" name="Line 24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3124200" y="4572000"/>
            <a:ext cx="5791200" cy="838200"/>
            <a:chOff x="1968" y="2496"/>
            <a:chExt cx="3648" cy="528"/>
          </a:xfrm>
        </p:grpSpPr>
        <p:grpSp>
          <p:nvGrpSpPr>
            <p:cNvPr id="12" name="Group 26"/>
            <p:cNvGrpSpPr>
              <a:grpSpLocks/>
            </p:cNvGrpSpPr>
            <p:nvPr/>
          </p:nvGrpSpPr>
          <p:grpSpPr bwMode="auto">
            <a:xfrm>
              <a:off x="1968" y="2496"/>
              <a:ext cx="3648" cy="327"/>
              <a:chOff x="2200" y="2563"/>
              <a:chExt cx="4002" cy="327"/>
            </a:xfrm>
          </p:grpSpPr>
          <p:sp>
            <p:nvSpPr>
              <p:cNvPr id="32781" name="Line 27"/>
              <p:cNvSpPr>
                <a:spLocks noChangeShapeType="1"/>
              </p:cNvSpPr>
              <p:nvPr/>
            </p:nvSpPr>
            <p:spPr bwMode="auto">
              <a:xfrm>
                <a:off x="3484" y="2755"/>
                <a:ext cx="7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28"/>
              <p:cNvGrpSpPr>
                <a:grpSpLocks/>
              </p:cNvGrpSpPr>
              <p:nvPr/>
            </p:nvGrpSpPr>
            <p:grpSpPr bwMode="auto">
              <a:xfrm>
                <a:off x="2200" y="2563"/>
                <a:ext cx="4002" cy="327"/>
                <a:chOff x="912" y="2304"/>
                <a:chExt cx="3936" cy="327"/>
              </a:xfrm>
            </p:grpSpPr>
            <p:sp>
              <p:nvSpPr>
                <p:cNvPr id="3278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12" y="2304"/>
                  <a:ext cx="120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itchFamily="18" charset="0"/>
                    </a:rPr>
                    <a:t>CO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itchFamily="18" charset="0"/>
                    </a:rPr>
                    <a:t>+H</a:t>
                  </a:r>
                  <a:r>
                    <a:rPr kumimoji="1" lang="en-US" altLang="zh-CN" sz="2800" b="1" baseline="-250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r>
                    <a:rPr kumimoji="1" lang="en-US" altLang="zh-CN" sz="2800" b="1">
                      <a:solidFill>
                        <a:srgbClr val="000000"/>
                      </a:solidFill>
                      <a:latin typeface="Times New Roman" pitchFamily="18" charset="0"/>
                    </a:rPr>
                    <a:t>O</a:t>
                  </a:r>
                </a:p>
              </p:txBody>
            </p:sp>
            <p:sp>
              <p:nvSpPr>
                <p:cNvPr id="3278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832" y="2304"/>
                  <a:ext cx="201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（</a:t>
                  </a:r>
                  <a:r>
                    <a:rPr kumimoji="1" lang="en-US" altLang="zh-CN" sz="28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CH</a:t>
                  </a:r>
                  <a:r>
                    <a:rPr kumimoji="1" lang="en-US" altLang="zh-CN" sz="2800" b="1" baseline="-25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r>
                    <a:rPr kumimoji="1" lang="en-US" altLang="zh-CN" sz="28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O</a:t>
                  </a:r>
                  <a:r>
                    <a:rPr kumimoji="1" lang="zh-CN" altLang="en-US" sz="28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） </a:t>
                  </a:r>
                  <a:r>
                    <a:rPr kumimoji="1" lang="en-US" altLang="zh-CN" sz="28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+O</a:t>
                  </a:r>
                  <a:r>
                    <a:rPr kumimoji="1" lang="en-US" altLang="zh-CN" sz="2800" b="1" baseline="-25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</p:grpSp>
        <p:sp>
          <p:nvSpPr>
            <p:cNvPr id="32780" name="Rectangle 32"/>
            <p:cNvSpPr>
              <a:spLocks noChangeArrowheads="1"/>
            </p:cNvSpPr>
            <p:nvPr/>
          </p:nvSpPr>
          <p:spPr bwMode="auto">
            <a:xfrm>
              <a:off x="2920" y="2697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硝化细菌</a:t>
              </a:r>
            </a:p>
          </p:txBody>
        </p:sp>
      </p:grp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4495800" y="10668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隶书" pitchFamily="1" charset="-122"/>
              </a:rPr>
              <a:t>—</a:t>
            </a:r>
            <a:r>
              <a:rPr kumimoji="1" lang="zh-CN" altLang="en-US" sz="3600" b="1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化能合成作用</a:t>
            </a:r>
          </a:p>
        </p:txBody>
      </p:sp>
      <p:sp>
        <p:nvSpPr>
          <p:cNvPr id="17442" name="Oval 34"/>
          <p:cNvSpPr>
            <a:spLocks noChangeArrowheads="1"/>
          </p:cNvSpPr>
          <p:nvPr/>
        </p:nvSpPr>
        <p:spPr bwMode="auto">
          <a:xfrm>
            <a:off x="5029200" y="990600"/>
            <a:ext cx="990600" cy="9144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Rectangle 35"/>
          <p:cNvSpPr>
            <a:spLocks noChangeArrowheads="1"/>
          </p:cNvSpPr>
          <p:nvPr/>
        </p:nvSpPr>
        <p:spPr bwMode="auto">
          <a:xfrm>
            <a:off x="1752600" y="288925"/>
            <a:ext cx="5410200" cy="701675"/>
          </a:xfrm>
          <a:prstGeom prst="rect">
            <a:avLst/>
          </a:prstGeom>
          <a:solidFill>
            <a:srgbClr val="FCF11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四、化能合成作用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1" grpId="0" autoUpdateAnimBg="0"/>
      <p:bldP spid="174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65263" y="838200"/>
          <a:ext cx="6210300" cy="4124325"/>
        </p:xfrm>
        <a:graphic>
          <a:graphicData uri="http://schemas.openxmlformats.org/presentationml/2006/ole">
            <p:oleObj spid="_x0000_s56322" name="Chart" r:id="rId3" imgW="6210300" imgH="4124325" progId="MSGraph.Chart.8">
              <p:embed followColorScheme="full"/>
            </p:oleObj>
          </a:graphicData>
        </a:graphic>
      </p:graphicFrame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609600" y="1149350"/>
          <a:ext cx="8066088" cy="4876800"/>
        </p:xfrm>
        <a:graphic>
          <a:graphicData uri="http://schemas.openxmlformats.org/drawingml/2006/table">
            <a:tbl>
              <a:tblPr/>
              <a:tblGrid>
                <a:gridCol w="1550988"/>
                <a:gridCol w="1862137"/>
                <a:gridCol w="2636838"/>
                <a:gridCol w="20161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相同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不同（物质）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实例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异养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生物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自养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生物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286000" y="2520950"/>
            <a:ext cx="1676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  <a:ea typeface="黑体" pitchFamily="49" charset="-122"/>
              </a:rPr>
              <a:t>都能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  <a:ea typeface="黑体" pitchFamily="49" charset="-122"/>
              </a:rPr>
              <a:t>合成物质储存能量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4343400" y="3995738"/>
            <a:ext cx="167640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80808"/>
                </a:solidFill>
                <a:latin typeface="Times New Roman" pitchFamily="18" charset="0"/>
                <a:ea typeface="黑体" pitchFamily="49" charset="-122"/>
              </a:rPr>
              <a:t>无机物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rgbClr val="FF0066"/>
                </a:solidFill>
                <a:latin typeface="Times New Roman" pitchFamily="18" charset="0"/>
                <a:ea typeface="黑体" pitchFamily="49" charset="-122"/>
              </a:rPr>
              <a:t>↓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  <a:ea typeface="黑体" pitchFamily="49" charset="-122"/>
              </a:rPr>
              <a:t>有机物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6705600" y="1857375"/>
            <a:ext cx="2057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人、动物、真菌、大多数细菌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267200" y="1987550"/>
            <a:ext cx="167640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有机物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rgbClr val="FF0066"/>
                </a:solidFill>
                <a:latin typeface="Times New Roman" pitchFamily="18" charset="0"/>
                <a:ea typeface="黑体" pitchFamily="49" charset="-122"/>
              </a:rPr>
              <a:t>↓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  <a:ea typeface="黑体" pitchFamily="49" charset="-122"/>
              </a:rPr>
              <a:t>有机物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343400" y="1905000"/>
            <a:ext cx="1752600" cy="3785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en-US" altLang="zh-CN" sz="3200" b="1" dirty="0">
              <a:latin typeface="Times New Roman" pitchFamily="18" charset="0"/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ea typeface="黑体" pitchFamily="49" charset="-122"/>
              </a:rPr>
              <a:t>能否</a:t>
            </a:r>
          </a:p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ea typeface="黑体" pitchFamily="49" charset="-122"/>
              </a:rPr>
              <a:t>将无机物合成有机物</a:t>
            </a:r>
          </a:p>
          <a:p>
            <a:pPr algn="ctr">
              <a:spcBef>
                <a:spcPct val="50000"/>
              </a:spcBef>
            </a:pPr>
            <a:endParaRPr kumimoji="1" lang="en-US" altLang="zh-CN" sz="32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781800" y="3990975"/>
            <a:ext cx="1752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FF00"/>
                </a:solidFill>
                <a:latin typeface="Times New Roman" pitchFamily="18" charset="0"/>
                <a:ea typeface="黑体" pitchFamily="49" charset="-122"/>
              </a:rPr>
              <a:t>绿色植物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硝化细菌硫细菌、铁细菌等</a:t>
            </a: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1752600" y="381000"/>
            <a:ext cx="5562600" cy="579438"/>
          </a:xfrm>
          <a:prstGeom prst="rect">
            <a:avLst/>
          </a:prstGeom>
          <a:solidFill>
            <a:srgbClr val="FDF77B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异养生物与自养生物比较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5" grpId="0" autoUpdateAnimBg="0"/>
      <p:bldP spid="20506" grpId="0" autoUpdateAnimBg="0"/>
      <p:bldP spid="20507" grpId="0"/>
      <p:bldP spid="20508" grpId="0" autoUpdateAnimBg="0"/>
      <p:bldP spid="20509" grpId="0" animBg="1" autoUpdateAnimBg="0"/>
      <p:bldP spid="205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187450" y="217488"/>
            <a:ext cx="7062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sz="3600" b="1"/>
              <a:t>实验</a:t>
            </a:r>
            <a:r>
              <a:rPr lang="zh-CN" altLang="zh-CN" sz="3600" b="1"/>
              <a:t>——</a:t>
            </a:r>
            <a:r>
              <a:rPr lang="zh-CN" sz="3600" b="1">
                <a:hlinkClick r:id="" action="ppaction://noaction"/>
              </a:rPr>
              <a:t>绿叶中色素的提取和分离</a:t>
            </a:r>
            <a:endParaRPr lang="zh-CN" sz="3600" b="1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990600"/>
            <a:ext cx="91440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/>
              <a:t>实验原理：提取</a:t>
            </a:r>
            <a:r>
              <a:rPr lang="zh-CN" altLang="zh-CN"/>
              <a:t>(</a:t>
            </a:r>
            <a:r>
              <a:rPr lang="zh-CN"/>
              <a:t>无水乙醇</a:t>
            </a:r>
            <a:r>
              <a:rPr lang="zh-CN" altLang="zh-CN"/>
              <a:t>)</a:t>
            </a:r>
            <a:r>
              <a:rPr lang="zh-CN"/>
              <a:t>、分离</a:t>
            </a:r>
            <a:r>
              <a:rPr lang="zh-CN" altLang="zh-CN"/>
              <a:t>(</a:t>
            </a:r>
            <a:r>
              <a:rPr lang="zh-CN"/>
              <a:t>层析液</a:t>
            </a:r>
            <a:r>
              <a:rPr lang="zh-CN" altLang="zh-CN"/>
              <a:t>)</a:t>
            </a:r>
          </a:p>
          <a:p>
            <a:pPr>
              <a:spcBef>
                <a:spcPct val="20000"/>
              </a:spcBef>
            </a:pPr>
            <a:r>
              <a:rPr lang="zh-CN"/>
              <a:t>目的要求：绿叶中色素的提取和分离及色素的种类</a:t>
            </a:r>
          </a:p>
          <a:p>
            <a:pPr>
              <a:spcBef>
                <a:spcPct val="20000"/>
              </a:spcBef>
            </a:pPr>
            <a:r>
              <a:rPr lang="zh-CN"/>
              <a:t>材料用具：新鲜的绿叶、定性滤纸等、无水乙醇等</a:t>
            </a:r>
          </a:p>
          <a:p>
            <a:pPr>
              <a:spcBef>
                <a:spcPct val="20000"/>
              </a:spcBef>
            </a:pPr>
            <a:r>
              <a:rPr lang="zh-CN"/>
              <a:t>方法步骤：</a:t>
            </a:r>
          </a:p>
          <a:p>
            <a:r>
              <a:rPr lang="zh-CN"/>
              <a:t>    </a:t>
            </a:r>
            <a:r>
              <a:rPr lang="zh-CN" altLang="zh-CN"/>
              <a:t>1.</a:t>
            </a:r>
            <a:r>
              <a:rPr lang="zh-CN"/>
              <a:t>提取绿叶中的色素      </a:t>
            </a:r>
            <a:r>
              <a:rPr lang="zh-CN" altLang="zh-CN"/>
              <a:t>2.</a:t>
            </a:r>
            <a:r>
              <a:rPr lang="zh-CN"/>
              <a:t>制备滤纸条</a:t>
            </a:r>
          </a:p>
          <a:p>
            <a:r>
              <a:rPr lang="zh-CN" altLang="zh-CN"/>
              <a:t>    3.</a:t>
            </a:r>
            <a:r>
              <a:rPr lang="zh-CN"/>
              <a:t>画滤液细线                 </a:t>
            </a:r>
            <a:r>
              <a:rPr lang="zh-CN" altLang="zh-CN"/>
              <a:t>4.</a:t>
            </a:r>
            <a:r>
              <a:rPr lang="zh-CN"/>
              <a:t>分离绿叶中的色素</a:t>
            </a:r>
          </a:p>
          <a:p>
            <a:r>
              <a:rPr lang="zh-CN" altLang="zh-CN"/>
              <a:t>    5.</a:t>
            </a:r>
            <a:r>
              <a:rPr lang="zh-CN"/>
              <a:t>观察和记录</a:t>
            </a:r>
          </a:p>
          <a:p>
            <a:r>
              <a:rPr lang="zh-CN"/>
              <a:t>讨论：</a:t>
            </a:r>
          </a:p>
          <a:p>
            <a:r>
              <a:rPr lang="zh-CN" altLang="zh-CN"/>
              <a:t>   1.</a:t>
            </a:r>
            <a:r>
              <a:rPr lang="zh-CN"/>
              <a:t>滤纸条上色带的数目、排序、宽窄？</a:t>
            </a:r>
          </a:p>
          <a:p>
            <a:r>
              <a:rPr lang="zh-CN" altLang="zh-CN"/>
              <a:t>   2.</a:t>
            </a:r>
            <a:r>
              <a:rPr lang="zh-CN"/>
              <a:t>滤纸条上的滤液细线，为什么不能触及层析液？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无标题"/>
          <p:cNvPicPr>
            <a:picLocks noChangeAspect="1" noChangeArrowheads="1"/>
          </p:cNvPicPr>
          <p:nvPr/>
        </p:nvPicPr>
        <p:blipFill>
          <a:blip r:embed="rId2" cstate="print">
            <a:lum bright="-30000" contrast="36000"/>
          </a:blip>
          <a:srcRect/>
          <a:stretch>
            <a:fillRect/>
          </a:stretch>
        </p:blipFill>
        <p:spPr bwMode="auto">
          <a:xfrm>
            <a:off x="1935163" y="777875"/>
            <a:ext cx="5005387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 descr="叶绿体分离"/>
          <p:cNvPicPr>
            <a:picLocks noChangeAspect="1" noChangeArrowheads="1"/>
          </p:cNvPicPr>
          <p:nvPr/>
        </p:nvPicPr>
        <p:blipFill>
          <a:blip r:embed="rId3" cstate="print">
            <a:lum contrast="48000"/>
          </a:blip>
          <a:srcRect/>
          <a:stretch>
            <a:fillRect/>
          </a:stretch>
        </p:blipFill>
        <p:spPr bwMode="auto">
          <a:xfrm>
            <a:off x="760413" y="0"/>
            <a:ext cx="7942262" cy="66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66800" y="152400"/>
            <a:ext cx="72390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>
                <a:solidFill>
                  <a:srgbClr val="99FFCC"/>
                </a:solidFill>
                <a:latin typeface="Times New Roman" pitchFamily="18" charset="0"/>
                <a:ea typeface="隶书" pitchFamily="1" charset="-122"/>
              </a:rPr>
              <a:t>捕获光能的色素：分布在</a:t>
            </a:r>
          </a:p>
          <a:p>
            <a:pPr>
              <a:spcBef>
                <a:spcPct val="50000"/>
              </a:spcBef>
            </a:pPr>
            <a:r>
              <a:rPr kumimoji="1" lang="zh-CN" altLang="en-US" sz="4400" b="1">
                <a:solidFill>
                  <a:schemeClr val="bg1"/>
                </a:solidFill>
                <a:latin typeface="Times New Roman" pitchFamily="18" charset="0"/>
                <a:ea typeface="隶书" pitchFamily="1" charset="-122"/>
              </a:rPr>
              <a:t>叶绿体基粒的类囊体薄膜上</a:t>
            </a:r>
          </a:p>
        </p:txBody>
      </p:sp>
      <p:pic>
        <p:nvPicPr>
          <p:cNvPr id="6147" name="Picture 5" descr="y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74850"/>
            <a:ext cx="7162800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7172" name="Picture 5" descr="ssz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5" name="Picture 5" descr="20054131111365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30480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7" name="Picture 7" descr="2005413111275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714875"/>
            <a:ext cx="38862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200541311122037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590800"/>
            <a:ext cx="50292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4400" y="9144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kumimoji="1" lang="en-US" altLang="zh-CN" sz="3600" b="1" baseline="3000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______</a:t>
            </a:r>
            <a:r>
              <a:rPr kumimoji="1" lang="zh-CN" altLang="en-US" sz="3600" b="1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吸收光能，传递光能，转换光能</a:t>
            </a:r>
          </a:p>
        </p:txBody>
      </p:sp>
      <p:sp>
        <p:nvSpPr>
          <p:cNvPr id="8198" name="Text Box 21"/>
          <p:cNvSpPr txBox="1">
            <a:spLocks noChangeArrowheads="1"/>
          </p:cNvSpPr>
          <p:nvPr/>
        </p:nvSpPr>
        <p:spPr bwMode="auto">
          <a:xfrm>
            <a:off x="1600200" y="0"/>
            <a:ext cx="6858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>
                <a:solidFill>
                  <a:srgbClr val="FF0000"/>
                </a:solidFill>
                <a:latin typeface="Times New Roman" pitchFamily="18" charset="0"/>
                <a:ea typeface="隶书" pitchFamily="1" charset="-122"/>
              </a:rPr>
              <a:t>叶绿体中的色素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62000" y="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u="sng" dirty="0">
                <a:solidFill>
                  <a:schemeClr val="bg1"/>
                </a:solidFill>
                <a:latin typeface="Times New Roman" pitchFamily="18" charset="0"/>
                <a:ea typeface="隶书" pitchFamily="1" charset="-122"/>
              </a:rPr>
              <a:t>叶绿体中色素对光的吸收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1066800"/>
            <a:ext cx="854075" cy="1905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>
                <a:solidFill>
                  <a:srgbClr val="FFFF00"/>
                </a:solidFill>
                <a:latin typeface="Times New Roman" pitchFamily="18" charset="0"/>
                <a:ea typeface="隶书" pitchFamily="1" charset="-122"/>
              </a:rPr>
              <a:t>可见光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14800" y="990600"/>
            <a:ext cx="46482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>
                <a:solidFill>
                  <a:srgbClr val="009900"/>
                </a:solidFill>
                <a:latin typeface="Times New Roman" pitchFamily="18" charset="0"/>
                <a:ea typeface="隶书" pitchFamily="1" charset="-122"/>
              </a:rPr>
              <a:t>叶绿素主要吸收</a:t>
            </a:r>
            <a:r>
              <a:rPr kumimoji="1" lang="zh-CN" altLang="en-US" sz="4800">
                <a:solidFill>
                  <a:srgbClr val="FF0000"/>
                </a:solidFill>
                <a:latin typeface="Times New Roman" pitchFamily="18" charset="0"/>
                <a:ea typeface="隶书" pitchFamily="1" charset="-122"/>
              </a:rPr>
              <a:t>红光</a:t>
            </a:r>
            <a:r>
              <a:rPr kumimoji="1" lang="zh-CN" altLang="en-US" sz="4800">
                <a:solidFill>
                  <a:srgbClr val="009900"/>
                </a:solidFill>
                <a:latin typeface="Times New Roman" pitchFamily="18" charset="0"/>
                <a:ea typeface="隶书" pitchFamily="1" charset="-122"/>
              </a:rPr>
              <a:t>和</a:t>
            </a:r>
            <a:r>
              <a:rPr kumimoji="1" lang="zh-CN" altLang="en-US" sz="4800">
                <a:solidFill>
                  <a:srgbClr val="9900FF"/>
                </a:solidFill>
                <a:latin typeface="Times New Roman" pitchFamily="18" charset="0"/>
                <a:ea typeface="隶书" pitchFamily="1" charset="-122"/>
              </a:rPr>
              <a:t>蓝紫光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04800" y="3810000"/>
            <a:ext cx="31242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>
                <a:solidFill>
                  <a:srgbClr val="009900"/>
                </a:solidFill>
                <a:latin typeface="Times New Roman" pitchFamily="18" charset="0"/>
                <a:ea typeface="隶书" pitchFamily="1" charset="-122"/>
              </a:rPr>
              <a:t>类胡萝卜素主要吸收</a:t>
            </a:r>
            <a:r>
              <a:rPr kumimoji="1" lang="zh-CN" altLang="en-US" sz="4800">
                <a:solidFill>
                  <a:srgbClr val="9900FF"/>
                </a:solidFill>
                <a:latin typeface="Times New Roman" pitchFamily="18" charset="0"/>
                <a:ea typeface="隶书" pitchFamily="1" charset="-122"/>
              </a:rPr>
              <a:t>蓝紫光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676400" y="1371600"/>
          <a:ext cx="1787525" cy="1828800"/>
        </p:xfrm>
        <a:graphic>
          <a:graphicData uri="http://schemas.openxmlformats.org/presentationml/2006/ole">
            <p:oleObj spid="_x0000_s1026" name="剪辑" r:id="rId3" imgW="668160" imgH="685440" progId="MS_ClipArt_Gallery.2">
              <p:embed/>
            </p:oleObj>
          </a:graphicData>
        </a:graphic>
      </p:graphicFrame>
      <p:sp>
        <p:nvSpPr>
          <p:cNvPr id="1031" name="AutoShape 8"/>
          <p:cNvSpPr>
            <a:spLocks noChangeArrowheads="1"/>
          </p:cNvSpPr>
          <p:nvPr/>
        </p:nvSpPr>
        <p:spPr bwMode="auto">
          <a:xfrm rot="1581806">
            <a:off x="850900" y="1625600"/>
            <a:ext cx="1446213" cy="152400"/>
          </a:xfrm>
          <a:prstGeom prst="rightArrow">
            <a:avLst>
              <a:gd name="adj1" fmla="val 50000"/>
              <a:gd name="adj2" fmla="val 237240"/>
            </a:avLst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9"/>
          <p:cNvSpPr>
            <a:spLocks noChangeArrowheads="1"/>
          </p:cNvSpPr>
          <p:nvPr/>
        </p:nvSpPr>
        <p:spPr bwMode="auto">
          <a:xfrm rot="1581806">
            <a:off x="941388" y="2119313"/>
            <a:ext cx="1277937" cy="115887"/>
          </a:xfrm>
          <a:prstGeom prst="rightArrow">
            <a:avLst>
              <a:gd name="adj1" fmla="val 50000"/>
              <a:gd name="adj2" fmla="val 275686"/>
            </a:avLst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 rot="1581806">
            <a:off x="974725" y="2632075"/>
            <a:ext cx="1241425" cy="157163"/>
          </a:xfrm>
          <a:prstGeom prst="rightArrow">
            <a:avLst>
              <a:gd name="adj1" fmla="val 50000"/>
              <a:gd name="adj2" fmla="val 197474"/>
            </a:avLst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1" descr="D:\USER\Pictures\pic_2362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124200"/>
            <a:ext cx="59705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  <p:bldP spid="266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9220" name="Picture 5" descr="xsg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8580438" cy="138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3"/>
                </a:solidFill>
                <a:latin typeface="Arial" charset="0"/>
              </a:rPr>
              <a:t>想一想？</a:t>
            </a:r>
            <a:endParaRPr lang="en-US" altLang="zh-CN" b="1" dirty="0">
              <a:solidFill>
                <a:schemeClr val="accent3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3"/>
                </a:solidFill>
                <a:latin typeface="Arial" charset="0"/>
              </a:rPr>
              <a:t>     </a:t>
            </a:r>
            <a:r>
              <a:rPr lang="zh-CN" altLang="en-US" b="1" dirty="0">
                <a:solidFill>
                  <a:schemeClr val="accent3"/>
                </a:solidFill>
                <a:latin typeface="Arial" charset="0"/>
              </a:rPr>
              <a:t>温室或大棚种植蔬菜时，应选择什么颜色的玻璃、</a:t>
            </a:r>
            <a:endParaRPr lang="en-US" altLang="zh-CN" b="1" dirty="0">
              <a:solidFill>
                <a:schemeClr val="accent3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accent3"/>
                </a:solidFill>
                <a:latin typeface="Arial" charset="0"/>
              </a:rPr>
              <a:t>塑料薄膜或补充光源？</a:t>
            </a:r>
            <a:endParaRPr lang="en-US" altLang="zh-CN" b="1" dirty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1" y="3581400"/>
            <a:ext cx="6781800" cy="707886"/>
          </a:xfrm>
          <a:prstGeom prst="rect">
            <a:avLst/>
          </a:prstGeom>
          <a:noFill/>
          <a:scene3d>
            <a:camera prst="orthographicFront">
              <a:rot lat="600000" lon="0" rev="0"/>
            </a:camera>
            <a:lightRig rig="threePt" dir="t"/>
          </a:scene3d>
          <a:sp3d z="25400"/>
        </p:spPr>
        <p:txBody>
          <a:bodyPr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Arial" charset="0"/>
              </a:rPr>
              <a:t>叶绿体的作用：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1295400" y="4495800"/>
            <a:ext cx="263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提供色素分子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1295400" y="5334000"/>
            <a:ext cx="4792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提供进行光合作用所需的酶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3779</TotalTime>
  <Words>1291</Words>
  <Application>Microsoft Office PowerPoint</Application>
  <PresentationFormat>全屏显示(4:3)</PresentationFormat>
  <Paragraphs>188</Paragraphs>
  <Slides>37</Slides>
  <Notes>3</Notes>
  <HiddenSlides>8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宋体</vt:lpstr>
      <vt:lpstr>Times New Roman</vt:lpstr>
      <vt:lpstr>华文行楷</vt:lpstr>
      <vt:lpstr>黑体</vt:lpstr>
      <vt:lpstr>华文新魏</vt:lpstr>
      <vt:lpstr>隶书</vt:lpstr>
      <vt:lpstr>楷体_GB2312</vt:lpstr>
      <vt:lpstr>Georgia</vt:lpstr>
      <vt:lpstr>方正舒体</vt:lpstr>
      <vt:lpstr>楷体</vt:lpstr>
      <vt:lpstr>Batang</vt:lpstr>
      <vt:lpstr>幼圆</vt:lpstr>
      <vt:lpstr>华文隶书</vt:lpstr>
      <vt:lpstr>默认设计模板</vt:lpstr>
      <vt:lpstr>Microsoft Clip Gallery</vt:lpstr>
      <vt:lpstr>Microsoft Graph 2000 图表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提出问题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硝化细菌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195</cp:revision>
  <cp:lastPrinted>1601-01-01T00:00:00Z</cp:lastPrinted>
  <dcterms:created xsi:type="dcterms:W3CDTF">1601-01-01T00:00:00Z</dcterms:created>
  <dcterms:modified xsi:type="dcterms:W3CDTF">2012-02-06T01:15:29Z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