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92" r:id="rId2"/>
    <p:sldId id="258" r:id="rId3"/>
    <p:sldId id="293" r:id="rId4"/>
    <p:sldId id="294" r:id="rId5"/>
    <p:sldId id="260" r:id="rId6"/>
    <p:sldId id="299" r:id="rId7"/>
    <p:sldId id="300" r:id="rId8"/>
    <p:sldId id="301" r:id="rId9"/>
    <p:sldId id="297" r:id="rId10"/>
    <p:sldId id="298" r:id="rId11"/>
    <p:sldId id="262" r:id="rId12"/>
    <p:sldId id="263" r:id="rId13"/>
    <p:sldId id="313" r:id="rId14"/>
    <p:sldId id="314" r:id="rId15"/>
    <p:sldId id="312" r:id="rId16"/>
    <p:sldId id="277" r:id="rId17"/>
    <p:sldId id="283" r:id="rId18"/>
    <p:sldId id="284" r:id="rId19"/>
    <p:sldId id="315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1F8A4-9F13-4746-B0FA-B7E0278E4F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23B06-F5C3-40CF-9142-3B396AC670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499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499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D7F6D-4218-46C0-95C2-D7579CA48A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6049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E4816-5A67-4311-B6C2-C7E63CAE28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62EFA-CB94-4CF8-9699-48A7ECBDA3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07477-C759-4711-A525-79555ECC20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426F5-CD56-4317-852E-01A508A268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EB03E-0694-4E5E-A920-69A4A56EA3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4D7BA-DC19-4A81-9945-FFB674D7A4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423DD-2828-488A-BA19-6790528650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B7D00-B722-4317-BDA9-B0479ABDDF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D651A-577D-4C07-8AF2-10921A9071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2CBFC15-C24B-4F46-A78E-8F5F91DBEC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5" name="Picture 7" descr="校徽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234113"/>
            <a:ext cx="78105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C0000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C0000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C0000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C0000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5C0000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5C0000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5C0000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5C0000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3200">
          <a:solidFill>
            <a:srgbClr val="5C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800">
          <a:solidFill>
            <a:srgbClr val="5C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400">
          <a:solidFill>
            <a:srgbClr val="5C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rgbClr val="5C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rgbClr val="5C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rgbClr val="5C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rgbClr val="5C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rgbClr val="5C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rgbClr val="5C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http://www.pep.com.cn/images/20021201/pic_6727.jp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76200" y="30163"/>
            <a:ext cx="4495800" cy="579437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光合作用原理的应用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381000" y="1417638"/>
            <a:ext cx="8153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楷体_GB2312" pitchFamily="1" charset="-122"/>
              </a:rPr>
              <a:t>农业生产中许多增加农作物产量的措施，是为了提高光合作用的强度。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381000" y="2560638"/>
            <a:ext cx="8153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ea typeface="楷体_GB2312" pitchFamily="1" charset="-122"/>
              </a:rPr>
              <a:t>光合作用强度（光合速率）：植物在单位时间内通过光合作用制造糖类的数量。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381000" y="3779838"/>
            <a:ext cx="8153400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楷体_GB2312" pitchFamily="1" charset="-122"/>
              </a:rPr>
              <a:t>测定方法：通过一定时间内原料（</a:t>
            </a:r>
            <a:r>
              <a:rPr lang="en-US" altLang="zh-CN" sz="3200" b="1">
                <a:solidFill>
                  <a:srgbClr val="FF0000"/>
                </a:solidFill>
                <a:ea typeface="楷体_GB2312" pitchFamily="1" charset="-122"/>
              </a:rPr>
              <a:t>CO</a:t>
            </a:r>
            <a:r>
              <a:rPr lang="en-US" altLang="zh-CN" b="1">
                <a:solidFill>
                  <a:srgbClr val="FF0000"/>
                </a:solidFill>
                <a:ea typeface="楷体_GB2312" pitchFamily="1" charset="-122"/>
              </a:rPr>
              <a:t>2</a:t>
            </a:r>
            <a:r>
              <a:rPr lang="zh-CN" altLang="en-US" sz="3200" b="1">
                <a:ea typeface="楷体_GB2312" pitchFamily="1" charset="-122"/>
              </a:rPr>
              <a:t>）消耗或产物（</a:t>
            </a:r>
            <a:r>
              <a:rPr lang="zh-CN" altLang="en-US" sz="3200" b="1">
                <a:solidFill>
                  <a:srgbClr val="FF0000"/>
                </a:solidFill>
                <a:ea typeface="楷体_GB2312" pitchFamily="1" charset="-122"/>
              </a:rPr>
              <a:t>（</a:t>
            </a:r>
            <a:r>
              <a:rPr lang="en-US" altLang="zh-CN" sz="3200" b="1">
                <a:solidFill>
                  <a:srgbClr val="FF0000"/>
                </a:solidFill>
                <a:ea typeface="楷体_GB2312" pitchFamily="1" charset="-122"/>
              </a:rPr>
              <a:t>CH</a:t>
            </a:r>
            <a:r>
              <a:rPr lang="en-US" altLang="zh-CN" b="1">
                <a:solidFill>
                  <a:srgbClr val="FF0000"/>
                </a:solidFill>
                <a:ea typeface="楷体_GB2312" pitchFamily="1" charset="-122"/>
              </a:rPr>
              <a:t>2</a:t>
            </a:r>
            <a:r>
              <a:rPr lang="en-US" altLang="zh-CN" sz="3200" b="1">
                <a:solidFill>
                  <a:srgbClr val="FF0000"/>
                </a:solidFill>
                <a:ea typeface="楷体_GB2312" pitchFamily="1" charset="-122"/>
              </a:rPr>
              <a:t>O</a:t>
            </a:r>
            <a:r>
              <a:rPr lang="zh-CN" altLang="en-US" sz="3200" b="1">
                <a:solidFill>
                  <a:srgbClr val="FF0000"/>
                </a:solidFill>
                <a:ea typeface="楷体_GB2312" pitchFamily="1" charset="-122"/>
              </a:rPr>
              <a:t>）、</a:t>
            </a:r>
            <a:r>
              <a:rPr lang="en-US" altLang="zh-CN" sz="3200" b="1">
                <a:solidFill>
                  <a:srgbClr val="FF0000"/>
                </a:solidFill>
                <a:ea typeface="楷体_GB2312" pitchFamily="1" charset="-122"/>
              </a:rPr>
              <a:t>O</a:t>
            </a:r>
            <a:r>
              <a:rPr lang="en-US" altLang="zh-CN" b="1">
                <a:solidFill>
                  <a:srgbClr val="FF0000"/>
                </a:solidFill>
                <a:ea typeface="楷体_GB2312" pitchFamily="1" charset="-122"/>
              </a:rPr>
              <a:t>2</a:t>
            </a:r>
            <a:r>
              <a:rPr lang="zh-CN" altLang="en-US" sz="3200" b="1">
                <a:ea typeface="楷体_GB2312" pitchFamily="1" charset="-122"/>
              </a:rPr>
              <a:t>）生成的数量来定量地表示。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/>
      <p:bldP spid="4506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533400" y="304800"/>
            <a:ext cx="1816100" cy="579438"/>
          </a:xfrm>
          <a:prstGeom prst="rect">
            <a:avLst/>
          </a:prstGeom>
          <a:solidFill>
            <a:srgbClr val="FDF54D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光照面积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91100" y="1027113"/>
            <a:ext cx="4114800" cy="331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3400" y="1230313"/>
            <a:ext cx="4495800" cy="27400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32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应用：</a:t>
            </a:r>
            <a:r>
              <a:rPr lang="zh-CN" altLang="en-US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适当间苗、修剪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，合理施肥、浇水，避免疯长，使中下层叶片所受的光照往往在</a:t>
            </a:r>
            <a:r>
              <a:rPr lang="zh-CN" altLang="en-US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光补偿点以下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，白白消耗有机物，造成不必要的浪费。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381000" y="2057400"/>
            <a:ext cx="8385175" cy="2444750"/>
            <a:chOff x="204" y="1527"/>
            <a:chExt cx="5282" cy="1540"/>
          </a:xfrm>
        </p:grpSpPr>
        <p:graphicFrame>
          <p:nvGraphicFramePr>
            <p:cNvPr id="1026" name="Object 3"/>
            <p:cNvGraphicFramePr>
              <a:graphicFrameLocks noChangeAspect="1"/>
            </p:cNvGraphicFramePr>
            <p:nvPr/>
          </p:nvGraphicFramePr>
          <p:xfrm>
            <a:off x="245" y="1527"/>
            <a:ext cx="5222" cy="934"/>
          </p:xfrm>
          <a:graphic>
            <a:graphicData uri="http://schemas.openxmlformats.org/presentationml/2006/ole">
              <p:oleObj spid="_x0000_s1026" name="位图图像" r:id="rId3" imgW="3982006" imgH="1181265" progId="Paint.Picture">
                <p:embed/>
              </p:oleObj>
            </a:graphicData>
          </a:graphic>
        </p:graphicFrame>
        <p:sp>
          <p:nvSpPr>
            <p:cNvPr id="1032" name="Text Box 4"/>
            <p:cNvSpPr txBox="1">
              <a:spLocks noChangeArrowheads="1"/>
            </p:cNvSpPr>
            <p:nvPr/>
          </p:nvSpPr>
          <p:spPr bwMode="auto">
            <a:xfrm>
              <a:off x="204" y="2826"/>
              <a:ext cx="1221" cy="230"/>
            </a:xfrm>
            <a:prstGeom prst="rect">
              <a:avLst/>
            </a:prstGeom>
            <a:noFill/>
            <a:ln w="63500" algn="ctr">
              <a:noFill/>
              <a:miter lim="800000"/>
              <a:headEnd/>
              <a:tailEnd type="none" w="lg" len="med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CC"/>
                  </a:solidFill>
                </a:rPr>
                <a:t>红光区</a:t>
              </a:r>
            </a:p>
          </p:txBody>
        </p:sp>
        <p:sp>
          <p:nvSpPr>
            <p:cNvPr id="1033" name="Text Box 5"/>
            <p:cNvSpPr txBox="1">
              <a:spLocks noChangeArrowheads="1"/>
            </p:cNvSpPr>
            <p:nvPr/>
          </p:nvSpPr>
          <p:spPr bwMode="auto">
            <a:xfrm>
              <a:off x="3857" y="2836"/>
              <a:ext cx="1629" cy="231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 type="none" w="lg" len="med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CC"/>
                  </a:solidFill>
                </a:rPr>
                <a:t>    </a:t>
              </a:r>
              <a:r>
                <a:rPr lang="zh-CN" altLang="en-US" sz="2400" b="1">
                  <a:solidFill>
                    <a:srgbClr val="0000CC"/>
                  </a:solidFill>
                </a:rPr>
                <a:t>蓝紫光区</a:t>
              </a:r>
            </a:p>
          </p:txBody>
        </p:sp>
        <p:grpSp>
          <p:nvGrpSpPr>
            <p:cNvPr id="1034" name="Group 6"/>
            <p:cNvGrpSpPr>
              <a:grpSpLocks/>
            </p:cNvGrpSpPr>
            <p:nvPr/>
          </p:nvGrpSpPr>
          <p:grpSpPr bwMode="auto">
            <a:xfrm>
              <a:off x="216" y="2463"/>
              <a:ext cx="5270" cy="218"/>
              <a:chOff x="1938" y="2281"/>
              <a:chExt cx="3646" cy="174"/>
            </a:xfrm>
          </p:grpSpPr>
          <p:sp>
            <p:nvSpPr>
              <p:cNvPr id="1035" name="Rectangle 7"/>
              <p:cNvSpPr>
                <a:spLocks noChangeArrowheads="1"/>
              </p:cNvSpPr>
              <p:nvPr/>
            </p:nvSpPr>
            <p:spPr bwMode="auto">
              <a:xfrm>
                <a:off x="1938" y="2281"/>
                <a:ext cx="1068" cy="174"/>
              </a:xfrm>
              <a:prstGeom prst="rect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00"/>
                  </a:gs>
                </a:gsLst>
                <a:lin ang="0" scaled="1"/>
              </a:gradFill>
              <a:ln w="63500">
                <a:noFill/>
                <a:miter lim="800000"/>
                <a:headEnd/>
                <a:tailEnd type="none" w="lg" len="med"/>
              </a:ln>
            </p:spPr>
            <p:txBody>
              <a:bodyPr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6" name="Rectangle 8"/>
              <p:cNvSpPr>
                <a:spLocks noChangeArrowheads="1"/>
              </p:cNvSpPr>
              <p:nvPr/>
            </p:nvSpPr>
            <p:spPr bwMode="auto">
              <a:xfrm>
                <a:off x="2963" y="2281"/>
                <a:ext cx="989" cy="174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33CC33"/>
                  </a:gs>
                </a:gsLst>
                <a:lin ang="0" scaled="1"/>
              </a:gradFill>
              <a:ln w="63500">
                <a:noFill/>
                <a:miter lim="800000"/>
                <a:headEnd/>
                <a:tailEnd type="none" w="lg" len="med"/>
              </a:ln>
            </p:spPr>
            <p:txBody>
              <a:bodyPr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7" name="Rectangle 9"/>
              <p:cNvSpPr>
                <a:spLocks noChangeArrowheads="1"/>
              </p:cNvSpPr>
              <p:nvPr/>
            </p:nvSpPr>
            <p:spPr bwMode="auto">
              <a:xfrm>
                <a:off x="3806" y="2281"/>
                <a:ext cx="989" cy="174"/>
              </a:xfrm>
              <a:prstGeom prst="rect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000FF"/>
                  </a:gs>
                </a:gsLst>
                <a:lin ang="0" scaled="1"/>
              </a:gradFill>
              <a:ln w="63500">
                <a:noFill/>
                <a:miter lim="800000"/>
                <a:headEnd/>
                <a:tailEnd type="none" w="lg" len="med"/>
              </a:ln>
            </p:spPr>
            <p:txBody>
              <a:bodyPr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8" name="Rectangle 10"/>
              <p:cNvSpPr>
                <a:spLocks noChangeArrowheads="1"/>
              </p:cNvSpPr>
              <p:nvPr/>
            </p:nvSpPr>
            <p:spPr bwMode="auto">
              <a:xfrm>
                <a:off x="4595" y="2281"/>
                <a:ext cx="989" cy="174"/>
              </a:xfrm>
              <a:prstGeom prst="rect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9900CC"/>
                  </a:gs>
                </a:gsLst>
                <a:lin ang="0" scaled="1"/>
              </a:gradFill>
              <a:ln w="63500">
                <a:noFill/>
                <a:miter lim="800000"/>
                <a:headEnd/>
                <a:tailEnd type="none" w="lg" len="med"/>
              </a:ln>
            </p:spPr>
            <p:txBody>
              <a:bodyPr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028" name="Text Box 11"/>
          <p:cNvSpPr txBox="1">
            <a:spLocks noChangeArrowheads="1"/>
          </p:cNvSpPr>
          <p:nvPr/>
        </p:nvSpPr>
        <p:spPr bwMode="auto">
          <a:xfrm>
            <a:off x="1619250" y="1212850"/>
            <a:ext cx="6121400" cy="487363"/>
          </a:xfrm>
          <a:prstGeom prst="rect">
            <a:avLst/>
          </a:prstGeom>
          <a:noFill/>
          <a:ln w="63500">
            <a:noFill/>
            <a:miter lim="800000"/>
            <a:headEnd/>
            <a:tailEnd type="none" w="lg" len="med"/>
          </a:ln>
        </p:spPr>
        <p:txBody>
          <a:bodyPr lIns="144000" tIns="0" rIns="144000" bIns="0">
            <a:spAutoFit/>
          </a:bodyPr>
          <a:lstStyle/>
          <a:p>
            <a:pPr algn="ctr">
              <a:spcAft>
                <a:spcPct val="20000"/>
              </a:spcAft>
            </a:pPr>
            <a:r>
              <a:rPr lang="zh-CN" altLang="en-US" sz="3200" b="1">
                <a:solidFill>
                  <a:srgbClr val="FF0000"/>
                </a:solidFill>
              </a:rPr>
              <a:t>不同光质对光合速率的影响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133600" y="4876800"/>
            <a:ext cx="54562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白光</a:t>
            </a:r>
            <a:r>
              <a:rPr lang="en-US" altLang="zh-CN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&gt;</a:t>
            </a:r>
            <a:r>
              <a:rPr lang="zh-CN" altLang="en-US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红光、蓝紫光</a:t>
            </a:r>
            <a:r>
              <a:rPr lang="en-US" altLang="zh-CN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&gt;</a:t>
            </a:r>
            <a:r>
              <a:rPr lang="en-US" altLang="zh-CN" sz="2800" b="1" baseline="30000">
                <a:solidFill>
                  <a:srgbClr val="FF3300"/>
                </a:solidFill>
                <a:ea typeface="黑体" pitchFamily="49" charset="-122"/>
              </a:rPr>
              <a:t>…</a:t>
            </a:r>
            <a:r>
              <a:rPr lang="en-US" altLang="zh-CN" sz="2800" b="1" baseline="3000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baseline="30000">
                <a:solidFill>
                  <a:srgbClr val="FF3300"/>
                </a:solidFill>
                <a:ea typeface="黑体" pitchFamily="49" charset="-122"/>
              </a:rPr>
              <a:t>…</a:t>
            </a:r>
            <a:r>
              <a:rPr lang="en-US" altLang="zh-CN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&gt;</a:t>
            </a:r>
            <a:r>
              <a:rPr lang="zh-CN" altLang="en-US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绿光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066800" y="5715000"/>
            <a:ext cx="59769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温室大棚塑料薄膜的颜色最好是：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705600" y="5715000"/>
            <a:ext cx="17430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无色透明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79388" y="5119688"/>
            <a:ext cx="8891587" cy="111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　    光合作用整套机构对温度比较敏感，温度过高时光合速率会减弱。光合作用的最适温度因植物种类而异。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219200" y="476250"/>
            <a:ext cx="676275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 (2)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影响光合速率的因素（温度）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49450" y="1577975"/>
            <a:ext cx="4711700" cy="2897188"/>
            <a:chOff x="1228" y="994"/>
            <a:chExt cx="2968" cy="1825"/>
          </a:xfrm>
        </p:grpSpPr>
        <p:sp>
          <p:nvSpPr>
            <p:cNvPr id="13326" name="Freeform 5"/>
            <p:cNvSpPr>
              <a:spLocks/>
            </p:cNvSpPr>
            <p:nvPr/>
          </p:nvSpPr>
          <p:spPr bwMode="auto">
            <a:xfrm>
              <a:off x="1228" y="1282"/>
              <a:ext cx="2514" cy="1537"/>
            </a:xfrm>
            <a:custGeom>
              <a:avLst/>
              <a:gdLst>
                <a:gd name="T0" fmla="*/ 0 w 998"/>
                <a:gd name="T1" fmla="*/ 82169 h 408"/>
                <a:gd name="T2" fmla="*/ 25573 w 998"/>
                <a:gd name="T3" fmla="*/ 45500 h 408"/>
                <a:gd name="T4" fmla="*/ 40186 w 998"/>
                <a:gd name="T5" fmla="*/ 0 h 408"/>
                <a:gd name="T6" fmla="*/ 0 60000 65536"/>
                <a:gd name="T7" fmla="*/ 0 60000 65536"/>
                <a:gd name="T8" fmla="*/ 0 60000 65536"/>
                <a:gd name="T9" fmla="*/ 0 w 998"/>
                <a:gd name="T10" fmla="*/ 0 h 408"/>
                <a:gd name="T11" fmla="*/ 998 w 998"/>
                <a:gd name="T12" fmla="*/ 408 h 4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8" h="408">
                  <a:moveTo>
                    <a:pt x="0" y="408"/>
                  </a:moveTo>
                  <a:cubicBezTo>
                    <a:pt x="234" y="351"/>
                    <a:pt x="469" y="294"/>
                    <a:pt x="635" y="226"/>
                  </a:cubicBezTo>
                  <a:cubicBezTo>
                    <a:pt x="801" y="158"/>
                    <a:pt x="938" y="38"/>
                    <a:pt x="998" y="0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Text Box 6"/>
            <p:cNvSpPr txBox="1">
              <a:spLocks noChangeArrowheads="1"/>
            </p:cNvSpPr>
            <p:nvPr/>
          </p:nvSpPr>
          <p:spPr bwMode="auto">
            <a:xfrm>
              <a:off x="3308" y="994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</a:rPr>
                <a:t>呼吸作用</a:t>
              </a:r>
            </a:p>
          </p:txBody>
        </p:sp>
      </p:grpSp>
      <p:grpSp>
        <p:nvGrpSpPr>
          <p:cNvPr id="13317" name="Group 7"/>
          <p:cNvGrpSpPr>
            <a:grpSpLocks/>
          </p:cNvGrpSpPr>
          <p:nvPr/>
        </p:nvGrpSpPr>
        <p:grpSpPr bwMode="auto">
          <a:xfrm>
            <a:off x="1122363" y="1387475"/>
            <a:ext cx="6473825" cy="3625850"/>
            <a:chOff x="707" y="874"/>
            <a:chExt cx="4078" cy="2284"/>
          </a:xfrm>
        </p:grpSpPr>
        <p:sp>
          <p:nvSpPr>
            <p:cNvPr id="13318" name="Line 8"/>
            <p:cNvSpPr>
              <a:spLocks noChangeShapeType="1"/>
            </p:cNvSpPr>
            <p:nvPr/>
          </p:nvSpPr>
          <p:spPr bwMode="auto">
            <a:xfrm flipH="1" flipV="1">
              <a:off x="1226" y="1026"/>
              <a:ext cx="2" cy="1793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9" name="Line 9"/>
            <p:cNvSpPr>
              <a:spLocks noChangeShapeType="1"/>
            </p:cNvSpPr>
            <p:nvPr/>
          </p:nvSpPr>
          <p:spPr bwMode="auto">
            <a:xfrm>
              <a:off x="1228" y="2819"/>
              <a:ext cx="3194" cy="5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0" name="Freeform 10"/>
            <p:cNvSpPr>
              <a:spLocks/>
            </p:cNvSpPr>
            <p:nvPr/>
          </p:nvSpPr>
          <p:spPr bwMode="auto">
            <a:xfrm>
              <a:off x="1228" y="1554"/>
              <a:ext cx="2695" cy="1265"/>
            </a:xfrm>
            <a:custGeom>
              <a:avLst/>
              <a:gdLst>
                <a:gd name="T0" fmla="*/ 0 w 1134"/>
                <a:gd name="T1" fmla="*/ 7338 h 704"/>
                <a:gd name="T2" fmla="*/ 18791 w 1134"/>
                <a:gd name="T3" fmla="*/ 1188 h 704"/>
                <a:gd name="T4" fmla="*/ 36176 w 1134"/>
                <a:gd name="T5" fmla="*/ 239 h 704"/>
                <a:gd name="T6" fmla="*/ 0 60000 65536"/>
                <a:gd name="T7" fmla="*/ 0 60000 65536"/>
                <a:gd name="T8" fmla="*/ 0 60000 65536"/>
                <a:gd name="T9" fmla="*/ 0 w 1134"/>
                <a:gd name="T10" fmla="*/ 0 h 704"/>
                <a:gd name="T11" fmla="*/ 1134 w 1134"/>
                <a:gd name="T12" fmla="*/ 704 h 7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34" h="704">
                  <a:moveTo>
                    <a:pt x="0" y="704"/>
                  </a:moveTo>
                  <a:cubicBezTo>
                    <a:pt x="200" y="466"/>
                    <a:pt x="400" y="228"/>
                    <a:pt x="589" y="114"/>
                  </a:cubicBezTo>
                  <a:cubicBezTo>
                    <a:pt x="778" y="0"/>
                    <a:pt x="1043" y="38"/>
                    <a:pt x="1134" y="23"/>
                  </a:cubicBezTo>
                </a:path>
              </a:pathLst>
            </a:custGeom>
            <a:noFill/>
            <a:ln w="38100" cmpd="sng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1" name="Text Box 11"/>
            <p:cNvSpPr txBox="1">
              <a:spLocks noChangeArrowheads="1"/>
            </p:cNvSpPr>
            <p:nvPr/>
          </p:nvSpPr>
          <p:spPr bwMode="auto">
            <a:xfrm>
              <a:off x="3897" y="1448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</a:rPr>
                <a:t>光合作用</a:t>
              </a:r>
            </a:p>
          </p:txBody>
        </p:sp>
        <p:sp>
          <p:nvSpPr>
            <p:cNvPr id="13322" name="Text Box 12"/>
            <p:cNvSpPr txBox="1">
              <a:spLocks noChangeArrowheads="1"/>
            </p:cNvSpPr>
            <p:nvPr/>
          </p:nvSpPr>
          <p:spPr bwMode="auto">
            <a:xfrm>
              <a:off x="3904" y="2870"/>
              <a:ext cx="7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0000CC"/>
                  </a:solidFill>
                  <a:latin typeface="Times New Roman" pitchFamily="18" charset="0"/>
                </a:rPr>
                <a:t>温度</a:t>
              </a:r>
            </a:p>
          </p:txBody>
        </p:sp>
        <p:sp>
          <p:nvSpPr>
            <p:cNvPr id="13323" name="Text Box 13"/>
            <p:cNvSpPr txBox="1">
              <a:spLocks noChangeArrowheads="1"/>
            </p:cNvSpPr>
            <p:nvPr/>
          </p:nvSpPr>
          <p:spPr bwMode="auto">
            <a:xfrm>
              <a:off x="756" y="1055"/>
              <a:ext cx="346" cy="1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0000CC"/>
                  </a:solidFill>
                  <a:latin typeface="Times New Roman" pitchFamily="18" charset="0"/>
                </a:rPr>
                <a:t>吸收或释放量</a:t>
              </a:r>
            </a:p>
          </p:txBody>
        </p:sp>
        <p:sp>
          <p:nvSpPr>
            <p:cNvPr id="13324" name="Text Box 14"/>
            <p:cNvSpPr txBox="1">
              <a:spLocks noChangeArrowheads="1"/>
            </p:cNvSpPr>
            <p:nvPr/>
          </p:nvSpPr>
          <p:spPr bwMode="auto">
            <a:xfrm>
              <a:off x="707" y="874"/>
              <a:ext cx="4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0000CC"/>
                  </a:solidFill>
                  <a:latin typeface="Times New Roman" pitchFamily="18" charset="0"/>
                </a:rPr>
                <a:t>CO</a:t>
              </a:r>
              <a:r>
                <a:rPr lang="en-US" altLang="zh-CN" sz="2400" b="1" baseline="-25000">
                  <a:solidFill>
                    <a:srgbClr val="0000CC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325" name="Rectangle 15"/>
            <p:cNvSpPr>
              <a:spLocks noChangeArrowheads="1"/>
            </p:cNvSpPr>
            <p:nvPr/>
          </p:nvSpPr>
          <p:spPr bwMode="auto">
            <a:xfrm>
              <a:off x="975" y="274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838200"/>
            <a:ext cx="9144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latin typeface="黑体" pitchFamily="49" charset="-122"/>
                <a:ea typeface="黑体" pitchFamily="49" charset="-122"/>
                <a:cs typeface="Times New Roman" pitchFamily="18" charset="0"/>
              </a:rPr>
              <a:t>下图是夏季晴朗的白天，某种绿色植物叶片光合作用强度的曲线图。分析曲线图并回答：</a:t>
            </a:r>
          </a:p>
        </p:txBody>
      </p:sp>
      <p:pic>
        <p:nvPicPr>
          <p:cNvPr id="14339" name="Picture 3" descr="http://www.pep.com.cn/images/20021201/pic_6727.jpg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1219200" y="1905000"/>
            <a:ext cx="6324600" cy="23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3657600" y="457200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光合作用强度不断增强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3352800" y="51054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光照强度</a:t>
            </a:r>
          </a:p>
        </p:txBody>
      </p: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6477000" y="55626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光照加强</a:t>
            </a:r>
          </a:p>
        </p:txBody>
      </p:sp>
      <p:sp>
        <p:nvSpPr>
          <p:cNvPr id="226313" name="Text Box 9"/>
          <p:cNvSpPr txBox="1">
            <a:spLocks noChangeArrowheads="1"/>
          </p:cNvSpPr>
          <p:nvPr/>
        </p:nvSpPr>
        <p:spPr bwMode="auto">
          <a:xfrm>
            <a:off x="3581400" y="464820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光合作用强度不断下降</a:t>
            </a:r>
          </a:p>
        </p:txBody>
      </p:sp>
      <p:sp>
        <p:nvSpPr>
          <p:cNvPr id="226314" name="Text Box 10"/>
          <p:cNvSpPr txBox="1">
            <a:spLocks noChangeArrowheads="1"/>
          </p:cNvSpPr>
          <p:nvPr/>
        </p:nvSpPr>
        <p:spPr bwMode="auto">
          <a:xfrm>
            <a:off x="3429000" y="5105400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光照强度不断减弱</a:t>
            </a:r>
          </a:p>
        </p:txBody>
      </p:sp>
      <p:sp>
        <p:nvSpPr>
          <p:cNvPr id="226315" name="Text Box 11"/>
          <p:cNvSpPr txBox="1">
            <a:spLocks noChangeArrowheads="1"/>
          </p:cNvSpPr>
          <p:nvPr/>
        </p:nvSpPr>
        <p:spPr bwMode="auto">
          <a:xfrm>
            <a:off x="914400" y="5410200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CO</a:t>
            </a:r>
            <a:r>
              <a:rPr lang="en-US" altLang="zh-CN" sz="2800" b="1" baseline="-2500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浓度</a:t>
            </a:r>
          </a:p>
        </p:txBody>
      </p:sp>
      <p:sp>
        <p:nvSpPr>
          <p:cNvPr id="226319" name="Text Box 15"/>
          <p:cNvSpPr txBox="1">
            <a:spLocks noChangeArrowheads="1"/>
          </p:cNvSpPr>
          <p:nvPr/>
        </p:nvSpPr>
        <p:spPr bwMode="auto">
          <a:xfrm>
            <a:off x="228600" y="4724400"/>
            <a:ext cx="85344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（１） ＡＢ段表明</a:t>
            </a:r>
            <a:r>
              <a:rPr lang="zh-CN" altLang="en-US" sz="2800" b="1" u="sng">
                <a:latin typeface="黑体" pitchFamily="49" charset="-122"/>
                <a:ea typeface="黑体" pitchFamily="49" charset="-122"/>
              </a:rPr>
              <a:t>                          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，其原因是：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7-10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时</a:t>
            </a:r>
            <a:r>
              <a:rPr lang="zh-CN" altLang="en-US" sz="2800" b="1" u="sng">
                <a:latin typeface="黑体" pitchFamily="49" charset="-122"/>
                <a:ea typeface="黑体" pitchFamily="49" charset="-122"/>
              </a:rPr>
              <a:t>               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不断增强，这表明在适宜范围内光合作用强度是随着</a:t>
            </a:r>
            <a:r>
              <a:rPr lang="zh-CN" altLang="en-US" sz="2800" b="1" u="sng">
                <a:latin typeface="黑体" pitchFamily="49" charset="-122"/>
                <a:ea typeface="黑体" pitchFamily="49" charset="-122"/>
              </a:rPr>
              <a:t>            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而加强的。</a:t>
            </a:r>
            <a:endParaRPr lang="zh-CN" altLang="en-US" sz="2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6326" name="Text Box 22"/>
          <p:cNvSpPr txBox="1">
            <a:spLocks noChangeArrowheads="1"/>
          </p:cNvSpPr>
          <p:nvPr/>
        </p:nvSpPr>
        <p:spPr bwMode="auto">
          <a:xfrm>
            <a:off x="228600" y="4724400"/>
            <a:ext cx="7848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（２）ＤＥ段表明</a:t>
            </a:r>
            <a:r>
              <a:rPr lang="zh-CN" altLang="en-US" sz="2800" b="1" u="sng">
                <a:latin typeface="黑体" pitchFamily="49" charset="-122"/>
                <a:ea typeface="黑体" pitchFamily="49" charset="-122"/>
              </a:rPr>
              <a:t>                        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，其原因是：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14-17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时</a:t>
            </a:r>
            <a:r>
              <a:rPr lang="zh-CN" altLang="en-US" sz="2800" b="1" u="sng">
                <a:latin typeface="黑体" pitchFamily="49" charset="-122"/>
                <a:ea typeface="黑体" pitchFamily="49" charset="-122"/>
              </a:rPr>
              <a:t>                       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226327" name="Rectangle 23"/>
          <p:cNvSpPr>
            <a:spLocks noChangeArrowheads="1"/>
          </p:cNvSpPr>
          <p:nvPr/>
        </p:nvSpPr>
        <p:spPr bwMode="auto">
          <a:xfrm>
            <a:off x="381000" y="4648200"/>
            <a:ext cx="8431213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（３）Ｃ点表明在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12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时左右的光合作用强度明显减弱，此时光照强度很强，那么限制光合作用强度的因素是</a:t>
            </a:r>
            <a:r>
              <a:rPr lang="zh-CN" altLang="en-US" sz="2800" b="1" u="sng">
                <a:latin typeface="黑体" pitchFamily="49" charset="-122"/>
                <a:ea typeface="黑体" pitchFamily="49" charset="-122"/>
              </a:rPr>
              <a:t>          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。其原因是：</a:t>
            </a:r>
            <a:r>
              <a:rPr lang="zh-CN" altLang="en-US" sz="2800" b="1" u="sng">
                <a:latin typeface="黑体" pitchFamily="49" charset="-122"/>
                <a:ea typeface="黑体" pitchFamily="49" charset="-122"/>
              </a:rPr>
              <a:t>       </a:t>
            </a:r>
            <a:r>
              <a:rPr lang="zh-CN" altLang="en-US" b="1"/>
              <a:t>                                                         </a:t>
            </a:r>
            <a:r>
              <a:rPr lang="zh-CN" altLang="en-US" b="1" u="sng"/>
              <a:t>             </a:t>
            </a:r>
          </a:p>
        </p:txBody>
      </p:sp>
      <p:sp>
        <p:nvSpPr>
          <p:cNvPr id="226328" name="Text Box 24"/>
          <p:cNvSpPr txBox="1">
            <a:spLocks noChangeArrowheads="1"/>
          </p:cNvSpPr>
          <p:nvPr/>
        </p:nvSpPr>
        <p:spPr bwMode="auto">
          <a:xfrm>
            <a:off x="228600" y="5484813"/>
            <a:ext cx="89154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</a:rPr>
              <a:t>                                                                   </a:t>
            </a:r>
            <a:r>
              <a:rPr lang="zh-CN" altLang="en-US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此时温度很高，蒸腾作用很强，气孔大量关闭，导致</a:t>
            </a:r>
            <a:r>
              <a:rPr lang="en-US" altLang="zh-CN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CO</a:t>
            </a:r>
            <a:r>
              <a:rPr lang="en-US" altLang="zh-CN" sz="2800" b="1" baseline="-2500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供应量减少，光合作用强度明显减弱。</a:t>
            </a:r>
          </a:p>
        </p:txBody>
      </p:sp>
      <p:sp>
        <p:nvSpPr>
          <p:cNvPr id="14350" name="Text Box 25"/>
          <p:cNvSpPr txBox="1">
            <a:spLocks noChangeArrowheads="1"/>
          </p:cNvSpPr>
          <p:nvPr/>
        </p:nvSpPr>
        <p:spPr bwMode="auto">
          <a:xfrm>
            <a:off x="3124200" y="0"/>
            <a:ext cx="3657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solidFill>
                  <a:srgbClr val="CC3300"/>
                </a:solidFill>
                <a:ea typeface="黑体" pitchFamily="49" charset="-122"/>
              </a:rPr>
              <a:t>经典习题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9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5" dur="500"/>
                                        <p:tgtEl>
                                          <p:spTgt spid="226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" dur="500"/>
                                        <p:tgtEl>
                                          <p:spTgt spid="226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500"/>
                                        <p:tgtEl>
                                          <p:spTgt spid="226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1" dur="500"/>
                                        <p:tgtEl>
                                          <p:spTgt spid="226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0" grpId="0"/>
      <p:bldP spid="226310" grpId="1"/>
      <p:bldP spid="226311" grpId="0"/>
      <p:bldP spid="226311" grpId="1"/>
      <p:bldP spid="226312" grpId="0"/>
      <p:bldP spid="226312" grpId="1"/>
      <p:bldP spid="226313" grpId="0"/>
      <p:bldP spid="226313" grpId="1"/>
      <p:bldP spid="226314" grpId="0"/>
      <p:bldP spid="226314" grpId="1"/>
      <p:bldP spid="226315" grpId="0"/>
      <p:bldP spid="226319" grpId="0"/>
      <p:bldP spid="226319" grpId="1"/>
      <p:bldP spid="226326" grpId="0"/>
      <p:bldP spid="226326" grpId="1"/>
      <p:bldP spid="226327" grpId="0"/>
      <p:bldP spid="2263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5"/>
          <p:cNvSpPr txBox="1">
            <a:spLocks noChangeArrowheads="1"/>
          </p:cNvSpPr>
          <p:nvPr/>
        </p:nvSpPr>
        <p:spPr bwMode="auto">
          <a:xfrm>
            <a:off x="1066800" y="404813"/>
            <a:ext cx="734695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(3)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影响光合速率的因素（ 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CO</a:t>
            </a:r>
            <a:r>
              <a:rPr lang="en-US" altLang="zh-CN" sz="3200" b="1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浓度）</a:t>
            </a: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533400" y="1371600"/>
            <a:ext cx="7924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主要通过影响</a:t>
            </a:r>
            <a:r>
              <a:rPr lang="zh-CN" altLang="en-US" sz="2400" b="1" u="sng" dirty="0"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反应中</a:t>
            </a:r>
            <a:r>
              <a:rPr lang="zh-CN" altLang="en-US" sz="2400" b="1" u="sng" dirty="0">
                <a:latin typeface="黑体" pitchFamily="49" charset="-122"/>
                <a:ea typeface="黑体" pitchFamily="49" charset="-122"/>
              </a:rPr>
              <a:t>             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速率来影响光合作用的强度。</a:t>
            </a: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适量增加二氧化碳浓度可以提高光合速率。</a:t>
            </a: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2667000" y="1295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暗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343400" y="1295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C</a:t>
            </a:r>
            <a:r>
              <a:rPr kumimoji="1" lang="en-US" altLang="zh-CN" sz="2400" b="1" baseline="-2500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sz="24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的合成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" y="4191000"/>
            <a:ext cx="6858000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5459" tIns="67730" rIns="135459" bIns="6773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缺水会引起植物叶片气孔关闭，造成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CO</a:t>
            </a:r>
            <a:r>
              <a:rPr lang="en-US" altLang="zh-CN" sz="2800" b="1" baseline="-25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不足而使光合作用降低。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09600" y="3505200"/>
            <a:ext cx="64770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5459" tIns="67730" rIns="135459" bIns="6773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光合作用的反应物和反应介质</a:t>
            </a:r>
          </a:p>
        </p:txBody>
      </p:sp>
      <p:sp>
        <p:nvSpPr>
          <p:cNvPr id="8" name="Text Box 47"/>
          <p:cNvSpPr txBox="1">
            <a:spLocks noChangeArrowheads="1"/>
          </p:cNvSpPr>
          <p:nvPr/>
        </p:nvSpPr>
        <p:spPr bwMode="auto">
          <a:xfrm>
            <a:off x="2971800" y="5257800"/>
            <a:ext cx="26876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5459" tIns="67730" rIns="135459" bIns="67730">
            <a:spAutoFit/>
          </a:bodyPr>
          <a:lstStyle/>
          <a:p>
            <a:pPr latinLnBrk="1"/>
            <a:r>
              <a:rPr kumimoji="1" lang="zh-CN" altLang="en-US" sz="32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合理灌溉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81000" y="2667000"/>
            <a:ext cx="8077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zh-CN" altLang="en-US" sz="36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(4)</a:t>
            </a: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</a:rPr>
              <a:t>影响光合速率的因素（ 水）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Group 2"/>
          <p:cNvGraphicFramePr>
            <a:graphicFrameLocks noGrp="1"/>
          </p:cNvGraphicFramePr>
          <p:nvPr/>
        </p:nvGraphicFramePr>
        <p:xfrm>
          <a:off x="304800" y="835025"/>
          <a:ext cx="8534400" cy="5644960"/>
        </p:xfrm>
        <a:graphic>
          <a:graphicData uri="http://schemas.openxmlformats.org/drawingml/2006/table">
            <a:tbl>
              <a:tblPr/>
              <a:tblGrid>
                <a:gridCol w="990600"/>
                <a:gridCol w="1219200"/>
                <a:gridCol w="2209800"/>
                <a:gridCol w="2209800"/>
                <a:gridCol w="1905000"/>
              </a:tblGrid>
              <a:tr h="6858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光合作用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呼吸作用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8038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光反应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暗反应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95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影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外因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内因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光、水、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温度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Mg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等矿质元素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温度、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浓度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温度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浓度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叶绿体数量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（色素含量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叶绿体的数量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（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酶的数量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）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酶的活性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C5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的含量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酶的数量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酶的活性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90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增产措施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15" name="Line 31"/>
          <p:cNvSpPr>
            <a:spLocks noChangeShapeType="1"/>
          </p:cNvSpPr>
          <p:nvPr/>
        </p:nvSpPr>
        <p:spPr bwMode="auto">
          <a:xfrm flipH="1">
            <a:off x="1295400" y="3581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60" name="Text Box 32"/>
          <p:cNvSpPr txBox="1">
            <a:spLocks noChangeArrowheads="1"/>
          </p:cNvSpPr>
          <p:nvPr/>
        </p:nvSpPr>
        <p:spPr bwMode="auto">
          <a:xfrm>
            <a:off x="2590800" y="5165725"/>
            <a:ext cx="4419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适当增加光照（强度、时间、面积）、适当增加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CO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浓度、适当升温、合理灌溉、合理施肥、培育良种等</a:t>
            </a:r>
            <a:endParaRPr lang="zh-CN" altLang="en-US" sz="2000" b="1" dirty="0">
              <a:latin typeface="Garamond" pitchFamily="18" charset="0"/>
            </a:endParaRPr>
          </a:p>
        </p:txBody>
      </p:sp>
      <p:sp>
        <p:nvSpPr>
          <p:cNvPr id="73761" name="Text Box 33"/>
          <p:cNvSpPr txBox="1">
            <a:spLocks noChangeArrowheads="1"/>
          </p:cNvSpPr>
          <p:nvPr/>
        </p:nvSpPr>
        <p:spPr bwMode="auto">
          <a:xfrm>
            <a:off x="7086600" y="5165725"/>
            <a:ext cx="1676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减少呼吸消耗（降低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O</a:t>
            </a:r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2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浓度、适当降温）</a:t>
            </a:r>
            <a:endParaRPr lang="zh-CN" altLang="en-US" sz="2000" b="1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60" grpId="0"/>
      <p:bldP spid="737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81000" y="990600"/>
            <a:ext cx="84582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Garamond" pitchFamily="18" charset="0"/>
              </a:rPr>
              <a:t>在乙图中，以测定的</a:t>
            </a:r>
            <a:r>
              <a:rPr lang="en-US" altLang="zh-CN" sz="2400" b="1">
                <a:latin typeface="Garamond" pitchFamily="18" charset="0"/>
              </a:rPr>
              <a:t>CO</a:t>
            </a:r>
            <a:r>
              <a:rPr lang="en-US" altLang="zh-CN" b="1">
                <a:latin typeface="Garamond" pitchFamily="18" charset="0"/>
              </a:rPr>
              <a:t>2</a:t>
            </a:r>
            <a:r>
              <a:rPr lang="zh-CN" altLang="en-US" sz="2400" b="1">
                <a:latin typeface="Garamond" pitchFamily="18" charset="0"/>
              </a:rPr>
              <a:t>吸收量与释放量为指标，研究温度对某绿色植物光合作用与呼吸作用的影响，结果如图所示。下列分析正确的是</a:t>
            </a:r>
            <a:r>
              <a:rPr lang="zh-CN" altLang="en-US" sz="2400" b="1"/>
              <a:t>  </a:t>
            </a:r>
            <a:r>
              <a:rPr lang="zh-CN" altLang="en-US" sz="2400" b="1">
                <a:latin typeface="Garamond" pitchFamily="18" charset="0"/>
              </a:rPr>
              <a:t>（      ）</a:t>
            </a:r>
            <a:r>
              <a:rPr lang="zh-CN" altLang="en-US" sz="2400" b="1"/>
              <a:t>   </a:t>
            </a:r>
            <a:endParaRPr lang="zh-CN" altLang="en-US" sz="2400" b="1">
              <a:latin typeface="Garamond" pitchFamily="18" charset="0"/>
            </a:endParaRPr>
          </a:p>
          <a:p>
            <a:endParaRPr lang="zh-CN" altLang="en-US" sz="2400" b="1">
              <a:latin typeface="Garamond" pitchFamily="18" charset="0"/>
            </a:endParaRPr>
          </a:p>
          <a:p>
            <a:endParaRPr lang="zh-CN" altLang="en-US" sz="2400" b="1">
              <a:latin typeface="Garamond" pitchFamily="18" charset="0"/>
            </a:endParaRPr>
          </a:p>
          <a:p>
            <a:endParaRPr lang="zh-CN" altLang="en-US" sz="2400" b="1">
              <a:latin typeface="Garamond" pitchFamily="18" charset="0"/>
            </a:endParaRPr>
          </a:p>
          <a:p>
            <a:endParaRPr lang="zh-CN" altLang="en-US" sz="2400" b="1">
              <a:latin typeface="Garamond" pitchFamily="18" charset="0"/>
            </a:endParaRPr>
          </a:p>
          <a:p>
            <a:endParaRPr lang="zh-CN" altLang="en-US" sz="2400" b="1">
              <a:latin typeface="Garamond" pitchFamily="18" charset="0"/>
            </a:endParaRPr>
          </a:p>
          <a:p>
            <a:endParaRPr lang="zh-CN" altLang="en-US" sz="2400" b="1">
              <a:latin typeface="Garamond" pitchFamily="18" charset="0"/>
            </a:endParaRPr>
          </a:p>
          <a:p>
            <a:r>
              <a:rPr lang="en-US" altLang="zh-CN" sz="2400" b="1">
                <a:latin typeface="Garamond" pitchFamily="18" charset="0"/>
              </a:rPr>
              <a:t>A</a:t>
            </a:r>
            <a:r>
              <a:rPr lang="zh-CN" altLang="en-US" sz="2400" b="1">
                <a:latin typeface="Garamond" pitchFamily="18" charset="0"/>
              </a:rPr>
              <a:t>．光照相同时间，</a:t>
            </a:r>
            <a:r>
              <a:rPr lang="en-US" altLang="zh-CN" sz="2400" b="1">
                <a:latin typeface="Garamond" pitchFamily="18" charset="0"/>
              </a:rPr>
              <a:t>35℃</a:t>
            </a:r>
            <a:r>
              <a:rPr lang="zh-CN" altLang="en-US" sz="2400" b="1">
                <a:latin typeface="Garamond" pitchFamily="18" charset="0"/>
              </a:rPr>
              <a:t>时光合作用制造的有机物的量与</a:t>
            </a:r>
            <a:r>
              <a:rPr lang="en-US" altLang="zh-CN" sz="2400" b="1">
                <a:latin typeface="Garamond" pitchFamily="18" charset="0"/>
              </a:rPr>
              <a:t>30℃</a:t>
            </a:r>
            <a:r>
              <a:rPr lang="zh-CN" altLang="en-US" sz="2400" b="1">
                <a:latin typeface="Garamond" pitchFamily="18" charset="0"/>
              </a:rPr>
              <a:t>时相等</a:t>
            </a:r>
          </a:p>
          <a:p>
            <a:r>
              <a:rPr lang="en-US" altLang="zh-CN" sz="2400" b="1">
                <a:latin typeface="Garamond" pitchFamily="18" charset="0"/>
              </a:rPr>
              <a:t>B</a:t>
            </a:r>
            <a:r>
              <a:rPr lang="zh-CN" altLang="en-US" sz="2400" b="1">
                <a:latin typeface="Garamond" pitchFamily="18" charset="0"/>
              </a:rPr>
              <a:t>．光照相同时间，在</a:t>
            </a:r>
            <a:r>
              <a:rPr lang="en-US" altLang="zh-CN" sz="2400" b="1">
                <a:latin typeface="Garamond" pitchFamily="18" charset="0"/>
              </a:rPr>
              <a:t>20℃</a:t>
            </a:r>
            <a:r>
              <a:rPr lang="zh-CN" altLang="en-US" sz="2400" b="1">
                <a:latin typeface="Garamond" pitchFamily="18" charset="0"/>
              </a:rPr>
              <a:t>条件下植物积累的有机物的量最多</a:t>
            </a:r>
          </a:p>
          <a:p>
            <a:r>
              <a:rPr lang="en-US" altLang="zh-CN" sz="2400" b="1">
                <a:latin typeface="Garamond" pitchFamily="18" charset="0"/>
              </a:rPr>
              <a:t>C</a:t>
            </a:r>
            <a:r>
              <a:rPr lang="zh-CN" altLang="en-US" sz="2400" b="1">
                <a:latin typeface="Garamond" pitchFamily="18" charset="0"/>
              </a:rPr>
              <a:t>．温度高于</a:t>
            </a:r>
            <a:r>
              <a:rPr lang="en-US" altLang="zh-CN" sz="2400" b="1">
                <a:latin typeface="Garamond" pitchFamily="18" charset="0"/>
              </a:rPr>
              <a:t>25℃</a:t>
            </a:r>
            <a:r>
              <a:rPr lang="zh-CN" altLang="en-US" sz="2400" b="1">
                <a:latin typeface="Garamond" pitchFamily="18" charset="0"/>
              </a:rPr>
              <a:t>时，光合作用制造的有机物的量开始减少</a:t>
            </a:r>
          </a:p>
          <a:p>
            <a:r>
              <a:rPr lang="en-US" altLang="zh-CN" sz="2400" b="1">
                <a:latin typeface="Garamond" pitchFamily="18" charset="0"/>
              </a:rPr>
              <a:t>D</a:t>
            </a:r>
            <a:r>
              <a:rPr lang="zh-CN" altLang="en-US" sz="2400" b="1">
                <a:latin typeface="Garamond" pitchFamily="18" charset="0"/>
              </a:rPr>
              <a:t>．两曲线的交点表示光合作用制造的与呼吸作用消耗的有机 物的量相等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>
            <a:lum bright="-30000" contrast="48000"/>
          </a:blip>
          <a:srcRect/>
          <a:stretch>
            <a:fillRect/>
          </a:stretch>
        </p:blipFill>
        <p:spPr bwMode="auto">
          <a:xfrm>
            <a:off x="3581400" y="1905000"/>
            <a:ext cx="2590800" cy="243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52400" y="411163"/>
            <a:ext cx="228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latin typeface="Garamond" pitchFamily="18" charset="0"/>
                <a:ea typeface="华文行楷" pitchFamily="2" charset="-122"/>
              </a:rPr>
              <a:t>高考真题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819400" y="1752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Garamond" pitchFamily="18" charset="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28600" y="766763"/>
            <a:ext cx="8686800" cy="319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Garamond" pitchFamily="18" charset="0"/>
              </a:rPr>
              <a:t>如图表示绿色植物在水分充足的条件下，光合作用的速度与环境因素的关系。请仔细分析图中曲线，回答下列问题：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Garamond" pitchFamily="18" charset="0"/>
              </a:rPr>
              <a:t>（</a:t>
            </a:r>
            <a:r>
              <a:rPr lang="en-US" altLang="zh-CN" sz="2400" b="1">
                <a:latin typeface="Garamond" pitchFamily="18" charset="0"/>
              </a:rPr>
              <a:t>1</a:t>
            </a:r>
            <a:r>
              <a:rPr lang="zh-CN" altLang="en-US" sz="2400" b="1">
                <a:latin typeface="Garamond" pitchFamily="18" charset="0"/>
              </a:rPr>
              <a:t>）从图一和图二曲线可知影响光合作用的主要非生物因素是</a:t>
            </a:r>
            <a:r>
              <a:rPr lang="zh-CN" altLang="en-US" sz="2400" b="1" u="sng">
                <a:latin typeface="Garamond" pitchFamily="18" charset="0"/>
              </a:rPr>
              <a:t>                                      </a:t>
            </a:r>
            <a:r>
              <a:rPr lang="zh-CN" altLang="en-US" sz="2400" b="1">
                <a:latin typeface="Garamond" pitchFamily="18" charset="0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Garamond" pitchFamily="18" charset="0"/>
              </a:rPr>
              <a:t>（</a:t>
            </a:r>
            <a:r>
              <a:rPr lang="en-US" altLang="zh-CN" sz="2400" b="1">
                <a:latin typeface="Garamond" pitchFamily="18" charset="0"/>
              </a:rPr>
              <a:t>2</a:t>
            </a:r>
            <a:r>
              <a:rPr lang="zh-CN" altLang="en-US" sz="2400" b="1">
                <a:latin typeface="Garamond" pitchFamily="18" charset="0"/>
              </a:rPr>
              <a:t>）根据你对图一曲线的分析，你认为光合作用强度与温度之间的关系是</a:t>
            </a:r>
            <a:r>
              <a:rPr lang="zh-CN" altLang="en-US" sz="2400" b="1" u="sng">
                <a:latin typeface="Garamond" pitchFamily="18" charset="0"/>
              </a:rPr>
              <a:t>                                                                            </a:t>
            </a:r>
            <a:r>
              <a:rPr lang="zh-CN" altLang="en-US" sz="2400" b="1">
                <a:latin typeface="Garamond" pitchFamily="18" charset="0"/>
              </a:rPr>
              <a:t>。 </a:t>
            </a:r>
          </a:p>
          <a:p>
            <a:pPr>
              <a:spcBef>
                <a:spcPct val="50000"/>
              </a:spcBef>
            </a:pPr>
            <a:endParaRPr lang="en-US" altLang="zh-CN" sz="2400" b="1">
              <a:latin typeface="Garamond" pitchFamily="18" charset="0"/>
            </a:endParaRPr>
          </a:p>
        </p:txBody>
      </p:sp>
      <p:pic>
        <p:nvPicPr>
          <p:cNvPr id="18435" name="Picture 3" descr="HWOCRTEMP_ROC00"/>
          <p:cNvPicPr>
            <a:picLocks noChangeAspect="1" noChangeArrowheads="1"/>
          </p:cNvPicPr>
          <p:nvPr/>
        </p:nvPicPr>
        <p:blipFill>
          <a:blip r:embed="rId2" cstate="print">
            <a:lum bright="-18000" contrast="66000"/>
          </a:blip>
          <a:srcRect/>
          <a:stretch>
            <a:fillRect/>
          </a:stretch>
        </p:blipFill>
        <p:spPr bwMode="auto">
          <a:xfrm>
            <a:off x="381000" y="3927475"/>
            <a:ext cx="41148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 descr="HWOCRTEMP_ROC10"/>
          <p:cNvPicPr>
            <a:picLocks noChangeAspect="1" noChangeArrowheads="1"/>
          </p:cNvPicPr>
          <p:nvPr/>
        </p:nvPicPr>
        <p:blipFill>
          <a:blip r:embed="rId3" cstate="print">
            <a:lum bright="-24000" contrast="72000"/>
          </a:blip>
          <a:srcRect/>
          <a:stretch>
            <a:fillRect/>
          </a:stretch>
        </p:blipFill>
        <p:spPr bwMode="auto">
          <a:xfrm>
            <a:off x="4648200" y="3962400"/>
            <a:ext cx="4343400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609600" y="2076450"/>
            <a:ext cx="312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Garamond" pitchFamily="18" charset="0"/>
              </a:rPr>
              <a:t>光照强度、温度、</a:t>
            </a:r>
            <a:r>
              <a:rPr lang="en-US" altLang="zh-CN" b="1">
                <a:solidFill>
                  <a:srgbClr val="FF0000"/>
                </a:solidFill>
                <a:latin typeface="Garamond" pitchFamily="18" charset="0"/>
              </a:rPr>
              <a:t>CO</a:t>
            </a:r>
            <a:r>
              <a:rPr lang="en-US" altLang="zh-CN" sz="1400" b="1">
                <a:solidFill>
                  <a:srgbClr val="FF0000"/>
                </a:solidFill>
                <a:latin typeface="Garamond" pitchFamily="18" charset="0"/>
              </a:rPr>
              <a:t>2</a:t>
            </a:r>
            <a:r>
              <a:rPr lang="zh-CN" altLang="en-US" b="1">
                <a:solidFill>
                  <a:srgbClr val="FF0000"/>
                </a:solidFill>
                <a:latin typeface="Garamond" pitchFamily="18" charset="0"/>
              </a:rPr>
              <a:t>浓度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1828800" y="2976563"/>
            <a:ext cx="6096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Garamond" pitchFamily="18" charset="0"/>
              </a:rPr>
              <a:t>在一定范围内，随着温度的增加，光合作用强度逐渐增加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323850" y="439738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Garamond" pitchFamily="18" charset="0"/>
              </a:rPr>
              <a:t>巩固练习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358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57200" y="631825"/>
            <a:ext cx="82296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latin typeface="Garamond" pitchFamily="18" charset="0"/>
              </a:rPr>
              <a:t>（</a:t>
            </a:r>
            <a:r>
              <a:rPr lang="en-US" altLang="zh-CN" sz="2400" b="1">
                <a:latin typeface="Garamond" pitchFamily="18" charset="0"/>
              </a:rPr>
              <a:t>3</a:t>
            </a:r>
            <a:r>
              <a:rPr lang="zh-CN" altLang="en-US" sz="2400" b="1">
                <a:latin typeface="Garamond" pitchFamily="18" charset="0"/>
              </a:rPr>
              <a:t>）在温度为</a:t>
            </a:r>
            <a:r>
              <a:rPr lang="en-US" altLang="zh-CN" sz="2400" b="1">
                <a:latin typeface="Garamond" pitchFamily="18" charset="0"/>
              </a:rPr>
              <a:t>30℃</a:t>
            </a:r>
            <a:r>
              <a:rPr lang="zh-CN" altLang="en-US" sz="2400" b="1">
                <a:latin typeface="Garamond" pitchFamily="18" charset="0"/>
              </a:rPr>
              <a:t>，光照强度为</a:t>
            </a:r>
            <a:r>
              <a:rPr lang="en-US" altLang="zh-CN" sz="2400" b="1">
                <a:latin typeface="Garamond" pitchFamily="18" charset="0"/>
              </a:rPr>
              <a:t>b</a:t>
            </a:r>
            <a:r>
              <a:rPr lang="zh-CN" altLang="en-US" sz="2400" b="1">
                <a:latin typeface="Garamond" pitchFamily="18" charset="0"/>
              </a:rPr>
              <a:t>时，限制光合作用进行的外在因素是</a:t>
            </a:r>
            <a:r>
              <a:rPr lang="zh-CN" altLang="en-US" sz="2400" b="1" u="sng">
                <a:latin typeface="Garamond" pitchFamily="18" charset="0"/>
              </a:rPr>
              <a:t>                 </a:t>
            </a:r>
            <a:r>
              <a:rPr lang="zh-CN" altLang="en-US" sz="2400" b="1">
                <a:latin typeface="Garamond" pitchFamily="18" charset="0"/>
              </a:rPr>
              <a:t>，主要影响光合作用的</a:t>
            </a:r>
            <a:r>
              <a:rPr lang="zh-CN" altLang="en-US" sz="2400" b="1" u="sng">
                <a:latin typeface="Garamond" pitchFamily="18" charset="0"/>
              </a:rPr>
              <a:t>            </a:t>
            </a:r>
            <a:r>
              <a:rPr lang="zh-CN" altLang="en-US" sz="2400" b="1">
                <a:latin typeface="Garamond" pitchFamily="18" charset="0"/>
              </a:rPr>
              <a:t>反应；光照强度为</a:t>
            </a:r>
            <a:r>
              <a:rPr lang="en-US" altLang="zh-CN" sz="2400" b="1">
                <a:latin typeface="Garamond" pitchFamily="18" charset="0"/>
              </a:rPr>
              <a:t>c</a:t>
            </a:r>
            <a:r>
              <a:rPr lang="zh-CN" altLang="en-US" sz="2400" b="1">
                <a:latin typeface="Garamond" pitchFamily="18" charset="0"/>
              </a:rPr>
              <a:t>时，限制光合作用进行的内在因素是</a:t>
            </a:r>
            <a:r>
              <a:rPr lang="zh-CN" altLang="en-US" sz="2400" b="1" u="sng">
                <a:latin typeface="Garamond" pitchFamily="18" charset="0"/>
              </a:rPr>
              <a:t>               </a:t>
            </a:r>
            <a:r>
              <a:rPr lang="zh-CN" altLang="en-US" sz="2400" b="1">
                <a:latin typeface="Garamond" pitchFamily="18" charset="0"/>
              </a:rPr>
              <a:t>，外在因素可能是</a:t>
            </a:r>
            <a:r>
              <a:rPr lang="zh-CN" altLang="en-US" sz="2400" b="1" u="sng">
                <a:latin typeface="Garamond" pitchFamily="18" charset="0"/>
              </a:rPr>
              <a:t>                            </a:t>
            </a:r>
            <a:r>
              <a:rPr lang="zh-CN" altLang="en-US" sz="2400" b="1">
                <a:latin typeface="Garamond" pitchFamily="18" charset="0"/>
              </a:rPr>
              <a:t>，如果大棚栽培蔬菜，在这种情况下应采取什么措施有利于蔬菜的生长？</a:t>
            </a:r>
            <a:r>
              <a:rPr lang="zh-CN" altLang="en-US" sz="2400" b="1" u="sng">
                <a:latin typeface="Garamond" pitchFamily="18" charset="0"/>
              </a:rPr>
              <a:t>                           </a:t>
            </a:r>
            <a:r>
              <a:rPr lang="zh-CN" altLang="en-US" sz="2400" b="1">
                <a:latin typeface="Garamond" pitchFamily="18" charset="0"/>
              </a:rPr>
              <a:t>。原因是</a:t>
            </a:r>
            <a:r>
              <a:rPr lang="zh-CN" altLang="en-US" sz="2400" b="1" u="sng">
                <a:latin typeface="Garamond" pitchFamily="18" charset="0"/>
              </a:rPr>
              <a:t>                                                                 </a:t>
            </a:r>
            <a:r>
              <a:rPr lang="zh-CN" altLang="en-US" sz="2400" b="1">
                <a:latin typeface="Garamond" pitchFamily="18" charset="0"/>
              </a:rPr>
              <a:t>。</a:t>
            </a:r>
          </a:p>
        </p:txBody>
      </p:sp>
      <p:pic>
        <p:nvPicPr>
          <p:cNvPr id="19459" name="Picture 3" descr="HWOCRTEMP_ROC00"/>
          <p:cNvPicPr>
            <a:picLocks noChangeAspect="1" noChangeArrowheads="1"/>
          </p:cNvPicPr>
          <p:nvPr/>
        </p:nvPicPr>
        <p:blipFill>
          <a:blip r:embed="rId2" cstate="print">
            <a:lum bright="-18000" contrast="66000"/>
          </a:blip>
          <a:srcRect/>
          <a:stretch>
            <a:fillRect/>
          </a:stretch>
        </p:blipFill>
        <p:spPr bwMode="auto">
          <a:xfrm>
            <a:off x="457200" y="3659188"/>
            <a:ext cx="3962400" cy="228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 descr="HWOCRTEMP_ROC10"/>
          <p:cNvPicPr>
            <a:picLocks noChangeAspect="1" noChangeArrowheads="1"/>
          </p:cNvPicPr>
          <p:nvPr/>
        </p:nvPicPr>
        <p:blipFill>
          <a:blip r:embed="rId3" cstate="print">
            <a:lum bright="-24000" contrast="72000"/>
          </a:blip>
          <a:srcRect/>
          <a:stretch>
            <a:fillRect/>
          </a:stretch>
        </p:blipFill>
        <p:spPr bwMode="auto">
          <a:xfrm>
            <a:off x="4572000" y="3673475"/>
            <a:ext cx="4267200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71600" y="1066800"/>
            <a:ext cx="7086600" cy="2133600"/>
            <a:chOff x="864" y="672"/>
            <a:chExt cx="4464" cy="1344"/>
          </a:xfrm>
        </p:grpSpPr>
        <p:sp>
          <p:nvSpPr>
            <p:cNvPr id="19463" name="Text Box 6"/>
            <p:cNvSpPr txBox="1">
              <a:spLocks noChangeArrowheads="1"/>
            </p:cNvSpPr>
            <p:nvPr/>
          </p:nvSpPr>
          <p:spPr bwMode="auto">
            <a:xfrm>
              <a:off x="1392" y="672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latin typeface="Garamond" pitchFamily="18" charset="0"/>
                </a:rPr>
                <a:t>光照强度</a:t>
              </a:r>
            </a:p>
          </p:txBody>
        </p:sp>
        <p:sp>
          <p:nvSpPr>
            <p:cNvPr id="19464" name="Text Box 7"/>
            <p:cNvSpPr txBox="1">
              <a:spLocks noChangeArrowheads="1"/>
            </p:cNvSpPr>
            <p:nvPr/>
          </p:nvSpPr>
          <p:spPr bwMode="auto">
            <a:xfrm>
              <a:off x="4224" y="672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latin typeface="Garamond" pitchFamily="18" charset="0"/>
                </a:rPr>
                <a:t>光</a:t>
              </a:r>
            </a:p>
          </p:txBody>
        </p:sp>
        <p:sp>
          <p:nvSpPr>
            <p:cNvPr id="19465" name="Text Box 8"/>
            <p:cNvSpPr txBox="1">
              <a:spLocks noChangeArrowheads="1"/>
            </p:cNvSpPr>
            <p:nvPr/>
          </p:nvSpPr>
          <p:spPr bwMode="auto">
            <a:xfrm>
              <a:off x="4272" y="950"/>
              <a:ext cx="8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latin typeface="Garamond" pitchFamily="18" charset="0"/>
                </a:rPr>
                <a:t>酶的活性</a:t>
              </a:r>
            </a:p>
          </p:txBody>
        </p:sp>
        <p:sp>
          <p:nvSpPr>
            <p:cNvPr id="19466" name="Text Box 9"/>
            <p:cNvSpPr txBox="1">
              <a:spLocks noChangeArrowheads="1"/>
            </p:cNvSpPr>
            <p:nvPr/>
          </p:nvSpPr>
          <p:spPr bwMode="auto">
            <a:xfrm>
              <a:off x="1488" y="1238"/>
              <a:ext cx="15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latin typeface="Garamond" pitchFamily="18" charset="0"/>
                </a:rPr>
                <a:t>温度、</a:t>
              </a:r>
              <a:r>
                <a:rPr lang="en-US" altLang="zh-CN" sz="2000" b="1">
                  <a:solidFill>
                    <a:srgbClr val="FF0000"/>
                  </a:solidFill>
                  <a:latin typeface="Garamond" pitchFamily="18" charset="0"/>
                </a:rPr>
                <a:t>CO</a:t>
              </a:r>
              <a:r>
                <a:rPr lang="en-US" altLang="zh-CN" sz="1400" b="1">
                  <a:solidFill>
                    <a:srgbClr val="FF0000"/>
                  </a:solidFill>
                  <a:latin typeface="Garamond" pitchFamily="18" charset="0"/>
                </a:rPr>
                <a:t>2</a:t>
              </a:r>
              <a:r>
                <a:rPr lang="zh-CN" altLang="en-US" sz="2000" b="1">
                  <a:solidFill>
                    <a:srgbClr val="FF0000"/>
                  </a:solidFill>
                  <a:latin typeface="Garamond" pitchFamily="18" charset="0"/>
                </a:rPr>
                <a:t>浓度</a:t>
              </a:r>
            </a:p>
          </p:txBody>
        </p:sp>
        <p:sp>
          <p:nvSpPr>
            <p:cNvPr id="19467" name="Text Box 10"/>
            <p:cNvSpPr txBox="1">
              <a:spLocks noChangeArrowheads="1"/>
            </p:cNvSpPr>
            <p:nvPr/>
          </p:nvSpPr>
          <p:spPr bwMode="auto">
            <a:xfrm>
              <a:off x="4032" y="1420"/>
              <a:ext cx="129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  <a:latin typeface="Garamond" pitchFamily="18" charset="0"/>
                </a:rPr>
                <a:t>增大昼夜温差、适当增加</a:t>
              </a:r>
              <a:r>
                <a:rPr lang="en-US" altLang="zh-CN" b="1">
                  <a:solidFill>
                    <a:srgbClr val="FF0000"/>
                  </a:solidFill>
                  <a:latin typeface="Garamond" pitchFamily="18" charset="0"/>
                </a:rPr>
                <a:t>CO</a:t>
              </a:r>
              <a:r>
                <a:rPr lang="en-US" altLang="zh-CN" sz="1200" b="1">
                  <a:solidFill>
                    <a:srgbClr val="FF0000"/>
                  </a:solidFill>
                  <a:latin typeface="Garamond" pitchFamily="18" charset="0"/>
                </a:rPr>
                <a:t>2</a:t>
              </a:r>
              <a:r>
                <a:rPr lang="zh-CN" altLang="en-US" b="1">
                  <a:solidFill>
                    <a:srgbClr val="FF0000"/>
                  </a:solidFill>
                  <a:latin typeface="Garamond" pitchFamily="18" charset="0"/>
                </a:rPr>
                <a:t>浓度</a:t>
              </a:r>
            </a:p>
          </p:txBody>
        </p:sp>
        <p:sp>
          <p:nvSpPr>
            <p:cNvPr id="19468" name="Text Box 11"/>
            <p:cNvSpPr txBox="1">
              <a:spLocks noChangeArrowheads="1"/>
            </p:cNvSpPr>
            <p:nvPr/>
          </p:nvSpPr>
          <p:spPr bwMode="auto">
            <a:xfrm>
              <a:off x="864" y="1785"/>
              <a:ext cx="34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  <a:latin typeface="Garamond" pitchFamily="18" charset="0"/>
                </a:rPr>
                <a:t>增大光合作用有机物的合成量，同时减少呼吸消耗</a:t>
              </a:r>
            </a:p>
          </p:txBody>
        </p:sp>
      </p:grpSp>
      <p:sp>
        <p:nvSpPr>
          <p:cNvPr id="19462" name="Text Box 12"/>
          <p:cNvSpPr txBox="1">
            <a:spLocks noChangeArrowheads="1"/>
          </p:cNvSpPr>
          <p:nvPr/>
        </p:nvSpPr>
        <p:spPr bwMode="auto">
          <a:xfrm>
            <a:off x="6553200" y="464820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Garamond" pitchFamily="18" charset="0"/>
              </a:rPr>
              <a:t>增大光合作用有机物的合成量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271963"/>
            <a:ext cx="2590800" cy="190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4287838"/>
            <a:ext cx="2514600" cy="188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4287838"/>
            <a:ext cx="2438400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28600" y="1524000"/>
            <a:ext cx="85344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Garamond" pitchFamily="18" charset="0"/>
              </a:rPr>
              <a:t>（</a:t>
            </a:r>
            <a:r>
              <a:rPr lang="en-US" altLang="zh-CN" sz="2400" b="1">
                <a:latin typeface="Garamond" pitchFamily="18" charset="0"/>
              </a:rPr>
              <a:t>1</a:t>
            </a:r>
            <a:r>
              <a:rPr lang="zh-CN" altLang="en-US" sz="2400" b="1">
                <a:latin typeface="Garamond" pitchFamily="18" charset="0"/>
              </a:rPr>
              <a:t>）在图</a:t>
            </a:r>
            <a:r>
              <a:rPr lang="en-US" altLang="zh-CN" sz="2400" b="1">
                <a:latin typeface="Garamond" pitchFamily="18" charset="0"/>
              </a:rPr>
              <a:t>A</a:t>
            </a:r>
            <a:r>
              <a:rPr lang="zh-CN" altLang="en-US" sz="2400" b="1">
                <a:latin typeface="Garamond" pitchFamily="18" charset="0"/>
              </a:rPr>
              <a:t>中标出</a:t>
            </a:r>
            <a:r>
              <a:rPr lang="en-US" altLang="zh-CN" sz="2400" b="1">
                <a:latin typeface="Garamond" pitchFamily="18" charset="0"/>
              </a:rPr>
              <a:t>a</a:t>
            </a:r>
            <a:r>
              <a:rPr lang="zh-CN" altLang="en-US" sz="2400" b="1">
                <a:latin typeface="Garamond" pitchFamily="18" charset="0"/>
              </a:rPr>
              <a:t>、</a:t>
            </a:r>
            <a:r>
              <a:rPr lang="en-US" altLang="zh-CN" sz="2400" b="1">
                <a:latin typeface="Garamond" pitchFamily="18" charset="0"/>
              </a:rPr>
              <a:t>b</a:t>
            </a:r>
            <a:r>
              <a:rPr lang="zh-CN" altLang="en-US" sz="2400" b="1">
                <a:latin typeface="Garamond" pitchFamily="18" charset="0"/>
              </a:rPr>
              <a:t>、</a:t>
            </a:r>
            <a:r>
              <a:rPr lang="en-US" altLang="zh-CN" sz="2400" b="1">
                <a:latin typeface="Garamond" pitchFamily="18" charset="0"/>
              </a:rPr>
              <a:t>c</a:t>
            </a:r>
            <a:r>
              <a:rPr lang="zh-CN" altLang="en-US" sz="2400" b="1">
                <a:latin typeface="Garamond" pitchFamily="18" charset="0"/>
              </a:rPr>
              <a:t>点的含义。</a:t>
            </a:r>
          </a:p>
          <a:p>
            <a:r>
              <a:rPr lang="zh-CN" altLang="en-US" sz="2400" b="1">
                <a:latin typeface="Garamond" pitchFamily="18" charset="0"/>
              </a:rPr>
              <a:t>（</a:t>
            </a:r>
            <a:r>
              <a:rPr lang="en-US" altLang="zh-CN" sz="2400" b="1">
                <a:latin typeface="Garamond" pitchFamily="18" charset="0"/>
              </a:rPr>
              <a:t>2</a:t>
            </a:r>
            <a:r>
              <a:rPr lang="zh-CN" altLang="en-US" sz="2400" b="1">
                <a:latin typeface="Garamond" pitchFamily="18" charset="0"/>
              </a:rPr>
              <a:t>）在甲图中依次写出对应图</a:t>
            </a:r>
            <a:r>
              <a:rPr lang="en-US" altLang="zh-CN" sz="2400" b="1">
                <a:latin typeface="Garamond" pitchFamily="18" charset="0"/>
              </a:rPr>
              <a:t>A</a:t>
            </a:r>
            <a:r>
              <a:rPr lang="zh-CN" altLang="en-US" sz="2400" b="1">
                <a:latin typeface="Garamond" pitchFamily="18" charset="0"/>
              </a:rPr>
              <a:t>中的</a:t>
            </a:r>
            <a:r>
              <a:rPr lang="en-US" altLang="zh-CN" sz="2400" b="1">
                <a:latin typeface="Garamond" pitchFamily="18" charset="0"/>
              </a:rPr>
              <a:t>a</a:t>
            </a:r>
            <a:r>
              <a:rPr lang="zh-CN" altLang="en-US" sz="2400" b="1">
                <a:latin typeface="Garamond" pitchFamily="18" charset="0"/>
              </a:rPr>
              <a:t>点，</a:t>
            </a:r>
            <a:r>
              <a:rPr lang="en-US" altLang="zh-CN" sz="2400" b="1">
                <a:latin typeface="Garamond" pitchFamily="18" charset="0"/>
              </a:rPr>
              <a:t>ab</a:t>
            </a:r>
            <a:r>
              <a:rPr lang="zh-CN" altLang="en-US" sz="2400" b="1">
                <a:latin typeface="Garamond" pitchFamily="18" charset="0"/>
              </a:rPr>
              <a:t>段，</a:t>
            </a:r>
            <a:r>
              <a:rPr lang="en-US" altLang="zh-CN" sz="2400" b="1">
                <a:latin typeface="Garamond" pitchFamily="18" charset="0"/>
              </a:rPr>
              <a:t>b</a:t>
            </a:r>
            <a:r>
              <a:rPr lang="zh-CN" altLang="en-US" sz="2400" b="1">
                <a:latin typeface="Garamond" pitchFamily="18" charset="0"/>
              </a:rPr>
              <a:t>点，</a:t>
            </a:r>
            <a:r>
              <a:rPr lang="en-US" altLang="zh-CN" sz="2400" b="1">
                <a:latin typeface="Garamond" pitchFamily="18" charset="0"/>
              </a:rPr>
              <a:t>bc</a:t>
            </a:r>
            <a:r>
              <a:rPr lang="zh-CN" altLang="en-US" sz="2400" b="1">
                <a:latin typeface="Garamond" pitchFamily="18" charset="0"/>
              </a:rPr>
              <a:t>段气体交换情况。</a:t>
            </a:r>
          </a:p>
          <a:p>
            <a:r>
              <a:rPr lang="zh-CN" altLang="en-US" sz="2400" b="1">
                <a:latin typeface="Garamond" pitchFamily="18" charset="0"/>
              </a:rPr>
              <a:t>（</a:t>
            </a:r>
            <a:r>
              <a:rPr lang="en-US" altLang="zh-CN" sz="2400" b="1">
                <a:latin typeface="Garamond" pitchFamily="18" charset="0"/>
              </a:rPr>
              <a:t>3</a:t>
            </a:r>
            <a:r>
              <a:rPr lang="zh-CN" altLang="en-US" sz="2400" b="1">
                <a:latin typeface="Garamond" pitchFamily="18" charset="0"/>
              </a:rPr>
              <a:t>）说明图</a:t>
            </a:r>
            <a:r>
              <a:rPr lang="en-US" altLang="zh-CN" sz="2400" b="1">
                <a:latin typeface="Garamond" pitchFamily="18" charset="0"/>
              </a:rPr>
              <a:t>A</a:t>
            </a:r>
            <a:r>
              <a:rPr lang="zh-CN" altLang="en-US" sz="2400" b="1">
                <a:latin typeface="Garamond" pitchFamily="18" charset="0"/>
              </a:rPr>
              <a:t>中的</a:t>
            </a:r>
            <a:r>
              <a:rPr lang="en-US" altLang="zh-CN" sz="2400" b="1">
                <a:latin typeface="Garamond" pitchFamily="18" charset="0"/>
              </a:rPr>
              <a:t>a</a:t>
            </a:r>
            <a:r>
              <a:rPr lang="zh-CN" altLang="en-US" sz="2400" b="1">
                <a:latin typeface="Garamond" pitchFamily="18" charset="0"/>
              </a:rPr>
              <a:t>点，</a:t>
            </a:r>
            <a:r>
              <a:rPr lang="en-US" altLang="zh-CN" sz="2400" b="1">
                <a:latin typeface="Garamond" pitchFamily="18" charset="0"/>
              </a:rPr>
              <a:t>ab</a:t>
            </a:r>
            <a:r>
              <a:rPr lang="zh-CN" altLang="en-US" sz="2400" b="1">
                <a:latin typeface="Garamond" pitchFamily="18" charset="0"/>
              </a:rPr>
              <a:t>段，</a:t>
            </a:r>
            <a:r>
              <a:rPr lang="en-US" altLang="zh-CN" sz="2400" b="1">
                <a:latin typeface="Garamond" pitchFamily="18" charset="0"/>
              </a:rPr>
              <a:t>b</a:t>
            </a:r>
            <a:r>
              <a:rPr lang="zh-CN" altLang="en-US" sz="2400" b="1">
                <a:latin typeface="Garamond" pitchFamily="18" charset="0"/>
              </a:rPr>
              <a:t>点，</a:t>
            </a:r>
            <a:r>
              <a:rPr lang="en-US" altLang="zh-CN" sz="2400" b="1">
                <a:latin typeface="Garamond" pitchFamily="18" charset="0"/>
              </a:rPr>
              <a:t>bc</a:t>
            </a:r>
            <a:r>
              <a:rPr lang="zh-CN" altLang="en-US" sz="2400" b="1">
                <a:latin typeface="Garamond" pitchFamily="18" charset="0"/>
              </a:rPr>
              <a:t>段在光合装置中液滴如何移动：</a:t>
            </a:r>
          </a:p>
          <a:p>
            <a:r>
              <a:rPr lang="zh-CN" altLang="en-US" sz="2400" b="1">
                <a:latin typeface="Garamond" pitchFamily="18" charset="0"/>
              </a:rPr>
              <a:t>  </a:t>
            </a:r>
            <a:r>
              <a:rPr lang="en-US" altLang="zh-CN" sz="2400" b="1">
                <a:latin typeface="Garamond" pitchFamily="18" charset="0"/>
              </a:rPr>
              <a:t>a</a:t>
            </a:r>
            <a:r>
              <a:rPr lang="zh-CN" altLang="en-US" sz="2400" b="1">
                <a:latin typeface="Garamond" pitchFamily="18" charset="0"/>
              </a:rPr>
              <a:t>点</a:t>
            </a:r>
            <a:r>
              <a:rPr lang="zh-CN" altLang="en-US" sz="2400" b="1" u="sng">
                <a:latin typeface="Garamond" pitchFamily="18" charset="0"/>
              </a:rPr>
              <a:t>             </a:t>
            </a:r>
            <a:r>
              <a:rPr lang="zh-CN" altLang="en-US" sz="2400" b="1">
                <a:latin typeface="Garamond" pitchFamily="18" charset="0"/>
              </a:rPr>
              <a:t>，</a:t>
            </a:r>
            <a:r>
              <a:rPr lang="en-US" altLang="zh-CN" sz="2400" b="1">
                <a:latin typeface="Garamond" pitchFamily="18" charset="0"/>
              </a:rPr>
              <a:t>ab</a:t>
            </a:r>
            <a:r>
              <a:rPr lang="zh-CN" altLang="en-US" sz="2400" b="1">
                <a:latin typeface="Garamond" pitchFamily="18" charset="0"/>
              </a:rPr>
              <a:t>段</a:t>
            </a:r>
            <a:r>
              <a:rPr lang="zh-CN" altLang="en-US" sz="2400" b="1" u="sng">
                <a:latin typeface="Garamond" pitchFamily="18" charset="0"/>
              </a:rPr>
              <a:t>            </a:t>
            </a:r>
            <a:r>
              <a:rPr lang="zh-CN" altLang="en-US" sz="2400" b="1">
                <a:latin typeface="Garamond" pitchFamily="18" charset="0"/>
              </a:rPr>
              <a:t>，</a:t>
            </a:r>
            <a:r>
              <a:rPr lang="en-US" altLang="zh-CN" sz="2400" b="1">
                <a:latin typeface="Garamond" pitchFamily="18" charset="0"/>
              </a:rPr>
              <a:t>b</a:t>
            </a:r>
            <a:r>
              <a:rPr lang="zh-CN" altLang="en-US" sz="2400" b="1">
                <a:latin typeface="Garamond" pitchFamily="18" charset="0"/>
              </a:rPr>
              <a:t>点 </a:t>
            </a:r>
            <a:r>
              <a:rPr lang="zh-CN" altLang="en-US" sz="2400" b="1" u="sng">
                <a:latin typeface="Garamond" pitchFamily="18" charset="0"/>
              </a:rPr>
              <a:t>            </a:t>
            </a:r>
            <a:r>
              <a:rPr lang="zh-CN" altLang="en-US" sz="2400" b="1">
                <a:latin typeface="Garamond" pitchFamily="18" charset="0"/>
              </a:rPr>
              <a:t>，</a:t>
            </a:r>
            <a:r>
              <a:rPr lang="en-US" altLang="zh-CN" sz="2400" b="1">
                <a:latin typeface="Garamond" pitchFamily="18" charset="0"/>
              </a:rPr>
              <a:t>bc</a:t>
            </a:r>
            <a:r>
              <a:rPr lang="zh-CN" altLang="en-US" sz="2400" b="1">
                <a:latin typeface="Garamond" pitchFamily="18" charset="0"/>
              </a:rPr>
              <a:t>段</a:t>
            </a:r>
            <a:r>
              <a:rPr lang="zh-CN" altLang="en-US" sz="2400">
                <a:latin typeface="Garamond" pitchFamily="18" charset="0"/>
              </a:rPr>
              <a:t> </a:t>
            </a:r>
            <a:r>
              <a:rPr lang="zh-CN" altLang="en-US" sz="2400" u="sng">
                <a:latin typeface="Garamond" pitchFamily="18" charset="0"/>
              </a:rPr>
              <a:t>              </a:t>
            </a:r>
            <a:r>
              <a:rPr lang="zh-CN" altLang="en-US" sz="2400">
                <a:latin typeface="Garamond" pitchFamily="18" charset="0"/>
              </a:rPr>
              <a:t>。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28600" y="654050"/>
            <a:ext cx="525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题型</a:t>
            </a:r>
            <a:r>
              <a:rPr lang="en-US" altLang="zh-CN" sz="36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3</a:t>
            </a:r>
            <a:r>
              <a:rPr lang="en-US" altLang="zh-CN" sz="3600">
                <a:solidFill>
                  <a:srgbClr val="FF0000"/>
                </a:solidFill>
                <a:ea typeface="华文新魏" pitchFamily="2" charset="-122"/>
              </a:rPr>
              <a:t>——</a:t>
            </a:r>
            <a:r>
              <a:rPr lang="zh-CN" altLang="en-US" sz="360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光合作用装置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66800" y="3352800"/>
            <a:ext cx="696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左移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971800" y="3352800"/>
            <a:ext cx="696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左移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648200" y="3352800"/>
            <a:ext cx="7000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不移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705600" y="3352800"/>
            <a:ext cx="7000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右移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057400" y="2209800"/>
            <a:ext cx="682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</a:rPr>
              <a:t>e f </a:t>
            </a:r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895600" y="2209800"/>
            <a:ext cx="1460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e f  c d  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572000" y="2209800"/>
            <a:ext cx="663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</a:rPr>
              <a:t>cd </a:t>
            </a:r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791200" y="2209800"/>
            <a:ext cx="965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</a:rPr>
              <a:t>abcd</a:t>
            </a:r>
            <a:endParaRPr lang="zh-CN" altLang="en-US" sz="28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828800" y="6248400"/>
            <a:ext cx="54864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57912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光合作用过程图解</a:t>
            </a:r>
          </a:p>
        </p:txBody>
      </p:sp>
      <p:pic>
        <p:nvPicPr>
          <p:cNvPr id="4100" name="Picture 4" descr="pic_1333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FFA"/>
              </a:clrFrom>
              <a:clrTo>
                <a:srgbClr val="FEFFFA">
                  <a:alpha val="0"/>
                </a:srgbClr>
              </a:clrTo>
            </a:clrChange>
          </a:blip>
          <a:srcRect l="8615" t="66667" r="5231" b="7895"/>
          <a:stretch>
            <a:fillRect/>
          </a:stretch>
        </p:blipFill>
        <p:spPr bwMode="auto">
          <a:xfrm>
            <a:off x="0" y="1241425"/>
            <a:ext cx="9144000" cy="378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267200" y="2560638"/>
            <a:ext cx="3124200" cy="3230562"/>
            <a:chOff x="2688" y="2160"/>
            <a:chExt cx="1968" cy="2035"/>
          </a:xfrm>
        </p:grpSpPr>
        <p:grpSp>
          <p:nvGrpSpPr>
            <p:cNvPr id="4121" name="Group 6"/>
            <p:cNvGrpSpPr>
              <a:grpSpLocks/>
            </p:cNvGrpSpPr>
            <p:nvPr/>
          </p:nvGrpSpPr>
          <p:grpSpPr bwMode="auto">
            <a:xfrm>
              <a:off x="3264" y="2160"/>
              <a:ext cx="432" cy="2035"/>
              <a:chOff x="3264" y="2160"/>
              <a:chExt cx="432" cy="2035"/>
            </a:xfrm>
          </p:grpSpPr>
          <p:grpSp>
            <p:nvGrpSpPr>
              <p:cNvPr id="4126" name="Group 7"/>
              <p:cNvGrpSpPr>
                <a:grpSpLocks/>
              </p:cNvGrpSpPr>
              <p:nvPr/>
            </p:nvGrpSpPr>
            <p:grpSpPr bwMode="auto">
              <a:xfrm>
                <a:off x="3360" y="2160"/>
                <a:ext cx="240" cy="1536"/>
                <a:chOff x="3360" y="2160"/>
                <a:chExt cx="240" cy="1536"/>
              </a:xfrm>
            </p:grpSpPr>
            <p:sp>
              <p:nvSpPr>
                <p:cNvPr id="4128" name="Oval 8"/>
                <p:cNvSpPr>
                  <a:spLocks noChangeArrowheads="1"/>
                </p:cNvSpPr>
                <p:nvPr/>
              </p:nvSpPr>
              <p:spPr bwMode="auto">
                <a:xfrm>
                  <a:off x="3360" y="2160"/>
                  <a:ext cx="240" cy="240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29" name="Line 9"/>
                <p:cNvSpPr>
                  <a:spLocks noChangeShapeType="1"/>
                </p:cNvSpPr>
                <p:nvPr/>
              </p:nvSpPr>
              <p:spPr bwMode="auto">
                <a:xfrm>
                  <a:off x="3488" y="2400"/>
                  <a:ext cx="0" cy="12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127" name="Text Box 10"/>
              <p:cNvSpPr txBox="1">
                <a:spLocks noChangeArrowheads="1"/>
              </p:cNvSpPr>
              <p:nvPr/>
            </p:nvSpPr>
            <p:spPr bwMode="auto">
              <a:xfrm>
                <a:off x="3264" y="3696"/>
                <a:ext cx="432" cy="499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/>
                  <a:t>温度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pH</a:t>
                </a:r>
              </a:p>
            </p:txBody>
          </p:sp>
        </p:grpSp>
        <p:sp>
          <p:nvSpPr>
            <p:cNvPr id="4122" name="Oval 11"/>
            <p:cNvSpPr>
              <a:spLocks noChangeArrowheads="1"/>
            </p:cNvSpPr>
            <p:nvPr/>
          </p:nvSpPr>
          <p:spPr bwMode="auto">
            <a:xfrm>
              <a:off x="2688" y="2544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12"/>
            <p:cNvSpPr>
              <a:spLocks noChangeArrowheads="1"/>
            </p:cNvSpPr>
            <p:nvPr/>
          </p:nvSpPr>
          <p:spPr bwMode="auto">
            <a:xfrm>
              <a:off x="4320" y="2304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Line 13"/>
            <p:cNvSpPr>
              <a:spLocks noChangeShapeType="1"/>
            </p:cNvSpPr>
            <p:nvPr/>
          </p:nvSpPr>
          <p:spPr bwMode="auto">
            <a:xfrm>
              <a:off x="2928" y="2880"/>
              <a:ext cx="432" cy="7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Line 14"/>
            <p:cNvSpPr>
              <a:spLocks noChangeShapeType="1"/>
            </p:cNvSpPr>
            <p:nvPr/>
          </p:nvSpPr>
          <p:spPr bwMode="auto">
            <a:xfrm flipH="1">
              <a:off x="3552" y="2592"/>
              <a:ext cx="816" cy="10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28600" y="2941639"/>
            <a:ext cx="685800" cy="2981325"/>
            <a:chOff x="144" y="2400"/>
            <a:chExt cx="432" cy="1878"/>
          </a:xfrm>
        </p:grpSpPr>
        <p:grpSp>
          <p:nvGrpSpPr>
            <p:cNvPr id="4117" name="Group 16"/>
            <p:cNvGrpSpPr>
              <a:grpSpLocks/>
            </p:cNvGrpSpPr>
            <p:nvPr/>
          </p:nvGrpSpPr>
          <p:grpSpPr bwMode="auto">
            <a:xfrm>
              <a:off x="192" y="2400"/>
              <a:ext cx="336" cy="1296"/>
              <a:chOff x="192" y="2400"/>
              <a:chExt cx="336" cy="1296"/>
            </a:xfrm>
          </p:grpSpPr>
          <p:sp>
            <p:nvSpPr>
              <p:cNvPr id="4119" name="Oval 17"/>
              <p:cNvSpPr>
                <a:spLocks noChangeArrowheads="1"/>
              </p:cNvSpPr>
              <p:nvPr/>
            </p:nvSpPr>
            <p:spPr bwMode="auto">
              <a:xfrm>
                <a:off x="192" y="2400"/>
                <a:ext cx="336" cy="33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0" name="Line 18"/>
              <p:cNvSpPr>
                <a:spLocks noChangeShapeType="1"/>
              </p:cNvSpPr>
              <p:nvPr/>
            </p:nvSpPr>
            <p:spPr bwMode="auto">
              <a:xfrm>
                <a:off x="353" y="2736"/>
                <a:ext cx="0" cy="96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18" name="Text Box 19"/>
            <p:cNvSpPr txBox="1">
              <a:spLocks noChangeArrowheads="1"/>
            </p:cNvSpPr>
            <p:nvPr/>
          </p:nvSpPr>
          <p:spPr bwMode="auto">
            <a:xfrm>
              <a:off x="144" y="3696"/>
              <a:ext cx="432" cy="582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 smtClean="0"/>
                <a:t>强度时间波长</a:t>
              </a:r>
              <a:endParaRPr lang="zh-CN" altLang="en-US" b="1" dirty="0"/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1219200" y="1570038"/>
            <a:ext cx="685800" cy="4075112"/>
            <a:chOff x="768" y="1536"/>
            <a:chExt cx="432" cy="2567"/>
          </a:xfrm>
        </p:grpSpPr>
        <p:sp>
          <p:nvSpPr>
            <p:cNvPr id="4114" name="Oval 21"/>
            <p:cNvSpPr>
              <a:spLocks noChangeArrowheads="1"/>
            </p:cNvSpPr>
            <p:nvPr/>
          </p:nvSpPr>
          <p:spPr bwMode="auto">
            <a:xfrm>
              <a:off x="864" y="1536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Line 22"/>
            <p:cNvSpPr>
              <a:spLocks noChangeShapeType="1"/>
            </p:cNvSpPr>
            <p:nvPr/>
          </p:nvSpPr>
          <p:spPr bwMode="auto">
            <a:xfrm>
              <a:off x="1008" y="1872"/>
              <a:ext cx="0" cy="18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Text Box 23"/>
            <p:cNvSpPr txBox="1">
              <a:spLocks noChangeArrowheads="1"/>
            </p:cNvSpPr>
            <p:nvPr/>
          </p:nvSpPr>
          <p:spPr bwMode="auto">
            <a:xfrm>
              <a:off x="768" y="3696"/>
              <a:ext cx="432" cy="4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 smtClean="0"/>
                <a:t>合理灌溉</a:t>
              </a:r>
              <a:endParaRPr lang="zh-CN" altLang="en-US" b="1" dirty="0"/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1905000" y="3017838"/>
            <a:ext cx="1295400" cy="2773362"/>
            <a:chOff x="1200" y="2448"/>
            <a:chExt cx="816" cy="1747"/>
          </a:xfrm>
        </p:grpSpPr>
        <p:sp>
          <p:nvSpPr>
            <p:cNvPr id="4110" name="Oval 25"/>
            <p:cNvSpPr>
              <a:spLocks noChangeArrowheads="1"/>
            </p:cNvSpPr>
            <p:nvPr/>
          </p:nvSpPr>
          <p:spPr bwMode="auto">
            <a:xfrm>
              <a:off x="1200" y="2448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Line 26"/>
            <p:cNvSpPr>
              <a:spLocks noChangeShapeType="1"/>
            </p:cNvSpPr>
            <p:nvPr/>
          </p:nvSpPr>
          <p:spPr bwMode="auto">
            <a:xfrm>
              <a:off x="1488" y="2736"/>
              <a:ext cx="288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Line 27"/>
            <p:cNvSpPr>
              <a:spLocks noChangeShapeType="1"/>
            </p:cNvSpPr>
            <p:nvPr/>
          </p:nvSpPr>
          <p:spPr bwMode="auto">
            <a:xfrm>
              <a:off x="1776" y="2976"/>
              <a:ext cx="0" cy="7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Text Box 28"/>
            <p:cNvSpPr txBox="1">
              <a:spLocks noChangeArrowheads="1"/>
            </p:cNvSpPr>
            <p:nvPr/>
          </p:nvSpPr>
          <p:spPr bwMode="auto">
            <a:xfrm>
              <a:off x="1536" y="3696"/>
              <a:ext cx="480" cy="499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Mg</a:t>
              </a:r>
              <a:r>
                <a:rPr lang="en-US" altLang="zh-CN" b="1" baseline="30000"/>
                <a:t>2+</a:t>
              </a:r>
            </a:p>
            <a:p>
              <a:pPr>
                <a:spcBef>
                  <a:spcPct val="50000"/>
                </a:spcBef>
              </a:pPr>
              <a:r>
                <a:rPr lang="zh-CN" altLang="en-US" b="1"/>
                <a:t>施肥</a:t>
              </a:r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7924800" y="2027238"/>
            <a:ext cx="685800" cy="3824287"/>
            <a:chOff x="4992" y="1824"/>
            <a:chExt cx="432" cy="2409"/>
          </a:xfrm>
        </p:grpSpPr>
        <p:sp>
          <p:nvSpPr>
            <p:cNvPr id="4107" name="Oval 30"/>
            <p:cNvSpPr>
              <a:spLocks noChangeArrowheads="1"/>
            </p:cNvSpPr>
            <p:nvPr/>
          </p:nvSpPr>
          <p:spPr bwMode="auto">
            <a:xfrm>
              <a:off x="5088" y="1824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Line 31"/>
            <p:cNvSpPr>
              <a:spLocks noChangeShapeType="1"/>
            </p:cNvSpPr>
            <p:nvPr/>
          </p:nvSpPr>
          <p:spPr bwMode="auto">
            <a:xfrm>
              <a:off x="5232" y="2160"/>
              <a:ext cx="0" cy="14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Text Box 32"/>
            <p:cNvSpPr txBox="1">
              <a:spLocks noChangeArrowheads="1"/>
            </p:cNvSpPr>
            <p:nvPr/>
          </p:nvSpPr>
          <p:spPr bwMode="auto">
            <a:xfrm>
              <a:off x="4992" y="3648"/>
              <a:ext cx="432" cy="585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空气中的浓度</a:t>
              </a:r>
            </a:p>
          </p:txBody>
        </p:sp>
      </p:grpSp>
      <p:sp>
        <p:nvSpPr>
          <p:cNvPr id="6177" name="Rectangle 33"/>
          <p:cNvSpPr>
            <a:spLocks noChangeArrowheads="1"/>
          </p:cNvSpPr>
          <p:nvPr/>
        </p:nvSpPr>
        <p:spPr bwMode="auto">
          <a:xfrm>
            <a:off x="152400" y="533400"/>
            <a:ext cx="8839200" cy="6858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哪些外界条件会影响光合作用的进行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5"/>
          <p:cNvSpPr txBox="1">
            <a:spLocks noChangeArrowheads="1"/>
          </p:cNvSpPr>
          <p:nvPr/>
        </p:nvSpPr>
        <p:spPr bwMode="auto">
          <a:xfrm>
            <a:off x="381000" y="91440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ea typeface="楷体_GB2312" pitchFamily="1" charset="-122"/>
              </a:rPr>
              <a:t>探究：环境因素对光合作用强度地影响</a:t>
            </a:r>
          </a:p>
        </p:txBody>
      </p:sp>
      <p:sp>
        <p:nvSpPr>
          <p:cNvPr id="5123" name="Rectangle 7"/>
          <p:cNvSpPr>
            <a:spLocks noChangeArrowheads="1"/>
          </p:cNvSpPr>
          <p:nvPr/>
        </p:nvSpPr>
        <p:spPr bwMode="auto">
          <a:xfrm>
            <a:off x="152400" y="2362200"/>
            <a:ext cx="3276600" cy="265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①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光照时间：</a:t>
            </a:r>
          </a:p>
          <a:p>
            <a:pPr>
              <a:lnSpc>
                <a:spcPct val="120000"/>
              </a:lnSpc>
            </a:pPr>
            <a:endParaRPr lang="zh-CN" altLang="en-US" sz="28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②光照强度：</a:t>
            </a:r>
          </a:p>
          <a:p>
            <a:pPr>
              <a:lnSpc>
                <a:spcPct val="120000"/>
              </a:lnSpc>
            </a:pPr>
            <a:endParaRPr lang="zh-CN" altLang="en-US" sz="28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③ 光质：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2438400" y="2457450"/>
            <a:ext cx="5895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3300"/>
                </a:solidFill>
                <a:ea typeface="黑体" pitchFamily="49" charset="-122"/>
              </a:rPr>
              <a:t>时间越长，产生的光合产物越多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2514600" y="3332163"/>
            <a:ext cx="6096000" cy="10763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ea typeface="黑体" pitchFamily="49" charset="-122"/>
              </a:rPr>
              <a:t>在一定光照强度范围内，增加</a:t>
            </a:r>
          </a:p>
          <a:p>
            <a:r>
              <a:rPr lang="zh-CN" altLang="en-US" sz="3200" b="1">
                <a:ea typeface="黑体" pitchFamily="49" charset="-122"/>
              </a:rPr>
              <a:t>光照强度可提高光合作用速率。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2486025" y="4484688"/>
            <a:ext cx="58959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黑体" pitchFamily="49" charset="-122"/>
              </a:rPr>
              <a:t>光合色素主要吸收</a:t>
            </a:r>
            <a:r>
              <a:rPr lang="zh-CN" altLang="en-US" sz="3200" b="1">
                <a:solidFill>
                  <a:srgbClr val="6600FF"/>
                </a:solidFill>
                <a:ea typeface="黑体" pitchFamily="49" charset="-122"/>
              </a:rPr>
              <a:t>蓝紫光</a:t>
            </a:r>
            <a:r>
              <a:rPr lang="zh-CN" altLang="en-US" sz="3200" b="1">
                <a:ea typeface="黑体" pitchFamily="49" charset="-122"/>
              </a:rPr>
              <a:t>和</a:t>
            </a:r>
            <a:r>
              <a:rPr lang="zh-CN" altLang="en-US" sz="3200" b="1">
                <a:solidFill>
                  <a:srgbClr val="FF0000"/>
                </a:solidFill>
                <a:ea typeface="黑体" pitchFamily="49" charset="-122"/>
              </a:rPr>
              <a:t>红光</a:t>
            </a:r>
          </a:p>
        </p:txBody>
      </p:sp>
      <p:sp>
        <p:nvSpPr>
          <p:cNvPr id="5127" name="Text Box 12"/>
          <p:cNvSpPr txBox="1">
            <a:spLocks noChangeArrowheads="1"/>
          </p:cNvSpPr>
          <p:nvPr/>
        </p:nvSpPr>
        <p:spPr bwMode="auto">
          <a:xfrm>
            <a:off x="76200" y="30163"/>
            <a:ext cx="4495800" cy="579437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光合作用原理的应用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8" grpId="0"/>
      <p:bldP spid="46089" grpId="0" animBg="1"/>
      <p:bldP spid="460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413000" y="1168400"/>
            <a:ext cx="20875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→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光反应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900113" y="1163638"/>
            <a:ext cx="20161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光照强度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4213" y="2654300"/>
            <a:ext cx="3028950" cy="2203450"/>
            <a:chOff x="703" y="1071"/>
            <a:chExt cx="1908" cy="1211"/>
          </a:xfrm>
        </p:grpSpPr>
        <p:sp>
          <p:nvSpPr>
            <p:cNvPr id="6166" name="Line 6"/>
            <p:cNvSpPr>
              <a:spLocks noChangeShapeType="1"/>
            </p:cNvSpPr>
            <p:nvPr/>
          </p:nvSpPr>
          <p:spPr bwMode="auto">
            <a:xfrm>
              <a:off x="941" y="1071"/>
              <a:ext cx="0" cy="10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7" name="Line 7"/>
            <p:cNvSpPr>
              <a:spLocks noChangeShapeType="1"/>
            </p:cNvSpPr>
            <p:nvPr/>
          </p:nvSpPr>
          <p:spPr bwMode="auto">
            <a:xfrm>
              <a:off x="933" y="2114"/>
              <a:ext cx="16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8" name="Freeform 8"/>
            <p:cNvSpPr>
              <a:spLocks/>
            </p:cNvSpPr>
            <p:nvPr/>
          </p:nvSpPr>
          <p:spPr bwMode="auto">
            <a:xfrm>
              <a:off x="949" y="1287"/>
              <a:ext cx="1289" cy="827"/>
            </a:xfrm>
            <a:custGeom>
              <a:avLst/>
              <a:gdLst>
                <a:gd name="T0" fmla="*/ 0 w 1289"/>
                <a:gd name="T1" fmla="*/ 827 h 827"/>
                <a:gd name="T2" fmla="*/ 337 w 1289"/>
                <a:gd name="T3" fmla="*/ 280 h 827"/>
                <a:gd name="T4" fmla="*/ 793 w 1289"/>
                <a:gd name="T5" fmla="*/ 24 h 827"/>
                <a:gd name="T6" fmla="*/ 1289 w 1289"/>
                <a:gd name="T7" fmla="*/ 0 h 8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89"/>
                <a:gd name="T13" fmla="*/ 0 h 827"/>
                <a:gd name="T14" fmla="*/ 1289 w 1289"/>
                <a:gd name="T15" fmla="*/ 827 h 8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89" h="827">
                  <a:moveTo>
                    <a:pt x="0" y="827"/>
                  </a:moveTo>
                  <a:cubicBezTo>
                    <a:pt x="56" y="736"/>
                    <a:pt x="205" y="414"/>
                    <a:pt x="337" y="280"/>
                  </a:cubicBezTo>
                  <a:cubicBezTo>
                    <a:pt x="469" y="146"/>
                    <a:pt x="634" y="71"/>
                    <a:pt x="793" y="24"/>
                  </a:cubicBezTo>
                  <a:lnTo>
                    <a:pt x="1289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9" name="Text Box 9"/>
            <p:cNvSpPr txBox="1">
              <a:spLocks noChangeArrowheads="1"/>
            </p:cNvSpPr>
            <p:nvPr/>
          </p:nvSpPr>
          <p:spPr bwMode="auto">
            <a:xfrm>
              <a:off x="703" y="1161"/>
              <a:ext cx="192" cy="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黑体" pitchFamily="49" charset="-122"/>
                  <a:ea typeface="黑体" pitchFamily="49" charset="-122"/>
                </a:rPr>
                <a:t>光合速率</a:t>
              </a:r>
            </a:p>
          </p:txBody>
        </p:sp>
        <p:sp>
          <p:nvSpPr>
            <p:cNvPr id="6170" name="Rectangle 10"/>
            <p:cNvSpPr>
              <a:spLocks noChangeArrowheads="1"/>
            </p:cNvSpPr>
            <p:nvPr/>
          </p:nvSpPr>
          <p:spPr bwMode="auto">
            <a:xfrm>
              <a:off x="850" y="2114"/>
              <a:ext cx="137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US" altLang="zh-CN" sz="2000" b="1"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  <p:sp>
          <p:nvSpPr>
            <p:cNvPr id="6171" name="Rectangle 11"/>
            <p:cNvSpPr>
              <a:spLocks noChangeArrowheads="1"/>
            </p:cNvSpPr>
            <p:nvPr/>
          </p:nvSpPr>
          <p:spPr bwMode="auto">
            <a:xfrm>
              <a:off x="2098" y="2107"/>
              <a:ext cx="409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zh-CN" altLang="en-US" sz="2000" b="1">
                  <a:latin typeface="黑体" pitchFamily="49" charset="-122"/>
                  <a:ea typeface="黑体" pitchFamily="49" charset="-122"/>
                </a:rPr>
                <a:t>光强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098925" y="2293938"/>
            <a:ext cx="3549650" cy="2665412"/>
            <a:chOff x="2808" y="644"/>
            <a:chExt cx="2236" cy="1679"/>
          </a:xfrm>
        </p:grpSpPr>
        <p:sp>
          <p:nvSpPr>
            <p:cNvPr id="6155" name="Line 13"/>
            <p:cNvSpPr>
              <a:spLocks noChangeShapeType="1"/>
            </p:cNvSpPr>
            <p:nvPr/>
          </p:nvSpPr>
          <p:spPr bwMode="auto">
            <a:xfrm>
              <a:off x="4292" y="778"/>
              <a:ext cx="0" cy="68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Rectangle 14"/>
            <p:cNvSpPr>
              <a:spLocks noChangeArrowheads="1"/>
            </p:cNvSpPr>
            <p:nvPr/>
          </p:nvSpPr>
          <p:spPr bwMode="auto">
            <a:xfrm>
              <a:off x="4558" y="1480"/>
              <a:ext cx="4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zh-CN" altLang="en-US" sz="2000" b="1">
                  <a:latin typeface="黑体" pitchFamily="49" charset="-122"/>
                  <a:ea typeface="黑体" pitchFamily="49" charset="-122"/>
                </a:rPr>
                <a:t>光强</a:t>
              </a:r>
            </a:p>
          </p:txBody>
        </p:sp>
        <p:sp>
          <p:nvSpPr>
            <p:cNvPr id="6157" name="Line 15"/>
            <p:cNvSpPr>
              <a:spLocks noChangeShapeType="1"/>
            </p:cNvSpPr>
            <p:nvPr/>
          </p:nvSpPr>
          <p:spPr bwMode="auto">
            <a:xfrm flipV="1">
              <a:off x="3152" y="644"/>
              <a:ext cx="0" cy="16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Line 16"/>
            <p:cNvSpPr>
              <a:spLocks noChangeShapeType="1"/>
            </p:cNvSpPr>
            <p:nvPr/>
          </p:nvSpPr>
          <p:spPr bwMode="auto">
            <a:xfrm>
              <a:off x="2867" y="1458"/>
              <a:ext cx="21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9" name="Freeform 17"/>
            <p:cNvSpPr>
              <a:spLocks/>
            </p:cNvSpPr>
            <p:nvPr/>
          </p:nvSpPr>
          <p:spPr bwMode="auto">
            <a:xfrm>
              <a:off x="3152" y="716"/>
              <a:ext cx="1496" cy="1340"/>
            </a:xfrm>
            <a:custGeom>
              <a:avLst/>
              <a:gdLst>
                <a:gd name="T0" fmla="*/ 0 w 1496"/>
                <a:gd name="T1" fmla="*/ 1340 h 1340"/>
                <a:gd name="T2" fmla="*/ 408 w 1496"/>
                <a:gd name="T3" fmla="*/ 724 h 1340"/>
                <a:gd name="T4" fmla="*/ 944 w 1496"/>
                <a:gd name="T5" fmla="*/ 116 h 1340"/>
                <a:gd name="T6" fmla="*/ 1496 w 1496"/>
                <a:gd name="T7" fmla="*/ 28 h 13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96"/>
                <a:gd name="T13" fmla="*/ 0 h 1340"/>
                <a:gd name="T14" fmla="*/ 1496 w 1496"/>
                <a:gd name="T15" fmla="*/ 1340 h 13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96" h="1340">
                  <a:moveTo>
                    <a:pt x="0" y="1340"/>
                  </a:moveTo>
                  <a:cubicBezTo>
                    <a:pt x="68" y="1237"/>
                    <a:pt x="251" y="928"/>
                    <a:pt x="408" y="724"/>
                  </a:cubicBezTo>
                  <a:cubicBezTo>
                    <a:pt x="565" y="520"/>
                    <a:pt x="763" y="232"/>
                    <a:pt x="944" y="116"/>
                  </a:cubicBezTo>
                  <a:cubicBezTo>
                    <a:pt x="1125" y="0"/>
                    <a:pt x="1381" y="46"/>
                    <a:pt x="1496" y="2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Rectangle 18"/>
            <p:cNvSpPr>
              <a:spLocks noChangeArrowheads="1"/>
            </p:cNvSpPr>
            <p:nvPr/>
          </p:nvSpPr>
          <p:spPr bwMode="auto">
            <a:xfrm>
              <a:off x="2808" y="663"/>
              <a:ext cx="317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b="1">
                  <a:latin typeface="黑体" pitchFamily="49" charset="-122"/>
                  <a:ea typeface="黑体" pitchFamily="49" charset="-122"/>
                </a:rPr>
                <a:t>CO</a:t>
              </a:r>
              <a:r>
                <a:rPr lang="en-US" altLang="zh-CN" b="1" baseline="-25000">
                  <a:latin typeface="黑体" pitchFamily="49" charset="-122"/>
                  <a:ea typeface="黑体" pitchFamily="49" charset="-122"/>
                </a:rPr>
                <a:t>2</a:t>
              </a:r>
            </a:p>
            <a:p>
              <a:pPr algn="ctr"/>
              <a:r>
                <a:rPr lang="zh-CN" altLang="en-US" sz="2000" b="1">
                  <a:latin typeface="黑体" pitchFamily="49" charset="-122"/>
                  <a:ea typeface="黑体" pitchFamily="49" charset="-122"/>
                </a:rPr>
                <a:t>吸收</a:t>
              </a:r>
            </a:p>
          </p:txBody>
        </p:sp>
        <p:sp>
          <p:nvSpPr>
            <p:cNvPr id="6161" name="Rectangle 19"/>
            <p:cNvSpPr>
              <a:spLocks noChangeArrowheads="1"/>
            </p:cNvSpPr>
            <p:nvPr/>
          </p:nvSpPr>
          <p:spPr bwMode="auto">
            <a:xfrm>
              <a:off x="2827" y="1754"/>
              <a:ext cx="317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b="1">
                  <a:latin typeface="黑体" pitchFamily="49" charset="-122"/>
                  <a:ea typeface="黑体" pitchFamily="49" charset="-122"/>
                </a:rPr>
                <a:t>CO</a:t>
              </a:r>
              <a:r>
                <a:rPr lang="en-US" altLang="zh-CN" b="1" baseline="-25000">
                  <a:latin typeface="黑体" pitchFamily="49" charset="-122"/>
                  <a:ea typeface="黑体" pitchFamily="49" charset="-122"/>
                </a:rPr>
                <a:t>2</a:t>
              </a:r>
            </a:p>
            <a:p>
              <a:pPr algn="ctr"/>
              <a:r>
                <a:rPr lang="zh-CN" altLang="en-US" sz="2000" b="1">
                  <a:latin typeface="黑体" pitchFamily="49" charset="-122"/>
                  <a:ea typeface="黑体" pitchFamily="49" charset="-122"/>
                </a:rPr>
                <a:t>释放</a:t>
              </a:r>
            </a:p>
          </p:txBody>
        </p:sp>
        <p:sp>
          <p:nvSpPr>
            <p:cNvPr id="6162" name="Text Box 20"/>
            <p:cNvSpPr txBox="1">
              <a:spLocks noChangeArrowheads="1"/>
            </p:cNvSpPr>
            <p:nvPr/>
          </p:nvSpPr>
          <p:spPr bwMode="auto">
            <a:xfrm>
              <a:off x="3198" y="1933"/>
              <a:ext cx="22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黑体" pitchFamily="49" charset="-122"/>
                  <a:ea typeface="黑体" pitchFamily="49" charset="-122"/>
                </a:rPr>
                <a:t>A</a:t>
              </a:r>
            </a:p>
          </p:txBody>
        </p:sp>
        <p:sp>
          <p:nvSpPr>
            <p:cNvPr id="6163" name="Text Box 21"/>
            <p:cNvSpPr txBox="1">
              <a:spLocks noChangeArrowheads="1"/>
            </p:cNvSpPr>
            <p:nvPr/>
          </p:nvSpPr>
          <p:spPr bwMode="auto">
            <a:xfrm>
              <a:off x="2941" y="1229"/>
              <a:ext cx="22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  <p:sp>
          <p:nvSpPr>
            <p:cNvPr id="6164" name="Text Box 22"/>
            <p:cNvSpPr txBox="1">
              <a:spLocks noChangeArrowheads="1"/>
            </p:cNvSpPr>
            <p:nvPr/>
          </p:nvSpPr>
          <p:spPr bwMode="auto">
            <a:xfrm>
              <a:off x="3486" y="1482"/>
              <a:ext cx="22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黑体" pitchFamily="49" charset="-122"/>
                  <a:ea typeface="黑体" pitchFamily="49" charset="-122"/>
                </a:rPr>
                <a:t>B</a:t>
              </a:r>
            </a:p>
          </p:txBody>
        </p:sp>
        <p:sp>
          <p:nvSpPr>
            <p:cNvPr id="6165" name="Text Box 23"/>
            <p:cNvSpPr txBox="1">
              <a:spLocks noChangeArrowheads="1"/>
            </p:cNvSpPr>
            <p:nvPr/>
          </p:nvSpPr>
          <p:spPr bwMode="auto">
            <a:xfrm>
              <a:off x="4179" y="1456"/>
              <a:ext cx="22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黑体" pitchFamily="49" charset="-122"/>
                  <a:ea typeface="黑体" pitchFamily="49" charset="-122"/>
                </a:rPr>
                <a:t>C</a:t>
              </a:r>
            </a:p>
          </p:txBody>
        </p:sp>
      </p:grpSp>
      <p:sp>
        <p:nvSpPr>
          <p:cNvPr id="48152" name="Text Box 24"/>
          <p:cNvSpPr txBox="1">
            <a:spLocks noChangeArrowheads="1"/>
          </p:cNvSpPr>
          <p:nvPr/>
        </p:nvSpPr>
        <p:spPr bwMode="auto">
          <a:xfrm>
            <a:off x="3924300" y="1163638"/>
            <a:ext cx="25209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→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NADPH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ATP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6019800" y="1203325"/>
            <a:ext cx="201612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→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暗反应</a:t>
            </a:r>
          </a:p>
          <a:p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C</a:t>
            </a:r>
            <a:r>
              <a:rPr lang="en-US" altLang="zh-CN" sz="2400" b="1" baseline="-2500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还原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4646613" y="1522413"/>
            <a:ext cx="2662237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CH</a:t>
            </a:r>
            <a:r>
              <a:rPr lang="en-US" altLang="zh-CN" sz="2400" b="1" baseline="-2500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←</a:t>
            </a:r>
          </a:p>
        </p:txBody>
      </p:sp>
      <p:sp>
        <p:nvSpPr>
          <p:cNvPr id="6153" name="Line 27"/>
          <p:cNvSpPr>
            <a:spLocks noChangeShapeType="1"/>
          </p:cNvSpPr>
          <p:nvPr/>
        </p:nvSpPr>
        <p:spPr bwMode="auto">
          <a:xfrm>
            <a:off x="0" y="5105400"/>
            <a:ext cx="9144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" name="Line 28"/>
          <p:cNvSpPr>
            <a:spLocks noChangeShapeType="1"/>
          </p:cNvSpPr>
          <p:nvPr/>
        </p:nvSpPr>
        <p:spPr bwMode="auto">
          <a:xfrm>
            <a:off x="0" y="2154238"/>
            <a:ext cx="9144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  <p:bldP spid="48152" grpId="0"/>
      <p:bldP spid="48153" grpId="0"/>
      <p:bldP spid="481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34"/>
          <p:cNvGrpSpPr>
            <a:grpSpLocks/>
          </p:cNvGrpSpPr>
          <p:nvPr/>
        </p:nvGrpSpPr>
        <p:grpSpPr bwMode="auto">
          <a:xfrm>
            <a:off x="152400" y="990600"/>
            <a:ext cx="8534400" cy="4800600"/>
            <a:chOff x="96" y="144"/>
            <a:chExt cx="5568" cy="3984"/>
          </a:xfrm>
        </p:grpSpPr>
        <p:grpSp>
          <p:nvGrpSpPr>
            <p:cNvPr id="7171" name="Group 35"/>
            <p:cNvGrpSpPr>
              <a:grpSpLocks/>
            </p:cNvGrpSpPr>
            <p:nvPr/>
          </p:nvGrpSpPr>
          <p:grpSpPr bwMode="auto">
            <a:xfrm>
              <a:off x="96" y="144"/>
              <a:ext cx="5184" cy="3984"/>
              <a:chOff x="2808" y="644"/>
              <a:chExt cx="2236" cy="1679"/>
            </a:xfrm>
          </p:grpSpPr>
          <p:sp>
            <p:nvSpPr>
              <p:cNvPr id="7186" name="Line 36"/>
              <p:cNvSpPr>
                <a:spLocks noChangeShapeType="1"/>
              </p:cNvSpPr>
              <p:nvPr/>
            </p:nvSpPr>
            <p:spPr bwMode="auto">
              <a:xfrm>
                <a:off x="4292" y="778"/>
                <a:ext cx="0" cy="68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7" name="Rectangle 37"/>
              <p:cNvSpPr>
                <a:spLocks noChangeArrowheads="1"/>
              </p:cNvSpPr>
              <p:nvPr/>
            </p:nvSpPr>
            <p:spPr bwMode="auto">
              <a:xfrm>
                <a:off x="4558" y="1480"/>
                <a:ext cx="409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r"/>
                <a:r>
                  <a:rPr lang="zh-CN" altLang="en-US" sz="2000" b="1">
                    <a:latin typeface="黑体" pitchFamily="49" charset="-122"/>
                    <a:ea typeface="黑体" pitchFamily="49" charset="-122"/>
                  </a:rPr>
                  <a:t>光强</a:t>
                </a:r>
              </a:p>
            </p:txBody>
          </p:sp>
          <p:sp>
            <p:nvSpPr>
              <p:cNvPr id="7188" name="Line 38"/>
              <p:cNvSpPr>
                <a:spLocks noChangeShapeType="1"/>
              </p:cNvSpPr>
              <p:nvPr/>
            </p:nvSpPr>
            <p:spPr bwMode="auto">
              <a:xfrm flipV="1">
                <a:off x="3152" y="644"/>
                <a:ext cx="0" cy="167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9" name="Line 39"/>
              <p:cNvSpPr>
                <a:spLocks noChangeShapeType="1"/>
              </p:cNvSpPr>
              <p:nvPr/>
            </p:nvSpPr>
            <p:spPr bwMode="auto">
              <a:xfrm>
                <a:off x="2867" y="1458"/>
                <a:ext cx="217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0" name="Freeform 40"/>
              <p:cNvSpPr>
                <a:spLocks/>
              </p:cNvSpPr>
              <p:nvPr/>
            </p:nvSpPr>
            <p:spPr bwMode="auto">
              <a:xfrm>
                <a:off x="3152" y="716"/>
                <a:ext cx="1496" cy="1340"/>
              </a:xfrm>
              <a:custGeom>
                <a:avLst/>
                <a:gdLst>
                  <a:gd name="T0" fmla="*/ 0 w 1496"/>
                  <a:gd name="T1" fmla="*/ 1340 h 1340"/>
                  <a:gd name="T2" fmla="*/ 408 w 1496"/>
                  <a:gd name="T3" fmla="*/ 724 h 1340"/>
                  <a:gd name="T4" fmla="*/ 944 w 1496"/>
                  <a:gd name="T5" fmla="*/ 116 h 1340"/>
                  <a:gd name="T6" fmla="*/ 1496 w 1496"/>
                  <a:gd name="T7" fmla="*/ 28 h 13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96"/>
                  <a:gd name="T13" fmla="*/ 0 h 1340"/>
                  <a:gd name="T14" fmla="*/ 1496 w 1496"/>
                  <a:gd name="T15" fmla="*/ 1340 h 13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96" h="1340">
                    <a:moveTo>
                      <a:pt x="0" y="1340"/>
                    </a:moveTo>
                    <a:cubicBezTo>
                      <a:pt x="68" y="1237"/>
                      <a:pt x="251" y="928"/>
                      <a:pt x="408" y="724"/>
                    </a:cubicBezTo>
                    <a:cubicBezTo>
                      <a:pt x="565" y="520"/>
                      <a:pt x="763" y="232"/>
                      <a:pt x="944" y="116"/>
                    </a:cubicBezTo>
                    <a:cubicBezTo>
                      <a:pt x="1125" y="0"/>
                      <a:pt x="1381" y="46"/>
                      <a:pt x="1496" y="28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1" name="Rectangle 41"/>
              <p:cNvSpPr>
                <a:spLocks noChangeArrowheads="1"/>
              </p:cNvSpPr>
              <p:nvPr/>
            </p:nvSpPr>
            <p:spPr bwMode="auto">
              <a:xfrm>
                <a:off x="2808" y="663"/>
                <a:ext cx="317" cy="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altLang="zh-CN" b="1">
                    <a:latin typeface="黑体" pitchFamily="49" charset="-122"/>
                    <a:ea typeface="黑体" pitchFamily="49" charset="-122"/>
                  </a:rPr>
                  <a:t>CO</a:t>
                </a:r>
                <a:r>
                  <a:rPr lang="en-US" altLang="zh-CN" b="1" baseline="-25000">
                    <a:latin typeface="黑体" pitchFamily="49" charset="-122"/>
                    <a:ea typeface="黑体" pitchFamily="49" charset="-122"/>
                  </a:rPr>
                  <a:t>2</a:t>
                </a:r>
              </a:p>
              <a:p>
                <a:pPr algn="ctr"/>
                <a:r>
                  <a:rPr lang="zh-CN" altLang="en-US" sz="2000" b="1">
                    <a:latin typeface="黑体" pitchFamily="49" charset="-122"/>
                    <a:ea typeface="黑体" pitchFamily="49" charset="-122"/>
                  </a:rPr>
                  <a:t>吸收</a:t>
                </a:r>
              </a:p>
            </p:txBody>
          </p:sp>
          <p:sp>
            <p:nvSpPr>
              <p:cNvPr id="7192" name="Rectangle 42"/>
              <p:cNvSpPr>
                <a:spLocks noChangeArrowheads="1"/>
              </p:cNvSpPr>
              <p:nvPr/>
            </p:nvSpPr>
            <p:spPr bwMode="auto">
              <a:xfrm>
                <a:off x="2827" y="1754"/>
                <a:ext cx="317" cy="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altLang="zh-CN" b="1">
                    <a:latin typeface="黑体" pitchFamily="49" charset="-122"/>
                    <a:ea typeface="黑体" pitchFamily="49" charset="-122"/>
                  </a:rPr>
                  <a:t>CO</a:t>
                </a:r>
                <a:r>
                  <a:rPr lang="en-US" altLang="zh-CN" b="1" baseline="-25000">
                    <a:latin typeface="黑体" pitchFamily="49" charset="-122"/>
                    <a:ea typeface="黑体" pitchFamily="49" charset="-122"/>
                  </a:rPr>
                  <a:t>2</a:t>
                </a:r>
              </a:p>
              <a:p>
                <a:pPr algn="ctr"/>
                <a:r>
                  <a:rPr lang="zh-CN" altLang="en-US" sz="2000" b="1">
                    <a:latin typeface="黑体" pitchFamily="49" charset="-122"/>
                    <a:ea typeface="黑体" pitchFamily="49" charset="-122"/>
                  </a:rPr>
                  <a:t>释放</a:t>
                </a:r>
              </a:p>
            </p:txBody>
          </p:sp>
          <p:sp>
            <p:nvSpPr>
              <p:cNvPr id="7193" name="Text Box 43"/>
              <p:cNvSpPr txBox="1">
                <a:spLocks noChangeArrowheads="1"/>
              </p:cNvSpPr>
              <p:nvPr/>
            </p:nvSpPr>
            <p:spPr bwMode="auto">
              <a:xfrm>
                <a:off x="3198" y="1933"/>
                <a:ext cx="227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黑体" pitchFamily="49" charset="-122"/>
                    <a:ea typeface="黑体" pitchFamily="49" charset="-122"/>
                  </a:rPr>
                  <a:t>A</a:t>
                </a:r>
              </a:p>
            </p:txBody>
          </p:sp>
          <p:sp>
            <p:nvSpPr>
              <p:cNvPr id="7194" name="Text Box 44"/>
              <p:cNvSpPr txBox="1">
                <a:spLocks noChangeArrowheads="1"/>
              </p:cNvSpPr>
              <p:nvPr/>
            </p:nvSpPr>
            <p:spPr bwMode="auto">
              <a:xfrm>
                <a:off x="2941" y="1229"/>
                <a:ext cx="227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latin typeface="黑体" pitchFamily="49" charset="-122"/>
                    <a:ea typeface="黑体" pitchFamily="49" charset="-122"/>
                  </a:rPr>
                  <a:t>0</a:t>
                </a:r>
              </a:p>
            </p:txBody>
          </p:sp>
          <p:sp>
            <p:nvSpPr>
              <p:cNvPr id="7195" name="Text Box 45"/>
              <p:cNvSpPr txBox="1">
                <a:spLocks noChangeArrowheads="1"/>
              </p:cNvSpPr>
              <p:nvPr/>
            </p:nvSpPr>
            <p:spPr bwMode="auto">
              <a:xfrm>
                <a:off x="3486" y="1482"/>
                <a:ext cx="227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黑体" pitchFamily="49" charset="-122"/>
                    <a:ea typeface="黑体" pitchFamily="49" charset="-122"/>
                  </a:rPr>
                  <a:t>B</a:t>
                </a:r>
              </a:p>
            </p:txBody>
          </p:sp>
          <p:sp>
            <p:nvSpPr>
              <p:cNvPr id="7196" name="Text Box 46"/>
              <p:cNvSpPr txBox="1">
                <a:spLocks noChangeArrowheads="1"/>
              </p:cNvSpPr>
              <p:nvPr/>
            </p:nvSpPr>
            <p:spPr bwMode="auto">
              <a:xfrm>
                <a:off x="4179" y="1456"/>
                <a:ext cx="227" cy="1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黑体" pitchFamily="49" charset="-122"/>
                    <a:ea typeface="黑体" pitchFamily="49" charset="-122"/>
                  </a:rPr>
                  <a:t>C</a:t>
                </a:r>
              </a:p>
            </p:txBody>
          </p:sp>
        </p:grpSp>
        <p:sp>
          <p:nvSpPr>
            <p:cNvPr id="7172" name="Text Box 47"/>
            <p:cNvSpPr txBox="1">
              <a:spLocks noChangeArrowheads="1"/>
            </p:cNvSpPr>
            <p:nvPr/>
          </p:nvSpPr>
          <p:spPr bwMode="auto">
            <a:xfrm>
              <a:off x="2083" y="2208"/>
              <a:ext cx="319" cy="961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ea typeface="楷体_GB2312" pitchFamily="1" charset="-122"/>
                </a:rPr>
                <a:t>光补偿点</a:t>
              </a:r>
            </a:p>
          </p:txBody>
        </p:sp>
        <p:sp>
          <p:nvSpPr>
            <p:cNvPr id="7173" name="Text Box 48"/>
            <p:cNvSpPr txBox="1">
              <a:spLocks noChangeArrowheads="1"/>
            </p:cNvSpPr>
            <p:nvPr/>
          </p:nvSpPr>
          <p:spPr bwMode="auto">
            <a:xfrm>
              <a:off x="3761" y="672"/>
              <a:ext cx="319" cy="959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ea typeface="楷体_GB2312" pitchFamily="1" charset="-122"/>
                </a:rPr>
                <a:t>光饱和点</a:t>
              </a:r>
            </a:p>
          </p:txBody>
        </p:sp>
        <p:sp>
          <p:nvSpPr>
            <p:cNvPr id="7174" name="Line 49"/>
            <p:cNvSpPr>
              <a:spLocks noChangeShapeType="1"/>
            </p:cNvSpPr>
            <p:nvPr/>
          </p:nvSpPr>
          <p:spPr bwMode="auto">
            <a:xfrm flipH="1" flipV="1">
              <a:off x="1872" y="2064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" name="Line 50"/>
            <p:cNvSpPr>
              <a:spLocks noChangeShapeType="1"/>
            </p:cNvSpPr>
            <p:nvPr/>
          </p:nvSpPr>
          <p:spPr bwMode="auto">
            <a:xfrm flipH="1" flipV="1">
              <a:off x="3552" y="480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6" name="Group 51"/>
            <p:cNvGrpSpPr>
              <a:grpSpLocks/>
            </p:cNvGrpSpPr>
            <p:nvPr/>
          </p:nvGrpSpPr>
          <p:grpSpPr bwMode="auto">
            <a:xfrm>
              <a:off x="2352" y="2112"/>
              <a:ext cx="672" cy="1344"/>
              <a:chOff x="2352" y="2112"/>
              <a:chExt cx="672" cy="1344"/>
            </a:xfrm>
          </p:grpSpPr>
          <p:sp>
            <p:nvSpPr>
              <p:cNvPr id="7184" name="AutoShape 52"/>
              <p:cNvSpPr>
                <a:spLocks/>
              </p:cNvSpPr>
              <p:nvPr/>
            </p:nvSpPr>
            <p:spPr bwMode="auto">
              <a:xfrm>
                <a:off x="2352" y="2112"/>
                <a:ext cx="192" cy="1344"/>
              </a:xfrm>
              <a:prstGeom prst="rightBrace">
                <a:avLst>
                  <a:gd name="adj1" fmla="val 58333"/>
                  <a:gd name="adj2" fmla="val 50000"/>
                </a:avLst>
              </a:prstGeom>
              <a:noFill/>
              <a:ln w="444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5" name="Text Box 53"/>
              <p:cNvSpPr txBox="1">
                <a:spLocks noChangeArrowheads="1"/>
              </p:cNvSpPr>
              <p:nvPr/>
            </p:nvSpPr>
            <p:spPr bwMode="auto">
              <a:xfrm>
                <a:off x="2703" y="2256"/>
                <a:ext cx="321" cy="987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ea typeface="楷体_GB2312" pitchFamily="1" charset="-122"/>
                  </a:rPr>
                  <a:t>呼吸    速率</a:t>
                </a:r>
              </a:p>
            </p:txBody>
          </p:sp>
        </p:grpSp>
        <p:grpSp>
          <p:nvGrpSpPr>
            <p:cNvPr id="7177" name="Group 54"/>
            <p:cNvGrpSpPr>
              <a:grpSpLocks/>
            </p:cNvGrpSpPr>
            <p:nvPr/>
          </p:nvGrpSpPr>
          <p:grpSpPr bwMode="auto">
            <a:xfrm>
              <a:off x="4320" y="432"/>
              <a:ext cx="625" cy="1632"/>
              <a:chOff x="4320" y="432"/>
              <a:chExt cx="625" cy="1632"/>
            </a:xfrm>
          </p:grpSpPr>
          <p:sp>
            <p:nvSpPr>
              <p:cNvPr id="7182" name="Text Box 55"/>
              <p:cNvSpPr txBox="1">
                <a:spLocks noChangeArrowheads="1"/>
              </p:cNvSpPr>
              <p:nvPr/>
            </p:nvSpPr>
            <p:spPr bwMode="auto">
              <a:xfrm>
                <a:off x="4626" y="719"/>
                <a:ext cx="319" cy="1249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ea typeface="楷体_GB2312" pitchFamily="1" charset="-122"/>
                  </a:rPr>
                  <a:t>净光合速率</a:t>
                </a:r>
              </a:p>
            </p:txBody>
          </p:sp>
          <p:sp>
            <p:nvSpPr>
              <p:cNvPr id="7183" name="AutoShape 56"/>
              <p:cNvSpPr>
                <a:spLocks/>
              </p:cNvSpPr>
              <p:nvPr/>
            </p:nvSpPr>
            <p:spPr bwMode="auto">
              <a:xfrm>
                <a:off x="4320" y="432"/>
                <a:ext cx="192" cy="1632"/>
              </a:xfrm>
              <a:prstGeom prst="rightBrace">
                <a:avLst>
                  <a:gd name="adj1" fmla="val 70833"/>
                  <a:gd name="adj2" fmla="val 50000"/>
                </a:avLst>
              </a:prstGeom>
              <a:noFill/>
              <a:ln w="444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78" name="Group 57"/>
            <p:cNvGrpSpPr>
              <a:grpSpLocks/>
            </p:cNvGrpSpPr>
            <p:nvPr/>
          </p:nvGrpSpPr>
          <p:grpSpPr bwMode="auto">
            <a:xfrm>
              <a:off x="4968" y="460"/>
              <a:ext cx="696" cy="3024"/>
              <a:chOff x="4968" y="460"/>
              <a:chExt cx="696" cy="3024"/>
            </a:xfrm>
          </p:grpSpPr>
          <p:sp>
            <p:nvSpPr>
              <p:cNvPr id="7180" name="AutoShape 58"/>
              <p:cNvSpPr>
                <a:spLocks/>
              </p:cNvSpPr>
              <p:nvPr/>
            </p:nvSpPr>
            <p:spPr bwMode="auto">
              <a:xfrm>
                <a:off x="4968" y="460"/>
                <a:ext cx="240" cy="3024"/>
              </a:xfrm>
              <a:prstGeom prst="rightBrace">
                <a:avLst>
                  <a:gd name="adj1" fmla="val 105000"/>
                  <a:gd name="adj2" fmla="val 50000"/>
                </a:avLst>
              </a:prstGeom>
              <a:noFill/>
              <a:ln w="444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1" name="Text Box 59"/>
              <p:cNvSpPr txBox="1">
                <a:spLocks noChangeArrowheads="1"/>
              </p:cNvSpPr>
              <p:nvPr/>
            </p:nvSpPr>
            <p:spPr bwMode="auto">
              <a:xfrm>
                <a:off x="5343" y="1296"/>
                <a:ext cx="321" cy="1248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 b="1">
                    <a:ea typeface="楷体_GB2312" pitchFamily="1" charset="-122"/>
                  </a:rPr>
                  <a:t>总光合速率</a:t>
                </a:r>
              </a:p>
            </p:txBody>
          </p:sp>
        </p:grpSp>
        <p:sp>
          <p:nvSpPr>
            <p:cNvPr id="7179" name="AutoShape 60"/>
            <p:cNvSpPr>
              <a:spLocks noChangeArrowheads="1"/>
            </p:cNvSpPr>
            <p:nvPr/>
          </p:nvSpPr>
          <p:spPr bwMode="auto">
            <a:xfrm>
              <a:off x="1440" y="3408"/>
              <a:ext cx="2359" cy="273"/>
            </a:xfrm>
            <a:prstGeom prst="wedgeRectCallout">
              <a:avLst>
                <a:gd name="adj1" fmla="val -72764"/>
                <a:gd name="adj2" fmla="val -8972"/>
              </a:avLst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zh-CN" altLang="en-US" sz="2000" b="1">
                  <a:solidFill>
                    <a:srgbClr val="0000CC"/>
                  </a:solidFill>
                  <a:latin typeface="Times New Roman" pitchFamily="18" charset="0"/>
                </a:rPr>
                <a:t>黑暗中呼吸作用强度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539750" y="185738"/>
            <a:ext cx="2376488" cy="50641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光照强度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95288" y="692150"/>
            <a:ext cx="1081087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点：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95288" y="2198688"/>
            <a:ext cx="1296987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AB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段：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95288" y="3786188"/>
            <a:ext cx="11525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点：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95288" y="4794250"/>
            <a:ext cx="13684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BC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段：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95288" y="5373688"/>
            <a:ext cx="13684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点：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1403350" y="692150"/>
            <a:ext cx="3600450" cy="1296988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zh-CN" altLang="en-US" sz="2800" b="1">
                <a:solidFill>
                  <a:srgbClr val="5C0000"/>
                </a:solidFill>
                <a:latin typeface="黑体" pitchFamily="49" charset="-122"/>
                <a:ea typeface="黑体" pitchFamily="49" charset="-122"/>
              </a:rPr>
              <a:t>光照强度为</a:t>
            </a:r>
            <a:r>
              <a:rPr lang="en-US" altLang="zh-CN" sz="2800" b="1">
                <a:solidFill>
                  <a:srgbClr val="5C0000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800" b="1">
                <a:solidFill>
                  <a:srgbClr val="5C0000"/>
                </a:solidFill>
                <a:latin typeface="黑体" pitchFamily="49" charset="-122"/>
                <a:ea typeface="黑体" pitchFamily="49" charset="-122"/>
              </a:rPr>
              <a:t>时只进行细胞呼吸，释放</a:t>
            </a:r>
            <a:r>
              <a:rPr lang="en-US" altLang="zh-CN" sz="2800" b="1">
                <a:solidFill>
                  <a:srgbClr val="5C0000"/>
                </a:solidFill>
                <a:latin typeface="黑体" pitchFamily="49" charset="-122"/>
                <a:ea typeface="黑体" pitchFamily="49" charset="-122"/>
              </a:rPr>
              <a:t>C0</a:t>
            </a:r>
            <a:r>
              <a:rPr lang="en-US" altLang="zh-CN" sz="2800" b="1" baseline="-25000">
                <a:solidFill>
                  <a:srgbClr val="5C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b="1">
                <a:solidFill>
                  <a:srgbClr val="5C0000"/>
                </a:solidFill>
                <a:latin typeface="黑体" pitchFamily="49" charset="-122"/>
                <a:ea typeface="黑体" pitchFamily="49" charset="-122"/>
              </a:rPr>
              <a:t>量代表此时的呼吸强度</a:t>
            </a:r>
            <a:r>
              <a:rPr lang="zh-CN" altLang="en-US" sz="2800">
                <a:solidFill>
                  <a:srgbClr val="5C000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1403350" y="2060575"/>
            <a:ext cx="3529013" cy="173037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zh-CN" altLang="en-US" sz="2800" b="1">
                <a:solidFill>
                  <a:srgbClr val="5C0000"/>
                </a:solidFill>
                <a:latin typeface="黑体" pitchFamily="49" charset="-122"/>
                <a:ea typeface="黑体" pitchFamily="49" charset="-122"/>
              </a:rPr>
              <a:t>随光照强度增强，光合作用逐渐增强，</a:t>
            </a:r>
            <a:r>
              <a:rPr lang="en-US" altLang="zh-CN" sz="2800" b="1">
                <a:solidFill>
                  <a:srgbClr val="5C0000"/>
                </a:solidFill>
                <a:latin typeface="黑体" pitchFamily="49" charset="-122"/>
                <a:ea typeface="黑体" pitchFamily="49" charset="-122"/>
              </a:rPr>
              <a:t>C0</a:t>
            </a:r>
            <a:r>
              <a:rPr lang="en-US" altLang="zh-CN" sz="2800" b="1" baseline="-25000">
                <a:solidFill>
                  <a:srgbClr val="5C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b="1">
                <a:solidFill>
                  <a:srgbClr val="5C0000"/>
                </a:solidFill>
                <a:latin typeface="黑体" pitchFamily="49" charset="-122"/>
                <a:ea typeface="黑体" pitchFamily="49" charset="-122"/>
              </a:rPr>
              <a:t>的释放量逐渐减少</a:t>
            </a:r>
            <a:r>
              <a:rPr lang="en-US" altLang="zh-CN" sz="2800" b="1">
                <a:solidFill>
                  <a:srgbClr val="5C0000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800" b="1">
                <a:solidFill>
                  <a:srgbClr val="5C0000"/>
                </a:solidFill>
                <a:latin typeface="黑体" pitchFamily="49" charset="-122"/>
                <a:ea typeface="黑体" pitchFamily="49" charset="-122"/>
              </a:rPr>
              <a:t>因一部分用于光合作用</a:t>
            </a:r>
            <a:r>
              <a:rPr lang="zh-CN" altLang="en-US" sz="2800">
                <a:solidFill>
                  <a:srgbClr val="5C000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1403350" y="3860800"/>
            <a:ext cx="7056438" cy="938213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zh-CN" altLang="en-US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光补偿点</a:t>
            </a:r>
            <a:r>
              <a:rPr lang="en-US" alt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此时</a:t>
            </a:r>
            <a:r>
              <a:rPr lang="zh-CN" altLang="en-US" sz="2800" b="1">
                <a:solidFill>
                  <a:srgbClr val="5C0000"/>
                </a:solidFill>
                <a:latin typeface="黑体" pitchFamily="49" charset="-122"/>
                <a:ea typeface="黑体" pitchFamily="49" charset="-122"/>
              </a:rPr>
              <a:t>细胞呼吸释放的</a:t>
            </a:r>
            <a:r>
              <a:rPr lang="en-US" altLang="zh-CN" sz="2800" b="1">
                <a:solidFill>
                  <a:srgbClr val="5C0000"/>
                </a:solidFill>
                <a:latin typeface="黑体" pitchFamily="49" charset="-122"/>
                <a:ea typeface="黑体" pitchFamily="49" charset="-122"/>
              </a:rPr>
              <a:t>CO</a:t>
            </a:r>
            <a:r>
              <a:rPr lang="en-US" altLang="zh-CN" sz="2800" b="1" baseline="-25000">
                <a:solidFill>
                  <a:srgbClr val="5C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b="1">
                <a:solidFill>
                  <a:srgbClr val="5C0000"/>
                </a:solidFill>
                <a:latin typeface="黑体" pitchFamily="49" charset="-122"/>
                <a:ea typeface="黑体" pitchFamily="49" charset="-122"/>
              </a:rPr>
              <a:t>全部用于光合作用，即</a:t>
            </a:r>
            <a:r>
              <a:rPr lang="zh-CN" altLang="en-US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光合作用速率</a:t>
            </a:r>
            <a:r>
              <a:rPr lang="en-US" altLang="zh-CN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细胞呼吸速率</a:t>
            </a:r>
            <a:r>
              <a:rPr lang="zh-CN" altLang="en-US" sz="2800">
                <a:solidFill>
                  <a:srgbClr val="5C000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1409700" y="4941888"/>
            <a:ext cx="7056438" cy="503237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zh-CN" altLang="en-US" sz="2800" b="1">
                <a:solidFill>
                  <a:srgbClr val="5C0000"/>
                </a:solidFill>
                <a:latin typeface="黑体" pitchFamily="49" charset="-122"/>
                <a:ea typeface="黑体" pitchFamily="49" charset="-122"/>
              </a:rPr>
              <a:t>随光照强度不断增强，光合作用不断增强</a:t>
            </a:r>
            <a:r>
              <a:rPr lang="zh-CN" altLang="en-US" sz="2800">
                <a:solidFill>
                  <a:srgbClr val="5C000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1409700" y="5516563"/>
            <a:ext cx="7056438" cy="8636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zh-CN" altLang="en-US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光饱和点</a:t>
            </a:r>
            <a:r>
              <a:rPr lang="en-US" alt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800" b="1">
                <a:solidFill>
                  <a:srgbClr val="5C0000"/>
                </a:solidFill>
                <a:latin typeface="黑体" pitchFamily="49" charset="-122"/>
                <a:ea typeface="黑体" pitchFamily="49" charset="-122"/>
              </a:rPr>
              <a:t>光照强度达到一定值时，光合作用不再增强</a:t>
            </a:r>
            <a:r>
              <a:rPr lang="zh-CN" altLang="en-US" sz="2800">
                <a:solidFill>
                  <a:srgbClr val="5C000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304800"/>
            <a:ext cx="3962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7429500" y="876300"/>
            <a:ext cx="381000" cy="365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净</a:t>
            </a:r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 flipH="1" flipV="1">
            <a:off x="7277100" y="2266950"/>
            <a:ext cx="438150" cy="85725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6477000" y="838200"/>
            <a:ext cx="0" cy="13716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2" grpId="0" animBg="1"/>
      <p:bldP spid="57353" grpId="0" animBg="1"/>
      <p:bldP spid="57354" grpId="0" animBg="1"/>
      <p:bldP spid="57355" grpId="0" animBg="1"/>
      <p:bldP spid="573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413000" y="955675"/>
            <a:ext cx="20875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→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光反应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900113" y="950913"/>
            <a:ext cx="20161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光照强度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23850" y="3309938"/>
            <a:ext cx="295275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据光照强度可制定的农作物增产措施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935038" y="279400"/>
            <a:ext cx="2484437" cy="320675"/>
          </a:xfrm>
          <a:solidFill>
            <a:srgbClr val="FFFF00"/>
          </a:solidFill>
        </p:spPr>
        <p:txBody>
          <a:bodyPr lIns="0" tIns="0" rIns="0" bIns="0"/>
          <a:lstStyle/>
          <a:p>
            <a:pPr algn="ctr" eaLnBrk="1" hangingPunct="1"/>
            <a:r>
              <a:rPr lang="zh-CN" altLang="en-US" sz="3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光照强度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924300" y="950913"/>
            <a:ext cx="25209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→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NADPH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ATP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5943600" y="914400"/>
            <a:ext cx="201612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→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暗反应</a:t>
            </a:r>
          </a:p>
          <a:p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C</a:t>
            </a:r>
            <a:r>
              <a:rPr lang="en-US" altLang="zh-CN" sz="2400" b="1" baseline="-2500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还原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4646613" y="1309688"/>
            <a:ext cx="2662237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CH</a:t>
            </a:r>
            <a:r>
              <a:rPr lang="en-US" altLang="zh-CN" sz="2400" b="1" baseline="-2500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←</a:t>
            </a: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0" y="1941513"/>
            <a:ext cx="9144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348038" y="2157413"/>
            <a:ext cx="4968875" cy="3024187"/>
            <a:chOff x="2109" y="1253"/>
            <a:chExt cx="3130" cy="1905"/>
          </a:xfrm>
        </p:grpSpPr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2382" y="1253"/>
              <a:ext cx="254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(1)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白天：适当增强光照</a:t>
              </a:r>
            </a:p>
          </p:txBody>
        </p:sp>
        <p:sp>
          <p:nvSpPr>
            <p:cNvPr id="9228" name="Text Box 12"/>
            <p:cNvSpPr txBox="1">
              <a:spLocks noChangeArrowheads="1"/>
            </p:cNvSpPr>
            <p:nvPr/>
          </p:nvSpPr>
          <p:spPr bwMode="auto">
            <a:xfrm>
              <a:off x="2382" y="1573"/>
              <a:ext cx="249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(2)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阴雨天：适当补光</a:t>
              </a:r>
            </a:p>
          </p:txBody>
        </p:sp>
        <p:sp>
          <p:nvSpPr>
            <p:cNvPr id="9229" name="Text Box 13"/>
            <p:cNvSpPr txBox="1">
              <a:spLocks noChangeArrowheads="1"/>
            </p:cNvSpPr>
            <p:nvPr/>
          </p:nvSpPr>
          <p:spPr bwMode="auto">
            <a:xfrm>
              <a:off x="2382" y="2889"/>
              <a:ext cx="254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(5)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种植时：</a:t>
              </a:r>
              <a:r>
                <a:rPr lang="zh-CN" altLang="en-US" sz="2800" b="1">
                  <a:solidFill>
                    <a:srgbClr val="FF3300"/>
                  </a:solidFill>
                  <a:latin typeface="黑体" pitchFamily="49" charset="-122"/>
                  <a:ea typeface="黑体" pitchFamily="49" charset="-122"/>
                </a:rPr>
                <a:t>★ 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合理密植</a:t>
              </a:r>
            </a:p>
          </p:txBody>
        </p:sp>
        <p:sp>
          <p:nvSpPr>
            <p:cNvPr id="9230" name="AutoShape 14"/>
            <p:cNvSpPr>
              <a:spLocks/>
            </p:cNvSpPr>
            <p:nvPr/>
          </p:nvSpPr>
          <p:spPr bwMode="auto">
            <a:xfrm>
              <a:off x="2109" y="1344"/>
              <a:ext cx="227" cy="1723"/>
            </a:xfrm>
            <a:prstGeom prst="leftBrace">
              <a:avLst>
                <a:gd name="adj1" fmla="val 6325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1" name="Rectangle 15"/>
            <p:cNvSpPr>
              <a:spLocks noChangeArrowheads="1"/>
            </p:cNvSpPr>
            <p:nvPr/>
          </p:nvSpPr>
          <p:spPr bwMode="auto">
            <a:xfrm>
              <a:off x="2382" y="2205"/>
              <a:ext cx="2857" cy="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altLang="zh-CN" sz="2800" b="1">
                  <a:solidFill>
                    <a:srgbClr val="5C0000"/>
                  </a:solidFill>
                  <a:latin typeface="黑体" pitchFamily="49" charset="-122"/>
                  <a:ea typeface="黑体" pitchFamily="49" charset="-122"/>
                </a:rPr>
                <a:t>(4)</a:t>
              </a:r>
              <a:r>
                <a:rPr lang="zh-CN" altLang="en-US" sz="2800" b="1">
                  <a:solidFill>
                    <a:srgbClr val="5C0000"/>
                  </a:solidFill>
                  <a:latin typeface="黑体" pitchFamily="49" charset="-122"/>
                  <a:ea typeface="黑体" pitchFamily="49" charset="-122"/>
                </a:rPr>
                <a:t>间作套种时农作物的种类</a:t>
              </a:r>
              <a:br>
                <a:rPr lang="zh-CN" altLang="en-US" sz="2800" b="1">
                  <a:solidFill>
                    <a:srgbClr val="5C0000"/>
                  </a:solidFill>
                  <a:latin typeface="黑体" pitchFamily="49" charset="-122"/>
                  <a:ea typeface="黑体" pitchFamily="49" charset="-122"/>
                </a:rPr>
              </a:br>
              <a:r>
                <a:rPr lang="zh-CN" altLang="en-US" sz="2800" b="1">
                  <a:solidFill>
                    <a:srgbClr val="5C0000"/>
                  </a:solidFill>
                  <a:latin typeface="黑体" pitchFamily="49" charset="-122"/>
                  <a:ea typeface="黑体" pitchFamily="49" charset="-122"/>
                </a:rPr>
                <a:t>   搭配，林带树种的配置 </a:t>
              </a:r>
            </a:p>
          </p:txBody>
        </p:sp>
        <p:sp>
          <p:nvSpPr>
            <p:cNvPr id="9232" name="Rectangle 16"/>
            <p:cNvSpPr>
              <a:spLocks noChangeArrowheads="1"/>
            </p:cNvSpPr>
            <p:nvPr/>
          </p:nvSpPr>
          <p:spPr bwMode="auto">
            <a:xfrm>
              <a:off x="2381" y="1888"/>
              <a:ext cx="2857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altLang="zh-CN" sz="2800" b="1">
                  <a:solidFill>
                    <a:srgbClr val="5C0000"/>
                  </a:solidFill>
                  <a:latin typeface="黑体" pitchFamily="49" charset="-122"/>
                  <a:ea typeface="黑体" pitchFamily="49" charset="-122"/>
                </a:rPr>
                <a:t>(3)</a:t>
              </a:r>
              <a:r>
                <a:rPr lang="zh-CN" altLang="en-US" sz="2800" b="1">
                  <a:solidFill>
                    <a:srgbClr val="5C0000"/>
                  </a:solidFill>
                  <a:latin typeface="黑体" pitchFamily="49" charset="-122"/>
                  <a:ea typeface="黑体" pitchFamily="49" charset="-122"/>
                </a:rPr>
                <a:t>冬季温室栽培避免高温</a:t>
              </a:r>
              <a:r>
                <a:rPr lang="zh-CN" altLang="en-US" sz="2800">
                  <a:solidFill>
                    <a:srgbClr val="5C000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908175" y="742950"/>
            <a:ext cx="5616575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>
                <a:ea typeface="黑体" pitchFamily="49" charset="-122"/>
              </a:rPr>
              <a:t>过度密植减产的原因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84213" y="1557338"/>
            <a:ext cx="3735387" cy="558800"/>
          </a:xfrm>
          <a:prstGeom prst="rect">
            <a:avLst/>
          </a:prstGeom>
          <a:noFill/>
          <a:ln w="9525">
            <a:solidFill>
              <a:srgbClr val="FF3399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ea typeface="黑体" pitchFamily="49" charset="-122"/>
              </a:rPr>
              <a:t>从生理学角度看：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042988" y="2205038"/>
            <a:ext cx="7345362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sz="3200" b="1">
                <a:ea typeface="黑体" pitchFamily="49" charset="-122"/>
              </a:rPr>
              <a:t>过度密植使得植物下半部的叶片受到的光照强度</a:t>
            </a:r>
            <a:r>
              <a:rPr lang="zh-CN" altLang="en-US" sz="3200" b="1">
                <a:solidFill>
                  <a:srgbClr val="FF3399"/>
                </a:solidFill>
                <a:ea typeface="黑体" pitchFamily="49" charset="-122"/>
              </a:rPr>
              <a:t>过弱</a:t>
            </a:r>
            <a:r>
              <a:rPr lang="zh-CN" altLang="en-US" sz="3200" b="1">
                <a:solidFill>
                  <a:srgbClr val="FF3300"/>
                </a:solidFill>
                <a:ea typeface="黑体" pitchFamily="49" charset="-122"/>
              </a:rPr>
              <a:t>（小于光补偿点），</a:t>
            </a:r>
            <a:r>
              <a:rPr lang="zh-CN" altLang="en-US" sz="3200" b="1">
                <a:ea typeface="黑体" pitchFamily="49" charset="-122"/>
              </a:rPr>
              <a:t>使这部分叶片</a:t>
            </a:r>
            <a:r>
              <a:rPr lang="zh-CN" altLang="en-US" sz="3200" b="1">
                <a:solidFill>
                  <a:srgbClr val="FF0000"/>
                </a:solidFill>
                <a:ea typeface="黑体" pitchFamily="49" charset="-122"/>
              </a:rPr>
              <a:t>光合作用强度小于呼吸作用强度</a:t>
            </a:r>
            <a:r>
              <a:rPr lang="zh-CN" altLang="en-US" sz="3200" b="1">
                <a:ea typeface="黑体" pitchFamily="49" charset="-122"/>
              </a:rPr>
              <a:t>造成大量消耗有机物导致农作物减产。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35000" y="304800"/>
            <a:ext cx="1816100" cy="579438"/>
          </a:xfrm>
          <a:prstGeom prst="rect">
            <a:avLst/>
          </a:prstGeom>
          <a:solidFill>
            <a:srgbClr val="FDF54D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光照面积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400050"/>
            <a:ext cx="44196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57200" y="838200"/>
            <a:ext cx="14478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OA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段：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55613" y="2286000"/>
            <a:ext cx="1296987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点：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460375" y="4073525"/>
            <a:ext cx="13684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OB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段：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457200" y="4724400"/>
            <a:ext cx="13684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BC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段：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60375" y="5410200"/>
            <a:ext cx="13684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OC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段：</a:t>
            </a:r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609600" y="1411288"/>
            <a:ext cx="4191000" cy="95567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="1">
                <a:ea typeface="黑体" pitchFamily="49" charset="-122"/>
              </a:rPr>
              <a:t>…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随叶面积的不断增大，</a:t>
            </a:r>
          </a:p>
          <a:p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光合作用实际量不断增大 </a:t>
            </a:r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1219200" y="2362200"/>
            <a:ext cx="3933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光合作用面积的饱和点</a:t>
            </a:r>
            <a:r>
              <a:rPr lang="zh-CN" altLang="en-US" sz="280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533400" y="2819400"/>
            <a:ext cx="67818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随叶面积的增大，光合</a:t>
            </a:r>
          </a:p>
          <a:p>
            <a:r>
              <a:rPr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作用不再增强，原因是有</a:t>
            </a:r>
          </a:p>
          <a:p>
            <a:r>
              <a:rPr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很多叶被遮挡，光照强度在光补偿点以下 </a:t>
            </a: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1524000" y="4186238"/>
            <a:ext cx="5562600" cy="528637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="1">
                <a:ea typeface="黑体" pitchFamily="49" charset="-122"/>
              </a:rPr>
              <a:t>…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干物质量随光合作用增强而增加 </a:t>
            </a: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1524000" y="4860925"/>
            <a:ext cx="7467600" cy="5286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随叶面积的不断增加，干物质积累量不断降低 </a:t>
            </a: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1524000" y="5562600"/>
            <a:ext cx="6705600" cy="528638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随叶面积的不断增加，呼吸量不断增加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5" grpId="0" animBg="1"/>
      <p:bldP spid="55306" grpId="0"/>
      <p:bldP spid="55307" grpId="0"/>
      <p:bldP spid="55308" grpId="0" animBg="1"/>
      <p:bldP spid="55309" grpId="0" animBg="1"/>
      <p:bldP spid="55310" grpId="0" animBg="1"/>
    </p:bldLst>
  </p:timing>
</p:sld>
</file>

<file path=ppt/theme/theme1.xml><?xml version="1.0" encoding="utf-8"?>
<a:theme xmlns:a="http://schemas.openxmlformats.org/drawingml/2006/main" name="南头中学模板">
  <a:themeElements>
    <a:clrScheme name="南头中学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南头中学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南头中学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南头中学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南头中学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南头中学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南头中学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南头中学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南头中学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南头中学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南头中学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南头中学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南头中学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南头中学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1235</Words>
  <Application>Microsoft Office PowerPoint</Application>
  <PresentationFormat>全屏显示(4:3)</PresentationFormat>
  <Paragraphs>208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Calibri</vt:lpstr>
      <vt:lpstr>黑体</vt:lpstr>
      <vt:lpstr>楷体_GB2312</vt:lpstr>
      <vt:lpstr>华文新魏</vt:lpstr>
      <vt:lpstr>Times New Roman</vt:lpstr>
      <vt:lpstr>Garamond</vt:lpstr>
      <vt:lpstr>Wingdings</vt:lpstr>
      <vt:lpstr>华文行楷</vt:lpstr>
      <vt:lpstr>南头中学模板</vt:lpstr>
      <vt:lpstr>位图图像</vt:lpstr>
      <vt:lpstr>幻灯片 1</vt:lpstr>
      <vt:lpstr>光合作用过程图解</vt:lpstr>
      <vt:lpstr>幻灯片 3</vt:lpstr>
      <vt:lpstr>幻灯片 4</vt:lpstr>
      <vt:lpstr>幻灯片 5</vt:lpstr>
      <vt:lpstr>幻灯片 6</vt:lpstr>
      <vt:lpstr>光照强度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20</cp:revision>
  <cp:lastPrinted>1601-01-01T00:00:00Z</cp:lastPrinted>
  <dcterms:created xsi:type="dcterms:W3CDTF">1601-01-01T00:00:00Z</dcterms:created>
  <dcterms:modified xsi:type="dcterms:W3CDTF">2012-02-13T11:25:23Z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