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0"/>
  </p:notesMasterIdLst>
  <p:handoutMasterIdLst>
    <p:handoutMasterId r:id="rId21"/>
  </p:handoutMasterIdLst>
  <p:sldIdLst>
    <p:sldId id="307" r:id="rId2"/>
    <p:sldId id="852" r:id="rId3"/>
    <p:sldId id="853" r:id="rId4"/>
    <p:sldId id="854" r:id="rId5"/>
    <p:sldId id="855" r:id="rId6"/>
    <p:sldId id="856" r:id="rId7"/>
    <p:sldId id="857" r:id="rId8"/>
    <p:sldId id="315" r:id="rId9"/>
    <p:sldId id="469" r:id="rId10"/>
    <p:sldId id="749" r:id="rId11"/>
    <p:sldId id="850" r:id="rId12"/>
    <p:sldId id="750" r:id="rId13"/>
    <p:sldId id="618" r:id="rId14"/>
    <p:sldId id="753" r:id="rId15"/>
    <p:sldId id="755" r:id="rId16"/>
    <p:sldId id="851" r:id="rId17"/>
    <p:sldId id="764" r:id="rId18"/>
    <p:sldId id="441" r:id="rId19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6" autoAdjust="0"/>
    <p:restoredTop sz="92254" autoAdjust="0"/>
  </p:normalViewPr>
  <p:slideViewPr>
    <p:cSldViewPr>
      <p:cViewPr>
        <p:scale>
          <a:sx n="75" d="100"/>
          <a:sy n="75" d="100"/>
        </p:scale>
        <p:origin x="-834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0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98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581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68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6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65" y="-98598"/>
            <a:ext cx="12221577" cy="695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3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91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26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90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探究高考　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86225" y="2768075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81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09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12" r:id="rId15"/>
    <p:sldLayoutId id="2147483813" r:id="rId16"/>
    <p:sldLayoutId id="2147483817" r:id="rId17"/>
    <p:sldLayoutId id="2147483815" r:id="rId18"/>
    <p:sldLayoutId id="2147483816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slide" Target="slide13.xml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12" Type="http://schemas.openxmlformats.org/officeDocument/2006/relationships/slide" Target="slide8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0" Type="http://schemas.openxmlformats.org/officeDocument/2006/relationships/package" Target="../embeddings/Microsoft_Word_Document4.docx"/><Relationship Id="rId4" Type="http://schemas.openxmlformats.org/officeDocument/2006/relationships/package" Target="../embeddings/Microsoft_Word_Document2.docx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10" Type="http://schemas.openxmlformats.org/officeDocument/2006/relationships/slide" Target="slide13.xml"/><Relationship Id="rId4" Type="http://schemas.openxmlformats.org/officeDocument/2006/relationships/package" Target="../embeddings/Microsoft_Word_Document5.docx"/><Relationship Id="rId9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69990" y="4304050"/>
            <a:ext cx="6340197" cy="1072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zh-CN" sz="3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专题讲座一　最常考的两个定量实验</a:t>
            </a:r>
          </a:p>
          <a:p>
            <a:pPr algn="just">
              <a:lnSpc>
                <a:spcPct val="110000"/>
              </a:lnSpc>
            </a:pPr>
            <a:r>
              <a:rPr lang="en-US" altLang="zh-CN" sz="3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               ——</a:t>
            </a:r>
            <a:r>
              <a:rPr lang="zh-CN" altLang="zh-CN" sz="30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气体体积、质量的</a:t>
            </a:r>
            <a:r>
              <a:rPr lang="zh-CN" altLang="zh-CN" sz="30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测定</a:t>
            </a:r>
            <a:endParaRPr lang="zh-CN" altLang="zh-CN" sz="3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14" name="矩形 13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975" y="549474"/>
            <a:ext cx="11733225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实验结束时，量筒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水，量筒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中收集到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气体，则过氧化钠的纯度是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的式子表示，上述体积均已折算成标准状况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975" y="572624"/>
            <a:ext cx="11733225" cy="456975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变质的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中可能含有碳酸钠，当样品与稀硫酸接触后发生反应：</a:t>
            </a:r>
            <a:r>
              <a:rPr lang="en-US" altLang="zh-CN" sz="2800" kern="100" dirty="0">
                <a:latin typeface="Times New Roman"/>
                <a:ea typeface="华文细黑"/>
              </a:rPr>
              <a:t>2Na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=2Na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，因而</a:t>
            </a:r>
            <a:r>
              <a:rPr lang="en-US" altLang="zh-CN" sz="2800" kern="100" dirty="0">
                <a:latin typeface="Times New Roman"/>
                <a:ea typeface="华文细黑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内产生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两种气体，其中的反应有一个为氧化还原反应。测定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的纯度，可通过直接测定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的体积，然后经换算求出。将稀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加入气球前，关闭</a:t>
            </a:r>
            <a:r>
              <a:rPr lang="en-US" altLang="zh-CN" sz="2800" kern="100" dirty="0"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kern="100" dirty="0"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，反应结束时气球膨胀的体积与量筒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中所接收的水的体积相等，此为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的体积之和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78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611" y="516911"/>
            <a:ext cx="11617054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待气球中反应完全后，关闭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，再缓缓打开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K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，此时气球渐瘪，气体会经干燥管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进入量筒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被干燥管中的吸收剂吸收，量筒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中收集到气体的体积即为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的体积。由题意可知，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的总体积为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，可知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的物质的量之比为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纯度为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72334"/>
              </p:ext>
            </p:extLst>
          </p:nvPr>
        </p:nvGraphicFramePr>
        <p:xfrm>
          <a:off x="1911597" y="3803931"/>
          <a:ext cx="115284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文档" r:id="rId4" imgW="11676232" imgH="1182853" progId="Word.Document.12">
                  <p:embed/>
                </p:oleObj>
              </mc:Choice>
              <mc:Fallback>
                <p:oleObj name="文档" r:id="rId4" imgW="11676232" imgH="1182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1597" y="3803931"/>
                        <a:ext cx="115284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294856"/>
              </p:ext>
            </p:extLst>
          </p:nvPr>
        </p:nvGraphicFramePr>
        <p:xfrm>
          <a:off x="352636" y="5664158"/>
          <a:ext cx="39370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文档" r:id="rId7" imgW="4022358" imgH="1200351" progId="Word.Document.12">
                  <p:embed/>
                </p:oleObj>
              </mc:Choice>
              <mc:Fallback>
                <p:oleObj name="文档" r:id="rId7" imgW="4022358" imgH="12003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636" y="5664158"/>
                        <a:ext cx="39370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78859"/>
              </p:ext>
            </p:extLst>
          </p:nvPr>
        </p:nvGraphicFramePr>
        <p:xfrm>
          <a:off x="315925" y="4677080"/>
          <a:ext cx="115284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文档" r:id="rId10" imgW="11686483" imgH="1179303" progId="Word.Document.12">
                  <p:embed/>
                </p:oleObj>
              </mc:Choice>
              <mc:Fallback>
                <p:oleObj name="文档" r:id="rId10" imgW="11686483" imgH="11793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5925" y="4677080"/>
                        <a:ext cx="115284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478582" y="3933850"/>
            <a:ext cx="13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en-US" altLang="zh-CN" kern="100" dirty="0">
                <a:latin typeface="Times New Roman"/>
                <a:ea typeface="华文细黑"/>
              </a:rPr>
              <a:t>(Na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kern="100" dirty="0">
                <a:latin typeface="Times New Roman"/>
                <a:ea typeface="华文细黑"/>
              </a:rPr>
              <a:t>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kern="100" dirty="0">
                <a:latin typeface="Times New Roman"/>
                <a:ea typeface="华文细黑"/>
              </a:rPr>
              <a:t>)</a:t>
            </a:r>
            <a:endParaRPr lang="zh-CN" altLang="zh-CN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193734"/>
            <a:ext cx="1157333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气体质量的测定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有一含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的混合物，某同学设计如下实验，通过测量反应前后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装置质量的变化，测定该混合物中各组分的质量分数。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A224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18" y="2710756"/>
            <a:ext cx="7056784" cy="2046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57815" y="4626129"/>
            <a:ext cx="11873194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加热前通入氮气的目的是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操作方法为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711" y="5233986"/>
            <a:ext cx="10964697" cy="1302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关闭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，打开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，缓缓通入氮气，直至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处出来的气体不再使澄清石灰水变浑浊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为止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321" y="473360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除去装置中的水蒸气和二氧化碳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03875" y="327481"/>
            <a:ext cx="1383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7362" y="320750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m(NaHCO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800" dirty="0"/>
          </a:p>
        </p:txBody>
      </p:sp>
      <p:sp>
        <p:nvSpPr>
          <p:cNvPr id="4" name="右箭头 3"/>
          <p:cNvSpPr/>
          <p:nvPr/>
        </p:nvSpPr>
        <p:spPr>
          <a:xfrm>
            <a:off x="5974887" y="469357"/>
            <a:ext cx="683683" cy="2902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95498" y="2140381"/>
            <a:ext cx="140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O)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8985" y="2133650"/>
            <a:ext cx="310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966510" y="2282257"/>
            <a:ext cx="683683" cy="2902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54723" y="4130710"/>
            <a:ext cx="1880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无水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CaCl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25610" y="413071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碱石灰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" grpId="0"/>
      <p:bldP spid="4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092" y="843175"/>
            <a:ext cx="11617054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中盛放的试剂分别为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形管，不能盛液体试剂，只能盛固体试剂。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处试剂必须能同时吸收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和水蒸气，故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处盛的是碱石灰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两处分别吸收水蒸气和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处可盛无水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处可盛碱石灰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5246" y="93676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碱石灰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7454" y="909514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无水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CaCl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858" y="1455884"/>
            <a:ext cx="1261884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碱石灰</a:t>
            </a: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7217" y="696469"/>
            <a:ext cx="11617054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装置换成盛放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溶液的洗气瓶，则测得的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无影响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中反应管右侧有水蒸气冷凝，则测定结果中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；若撤去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装置，则测得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566" y="294185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O)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4846" y="294185"/>
            <a:ext cx="6234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多，导致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NaCl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少</a:t>
            </a:r>
            <a:endParaRPr lang="zh-CN" altLang="en-US" sz="2800" dirty="0"/>
          </a:p>
        </p:txBody>
      </p:sp>
      <p:sp>
        <p:nvSpPr>
          <p:cNvPr id="8" name="右箭头 7"/>
          <p:cNvSpPr/>
          <p:nvPr/>
        </p:nvSpPr>
        <p:spPr>
          <a:xfrm>
            <a:off x="2083589" y="442792"/>
            <a:ext cx="683683" cy="2902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4566" y="3501802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m(H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O)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4846" y="3501802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少</a:t>
            </a:r>
            <a:endParaRPr lang="zh-CN" altLang="en-US" sz="2800" dirty="0"/>
          </a:p>
        </p:txBody>
      </p:sp>
      <p:sp>
        <p:nvSpPr>
          <p:cNvPr id="15" name="右箭头 14"/>
          <p:cNvSpPr/>
          <p:nvPr/>
        </p:nvSpPr>
        <p:spPr>
          <a:xfrm>
            <a:off x="2083589" y="3650409"/>
            <a:ext cx="683683" cy="2902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084159" y="4507774"/>
            <a:ext cx="683683" cy="2902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5347" y="4365898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但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854846" y="4359434"/>
            <a:ext cx="4256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m(NaHCO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不变，无影响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231110" y="27097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偏低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3" grpId="0"/>
      <p:bldP spid="14" grpId="0"/>
      <p:bldP spid="15" grpId="0" animBg="1"/>
      <p:bldP spid="16" grpId="0" animBg="1"/>
      <p:bldP spid="2" grpId="0"/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7557" y="654576"/>
            <a:ext cx="117332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装置盛放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溶液只吸收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，不吸收水蒸气，则混合物中产生水蒸气的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的总质量在计算中会增大，因此测得的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的含量会偏低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中反应管右侧有水蒸气冷凝，则水蒸气总质量减小，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的总质量在计算中会减小，但是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的质量是根据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的质量进行计算的，所以测得的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的含量不受影响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撤去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装置可吸收来自外界空气中的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的质量在计算中会增大，故测得的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的含量会偏低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偏低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无影响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偏低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6432" y="644632"/>
            <a:ext cx="11275398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若样品质量为</a:t>
            </a:r>
            <a:r>
              <a:rPr lang="en-US" altLang="zh-CN" sz="2800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，反应后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增加的质量分别为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，由此可知混合物中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的质量分数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Book Antiqua"/>
                <a:ea typeface="华文细黑"/>
                <a:cs typeface="Times New Roman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的代数式表示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35245"/>
              </p:ext>
            </p:extLst>
          </p:nvPr>
        </p:nvGraphicFramePr>
        <p:xfrm>
          <a:off x="557559" y="3319976"/>
          <a:ext cx="102901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文档" r:id="rId4" imgW="10431723" imgH="2118144" progId="Word.Document.12">
                  <p:embed/>
                </p:oleObj>
              </mc:Choice>
              <mc:Fallback>
                <p:oleObj name="文档" r:id="rId4" imgW="10431723" imgH="2118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559" y="3319976"/>
                        <a:ext cx="10290175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81479"/>
              </p:ext>
            </p:extLst>
          </p:nvPr>
        </p:nvGraphicFramePr>
        <p:xfrm>
          <a:off x="6290910" y="1385032"/>
          <a:ext cx="316071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文档" r:id="rId7" imgW="3194564" imgH="1167179" progId="Word.Document.12">
                  <p:embed/>
                </p:oleObj>
              </mc:Choice>
              <mc:Fallback>
                <p:oleObj name="文档" r:id="rId7" imgW="3194564" imgH="1167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0910" y="1385032"/>
                        <a:ext cx="3160712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80166" y="693490"/>
            <a:ext cx="1138815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定量实验中常测定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种数据：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温度、质量和体积。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温度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用温度计测量</a:t>
            </a:r>
            <a:endParaRPr lang="zh-CN" altLang="zh-CN" sz="2800" b="1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16249"/>
              </p:ext>
            </p:extLst>
          </p:nvPr>
        </p:nvGraphicFramePr>
        <p:xfrm>
          <a:off x="511970" y="2044121"/>
          <a:ext cx="8764829" cy="4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文档" r:id="rId5" imgW="8463037" imgH="4549046" progId="Word.Document.12">
                  <p:embed/>
                </p:oleObj>
              </mc:Choice>
              <mc:Fallback>
                <p:oleObj name="文档" r:id="rId5" imgW="8463037" imgH="454904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70" y="2044121"/>
                        <a:ext cx="8764829" cy="422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2558" y="261442"/>
            <a:ext cx="11163760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气体体积的测定装置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既可通过测量气体排出的液体体积来确定气体的体积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二者体积值相等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，也可直接测量收集的气体体积。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测量气体体积的常用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方法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pic>
        <p:nvPicPr>
          <p:cNvPr id="5" name="图片 4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5" y="3325933"/>
            <a:ext cx="5149690" cy="233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A220b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7" y="2997200"/>
            <a:ext cx="6028633" cy="267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4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84460" y="477466"/>
            <a:ext cx="8199378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：测量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en-US" sz="2800" b="1" kern="100" dirty="0" smtClean="0">
                <a:latin typeface="Times New Roman"/>
                <a:ea typeface="华文细黑"/>
                <a:cs typeface="Times New Roman"/>
              </a:rPr>
              <a:t>都要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通过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调整左右两管的高度使左管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有刻度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充满液体，且两管液面相平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6326" y="2215348"/>
            <a:ext cx="81924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测量收集气体体积时，应先将气体冷却至室温，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再慢慢将量筒下移，使量筒内外的液面高度相同，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再读取体积。</a:t>
            </a:r>
            <a:endParaRPr lang="zh-CN" altLang="zh-CN" sz="2800" b="1" kern="100" dirty="0" smtClean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4926" y="4547015"/>
            <a:ext cx="7848872" cy="194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：直接将一种反应物置于倒置的漏斗中，另一反应物置于水槽中，</a:t>
            </a:r>
            <a:r>
              <a:rPr lang="zh-CN" altLang="en-US" sz="2800" b="1" kern="100" dirty="0" smtClean="0">
                <a:latin typeface="Times New Roman"/>
                <a:ea typeface="华文细黑"/>
                <a:cs typeface="Times New Roman"/>
              </a:rPr>
              <a:t>最终读数时，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同样要先调节量筒液面与水槽液面相平再读数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pic>
        <p:nvPicPr>
          <p:cNvPr id="5" name="图片 4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81" b="20341"/>
          <a:stretch>
            <a:fillRect/>
          </a:stretch>
        </p:blipFill>
        <p:spPr bwMode="auto">
          <a:xfrm>
            <a:off x="881542" y="210444"/>
            <a:ext cx="1857388" cy="207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1" t="24510" r="36187" b="17277"/>
          <a:stretch>
            <a:fillRect/>
          </a:stretch>
        </p:blipFill>
        <p:spPr bwMode="auto">
          <a:xfrm>
            <a:off x="998028" y="2362214"/>
            <a:ext cx="1928826" cy="15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A219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1"/>
          <a:stretch>
            <a:fillRect/>
          </a:stretch>
        </p:blipFill>
        <p:spPr bwMode="auto">
          <a:xfrm>
            <a:off x="838622" y="4246673"/>
            <a:ext cx="2077856" cy="2331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08728" y="107234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4566" y="314404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22262" y="521574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907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68874" y="4098214"/>
            <a:ext cx="776993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：直接测量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固液反应产生气体的体积，注意应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恢复至室温后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再读取注射器中气体的体积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一般适合滴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加液体量比较少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的气体体积测量</a:t>
            </a:r>
            <a:r>
              <a:rPr lang="en-US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b="1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4" name="图片 3" descr="A220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9"/>
          <a:stretch>
            <a:fillRect/>
          </a:stretch>
        </p:blipFill>
        <p:spPr bwMode="auto">
          <a:xfrm>
            <a:off x="566907" y="3794149"/>
            <a:ext cx="2599609" cy="267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A220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6"/>
          <a:stretch>
            <a:fillRect/>
          </a:stretch>
        </p:blipFill>
        <p:spPr bwMode="auto">
          <a:xfrm>
            <a:off x="334566" y="328666"/>
            <a:ext cx="3357586" cy="2670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006974" y="357960"/>
            <a:ext cx="7731834" cy="324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装置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：用于测量混合气体中被吸收</a:t>
            </a: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或不被吸收</a:t>
            </a: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的气体的体积数。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读数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前后，都要先调节液面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球形容器和量气管液面相平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再读数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量气管内增加的水的体积等于被反应管吸收后剩余气体的体积。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869" y="145544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22262" y="5215744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9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4954" y="189434"/>
            <a:ext cx="1150203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间接测量法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。如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装置是通过测量气体排出的液体体积来确定气体体积。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读数时，应先冷却至室温，再上下移动量筒，使量筒中液面和广口瓶内的液面相平后再读数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pic>
        <p:nvPicPr>
          <p:cNvPr id="3" name="图片 2" descr="A221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62" y="2709714"/>
            <a:ext cx="3672408" cy="3533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5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2558" y="252668"/>
            <a:ext cx="11690564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气体质量的测量装置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气体质量的测量一般是用吸收剂将气体吸收，然后再称量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b="1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常见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的吸收装置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800" b="1" kern="100" dirty="0">
              <a:latin typeface="宋体"/>
              <a:cs typeface="Courier New"/>
            </a:endParaRPr>
          </a:p>
        </p:txBody>
      </p:sp>
      <p:pic>
        <p:nvPicPr>
          <p:cNvPr id="3" name="图片 2" descr="A22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04" y="2072472"/>
            <a:ext cx="5912943" cy="22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62558" y="4501140"/>
            <a:ext cx="118876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在利用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装置测定气体的质量时，要防止空气中相关气体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(CO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水蒸气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的干扰。</a:t>
            </a:r>
            <a:endParaRPr lang="zh-CN" altLang="zh-CN" sz="2800" b="1" kern="100" dirty="0">
              <a:solidFill>
                <a:srgbClr val="0000FF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63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7217" y="621482"/>
            <a:ext cx="1161705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气体体积的测定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为了测定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已部分变质的过氧化钠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样品的纯度，设计如图所示的实验装置，图中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为弹性良好的气球，称取一定量的样品放入其中，按如图所示的装置安装好仪器，打开分液漏斗的活塞，将稀硫酸滴入气球中。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化学2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66" y="3329892"/>
            <a:ext cx="5754867" cy="32798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4943078" y="693490"/>
            <a:ext cx="26917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 (Na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CO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50" y="693490"/>
            <a:ext cx="1150104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请回答下列问题：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(1)Q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内发生反应生成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种气体，其中的反应有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氧化还原反应。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为测定反应时生成气体的总体积，滴稀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前必须关闭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打开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当上述反应停止时，将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均关闭，然后先打开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，再缓缓打开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，这时可观察到的现象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中装的固体试剂是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，为何要缓缓打开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1776" y="1362972"/>
            <a:ext cx="3642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3515" y="1360171"/>
            <a:ext cx="3642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89818" y="1922102"/>
            <a:ext cx="13420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7154" y="2558599"/>
            <a:ext cx="5838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5730" y="3834394"/>
            <a:ext cx="58512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气球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慢慢变小，气体进入量筒</a:t>
            </a: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中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3391" y="464180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碱石灰</a:t>
            </a:r>
            <a:endParaRPr lang="zh-CN" altLang="en-US" sz="2800" b="1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31510" y="4490200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控制气体的</a:t>
            </a:r>
            <a:r>
              <a:rPr lang="zh-CN" altLang="zh-CN" sz="2800" b="1" kern="10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流速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520" y="5115975"/>
            <a:ext cx="29979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被充分吸收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847734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349912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10" grpId="0"/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980</Words>
  <Application>Microsoft Office PowerPoint</Application>
  <PresentationFormat>自定义</PresentationFormat>
  <Paragraphs>98</Paragraphs>
  <Slides>18</Slides>
  <Notes>1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794</cp:revision>
  <dcterms:created xsi:type="dcterms:W3CDTF">2014-11-27T01:03:08Z</dcterms:created>
  <dcterms:modified xsi:type="dcterms:W3CDTF">2016-06-13T01:40:44Z</dcterms:modified>
</cp:coreProperties>
</file>