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302" r:id="rId3"/>
    <p:sldId id="260" r:id="rId4"/>
    <p:sldId id="297" r:id="rId5"/>
    <p:sldId id="301" r:id="rId6"/>
    <p:sldId id="303" r:id="rId7"/>
    <p:sldId id="305" r:id="rId8"/>
    <p:sldId id="307" r:id="rId9"/>
    <p:sldId id="306" r:id="rId10"/>
    <p:sldId id="266" r:id="rId11"/>
    <p:sldId id="308" r:id="rId12"/>
    <p:sldId id="310" r:id="rId13"/>
    <p:sldId id="31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E0E32-AB52-42E0-AC6D-3AFC7B62C5D6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F105E-FA88-447C-90F8-291B1D11E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6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FC6199-039A-43EB-9E09-BD6DD7CF94B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971550" y="2565400"/>
            <a:ext cx="7343775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0" lang="en-US" altLang="zh-CN" dirty="0"/>
              <a:t>     </a:t>
            </a:r>
            <a:r>
              <a:rPr kumimoji="0" lang="en-US" altLang="zh-CN" sz="4800" dirty="0"/>
              <a:t>The Past Participle (2) 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0" lang="en-US" altLang="zh-CN" sz="4800" dirty="0"/>
              <a:t> as the Object Complement</a:t>
            </a:r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755650" y="979488"/>
            <a:ext cx="545147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600" dirty="0">
                <a:solidFill>
                  <a:srgbClr val="9900CC"/>
                </a:solidFill>
                <a:latin typeface="Arial Black" pitchFamily="34" charset="0"/>
              </a:rPr>
              <a:t>Unit 2  Grammar</a:t>
            </a:r>
          </a:p>
        </p:txBody>
      </p:sp>
    </p:spTree>
    <p:extLst>
      <p:ext uri="{BB962C8B-B14F-4D97-AF65-F5344CB8AC3E}">
        <p14:creationId xmlns:p14="http://schemas.microsoft.com/office/powerpoint/2010/main" val="350684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sz="3600" dirty="0" smtClean="0">
                <a:solidFill>
                  <a:srgbClr val="FF0000"/>
                </a:solidFill>
              </a:rPr>
              <a:t>：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一些动词的过去分词， 已经固定成为了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形容词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做宾补的时候只表示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状态和特点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，不表示被动，可当做固定搭配去用。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him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seated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there.  see the leaf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gone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wind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him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dressed 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keep your mouth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shut/closed/open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otice him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thought /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words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kept his diary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 box.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found the window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broken 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his eyes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me.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89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me:</a:t>
            </a:r>
          </a:p>
          <a:p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surprised / astonished / amazed/ frightened/ terrified/ excited/ disappointed / puzzled/embarrassed/ tired / bored / interested/ moved/ touched/ pleased/ confused/ exhausted/ amused/ lost / worried</a:t>
            </a:r>
          </a:p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4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21586"/>
            <a:ext cx="9108504" cy="679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The boss wanted work ___(do) as quickly as possible.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 boss wanted us ___(do)the work as quickly as possible.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teacher tried to make students___(interest) in his class.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The teacher tried to make his class_____(interest).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With he____(finish) his work, he accepted the invitation.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With his work ___(finish), he accepted the invitation.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Because he ___(finish) his work, he accepted the invitation.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Peter saw a little boy ____(chase) a dog.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Peter saw a little boy____(chase) by a dog.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I have had the traffic rule ____(explain) often enough.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I can not make my English ____(understand).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12.You’d better keep your parents ___(inform) of your life.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You’d better not keep your skin ___(expose) to the sun.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3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7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The killer was brought in, with his hands ___(tie)  behind the back.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The police brought in the killer, ____(tie) his hands with a rope.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I want to see the plan ____(carry) out the next year.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I want to see you ____(carry) out the plan next year.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 Do you have any idea to have my written English ___(improve)?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While ___(listen) to the lecture, they kept the windows ____(close)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 The speaker raised his voice but still couldn’t make himself___(hear).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0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57200" y="895446"/>
            <a:ext cx="79248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 I often hear the girl ____ this English </a:t>
            </a:r>
          </a:p>
          <a:p>
            <a:pPr eaLnBrk="1" hangingPunct="1"/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    song in her room.</a:t>
            </a:r>
          </a:p>
          <a:p>
            <a:pPr eaLnBrk="1" hangingPunct="1"/>
            <a:r>
              <a:rPr lang="en-US" altLang="zh-CN" sz="3600" b="1" dirty="0">
                <a:latin typeface="Times New Roman" pitchFamily="18" charset="0"/>
              </a:rPr>
              <a:t>2.</a:t>
            </a:r>
            <a:r>
              <a:rPr lang="en-US" altLang="zh-CN" dirty="0"/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The girl is often heard _______ this English song in her room.</a:t>
            </a:r>
          </a:p>
          <a:p>
            <a:pPr eaLnBrk="1" hangingPunct="1"/>
            <a:r>
              <a:rPr lang="en-US" altLang="zh-CN" sz="3600" b="1" dirty="0">
                <a:latin typeface="Times New Roman" pitchFamily="18" charset="0"/>
              </a:rPr>
              <a:t>3.</a:t>
            </a:r>
            <a:r>
              <a:rPr lang="en-US" altLang="zh-CN" dirty="0"/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I hear this English song ____ in her room.</a:t>
            </a:r>
          </a:p>
          <a:p>
            <a:pPr eaLnBrk="1" hangingPunct="1"/>
            <a:r>
              <a:rPr lang="en-US" altLang="zh-CN" sz="3600" b="1" dirty="0">
                <a:latin typeface="Times New Roman" pitchFamily="18" charset="0"/>
              </a:rPr>
              <a:t>4.</a:t>
            </a:r>
            <a:r>
              <a:rPr lang="en-US" altLang="zh-CN" dirty="0"/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This English song was heard ____ by the girl in her room.</a:t>
            </a:r>
          </a:p>
          <a:p>
            <a:pPr eaLnBrk="1" hangingPunct="1"/>
            <a:r>
              <a:rPr lang="en-US" altLang="zh-CN" sz="3600" b="1" dirty="0">
                <a:latin typeface="Times New Roman" pitchFamily="18" charset="0"/>
              </a:rPr>
              <a:t>5.</a:t>
            </a:r>
            <a:r>
              <a:rPr lang="en-US" altLang="zh-CN" dirty="0"/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I heard the girl _______ this English song in her room when I passed by.</a:t>
            </a:r>
            <a:endParaRPr lang="en-US" altLang="zh-CN" dirty="0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876800" y="838200"/>
            <a:ext cx="1079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99"/>
                </a:solidFill>
                <a:latin typeface="Times New Roman" pitchFamily="18" charset="0"/>
              </a:rPr>
              <a:t>sing</a:t>
            </a: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5410200" y="1905000"/>
            <a:ext cx="165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</a:rPr>
              <a:t> </a:t>
            </a:r>
            <a:r>
              <a:rPr lang="en-US" altLang="zh-CN" sz="3600" b="1">
                <a:solidFill>
                  <a:srgbClr val="000099"/>
                </a:solidFill>
                <a:latin typeface="Times New Roman" pitchFamily="18" charset="0"/>
              </a:rPr>
              <a:t>to sing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5638800" y="2971800"/>
            <a:ext cx="165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99"/>
                </a:solidFill>
                <a:latin typeface="Times New Roman" pitchFamily="18" charset="0"/>
              </a:rPr>
              <a:t>sung</a:t>
            </a: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553200" y="4038600"/>
            <a:ext cx="165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99"/>
                </a:solidFill>
                <a:latin typeface="Times New Roman" pitchFamily="18" charset="0"/>
              </a:rPr>
              <a:t>sung</a:t>
            </a: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4114800" y="5181600"/>
            <a:ext cx="165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99"/>
                </a:solidFill>
                <a:latin typeface="Times New Roman" pitchFamily="18" charset="0"/>
              </a:rPr>
              <a:t>singing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685800" y="228600"/>
            <a:ext cx="769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itchFamily="18" charset="0"/>
              </a:rPr>
              <a:t>Warming-up: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</a:rPr>
              <a:t>用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sing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的正确形式填空。</a:t>
            </a:r>
          </a:p>
        </p:txBody>
      </p:sp>
    </p:spTree>
    <p:extLst>
      <p:ext uri="{BB962C8B-B14F-4D97-AF65-F5344CB8AC3E}">
        <p14:creationId xmlns:p14="http://schemas.microsoft.com/office/powerpoint/2010/main" val="192309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 autoUpdateAnimBg="0"/>
      <p:bldP spid="82954" grpId="0" autoUpdateAnimBg="0"/>
      <p:bldP spid="82953" grpId="0" autoUpdateAnimBg="0"/>
      <p:bldP spid="2" grpId="0" autoUpdateAnimBg="0"/>
      <p:bldP spid="8295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/>
          </p:cNvSpPr>
          <p:nvPr/>
        </p:nvSpPr>
        <p:spPr bwMode="auto">
          <a:xfrm>
            <a:off x="539750" y="1239838"/>
            <a:ext cx="6553200" cy="3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kumimoji="0" lang="zh-CN" altLang="en-US" sz="3600" b="1" dirty="0">
                <a:solidFill>
                  <a:srgbClr val="9900CC"/>
                </a:solidFill>
              </a:rPr>
              <a:t>在上一单元我们讲解了过去分词作定语和表语。</a:t>
            </a:r>
          </a:p>
          <a:p>
            <a:pPr>
              <a:lnSpc>
                <a:spcPct val="145000"/>
              </a:lnSpc>
            </a:pPr>
            <a:r>
              <a:rPr kumimoji="0" lang="zh-CN" altLang="en-US" sz="3600" b="1" dirty="0">
                <a:solidFill>
                  <a:srgbClr val="FF0066"/>
                </a:solidFill>
              </a:rPr>
              <a:t>本单元我们将学习过去分词作宾语补足语。</a:t>
            </a:r>
          </a:p>
        </p:txBody>
      </p:sp>
    </p:spTree>
    <p:extLst>
      <p:ext uri="{BB962C8B-B14F-4D97-AF65-F5344CB8AC3E}">
        <p14:creationId xmlns:p14="http://schemas.microsoft.com/office/powerpoint/2010/main" val="417150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2124075" y="908050"/>
            <a:ext cx="4824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3600" b="1">
                <a:solidFill>
                  <a:srgbClr val="3333FF"/>
                </a:solidFill>
                <a:latin typeface="Arial" charset="0"/>
              </a:rPr>
              <a:t>什么是宾语补足语？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827088" y="1773238"/>
            <a:ext cx="7343775" cy="402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英语中有些及物动词，除有一个直接宾语以外，还要有一个宾语补足语，才能使句子的意义完整。这类常用的及物动词有：</a:t>
            </a:r>
            <a:r>
              <a:rPr kumimoji="0"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make, consider, cause, see, find, call, get, have, let, etc.</a:t>
            </a:r>
          </a:p>
        </p:txBody>
      </p:sp>
    </p:spTree>
    <p:extLst>
      <p:ext uri="{BB962C8B-B14F-4D97-AF65-F5344CB8AC3E}">
        <p14:creationId xmlns:p14="http://schemas.microsoft.com/office/powerpoint/2010/main" val="37128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323850" y="796925"/>
            <a:ext cx="8532813" cy="137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600" b="1" dirty="0">
                <a:solidFill>
                  <a:srgbClr val="FF3300"/>
                </a:solidFill>
              </a:rPr>
              <a:t>过去分词做宾语补足语</a:t>
            </a:r>
          </a:p>
          <a:p>
            <a:pPr>
              <a:lnSpc>
                <a:spcPct val="120000"/>
              </a:lnSpc>
            </a:pPr>
            <a:r>
              <a:rPr kumimoji="0" lang="en-US" altLang="zh-CN" sz="3600" b="1" dirty="0">
                <a:solidFill>
                  <a:srgbClr val="FF3300"/>
                </a:solidFill>
              </a:rPr>
              <a:t>Past Participle as the Object Complement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323850" y="2393950"/>
            <a:ext cx="8424863" cy="336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600" b="1" dirty="0"/>
              <a:t>       </a:t>
            </a:r>
            <a:r>
              <a:rPr kumimoji="0" lang="zh-CN" altLang="en-US" sz="3600" b="1" dirty="0"/>
              <a:t>作宾语补足语的过去分词一般来自</a:t>
            </a:r>
            <a:r>
              <a:rPr kumimoji="0" lang="zh-CN" altLang="en-US" sz="3600" b="1" dirty="0">
                <a:solidFill>
                  <a:srgbClr val="0000FF"/>
                </a:solidFill>
              </a:rPr>
              <a:t>及物动词</a:t>
            </a:r>
            <a:r>
              <a:rPr kumimoji="0" lang="en-US" altLang="zh-CN" sz="3600" b="1" dirty="0"/>
              <a:t>, </a:t>
            </a:r>
            <a:r>
              <a:rPr kumimoji="0" lang="zh-CN" altLang="en-US" sz="3600" b="1" dirty="0"/>
              <a:t>表示</a:t>
            </a:r>
            <a:r>
              <a:rPr kumimoji="0" lang="zh-CN" altLang="en-US" sz="3600" b="1" dirty="0">
                <a:solidFill>
                  <a:srgbClr val="0000FF"/>
                </a:solidFill>
              </a:rPr>
              <a:t>被动和完成意义</a:t>
            </a:r>
            <a:r>
              <a:rPr kumimoji="0" lang="en-US" altLang="zh-CN" sz="3600" b="1" dirty="0"/>
              <a:t>, </a:t>
            </a:r>
            <a:r>
              <a:rPr kumimoji="0" lang="zh-CN" altLang="en-US" sz="3600" b="1" dirty="0"/>
              <a:t>说明宾语所处的状态</a:t>
            </a:r>
            <a:r>
              <a:rPr kumimoji="0" lang="en-US" altLang="zh-CN" sz="3600" b="1" dirty="0"/>
              <a:t>, </a:t>
            </a:r>
            <a:r>
              <a:rPr kumimoji="0" lang="zh-CN" altLang="en-US" sz="3600" b="1" dirty="0"/>
              <a:t>一般跟它前面的宾语在逻辑上构成动宾关系</a:t>
            </a:r>
            <a:r>
              <a:rPr kumimoji="0" lang="en-US" altLang="zh-CN" sz="3600" b="1" dirty="0"/>
              <a:t>, </a:t>
            </a:r>
            <a:r>
              <a:rPr kumimoji="0" lang="zh-CN" altLang="en-US" sz="3600" b="1" dirty="0"/>
              <a:t>表被动</a:t>
            </a:r>
            <a:r>
              <a:rPr kumimoji="0" lang="en-US" altLang="zh-CN" sz="3600" b="1" dirty="0"/>
              <a:t>, </a:t>
            </a:r>
            <a:r>
              <a:rPr kumimoji="0" lang="zh-CN" altLang="en-US" sz="3600" b="1" dirty="0"/>
              <a:t>其结构形式为</a:t>
            </a:r>
            <a:r>
              <a:rPr kumimoji="0" lang="en-US" altLang="zh-CN" sz="3600" b="1" dirty="0"/>
              <a:t>: </a:t>
            </a:r>
          </a:p>
          <a:p>
            <a:pPr>
              <a:lnSpc>
                <a:spcPct val="120000"/>
              </a:lnSpc>
            </a:pPr>
            <a:r>
              <a:rPr kumimoji="0" lang="zh-CN" altLang="en-US" sz="3600" b="1" dirty="0">
                <a:solidFill>
                  <a:srgbClr val="0000FF"/>
                </a:solidFill>
              </a:rPr>
              <a:t>主语＋谓语动词＋宾语＋过去分词。</a:t>
            </a:r>
          </a:p>
        </p:txBody>
      </p:sp>
    </p:spTree>
    <p:extLst>
      <p:ext uri="{BB962C8B-B14F-4D97-AF65-F5344CB8AC3E}">
        <p14:creationId xmlns:p14="http://schemas.microsoft.com/office/powerpoint/2010/main" val="27947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839200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3600" b="1" dirty="0">
                <a:solidFill>
                  <a:srgbClr val="000099"/>
                </a:solidFill>
                <a:latin typeface="Times New Roman" pitchFamily="18" charset="0"/>
              </a:rPr>
              <a:t>1. </a:t>
            </a:r>
            <a:r>
              <a:rPr kumimoji="1" lang="zh-CN" altLang="en-US" sz="3600" b="1" dirty="0">
                <a:solidFill>
                  <a:srgbClr val="000099"/>
                </a:solidFill>
                <a:latin typeface="Times New Roman" pitchFamily="18" charset="0"/>
              </a:rPr>
              <a:t>在感官动词（</a:t>
            </a:r>
            <a:r>
              <a:rPr kumimoji="1" lang="en-US" altLang="zh-CN" sz="3600" b="1" dirty="0">
                <a:solidFill>
                  <a:srgbClr val="000099"/>
                </a:solidFill>
                <a:latin typeface="Times New Roman" pitchFamily="18" charset="0"/>
              </a:rPr>
              <a:t>feel, find, hear, notice, see, </a:t>
            </a:r>
            <a:r>
              <a:rPr kumimoji="1" lang="en-US" altLang="zh-CN" sz="3600" b="1" dirty="0" smtClean="0">
                <a:solidFill>
                  <a:srgbClr val="000099"/>
                </a:solidFill>
                <a:latin typeface="Times New Roman" pitchFamily="18" charset="0"/>
              </a:rPr>
              <a:t>notice, observe, watch</a:t>
            </a:r>
            <a:r>
              <a:rPr kumimoji="1" lang="zh-CN" altLang="en-US" sz="3600" b="1" dirty="0">
                <a:solidFill>
                  <a:srgbClr val="000099"/>
                </a:solidFill>
                <a:latin typeface="Times New Roman" pitchFamily="18" charset="0"/>
              </a:rPr>
              <a:t>等）之后，表示感受到某人或某事被做。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52400" y="2133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dirty="0">
                <a:latin typeface="Times New Roman" pitchFamily="18" charset="0"/>
              </a:rPr>
              <a:t>I was sleeping when I heard my name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called</a:t>
            </a:r>
            <a:r>
              <a:rPr kumimoji="1" lang="en-US" altLang="zh-CN" sz="3600" b="1" dirty="0">
                <a:latin typeface="Times New Roman" pitchFamily="18" charset="0"/>
              </a:rPr>
              <a:t>.</a:t>
            </a:r>
            <a:r>
              <a:rPr kumimoji="1" lang="en-US" altLang="zh-CN" sz="4400" b="1" dirty="0">
                <a:latin typeface="Times New Roman" pitchFamily="18" charset="0"/>
              </a:rPr>
              <a:t> 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304800" y="2902723"/>
            <a:ext cx="853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latin typeface="Times New Roman" pitchFamily="18" charset="0"/>
              </a:rPr>
              <a:t>When we got to school, we found the door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locked</a:t>
            </a:r>
            <a:r>
              <a:rPr lang="en-US" altLang="zh-CN" sz="3600" b="1" dirty="0" smtClean="0">
                <a:latin typeface="Times New Roman" pitchFamily="18" charset="0"/>
              </a:rPr>
              <a:t>.</a:t>
            </a:r>
          </a:p>
          <a:p>
            <a:r>
              <a:rPr lang="en-US" altLang="zh-CN" sz="3600" b="1" dirty="0" smtClean="0">
                <a:latin typeface="Times New Roman" pitchFamily="18" charset="0"/>
              </a:rPr>
              <a:t>I heard the song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itchFamily="18" charset="0"/>
              </a:rPr>
              <a:t>sung</a:t>
            </a:r>
            <a:r>
              <a:rPr lang="en-US" altLang="zh-CN" sz="3600" b="1" dirty="0" smtClean="0">
                <a:latin typeface="Times New Roman" pitchFamily="18" charset="0"/>
              </a:rPr>
              <a:t>.</a:t>
            </a:r>
          </a:p>
          <a:p>
            <a:r>
              <a:rPr lang="en-US" altLang="zh-CN" sz="3600" b="1" dirty="0" smtClean="0">
                <a:latin typeface="Times New Roman" pitchFamily="18" charset="0"/>
              </a:rPr>
              <a:t>I saw a man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itchFamily="18" charset="0"/>
              </a:rPr>
              <a:t>knocked</a:t>
            </a:r>
            <a:r>
              <a:rPr lang="en-US" altLang="zh-CN" sz="3600" b="1" dirty="0" smtClean="0">
                <a:latin typeface="Times New Roman" pitchFamily="18" charset="0"/>
              </a:rPr>
              <a:t> down by a car.</a:t>
            </a:r>
            <a:endParaRPr lang="zh-CN" altLang="en-US" sz="3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8392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</a:pPr>
            <a:r>
              <a:rPr kumimoji="1" lang="en-US" altLang="zh-CN" sz="3600" b="1" dirty="0" smtClean="0">
                <a:solidFill>
                  <a:srgbClr val="000099"/>
                </a:solidFill>
                <a:latin typeface="Times New Roman" pitchFamily="18" charset="0"/>
              </a:rPr>
              <a:t>2. </a:t>
            </a:r>
            <a:r>
              <a:rPr kumimoji="1" lang="zh-CN" altLang="en-US" sz="3600" b="1" dirty="0">
                <a:solidFill>
                  <a:srgbClr val="000099"/>
                </a:solidFill>
                <a:latin typeface="Times New Roman" pitchFamily="18" charset="0"/>
              </a:rPr>
              <a:t>在使役动词（</a:t>
            </a:r>
            <a:r>
              <a:rPr kumimoji="1" lang="en-US" altLang="zh-CN" sz="3600" b="1" dirty="0">
                <a:solidFill>
                  <a:srgbClr val="000099"/>
                </a:solidFill>
                <a:latin typeface="Times New Roman" pitchFamily="18" charset="0"/>
              </a:rPr>
              <a:t>get, have, make, keep, leave</a:t>
            </a:r>
            <a:r>
              <a:rPr kumimoji="1" lang="zh-CN" altLang="en-US" sz="3600" b="1" dirty="0">
                <a:solidFill>
                  <a:srgbClr val="000099"/>
                </a:solidFill>
                <a:latin typeface="Times New Roman" pitchFamily="18" charset="0"/>
              </a:rPr>
              <a:t>）之后</a:t>
            </a:r>
            <a:r>
              <a:rPr kumimoji="1" lang="en-US" altLang="zh-CN" sz="3600" b="1" dirty="0">
                <a:solidFill>
                  <a:srgbClr val="000099"/>
                </a:solidFill>
                <a:latin typeface="Times New Roman" pitchFamily="18" charset="0"/>
              </a:rPr>
              <a:t>, </a:t>
            </a:r>
            <a:r>
              <a:rPr kumimoji="1" lang="zh-CN" altLang="en-US" sz="3600" b="1" dirty="0">
                <a:solidFill>
                  <a:srgbClr val="000099"/>
                </a:solidFill>
                <a:latin typeface="Times New Roman" pitchFamily="18" charset="0"/>
              </a:rPr>
              <a:t>用过去分词作宾语补足语</a:t>
            </a:r>
            <a:r>
              <a:rPr kumimoji="1" lang="en-US" altLang="zh-CN" sz="3600" b="1" dirty="0">
                <a:solidFill>
                  <a:srgbClr val="000099"/>
                </a:solidFill>
                <a:latin typeface="Times New Roman" pitchFamily="18" charset="0"/>
              </a:rPr>
              <a:t>, </a:t>
            </a:r>
            <a:r>
              <a:rPr kumimoji="1" lang="zh-CN" altLang="en-US" sz="3600" b="1" dirty="0">
                <a:solidFill>
                  <a:srgbClr val="000099"/>
                </a:solidFill>
                <a:latin typeface="Times New Roman" pitchFamily="18" charset="0"/>
              </a:rPr>
              <a:t>表示“使</a:t>
            </a:r>
            <a:r>
              <a:rPr kumimoji="1" lang="en-US" altLang="zh-CN" sz="3600" b="1" dirty="0">
                <a:solidFill>
                  <a:srgbClr val="000099"/>
                </a:solidFill>
                <a:latin typeface="Times New Roman" pitchFamily="18" charset="0"/>
              </a:rPr>
              <a:t>/ 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kumimoji="1" lang="zh-CN" altLang="en-US" sz="3600" b="1" dirty="0">
                <a:solidFill>
                  <a:srgbClr val="000099"/>
                </a:solidFill>
                <a:latin typeface="Times New Roman" pitchFamily="18" charset="0"/>
              </a:rPr>
              <a:t>   让 </a:t>
            </a:r>
            <a:r>
              <a:rPr kumimoji="1" lang="en-US" altLang="zh-CN" sz="3600" b="1" dirty="0">
                <a:solidFill>
                  <a:srgbClr val="000099"/>
                </a:solidFill>
                <a:latin typeface="Times New Roman" pitchFamily="18" charset="0"/>
              </a:rPr>
              <a:t>…</a:t>
            </a:r>
            <a:r>
              <a:rPr kumimoji="1" lang="zh-CN" altLang="en-US" sz="3600" b="1" dirty="0">
                <a:solidFill>
                  <a:srgbClr val="000099"/>
                </a:solidFill>
                <a:latin typeface="Times New Roman" pitchFamily="18" charset="0"/>
              </a:rPr>
              <a:t>被做” 。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685800" y="2590800"/>
            <a:ext cx="601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I want to make my hair </a:t>
            </a: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cut</a:t>
            </a:r>
            <a:r>
              <a:rPr kumimoji="1" lang="en-US" altLang="zh-CN" sz="3600" b="1">
                <a:latin typeface="Times New Roman" pitchFamily="18" charset="0"/>
              </a:rPr>
              <a:t>.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85800" y="3232150"/>
            <a:ext cx="8001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dirty="0">
                <a:latin typeface="Times New Roman" pitchFamily="18" charset="0"/>
              </a:rPr>
              <a:t>Jane got her bad tooth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pulled </a:t>
            </a:r>
            <a:r>
              <a:rPr kumimoji="1" lang="en-US" altLang="zh-CN" sz="3600" b="1" dirty="0">
                <a:latin typeface="Times New Roman" pitchFamily="18" charset="0"/>
              </a:rPr>
              <a:t>out at the dentist’s</a:t>
            </a:r>
            <a:r>
              <a:rPr kumimoji="1" lang="en-US" altLang="zh-CN" sz="3600" b="1" dirty="0" smtClean="0">
                <a:latin typeface="Times New Roman" pitchFamily="18" charset="0"/>
              </a:rPr>
              <a:t>.</a:t>
            </a:r>
          </a:p>
          <a:p>
            <a:r>
              <a:rPr kumimoji="1" lang="en-US" altLang="zh-CN" sz="3600" b="1" dirty="0" smtClean="0">
                <a:latin typeface="Times New Roman" pitchFamily="18" charset="0"/>
              </a:rPr>
              <a:t>I had my bike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Times New Roman" pitchFamily="18" charset="0"/>
              </a:rPr>
              <a:t>repaired</a:t>
            </a:r>
            <a:r>
              <a:rPr kumimoji="1" lang="en-US" altLang="zh-CN" sz="3600" b="1" dirty="0" smtClean="0">
                <a:latin typeface="Times New Roman" pitchFamily="18" charset="0"/>
              </a:rPr>
              <a:t> yesterday.</a:t>
            </a:r>
          </a:p>
          <a:p>
            <a:r>
              <a:rPr kumimoji="1" lang="en-US" altLang="zh-CN" sz="3600" b="1" dirty="0" smtClean="0">
                <a:latin typeface="Times New Roman" pitchFamily="18" charset="0"/>
              </a:rPr>
              <a:t>He left/ kept the door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Times New Roman" pitchFamily="18" charset="0"/>
              </a:rPr>
              <a:t>locked</a:t>
            </a:r>
            <a:r>
              <a:rPr kumimoji="1" lang="en-US" altLang="zh-CN" sz="3600" b="1" dirty="0" smtClean="0">
                <a:latin typeface="Times New Roman" pitchFamily="18" charset="0"/>
              </a:rPr>
              <a:t> for a long time.</a:t>
            </a:r>
          </a:p>
          <a:p>
            <a:r>
              <a:rPr kumimoji="1" lang="en-US" altLang="zh-CN" sz="3600" b="1" dirty="0" smtClean="0">
                <a:latin typeface="Times New Roman" pitchFamily="18" charset="0"/>
              </a:rPr>
              <a:t>You’d better keep the guests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Times New Roman" pitchFamily="18" charset="0"/>
              </a:rPr>
              <a:t>seated.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152400" y="304800"/>
            <a:ext cx="8686800" cy="143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3600" b="1" dirty="0" smtClean="0">
                <a:solidFill>
                  <a:srgbClr val="000099"/>
                </a:solidFill>
                <a:latin typeface="Times New Roman" pitchFamily="18" charset="0"/>
              </a:rPr>
              <a:t>3. </a:t>
            </a:r>
            <a:r>
              <a:rPr kumimoji="1" lang="zh-CN" altLang="en-US" sz="3600" b="1" dirty="0">
                <a:solidFill>
                  <a:srgbClr val="000099"/>
                </a:solidFill>
                <a:latin typeface="Times New Roman" pitchFamily="18" charset="0"/>
              </a:rPr>
              <a:t>在</a:t>
            </a:r>
            <a:r>
              <a:rPr kumimoji="1" lang="en-US" altLang="en-US" sz="3600" b="1" dirty="0" err="1">
                <a:solidFill>
                  <a:srgbClr val="000099"/>
                </a:solidFill>
                <a:latin typeface="Times New Roman" pitchFamily="18" charset="0"/>
              </a:rPr>
              <a:t>表示“意欲；命令”的动词</a:t>
            </a:r>
            <a:r>
              <a:rPr kumimoji="1" lang="zh-CN" altLang="en-US" sz="3600" b="1" dirty="0">
                <a:solidFill>
                  <a:srgbClr val="000099"/>
                </a:solidFill>
                <a:latin typeface="Times New Roman" pitchFamily="18" charset="0"/>
              </a:rPr>
              <a:t>（</a:t>
            </a:r>
            <a:r>
              <a:rPr kumimoji="1" lang="en-US" altLang="zh-CN" sz="3600" b="1" dirty="0">
                <a:solidFill>
                  <a:srgbClr val="000099"/>
                </a:solidFill>
                <a:latin typeface="Times New Roman" pitchFamily="18" charset="0"/>
              </a:rPr>
              <a:t>like, order, 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3600" b="1" dirty="0">
                <a:solidFill>
                  <a:srgbClr val="000099"/>
                </a:solidFill>
                <a:latin typeface="Times New Roman" pitchFamily="18" charset="0"/>
              </a:rPr>
              <a:t>    want, wish</a:t>
            </a:r>
            <a:r>
              <a:rPr kumimoji="1" lang="zh-CN" altLang="en-US" sz="3600" b="1" dirty="0">
                <a:solidFill>
                  <a:srgbClr val="000099"/>
                </a:solidFill>
                <a:latin typeface="Times New Roman" pitchFamily="18" charset="0"/>
              </a:rPr>
              <a:t>）之后 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152400" y="2057400"/>
            <a:ext cx="876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dirty="0">
                <a:latin typeface="Times New Roman" pitchFamily="18" charset="0"/>
              </a:rPr>
              <a:t>I wish these letters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typed</a:t>
            </a:r>
            <a:r>
              <a:rPr kumimoji="1" lang="en-US" altLang="zh-CN" sz="3600" b="1" dirty="0">
                <a:latin typeface="Times New Roman" pitchFamily="18" charset="0"/>
              </a:rPr>
              <a:t> as soon as possible.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51520" y="2704203"/>
            <a:ext cx="830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dirty="0">
                <a:latin typeface="Times New Roman" pitchFamily="18" charset="0"/>
              </a:rPr>
              <a:t>He didn’t want such question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discussed </a:t>
            </a:r>
            <a:r>
              <a:rPr kumimoji="1" lang="en-US" altLang="zh-CN" sz="3600" b="1" dirty="0">
                <a:latin typeface="Times New Roman" pitchFamily="18" charset="0"/>
              </a:rPr>
              <a:t>at the meeting</a:t>
            </a:r>
            <a:r>
              <a:rPr kumimoji="1" lang="en-US" altLang="zh-CN" sz="3600" b="1" dirty="0" smtClean="0">
                <a:latin typeface="Times New Roman" pitchFamily="18" charset="0"/>
              </a:rPr>
              <a:t>.</a:t>
            </a:r>
          </a:p>
          <a:p>
            <a:r>
              <a:rPr kumimoji="1" lang="en-US" altLang="zh-CN" sz="3600" b="1" dirty="0" smtClean="0">
                <a:latin typeface="Times New Roman" pitchFamily="18" charset="0"/>
              </a:rPr>
              <a:t>The commander ordered the army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Times New Roman" pitchFamily="18" charset="0"/>
              </a:rPr>
              <a:t>organized</a:t>
            </a:r>
            <a:r>
              <a:rPr kumimoji="1" lang="en-US" altLang="zh-CN" sz="3600" b="1" dirty="0" smtClean="0">
                <a:latin typeface="Times New Roman" pitchFamily="18" charset="0"/>
              </a:rPr>
              <a:t>.</a:t>
            </a:r>
            <a:endParaRPr kumimoji="1" lang="en-US" altLang="zh-CN" sz="3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304800" y="1752600"/>
            <a:ext cx="8550275" cy="485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1.The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murderer was brought in, with his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   hands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tied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 behind his back.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zh-CN" altLang="en-US" sz="3200" b="1" dirty="0">
                <a:latin typeface="Times New Roman" pitchFamily="18" charset="0"/>
              </a:rPr>
              <a:t>表方式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2. With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water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heated,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we can see the steam.</a:t>
            </a:r>
          </a:p>
          <a:p>
            <a:r>
              <a:rPr kumimoji="1" lang="en-US" altLang="zh-CN" sz="3200" b="1" dirty="0" smtClean="0">
                <a:latin typeface="Times New Roman" pitchFamily="18" charset="0"/>
              </a:rPr>
              <a:t>     (</a:t>
            </a:r>
            <a:r>
              <a:rPr kumimoji="1" lang="zh-CN" altLang="en-US" sz="3200" b="1" dirty="0">
                <a:latin typeface="Times New Roman" pitchFamily="18" charset="0"/>
              </a:rPr>
              <a:t>表条件</a:t>
            </a:r>
            <a:r>
              <a:rPr kumimoji="1" lang="en-US" altLang="zh-CN" sz="3200" b="1" dirty="0">
                <a:latin typeface="Times New Roman" pitchFamily="18" charset="0"/>
              </a:rPr>
              <a:t>) 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3. With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the matter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settled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, we all went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   home </a:t>
            </a:r>
            <a:r>
              <a:rPr lang="en-US" altLang="zh-CN" sz="3200" b="1" dirty="0">
                <a:latin typeface="Times New Roman" pitchFamily="18" charset="0"/>
              </a:rPr>
              <a:t>.(</a:t>
            </a:r>
            <a:r>
              <a:rPr lang="zh-CN" altLang="en-US" sz="3200" b="1" dirty="0">
                <a:latin typeface="Times New Roman" pitchFamily="18" charset="0"/>
              </a:rPr>
              <a:t>表原因</a:t>
            </a:r>
            <a:r>
              <a:rPr lang="en-US" altLang="zh-CN" sz="3200" b="1" dirty="0">
                <a:latin typeface="Times New Roman" pitchFamily="18" charset="0"/>
              </a:rPr>
              <a:t>) </a:t>
            </a:r>
            <a:endParaRPr lang="en-US" altLang="zh-CN" sz="3200" b="1" dirty="0" smtClean="0"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3200" b="1" dirty="0" smtClean="0">
                <a:latin typeface="Times New Roman" pitchFamily="18" charset="0"/>
              </a:rPr>
              <a:t>4. She stood in front of him, with her eyes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fixed</a:t>
            </a:r>
            <a:r>
              <a:rPr lang="en-US" altLang="zh-CN" sz="3200" b="1" dirty="0" smtClean="0">
                <a:latin typeface="Times New Roman" pitchFamily="18" charset="0"/>
              </a:rPr>
              <a:t>    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dirty="0" smtClean="0">
                <a:latin typeface="Times New Roman" pitchFamily="18" charset="0"/>
              </a:rPr>
              <a:t>   on him.(</a:t>
            </a:r>
            <a:r>
              <a:rPr lang="zh-CN" altLang="en-US" sz="3200" b="1" dirty="0" smtClean="0">
                <a:latin typeface="Times New Roman" pitchFamily="18" charset="0"/>
              </a:rPr>
              <a:t>表伴随</a:t>
            </a:r>
            <a:r>
              <a:rPr lang="en-US" altLang="zh-CN" sz="3200" b="1" dirty="0" smtClean="0">
                <a:latin typeface="Times New Roman" pitchFamily="18" charset="0"/>
              </a:rPr>
              <a:t>)</a:t>
            </a:r>
            <a:endParaRPr lang="zh-CN" altLang="en-US" sz="3200" b="1" dirty="0">
              <a:latin typeface="Times New Roman" pitchFamily="18" charset="0"/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533400" y="152400"/>
            <a:ext cx="7924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4. </a:t>
            </a:r>
            <a:r>
              <a:rPr lang="zh-CN" altLang="en-US" sz="36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用在“</a:t>
            </a:r>
            <a:r>
              <a:rPr lang="en-US" altLang="zh-CN" sz="36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with </a:t>
            </a:r>
            <a:r>
              <a:rPr lang="zh-CN" altLang="en-US" sz="36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”的复合结构中</a:t>
            </a:r>
          </a:p>
          <a:p>
            <a:r>
              <a:rPr lang="zh-CN" altLang="en-US" sz="36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（</a:t>
            </a:r>
            <a:r>
              <a:rPr lang="en-US" altLang="zh-CN" sz="36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with sb./ </a:t>
            </a:r>
            <a:r>
              <a:rPr lang="en-US" altLang="zh-CN" sz="3600" b="1" dirty="0" err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sth</a:t>
            </a:r>
            <a:r>
              <a:rPr lang="en-US" altLang="zh-CN" sz="36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. done.</a:t>
            </a:r>
            <a:r>
              <a:rPr lang="zh-CN" altLang="en-US" sz="36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9195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977</Words>
  <Application>Microsoft Office PowerPoint</Application>
  <PresentationFormat>全屏显示(4:3)</PresentationFormat>
  <Paragraphs>84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15</cp:revision>
  <dcterms:created xsi:type="dcterms:W3CDTF">2015-09-22T14:07:36Z</dcterms:created>
  <dcterms:modified xsi:type="dcterms:W3CDTF">2016-09-29T01:47:44Z</dcterms:modified>
</cp:coreProperties>
</file>