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8" r:id="rId5"/>
    <p:sldId id="265" r:id="rId6"/>
    <p:sldId id="258" r:id="rId7"/>
    <p:sldId id="267" r:id="rId8"/>
    <p:sldId id="275" r:id="rId9"/>
    <p:sldId id="276" r:id="rId10"/>
    <p:sldId id="274" r:id="rId11"/>
    <p:sldId id="269" r:id="rId12"/>
    <p:sldId id="270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2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0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6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5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5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599C-DAAD-44F8-871F-767466864D34}" type="datetimeFigureOut">
              <a:rPr lang="zh-CN" altLang="en-US" smtClean="0"/>
              <a:t>2013-10-23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69D8-8035-4D2B-839C-1E6229BF2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5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852936"/>
            <a:ext cx="4525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离  子  反  应</a:t>
            </a:r>
            <a:endParaRPr lang="zh-CN" altLang="en-US" sz="4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59" y="476672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第二章</a:t>
            </a:r>
            <a:endParaRPr lang="en-US" altLang="zh-CN" dirty="0" smtClean="0"/>
          </a:p>
          <a:p>
            <a:r>
              <a:rPr lang="zh-CN" altLang="en-US" dirty="0" smtClean="0"/>
              <a:t>化学物质及其变化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61653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深圳实验学校高中部江宏生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3320" y="220486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mtClean="0"/>
              <a:t>第二节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第一课时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55577" y="1412402"/>
            <a:ext cx="3672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FF0066"/>
                </a:solidFill>
                <a:latin typeface="+mn-ea"/>
                <a:ea typeface="+mn-ea"/>
              </a:rPr>
              <a:t>强电解质电离</a:t>
            </a:r>
            <a:r>
              <a:rPr lang="zh-CN" altLang="en-US" sz="2400" b="1" dirty="0">
                <a:solidFill>
                  <a:srgbClr val="FF0066"/>
                </a:solidFill>
                <a:latin typeface="+mn-ea"/>
                <a:ea typeface="+mn-ea"/>
              </a:rPr>
              <a:t>方程式</a:t>
            </a:r>
          </a:p>
        </p:txBody>
      </p:sp>
      <p:sp>
        <p:nvSpPr>
          <p:cNvPr id="7176" name="Text Box 21"/>
          <p:cNvSpPr txBox="1">
            <a:spLocks noChangeArrowheads="1"/>
          </p:cNvSpPr>
          <p:nvPr/>
        </p:nvSpPr>
        <p:spPr bwMode="auto">
          <a:xfrm>
            <a:off x="2051720" y="2060848"/>
            <a:ext cx="36724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HCl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=   </a:t>
            </a:r>
            <a:r>
              <a:rPr lang="en-US" altLang="zh-CN" sz="2400" b="1" dirty="0">
                <a:solidFill>
                  <a:srgbClr val="000000"/>
                </a:solidFill>
              </a:rPr>
              <a:t>H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+ </a:t>
            </a:r>
            <a:r>
              <a:rPr lang="en-US" altLang="zh-CN" sz="2400" b="1" dirty="0">
                <a:solidFill>
                  <a:srgbClr val="000000"/>
                </a:solidFill>
              </a:rPr>
              <a:t>+ </a:t>
            </a:r>
            <a:r>
              <a:rPr lang="en-US" altLang="zh-CN" sz="2400" b="1" dirty="0" err="1">
                <a:solidFill>
                  <a:srgbClr val="000000"/>
                </a:solidFill>
              </a:rPr>
              <a:t>Cl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-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NaCl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=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Na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+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Ba(OH)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+2OH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altLang="zh-CN" sz="2400" dirty="0"/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322708" y="4149080"/>
            <a:ext cx="8713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强电解质的电离是</a:t>
            </a:r>
            <a:r>
              <a:rPr lang="zh-CN" altLang="en-US" sz="2400" b="1" dirty="0">
                <a:solidFill>
                  <a:srgbClr val="FF3300"/>
                </a:solidFill>
              </a:rPr>
              <a:t>全部电离</a:t>
            </a:r>
            <a:r>
              <a:rPr lang="zh-CN" altLang="en-US" sz="2400" b="1" dirty="0"/>
              <a:t>的，用等号“ </a:t>
            </a:r>
            <a:r>
              <a:rPr lang="en-US" altLang="zh-CN" sz="2400" b="1" dirty="0">
                <a:solidFill>
                  <a:srgbClr val="FF3300"/>
                </a:solidFill>
              </a:rPr>
              <a:t>= 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表示，除水分子外，没有溶质分子存在。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591071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电解质电离方程式的书写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16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/>
      <p:bldP spid="82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18726" y="1765531"/>
            <a:ext cx="7200900" cy="1079500"/>
            <a:chOff x="113" y="618"/>
            <a:chExt cx="4536" cy="680"/>
          </a:xfrm>
        </p:grpSpPr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113" y="618"/>
              <a:ext cx="453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000000"/>
                  </a:solidFill>
                </a:rPr>
                <a:t>CH</a:t>
              </a:r>
              <a:r>
                <a:rPr lang="en-US" altLang="zh-CN" sz="2400" b="1" baseline="-30000" dirty="0" smtClean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COOH                 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CH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COO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- 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+ H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+</a:t>
              </a:r>
              <a:endParaRPr lang="en-US" altLang="zh-CN" sz="2400" b="1" dirty="0">
                <a:solidFill>
                  <a:srgbClr val="000000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                   NH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·H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O   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                  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NH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4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+ 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+ OH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-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1283" name="Group 17"/>
            <p:cNvGrpSpPr>
              <a:grpSpLocks/>
            </p:cNvGrpSpPr>
            <p:nvPr/>
          </p:nvGrpSpPr>
          <p:grpSpPr bwMode="auto">
            <a:xfrm>
              <a:off x="2406" y="663"/>
              <a:ext cx="538" cy="219"/>
              <a:chOff x="4904" y="3113"/>
              <a:chExt cx="801" cy="423"/>
            </a:xfrm>
          </p:grpSpPr>
          <p:sp>
            <p:nvSpPr>
              <p:cNvPr id="11289" name="Line 18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90" name="Line 19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91" name="Line 20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92" name="Line 21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1284" name="Group 22"/>
            <p:cNvGrpSpPr>
              <a:grpSpLocks/>
            </p:cNvGrpSpPr>
            <p:nvPr/>
          </p:nvGrpSpPr>
          <p:grpSpPr bwMode="auto">
            <a:xfrm>
              <a:off x="2290" y="1071"/>
              <a:ext cx="580" cy="227"/>
              <a:chOff x="4904" y="3113"/>
              <a:chExt cx="801" cy="423"/>
            </a:xfrm>
          </p:grpSpPr>
          <p:sp>
            <p:nvSpPr>
              <p:cNvPr id="11285" name="Line 23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86" name="Line 24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87" name="Line 25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88" name="Line 26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sp>
        <p:nvSpPr>
          <p:cNvPr id="9219" name="Text Box 38"/>
          <p:cNvSpPr txBox="1">
            <a:spLocks noChangeArrowheads="1"/>
          </p:cNvSpPr>
          <p:nvPr/>
        </p:nvSpPr>
        <p:spPr bwMode="auto">
          <a:xfrm>
            <a:off x="468313" y="328613"/>
            <a:ext cx="4960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弱电解质的电离和电离方程式</a:t>
            </a:r>
            <a:endParaRPr lang="zh-CN" altLang="en-US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900113" y="3501008"/>
            <a:ext cx="7632700" cy="1084262"/>
            <a:chOff x="249" y="1477"/>
            <a:chExt cx="4808" cy="683"/>
          </a:xfrm>
        </p:grpSpPr>
        <p:sp>
          <p:nvSpPr>
            <p:cNvPr id="11271" name="Text Box 52"/>
            <p:cNvSpPr txBox="1">
              <a:spLocks noChangeArrowheads="1"/>
            </p:cNvSpPr>
            <p:nvPr/>
          </p:nvSpPr>
          <p:spPr bwMode="auto">
            <a:xfrm>
              <a:off x="249" y="1477"/>
              <a:ext cx="480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H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CO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              H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+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+HCO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-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（第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步电离）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HCO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-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              H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+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+ CO</a:t>
              </a:r>
              <a:r>
                <a:rPr lang="en-US" altLang="zh-CN" sz="2400" b="1" baseline="-30000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baseline="30000" dirty="0">
                  <a:solidFill>
                    <a:srgbClr val="000000"/>
                  </a:solidFill>
                </a:rPr>
                <a:t>2-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（第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步电离）</a:t>
              </a:r>
            </a:p>
          </p:txBody>
        </p:sp>
        <p:grpSp>
          <p:nvGrpSpPr>
            <p:cNvPr id="11272" name="Group 58"/>
            <p:cNvGrpSpPr>
              <a:grpSpLocks/>
            </p:cNvGrpSpPr>
            <p:nvPr/>
          </p:nvGrpSpPr>
          <p:grpSpPr bwMode="auto">
            <a:xfrm>
              <a:off x="1156" y="1933"/>
              <a:ext cx="499" cy="227"/>
              <a:chOff x="4904" y="3113"/>
              <a:chExt cx="801" cy="423"/>
            </a:xfrm>
          </p:grpSpPr>
          <p:sp>
            <p:nvSpPr>
              <p:cNvPr id="11278" name="Line 59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79" name="Line 60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80" name="Line 61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81" name="Line 62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1273" name="Group 63"/>
            <p:cNvGrpSpPr>
              <a:grpSpLocks/>
            </p:cNvGrpSpPr>
            <p:nvPr/>
          </p:nvGrpSpPr>
          <p:grpSpPr bwMode="auto">
            <a:xfrm>
              <a:off x="1202" y="1525"/>
              <a:ext cx="480" cy="227"/>
              <a:chOff x="4904" y="3113"/>
              <a:chExt cx="801" cy="423"/>
            </a:xfrm>
          </p:grpSpPr>
          <p:sp>
            <p:nvSpPr>
              <p:cNvPr id="11274" name="Line 64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75" name="Line 65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76" name="Line 66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277" name="Line 67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395288" y="5221312"/>
            <a:ext cx="8424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多元弱酸要分步电离，如碳酸是二元弱酸，分两步电离，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磷酸是三元弱酸，分三步电离。都以第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步电离为主。</a:t>
            </a:r>
          </a:p>
        </p:txBody>
      </p:sp>
    </p:spTree>
    <p:extLst>
      <p:ext uri="{BB962C8B-B14F-4D97-AF65-F5344CB8AC3E}">
        <p14:creationId xmlns:p14="http://schemas.microsoft.com/office/powerpoint/2010/main" val="24807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14313" y="3440832"/>
            <a:ext cx="8030564" cy="2954337"/>
            <a:chOff x="249" y="1569"/>
            <a:chExt cx="4954" cy="1861"/>
          </a:xfrm>
        </p:grpSpPr>
        <p:sp>
          <p:nvSpPr>
            <p:cNvPr id="10244" name="Text Box 5"/>
            <p:cNvSpPr txBox="1">
              <a:spLocks noChangeArrowheads="1"/>
            </p:cNvSpPr>
            <p:nvPr/>
          </p:nvSpPr>
          <p:spPr bwMode="auto">
            <a:xfrm>
              <a:off x="249" y="1569"/>
              <a:ext cx="4954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+mj-ea"/>
                  <a:ea typeface="+mj-ea"/>
                </a:rPr>
                <a:t>（</a:t>
              </a:r>
              <a:r>
                <a:rPr lang="en-US" altLang="zh-CN" sz="2400" b="1" dirty="0">
                  <a:solidFill>
                    <a:srgbClr val="000000"/>
                  </a:solidFill>
                  <a:latin typeface="+mj-ea"/>
                  <a:ea typeface="+mj-ea"/>
                </a:rPr>
                <a:t>7</a:t>
              </a:r>
              <a:r>
                <a:rPr lang="zh-CN" altLang="en-US" sz="2400" b="1" dirty="0">
                  <a:solidFill>
                    <a:srgbClr val="000000"/>
                  </a:solidFill>
                  <a:latin typeface="+mj-ea"/>
                  <a:ea typeface="+mj-ea"/>
                </a:rPr>
                <a:t>）下列电解质在溶液中的电离方程式正确的是</a:t>
              </a:r>
            </a:p>
            <a:p>
              <a:pPr marL="342900" indent="-342900">
                <a:spcBef>
                  <a:spcPct val="50000"/>
                </a:spcBef>
                <a:defRPr/>
              </a:pPr>
              <a:r>
                <a:rPr lang="zh-CN" altLang="en-US" sz="2400" b="1" baseline="-30000" dirty="0">
                  <a:solidFill>
                    <a:schemeClr val="tx2"/>
                  </a:solidFill>
                </a:rPr>
                <a:t>    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A.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H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3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PO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4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schemeClr val="tx2"/>
                  </a:solidFill>
                </a:rPr>
                <a:t>                  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3H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+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+  PO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4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3-</a:t>
              </a:r>
              <a:endParaRPr lang="en-US" altLang="zh-CN" sz="2400" b="1" dirty="0">
                <a:solidFill>
                  <a:schemeClr val="tx2"/>
                </a:solidFill>
              </a:endParaRPr>
            </a:p>
            <a:p>
              <a:pPr marL="342900" indent="-342900"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chemeClr val="tx2"/>
                  </a:solidFill>
                </a:rPr>
                <a:t>   B.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NaHSO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3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schemeClr val="tx2"/>
                  </a:solidFill>
                </a:rPr>
                <a:t>                 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Na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+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+H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+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+SO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3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2-</a:t>
              </a:r>
            </a:p>
            <a:p>
              <a:pPr marL="342900" indent="-342900">
                <a:spcBef>
                  <a:spcPct val="50000"/>
                </a:spcBef>
                <a:defRPr/>
              </a:pPr>
              <a:r>
                <a:rPr lang="en-US" altLang="zh-CN" sz="2400" b="1" baseline="30000" dirty="0">
                  <a:solidFill>
                    <a:schemeClr val="tx2"/>
                  </a:solidFill>
                </a:rPr>
                <a:t>   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C. </a:t>
              </a:r>
              <a:r>
                <a:rPr lang="en-US" altLang="zh-CN" sz="2400" b="1" dirty="0" err="1">
                  <a:solidFill>
                    <a:schemeClr val="tx2"/>
                  </a:solidFill>
                </a:rPr>
                <a:t>HClO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+ H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2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O </a:t>
              </a:r>
              <a:r>
                <a:rPr lang="en-US" altLang="zh-CN" sz="2400" b="1" dirty="0" smtClean="0">
                  <a:solidFill>
                    <a:schemeClr val="tx2"/>
                  </a:solidFill>
                </a:rPr>
                <a:t>                  </a:t>
              </a:r>
              <a:r>
                <a:rPr lang="en-US" altLang="zh-CN" sz="2400" b="1" dirty="0" err="1">
                  <a:solidFill>
                    <a:schemeClr val="tx2"/>
                  </a:solidFill>
                </a:rPr>
                <a:t>ClO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-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+ H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3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O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+</a:t>
              </a:r>
            </a:p>
            <a:p>
              <a:pPr marL="342900" indent="-342900">
                <a:spcBef>
                  <a:spcPct val="50000"/>
                </a:spcBef>
                <a:defRPr/>
              </a:pPr>
              <a:r>
                <a:rPr lang="en-US" altLang="zh-CN" sz="2400" b="1" baseline="30000" dirty="0">
                  <a:solidFill>
                    <a:schemeClr val="tx2"/>
                  </a:solidFill>
                </a:rPr>
                <a:t>   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D.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HF   </a:t>
              </a:r>
              <a:r>
                <a:rPr lang="en-US" altLang="zh-CN" sz="2400" b="1" dirty="0" smtClean="0">
                  <a:solidFill>
                    <a:schemeClr val="tx2"/>
                  </a:solidFill>
                </a:rPr>
                <a:t>               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H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+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+  F</a:t>
              </a:r>
              <a:r>
                <a:rPr lang="en-US" altLang="zh-CN" sz="2400" b="1" baseline="30000" dirty="0">
                  <a:solidFill>
                    <a:schemeClr val="tx2"/>
                  </a:solidFill>
                </a:rPr>
                <a:t>-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1791" y="2432"/>
              <a:ext cx="499" cy="227"/>
              <a:chOff x="4904" y="3113"/>
              <a:chExt cx="801" cy="423"/>
            </a:xfrm>
          </p:grpSpPr>
          <p:sp>
            <p:nvSpPr>
              <p:cNvPr id="12308" name="Line 9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09" name="Line 10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10" name="Line 11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11" name="Line 12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2293" name="Group 13"/>
            <p:cNvGrpSpPr>
              <a:grpSpLocks/>
            </p:cNvGrpSpPr>
            <p:nvPr/>
          </p:nvGrpSpPr>
          <p:grpSpPr bwMode="auto">
            <a:xfrm>
              <a:off x="1610" y="2024"/>
              <a:ext cx="480" cy="227"/>
              <a:chOff x="4904" y="3113"/>
              <a:chExt cx="801" cy="423"/>
            </a:xfrm>
          </p:grpSpPr>
          <p:sp>
            <p:nvSpPr>
              <p:cNvPr id="12304" name="Line 14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05" name="Line 15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06" name="Line 16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07" name="Line 17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2294" name="Group 18"/>
            <p:cNvGrpSpPr>
              <a:grpSpLocks/>
            </p:cNvGrpSpPr>
            <p:nvPr/>
          </p:nvGrpSpPr>
          <p:grpSpPr bwMode="auto">
            <a:xfrm>
              <a:off x="1973" y="2840"/>
              <a:ext cx="499" cy="227"/>
              <a:chOff x="4904" y="3113"/>
              <a:chExt cx="801" cy="423"/>
            </a:xfrm>
          </p:grpSpPr>
          <p:sp>
            <p:nvSpPr>
              <p:cNvPr id="12300" name="Line 19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01" name="Line 20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02" name="Line 21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03" name="Line 22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2295" name="Group 23"/>
            <p:cNvGrpSpPr>
              <a:grpSpLocks/>
            </p:cNvGrpSpPr>
            <p:nvPr/>
          </p:nvGrpSpPr>
          <p:grpSpPr bwMode="auto">
            <a:xfrm>
              <a:off x="1202" y="3203"/>
              <a:ext cx="499" cy="227"/>
              <a:chOff x="4904" y="3113"/>
              <a:chExt cx="801" cy="423"/>
            </a:xfrm>
          </p:grpSpPr>
          <p:sp>
            <p:nvSpPr>
              <p:cNvPr id="12296" name="Line 24"/>
              <p:cNvSpPr>
                <a:spLocks noChangeShapeType="1"/>
              </p:cNvSpPr>
              <p:nvPr/>
            </p:nvSpPr>
            <p:spPr bwMode="auto">
              <a:xfrm>
                <a:off x="4919" y="3287"/>
                <a:ext cx="7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297" name="Line 25"/>
              <p:cNvSpPr>
                <a:spLocks noChangeShapeType="1"/>
              </p:cNvSpPr>
              <p:nvPr/>
            </p:nvSpPr>
            <p:spPr bwMode="auto">
              <a:xfrm rot="-1990581">
                <a:off x="5531" y="3113"/>
                <a:ext cx="135" cy="24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298" name="Line 26"/>
              <p:cNvSpPr>
                <a:spLocks noChangeShapeType="1"/>
              </p:cNvSpPr>
              <p:nvPr/>
            </p:nvSpPr>
            <p:spPr bwMode="auto">
              <a:xfrm>
                <a:off x="4949" y="3386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299" name="Line 27"/>
              <p:cNvSpPr>
                <a:spLocks noChangeShapeType="1"/>
              </p:cNvSpPr>
              <p:nvPr/>
            </p:nvSpPr>
            <p:spPr bwMode="auto">
              <a:xfrm rot="-1221432">
                <a:off x="4904" y="3332"/>
                <a:ext cx="189" cy="2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57188" y="1556792"/>
            <a:ext cx="85725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(6).</a:t>
            </a:r>
            <a:r>
              <a:rPr lang="zh-CN" altLang="en-US" sz="2400" b="1" dirty="0"/>
              <a:t>试写出下列电解质在水溶液中的电离方程式</a:t>
            </a:r>
            <a:endParaRPr lang="en-US" altLang="zh-CN" sz="2400" b="1" dirty="0"/>
          </a:p>
          <a:p>
            <a:pPr>
              <a:defRPr/>
            </a:pPr>
            <a:endParaRPr lang="en-US" altLang="zh-CN" sz="2400" b="1" dirty="0"/>
          </a:p>
          <a:p>
            <a:pPr>
              <a:defRPr/>
            </a:pPr>
            <a:r>
              <a:rPr lang="en-US" altLang="zh-CN" sz="2400" b="1" dirty="0"/>
              <a:t>  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SO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   H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SO</a:t>
            </a:r>
            <a:r>
              <a:rPr lang="en-US" altLang="zh-CN" sz="2400" b="1" baseline="-25000" dirty="0"/>
              <a:t>3 </a:t>
            </a:r>
            <a:r>
              <a:rPr lang="en-US" altLang="zh-CN" sz="2400" b="1" dirty="0"/>
              <a:t> Mg(OH)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  </a:t>
            </a:r>
            <a:r>
              <a:rPr lang="en-US" altLang="zh-CN" sz="2400" b="1" dirty="0" err="1"/>
              <a:t>HClO</a:t>
            </a:r>
            <a:r>
              <a:rPr lang="en-US" altLang="zh-CN" sz="2400" b="1" dirty="0"/>
              <a:t> HClO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  NaHSO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  NaHSO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     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8" y="60749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课堂练习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]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291" y="607495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小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结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]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5248" y="3460358"/>
            <a:ext cx="442035" cy="678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物质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7483" y="1412776"/>
            <a:ext cx="688256" cy="44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单质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7483" y="3087814"/>
            <a:ext cx="996033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化合物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2194526"/>
            <a:ext cx="996033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电解质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4048791"/>
            <a:ext cx="1303809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非电解质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20519" y="1594177"/>
            <a:ext cx="1303809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强电解质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14616" y="2852936"/>
            <a:ext cx="1303809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弱电解质</a:t>
            </a:r>
            <a:endParaRPr lang="zh-CN" altLang="en-US" sz="2400" b="1" dirty="0"/>
          </a:p>
        </p:txBody>
      </p:sp>
      <p:sp>
        <p:nvSpPr>
          <p:cNvPr id="13" name="左大括号 12"/>
          <p:cNvSpPr/>
          <p:nvPr/>
        </p:nvSpPr>
        <p:spPr>
          <a:xfrm>
            <a:off x="3053884" y="1576171"/>
            <a:ext cx="432048" cy="168530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4" name="左大括号 13"/>
          <p:cNvSpPr/>
          <p:nvPr/>
        </p:nvSpPr>
        <p:spPr>
          <a:xfrm>
            <a:off x="4572000" y="2342870"/>
            <a:ext cx="216024" cy="186788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5" name="左大括号 14"/>
          <p:cNvSpPr/>
          <p:nvPr/>
        </p:nvSpPr>
        <p:spPr>
          <a:xfrm>
            <a:off x="5936011" y="1762478"/>
            <a:ext cx="216024" cy="1229085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2123728" y="2243973"/>
            <a:ext cx="996033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纯净物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4858822"/>
            <a:ext cx="996033" cy="44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zh-CN" altLang="en-US" sz="2400" b="1" dirty="0" smtClean="0"/>
              <a:t>混合物</a:t>
            </a:r>
            <a:endParaRPr lang="zh-CN" altLang="en-US" sz="2400" b="1" dirty="0"/>
          </a:p>
        </p:txBody>
      </p:sp>
      <p:sp>
        <p:nvSpPr>
          <p:cNvPr id="18" name="左大括号 17"/>
          <p:cNvSpPr/>
          <p:nvPr/>
        </p:nvSpPr>
        <p:spPr>
          <a:xfrm>
            <a:off x="1789629" y="2418824"/>
            <a:ext cx="288032" cy="2614849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156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012" y="4766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一、酸碱盐在水溶液中的电离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7" y="1465620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思考问题</a:t>
            </a:r>
            <a:r>
              <a:rPr lang="en-US" altLang="zh-CN" sz="2800" b="1" dirty="0" smtClean="0"/>
              <a:t>]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7" y="2041684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金属为什么可以导电？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7" y="2761764"/>
            <a:ext cx="4591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纯水的导电性如何？实验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7" y="3481844"/>
            <a:ext cx="706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纯水中加一些</a:t>
            </a:r>
            <a:r>
              <a:rPr lang="en-US" altLang="zh-CN" sz="2800" b="1" dirty="0" err="1" smtClean="0"/>
              <a:t>NaCl</a:t>
            </a:r>
            <a:r>
              <a:rPr lang="zh-CN" altLang="en-US" sz="2800" b="1" dirty="0" smtClean="0"/>
              <a:t>以后导电性如何？实验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07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726" y="836712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电解质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2664" y="1383159"/>
            <a:ext cx="760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在水溶液里或熔化状态下能够导电的化合物叫做电解质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970" y="198884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常见的电解质</a:t>
            </a:r>
            <a:endParaRPr lang="zh-CN" altLang="en-US" sz="2400" b="1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50656" y="2601486"/>
            <a:ext cx="684076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酸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400" b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HNO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H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H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H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S   </a:t>
            </a:r>
            <a:r>
              <a:rPr lang="en-US" altLang="zh-CN" sz="2400" b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HClO</a:t>
            </a:r>
            <a:endParaRPr lang="en-US" altLang="zh-CN" sz="2400" b="1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碱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400" b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KOH  </a:t>
            </a:r>
            <a:r>
              <a:rPr lang="en-US" altLang="zh-CN" sz="2400" b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NH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6600FF"/>
                </a:solidFill>
                <a:cs typeface="Times New Roman" pitchFamily="18" charset="0"/>
              </a:rPr>
              <a:t>·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O  Mg(OH)</a:t>
            </a:r>
            <a:r>
              <a:rPr lang="en-US" altLang="zh-CN" sz="2400" b="1" baseline="-25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盐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400" b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CuSO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CaCO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 NaHCO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endParaRPr lang="en-US" altLang="zh-CN" sz="2400" b="1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多数金属氧化物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altLang="zh-CN" sz="2400" b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MgO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Al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Na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48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24744"/>
            <a:ext cx="867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/>
              <a:t>在水溶液里或熔化状态下都不能够导电的化合物叫做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非电解质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83124" y="69269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black"/>
                </a:solidFill>
              </a:rPr>
              <a:t>非电解质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5430" y="1714947"/>
            <a:ext cx="828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多数有机物： 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葡萄糖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、酒精、乙醚、烃、苯等是非电解质。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非金属氧化物： </a:t>
            </a:r>
            <a:r>
              <a:rPr lang="en-US" altLang="zh-CN" sz="2400" b="1" dirty="0" smtClean="0">
                <a:solidFill>
                  <a:schemeClr val="tx2"/>
                </a:solidFill>
                <a:latin typeface="+mj-ea"/>
                <a:ea typeface="+mj-ea"/>
              </a:rPr>
              <a:t>CO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r>
              <a:rPr lang="en-US" altLang="zh-CN" sz="2400" b="1" dirty="0" smtClean="0">
                <a:solidFill>
                  <a:schemeClr val="tx2"/>
                </a:solidFill>
                <a:latin typeface="+mj-ea"/>
                <a:ea typeface="+mj-ea"/>
              </a:rPr>
              <a:t>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SO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   SO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2 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NO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2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等是非电解质。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某些气态氢化物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:  NH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   PH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3 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 SiH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4</a:t>
            </a:r>
            <a:endParaRPr lang="en-US" altLang="zh-CN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707739"/>
            <a:ext cx="22579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单质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不是电解质也不是非电解质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57188" y="1283767"/>
            <a:ext cx="8424863" cy="277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）下列说法正确的是（   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 </a:t>
            </a:r>
            <a:r>
              <a:rPr lang="en-US" altLang="zh-CN" sz="2400" b="1" dirty="0">
                <a:latin typeface="+mj-ea"/>
                <a:ea typeface="+mj-ea"/>
              </a:rPr>
              <a:t>A.</a:t>
            </a:r>
            <a:r>
              <a:rPr lang="zh-CN" altLang="en-US" sz="2400" b="1" dirty="0">
                <a:latin typeface="+mj-ea"/>
                <a:ea typeface="+mj-ea"/>
              </a:rPr>
              <a:t>液态</a:t>
            </a:r>
            <a:r>
              <a:rPr lang="en-US" altLang="zh-CN" sz="2400" b="1" dirty="0" err="1">
                <a:latin typeface="+mj-ea"/>
                <a:ea typeface="+mj-ea"/>
              </a:rPr>
              <a:t>HCl</a:t>
            </a:r>
            <a:r>
              <a:rPr lang="zh-CN" altLang="en-US" sz="2400" b="1" dirty="0">
                <a:latin typeface="+mj-ea"/>
                <a:ea typeface="+mj-ea"/>
              </a:rPr>
              <a:t>不导电，所以</a:t>
            </a:r>
            <a:r>
              <a:rPr lang="en-US" altLang="zh-CN" sz="2400" b="1" dirty="0" err="1">
                <a:latin typeface="+mj-ea"/>
                <a:ea typeface="+mj-ea"/>
              </a:rPr>
              <a:t>HCl</a:t>
            </a:r>
            <a:r>
              <a:rPr lang="zh-CN" altLang="en-US" sz="2400" b="1" dirty="0">
                <a:latin typeface="+mj-ea"/>
                <a:ea typeface="+mj-ea"/>
              </a:rPr>
              <a:t>是非电解质。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 </a:t>
            </a:r>
            <a:r>
              <a:rPr lang="en-US" altLang="zh-CN" sz="2400" b="1" dirty="0">
                <a:latin typeface="+mj-ea"/>
                <a:ea typeface="+mj-ea"/>
              </a:rPr>
              <a:t>B.NH</a:t>
            </a:r>
            <a:r>
              <a:rPr lang="en-US" altLang="zh-CN" sz="2400" b="1" baseline="-25000" dirty="0">
                <a:latin typeface="+mj-ea"/>
                <a:ea typeface="+mj-ea"/>
              </a:rPr>
              <a:t>3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CO</a:t>
            </a:r>
            <a:r>
              <a:rPr lang="en-US" altLang="zh-CN" sz="2400" b="1" baseline="-25000" dirty="0">
                <a:latin typeface="+mj-ea"/>
                <a:ea typeface="+mj-ea"/>
              </a:rPr>
              <a:t>2</a:t>
            </a:r>
            <a:r>
              <a:rPr lang="zh-CN" altLang="en-US" sz="2400" b="1" dirty="0">
                <a:latin typeface="+mj-ea"/>
                <a:ea typeface="+mj-ea"/>
              </a:rPr>
              <a:t>的水溶液均导电，所以</a:t>
            </a:r>
            <a:r>
              <a:rPr lang="en-US" altLang="zh-CN" sz="2400" b="1" dirty="0">
                <a:latin typeface="+mj-ea"/>
                <a:ea typeface="+mj-ea"/>
              </a:rPr>
              <a:t>NH</a:t>
            </a:r>
            <a:r>
              <a:rPr lang="en-US" altLang="zh-CN" sz="2400" b="1" baseline="-25000" dirty="0">
                <a:latin typeface="+mj-ea"/>
                <a:ea typeface="+mj-ea"/>
              </a:rPr>
              <a:t>3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CO</a:t>
            </a:r>
            <a:r>
              <a:rPr lang="en-US" altLang="zh-CN" sz="2400" b="1" baseline="-25000" dirty="0">
                <a:latin typeface="+mj-ea"/>
                <a:ea typeface="+mj-ea"/>
              </a:rPr>
              <a:t>2</a:t>
            </a:r>
            <a:r>
              <a:rPr lang="zh-CN" altLang="en-US" sz="2400" b="1" dirty="0">
                <a:latin typeface="+mj-ea"/>
                <a:ea typeface="+mj-ea"/>
              </a:rPr>
              <a:t>是电解质。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 </a:t>
            </a:r>
            <a:r>
              <a:rPr lang="en-US" altLang="zh-CN" sz="2400" b="1" dirty="0">
                <a:latin typeface="+mj-ea"/>
                <a:ea typeface="+mj-ea"/>
              </a:rPr>
              <a:t>C.</a:t>
            </a:r>
            <a:r>
              <a:rPr lang="zh-CN" altLang="en-US" sz="2400" b="1" dirty="0">
                <a:latin typeface="+mj-ea"/>
                <a:ea typeface="+mj-ea"/>
              </a:rPr>
              <a:t>铁、石墨都能导电，所以铁、石墨是电解质。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 </a:t>
            </a:r>
            <a:r>
              <a:rPr lang="en-US" altLang="zh-CN" sz="2400" b="1" dirty="0">
                <a:latin typeface="+mj-ea"/>
                <a:ea typeface="+mj-ea"/>
              </a:rPr>
              <a:t>D.</a:t>
            </a:r>
            <a:r>
              <a:rPr lang="zh-CN" altLang="en-US" sz="2400" b="1" dirty="0">
                <a:latin typeface="+mj-ea"/>
                <a:ea typeface="+mj-ea"/>
              </a:rPr>
              <a:t>蔗糖在水溶液里或熔化状况下不能导电，它是非电解质。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985919" y="1379918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9398" y="4797152"/>
            <a:ext cx="7564833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+mj-ea"/>
                <a:ea typeface="+mj-ea"/>
              </a:rPr>
              <a:t>(2</a:t>
            </a:r>
            <a:r>
              <a:rPr lang="zh-CN" altLang="en-US" sz="2400" b="1" dirty="0">
                <a:latin typeface="+mj-ea"/>
                <a:ea typeface="+mj-ea"/>
              </a:rPr>
              <a:t>）下列物质属于非电解质的是（     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A  HF       B  Cl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         C  P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O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5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       D  CO</a:t>
            </a:r>
            <a:endParaRPr lang="en-US" altLang="zh-CN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082571" y="4884606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88" y="60749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课堂练习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]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8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电解质的电离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9827" y="1052736"/>
            <a:ext cx="7888637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电解质在水中或是熔化时能离解成可自由移动的离子的过程叫电离。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7090" y="256490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电解质的强弱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1740" y="331634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3]</a:t>
            </a:r>
            <a:endParaRPr lang="zh-CN" altLang="en-US" sz="24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86104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分别用浓度相同的盐酸和醋酸进行导电性实验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3" y="4437112"/>
            <a:ext cx="642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分别用浓度相同的盐酸和醋酸进行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PH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测定实验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53807" y="541129"/>
            <a:ext cx="76626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宋体" pitchFamily="2" charset="-122"/>
              </a:rPr>
              <a:t>强电解质</a:t>
            </a:r>
            <a:r>
              <a:rPr lang="en-US" altLang="zh-CN" sz="2400" b="1" dirty="0" smtClean="0">
                <a:latin typeface="宋体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66"/>
                </a:solidFill>
                <a:latin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</a:rPr>
              <a:t>水溶液里或熔化状态下能全部电离成离子的电解质。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83568" y="2010618"/>
            <a:ext cx="2897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强电解质有哪些？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83568" y="2717849"/>
            <a:ext cx="7637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  <a:cs typeface="Times New Roman" pitchFamily="18" charset="0"/>
              </a:rPr>
              <a:t>强酸 ：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HNO</a:t>
            </a:r>
            <a:r>
              <a:rPr lang="en-US" altLang="zh-CN" sz="2400" b="1" baseline="-30000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b="1" dirty="0" err="1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HCl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b="1" dirty="0" err="1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HBr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   HI   H</a:t>
            </a:r>
            <a:r>
              <a:rPr lang="en-US" altLang="zh-CN" sz="2400" b="1" baseline="-30000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SO</a:t>
            </a:r>
            <a:r>
              <a:rPr lang="en-US" altLang="zh-CN" sz="2400" b="1" baseline="-30000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4 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  HClO</a:t>
            </a:r>
            <a:r>
              <a:rPr lang="en-US" altLang="zh-CN" sz="2400" b="1" baseline="-30000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cs typeface="Times New Roman" pitchFamily="18" charset="0"/>
              </a:rPr>
              <a:t>等</a:t>
            </a:r>
            <a:endParaRPr lang="zh-CN" altLang="en-US" sz="2400" b="1" baseline="-30000" dirty="0">
              <a:solidFill>
                <a:schemeClr val="tx2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3568" y="3425080"/>
            <a:ext cx="678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强碱</a:t>
            </a:r>
            <a:r>
              <a:rPr lang="en-US" altLang="zh-CN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: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KOH   </a:t>
            </a:r>
            <a:r>
              <a:rPr lang="en-US" altLang="zh-CN" sz="2400" b="1" dirty="0" err="1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NaOH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 Ca(OH)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Ba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(OH)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等</a:t>
            </a:r>
            <a:endParaRPr lang="zh-CN" altLang="en-US" sz="2400" b="1" baseline="-30000" dirty="0">
              <a:solidFill>
                <a:schemeClr val="tx2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83568" y="4132311"/>
            <a:ext cx="7375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多数盐： </a:t>
            </a:r>
            <a:r>
              <a:rPr lang="en-US" altLang="zh-CN" sz="2400" b="1" dirty="0" err="1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NaCl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KNO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NaHCO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BaSO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CaCO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等</a:t>
            </a:r>
            <a:endParaRPr lang="zh-CN" altLang="en-US" sz="2400" b="1" baseline="-30000" dirty="0">
              <a:solidFill>
                <a:schemeClr val="tx2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3568" y="4839543"/>
            <a:ext cx="77047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活泼金属氧化物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: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Na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O  K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O  </a:t>
            </a:r>
            <a:r>
              <a:rPr lang="en-US" altLang="zh-CN" sz="2400" b="1" dirty="0" err="1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MgO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Al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Na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054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83568" y="742301"/>
            <a:ext cx="6840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FF0066"/>
                </a:solidFill>
                <a:latin typeface="+mj-ea"/>
                <a:ea typeface="+mj-ea"/>
              </a:rPr>
              <a:t>弱电解质</a:t>
            </a:r>
            <a:r>
              <a:rPr lang="en-US" altLang="zh-CN" sz="2400" b="1" dirty="0">
                <a:latin typeface="+mj-ea"/>
                <a:ea typeface="+mj-ea"/>
              </a:rPr>
              <a:t>: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在水溶液里部分电离成离子的电解质。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26935" y="2032830"/>
            <a:ext cx="6049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弱酸</a:t>
            </a:r>
            <a:r>
              <a:rPr lang="en-US" altLang="zh-CN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: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CO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HClO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H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S  CH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COOH   HF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等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26935" y="3011760"/>
            <a:ext cx="6769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弱碱</a:t>
            </a:r>
            <a:r>
              <a:rPr lang="en-US" altLang="zh-CN" sz="2400" b="1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: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NH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·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O  Mg(OH)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Cu(OH)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Fe(OH)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等</a:t>
            </a:r>
            <a:endParaRPr lang="zh-CN" altLang="en-US" sz="2400" b="1" baseline="-30000" dirty="0">
              <a:solidFill>
                <a:schemeClr val="tx2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726935" y="3990688"/>
            <a:ext cx="2879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</a:rPr>
              <a:t>水是极弱电解质。</a:t>
            </a:r>
          </a:p>
        </p:txBody>
      </p:sp>
    </p:spTree>
    <p:extLst>
      <p:ext uri="{BB962C8B-B14F-4D97-AF65-F5344CB8AC3E}">
        <p14:creationId xmlns:p14="http://schemas.microsoft.com/office/powerpoint/2010/main" val="32383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6156" grpId="0"/>
      <p:bldP spid="6157" grpId="0"/>
      <p:bldP spid="6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667" y="1290935"/>
            <a:ext cx="8280400" cy="139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）下列物质中属于强电解质的是（    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A H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O      B CaCl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     C Fe(OH)</a:t>
            </a:r>
            <a:r>
              <a:rPr lang="en-US" altLang="zh-CN" sz="2400" b="1" baseline="-30000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     D </a:t>
            </a:r>
            <a:r>
              <a:rPr lang="en-US" altLang="zh-CN" sz="2400" b="1" dirty="0" err="1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HBr</a:t>
            </a:r>
            <a:endParaRPr lang="en-US" altLang="zh-CN" sz="2400" b="1" dirty="0">
              <a:solidFill>
                <a:schemeClr val="tx2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81642" y="2786152"/>
            <a:ext cx="87137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）下列物质的水溶液中，除水分子外还存在其它分子的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是   （           ）</a:t>
            </a:r>
            <a:endParaRPr lang="zh-CN" altLang="en-US" sz="2400" b="1" dirty="0">
              <a:solidFill>
                <a:schemeClr val="tx2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盐酸   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醋酸     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C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硝酸钾     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D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氨水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1330" y="4907522"/>
            <a:ext cx="8496300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）下列物质中，导电性最差的是（    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熔融氢氧化钠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盐酸溶液 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C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氨水溶液  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D 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固态氯化钾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539442" y="1327447"/>
            <a:ext cx="11525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B D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15616" y="3266400"/>
            <a:ext cx="9786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B D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536267" y="4858397"/>
            <a:ext cx="4758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8" y="60749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课堂练习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]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9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711</Words>
  <Application>Microsoft Office PowerPoint</Application>
  <PresentationFormat>全屏显示(4:3)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dcterms:created xsi:type="dcterms:W3CDTF">2013-10-23T01:21:08Z</dcterms:created>
  <dcterms:modified xsi:type="dcterms:W3CDTF">2013-10-23T09:06:25Z</dcterms:modified>
</cp:coreProperties>
</file>