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1572" r:id="rId2"/>
    <p:sldId id="1571" r:id="rId3"/>
    <p:sldId id="1492" r:id="rId4"/>
    <p:sldId id="1494" r:id="rId5"/>
    <p:sldId id="1496" r:id="rId6"/>
    <p:sldId id="1498" r:id="rId7"/>
    <p:sldId id="1500" r:id="rId8"/>
    <p:sldId id="1502" r:id="rId9"/>
    <p:sldId id="1574" r:id="rId10"/>
    <p:sldId id="1575" r:id="rId11"/>
    <p:sldId id="1576" r:id="rId12"/>
    <p:sldId id="1578" r:id="rId13"/>
    <p:sldId id="1579" r:id="rId14"/>
    <p:sldId id="1587" r:id="rId15"/>
    <p:sldId id="1590" r:id="rId16"/>
    <p:sldId id="1591" r:id="rId17"/>
    <p:sldId id="1592" r:id="rId18"/>
    <p:sldId id="1593" r:id="rId19"/>
    <p:sldId id="1594" r:id="rId20"/>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970" autoAdjust="0"/>
  </p:normalViewPr>
  <p:slideViewPr>
    <p:cSldViewPr>
      <p:cViewPr varScale="1">
        <p:scale>
          <a:sx n="84" d="100"/>
          <a:sy n="84" d="100"/>
        </p:scale>
        <p:origin x="-581" y="-67"/>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8.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8.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1346" t="9207" r="1865" b="9267"/>
          <a:stretch/>
        </p:blipFill>
        <p:spPr>
          <a:xfrm>
            <a:off x="0" y="0"/>
            <a:ext cx="12192000" cy="685958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5137" y="3753423"/>
            <a:ext cx="1505250"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20000"/>
              </a:lnSpc>
              <a:buNone/>
            </a:pPr>
            <a:r>
              <a:rPr lang="zh-CN" altLang="zh-CN" sz="2400" spc="100" dirty="0">
                <a:solidFill>
                  <a:schemeClr val="tx1">
                    <a:lumMod val="75000"/>
                    <a:lumOff val="25000"/>
                  </a:schemeClr>
                </a:solidFill>
              </a:rPr>
              <a:t>名句名篇的识记与默写</a:t>
            </a:r>
            <a:endParaRPr lang="zh-CN" altLang="en-US" sz="2400" spc="100" dirty="0">
              <a:solidFill>
                <a:schemeClr val="tx1">
                  <a:lumMod val="75000"/>
                  <a:lumOff val="25000"/>
                </a:schemeClr>
              </a:solidFill>
            </a:endParaRPr>
          </a:p>
        </p:txBody>
      </p:sp>
      <p:sp>
        <p:nvSpPr>
          <p:cNvPr id="14" name="标题 2"/>
          <p:cNvSpPr txBox="1">
            <a:spLocks/>
          </p:cNvSpPr>
          <p:nvPr/>
        </p:nvSpPr>
        <p:spPr>
          <a:xfrm>
            <a:off x="3142879" y="4001702"/>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　名句名篇的识记与默写</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82406"/>
            <a:ext cx="11214326"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韩愈在《师说》中用对比手法揭示了古代圣人和时下一般人形成巨大差异的原因。古代圣人在自身已经很优秀的前提下还不断为自己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充电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，而时下一般人</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，而耻于学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 </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习近平在中央党校建校</a:t>
            </a:r>
            <a:r>
              <a:rPr lang="en-US" altLang="zh-CN" sz="2800" kern="100" dirty="0">
                <a:latin typeface="Times New Roman"/>
                <a:ea typeface="华文细黑"/>
                <a:cs typeface="Courier New"/>
              </a:rPr>
              <a:t>80</a:t>
            </a:r>
            <a:r>
              <a:rPr lang="zh-CN" altLang="zh-CN" sz="2800" kern="100" dirty="0">
                <a:latin typeface="Times New Roman"/>
                <a:ea typeface="华文细黑"/>
                <a:cs typeface="Times New Roman"/>
              </a:rPr>
              <a:t>周年庆祝大会上谈到学习与思考、学习与实践是相辅相成的，正如《论语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为政》中所言：</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《孔雀东南飞》中，刘兰芝哭诉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非为织作迟，君家妇难为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，《氓》当中的女主人同样用</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来表达自己品行没有差错而男子却变心的愤懑之情。</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3" name="矩形 42"/>
          <p:cNvSpPr/>
          <p:nvPr/>
        </p:nvSpPr>
        <p:spPr>
          <a:xfrm>
            <a:off x="4765154" y="1735510"/>
            <a:ext cx="331236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其下圣人也亦远矣</a:t>
            </a:r>
            <a:endParaRPr lang="zh-CN" altLang="zh-CN" sz="1050" kern="100" dirty="0">
              <a:solidFill>
                <a:srgbClr val="C00000"/>
              </a:solidFill>
              <a:effectLst/>
              <a:latin typeface="宋体"/>
              <a:cs typeface="Courier New"/>
            </a:endParaRPr>
          </a:p>
        </p:txBody>
      </p:sp>
      <p:pic>
        <p:nvPicPr>
          <p:cNvPr id="44" name="图片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5" name="矩形 44"/>
          <p:cNvSpPr/>
          <p:nvPr/>
        </p:nvSpPr>
        <p:spPr>
          <a:xfrm>
            <a:off x="8780818" y="2925738"/>
            <a:ext cx="2859004"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学而不思则罔</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478582" y="3520852"/>
            <a:ext cx="2742826"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思而不学则殆</a:t>
            </a:r>
            <a:endParaRPr lang="zh-CN" altLang="en-US" sz="2800" kern="100" dirty="0">
              <a:solidFill>
                <a:srgbClr val="C00000"/>
              </a:solidFill>
              <a:latin typeface="Times New Roman"/>
              <a:ea typeface="华文细黑"/>
              <a:cs typeface="Times New Roman"/>
            </a:endParaRPr>
          </a:p>
        </p:txBody>
      </p:sp>
      <p:sp>
        <p:nvSpPr>
          <p:cNvPr id="47" name="矩形 46"/>
          <p:cNvSpPr/>
          <p:nvPr/>
        </p:nvSpPr>
        <p:spPr>
          <a:xfrm>
            <a:off x="5193010" y="4735463"/>
            <a:ext cx="172705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女也不爽</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7031310" y="4740983"/>
            <a:ext cx="1728192"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士贰其行</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43" grpId="0"/>
      <p:bldP spid="43" grpId="1"/>
      <p:bldP spid="45" grpId="0"/>
      <p:bldP spid="45" grpId="1"/>
      <p:bldP spid="46" grpId="0"/>
      <p:bldP spid="46" grpId="1"/>
      <p:bldP spid="47" grpId="0"/>
      <p:bldP spid="47" grpId="1"/>
      <p:bldP spid="48" grpId="0"/>
      <p:bldP spid="4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38576"/>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古之学者必有师。师者，</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韩愈《师说》</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渺沧海之一粟。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苏轼《赤壁赋》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却话巴山夜雨时。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李商隐《夜雨寄北》</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今天下三分，益州疲弊</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诸葛亮《出师表》</a:t>
            </a:r>
            <a:r>
              <a:rPr lang="en-US" altLang="zh-CN" sz="2800" kern="100" spc="-100" dirty="0">
                <a:latin typeface="Times New Roman"/>
                <a:ea typeface="华文细黑"/>
                <a:cs typeface="Courier New"/>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斜阳草树，寻常巷陌，</a:t>
            </a: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辛弃疾《永遇乐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京口北固亭怀古》</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3" name="矩形 42"/>
          <p:cNvSpPr/>
          <p:nvPr/>
        </p:nvSpPr>
        <p:spPr>
          <a:xfrm>
            <a:off x="4899645" y="977652"/>
            <a:ext cx="3524950"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所以传道受业解惑也</a:t>
            </a:r>
            <a:endParaRPr lang="zh-CN" altLang="zh-CN" sz="1050" kern="100" dirty="0">
              <a:solidFill>
                <a:srgbClr val="C00000"/>
              </a:solidFill>
              <a:effectLst/>
              <a:latin typeface="宋体"/>
              <a:cs typeface="Courier New"/>
            </a:endParaRPr>
          </a:p>
        </p:txBody>
      </p:sp>
      <p:pic>
        <p:nvPicPr>
          <p:cNvPr id="44" name="图片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5" name="矩形 44"/>
          <p:cNvSpPr/>
          <p:nvPr/>
        </p:nvSpPr>
        <p:spPr>
          <a:xfrm>
            <a:off x="1072670" y="1625724"/>
            <a:ext cx="2655797"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寄蜉蝣于天地</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1035596" y="2273796"/>
            <a:ext cx="2742826"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何当共剪西窗烛</a:t>
            </a:r>
            <a:endParaRPr lang="zh-CN" altLang="en-US" sz="2800" kern="100" dirty="0">
              <a:solidFill>
                <a:srgbClr val="C00000"/>
              </a:solidFill>
              <a:latin typeface="Times New Roman"/>
              <a:ea typeface="华文细黑"/>
              <a:cs typeface="Times New Roman"/>
            </a:endParaRPr>
          </a:p>
        </p:txBody>
      </p:sp>
      <p:sp>
        <p:nvSpPr>
          <p:cNvPr id="47" name="矩形 46"/>
          <p:cNvSpPr/>
          <p:nvPr/>
        </p:nvSpPr>
        <p:spPr>
          <a:xfrm>
            <a:off x="4880595" y="2877067"/>
            <a:ext cx="3585543"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此诚危急存亡之秋也</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4511029" y="3497932"/>
            <a:ext cx="252557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人道寄奴曾住</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5"/>
                                        </p:tgtEl>
                                      </p:cBhvr>
                                    </p:animEffect>
                                    <p:set>
                                      <p:cBhvr>
                                        <p:cTn id="35" dur="1" fill="hold">
                                          <p:stCondLst>
                                            <p:cond delay="499"/>
                                          </p:stCondLst>
                                        </p:cTn>
                                        <p:tgtEl>
                                          <p:spTgt spid="4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48"/>
                                        </p:tgtEl>
                                      </p:cBhvr>
                                    </p:animEffect>
                                    <p:set>
                                      <p:cBhvr>
                                        <p:cTn id="41" dur="1" fill="hold">
                                          <p:stCondLst>
                                            <p:cond delay="499"/>
                                          </p:stCondLst>
                                        </p:cTn>
                                        <p:tgtEl>
                                          <p:spTgt spid="4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43" grpId="0"/>
      <p:bldP spid="43" grpId="1"/>
      <p:bldP spid="45" grpId="0"/>
      <p:bldP spid="45" grpId="1"/>
      <p:bldP spid="46" grpId="0"/>
      <p:bldP spid="46" grpId="1"/>
      <p:bldP spid="47" grpId="0"/>
      <p:bldP spid="47" grpId="1"/>
      <p:bldP spid="48" grpId="0"/>
      <p:bldP spid="4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333450"/>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《师说》中士大夫之人因为官职大小的缘故，而嘲笑那些拜师学习的人的句子是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《爱莲说》中，作者以菊花与莲作对比，指出莲是花中君子，描写菊花的句子是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予谓菊，</a:t>
            </a:r>
            <a:r>
              <a:rPr lang="en-US" altLang="zh-CN" sz="2800" kern="100" dirty="0" smtClean="0">
                <a:latin typeface="Times New Roman"/>
                <a:ea typeface="华文细黑"/>
                <a:cs typeface="Courier New"/>
              </a:rPr>
              <a:t>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spc="-150" dirty="0">
                <a:latin typeface="Times New Roman"/>
                <a:ea typeface="华文细黑"/>
                <a:cs typeface="Times New Roman"/>
              </a:rPr>
              <a:t>《琵琶行》中，作者使用借景抒情的</a:t>
            </a:r>
            <a:r>
              <a:rPr lang="zh-CN" altLang="zh-CN" sz="2800" kern="100" spc="-150" dirty="0" smtClean="0">
                <a:latin typeface="Times New Roman"/>
                <a:ea typeface="华文细黑"/>
                <a:cs typeface="Times New Roman"/>
              </a:rPr>
              <a:t>手法</a:t>
            </a:r>
            <a:r>
              <a:rPr lang="en-US" altLang="zh-CN" sz="2800" kern="100" spc="-150" dirty="0" smtClean="0">
                <a:latin typeface="Times New Roman"/>
                <a:ea typeface="华文细黑"/>
                <a:cs typeface="Times New Roman"/>
              </a:rPr>
              <a:t>,</a:t>
            </a:r>
            <a:r>
              <a:rPr lang="zh-CN" altLang="zh-CN" sz="2800" kern="100" spc="-150" dirty="0" smtClean="0">
                <a:latin typeface="Times New Roman"/>
                <a:ea typeface="华文细黑"/>
                <a:cs typeface="Times New Roman"/>
              </a:rPr>
              <a:t>描写</a:t>
            </a:r>
            <a:r>
              <a:rPr lang="zh-CN" altLang="zh-CN" sz="2800" kern="100" spc="-150" dirty="0">
                <a:latin typeface="Times New Roman"/>
                <a:ea typeface="华文细黑"/>
                <a:cs typeface="Times New Roman"/>
              </a:rPr>
              <a:t>琵琶女一曲终了人们久久沉浸在美妙的乐曲声中的句子是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3" name="矩形 42"/>
          <p:cNvSpPr/>
          <p:nvPr/>
        </p:nvSpPr>
        <p:spPr>
          <a:xfrm>
            <a:off x="3152403" y="1518118"/>
            <a:ext cx="2088873"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位卑则足羞</a:t>
            </a:r>
            <a:endParaRPr lang="zh-CN" altLang="zh-CN" sz="1050" kern="100" dirty="0">
              <a:solidFill>
                <a:srgbClr val="C00000"/>
              </a:solidFill>
              <a:effectLst/>
              <a:latin typeface="宋体"/>
              <a:cs typeface="Courier New"/>
            </a:endParaRPr>
          </a:p>
        </p:txBody>
      </p:sp>
      <p:pic>
        <p:nvPicPr>
          <p:cNvPr id="44" name="图片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5" name="矩形 44"/>
          <p:cNvSpPr/>
          <p:nvPr/>
        </p:nvSpPr>
        <p:spPr>
          <a:xfrm>
            <a:off x="5375126" y="1504628"/>
            <a:ext cx="2655797"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官盛则近谀</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4439022" y="2777717"/>
            <a:ext cx="2520280"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花之隐逸者也</a:t>
            </a:r>
            <a:endParaRPr lang="zh-CN" altLang="en-US" sz="2800" kern="100" dirty="0">
              <a:solidFill>
                <a:srgbClr val="C00000"/>
              </a:solidFill>
              <a:latin typeface="Times New Roman"/>
              <a:ea typeface="华文细黑"/>
              <a:cs typeface="Times New Roman"/>
            </a:endParaRPr>
          </a:p>
        </p:txBody>
      </p:sp>
      <p:sp>
        <p:nvSpPr>
          <p:cNvPr id="47" name="矩形 46"/>
          <p:cNvSpPr/>
          <p:nvPr/>
        </p:nvSpPr>
        <p:spPr>
          <a:xfrm>
            <a:off x="5805768" y="4057448"/>
            <a:ext cx="2963259"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东船西舫悄无言</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8687494" y="4049291"/>
            <a:ext cx="2880321"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唯见江心秋月白</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linds(horizontal)">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43" grpId="0"/>
      <p:bldP spid="43" grpId="1"/>
      <p:bldP spid="45" grpId="0"/>
      <p:bldP spid="45" grpId="1"/>
      <p:bldP spid="46" grpId="0"/>
      <p:bldP spid="46" grpId="1"/>
      <p:bldP spid="47" grpId="0"/>
      <p:bldP spid="47" grpId="1"/>
      <p:bldP spid="48" grpId="0"/>
      <p:bldP spid="4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94606" y="520393"/>
            <a:ext cx="10884514"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荀子《劝学》中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，不能十步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两句以良马设喻，来说明学习和做事都不能一蹴而就，而要勤于积累。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苏轼《赤壁赋》中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两句，常被借用说明为人应清廉不贪，再微小的东西也不能私取。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李商隐在《夜雨寄北》中设想和家人团聚、畅谈的句子是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5"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3" name="矩形 42"/>
          <p:cNvSpPr/>
          <p:nvPr/>
        </p:nvSpPr>
        <p:spPr>
          <a:xfrm>
            <a:off x="4090315" y="1082105"/>
            <a:ext cx="1898975"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骐骥一跃</a:t>
            </a:r>
            <a:endParaRPr lang="zh-CN" altLang="zh-CN" sz="1050" kern="100" dirty="0">
              <a:solidFill>
                <a:srgbClr val="C00000"/>
              </a:solidFill>
              <a:effectLst/>
              <a:latin typeface="宋体"/>
              <a:cs typeface="Courier New"/>
            </a:endParaRPr>
          </a:p>
        </p:txBody>
      </p:sp>
      <p:pic>
        <p:nvPicPr>
          <p:cNvPr id="44" name="图片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5" name="矩形 44"/>
          <p:cNvSpPr/>
          <p:nvPr/>
        </p:nvSpPr>
        <p:spPr>
          <a:xfrm>
            <a:off x="4505735" y="2336144"/>
            <a:ext cx="252557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苟非吾之所有</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7031310" y="2349674"/>
            <a:ext cx="2520280"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虽一毫而莫取</a:t>
            </a:r>
            <a:endParaRPr lang="zh-CN" altLang="en-US" sz="2800" kern="100" dirty="0">
              <a:solidFill>
                <a:srgbClr val="C00000"/>
              </a:solidFill>
              <a:latin typeface="Times New Roman"/>
              <a:ea typeface="华文细黑"/>
              <a:cs typeface="Times New Roman"/>
            </a:endParaRPr>
          </a:p>
        </p:txBody>
      </p:sp>
      <p:sp>
        <p:nvSpPr>
          <p:cNvPr id="47" name="矩形 46"/>
          <p:cNvSpPr/>
          <p:nvPr/>
        </p:nvSpPr>
        <p:spPr>
          <a:xfrm>
            <a:off x="1126654" y="4246452"/>
            <a:ext cx="2963259"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何当共剪西窗烛</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4098032" y="4273472"/>
            <a:ext cx="2880321"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却话巴山夜雨时</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43" grpId="0"/>
      <p:bldP spid="43" grpId="1"/>
      <p:bldP spid="45" grpId="0"/>
      <p:bldP spid="45" grpId="1"/>
      <p:bldP spid="46" grpId="0"/>
      <p:bldP spid="46" grpId="1"/>
      <p:bldP spid="47" grpId="0"/>
      <p:bldP spid="47" grpId="1"/>
      <p:bldP spid="48" grpId="0"/>
      <p:bldP spid="4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509946"/>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杜甫在《登高》一诗中，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两句分别从空间和时间角度落笔，抒发人生飘零孤寂之感。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韩愈在《师说》中用</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两句阐述了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学生可以赶上甚至超过老师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的理由。</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白居易在《钱塘湖春行》一诗中，借自然界莺燕的活动来传递早春讯息的诗句是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谁家新燕啄春泥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6" name="矩形 45"/>
          <p:cNvSpPr/>
          <p:nvPr/>
        </p:nvSpPr>
        <p:spPr>
          <a:xfrm>
            <a:off x="5507156" y="1034480"/>
            <a:ext cx="2748290"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万里悲秋常作客</a:t>
            </a:r>
            <a:endParaRPr lang="zh-CN" altLang="zh-CN" sz="1050" kern="100" dirty="0">
              <a:solidFill>
                <a:srgbClr val="C00000"/>
              </a:solidFill>
              <a:effectLst/>
              <a:latin typeface="宋体"/>
              <a:cs typeface="Courier New"/>
            </a:endParaRPr>
          </a:p>
        </p:txBody>
      </p:sp>
      <p:pic>
        <p:nvPicPr>
          <p:cNvPr id="47" name="图片 4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8" name="矩形 47"/>
          <p:cNvSpPr/>
          <p:nvPr/>
        </p:nvSpPr>
        <p:spPr>
          <a:xfrm>
            <a:off x="8380412" y="1052162"/>
            <a:ext cx="2786216"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百年多病独登台</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4736579" y="2306241"/>
            <a:ext cx="2241774"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闻道有先后</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6949777" y="2330624"/>
            <a:ext cx="210202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术业有专攻</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3142878" y="4273472"/>
            <a:ext cx="2880321"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几处早莺争暖树</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96914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linds(horizontal)">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linds(horizontal)">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6"/>
                                        </p:tgtEl>
                                      </p:cBhvr>
                                    </p:animEffect>
                                    <p:set>
                                      <p:cBhvr>
                                        <p:cTn id="28" dur="1" fill="hold">
                                          <p:stCondLst>
                                            <p:cond delay="499"/>
                                          </p:stCondLst>
                                        </p:cTn>
                                        <p:tgtEl>
                                          <p:spTgt spid="4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46" grpId="0"/>
      <p:bldP spid="46" grpId="1"/>
      <p:bldP spid="48" grpId="0"/>
      <p:bldP spid="48" grpId="1"/>
      <p:bldP spid="49" grpId="0"/>
      <p:bldP spid="49" grpId="1"/>
      <p:bldP spid="50" grpId="0"/>
      <p:bldP spid="50" grpId="1"/>
      <p:bldP spid="51" grpId="0"/>
      <p:bldP spid="5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913660" y="261442"/>
            <a:ext cx="1067004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《师说》中，针对不知句读要从师学习、不解惑却不从师学习的现象，韩愈评论道：</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在《江城子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密州出猎》中，苏轼以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酒酣胸胆尚开张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承接上阕，写出了自己的豪迈气概，又引出下文</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，瞄准西北的敌人射去的壮举。</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《琵琶行》中，琵琶女感慨年长色衰嫁给商人为妇，</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，她只好独守空船，与明月、江水为伴。</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45"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6" name="矩形 45"/>
          <p:cNvSpPr/>
          <p:nvPr/>
        </p:nvSpPr>
        <p:spPr>
          <a:xfrm>
            <a:off x="4533126" y="1434921"/>
            <a:ext cx="2160241"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小学而大遗</a:t>
            </a:r>
            <a:endParaRPr lang="zh-CN" altLang="zh-CN" sz="1050" kern="100" dirty="0">
              <a:solidFill>
                <a:srgbClr val="C00000"/>
              </a:solidFill>
              <a:effectLst/>
              <a:latin typeface="宋体"/>
              <a:cs typeface="Courier New"/>
            </a:endParaRPr>
          </a:p>
        </p:txBody>
      </p:sp>
      <p:pic>
        <p:nvPicPr>
          <p:cNvPr id="47" name="图片 4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8" name="矩形 47"/>
          <p:cNvSpPr/>
          <p:nvPr/>
        </p:nvSpPr>
        <p:spPr>
          <a:xfrm>
            <a:off x="6837382" y="1432620"/>
            <a:ext cx="2786216"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吾未见其明也</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8081898" y="2709714"/>
            <a:ext cx="2981860"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会挽雕弓如满月</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1270670" y="4652562"/>
            <a:ext cx="300940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商人重利轻别离</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4150989" y="4653930"/>
            <a:ext cx="2880321"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前月浮梁买茶去</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4147553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blinds(horizontal)">
                                      <p:cBhvr>
                                        <p:cTn id="20" dur="500"/>
                                        <p:tgtEl>
                                          <p:spTgt spid="5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linds(horizontal)">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6"/>
                                        </p:tgtEl>
                                      </p:cBhvr>
                                    </p:animEffect>
                                    <p:set>
                                      <p:cBhvr>
                                        <p:cTn id="28" dur="1" fill="hold">
                                          <p:stCondLst>
                                            <p:cond delay="499"/>
                                          </p:stCondLst>
                                        </p:cTn>
                                        <p:tgtEl>
                                          <p:spTgt spid="4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46" grpId="0"/>
      <p:bldP spid="46" grpId="1"/>
      <p:bldP spid="48" grpId="0"/>
      <p:bldP spid="48" grpId="1"/>
      <p:bldP spid="49" grpId="0"/>
      <p:bldP spid="49" grpId="1"/>
      <p:bldP spid="50" grpId="0"/>
      <p:bldP spid="50" grpId="1"/>
      <p:bldP spid="51" grpId="0"/>
      <p:bldP spid="5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509946"/>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《离骚》中，阐述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修吾初服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含义的语句是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，集芙蓉以为裳。</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在《白雪歌送武判官归京》中，岑参用：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两句描绘了寒冬时沙漠中的景象。</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《寡人之于国也》中，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两句回应了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民不加多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15</a:t>
            </a:r>
          </a:p>
        </p:txBody>
      </p:sp>
      <p:sp>
        <p:nvSpPr>
          <p:cNvPr id="46" name="矩形 45"/>
          <p:cNvSpPr/>
          <p:nvPr/>
        </p:nvSpPr>
        <p:spPr>
          <a:xfrm>
            <a:off x="8734043" y="1053530"/>
            <a:ext cx="2987312"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制芰荷以为衣兮</a:t>
            </a:r>
            <a:endParaRPr lang="zh-CN" altLang="zh-CN" sz="1050" kern="100" dirty="0">
              <a:solidFill>
                <a:srgbClr val="C00000"/>
              </a:solidFill>
              <a:effectLst/>
              <a:latin typeface="宋体"/>
              <a:cs typeface="Courier New"/>
            </a:endParaRPr>
          </a:p>
        </p:txBody>
      </p:sp>
      <p:pic>
        <p:nvPicPr>
          <p:cNvPr id="47" name="图片 4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8" name="矩形 47"/>
          <p:cNvSpPr/>
          <p:nvPr/>
        </p:nvSpPr>
        <p:spPr>
          <a:xfrm>
            <a:off x="8781598" y="2345669"/>
            <a:ext cx="2786216"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瀚海阑干百丈冰</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665074" y="2977328"/>
            <a:ext cx="2981860"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愁云惨淡万里凝</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5087094" y="3611910"/>
            <a:ext cx="187220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王无罪岁</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6983685" y="3594228"/>
            <a:ext cx="2880321"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斯天下之民至焉</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4147553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blinds(horizontal)">
                                      <p:cBhvr>
                                        <p:cTn id="20" dur="500"/>
                                        <p:tgtEl>
                                          <p:spTgt spid="5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linds(horizontal)">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6"/>
                                        </p:tgtEl>
                                      </p:cBhvr>
                                    </p:animEffect>
                                    <p:set>
                                      <p:cBhvr>
                                        <p:cTn id="28" dur="1" fill="hold">
                                          <p:stCondLst>
                                            <p:cond delay="499"/>
                                          </p:stCondLst>
                                        </p:cTn>
                                        <p:tgtEl>
                                          <p:spTgt spid="4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46" grpId="0"/>
      <p:bldP spid="46" grpId="1"/>
      <p:bldP spid="48" grpId="0"/>
      <p:bldP spid="48" grpId="1"/>
      <p:bldP spid="49" grpId="0"/>
      <p:bldP spid="49" grpId="1"/>
      <p:bldP spid="50" grpId="0"/>
      <p:bldP spid="50" grpId="1"/>
      <p:bldP spid="51" grpId="0"/>
      <p:bldP spid="5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913660" y="261442"/>
            <a:ext cx="1067004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《诸葛亮集》中有这样的话：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赏不可不平，罚不可不均。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这与《出师表》中的</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两句意思一致。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《阿房宫赋》中总括秦挥霍无度，将剥削来的钱财像泥沙一样浪费掉，给人民带来了深重的灾难的语句是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a:t>
            </a:r>
            <a:r>
              <a:rPr lang="zh-CN" altLang="zh-CN" sz="2800" kern="100" dirty="0" smtClean="0">
                <a:latin typeface="Times New Roman"/>
                <a:ea typeface="华文细黑"/>
                <a:cs typeface="Times New Roman"/>
              </a:rPr>
              <a:t>？</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spc="150" dirty="0">
                <a:latin typeface="Times New Roman"/>
                <a:ea typeface="华文细黑"/>
                <a:cs typeface="Times New Roman"/>
              </a:rPr>
              <a:t>李白在《蜀道难》一诗中引用神话传说为诗歌增添了浪漫气息，如引用</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五丁开山</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神话的句子是</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地崩山摧壮士死，</a:t>
            </a:r>
            <a:r>
              <a:rPr lang="en-US" altLang="zh-CN" sz="2800" kern="100" dirty="0" smtClean="0">
                <a:latin typeface="Times New Roman"/>
                <a:ea typeface="华文细黑"/>
                <a:cs typeface="Courier New"/>
              </a:rPr>
              <a:t>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16</a:t>
            </a:r>
          </a:p>
        </p:txBody>
      </p:sp>
      <p:sp>
        <p:nvSpPr>
          <p:cNvPr id="43"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6" name="矩形 45"/>
          <p:cNvSpPr/>
          <p:nvPr/>
        </p:nvSpPr>
        <p:spPr>
          <a:xfrm>
            <a:off x="4149489" y="1433553"/>
            <a:ext cx="1686260"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陟罚臧否</a:t>
            </a:r>
            <a:endParaRPr lang="zh-CN" altLang="zh-CN" sz="1050" kern="100" dirty="0">
              <a:solidFill>
                <a:srgbClr val="C00000"/>
              </a:solidFill>
              <a:effectLst/>
              <a:latin typeface="宋体"/>
              <a:cs typeface="Courier New"/>
            </a:endParaRPr>
          </a:p>
        </p:txBody>
      </p:sp>
      <p:pic>
        <p:nvPicPr>
          <p:cNvPr id="47" name="图片 4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8" name="矩形 47"/>
          <p:cNvSpPr/>
          <p:nvPr/>
        </p:nvSpPr>
        <p:spPr>
          <a:xfrm>
            <a:off x="6037832" y="1455635"/>
            <a:ext cx="176537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不宜异同</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8471470" y="2728764"/>
            <a:ext cx="2981860"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奈何取之尽锱铢</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982638" y="3346893"/>
            <a:ext cx="223224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用之如泥沙</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991934" y="5267629"/>
            <a:ext cx="3485188" cy="79788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然后天梯石栈相钩连</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4147553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linds(horizontal)">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linds(horizontal)">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6"/>
                                        </p:tgtEl>
                                      </p:cBhvr>
                                    </p:animEffect>
                                    <p:set>
                                      <p:cBhvr>
                                        <p:cTn id="28" dur="1" fill="hold">
                                          <p:stCondLst>
                                            <p:cond delay="499"/>
                                          </p:stCondLst>
                                        </p:cTn>
                                        <p:tgtEl>
                                          <p:spTgt spid="4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46" grpId="0"/>
      <p:bldP spid="46" grpId="1"/>
      <p:bldP spid="48" grpId="0"/>
      <p:bldP spid="48" grpId="1"/>
      <p:bldP spid="49" grpId="0"/>
      <p:bldP spid="49" grpId="1"/>
      <p:bldP spid="50" grpId="0"/>
      <p:bldP spid="50" grpId="1"/>
      <p:bldP spid="51" grpId="0"/>
      <p:bldP spid="5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509946"/>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 (1)</a:t>
            </a:r>
            <a:r>
              <a:rPr lang="zh-CN" altLang="zh-CN" sz="2800" kern="100" dirty="0">
                <a:latin typeface="Times New Roman"/>
                <a:ea typeface="华文细黑"/>
                <a:cs typeface="Times New Roman"/>
              </a:rPr>
              <a:t>王维《使至塞上》的</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征蓬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自比，叙事写景，一石二鸟。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诸葛亮在《出师表》中写出自己在刘备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三顾茅庐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前躬耕南阳时的心态的句子是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《饮酒》中，陶渊明写自己身居闹市却不感到喧闹的原因是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17</a:t>
            </a:r>
          </a:p>
        </p:txBody>
      </p:sp>
      <p:sp>
        <p:nvSpPr>
          <p:cNvPr id="44"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6" name="矩形 45"/>
          <p:cNvSpPr/>
          <p:nvPr/>
        </p:nvSpPr>
        <p:spPr>
          <a:xfrm>
            <a:off x="4918895" y="1053530"/>
            <a:ext cx="219394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征蓬出汉塞</a:t>
            </a:r>
            <a:endParaRPr lang="zh-CN" altLang="zh-CN" sz="1050" kern="100" dirty="0">
              <a:solidFill>
                <a:srgbClr val="C00000"/>
              </a:solidFill>
              <a:effectLst/>
              <a:latin typeface="宋体"/>
              <a:cs typeface="Courier New"/>
            </a:endParaRPr>
          </a:p>
        </p:txBody>
      </p:sp>
      <p:pic>
        <p:nvPicPr>
          <p:cNvPr id="47" name="图片 4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8" name="矩形 47"/>
          <p:cNvSpPr/>
          <p:nvPr/>
        </p:nvSpPr>
        <p:spPr>
          <a:xfrm>
            <a:off x="7197853" y="1063055"/>
            <a:ext cx="210380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归雁入胡天</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3493393" y="2965166"/>
            <a:ext cx="2981860"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苟全性命于乱世</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6402288" y="2969171"/>
            <a:ext cx="2894114"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不求闻达于诸侯</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1097850" y="4221882"/>
            <a:ext cx="2189044"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心远地自偏</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4147553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linds(horizontal)">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linds(horizontal)">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6"/>
                                        </p:tgtEl>
                                      </p:cBhvr>
                                    </p:animEffect>
                                    <p:set>
                                      <p:cBhvr>
                                        <p:cTn id="28" dur="1" fill="hold">
                                          <p:stCondLst>
                                            <p:cond delay="499"/>
                                          </p:stCondLst>
                                        </p:cTn>
                                        <p:tgtEl>
                                          <p:spTgt spid="4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46" grpId="0"/>
      <p:bldP spid="46" grpId="1"/>
      <p:bldP spid="48" grpId="0"/>
      <p:bldP spid="48" grpId="1"/>
      <p:bldP spid="49" grpId="0"/>
      <p:bldP spid="49" grpId="1"/>
      <p:bldP spid="50" grpId="0"/>
      <p:bldP spid="50" grpId="1"/>
      <p:bldP spid="51" grpId="0"/>
      <p:bldP spid="5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1346" t="9207" r="1865" b="9267"/>
          <a:stretch/>
        </p:blipFill>
        <p:spPr>
          <a:xfrm>
            <a:off x="0" y="0"/>
            <a:ext cx="12192000" cy="685958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567677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57369" y="370051"/>
            <a:ext cx="11326469"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《论语》中，孔子强调要定期复习才能有心得领悟，并且也要尽力吸收新知识的两句是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李白在《蜀道难》一诗中写蜀地之难行还联想到了蜀地军事上的易守难攻，其中直接描写剑阁地势险要的句子是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李煜在《虞美人》中以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反衬自己悲痛之情的名句是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0"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4078982" y="1557586"/>
            <a:ext cx="2240247" cy="80886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温故而知新</a:t>
            </a:r>
            <a:endParaRPr lang="zh-CN" altLang="zh-CN" sz="1050" kern="100" dirty="0">
              <a:solidFill>
                <a:srgbClr val="C00000"/>
              </a:solidFill>
              <a:effectLst/>
              <a:latin typeface="宋体"/>
              <a:cs typeface="Courier New"/>
            </a:endParaRPr>
          </a:p>
        </p:txBody>
      </p:sp>
      <p:pic>
        <p:nvPicPr>
          <p:cNvPr id="22" name="图片 2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23" name="矩形 22"/>
          <p:cNvSpPr/>
          <p:nvPr/>
        </p:nvSpPr>
        <p:spPr>
          <a:xfrm>
            <a:off x="6383239" y="1565743"/>
            <a:ext cx="2104866"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可以为师矣</a:t>
            </a:r>
            <a:endParaRPr lang="zh-CN" altLang="en-US" sz="2800" kern="100" dirty="0">
              <a:solidFill>
                <a:srgbClr val="C00000"/>
              </a:solidFill>
              <a:latin typeface="Times New Roman"/>
              <a:ea typeface="华文细黑"/>
              <a:cs typeface="Times New Roman"/>
            </a:endParaRPr>
          </a:p>
        </p:txBody>
      </p:sp>
      <p:sp>
        <p:nvSpPr>
          <p:cNvPr id="24" name="矩形 23"/>
          <p:cNvSpPr/>
          <p:nvPr/>
        </p:nvSpPr>
        <p:spPr>
          <a:xfrm>
            <a:off x="8038871" y="2810461"/>
            <a:ext cx="2736855" cy="71991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剑阁峥嵘而崔嵬</a:t>
            </a:r>
            <a:endParaRPr lang="zh-CN" altLang="en-US" sz="2800" kern="100" dirty="0">
              <a:solidFill>
                <a:srgbClr val="C00000"/>
              </a:solidFill>
              <a:latin typeface="Times New Roman"/>
              <a:ea typeface="华文细黑"/>
              <a:cs typeface="Times New Roman"/>
            </a:endParaRPr>
          </a:p>
        </p:txBody>
      </p:sp>
      <p:sp>
        <p:nvSpPr>
          <p:cNvPr id="25" name="矩形 24"/>
          <p:cNvSpPr/>
          <p:nvPr/>
        </p:nvSpPr>
        <p:spPr>
          <a:xfrm>
            <a:off x="1198662" y="4087761"/>
            <a:ext cx="2736855" cy="810768"/>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小楼昨夜又东风</a:t>
            </a:r>
            <a:endParaRPr lang="zh-CN" altLang="en-US" sz="2800" kern="100" dirty="0">
              <a:solidFill>
                <a:srgbClr val="C00000"/>
              </a:solidFill>
              <a:latin typeface="Times New Roman"/>
              <a:ea typeface="华文细黑"/>
              <a:cs typeface="Times New Roman"/>
            </a:endParaRPr>
          </a:p>
        </p:txBody>
      </p:sp>
      <p:sp>
        <p:nvSpPr>
          <p:cNvPr id="26" name="矩形 25"/>
          <p:cNvSpPr/>
          <p:nvPr/>
        </p:nvSpPr>
        <p:spPr>
          <a:xfrm>
            <a:off x="4252651" y="4096916"/>
            <a:ext cx="3642755"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故国不堪回首月明中</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1" grpId="0"/>
      <p:bldP spid="21" grpId="1"/>
      <p:bldP spid="23" grpId="0"/>
      <p:bldP spid="23" grpId="1"/>
      <p:bldP spid="24" grpId="0"/>
      <p:bldP spid="24" grpId="1"/>
      <p:bldP spid="25" grpId="0"/>
      <p:bldP spid="25" grpId="1"/>
      <p:bldP spid="26" grpId="0"/>
      <p:bldP spid="2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440317"/>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欧阳修《醉翁亭记》中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两句，表达了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言在此而意在彼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《诗经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氓》中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两句，写了男子用车来接女主人公，女主人公带上财物嫁给他。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在《阿房宫赋》中，杜牧提出了秦国应当爱惜六国的人才的观点，他认为，秦国如果做到了这点，就能</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，无人能使其灭亡。</a:t>
            </a:r>
            <a:endParaRPr lang="zh-CN" altLang="zh-CN" sz="1050" kern="100" dirty="0">
              <a:effectLst/>
              <a:latin typeface="宋体"/>
              <a:cs typeface="Courier New"/>
            </a:endParaRPr>
          </a:p>
        </p:txBody>
      </p:sp>
      <p:sp>
        <p:nvSpPr>
          <p:cNvPr id="22"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5" name="矩形 44"/>
          <p:cNvSpPr/>
          <p:nvPr/>
        </p:nvSpPr>
        <p:spPr>
          <a:xfrm>
            <a:off x="5129661" y="985716"/>
            <a:ext cx="2981769" cy="72281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醉翁之意不在酒</a:t>
            </a:r>
            <a:endParaRPr lang="zh-CN" altLang="zh-CN" sz="1050" kern="100" dirty="0">
              <a:solidFill>
                <a:srgbClr val="C00000"/>
              </a:solidFill>
              <a:effectLst/>
              <a:latin typeface="宋体"/>
              <a:cs typeface="Courier New"/>
            </a:endParaRPr>
          </a:p>
        </p:txBody>
      </p:sp>
      <p:pic>
        <p:nvPicPr>
          <p:cNvPr id="46" name="图片 4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7" name="矩形 46"/>
          <p:cNvSpPr/>
          <p:nvPr/>
        </p:nvSpPr>
        <p:spPr>
          <a:xfrm>
            <a:off x="8218748" y="987806"/>
            <a:ext cx="2801577"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在乎山水之间也</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3802014" y="2269739"/>
            <a:ext cx="1699372" cy="71991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以尔车来</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6826307" y="4175855"/>
            <a:ext cx="4687255" cy="812506"/>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solidFill>
                  <a:srgbClr val="C00000"/>
                </a:solidFill>
                <a:latin typeface="Times New Roman" pitchFamily="18" charset="0"/>
                <a:ea typeface="华文细黑"/>
                <a:cs typeface="Times New Roman" pitchFamily="18" charset="0"/>
              </a:rPr>
              <a:t>(</a:t>
            </a:r>
            <a:r>
              <a:rPr lang="zh-CN" altLang="en-US" sz="2800" kern="100" dirty="0">
                <a:solidFill>
                  <a:srgbClr val="C00000"/>
                </a:solidFill>
                <a:latin typeface="宋体"/>
                <a:ea typeface="华文细黑"/>
                <a:cs typeface="Times New Roman"/>
              </a:rPr>
              <a:t>则</a:t>
            </a:r>
            <a:r>
              <a:rPr lang="en-US" altLang="zh-CN" sz="2800" kern="100" dirty="0">
                <a:solidFill>
                  <a:srgbClr val="C00000"/>
                </a:solidFill>
                <a:latin typeface="Times New Roman" pitchFamily="18" charset="0"/>
                <a:ea typeface="华文细黑"/>
                <a:cs typeface="Times New Roman" pitchFamily="18" charset="0"/>
              </a:rPr>
              <a:t>)</a:t>
            </a:r>
            <a:r>
              <a:rPr lang="zh-CN" altLang="en-US" sz="2800" kern="100" dirty="0">
                <a:solidFill>
                  <a:srgbClr val="C00000"/>
                </a:solidFill>
                <a:latin typeface="宋体"/>
                <a:ea typeface="华文细黑"/>
                <a:cs typeface="Times New Roman"/>
              </a:rPr>
              <a:t>递三世可至万世而为君</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5968097" y="2260923"/>
            <a:ext cx="1721457"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以我贿迁</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blinds(horizontal)">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blinds(horizontal)">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5"/>
                                        </p:tgtEl>
                                      </p:cBhvr>
                                    </p:animEffect>
                                    <p:set>
                                      <p:cBhvr>
                                        <p:cTn id="28" dur="1" fill="hold">
                                          <p:stCondLst>
                                            <p:cond delay="499"/>
                                          </p:stCondLst>
                                        </p:cTn>
                                        <p:tgtEl>
                                          <p:spTgt spid="4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7"/>
                                        </p:tgtEl>
                                      </p:cBhvr>
                                    </p:animEffect>
                                    <p:set>
                                      <p:cBhvr>
                                        <p:cTn id="31" dur="1" fill="hold">
                                          <p:stCondLst>
                                            <p:cond delay="499"/>
                                          </p:stCondLst>
                                        </p:cTn>
                                        <p:tgtEl>
                                          <p:spTgt spid="4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8"/>
                                        </p:tgtEl>
                                      </p:cBhvr>
                                    </p:animEffect>
                                    <p:set>
                                      <p:cBhvr>
                                        <p:cTn id="34" dur="1" fill="hold">
                                          <p:stCondLst>
                                            <p:cond delay="499"/>
                                          </p:stCondLst>
                                        </p:cTn>
                                        <p:tgtEl>
                                          <p:spTgt spid="4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6"/>
                  </p:tgtEl>
                </p:cond>
              </p:nextCondLst>
            </p:seq>
          </p:childTnLst>
        </p:cTn>
      </p:par>
    </p:tnLst>
    <p:bldLst>
      <p:bldP spid="45" grpId="0"/>
      <p:bldP spid="45" grpId="1"/>
      <p:bldP spid="47" grpId="0"/>
      <p:bldP spid="47" grpId="1"/>
      <p:bldP spid="48" grpId="0"/>
      <p:bldP spid="48" grpId="1"/>
      <p:bldP spid="49" grpId="0"/>
      <p:bldP spid="49" grpId="1"/>
      <p:bldP spid="51" grpId="0"/>
      <p:bldP spid="5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98043"/>
            <a:ext cx="1135834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庄子在《逍遥游》中指出，对待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，应该</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__________</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，这样才能达到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定乎内外之分，辩乎荣辱之境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的境界。</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spc="-100" dirty="0">
                <a:latin typeface="Times New Roman"/>
                <a:ea typeface="华文细黑"/>
                <a:cs typeface="Times New Roman"/>
              </a:rPr>
              <a:t>白居易在《钱塘湖春行》</a:t>
            </a:r>
            <a:r>
              <a:rPr lang="zh-CN" altLang="zh-CN" sz="2800" kern="100" spc="-100" dirty="0" smtClean="0">
                <a:latin typeface="Times New Roman"/>
                <a:ea typeface="华文细黑"/>
                <a:cs typeface="Times New Roman"/>
              </a:rPr>
              <a:t>中</a:t>
            </a:r>
            <a:r>
              <a:rPr lang="en-US" altLang="zh-CN" sz="2800" kern="100" spc="-100" dirty="0" smtClean="0">
                <a:latin typeface="Times New Roman"/>
                <a:ea typeface="华文细黑"/>
                <a:cs typeface="Times New Roman"/>
              </a:rPr>
              <a:t>,</a:t>
            </a:r>
            <a:r>
              <a:rPr lang="zh-CN" altLang="zh-CN" sz="2800" kern="100" spc="-100" dirty="0" smtClean="0">
                <a:latin typeface="Times New Roman"/>
                <a:ea typeface="华文细黑"/>
                <a:cs typeface="Times New Roman"/>
              </a:rPr>
              <a:t>用</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两句写出了莺燕报春、一派蓬勃的景象。</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在《赤壁赋》中，苏轼用</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一句，生动形象地描绘出了从东山之上升起的月亮在夜空中缓缓移动的情形。</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5" name="矩形 44"/>
          <p:cNvSpPr/>
          <p:nvPr/>
        </p:nvSpPr>
        <p:spPr>
          <a:xfrm>
            <a:off x="9845892" y="837856"/>
            <a:ext cx="2036588" cy="812506"/>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solidFill>
                  <a:srgbClr val="C00000"/>
                </a:solidFill>
                <a:latin typeface="Times New Roman" pitchFamily="18" charset="0"/>
                <a:ea typeface="华文细黑"/>
                <a:cs typeface="Times New Roman" pitchFamily="18" charset="0"/>
              </a:rPr>
              <a:t>(</a:t>
            </a:r>
            <a:r>
              <a:rPr lang="zh-CN" altLang="en-US" sz="2800" kern="100" dirty="0">
                <a:solidFill>
                  <a:srgbClr val="C00000"/>
                </a:solidFill>
                <a:latin typeface="宋体"/>
                <a:ea typeface="华文细黑"/>
                <a:cs typeface="Times New Roman"/>
              </a:rPr>
              <a:t>且</a:t>
            </a:r>
            <a:r>
              <a:rPr lang="en-US" altLang="zh-CN" sz="2800" kern="100" dirty="0">
                <a:solidFill>
                  <a:srgbClr val="C00000"/>
                </a:solidFill>
                <a:latin typeface="Times New Roman" pitchFamily="18" charset="0"/>
                <a:ea typeface="华文细黑"/>
                <a:cs typeface="Times New Roman" pitchFamily="18" charset="0"/>
              </a:rPr>
              <a:t>)</a:t>
            </a:r>
            <a:r>
              <a:rPr lang="zh-CN" altLang="en-US" sz="2800" kern="100" dirty="0">
                <a:solidFill>
                  <a:srgbClr val="C00000"/>
                </a:solidFill>
                <a:latin typeface="宋体"/>
                <a:ea typeface="华文细黑"/>
                <a:cs typeface="Times New Roman"/>
              </a:rPr>
              <a:t>举世</a:t>
            </a:r>
            <a:r>
              <a:rPr lang="zh-CN" altLang="en-US" sz="2800" kern="100" dirty="0" smtClean="0">
                <a:solidFill>
                  <a:srgbClr val="C00000"/>
                </a:solidFill>
                <a:latin typeface="宋体"/>
                <a:ea typeface="华文细黑"/>
                <a:cs typeface="Times New Roman"/>
              </a:rPr>
              <a:t>誉</a:t>
            </a:r>
            <a:endParaRPr lang="zh-CN" altLang="zh-CN" sz="1050" kern="100" dirty="0">
              <a:solidFill>
                <a:srgbClr val="C00000"/>
              </a:solidFill>
              <a:effectLst/>
              <a:latin typeface="宋体"/>
              <a:cs typeface="Courier New"/>
            </a:endParaRPr>
          </a:p>
        </p:txBody>
      </p:sp>
      <p:pic>
        <p:nvPicPr>
          <p:cNvPr id="46" name="图片 4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7" name="矩形 46"/>
          <p:cNvSpPr/>
          <p:nvPr/>
        </p:nvSpPr>
        <p:spPr>
          <a:xfrm>
            <a:off x="2676722" y="1480307"/>
            <a:ext cx="3389909"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举世非之而不加沮</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6157785" y="2756692"/>
            <a:ext cx="2736855"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几处早莺争暖树</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5221585" y="4045286"/>
            <a:ext cx="2910417"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徘徊于斗牛之间</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9104255" y="2761304"/>
            <a:ext cx="279696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谁家新燕啄春泥</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507157" y="1465160"/>
            <a:ext cx="203658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smtClean="0">
                <a:solidFill>
                  <a:srgbClr val="C00000"/>
                </a:solidFill>
                <a:latin typeface="宋体"/>
                <a:ea typeface="华文细黑"/>
                <a:cs typeface="Times New Roman"/>
              </a:rPr>
              <a:t>之</a:t>
            </a:r>
            <a:r>
              <a:rPr lang="zh-CN" altLang="en-US" sz="2800" kern="100" dirty="0">
                <a:solidFill>
                  <a:srgbClr val="C00000"/>
                </a:solidFill>
                <a:latin typeface="宋体"/>
                <a:ea typeface="华文细黑"/>
                <a:cs typeface="Times New Roman"/>
              </a:rPr>
              <a:t>而不加劝</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linds(horizontal)">
                                      <p:cBhvr>
                                        <p:cTn id="10" dur="500"/>
                                        <p:tgtEl>
                                          <p:spTgt spid="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blinds(horizontal)">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7"/>
                                        </p:tgtEl>
                                      </p:cBhvr>
                                    </p:animEffect>
                                    <p:set>
                                      <p:cBhvr>
                                        <p:cTn id="37" dur="1" fill="hold">
                                          <p:stCondLst>
                                            <p:cond delay="499"/>
                                          </p:stCondLst>
                                        </p:cTn>
                                        <p:tgtEl>
                                          <p:spTgt spid="4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8"/>
                                        </p:tgtEl>
                                      </p:cBhvr>
                                    </p:animEffect>
                                    <p:set>
                                      <p:cBhvr>
                                        <p:cTn id="40" dur="1" fill="hold">
                                          <p:stCondLst>
                                            <p:cond delay="499"/>
                                          </p:stCondLst>
                                        </p:cTn>
                                        <p:tgtEl>
                                          <p:spTgt spid="4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50"/>
                                        </p:tgtEl>
                                      </p:cBhvr>
                                    </p:animEffect>
                                    <p:set>
                                      <p:cBhvr>
                                        <p:cTn id="43" dur="1" fill="hold">
                                          <p:stCondLst>
                                            <p:cond delay="499"/>
                                          </p:stCondLst>
                                        </p:cTn>
                                        <p:tgtEl>
                                          <p:spTgt spid="5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6"/>
                  </p:tgtEl>
                </p:cond>
              </p:nextCondLst>
            </p:seq>
          </p:childTnLst>
        </p:cTn>
      </p:par>
    </p:tnLst>
    <p:bldLst>
      <p:bldP spid="45" grpId="0"/>
      <p:bldP spid="45" grpId="1"/>
      <p:bldP spid="47" grpId="0"/>
      <p:bldP spid="47" grpId="1"/>
      <p:bldP spid="48" grpId="0"/>
      <p:bldP spid="48" grpId="1"/>
      <p:bldP spid="49" grpId="0"/>
      <p:bldP spid="49" grpId="1"/>
      <p:bldP spid="50" grpId="0"/>
      <p:bldP spid="50" grpId="1"/>
      <p:bldP spid="51" grpId="0"/>
      <p:bldP spid="5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22598" y="510584"/>
            <a:ext cx="10884514"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马致远《天净沙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秋思》中直接道出游子乡愁浓重的句子是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李白《蜀道难》中，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一句从听觉上营造了蜀道悲凉阴森的环境氛围。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李商隐《锦瑟》中感叹才华被弃如沧海遗珠，美好愿望如烟云可望而不可即的两句是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3"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5" name="矩形 44"/>
          <p:cNvSpPr/>
          <p:nvPr/>
        </p:nvSpPr>
        <p:spPr>
          <a:xfrm>
            <a:off x="1046749" y="1668627"/>
            <a:ext cx="1683131"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夕阳西下</a:t>
            </a:r>
            <a:endParaRPr lang="zh-CN" altLang="zh-CN" sz="1050" kern="100" dirty="0">
              <a:solidFill>
                <a:srgbClr val="C00000"/>
              </a:solidFill>
              <a:effectLst/>
              <a:latin typeface="宋体"/>
              <a:cs typeface="Courier New"/>
            </a:endParaRPr>
          </a:p>
        </p:txBody>
      </p:sp>
      <p:pic>
        <p:nvPicPr>
          <p:cNvPr id="46" name="图片 4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7" name="矩形 46"/>
          <p:cNvSpPr/>
          <p:nvPr/>
        </p:nvSpPr>
        <p:spPr>
          <a:xfrm>
            <a:off x="2840659" y="1696331"/>
            <a:ext cx="2471984"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断肠人在天涯</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4717529" y="2340149"/>
            <a:ext cx="2736855"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但见悲鸟号古木</a:t>
            </a:r>
            <a:endParaRPr lang="zh-CN" altLang="en-US" sz="2800" kern="100" dirty="0">
              <a:solidFill>
                <a:srgbClr val="C00000"/>
              </a:solidFill>
              <a:latin typeface="Times New Roman"/>
              <a:ea typeface="华文细黑"/>
              <a:cs typeface="Times New Roman"/>
            </a:endParaRPr>
          </a:p>
        </p:txBody>
      </p:sp>
      <p:sp>
        <p:nvSpPr>
          <p:cNvPr id="49" name="矩形 48"/>
          <p:cNvSpPr/>
          <p:nvPr/>
        </p:nvSpPr>
        <p:spPr>
          <a:xfrm>
            <a:off x="4222998" y="4221882"/>
            <a:ext cx="2910417"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沧海月明珠有泪</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7271717" y="4261310"/>
            <a:ext cx="2796965"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蓝田日暖玉生烟</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linds(horizontal)">
                                      <p:cBhvr>
                                        <p:cTn id="20" dur="500"/>
                                        <p:tgtEl>
                                          <p:spTgt spid="4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linds(horizontal)">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5"/>
                                        </p:tgtEl>
                                      </p:cBhvr>
                                    </p:animEffect>
                                    <p:set>
                                      <p:cBhvr>
                                        <p:cTn id="28" dur="1" fill="hold">
                                          <p:stCondLst>
                                            <p:cond delay="499"/>
                                          </p:stCondLst>
                                        </p:cTn>
                                        <p:tgtEl>
                                          <p:spTgt spid="4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7"/>
                                        </p:tgtEl>
                                      </p:cBhvr>
                                    </p:animEffect>
                                    <p:set>
                                      <p:cBhvr>
                                        <p:cTn id="31" dur="1" fill="hold">
                                          <p:stCondLst>
                                            <p:cond delay="499"/>
                                          </p:stCondLst>
                                        </p:cTn>
                                        <p:tgtEl>
                                          <p:spTgt spid="4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8"/>
                                        </p:tgtEl>
                                      </p:cBhvr>
                                    </p:animEffect>
                                    <p:set>
                                      <p:cBhvr>
                                        <p:cTn id="34" dur="1" fill="hold">
                                          <p:stCondLst>
                                            <p:cond delay="499"/>
                                          </p:stCondLst>
                                        </p:cTn>
                                        <p:tgtEl>
                                          <p:spTgt spid="4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6"/>
                  </p:tgtEl>
                </p:cond>
              </p:nextCondLst>
            </p:seq>
          </p:childTnLst>
        </p:cTn>
      </p:par>
    </p:tnLst>
    <p:bldLst>
      <p:bldP spid="45" grpId="0"/>
      <p:bldP spid="45" grpId="1"/>
      <p:bldP spid="47" grpId="0"/>
      <p:bldP spid="47" grpId="1"/>
      <p:bldP spid="48" grpId="0"/>
      <p:bldP spid="48" grpId="1"/>
      <p:bldP spid="49" grpId="0"/>
      <p:bldP spid="49" grpId="1"/>
      <p:bldP spid="50" grpId="0"/>
      <p:bldP spid="5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510584"/>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朝菌不知晦朔，</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，此小年也。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《庄子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逍遥游》</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？杜鹃啼血猿哀鸣。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白居易《琵琶行》</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黑云压城城欲摧，</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李贺《雁门太守行》</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猿鸣三声泪沾裳。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郦道元《三峡》</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出则无敌国外患者，国恒亡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《孟子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生于忧患，死于安乐》</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7" name="矩形 46"/>
          <p:cNvSpPr/>
          <p:nvPr/>
        </p:nvSpPr>
        <p:spPr>
          <a:xfrm>
            <a:off x="3543509" y="1051789"/>
            <a:ext cx="2710699" cy="795099"/>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蟪蛄不知春秋</a:t>
            </a:r>
            <a:endParaRPr lang="zh-CN" altLang="zh-CN" sz="1050" kern="100" dirty="0">
              <a:solidFill>
                <a:srgbClr val="C00000"/>
              </a:solidFill>
              <a:effectLst/>
              <a:latin typeface="宋体"/>
              <a:cs typeface="Courier New"/>
            </a:endParaRPr>
          </a:p>
        </p:txBody>
      </p:sp>
      <p:pic>
        <p:nvPicPr>
          <p:cNvPr id="48" name="图片 4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9" name="矩形 48"/>
          <p:cNvSpPr/>
          <p:nvPr/>
        </p:nvSpPr>
        <p:spPr>
          <a:xfrm>
            <a:off x="1107732" y="1699861"/>
            <a:ext cx="2991100" cy="659410"/>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其间旦暮闻何物</a:t>
            </a:r>
            <a:endParaRPr lang="zh-CN" altLang="en-US" sz="2800" kern="100" dirty="0">
              <a:solidFill>
                <a:srgbClr val="C00000"/>
              </a:solidFill>
              <a:latin typeface="Times New Roman"/>
              <a:ea typeface="华文细黑"/>
              <a:cs typeface="Times New Roman"/>
            </a:endParaRPr>
          </a:p>
        </p:txBody>
      </p:sp>
      <p:sp>
        <p:nvSpPr>
          <p:cNvPr id="50" name="矩形 49"/>
          <p:cNvSpPr/>
          <p:nvPr/>
        </p:nvSpPr>
        <p:spPr>
          <a:xfrm>
            <a:off x="3906519" y="2347933"/>
            <a:ext cx="2736855" cy="725351"/>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甲光向日金鳞开</a:t>
            </a:r>
            <a:endParaRPr lang="zh-CN" altLang="en-US" sz="2800" kern="100" dirty="0">
              <a:solidFill>
                <a:srgbClr val="C00000"/>
              </a:solidFill>
              <a:latin typeface="Times New Roman"/>
              <a:ea typeface="华文细黑"/>
              <a:cs typeface="Times New Roman"/>
            </a:endParaRPr>
          </a:p>
        </p:txBody>
      </p:sp>
      <p:sp>
        <p:nvSpPr>
          <p:cNvPr id="51" name="矩形 50"/>
          <p:cNvSpPr/>
          <p:nvPr/>
        </p:nvSpPr>
        <p:spPr>
          <a:xfrm>
            <a:off x="1107732" y="2996005"/>
            <a:ext cx="2910417"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巴东三峡巫峡长</a:t>
            </a:r>
            <a:endParaRPr lang="zh-CN" altLang="en-US" sz="2800" kern="100" dirty="0">
              <a:solidFill>
                <a:srgbClr val="C00000"/>
              </a:solidFill>
              <a:latin typeface="Times New Roman"/>
              <a:ea typeface="华文细黑"/>
              <a:cs typeface="Times New Roman"/>
            </a:endParaRPr>
          </a:p>
        </p:txBody>
      </p:sp>
      <p:sp>
        <p:nvSpPr>
          <p:cNvPr id="52" name="矩形 51"/>
          <p:cNvSpPr/>
          <p:nvPr/>
        </p:nvSpPr>
        <p:spPr>
          <a:xfrm>
            <a:off x="1107732" y="3625027"/>
            <a:ext cx="2796965"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入则无法家拂士</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linds(horizontal)">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7"/>
                                        </p:tgtEl>
                                      </p:cBhvr>
                                    </p:animEffect>
                                    <p:set>
                                      <p:cBhvr>
                                        <p:cTn id="32" dur="1" fill="hold">
                                          <p:stCondLst>
                                            <p:cond delay="499"/>
                                          </p:stCondLst>
                                        </p:cTn>
                                        <p:tgtEl>
                                          <p:spTgt spid="4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9"/>
                                        </p:tgtEl>
                                      </p:cBhvr>
                                    </p:animEffect>
                                    <p:set>
                                      <p:cBhvr>
                                        <p:cTn id="35" dur="1" fill="hold">
                                          <p:stCondLst>
                                            <p:cond delay="499"/>
                                          </p:stCondLst>
                                        </p:cTn>
                                        <p:tgtEl>
                                          <p:spTgt spid="4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0"/>
                                        </p:tgtEl>
                                      </p:cBhvr>
                                    </p:animEffect>
                                    <p:set>
                                      <p:cBhvr>
                                        <p:cTn id="38" dur="1" fill="hold">
                                          <p:stCondLst>
                                            <p:cond delay="499"/>
                                          </p:stCondLst>
                                        </p:cTn>
                                        <p:tgtEl>
                                          <p:spTgt spid="5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2"/>
                                        </p:tgtEl>
                                      </p:cBhvr>
                                    </p:animEffect>
                                    <p:set>
                                      <p:cBhvr>
                                        <p:cTn id="41" dur="1" fill="hold">
                                          <p:stCondLst>
                                            <p:cond delay="499"/>
                                          </p:stCondLst>
                                        </p:cTn>
                                        <p:tgtEl>
                                          <p:spTgt spid="5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51"/>
                                        </p:tgtEl>
                                      </p:cBhvr>
                                    </p:animEffect>
                                    <p:set>
                                      <p:cBhvr>
                                        <p:cTn id="44" dur="1" fill="hold">
                                          <p:stCondLst>
                                            <p:cond delay="499"/>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48"/>
                  </p:tgtEl>
                </p:cond>
              </p:nextCondLst>
            </p:seq>
          </p:childTnLst>
        </p:cTn>
      </p:par>
    </p:tnLst>
    <p:bldLst>
      <p:bldP spid="47" grpId="0"/>
      <p:bldP spid="47" grpId="1"/>
      <p:bldP spid="49" grpId="0"/>
      <p:bldP spid="49" grpId="1"/>
      <p:bldP spid="50" grpId="0"/>
      <p:bldP spid="50" grpId="1"/>
      <p:bldP spid="51" grpId="0"/>
      <p:bldP spid="51" grpId="1"/>
      <p:bldP spid="52" grpId="0"/>
      <p:bldP spid="5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70051"/>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《小石潭记》中描写的小石潭虽然环境、景物幽美静穆，但氛围过于冷清，让人感到</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，不可久留。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《卫风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氓》中</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短短数字，便刻画出氓看起来忠厚老实的形象。</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《离骚》里屈原面对背直追曲的时代，虽然感到忧郁苦闷、走投无路，却也表示自己</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，这表明了他不愿苟合取容的高尚情操。</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3" name="矩形 42"/>
          <p:cNvSpPr/>
          <p:nvPr/>
        </p:nvSpPr>
        <p:spPr>
          <a:xfrm>
            <a:off x="3862958" y="1568044"/>
            <a:ext cx="1683131" cy="719147"/>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凄神寒骨</a:t>
            </a:r>
            <a:endParaRPr lang="zh-CN" altLang="zh-CN" sz="1050" kern="100" dirty="0">
              <a:solidFill>
                <a:srgbClr val="C00000"/>
              </a:solidFill>
              <a:effectLst/>
              <a:latin typeface="宋体"/>
              <a:cs typeface="Courier New"/>
            </a:endParaRPr>
          </a:p>
        </p:txBody>
      </p:sp>
      <p:pic>
        <p:nvPicPr>
          <p:cNvPr id="44" name="图片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5" name="矩形 44"/>
          <p:cNvSpPr/>
          <p:nvPr/>
        </p:nvSpPr>
        <p:spPr>
          <a:xfrm>
            <a:off x="5687541" y="1548061"/>
            <a:ext cx="181554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悄怆幽邃</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3709417" y="2200387"/>
            <a:ext cx="180972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氓之蚩蚩</a:t>
            </a:r>
            <a:endParaRPr lang="zh-CN" altLang="en-US" sz="2800" kern="100" dirty="0">
              <a:solidFill>
                <a:srgbClr val="C00000"/>
              </a:solidFill>
              <a:latin typeface="Times New Roman"/>
              <a:ea typeface="华文细黑"/>
              <a:cs typeface="Times New Roman"/>
            </a:endParaRPr>
          </a:p>
        </p:txBody>
      </p:sp>
      <p:sp>
        <p:nvSpPr>
          <p:cNvPr id="47" name="矩形 46"/>
          <p:cNvSpPr/>
          <p:nvPr/>
        </p:nvSpPr>
        <p:spPr>
          <a:xfrm>
            <a:off x="3786758" y="4117294"/>
            <a:ext cx="2910417"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宁溘死以流亡兮</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6680795" y="4130824"/>
            <a:ext cx="2796965"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余不忍为此态也</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84140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linds(horizontal)">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43" grpId="0"/>
      <p:bldP spid="43" grpId="1"/>
      <p:bldP spid="45" grpId="0"/>
      <p:bldP spid="45" grpId="1"/>
      <p:bldP spid="46" grpId="0"/>
      <p:bldP spid="46" grpId="1"/>
      <p:bldP spid="47" grpId="0"/>
      <p:bldP spid="47" grpId="1"/>
      <p:bldP spid="48" grpId="0"/>
      <p:bldP spid="4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732230" y="372865"/>
            <a:ext cx="10776747"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吾尝终日而思矣，</a:t>
            </a:r>
            <a:r>
              <a:rPr lang="en-US" altLang="zh-CN" sz="2800" kern="100" dirty="0" smtClean="0">
                <a:latin typeface="Times New Roman"/>
                <a:ea typeface="华文细黑"/>
                <a:cs typeface="Courier New"/>
              </a:rPr>
              <a:t>_________________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《荀子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劝学》</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(2)________________</a:t>
            </a:r>
            <a:r>
              <a:rPr lang="zh-CN" altLang="zh-CN" sz="2800" kern="100" dirty="0">
                <a:latin typeface="Times New Roman"/>
                <a:ea typeface="华文细黑"/>
                <a:cs typeface="Times New Roman"/>
              </a:rPr>
              <a:t>，亦使后人而复哀后人也。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杜牧《阿房宫赋》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征蓬出汉塞，</a:t>
            </a:r>
            <a:r>
              <a:rPr lang="en-US" altLang="zh-CN" sz="2800" kern="100" dirty="0" smtClean="0">
                <a:latin typeface="Times New Roman"/>
                <a:ea typeface="华文细黑"/>
                <a:cs typeface="Courier New"/>
              </a:rPr>
              <a:t>___________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王维《使至塞上》</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土地平旷，</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，有良田美池桑竹之属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陶渊明《桃花源记》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以手抚膺坐长叹。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李白《蜀道难》</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4"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8"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9"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1" name="矩形 40"/>
          <p:cNvSpPr/>
          <p:nvPr/>
        </p:nvSpPr>
        <p:spPr>
          <a:xfrm>
            <a:off x="4069457" y="909514"/>
            <a:ext cx="3295096"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不如须臾之所学也</a:t>
            </a:r>
            <a:endParaRPr lang="zh-CN" altLang="zh-CN" sz="1050" kern="100" dirty="0">
              <a:solidFill>
                <a:srgbClr val="C00000"/>
              </a:solidFill>
              <a:effectLst/>
              <a:latin typeface="宋体"/>
              <a:cs typeface="Courier New"/>
            </a:endParaRPr>
          </a:p>
        </p:txBody>
      </p:sp>
      <p:pic>
        <p:nvPicPr>
          <p:cNvPr id="42" name="图片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3" name="矩形 42"/>
          <p:cNvSpPr/>
          <p:nvPr/>
        </p:nvSpPr>
        <p:spPr>
          <a:xfrm>
            <a:off x="1165402" y="1546693"/>
            <a:ext cx="3302195"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后人哀之而不鉴之</a:t>
            </a:r>
            <a:endParaRPr lang="zh-CN" altLang="en-US" sz="2800" kern="100" dirty="0">
              <a:solidFill>
                <a:srgbClr val="C00000"/>
              </a:solidFill>
              <a:latin typeface="Times New Roman"/>
              <a:ea typeface="华文细黑"/>
              <a:cs typeface="Times New Roman"/>
            </a:endParaRPr>
          </a:p>
        </p:txBody>
      </p:sp>
      <p:sp>
        <p:nvSpPr>
          <p:cNvPr id="44" name="矩形 43"/>
          <p:cNvSpPr/>
          <p:nvPr/>
        </p:nvSpPr>
        <p:spPr>
          <a:xfrm>
            <a:off x="3357710" y="2205658"/>
            <a:ext cx="2089424"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归雁入胡天</a:t>
            </a:r>
            <a:endParaRPr lang="zh-CN" altLang="en-US" sz="2800" kern="100" dirty="0">
              <a:solidFill>
                <a:srgbClr val="C00000"/>
              </a:solidFill>
              <a:latin typeface="Times New Roman"/>
              <a:ea typeface="华文细黑"/>
              <a:cs typeface="Times New Roman"/>
            </a:endParaRPr>
          </a:p>
        </p:txBody>
      </p:sp>
      <p:sp>
        <p:nvSpPr>
          <p:cNvPr id="45" name="矩形 44"/>
          <p:cNvSpPr/>
          <p:nvPr/>
        </p:nvSpPr>
        <p:spPr>
          <a:xfrm>
            <a:off x="3059824" y="2853730"/>
            <a:ext cx="1763328"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屋舍俨然</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1272492" y="4126819"/>
            <a:ext cx="2796965"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扪参历井仰胁息</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1"/>
                                        </p:tgtEl>
                                      </p:cBhvr>
                                    </p:animEffect>
                                    <p:set>
                                      <p:cBhvr>
                                        <p:cTn id="32" dur="1" fill="hold">
                                          <p:stCondLst>
                                            <p:cond delay="499"/>
                                          </p:stCondLst>
                                        </p:cTn>
                                        <p:tgtEl>
                                          <p:spTgt spid="4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3"/>
                                        </p:tgtEl>
                                      </p:cBhvr>
                                    </p:animEffect>
                                    <p:set>
                                      <p:cBhvr>
                                        <p:cTn id="35" dur="1" fill="hold">
                                          <p:stCondLst>
                                            <p:cond delay="499"/>
                                          </p:stCondLst>
                                        </p:cTn>
                                        <p:tgtEl>
                                          <p:spTgt spid="4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4"/>
                                        </p:tgtEl>
                                      </p:cBhvr>
                                    </p:animEffect>
                                    <p:set>
                                      <p:cBhvr>
                                        <p:cTn id="38" dur="1" fill="hold">
                                          <p:stCondLst>
                                            <p:cond delay="499"/>
                                          </p:stCondLst>
                                        </p:cTn>
                                        <p:tgtEl>
                                          <p:spTgt spid="4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5"/>
                                        </p:tgtEl>
                                      </p:cBhvr>
                                    </p:animEffect>
                                    <p:set>
                                      <p:cBhvr>
                                        <p:cTn id="44"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41" grpId="0"/>
      <p:bldP spid="41" grpId="1"/>
      <p:bldP spid="43" grpId="0"/>
      <p:bldP spid="43" grpId="1"/>
      <p:bldP spid="44" grpId="0"/>
      <p:bldP spid="44" grpId="1"/>
      <p:bldP spid="45" grpId="0"/>
      <p:bldP spid="45" grpId="1"/>
      <p:bldP spid="46" grpId="0"/>
      <p:bldP spid="4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07988" y="623100"/>
            <a:ext cx="10993359"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郦道元《三峡》中，从色彩、情态入手描绘三峡潭水春冬美景的句子是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荀子在《劝学》中认为君子最终能超过一般人，是因为君子</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《蜀道难》中，李白通过</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两句，写出了水石相激、山谷轰鸣的惊险场面。</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344043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392426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440810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585960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634343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489193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537576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68386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82901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877394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73224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78062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16</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17</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7"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8"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43" name="矩形 42"/>
          <p:cNvSpPr/>
          <p:nvPr/>
        </p:nvSpPr>
        <p:spPr>
          <a:xfrm>
            <a:off x="1729587" y="1784068"/>
            <a:ext cx="2475655" cy="812506"/>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solidFill>
                  <a:srgbClr val="C00000"/>
                </a:solidFill>
                <a:latin typeface="Times New Roman" pitchFamily="18" charset="0"/>
                <a:ea typeface="华文细黑"/>
                <a:cs typeface="Times New Roman" pitchFamily="18" charset="0"/>
              </a:rPr>
              <a:t>(</a:t>
            </a:r>
            <a:r>
              <a:rPr lang="zh-CN" altLang="en-US" sz="2800" kern="100" dirty="0">
                <a:solidFill>
                  <a:srgbClr val="C00000"/>
                </a:solidFill>
                <a:latin typeface="宋体"/>
                <a:ea typeface="华文细黑"/>
                <a:cs typeface="Times New Roman"/>
              </a:rPr>
              <a:t>则</a:t>
            </a:r>
            <a:r>
              <a:rPr lang="en-US" altLang="zh-CN" sz="2800" kern="100" dirty="0">
                <a:solidFill>
                  <a:srgbClr val="C00000"/>
                </a:solidFill>
                <a:latin typeface="Times New Roman" pitchFamily="18" charset="0"/>
                <a:ea typeface="华文细黑"/>
                <a:cs typeface="Times New Roman" pitchFamily="18" charset="0"/>
              </a:rPr>
              <a:t>)</a:t>
            </a:r>
            <a:r>
              <a:rPr lang="zh-CN" altLang="en-US" sz="2800" kern="100" dirty="0">
                <a:solidFill>
                  <a:srgbClr val="C00000"/>
                </a:solidFill>
                <a:latin typeface="宋体"/>
                <a:ea typeface="华文细黑"/>
                <a:cs typeface="Times New Roman"/>
              </a:rPr>
              <a:t>素湍绿潭</a:t>
            </a:r>
            <a:endParaRPr lang="zh-CN" altLang="zh-CN" sz="1050" kern="100" dirty="0">
              <a:solidFill>
                <a:srgbClr val="C00000"/>
              </a:solidFill>
              <a:effectLst/>
              <a:latin typeface="宋体"/>
              <a:cs typeface="Courier New"/>
            </a:endParaRPr>
          </a:p>
        </p:txBody>
      </p:sp>
      <p:pic>
        <p:nvPicPr>
          <p:cNvPr id="44" name="图片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47534" y="5503233"/>
            <a:ext cx="3066035" cy="950897"/>
          </a:xfrm>
          <a:prstGeom prst="rect">
            <a:avLst/>
          </a:prstGeom>
        </p:spPr>
      </p:pic>
      <p:sp>
        <p:nvSpPr>
          <p:cNvPr id="45" name="矩形 44"/>
          <p:cNvSpPr/>
          <p:nvPr/>
        </p:nvSpPr>
        <p:spPr>
          <a:xfrm>
            <a:off x="4275956" y="1788655"/>
            <a:ext cx="1864003"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回清倒影</a:t>
            </a:r>
            <a:endParaRPr lang="zh-CN" altLang="en-US" sz="2800" kern="100" dirty="0">
              <a:solidFill>
                <a:srgbClr val="C00000"/>
              </a:solidFill>
              <a:latin typeface="Times New Roman"/>
              <a:ea typeface="华文细黑"/>
              <a:cs typeface="Times New Roman"/>
            </a:endParaRPr>
          </a:p>
        </p:txBody>
      </p:sp>
      <p:sp>
        <p:nvSpPr>
          <p:cNvPr id="46" name="矩形 45"/>
          <p:cNvSpPr/>
          <p:nvPr/>
        </p:nvSpPr>
        <p:spPr>
          <a:xfrm>
            <a:off x="1139182" y="3069754"/>
            <a:ext cx="2742826"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善假于物</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宋体"/>
                <a:ea typeface="华文细黑"/>
                <a:cs typeface="Times New Roman"/>
              </a:rPr>
              <a:t>也</a:t>
            </a:r>
            <a:r>
              <a:rPr lang="en-US" altLang="zh-CN" sz="2800" kern="100" dirty="0">
                <a:solidFill>
                  <a:srgbClr val="C00000"/>
                </a:solidFill>
                <a:latin typeface="宋体"/>
                <a:ea typeface="华文细黑"/>
                <a:cs typeface="Times New Roman"/>
              </a:rPr>
              <a:t>)</a:t>
            </a:r>
            <a:endParaRPr lang="zh-CN" altLang="en-US" sz="2800" kern="100" dirty="0">
              <a:solidFill>
                <a:srgbClr val="C00000"/>
              </a:solidFill>
              <a:latin typeface="Times New Roman"/>
              <a:ea typeface="华文细黑"/>
              <a:cs typeface="Times New Roman"/>
            </a:endParaRPr>
          </a:p>
        </p:txBody>
      </p:sp>
      <p:sp>
        <p:nvSpPr>
          <p:cNvPr id="47" name="矩形 46"/>
          <p:cNvSpPr/>
          <p:nvPr/>
        </p:nvSpPr>
        <p:spPr>
          <a:xfrm>
            <a:off x="5293593" y="3706933"/>
            <a:ext cx="2945899" cy="812506"/>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飞湍瀑流争喧豗</a:t>
            </a:r>
            <a:endParaRPr lang="zh-CN" altLang="en-US" sz="2800" kern="100" dirty="0">
              <a:solidFill>
                <a:srgbClr val="C00000"/>
              </a:solidFill>
              <a:latin typeface="Times New Roman"/>
              <a:ea typeface="华文细黑"/>
              <a:cs typeface="Times New Roman"/>
            </a:endParaRPr>
          </a:p>
        </p:txBody>
      </p:sp>
      <p:sp>
        <p:nvSpPr>
          <p:cNvPr id="48" name="矩形 47"/>
          <p:cNvSpPr/>
          <p:nvPr/>
        </p:nvSpPr>
        <p:spPr>
          <a:xfrm>
            <a:off x="8165069" y="3708301"/>
            <a:ext cx="2796965" cy="724085"/>
          </a:xfrm>
          <a:prstGeom prst="rect">
            <a:avLst/>
          </a:prstGeom>
        </p:spPr>
        <p:txBody>
          <a:bodyPr wrap="square" lIns="121898" tIns="60948" rIns="121898" bIns="60948">
            <a:spAutoFit/>
          </a:bodyPr>
          <a:lstStyle/>
          <a:p>
            <a:pPr algn="just">
              <a:lnSpc>
                <a:spcPct val="160000"/>
              </a:lnSpc>
              <a:spcAft>
                <a:spcPts val="0"/>
              </a:spcAft>
            </a:pPr>
            <a:r>
              <a:rPr lang="zh-CN" altLang="en-US" sz="2800" kern="100" dirty="0">
                <a:solidFill>
                  <a:srgbClr val="C00000"/>
                </a:solidFill>
                <a:latin typeface="宋体"/>
                <a:ea typeface="华文细黑"/>
                <a:cs typeface="Times New Roman"/>
              </a:rPr>
              <a:t>砯崖转石万壑雷</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7410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linds(horizontal)">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43" grpId="0"/>
      <p:bldP spid="43" grpId="1"/>
      <p:bldP spid="45" grpId="0"/>
      <p:bldP spid="45" grpId="1"/>
      <p:bldP spid="46" grpId="0"/>
      <p:bldP spid="46" grpId="1"/>
      <p:bldP spid="47" grpId="0"/>
      <p:bldP spid="47" grpId="1"/>
      <p:bldP spid="48" grpId="0"/>
      <p:bldP spid="48" grpId="1"/>
    </p:bld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5997</TotalTime>
  <Words>2527</Words>
  <Application>Microsoft Office PowerPoint</Application>
  <PresentationFormat>自定义</PresentationFormat>
  <Paragraphs>457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3599</cp:revision>
  <dcterms:created xsi:type="dcterms:W3CDTF">2014-11-27T01:03:00Z</dcterms:created>
  <dcterms:modified xsi:type="dcterms:W3CDTF">2017-03-29T00:57:23Z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