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572" r:id="rId2"/>
    <p:sldId id="1571" r:id="rId3"/>
    <p:sldId id="1592" r:id="rId4"/>
    <p:sldId id="1492" r:id="rId5"/>
    <p:sldId id="1588" r:id="rId6"/>
    <p:sldId id="1602" r:id="rId7"/>
    <p:sldId id="1589" r:id="rId8"/>
    <p:sldId id="1593" r:id="rId9"/>
    <p:sldId id="1603" r:id="rId10"/>
    <p:sldId id="1619" r:id="rId11"/>
    <p:sldId id="1605" r:id="rId12"/>
    <p:sldId id="1620" r:id="rId13"/>
    <p:sldId id="1621" r:id="rId14"/>
    <p:sldId id="1606" r:id="rId15"/>
    <p:sldId id="1622" r:id="rId16"/>
    <p:sldId id="1623" r:id="rId17"/>
    <p:sldId id="1607" r:id="rId18"/>
    <p:sldId id="1624" r:id="rId19"/>
    <p:sldId id="1625" r:id="rId20"/>
    <p:sldId id="1608" r:id="rId21"/>
    <p:sldId id="1626" r:id="rId22"/>
    <p:sldId id="1627" r:id="rId23"/>
    <p:sldId id="1628" r:id="rId24"/>
    <p:sldId id="1629" r:id="rId25"/>
    <p:sldId id="1630" r:id="rId26"/>
    <p:sldId id="1640" r:id="rId27"/>
    <p:sldId id="1631" r:id="rId28"/>
    <p:sldId id="1632" r:id="rId29"/>
    <p:sldId id="1633" r:id="rId30"/>
    <p:sldId id="1641" r:id="rId31"/>
    <p:sldId id="1634" r:id="rId32"/>
    <p:sldId id="1642" r:id="rId33"/>
    <p:sldId id="1635" r:id="rId34"/>
    <p:sldId id="1636" r:id="rId35"/>
    <p:sldId id="1643" r:id="rId36"/>
    <p:sldId id="1637" r:id="rId37"/>
    <p:sldId id="1638" r:id="rId38"/>
    <p:sldId id="1639" r:id="rId39"/>
    <p:sldId id="1644" r:id="rId40"/>
    <p:sldId id="1645" r:id="rId41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1698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7.xml"/><Relationship Id="rId18" Type="http://schemas.openxmlformats.org/officeDocument/2006/relationships/slide" Target="slide36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4.xml"/><Relationship Id="rId17" Type="http://schemas.openxmlformats.org/officeDocument/2006/relationships/slide" Target="slide31.xml"/><Relationship Id="rId2" Type="http://schemas.openxmlformats.org/officeDocument/2006/relationships/slide" Target="slide25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23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7.xml"/><Relationship Id="rId18" Type="http://schemas.openxmlformats.org/officeDocument/2006/relationships/slide" Target="slide36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4.xml"/><Relationship Id="rId17" Type="http://schemas.openxmlformats.org/officeDocument/2006/relationships/slide" Target="slide31.xml"/><Relationship Id="rId2" Type="http://schemas.openxmlformats.org/officeDocument/2006/relationships/slide" Target="slide29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23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7.xml"/><Relationship Id="rId18" Type="http://schemas.openxmlformats.org/officeDocument/2006/relationships/slide" Target="slide36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4.xml"/><Relationship Id="rId17" Type="http://schemas.openxmlformats.org/officeDocument/2006/relationships/slide" Target="slide31.xml"/><Relationship Id="rId2" Type="http://schemas.openxmlformats.org/officeDocument/2006/relationships/notesSlide" Target="../notesSlides/notesSlide1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23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0.xml"/><Relationship Id="rId1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7.xml"/><Relationship Id="rId17" Type="http://schemas.openxmlformats.org/officeDocument/2006/relationships/slide" Target="slide36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2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9320" r="4279" b="9201"/>
          <a:stretch/>
        </p:blipFill>
        <p:spPr>
          <a:xfrm>
            <a:off x="0" y="-1"/>
            <a:ext cx="12192000" cy="68595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105392" y="3757579"/>
            <a:ext cx="1334815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文言文阅读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243564" y="4057371"/>
            <a:ext cx="8856983" cy="740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4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考点精练二　了解并掌握常见的古代文化知识</a:t>
            </a:r>
            <a:endParaRPr lang="zh-CN" altLang="zh-CN" sz="34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6572" y="1417405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2598" y="1341562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转除：升官。转任：转换所任职务。转补：迁调官职，以补缺额。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5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582592"/>
            <a:ext cx="1132646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阮元，字伯元，江苏仪征人。乾隆五十四年进士，嘉庆四年，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署理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浙江巡抚，寻实授。十年，元丁父忧去职，十二年，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服阕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，授兵部侍郎，复命为浙江巡抚。累迁内阁学士，迁工部侍郎，出为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漕运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总督。腾越边外野人时入内地劫掠，而保山等处边民曰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傈僳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，以垦山射猎为生，可用，乃募傈僳三百户屯种山地，以御野人，野人畏威，渐有降附者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节选自《清史稿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阮元传》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1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9377" y="117426"/>
            <a:ext cx="11326469" cy="54812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署理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指某官职出现空缺，由其他人暂时代理。阮元先代理浙江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巡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，后正式担任此职。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服阕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指古人服丧三年后除去丧服。阮元因丁父忧离职，服丧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期满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担任兵部侍郎。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漕运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指从水道运输物资，供应京城或接济军需，它是我国古代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重要的经济制度。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傈僳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指我国少数民族之一的傈僳族，大多分布在云南和四川一带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狩猎、农耕为生。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5136" y="3038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56027" y="3038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576572" y="5593869"/>
            <a:ext cx="7498898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598" y="5446018"/>
            <a:ext cx="538837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漕运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是从水道运输粮食。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952108" y="597265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574" y="321377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3924" y="452637"/>
            <a:ext cx="10993359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阮元，字伯元，江苏仪征人。乾隆五十四年考中进士，嘉庆四年，阮元代理浙江巡抚，不久正式担任此职。嘉庆十年，阮元遭逢父亲丧事而离职守孝。嘉庆十二年，阮元服丧期满，被任命为兵部侍郎，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再次受命担任浙江巡抚。多次升迁后担任内阁学士，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调任工部侍郎，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调出京城担任漕运总督。腾越边境以外的土人时常进入内地抢劫掠夺，而保山等地有傈僳族边民，他们以开垦荒山和打猎为生，官府可以将他们用起来，于是招募了三百户傈僳边民集中开荒种地，借用他们来抵御境外土人的袭扰，境外土人害怕这种威势，渐渐地就有了来投降归附的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580851"/>
            <a:ext cx="1110329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刘黻，字声伯，乐清人。早有令名，年三十四，以淳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十年试入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太学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，侪辈已翕然称之。时丁大全方为台属，劾奏丞相董槐，将夺其位。黻率同舍生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伏阙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上书，言朝廷进退大臣，须当以礼。又谏游幸疏曰：天下无道，人主以逸乐而忘忧勤。陛下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春秋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尚少，作而不法，后嗣何观？会丁父忧去位，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服除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，授集英殿修撰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5963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刘黻传》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94493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，古代设在京城的全国最高学府，西汉武帝开始设立，魏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明清或设太学，或设国子学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伏阙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，即拜伏于宫阙下。多指臣下直接向皇帝上书奏事。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，指年龄，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春秋尚少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富于春秋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，都是指年纪尚少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年轻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服除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，即脱去孝服。古代以亲属关系的远近制定丧服的轻重，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穿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大功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服的亲族服丧一年，穿小功服的亲族服丧五个月。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4148" y="26335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05039" y="26335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576572" y="5411952"/>
            <a:ext cx="7366133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599" y="5295631"/>
            <a:ext cx="745287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穿大功服的亲族服丧九个月。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866" y="405972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8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477466"/>
            <a:ext cx="11326469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刘黻，字声伯，乐清人。很早就有好的名声，三十四岁时，他在淳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十年应试进入太学，同辈人已经一致称赞他了。当时丁大全正在做台属，上书弹劾丞相董槐，打算夺取董槐的相位。刘黻率领太学同舍直接向皇帝上书，说朝廷任免大臣，应当依照礼仪。刘黻又上奏了《谏游幸疏》，说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无道，国君因为安逸享乐而忘记为国事而忧劳。皇上年纪还轻，等到主持国家大事的时候，政令全部由您发出，做事如果不合法度，后世子孙们将会怎么看呢？适逢刘黻遭遇父丧离职，服丧归来，被授予集英殿修书编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1067" y="518652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于慎行，字无垢，东阿人。年十七，举于乡。御史欲即鹿鸣宴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冠之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，以未奉父命辞。御史刘台以劾张居正被逮，僚友悉避匿，慎行独往视之。及居正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夺情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，偕同官具疏谏。十八年正月，疏请早建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，出阁讲读。山东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乡试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，预传典试者名，已而果然。言者遂劾礼官，皆停俸。慎行引罪乞休。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节选自《明史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于慎行传》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117426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下列对文中加颜色词语的相关内容的解说，不正确的一项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冠之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，即为他加冠。古代男子到成年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一般在二十岁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则举行加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冠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礼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，叫做冠。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夺情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是中国古代丁忧制度的延伸，意思是为国家夺去了孝亲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，可不必去职。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指太子所居之宫，也代指太子。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乡试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是中国古代科举考试之一。明代每三年一次，在各省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省城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举行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，人们把中试者称为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秀才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5168" y="30539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26059" y="30539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576572" y="5346315"/>
            <a:ext cx="8050253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598" y="5229994"/>
            <a:ext cx="820222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中试者称为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574" y="412322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6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538865"/>
            <a:ext cx="11103293" cy="51951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慎行，字无垢，东阿人。十七岁时，乡试中举。御史想在为新举子举行的宴会上为他加冠，他以没得到父亲的许可而推辞了。御史刘台因为弹劾张居正被逮捕，同僚和朋友都躲避他，唯独于慎行前往探视。等到张居正服丧未满夺情出仕时，他与同官便上奏劝谏。万历十八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(1590)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正月，于慎行上奏请求早日建立东宫，让嫡长子出宫接受讲读教育。山东的乡试，预先传说负责考试人的名字，事后果然如此。言官便弹劾礼部官员，于是礼部官员都停发俸禄。于慎行称罪请求退休。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9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8816" y="118988"/>
            <a:ext cx="11214326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贞元，年号。年号是我国从汉朝初年开始使用的封建王朝用来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纪年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一种名号，古代帝王凡遇到大事、要事，常常要更改年号。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明经，汉朝出现的选举官员的科目，始于汉武帝时期，至宋神宗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时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废除。被推举者须明习经学，故以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谥号是朝廷对死去的帝王、大臣、贵族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包括其他地位很高的人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平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按其生平事迹进行评定后，给予或褒或贬或同情的称号。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乞骸骨，乞求自己的尸骨能回到故乡安葬，指古代官吏因年老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请求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退职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，回老家安度晚年。这是古代官员请求退休的委婉说法。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3478" y="2824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54369" y="2824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矩形 21"/>
          <p:cNvSpPr/>
          <p:nvPr/>
        </p:nvSpPr>
        <p:spPr>
          <a:xfrm>
            <a:off x="610964" y="5706355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9063" y="5630512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朝廷不会给平民封谥号。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874" y="319562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/>
      <p:bldP spid="23" grpId="1"/>
      <p:bldP spid="24" grpId="0"/>
      <p:bldP spid="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957" y="654600"/>
            <a:ext cx="1110329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刘沆，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冲之，吉州永新人。及长，倜傥任气。举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进士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不中，自称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退士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，不复出，父力勉之。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天圣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八年，始擢进士第二，为大理评事、通判舒州。时湖南蛮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猺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数出寇，至杀官吏。以沆为龙图阁直学士、知潭州兼安抚使，许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便宜从事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。沆大发兵至桂阳，招降二千余人，而蛮酋降者皆奏命以官。又募土兵分捕余党，斩馘甚众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刘沆传》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261442"/>
            <a:ext cx="11326469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下列对文中加颜色词语的相关内容的解说，不正确的一项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是在出生时由父亲所取，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是在成人礼上后加的，出于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礼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，古人往往自称用名，称人以字。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是古代科举殿试及第者之称。科举殿试时的一甲三名，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赐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进士及第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的称号，即状元、榜眼、探花。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是宋仁宗赵祯的年号。年号是中国历代帝王用以纪年的名号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个皇帝有且只有一个年号。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便宜从事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，朝廷给予大臣的一种特权，遇事不必请示，可根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据实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情况斟酌处理。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83638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94529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2492" y="5721004"/>
            <a:ext cx="8861098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9" y="5604683"/>
            <a:ext cx="881507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有的皇帝未有年号，有的皇帝可以起多个年号。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18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566" y="332387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4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8" grpId="0"/>
      <p:bldP spid="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957" y="593171"/>
            <a:ext cx="1110329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刘沆，字冲之，吉州永新人。成人后，洒脱任性。考进士没中选，自称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退士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，不再参加科举，他的父亲尽力鼓励他。天圣八年，他才考中科举，选为进士第二名，担任大理评事、舒州通判。当时湖南蛮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猺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屡次出来作乱，乃至杀害官吏。朝廷任命刘沆为龙图阁直学士、潭州知州兼安抚使，允许他按需要自行裁决事务。刘沆大规模发动军队来到桂阳，招降两千多人，对于降顺的蛮族首领他都上奏朝廷给他们官职。他还招当地兵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分头抓捕剩余叛乱者，斩杀了很多人。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0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4747" y="-57070"/>
            <a:ext cx="11669672" cy="66255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范宗尹，字觉民，襄阳邓城人。宣和三年，上舍登第。累迁侍御史、右谏议大夫。王云使北还，言金人必欲得三镇。宗尹请弃之以纾祸，言者非之，宗尹罢归。昌僭位，复其职，遣同路允迪诣康王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劝进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。既，召为中书舍人，迁御史中丞，拜参知政事。吕颐浩罢相，宗尹摄其位。时诸盗据有州县，朝廷力不能制。宗尹言：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藩镇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之权，天下无事百五十年，可谓良法。然国家多难，四方帅守单寡，束手环视，此法之弊。今当稍复藩镇之法，裂河南、江北数十州之地，付以兵权，俾蕃王室。较之弃地夷狄，岂不相远？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上从其言。初，宗尹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廷对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，详定官李邦彦特取旨置宗尹乙科，宗尹德之，赠邦彦观文殿大学士。绍兴元年二月辛巳，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日有黑子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，宗尹以辅政无状请免，上不许。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范宗尹传》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477466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下列对文中加颜色词语的相关内容的解说，不正确的一项是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劝进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指旧时部属劝其主登基称帝，本文指劝说康王建立南宋政权。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藩镇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是唐朝中后期设立的军镇。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藩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，在这里含有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边界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意思。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廷对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指在朝廷上回答皇帝的咨询，或指科举时代的殿试，本文指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后者。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古人相信天意和人事彼此感应，故本文中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日有黑子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被视为朝政有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失的证据。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1598" y="6848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2489" y="6848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2492" y="5721004"/>
            <a:ext cx="8861098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9" y="5604683"/>
            <a:ext cx="881507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藩镇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指设立的节度使或边境地区的长官。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866" y="191762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7" grpId="0"/>
      <p:bldP spid="2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512325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宗尹，字觉民，襄阳邓城人。宣和三年，考中进士。经多次升迁任侍御史、右谏议大夫。王云出使金国返回，说金人一定要得到三镇。范宗尹建议放弃三镇以避免战祸，谏官反对这样做，范宗尹被罢免官职，返回乡里。张邦昌越礼建立伪国，恢复了范宗尹的官职，派他同路允迪去见康王劝说他称帝。吕颐浩被罢去相位，范宗尹代理宰相之位。当时盗贼们占据州县，朝廷无力制服他们。范宗尹上言道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太祖收回各藩镇的权力，天下太平有一百五十年，可以说是良策。然而国家多难，四方守帅势力单薄，垂手环视，是这个方法的弊端所在。现在应当稍微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663438"/>
            <a:ext cx="11214326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复建立藩镇的方法，分割河南、江北几十个州的土地，委以兵权，使他们来拱卫皇室。与把土地舍弃给夷狄之人相比，难道不是相差很远吗？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上听从了他的建议。当初，范宗尹参加廷试，详定官李邦彦特别奏请皇上把范宗尹放到乙科，范宗尹很感激他，赠李邦彦观文殿大学士。绍兴元年二月辛巳，太阳上出现黑斑，范宗尹以辅政没有成绩请求免职，皇上不答应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767" y="-1972"/>
            <a:ext cx="11669672" cy="6521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为国子祭酒。初，上谕执政择老成端重者表率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太学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，故有是命。首奏：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宜讲明理学，严禁穿凿，俾廉耻兴而风俗厚。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师鲁学行素孚规约，率以身先，与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诸生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言，孜孜以治己立诚为本，艺尤异者必加奖劝，由是人知饬励。上闻之喜曰：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颜师鲁到学未久，规矩甚肃。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诏充遗留礼信使。初，遗留使至金，必令簪花听乐。师鲁言：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国势今非昔比，金人或强臣非礼，誓以死守。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沿途宴设，力请彻乐。至燕山，复辞簪花执射。时孝宗以孝闻，师鲁据经陈谊，反复慷慨，故金终不能夺。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吏部尚书兼侍讲，屡抗章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请老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，以龙图阁直学士知泉州。在泉因任，凡阅三年，专以恤民宽属邑为政，始至即捐舶货，诸商贾胡尤服其清。以绍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煕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四年卒于家，年七十五。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颜师鲁传》，有删改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210454"/>
            <a:ext cx="11326469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下列对文中加颜色词语的相关内容的解说，不正确的一项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除吏部尚书兼侍讲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擢进士第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寻改使浙西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任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是升职的意思。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指古代经考试录取而进入中央、府、州、县各级学校，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包括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太学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学习的生员。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，指官吏因为身体等原因主动请求退休，也称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乞骸骨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官员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正常退休称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休政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是古代的国立大学，又称为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国子监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。国子监祭酒相当于现在的大学校长。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1598" y="36533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2489" y="36533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2492" y="5782502"/>
            <a:ext cx="8861098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9" y="5666181"/>
            <a:ext cx="881507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是调动官职。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166" y="96031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7" grpId="0"/>
      <p:bldP spid="2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957" y="154027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担任国子祭酒。当初，皇上告知执政选择老成持重的人到太学作为表率，所以有这个任命。颜师鲁首先上奏：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应当讲清楚理学的道理，严禁穿凿附会，使廉洁知耻的作风兴起而风俗淳厚。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颜师鲁的学问品行一向合乎规定，总是以身作则，和学生们谈话，勤勉不懈地拿管好自己、树立诚信为根本，成绩非常突出的一定给予奖励，因此人人懂得约束奋进。皇上听了高兴地说：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颜师鲁到学校不久，纪律很整肃。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朝廷下诏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担当遗留礼信使。当初，遗留使到达金国，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必定要命令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宋朝使者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戴花听音乐。颜师鲁说：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国家的力量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现在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8233" y="477466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诸生：明、清两代称考取秀才入学的生员为诸生。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乡试：明、清两代在省城举行每年一次的考试，考中的称举人。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进士：明清时称殿试考取的人，前三名赐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进士及第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称号。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世祖章皇帝：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是皇帝的庙号，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是谥号。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43478" y="69349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54369" y="69349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610964" y="3899784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063" y="3823941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乡试：明、清两代在省城举行每三年一次的考试，考中的称举人。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558" y="186682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7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9377" y="584333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不能和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过去比，金国人可能强迫我不守礼节，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发誓用死来守节。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沿途设宴招待，极力请求撤去音乐。到达燕山，又谢绝戴花宴射。当时孝宗皇帝因孝闻名，颜师鲁根据经书陈述道理，反复慷慨陈词，因此金国人始终不能改变他的主意。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授任吏部尚书兼侍讲，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颜师鲁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次上奏章请求告老退休，凭着龙图阁直学士的身份担任泉州知州。在泉州任上，共经历三年，一心用爱护百姓宽容属下各县作为政事的原则，刚到任就免除舶来货物的税，那些商人胡人特别敬服他的清廉。绍熙四年在家中去世，享年七十五岁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3528" y="584333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陶安，字主敬，当涂人。少敏悟，博涉经史，尤长于《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》，避乱家居。太祖取太平，安与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耆儒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李习率父老出迎，太祖如之与语。安进曰：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今海内鼎沸，豪杰并争，然其意在子女玉帛，非有拨乱、救民、安天下心。明公渡江，神武不杀，人心悦服，应天顺人以行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吊伐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，天下不难平也。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太祖问曰：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吾欲取金陵，何如？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金陵，古帝王都。取而有之，抚形胜以临四方，何向不克？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留参幕府，授左司员外郎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78346" y="632645"/>
            <a:ext cx="10884514" cy="47413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安从克集庆，进郎中。及聘刘基、宋濂、章溢、叶琛至，太祖问安：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四人者何如？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臣谋略不如基，学问不如濂，治民之才不如溢、琛。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多其能让。黄州初下，思得重臣镇之，无逾安者，遂命知黄州。宽租省徭，民以乐业。后坐事谪知桐城，移知饶州。陈友定兵攻城，安如吏民谕以顺逆，余皆婴城固守。援兵至，陈友定败去。诸将欲尽戮民之从寇者，安不可。太祖赐诗褒美，州民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生祠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事之。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64876"/>
            <a:ext cx="11326469" cy="53583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下列对文中加颜色词语的相关内容的解说，不正确的一项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《易》也称《周易》，是中国传统思想文化中自然、哲学与人文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实践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理论根源，是一本揭示事物变化的书。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耆儒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指年老的学者。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意为年老；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在汉以后泛指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读书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，与春秋战国时的儒家学派不同。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吊伐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是把要惩处的人或有罪的人悬挂起来，人们一齐讨伐他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是古代在国家军队收复失地时常见的做法。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指为活人修建的祠堂。建生祠，是古代信仰民俗，对于有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德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的官员，民为之立生祠，以颂其功德，并加以奉祀。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6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41598" y="2299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2489" y="2299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8762" y="5325434"/>
            <a:ext cx="11268854" cy="1138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8" y="5234948"/>
            <a:ext cx="11245319" cy="122005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吊伐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吊民伐罪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的省略，在古代国家军队收复失地时，凭吊死去之人讨伐有罪之人。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566" y="302621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7" grpId="0"/>
      <p:bldP spid="2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-26590"/>
            <a:ext cx="11326469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安，字主敬，当涂人。幼年时很聪敏，广泛阅读经史，在《易经》方面特别有造诣，避乱而隐居在家。明太祖朱元璋攻取太平府，陶安与老儒李习率领城中的百姓出城迎接，太祖接见他，并跟他谈论。陶安进言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今天下大乱，豪杰们纷纷起来争夺，然而那些人的用意在于掠夺子女玉帛，没有治理乱世、拯救人民、安定天下的胸怀。您这次渡江作战，军威神武而又不害百姓，使人们心悦诚服，上应天意，下顺民心，执行抚慰人民、讨伐罪人的神圣使命，天下不难平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我想攻取金陵，怎么样？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陶安说：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金陵，是古代帝王的都城。如果取为己有，占据优越便利的地势来面对四方，那么向哪里进攻而不能取胜呢？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好。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就留下他参与幕府，授职左司员外郎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0736" y="-26590"/>
            <a:ext cx="11439734" cy="65551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陶安跟太祖攻克集庆后，又提升为郎中。等到聘请的刘基、宋濂、章溢、叶琛到了之后，太祖问陶安：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这四个人怎么样？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陶安回答说：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我在谋略方面不如刘基，在学问方面不如宋濂，在治理百姓的才干方面不如章溢、叶琛。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祖赞许他能谦让。黄州刚被攻下的时候，太祖想要派一个重要的大臣去镇守那里，朝中没有能胜过陶安的，于是就任命他做黄州的知州。陶安宽缓租赋，减少徭役，百姓因而安居乐业。后因事被贬桐城知府，后改配饶州知府。陈友定带兵进攻饶州，陶安接见饶州官员和百姓，传达太祖的关于官民可以顺从叛军的命令，但都要围住城池牢牢守候。援军到达后，陈友定的军队失败逃走。各位将领想全部杀掉投降叛军的民众，陶安不同意。太祖赐诗赞扬他，饶州百姓建造生祠奉祀他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2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0736" y="152171"/>
            <a:ext cx="11439734" cy="629323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阅读下面的文言文，完成文后题目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spc="-100" dirty="0" smtClean="0">
              <a:latin typeface="Times New Roman"/>
              <a:ea typeface="华文细黑"/>
              <a:cs typeface="Times New Roman"/>
            </a:endParaRPr>
          </a:p>
          <a:p>
            <a:pPr indent="720725"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丁卯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，上祀南郊，告平高丽，以李</a:t>
            </a:r>
            <a:r>
              <a:rPr lang="en-US" altLang="zh-CN" sz="2700" kern="100" spc="-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亚献。</a:t>
            </a:r>
            <a:r>
              <a:rPr lang="zh-CN" altLang="zh-CN" sz="27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己巳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，谒太庙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spc="-100" dirty="0" smtClean="0">
              <a:latin typeface="Times New Roman"/>
              <a:ea typeface="华文细黑"/>
              <a:cs typeface="Times New Roman"/>
            </a:endParaRPr>
          </a:p>
          <a:p>
            <a:pPr indent="720725"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spc="-100" dirty="0" smtClean="0">
                <a:latin typeface="Times New Roman"/>
                <a:ea typeface="华文细黑"/>
              </a:rPr>
              <a:t>(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公元</a:t>
            </a:r>
            <a:r>
              <a:rPr lang="en-US" altLang="zh-CN" sz="2700" kern="100" spc="-100" dirty="0" smtClean="0">
                <a:latin typeface="Times New Roman"/>
                <a:ea typeface="华文细黑"/>
              </a:rPr>
              <a:t>669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700" kern="100" spc="-100" dirty="0" smtClean="0">
                <a:latin typeface="Times New Roman"/>
                <a:ea typeface="华文细黑"/>
              </a:rPr>
              <a:t>)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en-US" altLang="zh-CN" sz="2700" kern="100" spc="-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寝疾，上及太子所赐药，</a:t>
            </a:r>
            <a:r>
              <a:rPr lang="en-US" altLang="zh-CN" sz="2700" kern="100" spc="-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饵之；子弟为之迎医，皆不听进，曰：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吾本山东田夫，遭值圣明，致位</a:t>
            </a:r>
            <a:r>
              <a:rPr lang="zh-CN" altLang="zh-CN" sz="27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三公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，年将八十，岂非命邪！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一旦，忽谓其弟司卫少卿弼曰：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吾今日少愈，可共置酒为乐。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于是子孙悉集，酒阑，谓弼曰：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吾自度必不起，故欲与汝曹为别耳。汝曹勿悲泣，听我约束。我见房、杜平生勤苦，仅能立门户，遭不肖子荡覆无余。吾有此子孙，今悉付汝。葬毕，汝即迁入我堂，抚养孤幼，谨察视之。其有志气不伦，交游非类者，皆先挝杀，然后以闻。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自是不复更言。十二月，</a:t>
            </a:r>
            <a:r>
              <a:rPr lang="zh-CN" altLang="zh-CN" sz="27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戊申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7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薨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。上闻之，悲泣。葬日，</a:t>
            </a:r>
            <a:r>
              <a:rPr lang="zh-CN" altLang="zh-CN" sz="27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幸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未央宫，登楼望辆车恸哭。起冢象阴山、铁山、乌德</a:t>
            </a:r>
            <a:r>
              <a:rPr lang="zh-CN" altLang="zh-CN" sz="2700" kern="100" spc="-100" dirty="0">
                <a:latin typeface="宋体"/>
                <a:ea typeface="华文细黑"/>
                <a:cs typeface="宋体"/>
              </a:rPr>
              <a:t>鞬</a:t>
            </a:r>
            <a:r>
              <a:rPr lang="zh-CN" altLang="zh-CN" sz="2700" kern="100" spc="-100" dirty="0">
                <a:latin typeface="楷体_GB2312"/>
                <a:ea typeface="华文细黑"/>
                <a:cs typeface="楷体_GB2312"/>
              </a:rPr>
              <a:t>山，以旌其破突厥、薛延陀之功。</a:t>
            </a: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取材于《资治通鉴》</a:t>
            </a:r>
            <a:r>
              <a:rPr lang="en-US" altLang="zh-CN" sz="2700" kern="100" spc="-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700" kern="100" spc="-100" dirty="0" smtClean="0">
                <a:latin typeface="Times New Roman"/>
                <a:ea typeface="华文细黑"/>
                <a:cs typeface="Times New Roman"/>
              </a:rPr>
              <a:t>  </a:t>
            </a:r>
            <a:endParaRPr lang="zh-CN" altLang="zh-CN" sz="270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05" y="882795"/>
            <a:ext cx="388105" cy="3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885" y="1445100"/>
            <a:ext cx="388105" cy="3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05" y="1441696"/>
            <a:ext cx="388105" cy="3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4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45418"/>
            <a:ext cx="11326469" cy="53583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下列对文中加颜色词语的相关内容的解说，不正确的一项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丁卯、己巳、戊申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，皆为古时天干地支纪时的术语，可以用来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、纪月和纪年，古人常将之与五行结合预测人的运命。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是中国古代朝廷中最尊显的三个官职的合称。周代已有此词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具体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说法不一，一般认为是指司马、司徒、司空。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是古人对帝后之死的描述，后世有封爵的大官之死也可称薨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人死则称之为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通常指封建帝王到达某地，也叫巡幸。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召幸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特指皇帝对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嫔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的召见。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近幸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则多指帝王对臣下而言。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6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1598" y="2299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2489" y="2299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498762" y="5356033"/>
            <a:ext cx="11268854" cy="1161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518" y="5234948"/>
            <a:ext cx="11245319" cy="122005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是古人对诸侯之死的一种描述，后世有封爵的大官之死也可称薨。帝后的死当称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TextBox 25">
            <a:hlinkClick r:id="rId18" action="ppaction://hlinksldjump"/>
          </p:cNvPr>
          <p:cNvSpPr txBox="1"/>
          <p:nvPr/>
        </p:nvSpPr>
        <p:spPr>
          <a:xfrm>
            <a:off x="9952108" y="5878066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566" y="299774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7" grpId="0"/>
      <p:bldP spid="2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226035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丁卯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十七日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，唐高宗在南郊祭祀天地，报告平定高丽，让李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第二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位献祭。己巳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十九日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，拜谒太庙。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公元</a:t>
            </a:r>
            <a:r>
              <a:rPr lang="en-US" altLang="zh-CN" sz="2800" kern="100" dirty="0">
                <a:latin typeface="Times New Roman"/>
                <a:ea typeface="华文细黑"/>
              </a:rPr>
              <a:t>669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病重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，唐高宗和太子赏赐的药物，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服用；他的子弟为他请医生，他都不让看病，说：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我本是崤山以东种田人，遇到圣明君主，位至三公，年纪将近八十岁，难道不是命注定吗！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一日，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忽然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对他弟弟司卫少卿李弼说：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我今天稍好些，可以设酒席共同高兴一番。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于是儿孙全都聚会，酒席将散时，他对李弼说：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我自己知道病好不了，所以想与大家诀别。你们不要悲伤哭泣，听我的安排。我看着房玄龄、杜如晦平生勤苦，才能树立门户，但因不肖子孙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84" y="487234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93" y="1749510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34" y="1738203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28" y="3642576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366568"/>
            <a:ext cx="1132646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部废毁。我这些子孙，现在全都托付给你。我的葬事完毕，你就迁入我的正室，抚养儿孙，严肃监察他们。凡有图谋不轨、结交不正之人的，都先打死，然后上报。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此后便不再说别的话了。十二月，戊申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初三日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去世。唐高宗得知死讯后，悲痛哭泣。出葬的时候，又到未央宫，登楼目送灵车痛哭。埋葬的地方起坟头象征阴山、铁山、乌德</a:t>
            </a:r>
            <a:r>
              <a:rPr lang="zh-CN" altLang="zh-CN" sz="2800" kern="100" dirty="0" smtClean="0">
                <a:latin typeface="Times New Roman"/>
                <a:ea typeface="华文细黑"/>
                <a:cs typeface="宋体"/>
              </a:rPr>
              <a:t>鞬</a:t>
            </a:r>
            <a:r>
              <a:rPr lang="zh-CN" altLang="zh-CN" sz="2800" kern="100" dirty="0" smtClean="0">
                <a:latin typeface="楷体_GB2312"/>
                <a:ea typeface="华文细黑"/>
                <a:cs typeface="楷体_GB2312"/>
              </a:rPr>
              <a:t>山，来表彰李</a:t>
            </a:r>
            <a:r>
              <a:rPr lang="en-US" altLang="zh-CN" sz="2800" kern="100" dirty="0" smtClean="0">
                <a:latin typeface="楷体_GB2312"/>
                <a:ea typeface="华文细黑"/>
                <a:cs typeface="楷体_GB2312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突厥、薛延陀的功劳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楷体_GB2312"/>
                <a:ea typeface="华文细黑"/>
                <a:cs typeface="楷体_GB2312"/>
              </a:rPr>
              <a:t>  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34" y="2526808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33" y="3813589"/>
            <a:ext cx="385273" cy="3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6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45418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谒庙，指古时帝后等外出或遇有大事，例须谒告于祖庙。庙指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供奉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祖先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的房屋，如太庙。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稽首，是古代汉族的一种跪拜礼。稽首与顿首、空首不同，一般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说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，稽首是臣拜君之拜，顿首是国君回礼臣下之拜，空首是地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位相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者互相之拜。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太守，又称郡守，中国古代的一种地方官职，一般是掌管地方郡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行政区的地方行政官。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檄，是古代写在木简上的官方文书，是官府用于晓谕、征召、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声讨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的文书，特指声讨敌人或叛逆的文书。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5486" y="18943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26377" y="18943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1" name="矩形 40"/>
          <p:cNvSpPr/>
          <p:nvPr/>
        </p:nvSpPr>
        <p:spPr>
          <a:xfrm>
            <a:off x="610964" y="5916008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063" y="5840165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顿首是地位相等者互相之拜，空首是国君回礼臣下之拜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482" y="184561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31" grpId="0"/>
      <p:bldP spid="3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9320" r="4279" b="9201"/>
          <a:stretch/>
        </p:blipFill>
        <p:spPr>
          <a:xfrm>
            <a:off x="0" y="-1"/>
            <a:ext cx="12192000" cy="68595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0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0590" y="117426"/>
            <a:ext cx="11326469" cy="57323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古代男子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岁时举行加冠礼，叫作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冠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，即戴上表示已成人的帽子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体犹未壮，还比较年少，故称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弱冠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岁才为成年。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进士及第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指科举时代经考试合格后录取成为进士，科举殿试时的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甲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三名，赐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进士及第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的称号，即状元、榜眼、探花。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郊祭，犹郊祀。古代于郊外祭祀天地，南郊祭天，北郊祭地，是儒教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礼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仪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中的主要部分，祭祀对象分为三类：天神、地祇、人鬼。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古人对死的称谓等级森严，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天子死曰崩，诸侯死曰薨，大夫死曰卒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士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曰不禄，庶人曰死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。《宋史</a:t>
            </a: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侯蒙传》中侯蒙属大夫，故死为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卒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2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6434" y="2828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7325" y="2828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3" name="矩形 22"/>
          <p:cNvSpPr/>
          <p:nvPr/>
        </p:nvSpPr>
        <p:spPr>
          <a:xfrm>
            <a:off x="610964" y="5799383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9063" y="5723540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古代男子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岁成年，行加冠礼，又称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弱冠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85871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3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4" grpId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261442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山东，地理区域名，最早始于战国时期，当时称崤山以东的地区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万世，万代，讳指国君死；讳称死，还有崩、薨、卒、不禄等。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睚眦，发怒时瞪眼睛；像被人瞪了一眼那样极小的仇恨也一定要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，形容心胸极其狭窄。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《史记》，是中国历史上第一部编年体通史，原名《太史公书》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3478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4369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矩形 24"/>
          <p:cNvSpPr/>
          <p:nvPr/>
        </p:nvSpPr>
        <p:spPr>
          <a:xfrm>
            <a:off x="576572" y="5593869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2598" y="551802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编年体通史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错，应为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纪传体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174" y="422188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5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57369" y="307852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古时朝廷对官吏有严格的考课制度，考核政绩最差的称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好的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，考核结果是任免官吏的重要依据。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唐朝所采用的官制是中国古代封建社会一套组织严密的中央官制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省六部制，它确立于隋朝，此后一直到清末，六部制基本沿袭未改。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一词，与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词义恰好相反。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与官职调动相关，在古代还有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的说法，右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升官，左迁为降职。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1438" y="50934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12329" y="50934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6572" y="5593869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598" y="551802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词义相近。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566" y="367847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1" grpId="0"/>
      <p:bldP spid="41" grpId="1"/>
      <p:bldP spid="31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369" y="297660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大学士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又称内阁大学士、殿阁大学士等，为辅助皇帝的高级秘书官。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振恤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，即赈济与抚恤，即面对灾荒来袭时，各级政府和民间做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的反应和对策。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，先秦时代上级给下级的命令文告称诏。秦汉以后，专指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帝王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文书命令。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获得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指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获得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1438" y="50934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12329" y="50934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6572" y="5593869"/>
            <a:ext cx="11063250" cy="6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2598" y="5518026"/>
            <a:ext cx="1077674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致仕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指官员辞职回家。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9166" y="426304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4" grpId="1"/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09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1474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9857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824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864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9152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665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9535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5467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0754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62682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15559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7069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7870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31583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9512" y="117426"/>
            <a:ext cx="11214326" cy="62847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下列对词语的相关内容的解说，不正确的一项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二千石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为汉郡守俸禄，即月俸百二十斛，故用为代称。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两千石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中二千石、真二千石和比二千石。州刺史和郡太守为真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石，牧是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石。比两千石低一级的叫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比两千石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坟典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是三坟、五典的并称，后转为古代典籍的通称。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伏羲、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神农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、黄帝之书；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即少昊、颛顼、高辛、尧、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舜之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《八索》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乃八卦之说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、《九丘》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九州之志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等古书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疏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指奏章，亦指上奏章。又如疏封：奏疏，奏章。疏草：疏稿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，奏章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草稿。疏直：上疏直陈。疏奏：臣下向帝王上本进言。疏陈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：上疏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陈述。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有时指的是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迁官转任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密有才能，常望内转，而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朝廷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无援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迁汉中太守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；有时解释为贬官，如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转除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转任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转补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7414" y="2528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4" name="TextBox 23">
            <a:hlinkClick r:id="rId18" action="ppaction://hlinksldjump"/>
          </p:cNvPr>
          <p:cNvSpPr txBox="1"/>
          <p:nvPr/>
        </p:nvSpPr>
        <p:spPr>
          <a:xfrm>
            <a:off x="9078305" y="2528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1974" y="513258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0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7093</Words>
  <Application>Microsoft Office PowerPoint</Application>
  <PresentationFormat>自定义</PresentationFormat>
  <Paragraphs>861</Paragraphs>
  <Slides>40</Slides>
  <Notes>1</Notes>
  <HiddenSlides>13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3628</cp:revision>
  <dcterms:created xsi:type="dcterms:W3CDTF">2014-11-27T01:03:00Z</dcterms:created>
  <dcterms:modified xsi:type="dcterms:W3CDTF">2017-03-28T08:30:01Z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