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512" r:id="rId2"/>
    <p:sldId id="482" r:id="rId3"/>
    <p:sldId id="365" r:id="rId4"/>
    <p:sldId id="366" r:id="rId5"/>
    <p:sldId id="370" r:id="rId6"/>
    <p:sldId id="483" r:id="rId7"/>
    <p:sldId id="484" r:id="rId8"/>
    <p:sldId id="486" r:id="rId9"/>
    <p:sldId id="485" r:id="rId10"/>
    <p:sldId id="487" r:id="rId11"/>
    <p:sldId id="515" r:id="rId12"/>
    <p:sldId id="481" r:id="rId13"/>
    <p:sldId id="491" r:id="rId14"/>
    <p:sldId id="518" r:id="rId15"/>
    <p:sldId id="516" r:id="rId16"/>
    <p:sldId id="517" r:id="rId17"/>
    <p:sldId id="492" r:id="rId18"/>
    <p:sldId id="499" r:id="rId19"/>
    <p:sldId id="520" r:id="rId20"/>
    <p:sldId id="525" r:id="rId21"/>
    <p:sldId id="471" r:id="rId22"/>
    <p:sldId id="495" r:id="rId23"/>
    <p:sldId id="500" r:id="rId24"/>
    <p:sldId id="496" r:id="rId25"/>
    <p:sldId id="501" r:id="rId26"/>
    <p:sldId id="526" r:id="rId27"/>
    <p:sldId id="529" r:id="rId28"/>
    <p:sldId id="532" r:id="rId29"/>
    <p:sldId id="373" r:id="rId30"/>
    <p:sldId id="533" r:id="rId31"/>
    <p:sldId id="396" r:id="rId32"/>
    <p:sldId id="398" r:id="rId33"/>
    <p:sldId id="534" r:id="rId34"/>
    <p:sldId id="399" r:id="rId35"/>
    <p:sldId id="535" r:id="rId36"/>
    <p:sldId id="400" r:id="rId37"/>
    <p:sldId id="504" r:id="rId38"/>
    <p:sldId id="401" r:id="rId39"/>
    <p:sldId id="536" r:id="rId40"/>
    <p:sldId id="402" r:id="rId41"/>
    <p:sldId id="537" r:id="rId42"/>
    <p:sldId id="403" r:id="rId43"/>
    <p:sldId id="506" r:id="rId44"/>
    <p:sldId id="539" r:id="rId45"/>
    <p:sldId id="404" r:id="rId46"/>
    <p:sldId id="507" r:id="rId47"/>
    <p:sldId id="405" r:id="rId48"/>
    <p:sldId id="508" r:id="rId49"/>
    <p:sldId id="411" r:id="rId50"/>
    <p:sldId id="510" r:id="rId51"/>
    <p:sldId id="540" r:id="rId52"/>
    <p:sldId id="414" r:id="rId53"/>
    <p:sldId id="511" r:id="rId54"/>
    <p:sldId id="541" r:id="rId55"/>
    <p:sldId id="542" r:id="rId56"/>
    <p:sldId id="543" r:id="rId57"/>
    <p:sldId id="544" r:id="rId58"/>
    <p:sldId id="416" r:id="rId5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4" Type="http://schemas.openxmlformats.org/officeDocument/2006/relationships/image" Target="../media/image5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4" Type="http://schemas.openxmlformats.org/officeDocument/2006/relationships/image" Target="../media/image7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4" Type="http://schemas.openxmlformats.org/officeDocument/2006/relationships/image" Target="../media/image8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4" Type="http://schemas.openxmlformats.org/officeDocument/2006/relationships/image" Target="../media/image86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4" Type="http://schemas.openxmlformats.org/officeDocument/2006/relationships/image" Target="../media/image9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4" Type="http://schemas.openxmlformats.org/officeDocument/2006/relationships/image" Target="../media/image10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4" Type="http://schemas.openxmlformats.org/officeDocument/2006/relationships/image" Target="../media/image10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4" Type="http://schemas.openxmlformats.org/officeDocument/2006/relationships/image" Target="../media/image108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4" Type="http://schemas.openxmlformats.org/officeDocument/2006/relationships/image" Target="../media/image138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5" Type="http://schemas.openxmlformats.org/officeDocument/2006/relationships/image" Target="../media/image143.emf"/><Relationship Id="rId4" Type="http://schemas.openxmlformats.org/officeDocument/2006/relationships/image" Target="../media/image142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4" Type="http://schemas.openxmlformats.org/officeDocument/2006/relationships/image" Target="../media/image15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emf"/><Relationship Id="rId1" Type="http://schemas.openxmlformats.org/officeDocument/2006/relationships/image" Target="../media/image152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4" Type="http://schemas.openxmlformats.org/officeDocument/2006/relationships/image" Target="../media/image170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17.docx"/><Relationship Id="rId5" Type="http://schemas.openxmlformats.org/officeDocument/2006/relationships/image" Target="../media/image22.png"/><Relationship Id="rId4" Type="http://schemas.openxmlformats.org/officeDocument/2006/relationships/package" Target="../embeddings/Microsoft_Office_Word___16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19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Office_Word___20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23.docx"/><Relationship Id="rId4" Type="http://schemas.openxmlformats.org/officeDocument/2006/relationships/package" Target="../embeddings/Microsoft_Office_Word___2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__25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Word___28.docx"/><Relationship Id="rId4" Type="http://schemas.openxmlformats.org/officeDocument/2006/relationships/package" Target="../embeddings/Microsoft_Office_Word___27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package" Target="../embeddings/Microsoft_Office_Word___30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package" Target="../embeddings/Microsoft_Office_Word___32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4.docx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slide" Target="slide4.xml"/><Relationship Id="rId5" Type="http://schemas.openxmlformats.org/officeDocument/2006/relationships/package" Target="../embeddings/Microsoft_Office_Word___36.docx"/><Relationship Id="rId4" Type="http://schemas.openxmlformats.org/officeDocument/2006/relationships/package" Target="../embeddings/Microsoft_Office_Word___35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package" Target="../embeddings/Microsoft_Office_Word___39.docx"/><Relationship Id="rId4" Type="http://schemas.openxmlformats.org/officeDocument/2006/relationships/package" Target="../embeddings/Microsoft_Office_Word___3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package" Target="../embeddings/Microsoft_Office_Word___42.docx"/><Relationship Id="rId4" Type="http://schemas.openxmlformats.org/officeDocument/2006/relationships/package" Target="../embeddings/Microsoft_Office_Word___4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7" Type="http://schemas.openxmlformats.org/officeDocument/2006/relationships/package" Target="../embeddings/Microsoft_Office_Word___4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Office_Word___46.docx"/><Relationship Id="rId5" Type="http://schemas.openxmlformats.org/officeDocument/2006/relationships/package" Target="../embeddings/Microsoft_Office_Word___45.docx"/><Relationship Id="rId4" Type="http://schemas.openxmlformats.org/officeDocument/2006/relationships/package" Target="../embeddings/Microsoft_Office_Word___44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Office_Word___51.docx"/><Relationship Id="rId5" Type="http://schemas.openxmlformats.org/officeDocument/2006/relationships/package" Target="../embeddings/Microsoft_Office_Word___50.docx"/><Relationship Id="rId4" Type="http://schemas.openxmlformats.org/officeDocument/2006/relationships/package" Target="../embeddings/Microsoft_Office_Word___49.doc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2.docx"/><Relationship Id="rId7" Type="http://schemas.openxmlformats.org/officeDocument/2006/relationships/package" Target="../embeddings/Microsoft_Office_Word___5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Office_Word___55.docx"/><Relationship Id="rId5" Type="http://schemas.openxmlformats.org/officeDocument/2006/relationships/package" Target="../embeddings/Microsoft_Office_Word___54.docx"/><Relationship Id="rId4" Type="http://schemas.openxmlformats.org/officeDocument/2006/relationships/package" Target="../embeddings/Microsoft_Office_Word___5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package" Target="../embeddings/Microsoft_Office_Word___59.docx"/><Relationship Id="rId4" Type="http://schemas.openxmlformats.org/officeDocument/2006/relationships/package" Target="../embeddings/Microsoft_Office_Word___58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65.docx"/><Relationship Id="rId3" Type="http://schemas.openxmlformats.org/officeDocument/2006/relationships/package" Target="../embeddings/Microsoft_Office_Word___60.docx"/><Relationship Id="rId7" Type="http://schemas.openxmlformats.org/officeDocument/2006/relationships/package" Target="../embeddings/Microsoft_Office_Word___6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Office_Word___63.docx"/><Relationship Id="rId5" Type="http://schemas.openxmlformats.org/officeDocument/2006/relationships/package" Target="../embeddings/Microsoft_Office_Word___62.docx"/><Relationship Id="rId10" Type="http://schemas.openxmlformats.org/officeDocument/2006/relationships/image" Target="../media/image25.png"/><Relationship Id="rId4" Type="http://schemas.openxmlformats.org/officeDocument/2006/relationships/package" Target="../embeddings/Microsoft_Office_Word___61.docx"/><Relationship Id="rId9" Type="http://schemas.openxmlformats.org/officeDocument/2006/relationships/slide" Target="slide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66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70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6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68.docx"/><Relationship Id="rId1" Type="http://schemas.openxmlformats.org/officeDocument/2006/relationships/vmlDrawing" Target="../drawings/vmlDrawing23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67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74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7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2.docx"/><Relationship Id="rId1" Type="http://schemas.openxmlformats.org/officeDocument/2006/relationships/vmlDrawing" Target="../drawings/vmlDrawing24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71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78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7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6.docx"/><Relationship Id="rId1" Type="http://schemas.openxmlformats.org/officeDocument/2006/relationships/vmlDrawing" Target="../drawings/vmlDrawing25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75.docx"/><Relationship Id="rId10" Type="http://schemas.openxmlformats.org/officeDocument/2006/relationships/slide" Target="slide42.xml"/><Relationship Id="rId19" Type="http://schemas.openxmlformats.org/officeDocument/2006/relationships/image" Target="../media/image87.png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8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0.docx"/><Relationship Id="rId1" Type="http://schemas.openxmlformats.org/officeDocument/2006/relationships/vmlDrawing" Target="../drawings/vmlDrawing26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79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85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8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3.docx"/><Relationship Id="rId1" Type="http://schemas.openxmlformats.org/officeDocument/2006/relationships/vmlDrawing" Target="../drawings/vmlDrawing27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82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7.docx"/><Relationship Id="rId1" Type="http://schemas.openxmlformats.org/officeDocument/2006/relationships/vmlDrawing" Target="../drawings/vmlDrawing28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86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91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9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89.docx"/><Relationship Id="rId1" Type="http://schemas.openxmlformats.org/officeDocument/2006/relationships/vmlDrawing" Target="../drawings/vmlDrawing29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88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95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9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3.docx"/><Relationship Id="rId1" Type="http://schemas.openxmlformats.org/officeDocument/2006/relationships/vmlDrawing" Target="../drawings/vmlDrawing30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92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99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9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7.docx"/><Relationship Id="rId1" Type="http://schemas.openxmlformats.org/officeDocument/2006/relationships/vmlDrawing" Target="../drawings/vmlDrawing31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96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0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1.docx"/><Relationship Id="rId1" Type="http://schemas.openxmlformats.org/officeDocument/2006/relationships/vmlDrawing" Target="../drawings/vmlDrawing32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00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0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4.docx"/><Relationship Id="rId1" Type="http://schemas.openxmlformats.org/officeDocument/2006/relationships/vmlDrawing" Target="../drawings/vmlDrawing33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03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0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07.docx"/><Relationship Id="rId1" Type="http://schemas.openxmlformats.org/officeDocument/2006/relationships/vmlDrawing" Target="../drawings/vmlDrawing34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06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112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1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0.docx"/><Relationship Id="rId1" Type="http://schemas.openxmlformats.org/officeDocument/2006/relationships/vmlDrawing" Target="../drawings/vmlDrawing35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09.docx"/><Relationship Id="rId10" Type="http://schemas.openxmlformats.org/officeDocument/2006/relationships/slide" Target="slide42.xml"/><Relationship Id="rId19" Type="http://schemas.openxmlformats.org/officeDocument/2006/relationships/package" Target="../embeddings/Microsoft_Office_Word___113.docx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5.docx"/><Relationship Id="rId1" Type="http://schemas.openxmlformats.org/officeDocument/2006/relationships/vmlDrawing" Target="../drawings/vmlDrawing36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14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119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1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7.docx"/><Relationship Id="rId20" Type="http://schemas.openxmlformats.org/officeDocument/2006/relationships/package" Target="../embeddings/Microsoft_Office_Word___121.docx"/><Relationship Id="rId1" Type="http://schemas.openxmlformats.org/officeDocument/2006/relationships/vmlDrawing" Target="../drawings/vmlDrawing37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16.docx"/><Relationship Id="rId10" Type="http://schemas.openxmlformats.org/officeDocument/2006/relationships/slide" Target="slide42.xml"/><Relationship Id="rId19" Type="http://schemas.openxmlformats.org/officeDocument/2006/relationships/package" Target="../embeddings/Microsoft_Office_Word___120.docx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22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25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4.docx"/><Relationship Id="rId1" Type="http://schemas.openxmlformats.org/officeDocument/2006/relationships/vmlDrawing" Target="../drawings/vmlDrawing39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23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129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28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7.docx"/><Relationship Id="rId1" Type="http://schemas.openxmlformats.org/officeDocument/2006/relationships/vmlDrawing" Target="../drawings/vmlDrawing40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26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133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32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1.docx"/><Relationship Id="rId1" Type="http://schemas.openxmlformats.org/officeDocument/2006/relationships/vmlDrawing" Target="../drawings/vmlDrawing41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30.docx"/><Relationship Id="rId10" Type="http://schemas.openxmlformats.org/officeDocument/2006/relationships/slide" Target="slide42.xml"/><Relationship Id="rId19" Type="http://schemas.openxmlformats.org/officeDocument/2006/relationships/package" Target="../embeddings/Microsoft_Office_Word___134.docx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3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6.docx"/><Relationship Id="rId1" Type="http://schemas.openxmlformats.org/officeDocument/2006/relationships/vmlDrawing" Target="../drawings/vmlDrawing42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35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Word___4.docx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141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4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9.docx"/><Relationship Id="rId1" Type="http://schemas.openxmlformats.org/officeDocument/2006/relationships/vmlDrawing" Target="../drawings/vmlDrawing43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38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42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image" Target="../media/image154.png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44.docx"/><Relationship Id="rId1" Type="http://schemas.openxmlformats.org/officeDocument/2006/relationships/vmlDrawing" Target="../drawings/vmlDrawing45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43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148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47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46.docx"/><Relationship Id="rId1" Type="http://schemas.openxmlformats.org/officeDocument/2006/relationships/vmlDrawing" Target="../drawings/vmlDrawing46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45.docx"/><Relationship Id="rId10" Type="http://schemas.openxmlformats.org/officeDocument/2006/relationships/slide" Target="slide42.xml"/><Relationship Id="rId19" Type="http://schemas.openxmlformats.org/officeDocument/2006/relationships/package" Target="../embeddings/Microsoft_Office_Word___149.docx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50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5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52.docx"/><Relationship Id="rId1" Type="http://schemas.openxmlformats.org/officeDocument/2006/relationships/vmlDrawing" Target="../drawings/vmlDrawing48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51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5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55.docx"/><Relationship Id="rId1" Type="http://schemas.openxmlformats.org/officeDocument/2006/relationships/vmlDrawing" Target="../drawings/vmlDrawing49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54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13" Type="http://schemas.openxmlformats.org/officeDocument/2006/relationships/slide" Target="slide49.xml"/><Relationship Id="rId18" Type="http://schemas.openxmlformats.org/officeDocument/2006/relationships/package" Target="../embeddings/Microsoft_Office_Word___160.docx"/><Relationship Id="rId3" Type="http://schemas.openxmlformats.org/officeDocument/2006/relationships/slide" Target="slide29.xml"/><Relationship Id="rId7" Type="http://schemas.openxmlformats.org/officeDocument/2006/relationships/slide" Target="slide36.xml"/><Relationship Id="rId12" Type="http://schemas.openxmlformats.org/officeDocument/2006/relationships/slide" Target="slide47.xml"/><Relationship Id="rId17" Type="http://schemas.openxmlformats.org/officeDocument/2006/relationships/package" Target="../embeddings/Microsoft_Office_Word___15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58.docx"/><Relationship Id="rId1" Type="http://schemas.openxmlformats.org/officeDocument/2006/relationships/vmlDrawing" Target="../drawings/vmlDrawing50.vml"/><Relationship Id="rId6" Type="http://schemas.openxmlformats.org/officeDocument/2006/relationships/slide" Target="slide34.xml"/><Relationship Id="rId11" Type="http://schemas.openxmlformats.org/officeDocument/2006/relationships/slide" Target="slide45.xml"/><Relationship Id="rId5" Type="http://schemas.openxmlformats.org/officeDocument/2006/relationships/slide" Target="slide32.xml"/><Relationship Id="rId15" Type="http://schemas.openxmlformats.org/officeDocument/2006/relationships/package" Target="../embeddings/Microsoft_Office_Word___157.docx"/><Relationship Id="rId10" Type="http://schemas.openxmlformats.org/officeDocument/2006/relationships/slide" Target="slide42.xml"/><Relationship Id="rId4" Type="http://schemas.openxmlformats.org/officeDocument/2006/relationships/slide" Target="slide31.xml"/><Relationship Id="rId9" Type="http://schemas.openxmlformats.org/officeDocument/2006/relationships/slide" Target="slide40.xml"/><Relationship Id="rId14" Type="http://schemas.openxmlformats.org/officeDocument/2006/relationships/slide" Target="slide5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slide" Target="slide45.xml"/><Relationship Id="rId18" Type="http://schemas.openxmlformats.org/officeDocument/2006/relationships/package" Target="../embeddings/Microsoft_Office_Word___162.docx"/><Relationship Id="rId3" Type="http://schemas.openxmlformats.org/officeDocument/2006/relationships/slide" Target="slide3.xml"/><Relationship Id="rId7" Type="http://schemas.openxmlformats.org/officeDocument/2006/relationships/slide" Target="slide32.xml"/><Relationship Id="rId12" Type="http://schemas.openxmlformats.org/officeDocument/2006/relationships/slide" Target="slide42.xml"/><Relationship Id="rId17" Type="http://schemas.openxmlformats.org/officeDocument/2006/relationships/package" Target="../embeddings/Microsoft_Office_Word___161.docx"/><Relationship Id="rId2" Type="http://schemas.openxmlformats.org/officeDocument/2006/relationships/slideLayout" Target="../slideLayouts/slideLayout1.xml"/><Relationship Id="rId16" Type="http://schemas.openxmlformats.org/officeDocument/2006/relationships/slide" Target="slide52.xml"/><Relationship Id="rId1" Type="http://schemas.openxmlformats.org/officeDocument/2006/relationships/vmlDrawing" Target="../drawings/vmlDrawing51.vml"/><Relationship Id="rId6" Type="http://schemas.openxmlformats.org/officeDocument/2006/relationships/slide" Target="slide31.xml"/><Relationship Id="rId11" Type="http://schemas.openxmlformats.org/officeDocument/2006/relationships/slide" Target="slide40.xml"/><Relationship Id="rId5" Type="http://schemas.openxmlformats.org/officeDocument/2006/relationships/slide" Target="slide29.xml"/><Relationship Id="rId15" Type="http://schemas.openxmlformats.org/officeDocument/2006/relationships/slide" Target="slide49.xml"/><Relationship Id="rId10" Type="http://schemas.openxmlformats.org/officeDocument/2006/relationships/slide" Target="slide38.xml"/><Relationship Id="rId19" Type="http://schemas.openxmlformats.org/officeDocument/2006/relationships/package" Target="../embeddings/Microsoft_Office_Word___163.docx"/><Relationship Id="rId4" Type="http://schemas.openxmlformats.org/officeDocument/2006/relationships/image" Target="../media/image4.png"/><Relationship Id="rId9" Type="http://schemas.openxmlformats.org/officeDocument/2006/relationships/slide" Target="slide36.xml"/><Relationship Id="rId14" Type="http://schemas.openxmlformats.org/officeDocument/2006/relationships/slide" Target="slide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7.docx"/><Relationship Id="rId4" Type="http://schemas.openxmlformats.org/officeDocument/2006/relationships/package" Target="../embeddings/Microsoft_Office_Word___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__9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7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Office_Word___13.docx"/><Relationship Id="rId5" Type="http://schemas.openxmlformats.org/officeDocument/2006/relationships/package" Target="../embeddings/Microsoft_Office_Word___12.docx"/><Relationship Id="rId4" Type="http://schemas.openxmlformats.org/officeDocument/2006/relationships/package" Target="../embeddings/Microsoft_Office_Word___11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025" y="3723878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14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解三角形问题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26570" y="800805"/>
            <a:ext cx="25220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三角函数与平面向量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1998" y="1164132"/>
            <a:ext cx="4199263" cy="23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58863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7453538"/>
              </p:ext>
            </p:extLst>
          </p:nvPr>
        </p:nvGraphicFramePr>
        <p:xfrm>
          <a:off x="305435" y="1313056"/>
          <a:ext cx="8823325" cy="1073150"/>
        </p:xfrm>
        <a:graphic>
          <a:graphicData uri="http://schemas.openxmlformats.org/presentationml/2006/ole">
            <p:oleObj spid="_x0000_s5428" name="文档" r:id="rId3" imgW="8829059" imgH="107938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32852" y="2003421"/>
            <a:ext cx="2852063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由正弦定理得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465098"/>
              </p:ext>
            </p:extLst>
          </p:nvPr>
        </p:nvGraphicFramePr>
        <p:xfrm>
          <a:off x="282000" y="2722736"/>
          <a:ext cx="7689850" cy="1073150"/>
        </p:xfrm>
        <a:graphic>
          <a:graphicData uri="http://schemas.openxmlformats.org/presentationml/2006/ole">
            <p:oleObj spid="_x0000_s5429" name="文档" r:id="rId4" imgW="7687352" imgH="1075495" progId="Word.Document.12">
              <p:embed/>
            </p:oleObj>
          </a:graphicData>
        </a:graphic>
      </p:graphicFrame>
      <p:pic>
        <p:nvPicPr>
          <p:cNvPr id="7" name="图片 6" descr="SXT40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6048" y="1091180"/>
            <a:ext cx="2432428" cy="12209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164272" y="3535437"/>
            <a:ext cx="500008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8728637"/>
              </p:ext>
            </p:extLst>
          </p:nvPr>
        </p:nvGraphicFramePr>
        <p:xfrm>
          <a:off x="243900" y="4233316"/>
          <a:ext cx="7689850" cy="1074738"/>
        </p:xfrm>
        <a:graphic>
          <a:graphicData uri="http://schemas.openxmlformats.org/presentationml/2006/ole">
            <p:oleObj spid="_x0000_s5430" name="文档" r:id="rId6" imgW="7687352" imgH="107585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6623" y="659027"/>
            <a:ext cx="8597865" cy="14016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2243492"/>
              </p:ext>
            </p:extLst>
          </p:nvPr>
        </p:nvGraphicFramePr>
        <p:xfrm>
          <a:off x="423391" y="2171195"/>
          <a:ext cx="7696200" cy="952500"/>
        </p:xfrm>
        <a:graphic>
          <a:graphicData uri="http://schemas.openxmlformats.org/presentationml/2006/ole">
            <p:oleObj spid="_x0000_s6346" name="文档" r:id="rId3" imgW="7694909" imgH="103152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014003"/>
              </p:ext>
            </p:extLst>
          </p:nvPr>
        </p:nvGraphicFramePr>
        <p:xfrm>
          <a:off x="411163" y="3032125"/>
          <a:ext cx="7696200" cy="1060450"/>
        </p:xfrm>
        <a:graphic>
          <a:graphicData uri="http://schemas.openxmlformats.org/presentationml/2006/ole">
            <p:oleObj spid="_x0000_s6347" name="文档" r:id="rId4" imgW="7694909" imgH="106035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94615" y="3899387"/>
            <a:ext cx="180530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30°.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81927" y="453257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1635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正弦、余弦定理的实际应用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22744" y="745262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如图，游客从某旅游景区的景点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处下山至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处有两种路径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一种是从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沿直线步行到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，另一种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是先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沿索道乘缆车到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，然后从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沿直线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步行到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现有甲、乙两位游客从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处下山，甲沿</a:t>
            </a:r>
            <a:r>
              <a:rPr lang="en-US" altLang="zh-CN" sz="2600" i="1" kern="100" dirty="0">
                <a:latin typeface="Times New Roman"/>
                <a:ea typeface="华文细黑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匀速步行，速度为</a:t>
            </a:r>
            <a:r>
              <a:rPr lang="en-US" altLang="zh-CN" sz="2600" kern="100" dirty="0">
                <a:latin typeface="Times New Roman"/>
                <a:ea typeface="华文细黑"/>
              </a:rPr>
              <a:t>50 m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/min.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在甲出发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 min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后，乙从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乘缆车到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B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，在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B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处停留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 min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后，再从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B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匀速步行到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.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假设缆车匀速直线运动的速度为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130 m/</a:t>
            </a:r>
            <a:r>
              <a:rPr lang="en-US" altLang="zh-CN" sz="2600" kern="100" dirty="0">
                <a:latin typeface="Times New Roman"/>
                <a:ea typeface="华文细黑"/>
              </a:rPr>
              <a:t>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，山路</a:t>
            </a:r>
            <a:r>
              <a:rPr lang="en-US" altLang="zh-CN" sz="2600" i="1" kern="100" dirty="0">
                <a:latin typeface="Times New Roman"/>
                <a:ea typeface="华文细黑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长为</a:t>
            </a:r>
            <a:r>
              <a:rPr lang="en-US" altLang="zh-CN" sz="2600" kern="100" dirty="0">
                <a:latin typeface="Times New Roman"/>
                <a:ea typeface="华文细黑"/>
              </a:rPr>
              <a:t>1 260 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 descr="A4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2504" y="1370474"/>
            <a:ext cx="1918026" cy="7390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190638"/>
              </p:ext>
            </p:extLst>
          </p:nvPr>
        </p:nvGraphicFramePr>
        <p:xfrm>
          <a:off x="3268236" y="4312945"/>
          <a:ext cx="4403725" cy="1074737"/>
        </p:xfrm>
        <a:graphic>
          <a:graphicData uri="http://schemas.openxmlformats.org/presentationml/2006/ole">
            <p:oleObj spid="_x0000_s7267" name="文档" r:id="rId4" imgW="4404582" imgH="107595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6916" y="195486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求索道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2128356"/>
              </p:ext>
            </p:extLst>
          </p:nvPr>
        </p:nvGraphicFramePr>
        <p:xfrm>
          <a:off x="453077" y="935643"/>
          <a:ext cx="7535863" cy="1150937"/>
        </p:xfrm>
        <a:graphic>
          <a:graphicData uri="http://schemas.openxmlformats.org/presentationml/2006/ole">
            <p:oleObj spid="_x0000_s8474" name="文档" r:id="rId3" imgW="7534763" imgH="115190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951302"/>
              </p:ext>
            </p:extLst>
          </p:nvPr>
        </p:nvGraphicFramePr>
        <p:xfrm>
          <a:off x="437837" y="1655723"/>
          <a:ext cx="7535863" cy="1150937"/>
        </p:xfrm>
        <a:graphic>
          <a:graphicData uri="http://schemas.openxmlformats.org/presentationml/2006/ole">
            <p:oleObj spid="_x0000_s8475" name="文档" r:id="rId4" imgW="7534763" imgH="115370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2447811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[π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C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)]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0193872"/>
              </p:ext>
            </p:extLst>
          </p:nvPr>
        </p:nvGraphicFramePr>
        <p:xfrm>
          <a:off x="381069" y="3889162"/>
          <a:ext cx="7535863" cy="1150937"/>
        </p:xfrm>
        <a:graphic>
          <a:graphicData uri="http://schemas.openxmlformats.org/presentationml/2006/ole">
            <p:oleObj spid="_x0000_s8476" name="文档" r:id="rId5" imgW="7534763" imgH="126471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2492973"/>
              </p:ext>
            </p:extLst>
          </p:nvPr>
        </p:nvGraphicFramePr>
        <p:xfrm>
          <a:off x="515381" y="1131590"/>
          <a:ext cx="7535863" cy="1150937"/>
        </p:xfrm>
        <a:graphic>
          <a:graphicData uri="http://schemas.openxmlformats.org/presentationml/2006/ole">
            <p:oleObj spid="_x0000_s9401" name="文档" r:id="rId3" imgW="7534763" imgH="1153706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3481498"/>
              </p:ext>
            </p:extLst>
          </p:nvPr>
        </p:nvGraphicFramePr>
        <p:xfrm>
          <a:off x="490115" y="2143249"/>
          <a:ext cx="7535862" cy="1395413"/>
        </p:xfrm>
        <a:graphic>
          <a:graphicData uri="http://schemas.openxmlformats.org/presentationml/2006/ole">
            <p:oleObj spid="_x0000_s9402" name="文档" r:id="rId4" imgW="7534763" imgH="1397710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82347" y="3236075"/>
            <a:ext cx="410240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所以索道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的长为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1 040 m.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25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123478"/>
            <a:ext cx="8597865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问：乙出发多少分钟后，乙在缆车上与甲的距离最短？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假设乙出发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分钟后，甲、乙两游客距离为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，此时，甲行走了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，乙距离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130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所以由余弦定理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5051905"/>
              </p:ext>
            </p:extLst>
          </p:nvPr>
        </p:nvGraphicFramePr>
        <p:xfrm>
          <a:off x="354151" y="2571750"/>
          <a:ext cx="7947025" cy="1173162"/>
        </p:xfrm>
        <a:graphic>
          <a:graphicData uri="http://schemas.openxmlformats.org/presentationml/2006/ole">
            <p:oleObj spid="_x0000_s10506" name="文档" r:id="rId3" imgW="7946104" imgH="117461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6562483"/>
              </p:ext>
            </p:extLst>
          </p:nvPr>
        </p:nvGraphicFramePr>
        <p:xfrm>
          <a:off x="327025" y="3360738"/>
          <a:ext cx="7948613" cy="1173162"/>
        </p:xfrm>
        <a:graphic>
          <a:graphicData uri="http://schemas.openxmlformats.org/presentationml/2006/ole">
            <p:oleObj spid="_x0000_s10507" name="文档" r:id="rId4" imgW="7946104" imgH="117605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4141643"/>
              </p:ext>
            </p:extLst>
          </p:nvPr>
        </p:nvGraphicFramePr>
        <p:xfrm>
          <a:off x="296863" y="4152900"/>
          <a:ext cx="7948612" cy="1173163"/>
        </p:xfrm>
        <a:graphic>
          <a:graphicData uri="http://schemas.openxmlformats.org/presentationml/2006/ole">
            <p:oleObj spid="_x0000_s10508" name="文档" r:id="rId5" imgW="7946104" imgH="117785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44990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4752" y="195259"/>
            <a:ext cx="8597865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为使两位游客在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处互相等待的时间不超过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分钟，乙步行的速度应控制在什么范围内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4068781"/>
              </p:ext>
            </p:extLst>
          </p:nvPr>
        </p:nvGraphicFramePr>
        <p:xfrm>
          <a:off x="323528" y="1563411"/>
          <a:ext cx="7535862" cy="1150937"/>
        </p:xfrm>
        <a:graphic>
          <a:graphicData uri="http://schemas.openxmlformats.org/presentationml/2006/ole">
            <p:oleObj spid="_x0000_s11439" name="文档" r:id="rId3" imgW="7534763" imgH="115550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2511310"/>
              </p:ext>
            </p:extLst>
          </p:nvPr>
        </p:nvGraphicFramePr>
        <p:xfrm>
          <a:off x="327025" y="2502244"/>
          <a:ext cx="7537450" cy="1395412"/>
        </p:xfrm>
        <a:graphic>
          <a:graphicData uri="http://schemas.openxmlformats.org/presentationml/2006/ole">
            <p:oleObj spid="_x0000_s11440" name="文档" r:id="rId4" imgW="7534763" imgH="139771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64272" y="3530487"/>
            <a:ext cx="8733982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乙从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出发时，甲已走了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550(m)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需走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710 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才能到达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10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6995" y="843558"/>
            <a:ext cx="8597865" cy="6276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设乙步行的速度为</a:t>
            </a:r>
            <a:r>
              <a:rPr lang="en-US" altLang="zh-CN" sz="2600" i="1" kern="100" dirty="0">
                <a:latin typeface="Book Antiqua"/>
                <a:ea typeface="华文细黑"/>
                <a:cs typeface="Times New Roman"/>
              </a:rPr>
              <a:t>v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m/min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6666798"/>
              </p:ext>
            </p:extLst>
          </p:nvPr>
        </p:nvGraphicFramePr>
        <p:xfrm>
          <a:off x="380296" y="1635646"/>
          <a:ext cx="8412163" cy="1227137"/>
        </p:xfrm>
        <a:graphic>
          <a:graphicData uri="http://schemas.openxmlformats.org/presentationml/2006/ole">
            <p:oleObj spid="_x0000_s12456" name="文档" r:id="rId3" imgW="8411066" imgH="122795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2427734"/>
            <a:ext cx="817884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所以为使两位游客在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处互相等待的时间不超过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 min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8059221"/>
              </p:ext>
            </p:extLst>
          </p:nvPr>
        </p:nvGraphicFramePr>
        <p:xfrm>
          <a:off x="319405" y="3285356"/>
          <a:ext cx="8413750" cy="1227138"/>
        </p:xfrm>
        <a:graphic>
          <a:graphicData uri="http://schemas.openxmlformats.org/presentationml/2006/ole">
            <p:oleObj spid="_x0000_s12457" name="文档" r:id="rId4" imgW="8411066" imgH="123011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9032" y="149235"/>
            <a:ext cx="8770682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解三角形中的实际问题四步骤：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分析题意，准确理解题意，分清已知与所求，尤其要理解题中的有关名词、术语，如坡度、仰角、俯角、方位角等；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根据题意画出示意图，并将已知条件在图形中标出；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将所求解的问题归结到一个或几个三角形中，通过合理运用正弦定理、余弦定理等有关知识正确求解；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检验解出的结果是否具有实际意义，对结果进行取舍，得出正确答案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88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1892" y="-20538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如图，从气球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上测得正前方的河流的两岸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的俯角分别为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67°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，此时气球的高是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46 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，则河流的宽度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约等于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________m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用四舍五入法将结果精确到个位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参考数据：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67°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0.92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67°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0.39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37°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37°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0.80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1.73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5377251"/>
              </p:ext>
            </p:extLst>
          </p:nvPr>
        </p:nvGraphicFramePr>
        <p:xfrm>
          <a:off x="5117584" y="2427734"/>
          <a:ext cx="631825" cy="746125"/>
        </p:xfrm>
        <a:graphic>
          <a:graphicData uri="http://schemas.openxmlformats.org/presentationml/2006/ole">
            <p:oleObj spid="_x0000_s13394" name="文档" r:id="rId3" imgW="633442" imgH="747831" progId="Word.Document.12">
              <p:embed/>
            </p:oleObj>
          </a:graphicData>
        </a:graphic>
      </p:graphicFrame>
      <p:pic>
        <p:nvPicPr>
          <p:cNvPr id="4" name="图片 3" descr="-2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9335" y="2980188"/>
            <a:ext cx="2905296" cy="2090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6802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1385" y="1042581"/>
            <a:ext cx="8512738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正弦定理和余弦定理是解三角形的工具，而解三角形问题是高考每年必考的热点问题之一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命题的重点主要有三个方面：一是以斜三角形为背景求三角形的基本量、求三角形的面积、周长、判断三角形形状等；二是以实际生活为背景，考查解三角形问题；三是与其他知识的交汇性问题，此类试题一直是命题的重点和热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2967158"/>
              </p:ext>
            </p:extLst>
          </p:nvPr>
        </p:nvGraphicFramePr>
        <p:xfrm>
          <a:off x="539552" y="411510"/>
          <a:ext cx="6088063" cy="1127125"/>
        </p:xfrm>
        <a:graphic>
          <a:graphicData uri="http://schemas.openxmlformats.org/presentationml/2006/ole">
            <p:oleObj spid="_x0000_s14572" name="文档" r:id="rId3" imgW="6087694" imgH="112883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67544" y="1275606"/>
            <a:ext cx="674255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37°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9057891"/>
              </p:ext>
            </p:extLst>
          </p:nvPr>
        </p:nvGraphicFramePr>
        <p:xfrm>
          <a:off x="541338" y="2139702"/>
          <a:ext cx="6088062" cy="1196975"/>
        </p:xfrm>
        <a:graphic>
          <a:graphicData uri="http://schemas.openxmlformats.org/presentationml/2006/ole">
            <p:oleObj spid="_x0000_s14573" name="文档" r:id="rId4" imgW="6087694" imgH="1129918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2303286"/>
              </p:ext>
            </p:extLst>
          </p:nvPr>
        </p:nvGraphicFramePr>
        <p:xfrm>
          <a:off x="539552" y="3174975"/>
          <a:ext cx="6088062" cy="1196975"/>
        </p:xfrm>
        <a:graphic>
          <a:graphicData uri="http://schemas.openxmlformats.org/presentationml/2006/ole">
            <p:oleObj spid="_x0000_s14574" name="文档" r:id="rId5" imgW="6087694" imgH="1131720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467544" y="4114513"/>
            <a:ext cx="151836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60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0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75884" y="4539038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8367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421" y="149949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解三角形与其他知识的交汇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840033"/>
              </p:ext>
            </p:extLst>
          </p:nvPr>
        </p:nvGraphicFramePr>
        <p:xfrm>
          <a:off x="282143" y="830069"/>
          <a:ext cx="7985125" cy="1195387"/>
        </p:xfrm>
        <a:graphic>
          <a:graphicData uri="http://schemas.openxmlformats.org/presentationml/2006/ole">
            <p:oleObj spid="_x0000_s15593" name="文档" r:id="rId3" imgW="7984251" imgH="1197677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87132" y="147814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求函数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的最小正周期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6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5961029"/>
              </p:ext>
            </p:extLst>
          </p:nvPr>
        </p:nvGraphicFramePr>
        <p:xfrm>
          <a:off x="217612" y="3225711"/>
          <a:ext cx="7985125" cy="1195387"/>
        </p:xfrm>
        <a:graphic>
          <a:graphicData uri="http://schemas.openxmlformats.org/presentationml/2006/ole">
            <p:oleObj spid="_x0000_s15594" name="文档" r:id="rId4" imgW="7984251" imgH="1198398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584090"/>
              </p:ext>
            </p:extLst>
          </p:nvPr>
        </p:nvGraphicFramePr>
        <p:xfrm>
          <a:off x="216496" y="3994939"/>
          <a:ext cx="7985125" cy="1195387"/>
        </p:xfrm>
        <a:graphic>
          <a:graphicData uri="http://schemas.openxmlformats.org/presentationml/2006/ole">
            <p:oleObj spid="_x0000_s15595" name="文档" r:id="rId5" imgW="7984251" imgH="11998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0462449"/>
              </p:ext>
            </p:extLst>
          </p:nvPr>
        </p:nvGraphicFramePr>
        <p:xfrm>
          <a:off x="547315" y="915566"/>
          <a:ext cx="7985125" cy="1195387"/>
        </p:xfrm>
        <a:graphic>
          <a:graphicData uri="http://schemas.openxmlformats.org/presentationml/2006/ole">
            <p:oleObj spid="_x0000_s16614" name="文档" r:id="rId3" imgW="7984251" imgH="119839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3003854"/>
              </p:ext>
            </p:extLst>
          </p:nvPr>
        </p:nvGraphicFramePr>
        <p:xfrm>
          <a:off x="547315" y="2037730"/>
          <a:ext cx="7985125" cy="1195387"/>
        </p:xfrm>
        <a:graphic>
          <a:graphicData uri="http://schemas.openxmlformats.org/presentationml/2006/ole">
            <p:oleObj spid="_x0000_s16615" name="文档" r:id="rId4" imgW="7984251" imgH="1199840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274451"/>
              </p:ext>
            </p:extLst>
          </p:nvPr>
        </p:nvGraphicFramePr>
        <p:xfrm>
          <a:off x="547315" y="3159894"/>
          <a:ext cx="7985125" cy="1195387"/>
        </p:xfrm>
        <a:graphic>
          <a:graphicData uri="http://schemas.openxmlformats.org/presentationml/2006/ole">
            <p:oleObj spid="_x0000_s16616" name="文档" r:id="rId5" imgW="7984251" imgH="120164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36522" y="59090"/>
            <a:ext cx="86838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为锐角，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恰是函数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1779663"/>
              </p:ext>
            </p:extLst>
          </p:nvPr>
        </p:nvGraphicFramePr>
        <p:xfrm>
          <a:off x="2332132" y="763930"/>
          <a:ext cx="808038" cy="800100"/>
        </p:xfrm>
        <a:graphic>
          <a:graphicData uri="http://schemas.openxmlformats.org/presentationml/2006/ole">
            <p:oleObj spid="_x0000_s17787" name="文档" r:id="rId3" imgW="808718" imgH="80119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0746945"/>
              </p:ext>
            </p:extLst>
          </p:nvPr>
        </p:nvGraphicFramePr>
        <p:xfrm>
          <a:off x="6147271" y="619914"/>
          <a:ext cx="1089025" cy="914400"/>
        </p:xfrm>
        <a:graphic>
          <a:graphicData uri="http://schemas.openxmlformats.org/presentationml/2006/ole">
            <p:oleObj spid="_x0000_s17788" name="文档" r:id="rId4" imgW="1090528" imgH="91585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1848119"/>
              </p:ext>
            </p:extLst>
          </p:nvPr>
        </p:nvGraphicFramePr>
        <p:xfrm>
          <a:off x="242456" y="1889770"/>
          <a:ext cx="7986712" cy="1196975"/>
        </p:xfrm>
        <a:graphic>
          <a:graphicData uri="http://schemas.openxmlformats.org/presentationml/2006/ole">
            <p:oleObj spid="_x0000_s17789" name="文档" r:id="rId5" imgW="7984251" imgH="1199840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4013142"/>
              </p:ext>
            </p:extLst>
          </p:nvPr>
        </p:nvGraphicFramePr>
        <p:xfrm>
          <a:off x="212725" y="2674620"/>
          <a:ext cx="7986713" cy="1196975"/>
        </p:xfrm>
        <a:graphic>
          <a:graphicData uri="http://schemas.openxmlformats.org/presentationml/2006/ole">
            <p:oleObj spid="_x0000_s17790" name="文档" r:id="rId6" imgW="7984251" imgH="1201642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13662" y="3443466"/>
            <a:ext cx="3518912" cy="615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由正弦函数图象可知，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6985099"/>
              </p:ext>
            </p:extLst>
          </p:nvPr>
        </p:nvGraphicFramePr>
        <p:xfrm>
          <a:off x="179512" y="4118699"/>
          <a:ext cx="7986713" cy="1196975"/>
        </p:xfrm>
        <a:graphic>
          <a:graphicData uri="http://schemas.openxmlformats.org/presentationml/2006/ole">
            <p:oleObj spid="_x0000_s17791" name="文档" r:id="rId7" imgW="7984251" imgH="120308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0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054666"/>
              </p:ext>
            </p:extLst>
          </p:nvPr>
        </p:nvGraphicFramePr>
        <p:xfrm>
          <a:off x="395679" y="136987"/>
          <a:ext cx="7985125" cy="1195387"/>
        </p:xfrm>
        <a:graphic>
          <a:graphicData uri="http://schemas.openxmlformats.org/presentationml/2006/ole">
            <p:oleObj spid="_x0000_s18731" name="文档" r:id="rId3" imgW="7984251" imgH="119984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59140" y="857067"/>
            <a:ext cx="521008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由余弦定理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3795950"/>
              </p:ext>
            </p:extLst>
          </p:nvPr>
        </p:nvGraphicFramePr>
        <p:xfrm>
          <a:off x="354008" y="1448371"/>
          <a:ext cx="7985125" cy="1195387"/>
        </p:xfrm>
        <a:graphic>
          <a:graphicData uri="http://schemas.openxmlformats.org/presentationml/2006/ole">
            <p:oleObj spid="_x0000_s18732" name="文档" r:id="rId4" imgW="7984251" imgH="120164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43900" y="2081203"/>
            <a:ext cx="66938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，经检验均符合题意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面积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5021791"/>
              </p:ext>
            </p:extLst>
          </p:nvPr>
        </p:nvGraphicFramePr>
        <p:xfrm>
          <a:off x="354151" y="3341708"/>
          <a:ext cx="7985125" cy="1195387"/>
        </p:xfrm>
        <a:graphic>
          <a:graphicData uri="http://schemas.openxmlformats.org/presentationml/2006/ole">
            <p:oleObj spid="_x0000_s18733" name="文档" r:id="rId5" imgW="7984251" imgH="1203083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3163217"/>
              </p:ext>
            </p:extLst>
          </p:nvPr>
        </p:nvGraphicFramePr>
        <p:xfrm>
          <a:off x="315908" y="4082187"/>
          <a:ext cx="7985125" cy="1195387"/>
        </p:xfrm>
        <a:graphic>
          <a:graphicData uri="http://schemas.openxmlformats.org/presentationml/2006/ole">
            <p:oleObj spid="_x0000_s18734" name="文档" r:id="rId6" imgW="7984251" imgH="12048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059582"/>
            <a:ext cx="8428453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三角形问题与三角函数性质、向量、不等式、立体几何、数列等知识结合交汇，是近年来高考的新题型，对于这种问题要细心读题，弄清问题实质，一般都以其他知识为载体，主体还是利用正弦、余弦定理解三角形，所以将问题转化为解三角形是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关键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79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77068"/>
            <a:ext cx="85978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陕西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的内角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所对的边分别为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8469662"/>
              </p:ext>
            </p:extLst>
          </p:nvPr>
        </p:nvGraphicFramePr>
        <p:xfrm>
          <a:off x="3901068" y="946046"/>
          <a:ext cx="579438" cy="723900"/>
        </p:xfrm>
        <a:graphic>
          <a:graphicData uri="http://schemas.openxmlformats.org/presentationml/2006/ole">
            <p:oleObj spid="_x0000_s19824" name="文档" r:id="rId3" imgW="580175" imgH="724754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9545316"/>
              </p:ext>
            </p:extLst>
          </p:nvPr>
        </p:nvGraphicFramePr>
        <p:xfrm>
          <a:off x="341783" y="2193727"/>
          <a:ext cx="6856413" cy="954087"/>
        </p:xfrm>
        <a:graphic>
          <a:graphicData uri="http://schemas.openxmlformats.org/presentationml/2006/ole">
            <p:oleObj spid="_x0000_s19825" name="文档" r:id="rId4" imgW="6857113" imgH="953312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2457954"/>
              </p:ext>
            </p:extLst>
          </p:nvPr>
        </p:nvGraphicFramePr>
        <p:xfrm>
          <a:off x="334963" y="2987402"/>
          <a:ext cx="7034212" cy="952500"/>
        </p:xfrm>
        <a:graphic>
          <a:graphicData uri="http://schemas.openxmlformats.org/presentationml/2006/ole">
            <p:oleObj spid="_x0000_s19826" name="文档" r:id="rId5" imgW="7032014" imgH="95331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1088312"/>
              </p:ext>
            </p:extLst>
          </p:nvPr>
        </p:nvGraphicFramePr>
        <p:xfrm>
          <a:off x="327025" y="3635156"/>
          <a:ext cx="8680450" cy="998538"/>
        </p:xfrm>
        <a:graphic>
          <a:graphicData uri="http://schemas.openxmlformats.org/presentationml/2006/ole">
            <p:oleObj spid="_x0000_s19827" name="文档" r:id="rId6" imgW="8683919" imgH="950703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7112827"/>
              </p:ext>
            </p:extLst>
          </p:nvPr>
        </p:nvGraphicFramePr>
        <p:xfrm>
          <a:off x="300668" y="4083918"/>
          <a:ext cx="8680450" cy="998538"/>
        </p:xfrm>
        <a:graphic>
          <a:graphicData uri="http://schemas.openxmlformats.org/presentationml/2006/ole">
            <p:oleObj spid="_x0000_s19828" name="文档" r:id="rId7" imgW="8683919" imgH="10021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9460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145797"/>
              </p:ext>
            </p:extLst>
          </p:nvPr>
        </p:nvGraphicFramePr>
        <p:xfrm>
          <a:off x="539552" y="555526"/>
          <a:ext cx="6856412" cy="954088"/>
        </p:xfrm>
        <a:graphic>
          <a:graphicData uri="http://schemas.openxmlformats.org/presentationml/2006/ole">
            <p:oleObj spid="_x0000_s20699" name="文档" r:id="rId3" imgW="6857113" imgH="955114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38938" y="1082442"/>
            <a:ext cx="787747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由余弦定理，得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227789"/>
              </p:ext>
            </p:extLst>
          </p:nvPr>
        </p:nvGraphicFramePr>
        <p:xfrm>
          <a:off x="522312" y="1772042"/>
          <a:ext cx="6858000" cy="998537"/>
        </p:xfrm>
        <a:graphic>
          <a:graphicData uri="http://schemas.openxmlformats.org/presentationml/2006/ole">
            <p:oleObj spid="_x0000_s20700" name="文档" r:id="rId4" imgW="6857113" imgH="1004852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39943" y="2499742"/>
            <a:ext cx="66938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9151597"/>
              </p:ext>
            </p:extLst>
          </p:nvPr>
        </p:nvGraphicFramePr>
        <p:xfrm>
          <a:off x="522312" y="3739118"/>
          <a:ext cx="6858000" cy="1028700"/>
        </p:xfrm>
        <a:graphic>
          <a:graphicData uri="http://schemas.openxmlformats.org/presentationml/2006/ole">
            <p:oleObj spid="_x0000_s20701" name="文档" r:id="rId5" imgW="6857113" imgH="10315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172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555199"/>
              </p:ext>
            </p:extLst>
          </p:nvPr>
        </p:nvGraphicFramePr>
        <p:xfrm>
          <a:off x="346388" y="123478"/>
          <a:ext cx="6858000" cy="1417638"/>
        </p:xfrm>
        <a:graphic>
          <a:graphicData uri="http://schemas.openxmlformats.org/presentationml/2006/ole">
            <p:oleObj spid="_x0000_s21892" name="文档" r:id="rId3" imgW="6857113" imgH="142438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4667383"/>
              </p:ext>
            </p:extLst>
          </p:nvPr>
        </p:nvGraphicFramePr>
        <p:xfrm>
          <a:off x="346388" y="1051333"/>
          <a:ext cx="6858000" cy="1081087"/>
        </p:xfrm>
        <a:graphic>
          <a:graphicData uri="http://schemas.openxmlformats.org/presentationml/2006/ole">
            <p:oleObj spid="_x0000_s21893" name="文档" r:id="rId4" imgW="6857113" imgH="1083063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2323572"/>
              </p:ext>
            </p:extLst>
          </p:nvPr>
        </p:nvGraphicFramePr>
        <p:xfrm>
          <a:off x="346388" y="1740933"/>
          <a:ext cx="6858000" cy="1081087"/>
        </p:xfrm>
        <a:graphic>
          <a:graphicData uri="http://schemas.openxmlformats.org/presentationml/2006/ole">
            <p:oleObj spid="_x0000_s21894" name="文档" r:id="rId5" imgW="6857113" imgH="1083784" progId="Word.Document.12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2697396"/>
              </p:ext>
            </p:extLst>
          </p:nvPr>
        </p:nvGraphicFramePr>
        <p:xfrm>
          <a:off x="346388" y="2548261"/>
          <a:ext cx="6858000" cy="1081087"/>
        </p:xfrm>
        <a:graphic>
          <a:graphicData uri="http://schemas.openxmlformats.org/presentationml/2006/ole">
            <p:oleObj spid="_x0000_s21895" name="文档" r:id="rId6" imgW="6857113" imgH="1085586" progId="Word.Document.12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8745506"/>
              </p:ext>
            </p:extLst>
          </p:nvPr>
        </p:nvGraphicFramePr>
        <p:xfrm>
          <a:off x="282000" y="3356556"/>
          <a:ext cx="6858000" cy="1081087"/>
        </p:xfrm>
        <a:graphic>
          <a:graphicData uri="http://schemas.openxmlformats.org/presentationml/2006/ole">
            <p:oleObj spid="_x0000_s21896" name="文档" r:id="rId7" imgW="6857113" imgH="1087028" progId="Word.Document.12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5827163"/>
              </p:ext>
            </p:extLst>
          </p:nvPr>
        </p:nvGraphicFramePr>
        <p:xfrm>
          <a:off x="300668" y="4158725"/>
          <a:ext cx="6858000" cy="1081087"/>
        </p:xfrm>
        <a:graphic>
          <a:graphicData uri="http://schemas.openxmlformats.org/presentationml/2006/ole">
            <p:oleObj spid="_x0000_s21897" name="文档" r:id="rId8" imgW="6857113" imgH="1088830" progId="Word.Document.12">
              <p:embed/>
            </p:oleObj>
          </a:graphicData>
        </a:graphic>
      </p:graphicFrame>
      <p:pic>
        <p:nvPicPr>
          <p:cNvPr id="14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83504" y="452495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400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9759731"/>
              </p:ext>
            </p:extLst>
          </p:nvPr>
        </p:nvGraphicFramePr>
        <p:xfrm>
          <a:off x="701675" y="1131590"/>
          <a:ext cx="7748588" cy="3565525"/>
        </p:xfrm>
        <a:graphic>
          <a:graphicData uri="http://schemas.openxmlformats.org/presentationml/2006/ole">
            <p:oleObj spid="_x0000_s22588" name="文档" r:id="rId15" imgW="7748171" imgH="35703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2666031"/>
              </p:ext>
            </p:extLst>
          </p:nvPr>
        </p:nvGraphicFramePr>
        <p:xfrm>
          <a:off x="327720" y="802030"/>
          <a:ext cx="8275638" cy="1341437"/>
        </p:xfrm>
        <a:graphic>
          <a:graphicData uri="http://schemas.openxmlformats.org/presentationml/2006/ole">
            <p:oleObj spid="_x0000_s23777" name="文档" r:id="rId15" imgW="8273953" imgH="1342566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8773449"/>
              </p:ext>
            </p:extLst>
          </p:nvPr>
        </p:nvGraphicFramePr>
        <p:xfrm>
          <a:off x="278572" y="1586498"/>
          <a:ext cx="8275638" cy="1341437"/>
        </p:xfrm>
        <a:graphic>
          <a:graphicData uri="http://schemas.openxmlformats.org/presentationml/2006/ole">
            <p:oleObj spid="_x0000_s23778" name="文档" r:id="rId16" imgW="8273953" imgH="1344729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1719577"/>
              </p:ext>
            </p:extLst>
          </p:nvPr>
        </p:nvGraphicFramePr>
        <p:xfrm>
          <a:off x="327720" y="2375956"/>
          <a:ext cx="8275638" cy="1341437"/>
        </p:xfrm>
        <a:graphic>
          <a:graphicData uri="http://schemas.openxmlformats.org/presentationml/2006/ole">
            <p:oleObj spid="_x0000_s23779" name="文档" r:id="rId17" imgW="8273953" imgH="1346170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3509617"/>
              </p:ext>
            </p:extLst>
          </p:nvPr>
        </p:nvGraphicFramePr>
        <p:xfrm>
          <a:off x="263332" y="3255292"/>
          <a:ext cx="8275638" cy="1836738"/>
        </p:xfrm>
        <a:graphic>
          <a:graphicData uri="http://schemas.openxmlformats.org/presentationml/2006/ole">
            <p:oleObj spid="_x0000_s23780" name="文档" r:id="rId18" imgW="8273953" imgH="1844271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91324" y="442540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s-E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57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6652" y="753895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重庆改编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的内角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A.2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B.3	C.	 D.4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6734176"/>
              </p:ext>
            </p:extLst>
          </p:nvPr>
        </p:nvGraphicFramePr>
        <p:xfrm>
          <a:off x="3902232" y="1360439"/>
          <a:ext cx="388938" cy="944562"/>
        </p:xfrm>
        <a:graphic>
          <a:graphicData uri="http://schemas.openxmlformats.org/presentationml/2006/ole">
            <p:oleObj spid="_x0000_s24799" name="文档" r:id="rId15" imgW="389783" imgH="946147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1623503"/>
              </p:ext>
            </p:extLst>
          </p:nvPr>
        </p:nvGraphicFramePr>
        <p:xfrm>
          <a:off x="4347524" y="1913643"/>
          <a:ext cx="388938" cy="944562"/>
        </p:xfrm>
        <a:graphic>
          <a:graphicData uri="http://schemas.openxmlformats.org/presentationml/2006/ole">
            <p:oleObj spid="_x0000_s24800" name="文档" r:id="rId16" imgW="389783" imgH="94758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4858262"/>
              </p:ext>
            </p:extLst>
          </p:nvPr>
        </p:nvGraphicFramePr>
        <p:xfrm>
          <a:off x="198180" y="3137779"/>
          <a:ext cx="7299325" cy="936625"/>
        </p:xfrm>
        <a:graphic>
          <a:graphicData uri="http://schemas.openxmlformats.org/presentationml/2006/ole">
            <p:oleObj spid="_x0000_s24801" name="文档" r:id="rId17" imgW="7298684" imgH="1004852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4385233"/>
              </p:ext>
            </p:extLst>
          </p:nvPr>
        </p:nvGraphicFramePr>
        <p:xfrm>
          <a:off x="212725" y="3801091"/>
          <a:ext cx="8985250" cy="1004887"/>
        </p:xfrm>
        <a:graphic>
          <a:graphicData uri="http://schemas.openxmlformats.org/presentationml/2006/ole">
            <p:oleObj spid="_x0000_s24802" name="文档" r:id="rId18" imgW="8988965" imgH="100461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07504" y="4456783"/>
            <a:ext cx="158248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00392" y="1347614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11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843558"/>
            <a:ext cx="85978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中，内角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7637271"/>
              </p:ext>
            </p:extLst>
          </p:nvPr>
        </p:nvGraphicFramePr>
        <p:xfrm>
          <a:off x="2621142" y="1483807"/>
          <a:ext cx="449263" cy="928687"/>
        </p:xfrm>
        <a:graphic>
          <a:graphicData uri="http://schemas.openxmlformats.org/presentationml/2006/ole">
            <p:oleObj spid="_x0000_s25819" name="文档" r:id="rId15" imgW="450608" imgH="931002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949793"/>
              </p:ext>
            </p:extLst>
          </p:nvPr>
        </p:nvGraphicFramePr>
        <p:xfrm>
          <a:off x="327025" y="2211710"/>
          <a:ext cx="8740775" cy="1173162"/>
        </p:xfrm>
        <a:graphic>
          <a:graphicData uri="http://schemas.openxmlformats.org/presentationml/2006/ole">
            <p:oleObj spid="_x0000_s25820" name="文档" r:id="rId16" imgW="8745144" imgH="1171395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1230135"/>
              </p:ext>
            </p:extLst>
          </p:nvPr>
        </p:nvGraphicFramePr>
        <p:xfrm>
          <a:off x="323528" y="3147814"/>
          <a:ext cx="8740775" cy="1173162"/>
        </p:xfrm>
        <a:graphic>
          <a:graphicData uri="http://schemas.openxmlformats.org/presentationml/2006/ole">
            <p:oleObj spid="_x0000_s25821" name="文档" r:id="rId17" imgW="8745144" imgH="1169598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8621346"/>
              </p:ext>
            </p:extLst>
          </p:nvPr>
        </p:nvGraphicFramePr>
        <p:xfrm>
          <a:off x="296863" y="4008438"/>
          <a:ext cx="8740775" cy="1165225"/>
        </p:xfrm>
        <a:graphic>
          <a:graphicData uri="http://schemas.openxmlformats.org/presentationml/2006/ole">
            <p:oleObj spid="_x0000_s25822" name="文档" r:id="rId18" imgW="8745144" imgH="1166723" progId="Word.Document.12">
              <p:embed/>
            </p:oleObj>
          </a:graphicData>
        </a:graphic>
      </p:graphicFrame>
      <p:pic>
        <p:nvPicPr>
          <p:cNvPr id="27" name="图片 26" descr="A46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4854" y="3276620"/>
            <a:ext cx="2071715" cy="1599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580660"/>
              </p:ext>
            </p:extLst>
          </p:nvPr>
        </p:nvGraphicFramePr>
        <p:xfrm>
          <a:off x="422330" y="1203598"/>
          <a:ext cx="8101012" cy="785812"/>
        </p:xfrm>
        <a:graphic>
          <a:graphicData uri="http://schemas.openxmlformats.org/presentationml/2006/ole">
            <p:oleObj spid="_x0000_s26782" name="文档" r:id="rId15" imgW="8098692" imgH="785717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0963567"/>
              </p:ext>
            </p:extLst>
          </p:nvPr>
        </p:nvGraphicFramePr>
        <p:xfrm>
          <a:off x="388938" y="1964556"/>
          <a:ext cx="8099425" cy="1111250"/>
        </p:xfrm>
        <a:graphic>
          <a:graphicData uri="http://schemas.openxmlformats.org/presentationml/2006/ole">
            <p:oleObj spid="_x0000_s26783" name="文档" r:id="rId16" imgW="8098692" imgH="1115141" progId="Word.Document.12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7674074"/>
              </p:ext>
            </p:extLst>
          </p:nvPr>
        </p:nvGraphicFramePr>
        <p:xfrm>
          <a:off x="380296" y="2949808"/>
          <a:ext cx="8099425" cy="1111250"/>
        </p:xfrm>
        <a:graphic>
          <a:graphicData uri="http://schemas.openxmlformats.org/presentationml/2006/ole">
            <p:oleObj spid="_x0000_s26784" name="文档" r:id="rId17" imgW="8098692" imgH="1117303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66760" y="3951217"/>
            <a:ext cx="1425390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t-BR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031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771550"/>
            <a:ext cx="8512738" cy="14007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pt-BR" altLang="zh-CN" sz="2600" kern="100" dirty="0">
                <a:latin typeface="Times New Roman"/>
                <a:ea typeface="华文细黑"/>
              </a:rPr>
              <a:t>4</a:t>
            </a:r>
            <a:r>
              <a:rPr lang="es-ES" altLang="zh-CN" sz="2600" kern="100" dirty="0">
                <a:latin typeface="Times New Roman"/>
                <a:ea typeface="华文细黑"/>
              </a:rPr>
              <a:t>.</a:t>
            </a:r>
            <a:r>
              <a:rPr lang="pt-BR" altLang="zh-CN" sz="2600" kern="100" dirty="0">
                <a:latin typeface="Times New Roman"/>
                <a:ea typeface="华文细黑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江西</a:t>
            </a:r>
            <a:r>
              <a:rPr lang="pt-BR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pt-BR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pt-BR" altLang="zh-CN" sz="2600" i="1" kern="100" dirty="0">
                <a:latin typeface="Times New Roman"/>
                <a:ea typeface="华文细黑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中，内角</a:t>
            </a:r>
            <a:r>
              <a:rPr lang="pt-BR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所对的边分别是</a:t>
            </a:r>
            <a:r>
              <a:rPr lang="pt-BR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pt-BR" altLang="zh-CN" sz="2600" i="1" kern="100" dirty="0">
                <a:latin typeface="Times New Roman"/>
                <a:ea typeface="华文细黑"/>
              </a:rPr>
              <a:t>c</a:t>
            </a:r>
            <a:r>
              <a:rPr lang="pt-BR" altLang="zh-CN" sz="2600" kern="100" dirty="0">
                <a:latin typeface="Times New Roman"/>
                <a:ea typeface="华文细黑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pt-BR" altLang="zh-CN" sz="2600" kern="100" dirty="0">
                <a:latin typeface="Times New Roman"/>
                <a:ea typeface="华文细黑"/>
              </a:rPr>
              <a:t>3</a:t>
            </a:r>
            <a:r>
              <a:rPr lang="pt-BR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pt-BR" altLang="zh-CN" sz="2600" kern="100" dirty="0">
                <a:latin typeface="Times New Roman"/>
                <a:ea typeface="华文细黑"/>
              </a:rPr>
              <a:t>2</a:t>
            </a:r>
            <a:r>
              <a:rPr lang="pt-BR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2429845"/>
              </p:ext>
            </p:extLst>
          </p:nvPr>
        </p:nvGraphicFramePr>
        <p:xfrm>
          <a:off x="2669569" y="1434862"/>
          <a:ext cx="4335463" cy="1181100"/>
        </p:xfrm>
        <a:graphic>
          <a:graphicData uri="http://schemas.openxmlformats.org/presentationml/2006/ole">
            <p:oleObj spid="_x0000_s27843" name="文档" r:id="rId15" imgW="4335839" imgH="1182683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5161684"/>
              </p:ext>
            </p:extLst>
          </p:nvPr>
        </p:nvGraphicFramePr>
        <p:xfrm>
          <a:off x="308932" y="2298958"/>
          <a:ext cx="8496300" cy="1173162"/>
        </p:xfrm>
        <a:graphic>
          <a:graphicData uri="http://schemas.openxmlformats.org/presentationml/2006/ole">
            <p:oleObj spid="_x0000_s27844" name="文档" r:id="rId16" imgW="8494558" imgH="1182179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7946005"/>
              </p:ext>
            </p:extLst>
          </p:nvPr>
        </p:nvGraphicFramePr>
        <p:xfrm>
          <a:off x="250825" y="3146425"/>
          <a:ext cx="8496300" cy="1181100"/>
        </p:xfrm>
        <a:graphic>
          <a:graphicData uri="http://schemas.openxmlformats.org/presentationml/2006/ole">
            <p:oleObj spid="_x0000_s27845" name="文档" r:id="rId17" imgW="8494558" imgH="1183981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6703853"/>
              </p:ext>
            </p:extLst>
          </p:nvPr>
        </p:nvGraphicFramePr>
        <p:xfrm>
          <a:off x="209992" y="4054946"/>
          <a:ext cx="8496300" cy="1181100"/>
        </p:xfrm>
        <a:graphic>
          <a:graphicData uri="http://schemas.openxmlformats.org/presentationml/2006/ole">
            <p:oleObj spid="_x0000_s27846" name="文档" r:id="rId18" imgW="8494558" imgH="118578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7855738"/>
              </p:ext>
            </p:extLst>
          </p:nvPr>
        </p:nvGraphicFramePr>
        <p:xfrm>
          <a:off x="387710" y="1347614"/>
          <a:ext cx="8496300" cy="1181100"/>
        </p:xfrm>
        <a:graphic>
          <a:graphicData uri="http://schemas.openxmlformats.org/presentationml/2006/ole">
            <p:oleObj spid="_x0000_s28766" name="文档" r:id="rId15" imgW="8494558" imgH="1183981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0311442"/>
              </p:ext>
            </p:extLst>
          </p:nvPr>
        </p:nvGraphicFramePr>
        <p:xfrm>
          <a:off x="394952" y="2539305"/>
          <a:ext cx="8496300" cy="1181100"/>
        </p:xfrm>
        <a:graphic>
          <a:graphicData uri="http://schemas.openxmlformats.org/presentationml/2006/ole">
            <p:oleObj spid="_x0000_s28767" name="文档" r:id="rId16" imgW="8494558" imgH="118578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4308" y="3648397"/>
            <a:ext cx="1425390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pt-BR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05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3268662"/>
              </p:ext>
            </p:extLst>
          </p:nvPr>
        </p:nvGraphicFramePr>
        <p:xfrm>
          <a:off x="303435" y="915566"/>
          <a:ext cx="8542338" cy="1112837"/>
        </p:xfrm>
        <a:graphic>
          <a:graphicData uri="http://schemas.openxmlformats.org/presentationml/2006/ole">
            <p:oleObj spid="_x0000_s29882" name="文档" r:id="rId15" imgW="8548180" imgH="111369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0466202"/>
              </p:ext>
            </p:extLst>
          </p:nvPr>
        </p:nvGraphicFramePr>
        <p:xfrm>
          <a:off x="291692" y="1740595"/>
          <a:ext cx="8550275" cy="1119187"/>
        </p:xfrm>
        <a:graphic>
          <a:graphicData uri="http://schemas.openxmlformats.org/presentationml/2006/ole">
            <p:oleObj spid="_x0000_s29883" name="文档" r:id="rId16" imgW="8548180" imgH="1123791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6727455"/>
              </p:ext>
            </p:extLst>
          </p:nvPr>
        </p:nvGraphicFramePr>
        <p:xfrm>
          <a:off x="254842" y="2787774"/>
          <a:ext cx="8550275" cy="1196975"/>
        </p:xfrm>
        <a:graphic>
          <a:graphicData uri="http://schemas.openxmlformats.org/presentationml/2006/ole">
            <p:oleObj spid="_x0000_s29884" name="文档" r:id="rId17" imgW="8548180" imgH="1197677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3251801"/>
              </p:ext>
            </p:extLst>
          </p:nvPr>
        </p:nvGraphicFramePr>
        <p:xfrm>
          <a:off x="246527" y="3680619"/>
          <a:ext cx="8550275" cy="1195387"/>
        </p:xfrm>
        <a:graphic>
          <a:graphicData uri="http://schemas.openxmlformats.org/presentationml/2006/ole">
            <p:oleObj spid="_x0000_s29885" name="文档" r:id="rId18" imgW="8548180" imgH="11983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8092016"/>
              </p:ext>
            </p:extLst>
          </p:nvPr>
        </p:nvGraphicFramePr>
        <p:xfrm>
          <a:off x="250825" y="763930"/>
          <a:ext cx="8550275" cy="1531937"/>
        </p:xfrm>
        <a:graphic>
          <a:graphicData uri="http://schemas.openxmlformats.org/presentationml/2006/ole">
            <p:oleObj spid="_x0000_s30901" name="文档" r:id="rId15" imgW="8548180" imgH="153322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3925752"/>
              </p:ext>
            </p:extLst>
          </p:nvPr>
        </p:nvGraphicFramePr>
        <p:xfrm>
          <a:off x="261366" y="2177728"/>
          <a:ext cx="8550275" cy="754062"/>
        </p:xfrm>
        <a:graphic>
          <a:graphicData uri="http://schemas.openxmlformats.org/presentationml/2006/ole">
            <p:oleObj spid="_x0000_s30902" name="文档" r:id="rId16" imgW="8548180" imgH="75508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478961"/>
              </p:ext>
            </p:extLst>
          </p:nvPr>
        </p:nvGraphicFramePr>
        <p:xfrm>
          <a:off x="270082" y="2562076"/>
          <a:ext cx="8550275" cy="1593850"/>
        </p:xfrm>
        <a:graphic>
          <a:graphicData uri="http://schemas.openxmlformats.org/presentationml/2006/ole">
            <p:oleObj spid="_x0000_s30903" name="文档" r:id="rId17" imgW="8548180" imgH="159414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3917884"/>
            <a:ext cx="8561888" cy="11326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，此时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为直角三角形，不符合题意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9047249"/>
              </p:ext>
            </p:extLst>
          </p:nvPr>
        </p:nvGraphicFramePr>
        <p:xfrm>
          <a:off x="3119967" y="4504715"/>
          <a:ext cx="701675" cy="890587"/>
        </p:xfrm>
        <a:graphic>
          <a:graphicData uri="http://schemas.openxmlformats.org/presentationml/2006/ole">
            <p:oleObj spid="_x0000_s30904" name="文档" r:id="rId18" imgW="702185" imgH="892782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7160762" y="443302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58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5140657"/>
              </p:ext>
            </p:extLst>
          </p:nvPr>
        </p:nvGraphicFramePr>
        <p:xfrm>
          <a:off x="225112" y="825763"/>
          <a:ext cx="8572500" cy="1638300"/>
        </p:xfrm>
        <a:graphic>
          <a:graphicData uri="http://schemas.openxmlformats.org/presentationml/2006/ole">
            <p:oleObj spid="_x0000_s31916" name="文档" r:id="rId15" imgW="8577315" imgH="1635425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9938990"/>
              </p:ext>
            </p:extLst>
          </p:nvPr>
        </p:nvGraphicFramePr>
        <p:xfrm>
          <a:off x="236538" y="2099047"/>
          <a:ext cx="8572500" cy="1127125"/>
        </p:xfrm>
        <a:graphic>
          <a:graphicData uri="http://schemas.openxmlformats.org/presentationml/2006/ole">
            <p:oleObj spid="_x0000_s31917" name="文档" r:id="rId16" imgW="8577315" imgH="112574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41412" y="2769979"/>
            <a:ext cx="6963766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所对的边分别为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9805463"/>
              </p:ext>
            </p:extLst>
          </p:nvPr>
        </p:nvGraphicFramePr>
        <p:xfrm>
          <a:off x="214064" y="3369905"/>
          <a:ext cx="8572500" cy="984250"/>
        </p:xfrm>
        <a:graphic>
          <a:graphicData uri="http://schemas.openxmlformats.org/presentationml/2006/ole">
            <p:oleObj spid="_x0000_s31918" name="文档" r:id="rId17" imgW="8577315" imgH="981255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3963069"/>
              </p:ext>
            </p:extLst>
          </p:nvPr>
        </p:nvGraphicFramePr>
        <p:xfrm>
          <a:off x="240352" y="4088983"/>
          <a:ext cx="8572500" cy="1082675"/>
        </p:xfrm>
        <a:graphic>
          <a:graphicData uri="http://schemas.openxmlformats.org/presentationml/2006/ole">
            <p:oleObj spid="_x0000_s31919" name="文档" r:id="rId18" imgW="8577315" imgH="10854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6557371"/>
              </p:ext>
            </p:extLst>
          </p:nvPr>
        </p:nvGraphicFramePr>
        <p:xfrm>
          <a:off x="319980" y="1090177"/>
          <a:ext cx="8572500" cy="1143000"/>
        </p:xfrm>
        <a:graphic>
          <a:graphicData uri="http://schemas.openxmlformats.org/presentationml/2006/ole">
            <p:oleObj spid="_x0000_s32890" name="文档" r:id="rId15" imgW="8577315" imgH="1141203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6372369"/>
              </p:ext>
            </p:extLst>
          </p:nvPr>
        </p:nvGraphicFramePr>
        <p:xfrm>
          <a:off x="319285" y="2096826"/>
          <a:ext cx="8572500" cy="1135062"/>
        </p:xfrm>
        <a:graphic>
          <a:graphicData uri="http://schemas.openxmlformats.org/presentationml/2006/ole">
            <p:oleObj spid="_x0000_s32891" name="文档" r:id="rId16" imgW="8577315" imgH="1139765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7500807"/>
              </p:ext>
            </p:extLst>
          </p:nvPr>
        </p:nvGraphicFramePr>
        <p:xfrm>
          <a:off x="318590" y="3103475"/>
          <a:ext cx="8572500" cy="1135062"/>
        </p:xfrm>
        <a:graphic>
          <a:graphicData uri="http://schemas.openxmlformats.org/presentationml/2006/ole">
            <p:oleObj spid="_x0000_s32892" name="文档" r:id="rId17" imgW="8577315" imgH="113796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32732" y="3970497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583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827584" y="2317398"/>
            <a:ext cx="736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活用正弦、余弦定理求解三角形问题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827584" y="3083064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正弦、余弦定理的实际应用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827584" y="3848730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解三角形与其他知识的交汇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7916" y="843558"/>
            <a:ext cx="8597865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7.(2014·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s-E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中，内角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所对的边分别是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s-ES" altLang="zh-CN" sz="2600" i="1" kern="100" dirty="0" smtClean="0">
                <a:latin typeface="Times New Roman"/>
                <a:ea typeface="华文细黑"/>
                <a:cs typeface="Courier New"/>
              </a:rPr>
              <a:t>a,</a:t>
            </a:r>
            <a:r>
              <a:rPr lang="es-ES" altLang="zh-CN" sz="2600" kern="100" dirty="0" smtClean="0">
                <a:latin typeface="Times New Roman"/>
                <a:ea typeface="华文细黑"/>
                <a:cs typeface="Courier New"/>
              </a:rPr>
              <a:t>2sin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3sin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s-ES" altLang="zh-CN" sz="26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es-E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3sin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及正弦定理得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3607264"/>
              </p:ext>
            </p:extLst>
          </p:nvPr>
        </p:nvGraphicFramePr>
        <p:xfrm>
          <a:off x="2643713" y="1635646"/>
          <a:ext cx="639763" cy="974725"/>
        </p:xfrm>
        <a:graphic>
          <a:graphicData uri="http://schemas.openxmlformats.org/presentationml/2006/ole">
            <p:oleObj spid="_x0000_s33911" name="文档" r:id="rId15" imgW="641360" imgH="97679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9655373"/>
              </p:ext>
            </p:extLst>
          </p:nvPr>
        </p:nvGraphicFramePr>
        <p:xfrm>
          <a:off x="293082" y="3093318"/>
          <a:ext cx="3665538" cy="990600"/>
        </p:xfrm>
        <a:graphic>
          <a:graphicData uri="http://schemas.openxmlformats.org/presentationml/2006/ole">
            <p:oleObj spid="_x0000_s33912" name="文档" r:id="rId16" imgW="3665686" imgH="1005281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3907256"/>
              </p:ext>
            </p:extLst>
          </p:nvPr>
        </p:nvGraphicFramePr>
        <p:xfrm>
          <a:off x="243900" y="3885088"/>
          <a:ext cx="8320088" cy="998538"/>
        </p:xfrm>
        <a:graphic>
          <a:graphicData uri="http://schemas.openxmlformats.org/presentationml/2006/ole">
            <p:oleObj spid="_x0000_s33913" name="文档" r:id="rId17" imgW="8319657" imgH="10048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2483111"/>
              </p:ext>
            </p:extLst>
          </p:nvPr>
        </p:nvGraphicFramePr>
        <p:xfrm>
          <a:off x="347937" y="987574"/>
          <a:ext cx="8321675" cy="1784350"/>
        </p:xfrm>
        <a:graphic>
          <a:graphicData uri="http://schemas.openxmlformats.org/presentationml/2006/ole">
            <p:oleObj spid="_x0000_s34929" name="文档" r:id="rId15" imgW="8319657" imgH="179056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5147440"/>
              </p:ext>
            </p:extLst>
          </p:nvPr>
        </p:nvGraphicFramePr>
        <p:xfrm>
          <a:off x="346646" y="2430463"/>
          <a:ext cx="8320087" cy="1509712"/>
        </p:xfrm>
        <a:graphic>
          <a:graphicData uri="http://schemas.openxmlformats.org/presentationml/2006/ole">
            <p:oleObj spid="_x0000_s34930" name="文档" r:id="rId16" imgW="8319657" imgH="1510522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9940322"/>
              </p:ext>
            </p:extLst>
          </p:nvPr>
        </p:nvGraphicFramePr>
        <p:xfrm>
          <a:off x="354781" y="3758976"/>
          <a:ext cx="8321675" cy="1189038"/>
        </p:xfrm>
        <a:graphic>
          <a:graphicData uri="http://schemas.openxmlformats.org/presentationml/2006/ole">
            <p:oleObj spid="_x0000_s34931" name="文档" r:id="rId17" imgW="8319657" imgH="11901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1668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2102936"/>
              </p:ext>
            </p:extLst>
          </p:nvPr>
        </p:nvGraphicFramePr>
        <p:xfrm>
          <a:off x="263898" y="843558"/>
          <a:ext cx="8518525" cy="1135063"/>
        </p:xfrm>
        <a:graphic>
          <a:graphicData uri="http://schemas.openxmlformats.org/presentationml/2006/ole">
            <p:oleObj spid="_x0000_s36023" name="文档" r:id="rId15" imgW="8517590" imgH="1136406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7354583"/>
              </p:ext>
            </p:extLst>
          </p:nvPr>
        </p:nvGraphicFramePr>
        <p:xfrm>
          <a:off x="251520" y="1447076"/>
          <a:ext cx="8520112" cy="1570037"/>
        </p:xfrm>
        <a:graphic>
          <a:graphicData uri="http://schemas.openxmlformats.org/presentationml/2006/ole">
            <p:oleObj spid="_x0000_s36024" name="文档" r:id="rId16" imgW="8517590" imgH="1571433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2498699"/>
              </p:ext>
            </p:extLst>
          </p:nvPr>
        </p:nvGraphicFramePr>
        <p:xfrm>
          <a:off x="258763" y="2430463"/>
          <a:ext cx="8520112" cy="1128712"/>
        </p:xfrm>
        <a:graphic>
          <a:graphicData uri="http://schemas.openxmlformats.org/presentationml/2006/ole">
            <p:oleObj spid="_x0000_s36025" name="文档" r:id="rId17" imgW="8517590" imgH="1128837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208119"/>
              </p:ext>
            </p:extLst>
          </p:nvPr>
        </p:nvGraphicFramePr>
        <p:xfrm>
          <a:off x="179512" y="3307070"/>
          <a:ext cx="8518525" cy="1119188"/>
        </p:xfrm>
        <a:graphic>
          <a:graphicData uri="http://schemas.openxmlformats.org/presentationml/2006/ole">
            <p:oleObj spid="_x0000_s36026" name="文档" r:id="rId18" imgW="8517590" imgH="1121268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7525032"/>
              </p:ext>
            </p:extLst>
          </p:nvPr>
        </p:nvGraphicFramePr>
        <p:xfrm>
          <a:off x="229939" y="4140686"/>
          <a:ext cx="8518525" cy="1119188"/>
        </p:xfrm>
        <a:graphic>
          <a:graphicData uri="http://schemas.openxmlformats.org/presentationml/2006/ole">
            <p:oleObj spid="_x0000_s36027" name="文档" r:id="rId19" imgW="8517590" imgH="112198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0359439"/>
              </p:ext>
            </p:extLst>
          </p:nvPr>
        </p:nvGraphicFramePr>
        <p:xfrm>
          <a:off x="323528" y="1635646"/>
          <a:ext cx="8518525" cy="1135063"/>
        </p:xfrm>
        <a:graphic>
          <a:graphicData uri="http://schemas.openxmlformats.org/presentationml/2006/ole">
            <p:oleObj spid="_x0000_s36963" name="文档" r:id="rId15" imgW="8517590" imgH="113964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073640"/>
              </p:ext>
            </p:extLst>
          </p:nvPr>
        </p:nvGraphicFramePr>
        <p:xfrm>
          <a:off x="323528" y="2801748"/>
          <a:ext cx="8518525" cy="1135063"/>
        </p:xfrm>
        <a:graphic>
          <a:graphicData uri="http://schemas.openxmlformats.org/presentationml/2006/ole">
            <p:oleObj spid="_x0000_s36964" name="文档" r:id="rId16" imgW="8517590" imgH="11410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1634620"/>
              </p:ext>
            </p:extLst>
          </p:nvPr>
        </p:nvGraphicFramePr>
        <p:xfrm>
          <a:off x="2412762" y="756310"/>
          <a:ext cx="5668962" cy="1493837"/>
        </p:xfrm>
        <a:graphic>
          <a:graphicData uri="http://schemas.openxmlformats.org/presentationml/2006/ole">
            <p:oleObj spid="_x0000_s38050" name="文档" r:id="rId15" imgW="5668797" imgH="1497547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0393030"/>
              </p:ext>
            </p:extLst>
          </p:nvPr>
        </p:nvGraphicFramePr>
        <p:xfrm>
          <a:off x="315908" y="1797992"/>
          <a:ext cx="8520113" cy="1493838"/>
        </p:xfrm>
        <a:graphic>
          <a:graphicData uri="http://schemas.openxmlformats.org/presentationml/2006/ole">
            <p:oleObj spid="_x0000_s38051" name="文档" r:id="rId16" imgW="8517590" imgH="1498628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0792772"/>
              </p:ext>
            </p:extLst>
          </p:nvPr>
        </p:nvGraphicFramePr>
        <p:xfrm>
          <a:off x="320031" y="2878112"/>
          <a:ext cx="8520113" cy="1493838"/>
        </p:xfrm>
        <a:graphic>
          <a:graphicData uri="http://schemas.openxmlformats.org/presentationml/2006/ole">
            <p:oleObj spid="_x0000_s38052" name="文档" r:id="rId17" imgW="8517590" imgH="1500430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7160884"/>
              </p:ext>
            </p:extLst>
          </p:nvPr>
        </p:nvGraphicFramePr>
        <p:xfrm>
          <a:off x="153224" y="3878287"/>
          <a:ext cx="8518525" cy="1501775"/>
        </p:xfrm>
        <a:graphic>
          <a:graphicData uri="http://schemas.openxmlformats.org/presentationml/2006/ole">
            <p:oleObj spid="_x0000_s38053" name="文档" r:id="rId18" imgW="8517590" imgH="150511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3414948"/>
              </p:ext>
            </p:extLst>
          </p:nvPr>
        </p:nvGraphicFramePr>
        <p:xfrm>
          <a:off x="5801328" y="4253384"/>
          <a:ext cx="1736725" cy="982662"/>
        </p:xfrm>
        <a:graphic>
          <a:graphicData uri="http://schemas.openxmlformats.org/presentationml/2006/ole">
            <p:oleObj spid="_x0000_s38054" name="文档" r:id="rId19" imgW="1738367" imgH="984367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9483433"/>
              </p:ext>
            </p:extLst>
          </p:nvPr>
        </p:nvGraphicFramePr>
        <p:xfrm>
          <a:off x="423887" y="720512"/>
          <a:ext cx="2347913" cy="1493837"/>
        </p:xfrm>
        <a:graphic>
          <a:graphicData uri="http://schemas.openxmlformats.org/presentationml/2006/ole">
            <p:oleObj spid="_x0000_s38055" name="文档" r:id="rId20" imgW="2347695" imgH="149818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2860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7225" y="771550"/>
            <a:ext cx="8683844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pt-BR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三个内角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)·sin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面积的最大值为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5333995"/>
              </p:ext>
            </p:extLst>
          </p:nvPr>
        </p:nvGraphicFramePr>
        <p:xfrm>
          <a:off x="250825" y="2590800"/>
          <a:ext cx="8520113" cy="1120775"/>
        </p:xfrm>
        <a:graphic>
          <a:graphicData uri="http://schemas.openxmlformats.org/presentationml/2006/ole">
            <p:oleObj spid="_x0000_s38945" name="文档" r:id="rId15" imgW="8517590" imgH="112126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49032" y="3271212"/>
            <a:ext cx="864750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可化为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)·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4641839"/>
              </p:ext>
            </p:extLst>
          </p:nvPr>
        </p:nvGraphicFramePr>
        <p:xfrm>
          <a:off x="301947" y="1090935"/>
          <a:ext cx="8518525" cy="1120775"/>
        </p:xfrm>
        <a:graphic>
          <a:graphicData uri="http://schemas.openxmlformats.org/presentationml/2006/ole">
            <p:oleObj spid="_x0000_s40026" name="文档" r:id="rId15" imgW="8517590" imgH="112198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98969" y="2071176"/>
            <a:ext cx="890953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·cos 60°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当且仅当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时取得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9405498"/>
              </p:ext>
            </p:extLst>
          </p:nvPr>
        </p:nvGraphicFramePr>
        <p:xfrm>
          <a:off x="279087" y="3395191"/>
          <a:ext cx="8518525" cy="1120775"/>
        </p:xfrm>
        <a:graphic>
          <a:graphicData uri="http://schemas.openxmlformats.org/presentationml/2006/ole">
            <p:oleObj spid="_x0000_s40027" name="文档" r:id="rId16" imgW="8517590" imgH="1123791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0091174"/>
              </p:ext>
            </p:extLst>
          </p:nvPr>
        </p:nvGraphicFramePr>
        <p:xfrm>
          <a:off x="311785" y="4243174"/>
          <a:ext cx="1608138" cy="930275"/>
        </p:xfrm>
        <a:graphic>
          <a:graphicData uri="http://schemas.openxmlformats.org/presentationml/2006/ole">
            <p:oleObj spid="_x0000_s40028" name="文档" r:id="rId17" imgW="1608799" imgH="9310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6623" y="699542"/>
            <a:ext cx="859786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的内角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所对的边分别为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5948998"/>
              </p:ext>
            </p:extLst>
          </p:nvPr>
        </p:nvGraphicFramePr>
        <p:xfrm>
          <a:off x="1310680" y="1304166"/>
          <a:ext cx="381000" cy="1028700"/>
        </p:xfrm>
        <a:graphic>
          <a:graphicData uri="http://schemas.openxmlformats.org/presentationml/2006/ole">
            <p:oleObj spid="_x0000_s41072" name="文档" r:id="rId15" imgW="382225" imgH="103016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8498770"/>
              </p:ext>
            </p:extLst>
          </p:nvPr>
        </p:nvGraphicFramePr>
        <p:xfrm>
          <a:off x="2358792" y="1427242"/>
          <a:ext cx="685800" cy="776287"/>
        </p:xfrm>
        <a:graphic>
          <a:graphicData uri="http://schemas.openxmlformats.org/presentationml/2006/ole">
            <p:oleObj spid="_x0000_s41073" name="文档" r:id="rId16" imgW="687069" imgH="77848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7028678"/>
              </p:ext>
            </p:extLst>
          </p:nvPr>
        </p:nvGraphicFramePr>
        <p:xfrm>
          <a:off x="429444" y="1995686"/>
          <a:ext cx="7962900" cy="1189037"/>
        </p:xfrm>
        <a:graphic>
          <a:graphicData uri="http://schemas.openxmlformats.org/presentationml/2006/ole">
            <p:oleObj spid="_x0000_s41074" name="文档" r:id="rId17" imgW="7961579" imgH="119010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2420" y="2571750"/>
            <a:ext cx="4572000" cy="1706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s-E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s-E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4(sin</a:t>
            </a:r>
            <a:r>
              <a:rPr lang="es-E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</a:t>
            </a:r>
            <a:r>
              <a:rPr lang="es-E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2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1422375"/>
              </p:ext>
            </p:extLst>
          </p:nvPr>
        </p:nvGraphicFramePr>
        <p:xfrm>
          <a:off x="441806" y="4248239"/>
          <a:ext cx="6089650" cy="1044575"/>
        </p:xfrm>
        <a:graphic>
          <a:graphicData uri="http://schemas.openxmlformats.org/presentationml/2006/ole">
            <p:oleObj spid="_x0000_s41075" name="文档" r:id="rId18" imgW="6087694" imgH="104485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2052204"/>
              </p:ext>
            </p:extLst>
          </p:nvPr>
        </p:nvGraphicFramePr>
        <p:xfrm>
          <a:off x="462061" y="1059582"/>
          <a:ext cx="6088063" cy="1119187"/>
        </p:xfrm>
        <a:graphic>
          <a:graphicData uri="http://schemas.openxmlformats.org/presentationml/2006/ole">
            <p:oleObj spid="_x0000_s42126" name="文档" r:id="rId15" imgW="6087694" imgH="1121989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4102438"/>
              </p:ext>
            </p:extLst>
          </p:nvPr>
        </p:nvGraphicFramePr>
        <p:xfrm>
          <a:off x="462061" y="1491630"/>
          <a:ext cx="6088063" cy="1119187"/>
        </p:xfrm>
        <a:graphic>
          <a:graphicData uri="http://schemas.openxmlformats.org/presentationml/2006/ole">
            <p:oleObj spid="_x0000_s42127" name="文档" r:id="rId16" imgW="6087694" imgH="1123791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2683255"/>
              </p:ext>
            </p:extLst>
          </p:nvPr>
        </p:nvGraphicFramePr>
        <p:xfrm>
          <a:off x="462061" y="2115875"/>
          <a:ext cx="6088063" cy="1119187"/>
        </p:xfrm>
        <a:graphic>
          <a:graphicData uri="http://schemas.openxmlformats.org/presentationml/2006/ole">
            <p:oleObj spid="_x0000_s42128" name="文档" r:id="rId17" imgW="6087694" imgH="112523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9556605"/>
              </p:ext>
            </p:extLst>
          </p:nvPr>
        </p:nvGraphicFramePr>
        <p:xfrm>
          <a:off x="462061" y="2813095"/>
          <a:ext cx="6088063" cy="1119187"/>
        </p:xfrm>
        <a:graphic>
          <a:graphicData uri="http://schemas.openxmlformats.org/presentationml/2006/ole">
            <p:oleObj spid="_x0000_s42129" name="文档" r:id="rId18" imgW="6087694" imgH="1126674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4022714"/>
              </p:ext>
            </p:extLst>
          </p:nvPr>
        </p:nvGraphicFramePr>
        <p:xfrm>
          <a:off x="462061" y="3507854"/>
          <a:ext cx="6088063" cy="1119187"/>
        </p:xfrm>
        <a:graphic>
          <a:graphicData uri="http://schemas.openxmlformats.org/presentationml/2006/ole">
            <p:oleObj spid="_x0000_s42130" name="文档" r:id="rId19" imgW="6087694" imgH="112847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61628" y="4235554"/>
            <a:ext cx="265810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3&lt;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s-E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s-E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s-E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7944" y="4258529"/>
            <a:ext cx="1822935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(3,6]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4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850951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中，内角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所对的边分别为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8301957"/>
              </p:ext>
            </p:extLst>
          </p:nvPr>
        </p:nvGraphicFramePr>
        <p:xfrm>
          <a:off x="308288" y="2067694"/>
          <a:ext cx="6088063" cy="1066800"/>
        </p:xfrm>
        <a:graphic>
          <a:graphicData uri="http://schemas.openxmlformats.org/presentationml/2006/ole">
            <p:oleObj spid="_x0000_s43070" name="文档" r:id="rId15" imgW="6087694" imgH="1067926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5903840"/>
              </p:ext>
            </p:extLst>
          </p:nvPr>
        </p:nvGraphicFramePr>
        <p:xfrm>
          <a:off x="327025" y="2789238"/>
          <a:ext cx="8375650" cy="1066800"/>
        </p:xfrm>
        <a:graphic>
          <a:graphicData uri="http://schemas.openxmlformats.org/presentationml/2006/ole">
            <p:oleObj spid="_x0000_s43071" name="文档" r:id="rId16" imgW="8372919" imgH="1067926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5730545"/>
              </p:ext>
            </p:extLst>
          </p:nvPr>
        </p:nvGraphicFramePr>
        <p:xfrm>
          <a:off x="285428" y="3435846"/>
          <a:ext cx="8374063" cy="1782762"/>
        </p:xfrm>
        <a:graphic>
          <a:graphicData uri="http://schemas.openxmlformats.org/presentationml/2006/ole">
            <p:oleObj spid="_x0000_s43072" name="文档" r:id="rId17" imgW="8372919" imgH="179056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736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活用正弦、余弦定理求解三角形问题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192966" y="661442"/>
            <a:ext cx="87706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的内角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的对边分别为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0034282"/>
              </p:ext>
            </p:extLst>
          </p:nvPr>
        </p:nvGraphicFramePr>
        <p:xfrm>
          <a:off x="2964964" y="1354396"/>
          <a:ext cx="715963" cy="868362"/>
        </p:xfrm>
        <a:graphic>
          <a:graphicData uri="http://schemas.openxmlformats.org/presentationml/2006/ole">
            <p:oleObj spid="_x0000_s1448" name="文档" r:id="rId3" imgW="717301" imgH="87006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5992247"/>
              </p:ext>
            </p:extLst>
          </p:nvPr>
        </p:nvGraphicFramePr>
        <p:xfrm>
          <a:off x="4651628" y="1165498"/>
          <a:ext cx="715962" cy="990600"/>
        </p:xfrm>
        <a:graphic>
          <a:graphicData uri="http://schemas.openxmlformats.org/presentationml/2006/ole">
            <p:oleObj spid="_x0000_s1449" name="文档" r:id="rId4" imgW="717301" imgH="99230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3951540"/>
              </p:ext>
            </p:extLst>
          </p:nvPr>
        </p:nvGraphicFramePr>
        <p:xfrm>
          <a:off x="243900" y="2063874"/>
          <a:ext cx="5721350" cy="723900"/>
        </p:xfrm>
        <a:graphic>
          <a:graphicData uri="http://schemas.openxmlformats.org/presentationml/2006/ole">
            <p:oleObj spid="_x0000_s1450" name="文档" r:id="rId5" imgW="5722059" imgH="724445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79512" y="2499742"/>
            <a:ext cx="621035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由余弦定理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1436572"/>
              </p:ext>
            </p:extLst>
          </p:nvPr>
        </p:nvGraphicFramePr>
        <p:xfrm>
          <a:off x="251520" y="3147814"/>
          <a:ext cx="5715000" cy="990600"/>
        </p:xfrm>
        <a:graphic>
          <a:graphicData uri="http://schemas.openxmlformats.org/presentationml/2006/ole">
            <p:oleObj spid="_x0000_s1451" name="文档" r:id="rId6" imgW="5722059" imgH="1031523" progId="Word.Document.12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164272" y="3818746"/>
            <a:ext cx="553212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68344" y="1266832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1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3231738"/>
              </p:ext>
            </p:extLst>
          </p:nvPr>
        </p:nvGraphicFramePr>
        <p:xfrm>
          <a:off x="297815" y="996207"/>
          <a:ext cx="8578850" cy="1074737"/>
        </p:xfrm>
        <a:graphic>
          <a:graphicData uri="http://schemas.openxmlformats.org/presentationml/2006/ole">
            <p:oleObj spid="_x0000_s44118" name="文档" r:id="rId15" imgW="8584878" imgH="1072551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650049"/>
              </p:ext>
            </p:extLst>
          </p:nvPr>
        </p:nvGraphicFramePr>
        <p:xfrm>
          <a:off x="330105" y="1752467"/>
          <a:ext cx="8580438" cy="1066800"/>
        </p:xfrm>
        <a:graphic>
          <a:graphicData uri="http://schemas.openxmlformats.org/presentationml/2006/ole">
            <p:oleObj spid="_x0000_s44119" name="文档" r:id="rId16" imgW="8584878" imgH="107147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6677103"/>
              </p:ext>
            </p:extLst>
          </p:nvPr>
        </p:nvGraphicFramePr>
        <p:xfrm>
          <a:off x="304422" y="2472547"/>
          <a:ext cx="8580438" cy="1066800"/>
        </p:xfrm>
        <a:graphic>
          <a:graphicData uri="http://schemas.openxmlformats.org/presentationml/2006/ole">
            <p:oleObj spid="_x0000_s44120" name="文档" r:id="rId17" imgW="8584878" imgH="1070035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727890"/>
              </p:ext>
            </p:extLst>
          </p:nvPr>
        </p:nvGraphicFramePr>
        <p:xfrm>
          <a:off x="296802" y="3250348"/>
          <a:ext cx="8580437" cy="1081087"/>
        </p:xfrm>
        <a:graphic>
          <a:graphicData uri="http://schemas.openxmlformats.org/presentationml/2006/ole">
            <p:oleObj spid="_x0000_s44121" name="文档" r:id="rId18" imgW="8584878" imgH="108549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4043403"/>
            <a:ext cx="8099577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化简得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4sin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s-E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6995" y="987574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s-E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sin </a:t>
            </a:r>
            <a:r>
              <a:rPr lang="es-E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s-E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cos </a:t>
            </a:r>
            <a:r>
              <a:rPr lang="es-E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cos </a:t>
            </a:r>
            <a:r>
              <a:rPr lang="es-E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s-E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sin </a:t>
            </a:r>
            <a:r>
              <a:rPr lang="es-E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sin(</a:t>
            </a:r>
            <a:r>
              <a:rPr lang="es-E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es-E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sin </a:t>
            </a:r>
            <a:r>
              <a:rPr lang="es-E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s-E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sin </a:t>
            </a:r>
            <a:r>
              <a:rPr lang="es-E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sin </a:t>
            </a:r>
            <a:r>
              <a:rPr lang="es-E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3sin </a:t>
            </a:r>
            <a:r>
              <a:rPr lang="es-E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es-E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由正弦定理可知</a:t>
            </a:r>
            <a:r>
              <a:rPr lang="es-E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s-E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s-E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s-E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3688521"/>
              </p:ext>
            </p:extLst>
          </p:nvPr>
        </p:nvGraphicFramePr>
        <p:xfrm>
          <a:off x="374813" y="3435846"/>
          <a:ext cx="6088063" cy="1096962"/>
        </p:xfrm>
        <a:graphic>
          <a:graphicData uri="http://schemas.openxmlformats.org/presentationml/2006/ole">
            <p:oleObj spid="_x0000_s45077" name="文档" r:id="rId15" imgW="6087694" imgH="109856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4155926"/>
            <a:ext cx="554671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25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987" y="843558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如图所示，某小区准备将闲置的一直角三角形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地块开发成公共绿地，设计时，要求绿地部分有公共绿地走道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，且两边是两个关于走道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对称的三角形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，现考虑方便和绿地最大化原则，要求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点不重合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落在边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AMN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1634763"/>
              </p:ext>
            </p:extLst>
          </p:nvPr>
        </p:nvGraphicFramePr>
        <p:xfrm>
          <a:off x="711423" y="1421383"/>
          <a:ext cx="312738" cy="952500"/>
        </p:xfrm>
        <a:graphic>
          <a:graphicData uri="http://schemas.openxmlformats.org/presentationml/2006/ole">
            <p:oleObj spid="_x0000_s46117" name="文档" r:id="rId15" imgW="313482" imgH="953719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6793606"/>
              </p:ext>
            </p:extLst>
          </p:nvPr>
        </p:nvGraphicFramePr>
        <p:xfrm>
          <a:off x="3349478" y="1549003"/>
          <a:ext cx="663575" cy="952500"/>
        </p:xfrm>
        <a:graphic>
          <a:graphicData uri="http://schemas.openxmlformats.org/presentationml/2006/ole">
            <p:oleObj spid="_x0000_s46118" name="文档" r:id="rId16" imgW="664035" imgH="953719" progId="Word.Document.12">
              <p:embed/>
            </p:oleObj>
          </a:graphicData>
        </a:graphic>
      </p:graphicFrame>
      <p:pic>
        <p:nvPicPr>
          <p:cNvPr id="21" name="图片 20" descr="A47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92683"/>
            <a:ext cx="2404511" cy="1727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8608842"/>
              </p:ext>
            </p:extLst>
          </p:nvPr>
        </p:nvGraphicFramePr>
        <p:xfrm>
          <a:off x="369772" y="771550"/>
          <a:ext cx="7513638" cy="1119187"/>
        </p:xfrm>
        <a:graphic>
          <a:graphicData uri="http://schemas.openxmlformats.org/presentationml/2006/ole">
            <p:oleObj spid="_x0000_s47194" name="文档" r:id="rId15" imgW="7512091" imgH="1121268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0794677"/>
              </p:ext>
            </p:extLst>
          </p:nvPr>
        </p:nvGraphicFramePr>
        <p:xfrm>
          <a:off x="369248" y="1452563"/>
          <a:ext cx="7513638" cy="1119187"/>
        </p:xfrm>
        <a:graphic>
          <a:graphicData uri="http://schemas.openxmlformats.org/presentationml/2006/ole">
            <p:oleObj spid="_x0000_s47195" name="文档" r:id="rId16" imgW="7512091" imgH="1121989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0685244"/>
              </p:ext>
            </p:extLst>
          </p:nvPr>
        </p:nvGraphicFramePr>
        <p:xfrm>
          <a:off x="349816" y="2147322"/>
          <a:ext cx="7513638" cy="1119187"/>
        </p:xfrm>
        <a:graphic>
          <a:graphicData uri="http://schemas.openxmlformats.org/presentationml/2006/ole">
            <p:oleObj spid="_x0000_s47196" name="文档" r:id="rId17" imgW="7512091" imgH="112379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37762" y="2787774"/>
            <a:ext cx="650049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8698373"/>
              </p:ext>
            </p:extLst>
          </p:nvPr>
        </p:nvGraphicFramePr>
        <p:xfrm>
          <a:off x="332630" y="3412986"/>
          <a:ext cx="7513638" cy="1119187"/>
        </p:xfrm>
        <a:graphic>
          <a:graphicData uri="http://schemas.openxmlformats.org/presentationml/2006/ole">
            <p:oleObj spid="_x0000_s47197" name="文档" r:id="rId18" imgW="7512091" imgH="1125233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2570068"/>
              </p:ext>
            </p:extLst>
          </p:nvPr>
        </p:nvGraphicFramePr>
        <p:xfrm>
          <a:off x="306342" y="4174594"/>
          <a:ext cx="1768475" cy="1120775"/>
        </p:xfrm>
        <a:graphic>
          <a:graphicData uri="http://schemas.openxmlformats.org/presentationml/2006/ole">
            <p:oleObj spid="_x0000_s47198" name="文档" r:id="rId19" imgW="1768599" imgH="112174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9816" y="1563638"/>
            <a:ext cx="4572000" cy="13999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AMN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为等边三角形，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所以绿地的面积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5364357"/>
              </p:ext>
            </p:extLst>
          </p:nvPr>
        </p:nvGraphicFramePr>
        <p:xfrm>
          <a:off x="716185" y="3147814"/>
          <a:ext cx="6088063" cy="1150937"/>
        </p:xfrm>
        <a:graphic>
          <a:graphicData uri="http://schemas.openxmlformats.org/presentationml/2006/ole">
            <p:oleObj spid="_x0000_s48145" name="文档" r:id="rId15" imgW="6087694" imgH="115190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1074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9032" y="771550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为方便小区居民的行走，设计时要求将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的值设计最短，求此时绿地公共走道的长度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9295191"/>
              </p:ext>
            </p:extLst>
          </p:nvPr>
        </p:nvGraphicFramePr>
        <p:xfrm>
          <a:off x="246405" y="2083807"/>
          <a:ext cx="8610600" cy="1120775"/>
        </p:xfrm>
        <a:graphic>
          <a:graphicData uri="http://schemas.openxmlformats.org/presentationml/2006/ole">
            <p:oleObj spid="_x0000_s49191" name="文档" r:id="rId15" imgW="8615490" imgH="1118199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8444864"/>
              </p:ext>
            </p:extLst>
          </p:nvPr>
        </p:nvGraphicFramePr>
        <p:xfrm>
          <a:off x="223545" y="2891135"/>
          <a:ext cx="8610600" cy="1120775"/>
        </p:xfrm>
        <a:graphic>
          <a:graphicData uri="http://schemas.openxmlformats.org/presentationml/2006/ole">
            <p:oleObj spid="_x0000_s49192" name="文档" r:id="rId16" imgW="8615490" imgH="111568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32024"/>
              </p:ext>
            </p:extLst>
          </p:nvPr>
        </p:nvGraphicFramePr>
        <p:xfrm>
          <a:off x="204620" y="3699446"/>
          <a:ext cx="8610600" cy="1393825"/>
        </p:xfrm>
        <a:graphic>
          <a:graphicData uri="http://schemas.openxmlformats.org/presentationml/2006/ole">
            <p:oleObj spid="_x0000_s49193" name="文档" r:id="rId17" imgW="8615490" imgH="139640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4809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915566"/>
            <a:ext cx="714811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(0&lt;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&lt;1)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s-E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4072190"/>
              </p:ext>
            </p:extLst>
          </p:nvPr>
        </p:nvGraphicFramePr>
        <p:xfrm>
          <a:off x="347870" y="1641326"/>
          <a:ext cx="7513638" cy="1120775"/>
        </p:xfrm>
        <a:graphic>
          <a:graphicData uri="http://schemas.openxmlformats.org/presentationml/2006/ole">
            <p:oleObj spid="_x0000_s50218" name="文档" r:id="rId15" imgW="7512091" imgH="1121989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9223601"/>
              </p:ext>
            </p:extLst>
          </p:nvPr>
        </p:nvGraphicFramePr>
        <p:xfrm>
          <a:off x="347870" y="2618085"/>
          <a:ext cx="7513638" cy="1120775"/>
        </p:xfrm>
        <a:graphic>
          <a:graphicData uri="http://schemas.openxmlformats.org/presentationml/2006/ole">
            <p:oleObj spid="_x0000_s50219" name="文档" r:id="rId16" imgW="7512091" imgH="112379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5760891"/>
              </p:ext>
            </p:extLst>
          </p:nvPr>
        </p:nvGraphicFramePr>
        <p:xfrm>
          <a:off x="347870" y="3554189"/>
          <a:ext cx="7513638" cy="1393825"/>
        </p:xfrm>
        <a:graphic>
          <a:graphicData uri="http://schemas.openxmlformats.org/presentationml/2006/ole">
            <p:oleObj spid="_x0000_s50220" name="文档" r:id="rId17" imgW="7512091" imgH="140023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7154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9698426"/>
              </p:ext>
            </p:extLst>
          </p:nvPr>
        </p:nvGraphicFramePr>
        <p:xfrm>
          <a:off x="442739" y="1131590"/>
          <a:ext cx="7513637" cy="1098550"/>
        </p:xfrm>
        <a:graphic>
          <a:graphicData uri="http://schemas.openxmlformats.org/presentationml/2006/ole">
            <p:oleObj spid="_x0000_s51242" name="文档" r:id="rId15" imgW="7512091" imgH="1098561" progId="Word.Document.12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1418174"/>
              </p:ext>
            </p:extLst>
          </p:nvPr>
        </p:nvGraphicFramePr>
        <p:xfrm>
          <a:off x="442739" y="1989543"/>
          <a:ext cx="7513637" cy="1098550"/>
        </p:xfrm>
        <a:graphic>
          <a:graphicData uri="http://schemas.openxmlformats.org/presentationml/2006/ole">
            <p:oleObj spid="_x0000_s51243" name="文档" r:id="rId16" imgW="7512091" imgH="1100003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0251374"/>
              </p:ext>
            </p:extLst>
          </p:nvPr>
        </p:nvGraphicFramePr>
        <p:xfrm>
          <a:off x="442739" y="2847496"/>
          <a:ext cx="7513637" cy="1098550"/>
        </p:xfrm>
        <a:graphic>
          <a:graphicData uri="http://schemas.openxmlformats.org/presentationml/2006/ole">
            <p:oleObj spid="_x0000_s51244" name="文档" r:id="rId17" imgW="7512091" imgH="1101445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5804672"/>
              </p:ext>
            </p:extLst>
          </p:nvPr>
        </p:nvGraphicFramePr>
        <p:xfrm>
          <a:off x="442739" y="3705448"/>
          <a:ext cx="7513637" cy="1098550"/>
        </p:xfrm>
        <a:graphic>
          <a:graphicData uri="http://schemas.openxmlformats.org/presentationml/2006/ole">
            <p:oleObj spid="_x0000_s51245" name="文档" r:id="rId18" imgW="7512091" imgH="11028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7760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8796" y="4469573"/>
            <a:ext cx="762896" cy="65636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7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8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9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10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1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2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3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4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5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6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2757516"/>
              </p:ext>
            </p:extLst>
          </p:nvPr>
        </p:nvGraphicFramePr>
        <p:xfrm>
          <a:off x="715318" y="1221334"/>
          <a:ext cx="7513637" cy="1098550"/>
        </p:xfrm>
        <a:graphic>
          <a:graphicData uri="http://schemas.openxmlformats.org/presentationml/2006/ole">
            <p:oleObj spid="_x0000_s52248" name="文档" r:id="rId17" imgW="7512091" imgH="1100003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8988407"/>
              </p:ext>
            </p:extLst>
          </p:nvPr>
        </p:nvGraphicFramePr>
        <p:xfrm>
          <a:off x="699443" y="2283371"/>
          <a:ext cx="7513637" cy="1098550"/>
        </p:xfrm>
        <a:graphic>
          <a:graphicData uri="http://schemas.openxmlformats.org/presentationml/2006/ole">
            <p:oleObj spid="_x0000_s52249" name="文档" r:id="rId18" imgW="7512091" imgH="1101445" progId="Word.Document.12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8809238"/>
              </p:ext>
            </p:extLst>
          </p:nvPr>
        </p:nvGraphicFramePr>
        <p:xfrm>
          <a:off x="683568" y="3345408"/>
          <a:ext cx="7513637" cy="1098550"/>
        </p:xfrm>
        <a:graphic>
          <a:graphicData uri="http://schemas.openxmlformats.org/presentationml/2006/ole">
            <p:oleObj spid="_x0000_s52250" name="文档" r:id="rId19" imgW="7512091" imgH="110288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6933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615" y="267494"/>
            <a:ext cx="8597865" cy="21060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(2)(2015·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中，内角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所对的边分别是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tan 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的值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9707708"/>
              </p:ext>
            </p:extLst>
          </p:nvPr>
        </p:nvGraphicFramePr>
        <p:xfrm>
          <a:off x="1230719" y="1002814"/>
          <a:ext cx="4137025" cy="876300"/>
        </p:xfrm>
        <a:graphic>
          <a:graphicData uri="http://schemas.openxmlformats.org/presentationml/2006/ole">
            <p:oleObj spid="_x0000_s2362" name="文档" r:id="rId3" imgW="4137889" imgH="87763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5138310"/>
              </p:ext>
            </p:extLst>
          </p:nvPr>
        </p:nvGraphicFramePr>
        <p:xfrm>
          <a:off x="386943" y="2499742"/>
          <a:ext cx="6042025" cy="1050925"/>
        </p:xfrm>
        <a:graphic>
          <a:graphicData uri="http://schemas.openxmlformats.org/presentationml/2006/ole">
            <p:oleObj spid="_x0000_s2363" name="文档" r:id="rId4" imgW="6041990" imgH="105639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6047595"/>
              </p:ext>
            </p:extLst>
          </p:nvPr>
        </p:nvGraphicFramePr>
        <p:xfrm>
          <a:off x="359003" y="3291830"/>
          <a:ext cx="6042025" cy="1050925"/>
        </p:xfrm>
        <a:graphic>
          <a:graphicData uri="http://schemas.openxmlformats.org/presentationml/2006/ole">
            <p:oleObj spid="_x0000_s2364" name="文档" r:id="rId5" imgW="6041990" imgH="1056753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269523" y="4054723"/>
            <a:ext cx="322235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9129624"/>
              </p:ext>
            </p:extLst>
          </p:nvPr>
        </p:nvGraphicFramePr>
        <p:xfrm>
          <a:off x="592534" y="1163083"/>
          <a:ext cx="7435850" cy="998538"/>
        </p:xfrm>
        <a:graphic>
          <a:graphicData uri="http://schemas.openxmlformats.org/presentationml/2006/ole">
            <p:oleObj spid="_x0000_s3282" name="文档" r:id="rId3" imgW="7435797" imgH="100593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1016668"/>
              </p:ext>
            </p:extLst>
          </p:nvPr>
        </p:nvGraphicFramePr>
        <p:xfrm>
          <a:off x="591195" y="2228142"/>
          <a:ext cx="7435850" cy="738187"/>
        </p:xfrm>
        <a:graphic>
          <a:graphicData uri="http://schemas.openxmlformats.org/presentationml/2006/ole">
            <p:oleObj spid="_x0000_s3283" name="文档" r:id="rId4" imgW="7435797" imgH="739943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492982" y="2963283"/>
            <a:ext cx="214834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解得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tan </a:t>
            </a:r>
            <a:r>
              <a:rPr lang="es-E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s-E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0732" y="273769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的面积为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1066973"/>
              </p:ext>
            </p:extLst>
          </p:nvPr>
        </p:nvGraphicFramePr>
        <p:xfrm>
          <a:off x="355600" y="914221"/>
          <a:ext cx="8824912" cy="1082675"/>
        </p:xfrm>
        <a:graphic>
          <a:graphicData uri="http://schemas.openxmlformats.org/presentationml/2006/ole">
            <p:oleObj spid="_x0000_s4617" name="文档" r:id="rId3" imgW="8829059" imgH="108045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9363358"/>
              </p:ext>
            </p:extLst>
          </p:nvPr>
        </p:nvGraphicFramePr>
        <p:xfrm>
          <a:off x="332740" y="1660589"/>
          <a:ext cx="8824912" cy="1082675"/>
        </p:xfrm>
        <a:graphic>
          <a:graphicData uri="http://schemas.openxmlformats.org/presentationml/2006/ole">
            <p:oleObj spid="_x0000_s4618" name="文档" r:id="rId4" imgW="8829059" imgH="107938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8503094"/>
              </p:ext>
            </p:extLst>
          </p:nvPr>
        </p:nvGraphicFramePr>
        <p:xfrm>
          <a:off x="322267" y="2467917"/>
          <a:ext cx="8823325" cy="1074738"/>
        </p:xfrm>
        <a:graphic>
          <a:graphicData uri="http://schemas.openxmlformats.org/presentationml/2006/ole">
            <p:oleObj spid="_x0000_s4619" name="文档" r:id="rId5" imgW="8829059" imgH="1077942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6315661"/>
              </p:ext>
            </p:extLst>
          </p:nvPr>
        </p:nvGraphicFramePr>
        <p:xfrm>
          <a:off x="314012" y="3376662"/>
          <a:ext cx="4899025" cy="1074737"/>
        </p:xfrm>
        <a:graphic>
          <a:graphicData uri="http://schemas.openxmlformats.org/presentationml/2006/ole">
            <p:oleObj spid="_x0000_s4620" name="文档" r:id="rId6" imgW="4899819" imgH="1075953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4113683"/>
              </p:ext>
            </p:extLst>
          </p:nvPr>
        </p:nvGraphicFramePr>
        <p:xfrm>
          <a:off x="302260" y="4306217"/>
          <a:ext cx="4214813" cy="785813"/>
        </p:xfrm>
        <a:graphic>
          <a:graphicData uri="http://schemas.openxmlformats.org/presentationml/2006/ole">
            <p:oleObj spid="_x0000_s4621" name="文档" r:id="rId7" imgW="4214190" imgH="7860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1040" y="777409"/>
            <a:ext cx="8597865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在根据正弦、余弦定理解三角形问题中，要结合大边对大角进行判断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般地，斜三角形中，用正弦定理求角时，若已知小角求大角，有两解，已知大角求小角有一解；在解三角形问题中，三角形内角和定理起着重要作用，在解题中要注意根据这个定理确定角的范围，确定三角函数值的符号，防止增解等扩大范围的现象发生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1795</Words>
  <Application>Microsoft Office PowerPoint</Application>
  <PresentationFormat>全屏显示(16:9)</PresentationFormat>
  <Paragraphs>500</Paragraphs>
  <Slides>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702</cp:revision>
  <dcterms:modified xsi:type="dcterms:W3CDTF">2016-03-03T01:01:19Z</dcterms:modified>
</cp:coreProperties>
</file>