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0D71-F478-4D0E-A091-362ECC4F3E28}" type="datetimeFigureOut">
              <a:rPr lang="zh-CN" altLang="en-US" smtClean="0"/>
              <a:t>2016-1-06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71DAF-3DF1-4B10-85D7-05A4B7E96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3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0D71-F478-4D0E-A091-362ECC4F3E28}" type="datetimeFigureOut">
              <a:rPr lang="zh-CN" altLang="en-US" smtClean="0"/>
              <a:t>2016-1-06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71DAF-3DF1-4B10-85D7-05A4B7E96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67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0D71-F478-4D0E-A091-362ECC4F3E28}" type="datetimeFigureOut">
              <a:rPr lang="zh-CN" altLang="en-US" smtClean="0"/>
              <a:t>2016-1-06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71DAF-3DF1-4B10-85D7-05A4B7E96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0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2175" y="500042"/>
            <a:ext cx="8179650" cy="578647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 b="0" baseline="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147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2175" y="500042"/>
            <a:ext cx="8179650" cy="578647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 b="0" baseline="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147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2175" y="500042"/>
            <a:ext cx="8179650" cy="578647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 b="0" baseline="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147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2175" y="500042"/>
            <a:ext cx="8179650" cy="578647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 b="0" baseline="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14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0D71-F478-4D0E-A091-362ECC4F3E28}" type="datetimeFigureOut">
              <a:rPr lang="zh-CN" altLang="en-US" smtClean="0"/>
              <a:t>2016-1-06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71DAF-3DF1-4B10-85D7-05A4B7E96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1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0D71-F478-4D0E-A091-362ECC4F3E28}" type="datetimeFigureOut">
              <a:rPr lang="zh-CN" altLang="en-US" smtClean="0"/>
              <a:t>2016-1-06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71DAF-3DF1-4B10-85D7-05A4B7E96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5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0D71-F478-4D0E-A091-362ECC4F3E28}" type="datetimeFigureOut">
              <a:rPr lang="zh-CN" altLang="en-US" smtClean="0"/>
              <a:t>2016-1-06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71DAF-3DF1-4B10-85D7-05A4B7E96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6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0D71-F478-4D0E-A091-362ECC4F3E28}" type="datetimeFigureOut">
              <a:rPr lang="zh-CN" altLang="en-US" smtClean="0"/>
              <a:t>2016-1-06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71DAF-3DF1-4B10-85D7-05A4B7E96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5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0D71-F478-4D0E-A091-362ECC4F3E28}" type="datetimeFigureOut">
              <a:rPr lang="zh-CN" altLang="en-US" smtClean="0"/>
              <a:t>2016-1-06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71DAF-3DF1-4B10-85D7-05A4B7E96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2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0D71-F478-4D0E-A091-362ECC4F3E28}" type="datetimeFigureOut">
              <a:rPr lang="zh-CN" altLang="en-US" smtClean="0"/>
              <a:t>2016-1-06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71DAF-3DF1-4B10-85D7-05A4B7E96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7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0D71-F478-4D0E-A091-362ECC4F3E28}" type="datetimeFigureOut">
              <a:rPr lang="zh-CN" altLang="en-US" smtClean="0"/>
              <a:t>2016-1-06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71DAF-3DF1-4B10-85D7-05A4B7E96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2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0D71-F478-4D0E-A091-362ECC4F3E28}" type="datetimeFigureOut">
              <a:rPr lang="zh-CN" altLang="en-US" smtClean="0"/>
              <a:t>2016-1-06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71DAF-3DF1-4B10-85D7-05A4B7E96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59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10D71-F478-4D0E-A091-362ECC4F3E28}" type="datetimeFigureOut">
              <a:rPr lang="zh-CN" altLang="en-US" smtClean="0"/>
              <a:t>2016-1-06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71DAF-3DF1-4B10-85D7-05A4B7E96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2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占位符 13"/>
          <p:cNvSpPr>
            <a:spLocks noGrp="1"/>
          </p:cNvSpPr>
          <p:nvPr>
            <p:ph type="body" sz="quarter" idx="10"/>
          </p:nvPr>
        </p:nvSpPr>
        <p:spPr bwMode="auto">
          <a:xfrm>
            <a:off x="482600" y="1143000"/>
            <a:ext cx="8178800" cy="5214938"/>
          </a:xfrm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rgbClr val="0033CC"/>
                </a:solidFill>
              </a:rPr>
              <a:t>[</a:t>
            </a:r>
            <a:r>
              <a:rPr lang="zh-CN" altLang="en-US" b="1" dirty="0" smtClean="0">
                <a:solidFill>
                  <a:srgbClr val="0033CC"/>
                </a:solidFill>
              </a:rPr>
              <a:t>核心单词</a:t>
            </a:r>
            <a:r>
              <a:rPr lang="en-US" altLang="zh-CN" b="1" dirty="0" smtClean="0">
                <a:solidFill>
                  <a:srgbClr val="0033CC"/>
                </a:solidFill>
              </a:rPr>
              <a:t>]</a:t>
            </a:r>
          </a:p>
          <a:p>
            <a:pPr algn="just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1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___________</a:t>
            </a:r>
            <a:r>
              <a:rPr lang="en-US" b="1" kern="100" dirty="0" smtClean="0">
                <a:latin typeface="Times New Roman"/>
                <a:cs typeface="Courier New"/>
              </a:rPr>
              <a:t> </a:t>
            </a:r>
            <a:r>
              <a:rPr lang="en-US" b="1" i="1" kern="100" dirty="0" smtClean="0">
                <a:latin typeface="Times New Roman"/>
                <a:cs typeface="Courier New"/>
              </a:rPr>
              <a:t>adj</a:t>
            </a:r>
            <a:r>
              <a:rPr lang="en-US" b="1" kern="100" dirty="0" smtClean="0">
                <a:latin typeface="Times New Roman"/>
                <a:cs typeface="Courier New"/>
              </a:rPr>
              <a:t>.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胡乱的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任意的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2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</a:t>
            </a:r>
            <a:r>
              <a:rPr lang="en-US" b="1" i="1" kern="100" dirty="0" smtClean="0">
                <a:latin typeface="Times New Roman"/>
                <a:cs typeface="Courier New"/>
              </a:rPr>
              <a:t>n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．种类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范围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3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</a:t>
            </a:r>
            <a:r>
              <a:rPr lang="en-US" b="1" kern="100" dirty="0" smtClean="0">
                <a:latin typeface="Times New Roman"/>
                <a:cs typeface="Courier New"/>
              </a:rPr>
              <a:t> </a:t>
            </a:r>
            <a:r>
              <a:rPr lang="en-US" b="1" i="1" kern="100" dirty="0" smtClean="0">
                <a:latin typeface="Times New Roman"/>
                <a:cs typeface="Courier New"/>
              </a:rPr>
              <a:t>vi</a:t>
            </a:r>
            <a:r>
              <a:rPr lang="en-US" b="1" kern="100" dirty="0" smtClean="0">
                <a:latin typeface="Times New Roman"/>
                <a:cs typeface="Courier New"/>
              </a:rPr>
              <a:t>.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看一下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扫视</a:t>
            </a:r>
            <a:r>
              <a:rPr lang="en-US" b="1" i="1" kern="100" dirty="0" smtClean="0">
                <a:latin typeface="Times New Roman"/>
                <a:cs typeface="Courier New"/>
              </a:rPr>
              <a:t>n</a:t>
            </a:r>
            <a:r>
              <a:rPr lang="en-US" b="1" kern="100" dirty="0" smtClean="0">
                <a:latin typeface="Times New Roman"/>
                <a:cs typeface="Courier New"/>
              </a:rPr>
              <a:t>.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一瞥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4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______________</a:t>
            </a:r>
            <a:r>
              <a:rPr lang="en-US" b="1" i="1" kern="100" dirty="0" smtClean="0">
                <a:latin typeface="Times New Roman"/>
                <a:cs typeface="Courier New"/>
              </a:rPr>
              <a:t>adj</a:t>
            </a:r>
            <a:r>
              <a:rPr lang="en-US" b="1" kern="100" dirty="0" smtClean="0">
                <a:latin typeface="Times New Roman"/>
                <a:cs typeface="Courier New"/>
              </a:rPr>
              <a:t>.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分布广的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普遍的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5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</a:t>
            </a:r>
            <a:r>
              <a:rPr lang="en-US" b="1" i="1" kern="100" dirty="0" smtClean="0">
                <a:latin typeface="Times New Roman"/>
                <a:cs typeface="Courier New"/>
              </a:rPr>
              <a:t>adj</a:t>
            </a:r>
            <a:r>
              <a:rPr lang="en-US" b="1" kern="100" dirty="0" smtClean="0">
                <a:latin typeface="Times New Roman"/>
                <a:cs typeface="Courier New"/>
              </a:rPr>
              <a:t>.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平均的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6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_____________</a:t>
            </a:r>
            <a:r>
              <a:rPr lang="en-US" b="1" kern="100" dirty="0" smtClean="0">
                <a:latin typeface="Times New Roman"/>
                <a:cs typeface="Courier New"/>
              </a:rPr>
              <a:t> </a:t>
            </a:r>
            <a:r>
              <a:rPr lang="en-US" b="1" i="1" kern="100" dirty="0" err="1" smtClean="0">
                <a:latin typeface="Times New Roman"/>
                <a:cs typeface="Courier New"/>
              </a:rPr>
              <a:t>vt</a:t>
            </a:r>
            <a:r>
              <a:rPr lang="en-US" b="1" kern="100" dirty="0" smtClean="0">
                <a:latin typeface="Times New Roman"/>
                <a:cs typeface="Courier New"/>
              </a:rPr>
              <a:t>.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拥护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提倡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主张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7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</a:t>
            </a:r>
            <a:r>
              <a:rPr lang="en-US" b="1" kern="100" dirty="0" smtClean="0">
                <a:latin typeface="Times New Roman"/>
                <a:cs typeface="Courier New"/>
              </a:rPr>
              <a:t> </a:t>
            </a:r>
            <a:r>
              <a:rPr lang="en-US" b="1" i="1" kern="100" dirty="0" smtClean="0">
                <a:latin typeface="Times New Roman"/>
                <a:cs typeface="Courier New"/>
              </a:rPr>
              <a:t>adj</a:t>
            </a:r>
            <a:r>
              <a:rPr lang="en-US" b="1" kern="100" dirty="0" smtClean="0">
                <a:latin typeface="Times New Roman"/>
                <a:cs typeface="Courier New"/>
              </a:rPr>
              <a:t>.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随便的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漫不经心的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偶然的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8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________________</a:t>
            </a:r>
            <a:r>
              <a:rPr lang="en-US" b="1" kern="100" dirty="0" smtClean="0">
                <a:latin typeface="Times New Roman"/>
                <a:cs typeface="Courier New"/>
              </a:rPr>
              <a:t> </a:t>
            </a:r>
            <a:r>
              <a:rPr lang="en-US" b="1" i="1" kern="100" dirty="0" smtClean="0">
                <a:latin typeface="Times New Roman"/>
                <a:cs typeface="Courier New"/>
              </a:rPr>
              <a:t>n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．环境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情况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9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</a:t>
            </a:r>
            <a:r>
              <a:rPr lang="en-US" b="1" kern="100" dirty="0" smtClean="0">
                <a:latin typeface="Times New Roman"/>
                <a:cs typeface="Courier New"/>
              </a:rPr>
              <a:t> </a:t>
            </a:r>
            <a:r>
              <a:rPr lang="en-US" b="1" i="1" kern="100" dirty="0" err="1" smtClean="0">
                <a:latin typeface="Times New Roman"/>
                <a:cs typeface="Courier New"/>
              </a:rPr>
              <a:t>vt</a:t>
            </a:r>
            <a:r>
              <a:rPr lang="en-US" b="1" kern="100" dirty="0" smtClean="0">
                <a:latin typeface="Times New Roman"/>
                <a:cs typeface="Courier New"/>
              </a:rPr>
              <a:t>.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使恢复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使振作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10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_______________</a:t>
            </a:r>
            <a:r>
              <a:rPr lang="en-US" b="1" i="1" kern="100" dirty="0" smtClean="0">
                <a:latin typeface="Times New Roman"/>
                <a:cs typeface="Courier New"/>
              </a:rPr>
              <a:t>n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．现象</a:t>
            </a:r>
            <a:r>
              <a:rPr lang="en-US" b="1" kern="100" dirty="0" smtClean="0">
                <a:latin typeface="宋体"/>
                <a:cs typeface="Times New Roman"/>
              </a:rPr>
              <a:t>→</a:t>
            </a:r>
            <a:r>
              <a:rPr lang="en-US" b="1" kern="100" dirty="0" smtClean="0">
                <a:latin typeface="Times New Roman"/>
                <a:cs typeface="Courier New"/>
              </a:rPr>
              <a:t>phenomena </a:t>
            </a:r>
            <a:r>
              <a:rPr lang="en-US" b="1" i="1" kern="100" dirty="0" smtClean="0">
                <a:latin typeface="Times New Roman"/>
                <a:cs typeface="Courier New"/>
              </a:rPr>
              <a:t>pl</a:t>
            </a:r>
            <a:r>
              <a:rPr lang="en-US" b="1" kern="100" dirty="0" smtClean="0">
                <a:latin typeface="Times New Roman"/>
                <a:cs typeface="Courier New"/>
              </a:rPr>
              <a:t>.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现象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endParaRPr lang="en-US" altLang="zh-CN" b="1" dirty="0" smtClean="0">
              <a:solidFill>
                <a:srgbClr val="0033CC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4438" y="1571625"/>
            <a:ext cx="12287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random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3000" y="2071688"/>
            <a:ext cx="10128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range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000" y="2571750"/>
            <a:ext cx="10207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glance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3000" y="3000375"/>
            <a:ext cx="17605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widespread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3" y="3500438"/>
            <a:ext cx="12858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average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1563" y="4000500"/>
            <a:ext cx="13462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advocate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1563" y="4429125"/>
            <a:ext cx="100488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casual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14438" y="4929188"/>
            <a:ext cx="19208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circumstance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73163" y="5429250"/>
            <a:ext cx="111283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refresh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57313" y="5857875"/>
            <a:ext cx="19558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phenomenon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87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7504" y="260648"/>
            <a:ext cx="8554321" cy="6025872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altLang="zh-CN" sz="3200" dirty="0" smtClean="0">
                <a:solidFill>
                  <a:srgbClr val="FF0000"/>
                </a:solidFill>
              </a:rPr>
              <a:t>Tend 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altLang="zh-CN" b="1" dirty="0" smtClean="0"/>
              <a:t>1.</a:t>
            </a:r>
            <a:r>
              <a:rPr lang="en-US" altLang="zh-CN" b="1" kern="100" dirty="0" smtClean="0"/>
              <a:t>take </a:t>
            </a:r>
            <a:r>
              <a:rPr lang="en-US" altLang="zh-CN" b="1" kern="100" dirty="0"/>
              <a:t>care of or look after sb./</a:t>
            </a:r>
            <a:r>
              <a:rPr lang="en-US" altLang="zh-CN" b="1" kern="100" dirty="0" err="1"/>
              <a:t>sth</a:t>
            </a:r>
            <a:r>
              <a:rPr lang="en-US" altLang="zh-CN" b="1" kern="100" dirty="0"/>
              <a:t>. </a:t>
            </a:r>
            <a:r>
              <a:rPr lang="en-US" altLang="zh-CN" b="1" kern="100" dirty="0" smtClean="0"/>
              <a:t>   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altLang="zh-CN" sz="2000" kern="100" dirty="0"/>
              <a:t> </a:t>
            </a:r>
            <a:r>
              <a:rPr lang="en-US" altLang="zh-CN" sz="2000" kern="100" dirty="0" smtClean="0"/>
              <a:t>tend the baby , tend sheep ; tend fire;  tend to my mother  ; tend a store </a:t>
            </a:r>
            <a:endParaRPr lang="zh-CN" altLang="zh-CN" sz="2000" kern="1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/>
              <a:t>2</a:t>
            </a:r>
            <a:r>
              <a:rPr lang="en-US" altLang="zh-CN" kern="100" dirty="0" smtClean="0"/>
              <a:t>.</a:t>
            </a:r>
            <a:r>
              <a:rPr lang="en-US" altLang="zh-CN" b="1" kern="100" dirty="0" smtClean="0"/>
              <a:t>be likely to behave in a certain way or to have a certain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/>
              <a:t> </a:t>
            </a:r>
            <a:r>
              <a:rPr lang="en-US" altLang="zh-CN" kern="100" dirty="0" smtClean="0"/>
              <a:t>   </a:t>
            </a:r>
            <a:r>
              <a:rPr lang="en-US" altLang="zh-CN" b="1" kern="100" dirty="0" smtClean="0"/>
              <a:t>characteristic or influence </a:t>
            </a:r>
            <a:r>
              <a:rPr lang="zh-CN" altLang="zh-CN" kern="100" dirty="0" smtClean="0"/>
              <a:t>倾向；趋向；趋于</a:t>
            </a:r>
            <a:endParaRPr lang="en-US" altLang="zh-CN" kern="100" dirty="0" smtClean="0"/>
          </a:p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altLang="zh-CN" sz="2000" kern="100" dirty="0" smtClean="0"/>
              <a:t>   I </a:t>
            </a:r>
            <a:r>
              <a:rPr lang="en-US" altLang="zh-CN" sz="2000" kern="100" dirty="0"/>
              <a:t>tend to go to bed earlier during the winter. </a:t>
            </a:r>
            <a:r>
              <a:rPr lang="zh-CN" altLang="zh-CN" sz="2000" kern="100" dirty="0"/>
              <a:t>我在冬天常睡得较早。</a:t>
            </a: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/>
              <a:t>Women tend to live longer than men. </a:t>
            </a:r>
            <a:r>
              <a:rPr lang="zh-CN" altLang="zh-CN" sz="2000" kern="100" dirty="0"/>
              <a:t>女人多比男人长寿</a:t>
            </a:r>
            <a:r>
              <a:rPr lang="zh-CN" altLang="zh-CN" sz="2000" kern="100" dirty="0" smtClean="0"/>
              <a:t>。</a:t>
            </a:r>
            <a:endParaRPr lang="en-US" altLang="zh-CN" sz="2000" kern="100" dirty="0"/>
          </a:p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altLang="zh-CN" b="1" kern="100" dirty="0" smtClean="0">
                <a:latin typeface="Times New Roman"/>
              </a:rPr>
              <a:t>3.tend </a:t>
            </a:r>
            <a:r>
              <a:rPr lang="en-US" altLang="zh-CN" b="1" kern="100" dirty="0">
                <a:latin typeface="Times New Roman"/>
              </a:rPr>
              <a:t>to/ towards </a:t>
            </a:r>
            <a:r>
              <a:rPr lang="en-US" altLang="zh-CN" b="1" kern="100" dirty="0" err="1">
                <a:latin typeface="Times New Roman"/>
              </a:rPr>
              <a:t>sth</a:t>
            </a:r>
            <a:r>
              <a:rPr lang="en-US" altLang="zh-CN" b="1" kern="100" dirty="0">
                <a:latin typeface="Times New Roman"/>
              </a:rPr>
              <a:t>.: take a certain direction </a:t>
            </a:r>
            <a:r>
              <a:rPr lang="zh-CN" altLang="en-US" b="1" kern="100" dirty="0">
                <a:latin typeface="Times New Roman"/>
              </a:rPr>
              <a:t>朝某方向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altLang="zh-CN" sz="2000" kern="100" dirty="0">
                <a:latin typeface="Times New Roman"/>
              </a:rPr>
              <a:t>The track tends upwards. </a:t>
            </a:r>
            <a:r>
              <a:rPr lang="zh-CN" altLang="en-US" sz="2000" kern="100" dirty="0">
                <a:latin typeface="Times New Roman"/>
              </a:rPr>
              <a:t>这痕迹是朝着上方的。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altLang="zh-CN" sz="2000" kern="100" dirty="0">
                <a:latin typeface="Times New Roman"/>
              </a:rPr>
              <a:t>He tends towards extreme views. </a:t>
            </a:r>
            <a:r>
              <a:rPr lang="zh-CN" altLang="en-US" sz="2000" kern="100" dirty="0">
                <a:latin typeface="Times New Roman"/>
              </a:rPr>
              <a:t>他的观点趋于偏激。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endParaRPr lang="zh-CN" altLang="zh-CN" kern="100" dirty="0" smtClean="0">
              <a:latin typeface="Times New Roman"/>
            </a:endParaRPr>
          </a:p>
          <a:p>
            <a:endParaRPr lang="en-US" altLang="zh-CN" sz="3200" dirty="0" smtClean="0">
              <a:solidFill>
                <a:srgbClr val="FF0000"/>
              </a:solidFill>
            </a:endParaRPr>
          </a:p>
          <a:p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7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7504" y="44624"/>
            <a:ext cx="8928992" cy="6624736"/>
          </a:xfrm>
        </p:spPr>
        <p:txBody>
          <a:bodyPr/>
          <a:lstStyle/>
          <a:p>
            <a:r>
              <a:rPr lang="en-US" altLang="zh-CN" sz="3200" dirty="0" smtClean="0"/>
              <a:t>8. They also agree that it is the burning of more fossil fuels that has </a:t>
            </a:r>
            <a:r>
              <a:rPr lang="en-US" altLang="zh-CN" sz="3200" b="1" dirty="0" smtClean="0"/>
              <a:t>resulted in </a:t>
            </a:r>
            <a:r>
              <a:rPr lang="en-US" altLang="zh-CN" sz="3200" dirty="0" smtClean="0"/>
              <a:t>this increase in carbon dioxide.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2800" b="1" kern="100" dirty="0">
                <a:solidFill>
                  <a:srgbClr val="0033CC"/>
                </a:solidFill>
                <a:latin typeface="Times New Roman"/>
                <a:cs typeface="Courier New"/>
              </a:rPr>
              <a:t>2.result in</a:t>
            </a:r>
            <a:r>
              <a:rPr lang="zh-CN" altLang="en-US" sz="2800" b="1" kern="100" dirty="0">
                <a:solidFill>
                  <a:srgbClr val="0033CC"/>
                </a:solidFill>
                <a:latin typeface="Times New Roman"/>
                <a:cs typeface="Times New Roman"/>
              </a:rPr>
              <a:t>　</a:t>
            </a:r>
            <a:r>
              <a:rPr lang="zh-CN" altLang="en-US" sz="2800" b="1" kern="100" dirty="0" smtClean="0">
                <a:solidFill>
                  <a:srgbClr val="0033CC"/>
                </a:solidFill>
                <a:latin typeface="Times New Roman"/>
                <a:cs typeface="Times New Roman"/>
              </a:rPr>
              <a:t>导致</a:t>
            </a:r>
            <a:endParaRPr lang="en-US" altLang="zh-CN" sz="2800" b="1" dirty="0">
              <a:solidFill>
                <a:srgbClr val="0033CC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800" b="1" kern="100" dirty="0" smtClean="0">
                <a:latin typeface="Times New Roman"/>
                <a:cs typeface="Courier New"/>
              </a:rPr>
              <a:t>result </a:t>
            </a:r>
            <a:r>
              <a:rPr lang="en-US" altLang="zh-CN" sz="2800" b="1" kern="100" dirty="0">
                <a:latin typeface="Times New Roman"/>
                <a:cs typeface="Courier New"/>
              </a:rPr>
              <a:t>from...</a:t>
            </a:r>
            <a:r>
              <a:rPr lang="zh-CN" altLang="en-US" sz="2800" b="1" kern="100" dirty="0">
                <a:latin typeface="Times New Roman"/>
                <a:cs typeface="Times New Roman"/>
              </a:rPr>
              <a:t>由</a:t>
            </a:r>
            <a:r>
              <a:rPr lang="en-US" altLang="zh-CN" sz="2800" b="1" kern="100" dirty="0">
                <a:latin typeface="宋体"/>
                <a:cs typeface="Times New Roman"/>
              </a:rPr>
              <a:t>……</a:t>
            </a:r>
            <a:r>
              <a:rPr lang="zh-CN" altLang="en-US" sz="2800" b="1" kern="100" dirty="0">
                <a:latin typeface="Times New Roman"/>
                <a:cs typeface="Times New Roman"/>
              </a:rPr>
              <a:t>造成</a:t>
            </a:r>
            <a:r>
              <a:rPr lang="en-US" altLang="zh-CN" sz="2800" b="1" kern="100" dirty="0">
                <a:latin typeface="Times New Roman"/>
                <a:cs typeface="Courier New"/>
              </a:rPr>
              <a:t>;</a:t>
            </a:r>
            <a:r>
              <a:rPr lang="zh-CN" altLang="en-US" sz="2800" b="1" kern="100" dirty="0">
                <a:latin typeface="Times New Roman"/>
                <a:cs typeface="Times New Roman"/>
              </a:rPr>
              <a:t>因</a:t>
            </a:r>
            <a:r>
              <a:rPr lang="en-US" altLang="zh-CN" sz="2800" b="1" kern="100" dirty="0">
                <a:latin typeface="宋体"/>
                <a:cs typeface="Times New Roman"/>
              </a:rPr>
              <a:t>……</a:t>
            </a:r>
            <a:r>
              <a:rPr lang="zh-CN" altLang="en-US" sz="2800" b="1" kern="100" dirty="0">
                <a:latin typeface="Times New Roman"/>
                <a:cs typeface="Times New Roman"/>
              </a:rPr>
              <a:t>而产生</a:t>
            </a:r>
            <a:endParaRPr lang="zh-CN" altLang="en-US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800" b="1" kern="100" dirty="0" smtClean="0">
                <a:latin typeface="Times New Roman"/>
                <a:cs typeface="Courier New"/>
              </a:rPr>
              <a:t>as </a:t>
            </a:r>
            <a:r>
              <a:rPr lang="en-US" altLang="zh-CN" sz="2800" b="1" kern="100" dirty="0">
                <a:latin typeface="Times New Roman"/>
                <a:cs typeface="Courier New"/>
              </a:rPr>
              <a:t>a result</a:t>
            </a:r>
            <a:r>
              <a:rPr lang="zh-CN" altLang="en-US" sz="2800" b="1" kern="100" dirty="0">
                <a:latin typeface="Times New Roman"/>
                <a:cs typeface="Times New Roman"/>
              </a:rPr>
              <a:t>结果</a:t>
            </a:r>
            <a:endParaRPr lang="zh-CN" altLang="en-US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800" b="1" kern="100" dirty="0">
                <a:latin typeface="Times New Roman"/>
                <a:cs typeface="Courier New"/>
              </a:rPr>
              <a:t>as a result of...</a:t>
            </a:r>
            <a:r>
              <a:rPr lang="zh-CN" altLang="en-US" sz="2800" b="1" kern="100" dirty="0">
                <a:latin typeface="Times New Roman"/>
                <a:cs typeface="Times New Roman"/>
              </a:rPr>
              <a:t>由于</a:t>
            </a:r>
            <a:r>
              <a:rPr lang="en-US" altLang="zh-CN" sz="2800" b="1" kern="100" dirty="0">
                <a:latin typeface="宋体"/>
                <a:cs typeface="Times New Roman"/>
              </a:rPr>
              <a:t>……</a:t>
            </a:r>
            <a:r>
              <a:rPr lang="zh-CN" altLang="en-US" sz="2800" b="1" kern="100" dirty="0">
                <a:latin typeface="Times New Roman"/>
                <a:cs typeface="Times New Roman"/>
              </a:rPr>
              <a:t>的结果</a:t>
            </a:r>
            <a:endParaRPr lang="zh-CN" altLang="en-US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kern="100" dirty="0" smtClean="0">
                <a:latin typeface="Times New Roman"/>
                <a:cs typeface="Courier New"/>
              </a:rPr>
              <a:t>1.success </a:t>
            </a:r>
            <a:r>
              <a:rPr lang="en-US" altLang="zh-CN" kern="100" dirty="0">
                <a:latin typeface="Times New Roman"/>
                <a:cs typeface="Courier New"/>
              </a:rPr>
              <a:t>results from hard work.</a:t>
            </a:r>
            <a:endParaRPr lang="zh-CN" altLang="en-US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kern="100" dirty="0" smtClean="0">
                <a:latin typeface="Times New Roman"/>
                <a:cs typeface="Courier New"/>
              </a:rPr>
              <a:t>2.About </a:t>
            </a:r>
            <a:r>
              <a:rPr lang="en-US" altLang="zh-CN" kern="100" dirty="0">
                <a:latin typeface="Times New Roman"/>
                <a:cs typeface="Courier New"/>
              </a:rPr>
              <a:t>21 million people died during the 1990s as a result of smoking</a:t>
            </a:r>
            <a:r>
              <a:rPr lang="en-US" altLang="zh-CN" kern="100" dirty="0" smtClean="0">
                <a:latin typeface="Times New Roman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/>
              <a:t>3.He didn’t work hard, as a result, he failed the exam.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37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3528" y="188640"/>
            <a:ext cx="8338297" cy="6097880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altLang="zh-CN" b="1" kern="100" dirty="0">
                <a:solidFill>
                  <a:srgbClr val="0033CC"/>
                </a:solidFill>
                <a:latin typeface="Times New Roman"/>
                <a:cs typeface="Courier New"/>
              </a:rPr>
              <a:t>3.oppose</a:t>
            </a:r>
            <a:r>
              <a:rPr lang="zh-CN" altLang="en-US" b="1" kern="100" dirty="0">
                <a:solidFill>
                  <a:srgbClr val="0033CC"/>
                </a:solidFill>
                <a:latin typeface="Times New Roman"/>
                <a:cs typeface="Times New Roman"/>
              </a:rPr>
              <a:t>　</a:t>
            </a:r>
            <a:r>
              <a:rPr lang="en-US" altLang="zh-CN" b="1" i="1" kern="100" dirty="0" err="1">
                <a:solidFill>
                  <a:srgbClr val="0033CC"/>
                </a:solidFill>
                <a:latin typeface="Times New Roman"/>
                <a:cs typeface="Courier New"/>
              </a:rPr>
              <a:t>vt</a:t>
            </a:r>
            <a:r>
              <a:rPr lang="en-US" altLang="zh-CN" b="1" kern="100" dirty="0" err="1">
                <a:solidFill>
                  <a:srgbClr val="0033CC"/>
                </a:solidFill>
                <a:latin typeface="Times New Roman"/>
                <a:cs typeface="Courier New"/>
              </a:rPr>
              <a:t>.</a:t>
            </a:r>
            <a:r>
              <a:rPr lang="zh-CN" altLang="en-US" b="1" kern="100" dirty="0">
                <a:solidFill>
                  <a:srgbClr val="0033CC"/>
                </a:solidFill>
                <a:latin typeface="Times New Roman"/>
                <a:cs typeface="Times New Roman"/>
              </a:rPr>
              <a:t>反对</a:t>
            </a:r>
            <a:r>
              <a:rPr lang="en-US" altLang="zh-CN" b="1" kern="100" dirty="0">
                <a:solidFill>
                  <a:srgbClr val="0033CC"/>
                </a:solidFill>
                <a:latin typeface="Times New Roman"/>
                <a:cs typeface="Courier New"/>
              </a:rPr>
              <a:t>;</a:t>
            </a:r>
            <a:r>
              <a:rPr lang="zh-CN" altLang="en-US" b="1" kern="100" dirty="0">
                <a:solidFill>
                  <a:srgbClr val="0033CC"/>
                </a:solidFill>
                <a:latin typeface="Times New Roman"/>
                <a:cs typeface="Times New Roman"/>
              </a:rPr>
              <a:t>反抗</a:t>
            </a:r>
            <a:r>
              <a:rPr lang="en-US" altLang="zh-CN" b="1" kern="100" dirty="0">
                <a:solidFill>
                  <a:srgbClr val="0033CC"/>
                </a:solidFill>
                <a:latin typeface="Times New Roman"/>
                <a:cs typeface="Courier New"/>
              </a:rPr>
              <a:t>;</a:t>
            </a:r>
            <a:r>
              <a:rPr lang="zh-CN" altLang="en-US" b="1" kern="100" dirty="0">
                <a:solidFill>
                  <a:srgbClr val="0033CC"/>
                </a:solidFill>
                <a:latin typeface="Times New Roman"/>
                <a:cs typeface="Times New Roman"/>
              </a:rPr>
              <a:t>与</a:t>
            </a:r>
            <a:r>
              <a:rPr lang="en-US" altLang="zh-CN" b="1" kern="100" dirty="0">
                <a:solidFill>
                  <a:srgbClr val="0033CC"/>
                </a:solidFill>
                <a:latin typeface="Times New Roman"/>
                <a:cs typeface="Courier New"/>
              </a:rPr>
              <a:t>(</a:t>
            </a:r>
            <a:r>
              <a:rPr lang="zh-CN" altLang="en-US" b="1" kern="100" dirty="0">
                <a:solidFill>
                  <a:srgbClr val="0033CC"/>
                </a:solidFill>
                <a:latin typeface="Times New Roman"/>
                <a:cs typeface="Times New Roman"/>
              </a:rPr>
              <a:t>某人</a:t>
            </a:r>
            <a:r>
              <a:rPr lang="en-US" altLang="zh-CN" b="1" kern="100" dirty="0">
                <a:solidFill>
                  <a:srgbClr val="0033CC"/>
                </a:solidFill>
                <a:latin typeface="Times New Roman"/>
                <a:cs typeface="Courier New"/>
              </a:rPr>
              <a:t>)</a:t>
            </a:r>
            <a:r>
              <a:rPr lang="zh-CN" altLang="en-US" b="1" kern="100" dirty="0" smtClean="0">
                <a:solidFill>
                  <a:srgbClr val="0033CC"/>
                </a:solidFill>
                <a:latin typeface="Times New Roman"/>
                <a:cs typeface="Times New Roman"/>
              </a:rPr>
              <a:t>较量</a:t>
            </a:r>
            <a:endParaRPr lang="en-US" altLang="zh-CN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b="1" dirty="0">
              <a:solidFill>
                <a:srgbClr val="0033CC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b="1" kern="100" dirty="0">
                <a:latin typeface="Times New Roman"/>
                <a:cs typeface="Courier New"/>
              </a:rPr>
              <a:t>(1)oppose </a:t>
            </a:r>
            <a:r>
              <a:rPr lang="en-US" altLang="zh-CN" b="1" kern="100" dirty="0" err="1">
                <a:latin typeface="Times New Roman"/>
                <a:cs typeface="Courier New"/>
              </a:rPr>
              <a:t>sth</a:t>
            </a:r>
            <a:r>
              <a:rPr lang="en-US" altLang="zh-CN" b="1" kern="100" dirty="0" smtClean="0">
                <a:latin typeface="Times New Roman"/>
                <a:cs typeface="Courier New"/>
              </a:rPr>
              <a:t>.  /</a:t>
            </a:r>
            <a:r>
              <a:rPr lang="en-US" altLang="zh-CN" b="1" kern="100" dirty="0">
                <a:latin typeface="Times New Roman"/>
                <a:cs typeface="Courier New"/>
              </a:rPr>
              <a:t>doing </a:t>
            </a:r>
            <a:r>
              <a:rPr lang="en-US" altLang="zh-CN" b="1" kern="100" dirty="0" err="1">
                <a:latin typeface="Times New Roman"/>
                <a:cs typeface="Courier New"/>
              </a:rPr>
              <a:t>sth</a:t>
            </a:r>
            <a:r>
              <a:rPr lang="en-US" altLang="zh-CN" b="1" kern="100" dirty="0" smtClean="0">
                <a:latin typeface="Times New Roman"/>
                <a:cs typeface="Courier New"/>
              </a:rPr>
              <a:t>.   /</a:t>
            </a:r>
            <a:r>
              <a:rPr lang="en-US" altLang="zh-CN" b="1" kern="100" dirty="0" err="1">
                <a:latin typeface="Times New Roman"/>
                <a:cs typeface="Courier New"/>
              </a:rPr>
              <a:t>sb.doing</a:t>
            </a:r>
            <a:r>
              <a:rPr lang="en-US" altLang="zh-CN" b="1" kern="100" dirty="0">
                <a:latin typeface="Times New Roman"/>
                <a:cs typeface="Courier New"/>
              </a:rPr>
              <a:t> </a:t>
            </a:r>
            <a:r>
              <a:rPr lang="en-US" altLang="zh-CN" b="1" kern="100" dirty="0" err="1">
                <a:latin typeface="Times New Roman"/>
                <a:cs typeface="Courier New"/>
              </a:rPr>
              <a:t>sth</a:t>
            </a:r>
            <a:r>
              <a:rPr lang="en-US" altLang="zh-CN" b="1" kern="100" dirty="0">
                <a:latin typeface="Times New Roman"/>
                <a:cs typeface="Courier New"/>
              </a:rPr>
              <a:t>.</a:t>
            </a:r>
            <a:endParaRPr lang="zh-CN" altLang="en-US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b="1" kern="100" dirty="0" smtClean="0">
                <a:latin typeface="Times New Roman"/>
                <a:cs typeface="Courier New"/>
              </a:rPr>
              <a:t>object </a:t>
            </a:r>
            <a:r>
              <a:rPr lang="en-US" altLang="zh-CN" b="1" kern="100" dirty="0">
                <a:latin typeface="Times New Roman"/>
                <a:cs typeface="Courier New"/>
              </a:rPr>
              <a:t>to (doing)</a:t>
            </a:r>
            <a:r>
              <a:rPr lang="en-US" altLang="zh-CN" b="1" kern="100" dirty="0" err="1">
                <a:latin typeface="Times New Roman"/>
                <a:cs typeface="Courier New"/>
              </a:rPr>
              <a:t>sth</a:t>
            </a:r>
            <a:r>
              <a:rPr lang="en-US" altLang="zh-CN" b="1" kern="100" dirty="0">
                <a:latin typeface="Times New Roman"/>
                <a:cs typeface="Courier New"/>
              </a:rPr>
              <a:t>.</a:t>
            </a:r>
            <a:r>
              <a:rPr lang="zh-CN" altLang="en-US" b="1" kern="100" dirty="0">
                <a:latin typeface="Times New Roman"/>
                <a:cs typeface="Times New Roman"/>
              </a:rPr>
              <a:t>反对</a:t>
            </a:r>
            <a:r>
              <a:rPr lang="en-US" altLang="zh-CN" b="1" kern="100" dirty="0">
                <a:latin typeface="Times New Roman"/>
                <a:cs typeface="Courier New"/>
              </a:rPr>
              <a:t>(</a:t>
            </a:r>
            <a:r>
              <a:rPr lang="zh-CN" altLang="en-US" b="1" kern="100" dirty="0">
                <a:latin typeface="Times New Roman"/>
                <a:cs typeface="Times New Roman"/>
              </a:rPr>
              <a:t>做</a:t>
            </a:r>
            <a:r>
              <a:rPr lang="en-US" altLang="zh-CN" b="1" kern="100" dirty="0">
                <a:latin typeface="Times New Roman"/>
                <a:cs typeface="Courier New"/>
              </a:rPr>
              <a:t>)</a:t>
            </a:r>
            <a:r>
              <a:rPr lang="zh-CN" altLang="en-US" b="1" kern="100" dirty="0">
                <a:latin typeface="Times New Roman"/>
                <a:cs typeface="Times New Roman"/>
              </a:rPr>
              <a:t>某事</a:t>
            </a:r>
            <a:endParaRPr lang="zh-CN" altLang="en-US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b="1" kern="100" dirty="0">
                <a:latin typeface="Times New Roman"/>
                <a:cs typeface="Courier New"/>
              </a:rPr>
              <a:t>(2)be opposed to</a:t>
            </a:r>
            <a:r>
              <a:rPr lang="zh-CN" altLang="en-US" b="1" kern="100" dirty="0">
                <a:latin typeface="Times New Roman"/>
                <a:cs typeface="Times New Roman"/>
              </a:rPr>
              <a:t>反对</a:t>
            </a:r>
            <a:r>
              <a:rPr lang="en-US" altLang="zh-CN" b="1" kern="100" dirty="0">
                <a:latin typeface="宋体"/>
                <a:cs typeface="Times New Roman"/>
              </a:rPr>
              <a:t>……</a:t>
            </a:r>
            <a:endParaRPr lang="zh-CN" altLang="en-US" kern="100" dirty="0">
              <a:latin typeface="宋体"/>
              <a:cs typeface="Courier New"/>
            </a:endParaRPr>
          </a:p>
          <a:p>
            <a:pPr algn="just">
              <a:defRPr/>
            </a:pPr>
            <a:r>
              <a:rPr lang="en-US" altLang="zh-CN" kern="100" dirty="0" smtClean="0">
                <a:latin typeface="宋体"/>
                <a:cs typeface="Times New Roman"/>
              </a:rPr>
              <a:t>1.</a:t>
            </a:r>
            <a:r>
              <a:rPr lang="en-US" altLang="zh-CN" kern="100" dirty="0" smtClean="0">
                <a:latin typeface="Times New Roman"/>
                <a:cs typeface="Courier New"/>
              </a:rPr>
              <a:t>The </a:t>
            </a:r>
            <a:r>
              <a:rPr lang="en-US" altLang="zh-CN" kern="100" dirty="0">
                <a:latin typeface="Times New Roman"/>
                <a:cs typeface="Courier New"/>
              </a:rPr>
              <a:t>parents strongly opposed their daughter going there alone</a:t>
            </a:r>
            <a:r>
              <a:rPr lang="en-US" altLang="zh-CN" kern="100" dirty="0" smtClean="0">
                <a:latin typeface="Times New Roman"/>
                <a:cs typeface="Courier New"/>
              </a:rPr>
              <a:t>.</a:t>
            </a:r>
            <a:r>
              <a:rPr lang="zh-CN" altLang="en-US" kern="100" dirty="0" smtClean="0">
                <a:latin typeface="Times New Roman"/>
                <a:cs typeface="Times New Roman"/>
              </a:rPr>
              <a:t> </a:t>
            </a:r>
            <a:endParaRPr lang="zh-CN" altLang="en-US" kern="100" dirty="0">
              <a:latin typeface="宋体"/>
              <a:cs typeface="Courier New"/>
            </a:endParaRPr>
          </a:p>
          <a:p>
            <a:pPr algn="just">
              <a:defRPr/>
            </a:pPr>
            <a:r>
              <a:rPr lang="en-US" altLang="zh-CN" kern="100" dirty="0" smtClean="0">
                <a:latin typeface="宋体"/>
                <a:cs typeface="Times New Roman"/>
              </a:rPr>
              <a:t>2.</a:t>
            </a:r>
            <a:r>
              <a:rPr lang="en-US" altLang="zh-CN" kern="100" dirty="0" smtClean="0">
                <a:latin typeface="Times New Roman"/>
                <a:cs typeface="Courier New"/>
              </a:rPr>
              <a:t>Most </a:t>
            </a:r>
            <a:r>
              <a:rPr lang="en-US" altLang="zh-CN" kern="100" dirty="0">
                <a:latin typeface="Times New Roman"/>
                <a:cs typeface="Courier New"/>
              </a:rPr>
              <a:t>company bosses say they are opposed to employees </a:t>
            </a:r>
            <a:r>
              <a:rPr lang="en-US" altLang="zh-CN" kern="100" dirty="0" smtClean="0">
                <a:latin typeface="Times New Roman"/>
                <a:cs typeface="Courier New"/>
              </a:rPr>
              <a:t> </a:t>
            </a:r>
          </a:p>
          <a:p>
            <a:pPr algn="just">
              <a:defRPr/>
            </a:pPr>
            <a:r>
              <a:rPr lang="en-US" altLang="zh-CN" kern="100" dirty="0">
                <a:latin typeface="Times New Roman"/>
                <a:cs typeface="Courier New"/>
              </a:rPr>
              <a:t> </a:t>
            </a:r>
            <a:r>
              <a:rPr lang="en-US" altLang="zh-CN" kern="100" dirty="0" smtClean="0">
                <a:latin typeface="Times New Roman"/>
                <a:cs typeface="Courier New"/>
              </a:rPr>
              <a:t>   working </a:t>
            </a:r>
            <a:r>
              <a:rPr lang="en-US" altLang="zh-CN" kern="100" dirty="0">
                <a:latin typeface="Times New Roman"/>
                <a:cs typeface="Courier New"/>
              </a:rPr>
              <a:t>a lot of overtime.</a:t>
            </a:r>
            <a:endParaRPr lang="zh-CN" altLang="en-US" kern="100" dirty="0">
              <a:latin typeface="宋体"/>
              <a:cs typeface="Courier New"/>
            </a:endParaRPr>
          </a:p>
          <a:p>
            <a:pPr algn="just">
              <a:defRPr/>
            </a:pPr>
            <a:r>
              <a:rPr lang="en-US" altLang="zh-CN" kern="100" dirty="0" smtClean="0">
                <a:latin typeface="宋体"/>
                <a:cs typeface="Times New Roman"/>
              </a:rPr>
              <a:t>3.</a:t>
            </a:r>
            <a:r>
              <a:rPr lang="en-US" altLang="zh-CN" kern="100" dirty="0" smtClean="0">
                <a:latin typeface="Times New Roman"/>
                <a:cs typeface="Courier New"/>
              </a:rPr>
              <a:t>What </a:t>
            </a:r>
            <a:r>
              <a:rPr lang="en-US" altLang="zh-CN" kern="100" dirty="0">
                <a:latin typeface="Times New Roman"/>
                <a:cs typeface="Courier New"/>
              </a:rPr>
              <a:t>we are opposed to is </a:t>
            </a:r>
            <a:r>
              <a:rPr lang="en-US" altLang="zh-CN" kern="100" dirty="0" smtClean="0">
                <a:latin typeface="Times New Roman"/>
                <a:cs typeface="Courier New"/>
              </a:rPr>
              <a:t>discrimination</a:t>
            </a:r>
            <a:r>
              <a:rPr lang="en-US" altLang="zh-CN" kern="100" dirty="0">
                <a:latin typeface="Times New Roman"/>
                <a:cs typeface="Courier New"/>
              </a:rPr>
              <a:t>.</a:t>
            </a:r>
            <a:endParaRPr lang="zh-CN" altLang="en-US" kern="100" dirty="0">
              <a:latin typeface="宋体"/>
              <a:cs typeface="Courier New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37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7504" y="116632"/>
            <a:ext cx="8928992" cy="6552728"/>
          </a:xfrm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r>
              <a:rPr lang="en-US" altLang="zh-CN" b="1" kern="100" dirty="0">
                <a:solidFill>
                  <a:srgbClr val="0033CC"/>
                </a:solidFill>
                <a:latin typeface="Times New Roman"/>
                <a:cs typeface="Courier New"/>
              </a:rPr>
              <a:t>4.range</a:t>
            </a:r>
            <a:r>
              <a:rPr lang="zh-CN" altLang="en-US" b="1" kern="100" dirty="0">
                <a:solidFill>
                  <a:srgbClr val="0033CC"/>
                </a:solidFill>
                <a:latin typeface="Times New Roman"/>
                <a:cs typeface="Times New Roman"/>
              </a:rPr>
              <a:t>　</a:t>
            </a:r>
            <a:r>
              <a:rPr lang="en-US" altLang="zh-CN" b="1" i="1" kern="100" dirty="0">
                <a:solidFill>
                  <a:srgbClr val="0033CC"/>
                </a:solidFill>
                <a:latin typeface="Times New Roman"/>
                <a:cs typeface="Courier New"/>
              </a:rPr>
              <a:t>n</a:t>
            </a:r>
            <a:r>
              <a:rPr lang="en-US" altLang="zh-CN" b="1" kern="100" dirty="0">
                <a:solidFill>
                  <a:srgbClr val="0033CC"/>
                </a:solidFill>
                <a:latin typeface="Times New Roman"/>
                <a:cs typeface="Courier New"/>
              </a:rPr>
              <a:t>. </a:t>
            </a:r>
            <a:r>
              <a:rPr lang="zh-CN" altLang="en-US" b="1" kern="100" dirty="0">
                <a:solidFill>
                  <a:srgbClr val="0033CC"/>
                </a:solidFill>
                <a:latin typeface="Times New Roman"/>
                <a:cs typeface="Times New Roman"/>
              </a:rPr>
              <a:t>范围</a:t>
            </a:r>
            <a:r>
              <a:rPr lang="en-US" altLang="zh-CN" b="1" kern="100" dirty="0">
                <a:solidFill>
                  <a:srgbClr val="0033CC"/>
                </a:solidFill>
                <a:latin typeface="Times New Roman"/>
                <a:cs typeface="Courier New"/>
              </a:rPr>
              <a:t>; </a:t>
            </a:r>
            <a:r>
              <a:rPr lang="zh-CN" altLang="en-US" b="1" kern="100" dirty="0">
                <a:solidFill>
                  <a:srgbClr val="0033CC"/>
                </a:solidFill>
                <a:latin typeface="Times New Roman"/>
                <a:cs typeface="Times New Roman"/>
              </a:rPr>
              <a:t>射程</a:t>
            </a:r>
            <a:r>
              <a:rPr lang="en-US" altLang="zh-CN" b="1" kern="100" dirty="0">
                <a:solidFill>
                  <a:srgbClr val="0033CC"/>
                </a:solidFill>
                <a:latin typeface="Times New Roman"/>
                <a:cs typeface="Courier New"/>
              </a:rPr>
              <a:t>; </a:t>
            </a:r>
            <a:r>
              <a:rPr lang="zh-CN" altLang="en-US" b="1" kern="100" dirty="0">
                <a:solidFill>
                  <a:srgbClr val="0033CC"/>
                </a:solidFill>
                <a:latin typeface="Times New Roman"/>
                <a:cs typeface="Times New Roman"/>
              </a:rPr>
              <a:t>类别</a:t>
            </a:r>
            <a:r>
              <a:rPr lang="en-US" altLang="zh-CN" b="1" kern="100" dirty="0">
                <a:solidFill>
                  <a:srgbClr val="0033CC"/>
                </a:solidFill>
                <a:latin typeface="Times New Roman"/>
                <a:cs typeface="Courier New"/>
              </a:rPr>
              <a:t>; (</a:t>
            </a:r>
            <a:r>
              <a:rPr lang="zh-CN" altLang="en-US" b="1" kern="100" dirty="0">
                <a:solidFill>
                  <a:srgbClr val="0033CC"/>
                </a:solidFill>
                <a:latin typeface="Times New Roman"/>
                <a:cs typeface="Times New Roman"/>
              </a:rPr>
              <a:t>山脉</a:t>
            </a:r>
            <a:r>
              <a:rPr lang="en-US" altLang="zh-CN" b="1" kern="100" dirty="0">
                <a:solidFill>
                  <a:srgbClr val="0033CC"/>
                </a:solidFill>
                <a:latin typeface="Times New Roman"/>
                <a:cs typeface="Courier New"/>
              </a:rPr>
              <a:t>,</a:t>
            </a:r>
            <a:r>
              <a:rPr lang="zh-CN" altLang="en-US" b="1" kern="100" dirty="0">
                <a:solidFill>
                  <a:srgbClr val="0033CC"/>
                </a:solidFill>
                <a:latin typeface="Times New Roman"/>
                <a:cs typeface="Times New Roman"/>
              </a:rPr>
              <a:t>房屋等的</a:t>
            </a:r>
            <a:r>
              <a:rPr lang="en-US" altLang="zh-CN" b="1" kern="100" dirty="0">
                <a:solidFill>
                  <a:srgbClr val="0033CC"/>
                </a:solidFill>
                <a:latin typeface="Times New Roman"/>
                <a:cs typeface="Courier New"/>
              </a:rPr>
              <a:t>)</a:t>
            </a:r>
            <a:r>
              <a:rPr lang="zh-CN" altLang="en-US" b="1" kern="100" dirty="0">
                <a:solidFill>
                  <a:srgbClr val="0033CC"/>
                </a:solidFill>
                <a:latin typeface="Times New Roman"/>
                <a:cs typeface="Times New Roman"/>
              </a:rPr>
              <a:t>排列</a:t>
            </a:r>
            <a:endParaRPr lang="zh-CN" altLang="en-US" kern="100" dirty="0">
              <a:solidFill>
                <a:srgbClr val="0033CC"/>
              </a:solidFill>
              <a:latin typeface="宋体"/>
              <a:cs typeface="Courier New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b="1" i="1" kern="100" dirty="0">
                <a:solidFill>
                  <a:srgbClr val="0033CC"/>
                </a:solidFill>
              </a:rPr>
              <a:t>v</a:t>
            </a:r>
            <a:r>
              <a:rPr lang="zh-CN" altLang="en-US" b="1" kern="100" dirty="0">
                <a:solidFill>
                  <a:srgbClr val="0033CC"/>
                </a:solidFill>
                <a:latin typeface="Times New Roman"/>
                <a:cs typeface="Times New Roman"/>
              </a:rPr>
              <a:t>．变动</a:t>
            </a:r>
            <a:r>
              <a:rPr lang="en-US" altLang="zh-CN" b="1" kern="100" dirty="0">
                <a:solidFill>
                  <a:srgbClr val="0033CC"/>
                </a:solidFill>
                <a:latin typeface="Times New Roman"/>
                <a:cs typeface="Courier New"/>
              </a:rPr>
              <a:t>,</a:t>
            </a:r>
            <a:r>
              <a:rPr lang="zh-CN" altLang="en-US" b="1" kern="100" dirty="0">
                <a:solidFill>
                  <a:srgbClr val="0033CC"/>
                </a:solidFill>
                <a:latin typeface="Times New Roman"/>
                <a:cs typeface="Times New Roman"/>
              </a:rPr>
              <a:t>变化</a:t>
            </a:r>
            <a:r>
              <a:rPr lang="en-US" altLang="zh-CN" b="1" kern="100" dirty="0">
                <a:solidFill>
                  <a:srgbClr val="0033CC"/>
                </a:solidFill>
                <a:latin typeface="Times New Roman"/>
                <a:cs typeface="Courier New"/>
              </a:rPr>
              <a:t>;</a:t>
            </a:r>
            <a:r>
              <a:rPr lang="zh-CN" altLang="en-US" b="1" kern="100" dirty="0">
                <a:solidFill>
                  <a:srgbClr val="0033CC"/>
                </a:solidFill>
                <a:latin typeface="Times New Roman"/>
                <a:cs typeface="Times New Roman"/>
              </a:rPr>
              <a:t>排列</a:t>
            </a:r>
            <a:endParaRPr lang="zh-CN" altLang="en-US" kern="100" dirty="0">
              <a:solidFill>
                <a:srgbClr val="0033CC"/>
              </a:solidFill>
              <a:latin typeface="宋体"/>
              <a:cs typeface="Courier New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cs typeface="Courier New"/>
              </a:rPr>
              <a:t>C</a:t>
            </a:r>
            <a:r>
              <a:rPr lang="en-US" altLang="zh-CN" b="1" kern="100" dirty="0" smtClean="0">
                <a:latin typeface="Times New Roman"/>
                <a:cs typeface="Courier New"/>
              </a:rPr>
              <a:t>ollecting </a:t>
            </a:r>
            <a:r>
              <a:rPr lang="en-US" altLang="zh-CN" b="1" kern="100" dirty="0">
                <a:latin typeface="Times New Roman"/>
                <a:cs typeface="Courier New"/>
              </a:rPr>
              <a:t>stamps with themes is especially popular among teenagers because there is a wide range of choices for them.</a:t>
            </a:r>
            <a:r>
              <a:rPr lang="zh-CN" altLang="en-US" b="1" kern="100" dirty="0">
                <a:latin typeface="Times New Roman"/>
                <a:cs typeface="Times New Roman"/>
              </a:rPr>
              <a:t>　以某一主题集邮在青少年中很受欢迎</a:t>
            </a:r>
            <a:r>
              <a:rPr lang="en-US" altLang="zh-CN" b="1" kern="100" dirty="0">
                <a:latin typeface="Times New Roman"/>
                <a:cs typeface="Courier New"/>
              </a:rPr>
              <a:t>,</a:t>
            </a:r>
            <a:r>
              <a:rPr lang="zh-CN" altLang="en-US" b="1" kern="100" dirty="0">
                <a:latin typeface="Times New Roman"/>
                <a:cs typeface="Times New Roman"/>
              </a:rPr>
              <a:t>因为他们有很大的选择余地。</a:t>
            </a:r>
            <a:endParaRPr lang="zh-CN" altLang="en-US" kern="100" dirty="0">
              <a:latin typeface="宋体"/>
              <a:cs typeface="Courier New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33CC"/>
                </a:solidFill>
              </a:rPr>
              <a:t>归纳拓展</a:t>
            </a:r>
            <a:endParaRPr lang="en-US" altLang="zh-CN" b="1" dirty="0">
              <a:solidFill>
                <a:srgbClr val="0033CC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b="1" kern="100" dirty="0">
                <a:latin typeface="Times New Roman"/>
                <a:cs typeface="Courier New"/>
              </a:rPr>
              <a:t>(1)a wide range of</a:t>
            </a:r>
            <a:r>
              <a:rPr lang="zh-CN" altLang="en-US" b="1" kern="100" dirty="0">
                <a:latin typeface="Times New Roman"/>
                <a:cs typeface="Times New Roman"/>
              </a:rPr>
              <a:t>　　</a:t>
            </a:r>
            <a:r>
              <a:rPr lang="zh-CN" altLang="en-US" b="1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zh-CN" altLang="en-US" b="1" kern="100" dirty="0">
                <a:latin typeface="Times New Roman"/>
                <a:cs typeface="Times New Roman"/>
              </a:rPr>
              <a:t>一系列</a:t>
            </a:r>
            <a:r>
              <a:rPr lang="en-US" altLang="zh-CN" b="1" kern="100" dirty="0">
                <a:latin typeface="宋体"/>
                <a:cs typeface="Times New Roman"/>
              </a:rPr>
              <a:t>……</a:t>
            </a:r>
            <a:r>
              <a:rPr lang="en-US" altLang="zh-CN" b="1" kern="100" dirty="0">
                <a:latin typeface="Times New Roman"/>
                <a:cs typeface="Courier New"/>
              </a:rPr>
              <a:t>;</a:t>
            </a:r>
            <a:r>
              <a:rPr lang="zh-CN" altLang="en-US" b="1" kern="100" dirty="0">
                <a:latin typeface="Times New Roman"/>
                <a:cs typeface="Times New Roman"/>
              </a:rPr>
              <a:t>各种各样</a:t>
            </a:r>
            <a:endParaRPr lang="zh-CN" altLang="en-US" kern="100" dirty="0">
              <a:latin typeface="宋体"/>
              <a:cs typeface="Courier New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b="1" kern="100" dirty="0">
                <a:latin typeface="Times New Roman"/>
                <a:cs typeface="Courier New"/>
              </a:rPr>
              <a:t>in/within range  </a:t>
            </a:r>
            <a:r>
              <a:rPr lang="zh-CN" altLang="en-US" b="1" kern="100" dirty="0">
                <a:latin typeface="Times New Roman"/>
                <a:cs typeface="Times New Roman"/>
              </a:rPr>
              <a:t>在射程以内</a:t>
            </a:r>
            <a:r>
              <a:rPr lang="en-US" altLang="zh-CN" b="1" kern="100" dirty="0">
                <a:latin typeface="Times New Roman"/>
                <a:cs typeface="Courier New"/>
              </a:rPr>
              <a:t>,</a:t>
            </a:r>
            <a:r>
              <a:rPr lang="zh-CN" altLang="en-US" b="1" kern="100" dirty="0">
                <a:latin typeface="Times New Roman"/>
                <a:cs typeface="Times New Roman"/>
              </a:rPr>
              <a:t>在</a:t>
            </a:r>
            <a:r>
              <a:rPr lang="en-US" altLang="zh-CN" b="1" kern="100" dirty="0">
                <a:latin typeface="宋体"/>
                <a:cs typeface="Times New Roman"/>
              </a:rPr>
              <a:t>……</a:t>
            </a:r>
            <a:r>
              <a:rPr lang="zh-CN" altLang="en-US" b="1" kern="100" dirty="0">
                <a:latin typeface="Times New Roman"/>
                <a:cs typeface="Times New Roman"/>
              </a:rPr>
              <a:t>范围内</a:t>
            </a:r>
            <a:endParaRPr lang="zh-CN" altLang="en-US" kern="100" dirty="0">
              <a:latin typeface="宋体"/>
              <a:cs typeface="Courier New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b="1" kern="100" dirty="0">
                <a:latin typeface="Times New Roman"/>
                <a:cs typeface="Courier New"/>
              </a:rPr>
              <a:t>beyond/out of range   </a:t>
            </a:r>
            <a:r>
              <a:rPr lang="zh-CN" altLang="en-US" b="1" kern="100" dirty="0">
                <a:latin typeface="Times New Roman"/>
                <a:cs typeface="Times New Roman"/>
              </a:rPr>
              <a:t>在射程外</a:t>
            </a:r>
            <a:r>
              <a:rPr lang="en-US" altLang="zh-CN" b="1" kern="100" dirty="0">
                <a:latin typeface="Times New Roman"/>
                <a:cs typeface="Courier New"/>
              </a:rPr>
              <a:t>,</a:t>
            </a:r>
            <a:r>
              <a:rPr lang="zh-CN" altLang="en-US" b="1" kern="100" dirty="0">
                <a:latin typeface="Times New Roman"/>
                <a:cs typeface="Times New Roman"/>
              </a:rPr>
              <a:t>在</a:t>
            </a:r>
            <a:r>
              <a:rPr lang="en-US" altLang="zh-CN" b="1" kern="100" dirty="0">
                <a:latin typeface="宋体"/>
                <a:cs typeface="Times New Roman"/>
              </a:rPr>
              <a:t>……</a:t>
            </a:r>
            <a:r>
              <a:rPr lang="zh-CN" altLang="en-US" b="1" kern="100" dirty="0">
                <a:latin typeface="Times New Roman"/>
                <a:cs typeface="Times New Roman"/>
              </a:rPr>
              <a:t>范围外</a:t>
            </a:r>
            <a:endParaRPr lang="zh-CN" altLang="en-US" kern="100" dirty="0">
              <a:latin typeface="宋体"/>
              <a:cs typeface="Courier New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b="1" kern="100" dirty="0">
                <a:latin typeface="Times New Roman"/>
                <a:cs typeface="Courier New"/>
              </a:rPr>
              <a:t>(2)range from...to...  </a:t>
            </a:r>
            <a:r>
              <a:rPr lang="zh-CN" altLang="en-US" b="1" kern="100" dirty="0">
                <a:latin typeface="Times New Roman"/>
                <a:cs typeface="Times New Roman"/>
              </a:rPr>
              <a:t>在</a:t>
            </a:r>
            <a:r>
              <a:rPr lang="en-US" altLang="zh-CN" b="1" kern="100" dirty="0">
                <a:latin typeface="宋体"/>
                <a:cs typeface="Times New Roman"/>
              </a:rPr>
              <a:t>……</a:t>
            </a:r>
            <a:r>
              <a:rPr lang="zh-CN" altLang="en-US" b="1" kern="100" dirty="0">
                <a:latin typeface="Times New Roman"/>
                <a:cs typeface="Times New Roman"/>
              </a:rPr>
              <a:t>范围内变动</a:t>
            </a:r>
            <a:endParaRPr lang="zh-CN" altLang="en-US" kern="100" dirty="0">
              <a:latin typeface="宋体"/>
              <a:cs typeface="Courier New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b="1" kern="100" dirty="0">
                <a:latin typeface="Times New Roman"/>
                <a:cs typeface="Courier New"/>
              </a:rPr>
              <a:t>range between...and...  </a:t>
            </a:r>
            <a:r>
              <a:rPr lang="zh-CN" altLang="en-US" b="1" kern="100" dirty="0">
                <a:latin typeface="Times New Roman"/>
                <a:cs typeface="Times New Roman"/>
              </a:rPr>
              <a:t>在</a:t>
            </a:r>
            <a:r>
              <a:rPr lang="en-US" altLang="zh-CN" b="1" kern="100" dirty="0">
                <a:latin typeface="宋体"/>
                <a:cs typeface="Times New Roman"/>
              </a:rPr>
              <a:t>……</a:t>
            </a:r>
            <a:r>
              <a:rPr lang="zh-CN" altLang="en-US" b="1" kern="100" dirty="0">
                <a:latin typeface="Times New Roman"/>
                <a:cs typeface="Times New Roman"/>
              </a:rPr>
              <a:t>和</a:t>
            </a:r>
            <a:r>
              <a:rPr lang="en-US" altLang="zh-CN" b="1" kern="100" dirty="0">
                <a:latin typeface="宋体"/>
                <a:cs typeface="Times New Roman"/>
              </a:rPr>
              <a:t>……</a:t>
            </a:r>
            <a:r>
              <a:rPr lang="zh-CN" altLang="en-US" b="1" kern="100" dirty="0">
                <a:latin typeface="Times New Roman"/>
                <a:cs typeface="Times New Roman"/>
              </a:rPr>
              <a:t>范围内变动</a:t>
            </a:r>
            <a:endParaRPr lang="zh-CN" altLang="en-US" kern="100" dirty="0">
              <a:latin typeface="宋体"/>
              <a:cs typeface="Courier New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b="1" kern="100" dirty="0">
                <a:latin typeface="Times New Roman"/>
                <a:cs typeface="Courier New"/>
              </a:rPr>
              <a:t>(3) wide-ranging </a:t>
            </a:r>
            <a:r>
              <a:rPr lang="en-US" altLang="zh-CN" b="1" i="1" kern="100" dirty="0">
                <a:latin typeface="Times New Roman"/>
                <a:cs typeface="Courier New"/>
              </a:rPr>
              <a:t>adj</a:t>
            </a:r>
            <a:r>
              <a:rPr lang="en-US" altLang="zh-CN" b="1" kern="100" dirty="0">
                <a:latin typeface="Times New Roman"/>
                <a:cs typeface="Courier New"/>
              </a:rPr>
              <a:t>.   </a:t>
            </a:r>
            <a:r>
              <a:rPr lang="zh-CN" altLang="en-US" b="1" kern="100" dirty="0">
                <a:latin typeface="Times New Roman"/>
                <a:cs typeface="Times New Roman"/>
              </a:rPr>
              <a:t>范围很广的</a:t>
            </a:r>
            <a:r>
              <a:rPr lang="en-US" altLang="zh-CN" b="1" kern="100" dirty="0">
                <a:latin typeface="Times New Roman"/>
                <a:cs typeface="Courier New"/>
              </a:rPr>
              <a:t>;</a:t>
            </a:r>
            <a:r>
              <a:rPr lang="zh-CN" altLang="en-US" b="1" kern="100" dirty="0">
                <a:latin typeface="Times New Roman"/>
                <a:cs typeface="Times New Roman"/>
              </a:rPr>
              <a:t>向深处延伸的</a:t>
            </a:r>
            <a:r>
              <a:rPr lang="en-US" altLang="zh-CN" b="1" kern="100" dirty="0">
                <a:latin typeface="Times New Roman"/>
                <a:cs typeface="Courier New"/>
              </a:rPr>
              <a:t>;</a:t>
            </a:r>
            <a:r>
              <a:rPr lang="zh-CN" altLang="en-US" b="1" kern="100" dirty="0">
                <a:latin typeface="Times New Roman"/>
                <a:cs typeface="Times New Roman"/>
              </a:rPr>
              <a:t>遥远的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37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7504" y="116632"/>
            <a:ext cx="8928992" cy="6552728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zh-CN" altLang="en-US" kern="100" dirty="0">
                <a:latin typeface="宋体"/>
                <a:cs typeface="宋体"/>
              </a:rPr>
              <a:t>①</a:t>
            </a:r>
            <a:r>
              <a:rPr lang="en-US" altLang="zh-CN" kern="100" dirty="0">
                <a:latin typeface="Times New Roman"/>
                <a:cs typeface="Courier New"/>
              </a:rPr>
              <a:t>Maybe the question is </a:t>
            </a:r>
            <a:r>
              <a:rPr lang="en-US" altLang="zh-CN" b="1" kern="100" dirty="0">
                <a:latin typeface="Times New Roman"/>
                <a:cs typeface="Courier New"/>
              </a:rPr>
              <a:t>beyond the range of </a:t>
            </a:r>
            <a:r>
              <a:rPr lang="en-US" altLang="zh-CN" kern="100" dirty="0">
                <a:latin typeface="Times New Roman"/>
                <a:cs typeface="Courier New"/>
              </a:rPr>
              <a:t>human understanding</a:t>
            </a:r>
            <a:r>
              <a:rPr lang="en-US" altLang="zh-CN" kern="100" dirty="0" smtClean="0">
                <a:latin typeface="Times New Roman"/>
                <a:cs typeface="Courier New"/>
              </a:rPr>
              <a:t>.</a:t>
            </a:r>
            <a:r>
              <a:rPr lang="zh-CN" altLang="en-US" kern="100" dirty="0" smtClean="0">
                <a:latin typeface="Times New Roman"/>
                <a:cs typeface="Times New Roman"/>
              </a:rPr>
              <a:t> </a:t>
            </a:r>
            <a:endParaRPr lang="zh-CN" altLang="en-US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kern="100" dirty="0">
                <a:latin typeface="宋体"/>
                <a:cs typeface="Times New Roman"/>
              </a:rPr>
              <a:t>②</a:t>
            </a:r>
            <a:r>
              <a:rPr lang="en-US" altLang="zh-CN" kern="100" dirty="0">
                <a:latin typeface="Times New Roman"/>
                <a:cs typeface="Courier New"/>
              </a:rPr>
              <a:t>College students are of many different ages and come </a:t>
            </a:r>
            <a:r>
              <a:rPr lang="en-US" altLang="zh-CN" b="1" kern="100" dirty="0">
                <a:latin typeface="Times New Roman"/>
                <a:cs typeface="Courier New"/>
              </a:rPr>
              <a:t>from a wide </a:t>
            </a:r>
            <a:endParaRPr lang="en-US" altLang="zh-CN" b="1" kern="100" dirty="0" smtClean="0">
              <a:latin typeface="Times New Roman"/>
              <a:cs typeface="Courier New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b="1" kern="100" dirty="0">
                <a:latin typeface="Times New Roman"/>
                <a:cs typeface="Courier New"/>
              </a:rPr>
              <a:t> </a:t>
            </a:r>
            <a:r>
              <a:rPr lang="en-US" altLang="zh-CN" b="1" kern="100" dirty="0" smtClean="0">
                <a:latin typeface="Times New Roman"/>
                <a:cs typeface="Courier New"/>
              </a:rPr>
              <a:t>   range </a:t>
            </a:r>
            <a:r>
              <a:rPr lang="en-US" altLang="zh-CN" b="1" kern="100" dirty="0">
                <a:latin typeface="Times New Roman"/>
                <a:cs typeface="Courier New"/>
              </a:rPr>
              <a:t>of </a:t>
            </a:r>
            <a:r>
              <a:rPr lang="en-US" altLang="zh-CN" kern="100" dirty="0">
                <a:latin typeface="Times New Roman"/>
                <a:cs typeface="Courier New"/>
              </a:rPr>
              <a:t>social</a:t>
            </a:r>
            <a:r>
              <a:rPr lang="en-US" altLang="zh-CN" kern="100" dirty="0" smtClean="0">
                <a:latin typeface="Times New Roman"/>
                <a:cs typeface="Courier New"/>
              </a:rPr>
              <a:t>, cultural </a:t>
            </a:r>
            <a:r>
              <a:rPr lang="en-US" altLang="zh-CN" kern="100" dirty="0">
                <a:latin typeface="Times New Roman"/>
                <a:cs typeface="Courier New"/>
              </a:rPr>
              <a:t>and economic </a:t>
            </a:r>
            <a:r>
              <a:rPr lang="en-US" altLang="zh-CN" kern="100" dirty="0" smtClean="0">
                <a:latin typeface="Times New Roman"/>
                <a:cs typeface="Courier New"/>
              </a:rPr>
              <a:t>backgrounds </a:t>
            </a:r>
            <a:endParaRPr lang="zh-CN" altLang="en-US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kern="100" dirty="0">
                <a:latin typeface="宋体"/>
                <a:cs typeface="Times New Roman"/>
              </a:rPr>
              <a:t>③</a:t>
            </a:r>
            <a:r>
              <a:rPr lang="en-US" altLang="zh-CN" kern="100" dirty="0">
                <a:latin typeface="Times New Roman"/>
                <a:cs typeface="Courier New"/>
              </a:rPr>
              <a:t>Normally the temperature here </a:t>
            </a:r>
            <a:r>
              <a:rPr lang="en-US" altLang="zh-CN" b="1" kern="100" dirty="0">
                <a:latin typeface="Times New Roman"/>
                <a:cs typeface="Courier New"/>
              </a:rPr>
              <a:t>ranges from </a:t>
            </a:r>
            <a:r>
              <a:rPr lang="en-US" altLang="zh-CN" kern="100" dirty="0">
                <a:latin typeface="Times New Roman"/>
                <a:cs typeface="Courier New"/>
              </a:rPr>
              <a:t>ten </a:t>
            </a:r>
            <a:r>
              <a:rPr lang="en-US" altLang="zh-CN" b="1" kern="100" dirty="0">
                <a:latin typeface="Times New Roman"/>
                <a:cs typeface="Courier New"/>
              </a:rPr>
              <a:t>to</a:t>
            </a:r>
            <a:r>
              <a:rPr lang="en-US" altLang="zh-CN" kern="100" dirty="0">
                <a:latin typeface="Times New Roman"/>
                <a:cs typeface="Courier New"/>
              </a:rPr>
              <a:t> thirty </a:t>
            </a:r>
            <a:r>
              <a:rPr lang="en-US" altLang="zh-CN" kern="100" dirty="0" smtClean="0">
                <a:latin typeface="Times New Roman"/>
                <a:cs typeface="Courier New"/>
              </a:rPr>
              <a:t>degrees </a:t>
            </a:r>
            <a:endParaRPr lang="zh-CN" altLang="en-US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kern="100" dirty="0">
                <a:latin typeface="宋体"/>
                <a:cs typeface="Times New Roman"/>
              </a:rPr>
              <a:t>④</a:t>
            </a:r>
            <a:r>
              <a:rPr lang="en-US" altLang="zh-CN" kern="100" dirty="0">
                <a:latin typeface="Times New Roman"/>
                <a:cs typeface="Courier New"/>
              </a:rPr>
              <a:t>There was a </a:t>
            </a:r>
            <a:r>
              <a:rPr lang="en-US" altLang="zh-CN" b="1" kern="100" dirty="0" smtClean="0">
                <a:latin typeface="Times New Roman"/>
                <a:cs typeface="Courier New"/>
              </a:rPr>
              <a:t>wide-ranging </a:t>
            </a:r>
            <a:r>
              <a:rPr lang="en-US" altLang="zh-CN" kern="100" dirty="0">
                <a:latin typeface="Times New Roman"/>
                <a:cs typeface="Courier New"/>
              </a:rPr>
              <a:t>exchange of views on the matters of common concern.</a:t>
            </a:r>
            <a:endParaRPr lang="zh-CN" altLang="en-US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kern="100" dirty="0" smtClean="0">
                <a:latin typeface="Times New Roman"/>
                <a:cs typeface="Times New Roman"/>
              </a:rPr>
              <a:t> </a:t>
            </a:r>
            <a:endParaRPr lang="zh-CN" altLang="en-US" kern="100" dirty="0">
              <a:latin typeface="宋体"/>
              <a:cs typeface="Courier New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37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01414"/>
            <a:ext cx="8856984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What can we do about global warming?</a:t>
            </a:r>
          </a:p>
          <a:p>
            <a:endParaRPr lang="en-US" altLang="zh-CN" sz="2800" b="1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reduce the consumption of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recycle materials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plant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tell more people about global warming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274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8569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trend (1)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fuel (2)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state (2)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consume (1)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glance (2)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On the one hand, </a:t>
            </a:r>
            <a:r>
              <a:rPr lang="en-US" altLang="zh-CN" sz="2400" dirty="0" err="1" smtClean="0"/>
              <a:t>Dr</a:t>
            </a:r>
            <a:r>
              <a:rPr lang="en-US" altLang="zh-CN" sz="2400" dirty="0" smtClean="0"/>
              <a:t> Foster thinks that any </a:t>
            </a:r>
            <a:r>
              <a:rPr lang="en-US" altLang="zh-CN" sz="2400" b="1" dirty="0" smtClean="0"/>
              <a:t>trend</a:t>
            </a:r>
            <a:r>
              <a:rPr lang="en-US" altLang="zh-CN" sz="2400" dirty="0" smtClean="0"/>
              <a:t> in which the temperature increases by 5 degrees would lead to a catastrophe.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All scientists subscribe to the view that the increase in the earth’s temperature is due to the burning of fossil </a:t>
            </a:r>
            <a:r>
              <a:rPr lang="en-US" altLang="zh-CN" sz="2400" b="1" dirty="0" smtClean="0"/>
              <a:t>fuel</a:t>
            </a:r>
            <a:r>
              <a:rPr lang="en-US" altLang="zh-CN" sz="2400" dirty="0" smtClean="0"/>
              <a:t>s like…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In fact, </a:t>
            </a:r>
            <a:r>
              <a:rPr lang="en-US" altLang="zh-CN" sz="2400" dirty="0" err="1" smtClean="0"/>
              <a:t>Hambley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state</a:t>
            </a:r>
            <a:r>
              <a:rPr lang="en-US" altLang="zh-CN" sz="2400" dirty="0" smtClean="0"/>
              <a:t>s, “More carbon dioxide is actually a positive thing. …”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Make a list of the things that </a:t>
            </a:r>
            <a:r>
              <a:rPr lang="en-US" altLang="zh-CN" sz="2400" b="1" dirty="0" smtClean="0"/>
              <a:t>consume</a:t>
            </a:r>
            <a:r>
              <a:rPr lang="en-US" altLang="zh-CN" sz="2400" dirty="0" smtClean="0"/>
              <a:t> energy in your home, school, or any other places you can think of.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Glance</a:t>
            </a:r>
            <a:r>
              <a:rPr lang="en-US" altLang="zh-CN" sz="2400" dirty="0" smtClean="0"/>
              <a:t> quickly at the magazine article and answer the questions.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984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4824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data; kept on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quantities; run out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build up; catastrophe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come about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consequence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phenomenon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graph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per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even if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resulted in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6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2600" y="500063"/>
            <a:ext cx="8178800" cy="5786437"/>
          </a:xfrm>
        </p:spPr>
        <p:txBody>
          <a:bodyPr/>
          <a:lstStyle/>
          <a:p>
            <a:pPr algn="just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11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</a:t>
            </a:r>
            <a:r>
              <a:rPr lang="en-US" b="1" kern="100" dirty="0" smtClean="0">
                <a:latin typeface="Times New Roman"/>
                <a:cs typeface="Courier New"/>
              </a:rPr>
              <a:t> </a:t>
            </a:r>
            <a:r>
              <a:rPr lang="en-US" b="1" i="1" kern="100" dirty="0" smtClean="0">
                <a:latin typeface="Times New Roman"/>
                <a:cs typeface="Courier New"/>
              </a:rPr>
              <a:t>n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．量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数量</a:t>
            </a:r>
            <a:r>
              <a:rPr lang="en-US" b="1" kern="100" dirty="0" smtClean="0">
                <a:latin typeface="宋体"/>
                <a:cs typeface="Times New Roman"/>
              </a:rPr>
              <a:t>→</a:t>
            </a:r>
            <a:r>
              <a:rPr lang="en-US" b="1" kern="100" dirty="0" smtClean="0">
                <a:latin typeface="Times New Roman"/>
                <a:cs typeface="Courier New"/>
              </a:rPr>
              <a:t>quality </a:t>
            </a:r>
            <a:r>
              <a:rPr lang="en-US" b="1" i="1" kern="100" dirty="0" smtClean="0">
                <a:latin typeface="Times New Roman"/>
                <a:cs typeface="Courier New"/>
              </a:rPr>
              <a:t>n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．质量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12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</a:t>
            </a:r>
            <a:r>
              <a:rPr lang="en-US" b="1" kern="100" dirty="0" smtClean="0">
                <a:latin typeface="Times New Roman"/>
                <a:cs typeface="Courier New"/>
              </a:rPr>
              <a:t> </a:t>
            </a:r>
            <a:r>
              <a:rPr lang="en-US" b="1" i="1" kern="100" dirty="0" smtClean="0">
                <a:latin typeface="Times New Roman"/>
                <a:cs typeface="Courier New"/>
              </a:rPr>
              <a:t>vi</a:t>
            </a:r>
            <a:r>
              <a:rPr lang="en-US" b="1" kern="100" dirty="0" smtClean="0">
                <a:latin typeface="Times New Roman"/>
                <a:cs typeface="Courier New"/>
              </a:rPr>
              <a:t>.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趋向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易于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照顾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en-US" b="1" i="1" kern="100" dirty="0" err="1" smtClean="0">
                <a:latin typeface="Times New Roman"/>
                <a:cs typeface="Courier New"/>
              </a:rPr>
              <a:t>vt</a:t>
            </a:r>
            <a:r>
              <a:rPr lang="en-US" b="1" kern="100" dirty="0" smtClean="0">
                <a:latin typeface="Times New Roman"/>
                <a:cs typeface="Courier New"/>
              </a:rPr>
              <a:t>.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照顾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护理</a:t>
            </a:r>
            <a:r>
              <a:rPr lang="en-US" b="1" kern="100" dirty="0" smtClean="0">
                <a:latin typeface="宋体"/>
                <a:cs typeface="Times New Roman"/>
              </a:rPr>
              <a:t>→</a:t>
            </a:r>
            <a:r>
              <a:rPr lang="en-US" b="1" kern="100" dirty="0" smtClean="0">
                <a:latin typeface="Times New Roman"/>
                <a:cs typeface="Courier New"/>
              </a:rPr>
              <a:t>tendency </a:t>
            </a:r>
            <a:r>
              <a:rPr lang="en-US" b="1" i="1" kern="100" dirty="0" smtClean="0">
                <a:latin typeface="Times New Roman"/>
                <a:cs typeface="Courier New"/>
              </a:rPr>
              <a:t>n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endParaRPr lang="en-US" altLang="zh-CN" b="1" kern="100" dirty="0" smtClean="0">
              <a:latin typeface="Times New Roman"/>
              <a:cs typeface="Times New Roman"/>
            </a:endParaRPr>
          </a:p>
          <a:p>
            <a:pPr algn="just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b="1" kern="100" dirty="0" smtClean="0">
                <a:latin typeface="Times New Roman"/>
                <a:cs typeface="Times New Roman"/>
              </a:rPr>
              <a:t>倾向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趋势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13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</a:t>
            </a:r>
            <a:r>
              <a:rPr lang="en-US" b="1" kern="100" dirty="0" smtClean="0">
                <a:latin typeface="Times New Roman"/>
                <a:cs typeface="Courier New"/>
              </a:rPr>
              <a:t> </a:t>
            </a:r>
            <a:r>
              <a:rPr lang="en-US" b="1" i="1" kern="100" dirty="0" err="1" smtClean="0">
                <a:latin typeface="Times New Roman"/>
                <a:cs typeface="Courier New"/>
              </a:rPr>
              <a:t>vt</a:t>
            </a:r>
            <a:r>
              <a:rPr lang="en-US" b="1" kern="100" dirty="0" smtClean="0">
                <a:latin typeface="Times New Roman"/>
                <a:cs typeface="Courier New"/>
              </a:rPr>
              <a:t>.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反对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反抗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与</a:t>
            </a:r>
            <a:r>
              <a:rPr lang="en-US" b="1" kern="100" dirty="0" smtClean="0">
                <a:latin typeface="Times New Roman"/>
                <a:cs typeface="Courier New"/>
              </a:rPr>
              <a:t>(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某人</a:t>
            </a:r>
            <a:r>
              <a:rPr lang="en-US" b="1" kern="100" dirty="0" smtClean="0">
                <a:latin typeface="Times New Roman"/>
                <a:cs typeface="Courier New"/>
              </a:rPr>
              <a:t>)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较量</a:t>
            </a:r>
            <a:r>
              <a:rPr lang="en-US" b="1" kern="100" dirty="0" smtClean="0">
                <a:latin typeface="宋体"/>
                <a:cs typeface="Times New Roman"/>
              </a:rPr>
              <a:t>→</a:t>
            </a:r>
            <a:r>
              <a:rPr lang="en-US" b="1" kern="100" dirty="0" smtClean="0">
                <a:latin typeface="Times New Roman"/>
                <a:cs typeface="Courier New"/>
              </a:rPr>
              <a:t>opposed </a:t>
            </a:r>
            <a:r>
              <a:rPr lang="en-US" b="1" i="1" kern="100" dirty="0" smtClean="0">
                <a:latin typeface="Times New Roman"/>
                <a:cs typeface="Courier New"/>
              </a:rPr>
              <a:t>adj</a:t>
            </a:r>
            <a:r>
              <a:rPr lang="en-US" b="1" kern="100" dirty="0" smtClean="0">
                <a:latin typeface="Times New Roman"/>
                <a:cs typeface="Courier New"/>
              </a:rPr>
              <a:t>.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反对的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对立的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14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____________</a:t>
            </a:r>
            <a:r>
              <a:rPr lang="en-US" b="1" kern="100" dirty="0" smtClean="0">
                <a:latin typeface="Times New Roman"/>
                <a:cs typeface="Courier New"/>
              </a:rPr>
              <a:t> </a:t>
            </a:r>
            <a:r>
              <a:rPr lang="en-US" b="1" i="1" kern="100" dirty="0" smtClean="0">
                <a:latin typeface="Times New Roman"/>
                <a:cs typeface="Courier New"/>
              </a:rPr>
              <a:t>n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．结果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后果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影响</a:t>
            </a:r>
            <a:r>
              <a:rPr lang="en-US" b="1" kern="100" dirty="0" smtClean="0">
                <a:latin typeface="宋体"/>
                <a:cs typeface="Times New Roman"/>
              </a:rPr>
              <a:t>→</a:t>
            </a:r>
            <a:r>
              <a:rPr lang="en-US" b="1" kern="100" dirty="0" smtClean="0">
                <a:latin typeface="Times New Roman"/>
                <a:cs typeface="Courier New"/>
              </a:rPr>
              <a:t>consequently </a:t>
            </a:r>
            <a:r>
              <a:rPr lang="en-US" b="1" i="1" kern="100" dirty="0" smtClean="0">
                <a:latin typeface="Times New Roman"/>
                <a:cs typeface="Courier New"/>
              </a:rPr>
              <a:t>adv</a:t>
            </a:r>
            <a:r>
              <a:rPr lang="en-US" b="1" kern="100" dirty="0" smtClean="0">
                <a:latin typeface="Times New Roman"/>
                <a:cs typeface="Courier New"/>
              </a:rPr>
              <a:t>.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因此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所以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15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</a:t>
            </a:r>
            <a:r>
              <a:rPr lang="en-US" b="1" kern="100" dirty="0" smtClean="0">
                <a:latin typeface="Times New Roman"/>
                <a:cs typeface="Courier New"/>
              </a:rPr>
              <a:t> </a:t>
            </a:r>
            <a:r>
              <a:rPr lang="en-US" b="1" i="1" kern="100" dirty="0" err="1" smtClean="0">
                <a:latin typeface="Times New Roman"/>
                <a:cs typeface="Courier New"/>
              </a:rPr>
              <a:t>vt</a:t>
            </a:r>
            <a:r>
              <a:rPr lang="en-US" b="1" kern="100" dirty="0" smtClean="0">
                <a:latin typeface="Times New Roman"/>
                <a:cs typeface="Courier New"/>
              </a:rPr>
              <a:t>.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陈述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说明</a:t>
            </a:r>
            <a:r>
              <a:rPr lang="en-US" b="1" kern="100" dirty="0" smtClean="0">
                <a:latin typeface="宋体"/>
                <a:cs typeface="Times New Roman"/>
              </a:rPr>
              <a:t>→</a:t>
            </a:r>
            <a:r>
              <a:rPr lang="en-US" b="1" kern="100" dirty="0" smtClean="0">
                <a:latin typeface="Times New Roman"/>
                <a:cs typeface="Courier New"/>
              </a:rPr>
              <a:t>statement </a:t>
            </a:r>
            <a:r>
              <a:rPr lang="en-US" b="1" i="1" kern="100" dirty="0" smtClean="0">
                <a:latin typeface="Times New Roman"/>
                <a:cs typeface="Courier New"/>
              </a:rPr>
              <a:t>n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．说明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说法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表白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16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</a:t>
            </a:r>
            <a:r>
              <a:rPr lang="en-US" b="1" kern="100" dirty="0" smtClean="0">
                <a:latin typeface="Times New Roman"/>
                <a:cs typeface="Courier New"/>
              </a:rPr>
              <a:t> </a:t>
            </a:r>
            <a:r>
              <a:rPr lang="en-US" b="1" i="1" kern="100" dirty="0" smtClean="0">
                <a:latin typeface="Times New Roman"/>
                <a:cs typeface="Courier New"/>
              </a:rPr>
              <a:t>adj</a:t>
            </a:r>
            <a:r>
              <a:rPr lang="en-US" b="1" kern="100" dirty="0" smtClean="0">
                <a:latin typeface="Times New Roman"/>
                <a:cs typeface="Courier New"/>
              </a:rPr>
              <a:t>.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平稳的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持续的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稳固的</a:t>
            </a:r>
            <a:r>
              <a:rPr lang="en-US" b="1" kern="100" dirty="0" smtClean="0">
                <a:latin typeface="宋体"/>
                <a:cs typeface="Times New Roman"/>
              </a:rPr>
              <a:t>→</a:t>
            </a:r>
            <a:r>
              <a:rPr lang="en-US" b="1" kern="100" dirty="0" smtClean="0">
                <a:latin typeface="Times New Roman"/>
                <a:cs typeface="Courier New"/>
              </a:rPr>
              <a:t>steadily </a:t>
            </a:r>
            <a:r>
              <a:rPr lang="en-US" b="1" i="1" kern="100" dirty="0" smtClean="0">
                <a:latin typeface="Times New Roman"/>
                <a:cs typeface="Courier New"/>
              </a:rPr>
              <a:t>adv</a:t>
            </a:r>
            <a:r>
              <a:rPr lang="en-US" b="1" kern="100" dirty="0" smtClean="0">
                <a:latin typeface="Times New Roman"/>
                <a:cs typeface="Courier New"/>
              </a:rPr>
              <a:t>.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平稳地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持续地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17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</a:t>
            </a:r>
            <a:r>
              <a:rPr lang="en-US" b="1" kern="100" dirty="0" smtClean="0">
                <a:latin typeface="Times New Roman"/>
                <a:cs typeface="Courier New"/>
              </a:rPr>
              <a:t> </a:t>
            </a:r>
            <a:r>
              <a:rPr lang="en-US" b="1" i="1" kern="100" dirty="0" smtClean="0">
                <a:latin typeface="Times New Roman"/>
                <a:cs typeface="Courier New"/>
              </a:rPr>
              <a:t>n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．生存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存在</a:t>
            </a:r>
            <a:r>
              <a:rPr lang="en-US" b="1" kern="100" dirty="0" smtClean="0">
                <a:latin typeface="宋体"/>
                <a:cs typeface="Times New Roman"/>
              </a:rPr>
              <a:t>→</a:t>
            </a:r>
            <a:r>
              <a:rPr lang="en-US" b="1" kern="100" dirty="0" smtClean="0">
                <a:latin typeface="Times New Roman"/>
                <a:cs typeface="Courier New"/>
              </a:rPr>
              <a:t>exist </a:t>
            </a:r>
            <a:r>
              <a:rPr lang="en-US" b="1" i="1" kern="100" dirty="0" smtClean="0">
                <a:latin typeface="Times New Roman"/>
                <a:cs typeface="Courier New"/>
              </a:rPr>
              <a:t>vi</a:t>
            </a:r>
            <a:r>
              <a:rPr lang="en-US" b="1" kern="100" dirty="0" smtClean="0">
                <a:latin typeface="Times New Roman"/>
                <a:cs typeface="Courier New"/>
              </a:rPr>
              <a:t>.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存在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18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______________</a:t>
            </a:r>
            <a:r>
              <a:rPr lang="en-US" b="1" i="1" kern="100" dirty="0" smtClean="0">
                <a:latin typeface="Times New Roman"/>
                <a:cs typeface="Courier New"/>
              </a:rPr>
              <a:t>n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．贡献</a:t>
            </a:r>
            <a:r>
              <a:rPr lang="en-US" b="1" kern="100" dirty="0" smtClean="0">
                <a:latin typeface="宋体"/>
                <a:cs typeface="Times New Roman"/>
              </a:rPr>
              <a:t>→</a:t>
            </a:r>
            <a:r>
              <a:rPr lang="en-US" b="1" kern="100" dirty="0" smtClean="0">
                <a:latin typeface="Times New Roman"/>
                <a:cs typeface="Courier New"/>
              </a:rPr>
              <a:t>contribute </a:t>
            </a:r>
            <a:r>
              <a:rPr lang="en-US" b="1" i="1" kern="100" dirty="0" smtClean="0">
                <a:latin typeface="Book Antiqua"/>
                <a:cs typeface="Times New Roman"/>
              </a:rPr>
              <a:t>v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．贡献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撰稿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14438" y="500063"/>
            <a:ext cx="129698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quantity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5875" y="1000125"/>
            <a:ext cx="7667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tend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5875" y="1857375"/>
            <a:ext cx="10922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oppose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75" y="2857500"/>
            <a:ext cx="18256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consequence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1588" y="3786188"/>
            <a:ext cx="8001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state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85875" y="4286250"/>
            <a:ext cx="10223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steady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85875" y="5214938"/>
            <a:ext cx="13620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existence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11275" y="5715000"/>
            <a:ext cx="190341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contribution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2600" y="1087438"/>
            <a:ext cx="8178800" cy="4683125"/>
          </a:xfrm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rgbClr val="0033CC"/>
                </a:solidFill>
              </a:rPr>
              <a:t>[</a:t>
            </a:r>
            <a:r>
              <a:rPr lang="zh-CN" altLang="en-US" b="1" dirty="0" smtClean="0">
                <a:solidFill>
                  <a:srgbClr val="0033CC"/>
                </a:solidFill>
              </a:rPr>
              <a:t>高频短语</a:t>
            </a:r>
            <a:r>
              <a:rPr lang="en-US" altLang="zh-CN" b="1" dirty="0" smtClean="0">
                <a:solidFill>
                  <a:srgbClr val="0033CC"/>
                </a:solidFill>
              </a:rPr>
              <a:t>]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1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______________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　发生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造成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2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_______________</a:t>
            </a:r>
            <a:r>
              <a:rPr lang="en-US" b="1" kern="100" dirty="0" smtClean="0">
                <a:latin typeface="Times New Roman"/>
                <a:cs typeface="Courier New"/>
              </a:rPr>
              <a:t>  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同意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赞成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订购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3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______________</a:t>
            </a:r>
            <a:r>
              <a:rPr lang="en-US" b="1" kern="100" dirty="0" smtClean="0">
                <a:latin typeface="Times New Roman"/>
                <a:cs typeface="Courier New"/>
              </a:rPr>
              <a:t>  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大量的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4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</a:t>
            </a:r>
            <a:r>
              <a:rPr lang="en-US" b="1" kern="100" dirty="0" smtClean="0">
                <a:latin typeface="Times New Roman"/>
                <a:cs typeface="Courier New"/>
              </a:rPr>
              <a:t> 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上升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增长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升起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5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___________</a:t>
            </a:r>
            <a:r>
              <a:rPr lang="en-US" b="1" kern="100" dirty="0" smtClean="0">
                <a:latin typeface="Times New Roman"/>
                <a:cs typeface="Courier New"/>
              </a:rPr>
              <a:t>  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导致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6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_______________</a:t>
            </a:r>
            <a:r>
              <a:rPr lang="en-US" b="1" kern="100" dirty="0" smtClean="0">
                <a:latin typeface="Times New Roman"/>
                <a:cs typeface="Courier New"/>
              </a:rPr>
              <a:t>  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反对</a:t>
            </a:r>
            <a:r>
              <a:rPr lang="en-US" b="1" kern="100" dirty="0" smtClean="0">
                <a:latin typeface="宋体"/>
                <a:cs typeface="Times New Roman"/>
              </a:rPr>
              <a:t>……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7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</a:t>
            </a:r>
            <a:r>
              <a:rPr lang="en-US" b="1" kern="100" dirty="0" smtClean="0">
                <a:latin typeface="Times New Roman"/>
                <a:cs typeface="Courier New"/>
              </a:rPr>
              <a:t>  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即使</a:t>
            </a:r>
            <a:endParaRPr lang="zh-CN" altLang="en-US" kern="100" dirty="0" smtClean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4438" y="1643063"/>
            <a:ext cx="16986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come</a:t>
            </a:r>
            <a:r>
              <a:rPr lang="en-US" sz="2400" b="1" kern="100" dirty="0">
                <a:solidFill>
                  <a:prstClr val="black"/>
                </a:solidFill>
                <a:latin typeface="Times New Roman"/>
                <a:cs typeface="Courier New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about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00" y="2214563"/>
            <a:ext cx="17668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subscribe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to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4438" y="2786063"/>
            <a:ext cx="181768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quantities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of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6988" y="3286125"/>
            <a:ext cx="989012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go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up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4438" y="3857625"/>
            <a:ext cx="12636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result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in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4438" y="4429125"/>
            <a:ext cx="19812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be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opposed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to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4438" y="5000625"/>
            <a:ext cx="10477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even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if</a:t>
            </a:r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2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2600" y="1249363"/>
            <a:ext cx="8178800" cy="4359275"/>
          </a:xfrm>
        </p:spPr>
        <p:txBody>
          <a:bodyPr/>
          <a:lstStyle/>
          <a:p>
            <a:pPr>
              <a:lnSpc>
                <a:spcPct val="2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8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___________</a:t>
            </a:r>
            <a:r>
              <a:rPr lang="en-US" b="1" kern="100" dirty="0" smtClean="0">
                <a:latin typeface="Times New Roman"/>
                <a:cs typeface="Courier New"/>
              </a:rPr>
              <a:t>  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继续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>
              <a:lnSpc>
                <a:spcPct val="2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9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_________________</a:t>
            </a:r>
            <a:r>
              <a:rPr lang="en-US" b="1" kern="100" dirty="0" smtClean="0">
                <a:latin typeface="Times New Roman"/>
                <a:cs typeface="Courier New"/>
              </a:rPr>
              <a:t> 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大体上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基本上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>
              <a:lnSpc>
                <a:spcPct val="2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10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_____________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代表</a:t>
            </a:r>
            <a:r>
              <a:rPr lang="en-US" b="1" kern="100" dirty="0" smtClean="0">
                <a:latin typeface="宋体"/>
                <a:cs typeface="Times New Roman"/>
              </a:rPr>
              <a:t>……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一方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作为</a:t>
            </a:r>
            <a:r>
              <a:rPr lang="en-US" b="1" kern="100" dirty="0" smtClean="0">
                <a:latin typeface="宋体"/>
                <a:cs typeface="Times New Roman"/>
              </a:rPr>
              <a:t>……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的代言人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>
              <a:lnSpc>
                <a:spcPct val="2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11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______________</a:t>
            </a:r>
            <a:r>
              <a:rPr lang="en-US" b="1" kern="100" dirty="0" smtClean="0">
                <a:latin typeface="Times New Roman"/>
                <a:cs typeface="Courier New"/>
              </a:rPr>
              <a:t>  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忍受</a:t>
            </a:r>
            <a:r>
              <a:rPr lang="en-US" b="1" kern="100" dirty="0" smtClean="0">
                <a:latin typeface="Times New Roman"/>
                <a:cs typeface="Courier New"/>
              </a:rPr>
              <a:t>;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容忍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>
              <a:lnSpc>
                <a:spcPct val="2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12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____________</a:t>
            </a:r>
            <a:r>
              <a:rPr lang="en-US" b="1" kern="100" dirty="0" smtClean="0">
                <a:latin typeface="Times New Roman"/>
                <a:cs typeface="Courier New"/>
              </a:rPr>
              <a:t>  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只要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>
              <a:lnSpc>
                <a:spcPct val="2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kern="100" dirty="0" smtClean="0">
                <a:latin typeface="Times New Roman"/>
                <a:cs typeface="Courier New"/>
              </a:rPr>
              <a:t>13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．</a:t>
            </a:r>
            <a:r>
              <a:rPr lang="en-US" altLang="zh-CN" b="1" kern="100" dirty="0" smtClean="0">
                <a:latin typeface="Times New Roman"/>
                <a:cs typeface="Times New Roman"/>
              </a:rPr>
              <a:t>____________</a:t>
            </a:r>
            <a:r>
              <a:rPr lang="en-US" b="1" kern="100" dirty="0" smtClean="0">
                <a:latin typeface="Times New Roman"/>
                <a:cs typeface="Courier New"/>
              </a:rPr>
              <a:t>  </a:t>
            </a:r>
            <a:r>
              <a:rPr lang="zh-CN" altLang="en-US" b="1" kern="100" dirty="0" smtClean="0">
                <a:latin typeface="Times New Roman"/>
                <a:cs typeface="Times New Roman"/>
              </a:rPr>
              <a:t>等等</a:t>
            </a:r>
            <a:endParaRPr lang="zh-CN" altLang="en-US" kern="100" dirty="0" smtClean="0">
              <a:latin typeface="宋体"/>
              <a:cs typeface="Courier New"/>
            </a:endParaRPr>
          </a:p>
          <a:p>
            <a:pPr>
              <a:lnSpc>
                <a:spcPct val="200000"/>
              </a:lnSpc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14438" y="1428750"/>
            <a:ext cx="12033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keep</a:t>
            </a:r>
            <a:r>
              <a:rPr lang="en-US" sz="2400" b="1" kern="100" dirty="0">
                <a:solidFill>
                  <a:prstClr val="black"/>
                </a:solidFill>
                <a:latin typeface="Times New Roman"/>
                <a:cs typeface="Courier New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on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5875" y="2143125"/>
            <a:ext cx="19208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on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the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whole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75" y="2928938"/>
            <a:ext cx="18176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on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behalf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of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5875" y="3643313"/>
            <a:ext cx="170973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put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up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with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85875" y="4286250"/>
            <a:ext cx="14509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so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long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as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7313" y="5072063"/>
            <a:ext cx="14351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and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so</a:t>
            </a:r>
            <a:r>
              <a:rPr lang="en-US" sz="2400" b="1" kern="100" dirty="0">
                <a:latin typeface="Times New Roman"/>
                <a:cs typeface="Courier New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latin typeface="Times New Roman"/>
                <a:cs typeface="Courier New"/>
              </a:rPr>
              <a:t>on</a:t>
            </a:r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7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7504" y="116632"/>
            <a:ext cx="8856984" cy="6002502"/>
          </a:xfrm>
        </p:spPr>
        <p:txBody>
          <a:bodyPr/>
          <a:lstStyle/>
          <a:p>
            <a:r>
              <a:rPr lang="en-US" altLang="zh-CN" sz="3200" dirty="0" smtClean="0"/>
              <a:t>1. but it is a rapid increase when_____(compare)to    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other natural changes.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3200" dirty="0" smtClean="0"/>
              <a:t>2. So how has this </a:t>
            </a:r>
            <a:r>
              <a:rPr lang="en-US" altLang="zh-CN" sz="3200" b="1" dirty="0" smtClean="0"/>
              <a:t>come about</a:t>
            </a:r>
            <a:r>
              <a:rPr lang="en-US" altLang="zh-CN" sz="3200" dirty="0" smtClean="0"/>
              <a:t>?</a:t>
            </a:r>
            <a:r>
              <a:rPr lang="en-US" altLang="ja-JP" sz="3200" b="1" dirty="0">
                <a:solidFill>
                  <a:srgbClr val="FF0066"/>
                </a:solidFill>
              </a:rPr>
              <a:t> </a:t>
            </a:r>
            <a:endParaRPr lang="en-US" altLang="ja-JP" sz="3200" b="1" dirty="0" smtClean="0">
              <a:solidFill>
                <a:srgbClr val="FF0066"/>
              </a:solidFill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ja-JP" sz="2800" b="1" dirty="0" smtClean="0">
                <a:solidFill>
                  <a:srgbClr val="FF0066"/>
                </a:solidFill>
              </a:rPr>
              <a:t>    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ja-JP" sz="2800" b="1" dirty="0" smtClean="0">
                <a:solidFill>
                  <a:srgbClr val="FF0000"/>
                </a:solidFill>
              </a:rPr>
              <a:t>     c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ome </a:t>
            </a:r>
            <a:r>
              <a:rPr lang="en-US" altLang="zh-CN" sz="2800" b="1" dirty="0">
                <a:solidFill>
                  <a:srgbClr val="FF0000"/>
                </a:solidFill>
              </a:rPr>
              <a:t>about</a:t>
            </a:r>
            <a:r>
              <a:rPr lang="en-US" altLang="zh-CN" sz="2800" b="1" dirty="0">
                <a:solidFill>
                  <a:srgbClr val="FF0066"/>
                </a:solidFill>
              </a:rPr>
              <a:t>: </a:t>
            </a:r>
            <a:r>
              <a:rPr lang="en-US" altLang="ja-JP" sz="2800" dirty="0"/>
              <a:t>t</a:t>
            </a:r>
            <a:r>
              <a:rPr lang="en-US" altLang="zh-CN" sz="2800" dirty="0"/>
              <a:t>ake place; happen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zh-CN" altLang="en-US" b="1" dirty="0" smtClean="0"/>
              <a:t>表示</a:t>
            </a:r>
            <a:r>
              <a:rPr lang="zh-CN" altLang="en-US" b="1" dirty="0"/>
              <a:t>“发生、产生”，多指事情已经发生了，但还不知道为什么，常用于疑问句和否定句，例</a:t>
            </a:r>
            <a:r>
              <a:rPr lang="en-US" altLang="zh-CN" b="1" dirty="0"/>
              <a:t>: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 dirty="0"/>
              <a:t>When Mother woke up, she didn’t </a:t>
            </a:r>
            <a:r>
              <a:rPr lang="en-US" altLang="zh-CN" sz="2800" dirty="0" smtClean="0"/>
              <a:t>know </a:t>
            </a:r>
            <a:r>
              <a:rPr lang="en-US" altLang="zh-CN" sz="2800" dirty="0"/>
              <a:t>what had </a:t>
            </a:r>
            <a:r>
              <a:rPr lang="en-US" altLang="zh-CN" sz="2800" dirty="0">
                <a:solidFill>
                  <a:srgbClr val="FF0000"/>
                </a:solidFill>
              </a:rPr>
              <a:t>come about</a:t>
            </a:r>
            <a:r>
              <a:rPr lang="en-US" altLang="zh-CN" sz="2800" dirty="0"/>
              <a:t>. 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 dirty="0"/>
              <a:t>I’ll never understand how it </a:t>
            </a:r>
            <a:r>
              <a:rPr lang="en-US" altLang="zh-CN" sz="2800" dirty="0">
                <a:solidFill>
                  <a:srgbClr val="FF0000"/>
                </a:solidFill>
              </a:rPr>
              <a:t>came </a:t>
            </a:r>
            <a:r>
              <a:rPr lang="en-US" altLang="zh-CN" sz="2800" dirty="0" smtClean="0">
                <a:solidFill>
                  <a:srgbClr val="FF0000"/>
                </a:solidFill>
              </a:rPr>
              <a:t>about </a:t>
            </a:r>
            <a:r>
              <a:rPr lang="en-US" altLang="zh-CN" sz="2800" dirty="0" smtClean="0"/>
              <a:t>that </a:t>
            </a:r>
            <a:r>
              <a:rPr lang="en-US" altLang="zh-CN" sz="2800" dirty="0"/>
              <a:t>you were late three times a week.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344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7504" y="188640"/>
            <a:ext cx="8928992" cy="6480720"/>
          </a:xfrm>
        </p:spPr>
        <p:txBody>
          <a:bodyPr/>
          <a:lstStyle/>
          <a:p>
            <a:pPr>
              <a:defRPr/>
            </a:pPr>
            <a:r>
              <a:rPr lang="en-US" altLang="zh-CN" sz="3200" b="1" kern="100" dirty="0" smtClean="0">
                <a:latin typeface="Times New Roman"/>
                <a:cs typeface="Courier New"/>
              </a:rPr>
              <a:t>3. There </a:t>
            </a:r>
            <a:r>
              <a:rPr lang="en-US" altLang="zh-CN" sz="3200" b="1" kern="100" dirty="0">
                <a:latin typeface="Times New Roman"/>
                <a:cs typeface="Courier New"/>
              </a:rPr>
              <a:t>is no doubt</a:t>
            </a:r>
            <a:r>
              <a:rPr lang="en-US" altLang="zh-CN" sz="3200" kern="100" dirty="0">
                <a:latin typeface="Times New Roman"/>
                <a:cs typeface="Courier New"/>
              </a:rPr>
              <a:t> </a:t>
            </a:r>
            <a:r>
              <a:rPr lang="en-US" altLang="zh-CN" sz="3200" b="1" kern="100" dirty="0" smtClean="0">
                <a:latin typeface="Times New Roman"/>
                <a:cs typeface="Courier New"/>
              </a:rPr>
              <a:t>that</a:t>
            </a:r>
            <a:r>
              <a:rPr lang="en-US" altLang="zh-CN" sz="3200" kern="100" dirty="0" smtClean="0">
                <a:latin typeface="Times New Roman"/>
                <a:cs typeface="Courier New"/>
              </a:rPr>
              <a:t> the </a:t>
            </a:r>
            <a:r>
              <a:rPr lang="en-US" altLang="zh-CN" sz="3200" kern="100" dirty="0">
                <a:latin typeface="Times New Roman"/>
                <a:cs typeface="Courier New"/>
              </a:rPr>
              <a:t>earth is becoming </a:t>
            </a:r>
            <a:r>
              <a:rPr lang="en-US" altLang="zh-CN" sz="3200" kern="100" dirty="0" smtClean="0">
                <a:latin typeface="Times New Roman"/>
                <a:cs typeface="Courier New"/>
              </a:rPr>
              <a:t> warmer </a:t>
            </a:r>
            <a:r>
              <a:rPr lang="en-US" altLang="zh-CN" sz="3200" kern="100" dirty="0">
                <a:latin typeface="Times New Roman"/>
                <a:cs typeface="Courier New"/>
              </a:rPr>
              <a:t>and that </a:t>
            </a:r>
            <a:r>
              <a:rPr lang="en-US" altLang="zh-CN" sz="3200" b="1" kern="100" dirty="0">
                <a:latin typeface="Times New Roman"/>
                <a:cs typeface="Courier New"/>
              </a:rPr>
              <a:t>it is </a:t>
            </a:r>
            <a:r>
              <a:rPr lang="en-US" altLang="zh-CN" sz="3200" kern="100" dirty="0">
                <a:latin typeface="Times New Roman"/>
                <a:cs typeface="Courier New"/>
              </a:rPr>
              <a:t>human activity </a:t>
            </a:r>
            <a:r>
              <a:rPr lang="en-US" altLang="zh-CN" sz="3200" b="1" kern="100" dirty="0">
                <a:latin typeface="Times New Roman"/>
                <a:cs typeface="Courier New"/>
              </a:rPr>
              <a:t>that</a:t>
            </a:r>
            <a:r>
              <a:rPr lang="en-US" altLang="zh-CN" sz="3200" kern="100" dirty="0">
                <a:latin typeface="Times New Roman"/>
                <a:cs typeface="Courier New"/>
              </a:rPr>
              <a:t> has caused this global warming </a:t>
            </a:r>
            <a:r>
              <a:rPr lang="en-US" altLang="zh-CN" sz="3200" b="1" kern="100" dirty="0">
                <a:latin typeface="Times New Roman"/>
                <a:cs typeface="Courier New"/>
              </a:rPr>
              <a:t>rather than </a:t>
            </a:r>
            <a:r>
              <a:rPr lang="en-US" altLang="zh-CN" sz="3200" kern="100" dirty="0">
                <a:latin typeface="Times New Roman"/>
                <a:cs typeface="Courier New"/>
              </a:rPr>
              <a:t>a random </a:t>
            </a:r>
            <a:r>
              <a:rPr lang="en-US" altLang="zh-CN" sz="3200" b="1" kern="100" dirty="0">
                <a:latin typeface="Times New Roman"/>
                <a:cs typeface="Courier New"/>
              </a:rPr>
              <a:t>but</a:t>
            </a:r>
            <a:r>
              <a:rPr lang="en-US" altLang="zh-CN" sz="3200" kern="100" dirty="0">
                <a:latin typeface="Times New Roman"/>
                <a:cs typeface="Courier New"/>
              </a:rPr>
              <a:t> natural phenomenon.</a:t>
            </a:r>
            <a:endParaRPr lang="zh-CN" altLang="en-US" sz="3200" kern="100" dirty="0">
              <a:latin typeface="宋体"/>
              <a:cs typeface="Courier New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2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5536" y="260648"/>
            <a:ext cx="8266289" cy="6025872"/>
          </a:xfrm>
        </p:spPr>
        <p:txBody>
          <a:bodyPr/>
          <a:lstStyle/>
          <a:p>
            <a:r>
              <a:rPr lang="en-US" altLang="zh-CN" sz="3200" dirty="0" smtClean="0"/>
              <a:t>4. All scientists </a:t>
            </a:r>
            <a:r>
              <a:rPr lang="en-US" altLang="zh-CN" sz="3200" b="1" dirty="0" smtClean="0"/>
              <a:t>subscribe to </a:t>
            </a:r>
            <a:r>
              <a:rPr lang="en-US" altLang="zh-CN" sz="3200" dirty="0" smtClean="0"/>
              <a:t>the view </a:t>
            </a:r>
            <a:r>
              <a:rPr lang="en-US" altLang="zh-CN" sz="3200" b="1" dirty="0" smtClean="0"/>
              <a:t>that </a:t>
            </a:r>
            <a:r>
              <a:rPr lang="en-US" altLang="zh-CN" sz="3200" dirty="0" smtClean="0"/>
              <a:t>the   </a:t>
            </a:r>
          </a:p>
          <a:p>
            <a:r>
              <a:rPr lang="en-US" altLang="zh-CN" sz="3200" dirty="0" smtClean="0"/>
              <a:t>increase in the earth’s temperature </a:t>
            </a:r>
            <a:r>
              <a:rPr lang="en-US" altLang="zh-CN" sz="3200" b="1" dirty="0" smtClean="0"/>
              <a:t>is due to </a:t>
            </a:r>
            <a:r>
              <a:rPr lang="en-US" altLang="zh-CN" sz="3200" dirty="0" smtClean="0"/>
              <a:t>the  burning of fossil fuels like coal , natural gas and oil to produce energy.</a:t>
            </a:r>
          </a:p>
          <a:p>
            <a:pPr algn="just">
              <a:defRPr/>
            </a:pPr>
            <a:endParaRPr lang="en-US" altLang="zh-CN" sz="3200" b="1" kern="100" dirty="0" smtClean="0">
              <a:latin typeface="Times New Roman"/>
              <a:cs typeface="Courier New"/>
            </a:endParaRPr>
          </a:p>
          <a:p>
            <a:pPr algn="just">
              <a:defRPr/>
            </a:pP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cs typeface="Courier New"/>
              </a:rPr>
              <a:t>subscribe to </a:t>
            </a:r>
            <a:r>
              <a:rPr lang="zh-CN" altLang="en-US" sz="3200" b="1" kern="100" dirty="0" smtClean="0">
                <a:latin typeface="Times New Roman"/>
                <a:cs typeface="Times New Roman"/>
              </a:rPr>
              <a:t>订阅</a:t>
            </a:r>
            <a:r>
              <a:rPr lang="en-US" altLang="zh-CN" sz="3200" b="1" kern="100" dirty="0">
                <a:latin typeface="宋体"/>
                <a:cs typeface="Times New Roman"/>
              </a:rPr>
              <a:t>……</a:t>
            </a:r>
            <a:r>
              <a:rPr lang="en-US" altLang="zh-CN" sz="3200" b="1" kern="100" dirty="0">
                <a:latin typeface="Times New Roman"/>
                <a:cs typeface="Courier New"/>
              </a:rPr>
              <a:t>; </a:t>
            </a:r>
            <a:r>
              <a:rPr lang="zh-CN" altLang="en-US" sz="3200" b="1" kern="100" dirty="0" smtClean="0">
                <a:latin typeface="Times New Roman"/>
                <a:cs typeface="Times New Roman"/>
              </a:rPr>
              <a:t>签名</a:t>
            </a:r>
            <a:r>
              <a:rPr lang="zh-CN" altLang="en-US" sz="3200" b="1" kern="100" dirty="0">
                <a:latin typeface="Times New Roman"/>
                <a:cs typeface="Times New Roman"/>
              </a:rPr>
              <a:t>认可</a:t>
            </a:r>
            <a:r>
              <a:rPr lang="en-US" altLang="zh-CN" sz="3200" b="1" kern="100" dirty="0" smtClean="0">
                <a:latin typeface="Times New Roman"/>
                <a:cs typeface="Courier New"/>
              </a:rPr>
              <a:t>,   </a:t>
            </a:r>
            <a:r>
              <a:rPr lang="zh-CN" altLang="en-US" sz="3200" b="1" kern="100" dirty="0" smtClean="0">
                <a:latin typeface="Times New Roman"/>
                <a:cs typeface="Times New Roman"/>
              </a:rPr>
              <a:t>同意</a:t>
            </a:r>
            <a:r>
              <a:rPr lang="en-US" altLang="zh-CN" sz="3200" b="1" kern="100" dirty="0">
                <a:latin typeface="宋体"/>
                <a:cs typeface="Times New Roman"/>
              </a:rPr>
              <a:t>……</a:t>
            </a:r>
            <a:endParaRPr lang="zh-CN" altLang="en-US" sz="3200" kern="100" dirty="0">
              <a:latin typeface="宋体"/>
              <a:cs typeface="Courier New"/>
            </a:endParaRPr>
          </a:p>
          <a:p>
            <a:pPr algn="just">
              <a:defRPr/>
            </a:pPr>
            <a:r>
              <a:rPr lang="en-US" altLang="zh-CN" sz="3200" b="1" kern="100" dirty="0" smtClean="0">
                <a:latin typeface="Times New Roman"/>
                <a:cs typeface="Courier New"/>
              </a:rPr>
              <a:t>subscribe </a:t>
            </a:r>
            <a:r>
              <a:rPr lang="en-US" altLang="zh-CN" sz="3200" b="1" kern="100" dirty="0">
                <a:latin typeface="Times New Roman"/>
                <a:cs typeface="Courier New"/>
              </a:rPr>
              <a:t>name  </a:t>
            </a:r>
            <a:r>
              <a:rPr lang="zh-CN" altLang="en-US" sz="3200" b="1" kern="100" dirty="0">
                <a:latin typeface="Times New Roman"/>
                <a:cs typeface="Times New Roman"/>
              </a:rPr>
              <a:t>签名</a:t>
            </a:r>
            <a:r>
              <a:rPr lang="en-US" altLang="zh-CN" sz="3200" b="1" kern="100" dirty="0">
                <a:latin typeface="Times New Roman"/>
                <a:cs typeface="Courier New"/>
              </a:rPr>
              <a:t> </a:t>
            </a:r>
            <a:endParaRPr lang="zh-CN" altLang="en-US" sz="3200" kern="100" dirty="0">
              <a:latin typeface="宋体"/>
              <a:cs typeface="Courier New"/>
            </a:endParaRPr>
          </a:p>
          <a:p>
            <a:pPr algn="just">
              <a:defRPr/>
            </a:pPr>
            <a:r>
              <a:rPr lang="en-US" altLang="zh-CN" sz="3200" b="1" kern="100" dirty="0">
                <a:latin typeface="Times New Roman"/>
                <a:cs typeface="Courier New"/>
              </a:rPr>
              <a:t>subscribe a will  </a:t>
            </a:r>
            <a:r>
              <a:rPr lang="zh-CN" altLang="en-US" sz="3200" b="1" kern="100" dirty="0">
                <a:latin typeface="Times New Roman"/>
                <a:cs typeface="Times New Roman"/>
              </a:rPr>
              <a:t>在遗嘱上签字</a:t>
            </a:r>
            <a:r>
              <a:rPr lang="en-US" altLang="zh-CN" sz="3200" b="1" kern="100" dirty="0">
                <a:latin typeface="Times New Roman"/>
                <a:cs typeface="Courier New"/>
              </a:rPr>
              <a:t> </a:t>
            </a:r>
            <a:endParaRPr lang="zh-CN" altLang="en-US" sz="3200" kern="100" dirty="0">
              <a:latin typeface="宋体"/>
              <a:cs typeface="Courier New"/>
            </a:endParaRPr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80137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altLang="zh-CN" b="1" kern="100" dirty="0">
                <a:latin typeface="宋体"/>
                <a:cs typeface="Times New Roman"/>
              </a:rPr>
              <a:t>①</a:t>
            </a:r>
            <a:r>
              <a:rPr lang="en-US" altLang="zh-CN" b="1" kern="100" dirty="0">
                <a:latin typeface="Times New Roman"/>
                <a:cs typeface="Courier New"/>
              </a:rPr>
              <a:t>I was unwilling to </a:t>
            </a:r>
            <a:r>
              <a:rPr lang="en-US" altLang="zh-CN" b="1" u="sng" kern="100" dirty="0">
                <a:latin typeface="Times New Roman"/>
                <a:cs typeface="Courier New"/>
              </a:rPr>
              <a:t>subscribe to </a:t>
            </a:r>
            <a:r>
              <a:rPr lang="en-US" altLang="zh-CN" b="1" kern="100" dirty="0">
                <a:latin typeface="Times New Roman"/>
                <a:cs typeface="Courier New"/>
              </a:rPr>
              <a:t>the contract, but it seemed that I had no choice.</a:t>
            </a:r>
            <a:endParaRPr lang="zh-CN" altLang="en-US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b="1" kern="100" dirty="0">
                <a:latin typeface="Times New Roman"/>
                <a:cs typeface="Times New Roman"/>
              </a:rPr>
              <a:t>我不愿在合同上签字</a:t>
            </a:r>
            <a:r>
              <a:rPr lang="en-US" altLang="zh-CN" b="1" kern="100" dirty="0">
                <a:latin typeface="Times New Roman"/>
                <a:cs typeface="Courier New"/>
              </a:rPr>
              <a:t>,</a:t>
            </a:r>
            <a:r>
              <a:rPr lang="zh-CN" altLang="en-US" b="1" kern="100" dirty="0">
                <a:latin typeface="Times New Roman"/>
                <a:cs typeface="Times New Roman"/>
              </a:rPr>
              <a:t>可又似乎别无选择。</a:t>
            </a:r>
            <a:endParaRPr lang="zh-CN" altLang="en-US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b="1" kern="100" dirty="0">
                <a:latin typeface="宋体"/>
                <a:cs typeface="Times New Roman"/>
              </a:rPr>
              <a:t>②</a:t>
            </a:r>
            <a:r>
              <a:rPr lang="en-US" altLang="zh-CN" b="1" kern="100" dirty="0">
                <a:latin typeface="Times New Roman"/>
                <a:cs typeface="Courier New"/>
              </a:rPr>
              <a:t>My main reason for subscribing to </a:t>
            </a:r>
            <a:r>
              <a:rPr lang="en-US" altLang="zh-CN" b="1" i="1" kern="100" dirty="0">
                <a:latin typeface="Times New Roman"/>
                <a:cs typeface="Courier New"/>
              </a:rPr>
              <a:t>Ne</a:t>
            </a:r>
            <a:r>
              <a:rPr lang="en-US" altLang="zh-CN" b="1" i="1" kern="100" dirty="0">
                <a:latin typeface="Book Antiqua"/>
                <a:cs typeface="Times New Roman"/>
              </a:rPr>
              <a:t>w</a:t>
            </a:r>
            <a:r>
              <a:rPr lang="en-US" altLang="zh-CN" b="1" kern="100" dirty="0">
                <a:latin typeface="Times New Roman"/>
                <a:cs typeface="Courier New"/>
              </a:rPr>
              <a:t> </a:t>
            </a:r>
            <a:r>
              <a:rPr lang="en-US" altLang="zh-CN" b="1" i="1" kern="100" dirty="0">
                <a:latin typeface="Times New Roman"/>
                <a:cs typeface="Courier New"/>
              </a:rPr>
              <a:t>Scientist</a:t>
            </a:r>
            <a:r>
              <a:rPr lang="en-US" altLang="zh-CN" b="1" kern="100" dirty="0">
                <a:latin typeface="Times New Roman"/>
                <a:cs typeface="Courier New"/>
              </a:rPr>
              <a:t> is to keep the pace of advances in science.</a:t>
            </a:r>
            <a:endParaRPr lang="zh-CN" altLang="en-US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b="1" kern="100" dirty="0">
                <a:latin typeface="Times New Roman"/>
                <a:cs typeface="Times New Roman"/>
              </a:rPr>
              <a:t>我订阅</a:t>
            </a:r>
            <a:r>
              <a:rPr lang="en-US" altLang="zh-CN" b="1" kern="100" dirty="0">
                <a:latin typeface="Times New Roman"/>
                <a:cs typeface="Times New Roman"/>
              </a:rPr>
              <a:t>《</a:t>
            </a:r>
            <a:r>
              <a:rPr lang="zh-CN" altLang="en-US" b="1" kern="100" dirty="0">
                <a:latin typeface="Times New Roman"/>
                <a:cs typeface="Times New Roman"/>
              </a:rPr>
              <a:t>新科学家</a:t>
            </a:r>
            <a:r>
              <a:rPr lang="en-US" altLang="zh-CN" b="1" kern="100" dirty="0">
                <a:latin typeface="Times New Roman"/>
                <a:cs typeface="Times New Roman"/>
              </a:rPr>
              <a:t>》</a:t>
            </a:r>
            <a:r>
              <a:rPr lang="zh-CN" altLang="en-US" b="1" kern="100" dirty="0">
                <a:latin typeface="Times New Roman"/>
                <a:cs typeface="Times New Roman"/>
              </a:rPr>
              <a:t>的主要原因是要跟上科学的进步。</a:t>
            </a:r>
            <a:endParaRPr lang="zh-CN" altLang="en-US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b="1" kern="100" dirty="0">
                <a:latin typeface="宋体"/>
                <a:cs typeface="宋体"/>
              </a:rPr>
              <a:t>③</a:t>
            </a:r>
            <a:r>
              <a:rPr lang="en-US" altLang="zh-CN" b="1" kern="100" dirty="0">
                <a:latin typeface="Times New Roman"/>
                <a:cs typeface="Courier New"/>
              </a:rPr>
              <a:t>Don’t go and ask for her idea about our plan</a:t>
            </a:r>
            <a:r>
              <a:rPr lang="en-US" altLang="zh-CN" b="1" kern="100" dirty="0" smtClean="0">
                <a:latin typeface="Times New Roman"/>
                <a:cs typeface="Courier New"/>
              </a:rPr>
              <a:t>. Never</a:t>
            </a:r>
            <a:r>
              <a:rPr lang="en-US" altLang="zh-CN" b="1" kern="100" dirty="0">
                <a:latin typeface="Times New Roman"/>
                <a:cs typeface="Courier New"/>
              </a:rPr>
              <a:t> </a:t>
            </a:r>
            <a:r>
              <a:rPr lang="en-US" altLang="zh-CN" b="1" kern="100" dirty="0" smtClean="0">
                <a:latin typeface="Times New Roman"/>
                <a:cs typeface="Courier New"/>
              </a:rPr>
              <a:t>will </a:t>
            </a:r>
            <a:r>
              <a:rPr lang="en-US" altLang="zh-CN" b="1" kern="100" dirty="0">
                <a:latin typeface="Times New Roman"/>
                <a:cs typeface="Courier New"/>
              </a:rPr>
              <a:t>she subscribe to it for the trip</a:t>
            </a:r>
            <a:r>
              <a:rPr lang="en-US" altLang="zh-CN" b="1" kern="100" dirty="0" smtClean="0">
                <a:latin typeface="Times New Roman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b="1" kern="100" dirty="0" smtClean="0">
                <a:latin typeface="Times New Roman"/>
                <a:cs typeface="Times New Roman"/>
              </a:rPr>
              <a:t>不要</a:t>
            </a:r>
            <a:r>
              <a:rPr lang="zh-CN" altLang="en-US" b="1" kern="100" dirty="0">
                <a:latin typeface="Times New Roman"/>
                <a:cs typeface="Times New Roman"/>
              </a:rPr>
              <a:t>去问她对我们这个计划的想法。她不会同意这次旅行的。</a:t>
            </a:r>
            <a:endParaRPr lang="zh-CN" altLang="en-US" kern="100" dirty="0">
              <a:latin typeface="宋体"/>
              <a:cs typeface="Courier New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37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7504" y="116632"/>
            <a:ext cx="9036496" cy="6624736"/>
          </a:xfrm>
        </p:spPr>
        <p:txBody>
          <a:bodyPr/>
          <a:lstStyle/>
          <a:p>
            <a:r>
              <a:rPr lang="en-US" altLang="zh-CN" sz="3200" dirty="0" smtClean="0"/>
              <a:t>5. There is a natural phenomenon ___ scientists call  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the ‘greenhouse effect’.</a:t>
            </a:r>
          </a:p>
          <a:p>
            <a:r>
              <a:rPr lang="en-US" altLang="zh-CN" sz="3200" dirty="0" smtClean="0"/>
              <a:t>6. </a:t>
            </a:r>
            <a:r>
              <a:rPr lang="en-US" altLang="zh-CN" sz="3200" b="1" dirty="0" smtClean="0"/>
              <a:t>Without</a:t>
            </a:r>
            <a:r>
              <a:rPr lang="en-US" altLang="zh-CN" sz="3200" dirty="0" smtClean="0"/>
              <a:t> the ‘greenhouse effect’, the earth </a:t>
            </a:r>
            <a:r>
              <a:rPr lang="en-US" altLang="zh-CN" sz="3200" b="1" dirty="0" smtClean="0"/>
              <a:t>would</a:t>
            </a:r>
            <a:r>
              <a:rPr lang="en-US" altLang="zh-CN" sz="3200" dirty="0" smtClean="0"/>
              <a:t> 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be about thirty-three degrees cooler than</a:t>
            </a:r>
            <a:r>
              <a:rPr lang="en-US" altLang="zh-CN" sz="3200" b="1" dirty="0" smtClean="0"/>
              <a:t> it </a:t>
            </a:r>
            <a:r>
              <a:rPr lang="en-US" altLang="zh-CN" sz="3200" dirty="0" smtClean="0"/>
              <a:t>is.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</a:t>
            </a:r>
            <a:r>
              <a:rPr lang="en-US" altLang="zh-CN" sz="2800" dirty="0" smtClean="0"/>
              <a:t>The temperature on the earth is milder than ___ on 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the Mars.</a:t>
            </a:r>
          </a:p>
          <a:p>
            <a:r>
              <a:rPr lang="en-US" altLang="zh-CN" sz="3200" dirty="0" smtClean="0"/>
              <a:t>7. It means that more heat energy </a:t>
            </a:r>
            <a:r>
              <a:rPr lang="en-US" altLang="zh-CN" sz="3200" b="1" dirty="0" smtClean="0"/>
              <a:t>tends to </a:t>
            </a:r>
            <a:r>
              <a:rPr lang="en-US" altLang="zh-CN" sz="3200" dirty="0" smtClean="0"/>
              <a:t>be trapped   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in the atmosphere _____(cause) the global   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temperature to go up.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0137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1072</Words>
  <Application>Microsoft Office PowerPoint</Application>
  <PresentationFormat>全屏显示(4:3)</PresentationFormat>
  <Paragraphs>167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10</cp:revision>
  <dcterms:created xsi:type="dcterms:W3CDTF">2016-01-05T14:13:39Z</dcterms:created>
  <dcterms:modified xsi:type="dcterms:W3CDTF">2016-01-05T23:53:53Z</dcterms:modified>
</cp:coreProperties>
</file>