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5" r:id="rId8"/>
    <p:sldId id="266" r:id="rId9"/>
    <p:sldId id="264" r:id="rId10"/>
    <p:sldId id="280" r:id="rId11"/>
    <p:sldId id="268" r:id="rId12"/>
    <p:sldId id="282" r:id="rId13"/>
    <p:sldId id="283" r:id="rId14"/>
    <p:sldId id="269" r:id="rId15"/>
    <p:sldId id="270" r:id="rId16"/>
    <p:sldId id="271" r:id="rId17"/>
    <p:sldId id="272" r:id="rId18"/>
    <p:sldId id="287" r:id="rId19"/>
    <p:sldId id="294" r:id="rId20"/>
    <p:sldId id="290" r:id="rId21"/>
    <p:sldId id="291" r:id="rId22"/>
    <p:sldId id="292" r:id="rId23"/>
    <p:sldId id="293"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911F0-C5B9-4E7C-880B-BAEAB7AD78E4}" type="datetimeFigureOut">
              <a:rPr lang="zh-CN" altLang="en-US" smtClean="0"/>
              <a:t>2015-10-27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AE7E39-61CC-4847-9BCD-377F7E048969}" type="slidenum">
              <a:rPr lang="zh-CN" altLang="en-US" smtClean="0"/>
              <a:t>‹#›</a:t>
            </a:fld>
            <a:endParaRPr lang="zh-CN" altLang="en-US"/>
          </a:p>
        </p:txBody>
      </p:sp>
    </p:spTree>
    <p:extLst>
      <p:ext uri="{BB962C8B-B14F-4D97-AF65-F5344CB8AC3E}">
        <p14:creationId xmlns:p14="http://schemas.microsoft.com/office/powerpoint/2010/main" val="3151568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AE7E39-61CC-4847-9BCD-377F7E048969}" type="slidenum">
              <a:rPr lang="zh-CN" altLang="en-US" smtClean="0"/>
              <a:t>6</a:t>
            </a:fld>
            <a:endParaRPr lang="zh-CN" altLang="en-US"/>
          </a:p>
        </p:txBody>
      </p:sp>
    </p:spTree>
    <p:extLst>
      <p:ext uri="{BB962C8B-B14F-4D97-AF65-F5344CB8AC3E}">
        <p14:creationId xmlns:p14="http://schemas.microsoft.com/office/powerpoint/2010/main" val="165405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文本占位符 2"/>
          <p:cNvSpPr>
            <a:spLocks noGrp="1"/>
          </p:cNvSpPr>
          <p:nvPr>
            <p:ph type="body" sz="quarter" idx="10"/>
          </p:nvPr>
        </p:nvSpPr>
        <p:spPr>
          <a:xfrm>
            <a:off x="567016" y="571480"/>
            <a:ext cx="8009969" cy="572464"/>
          </a:xfrm>
          <a:prstGeom prst="rect">
            <a:avLst/>
          </a:prstGeom>
        </p:spPr>
        <p:txBody>
          <a:bodyPr wrap="square">
            <a:spAutoFit/>
          </a:bodyPr>
          <a:lstStyle>
            <a:lvl1pPr marL="0" indent="0">
              <a:lnSpc>
                <a:spcPct val="130000"/>
              </a:lnSpc>
              <a:spcBef>
                <a:spcPts val="0"/>
              </a:spcBef>
              <a:buNone/>
              <a:defRPr sz="2400" b="1" baseline="0">
                <a:latin typeface="Times New Roman" pitchFamily="18" charset="0"/>
                <a:ea typeface="+mn-ea"/>
                <a:cs typeface="Times New Roman" pitchFamily="18" charset="0"/>
              </a:defRPr>
            </a:lvl1pPr>
          </a:lstStyle>
          <a:p>
            <a:pPr lvl="0"/>
            <a:endParaRPr lang="zh-CN" altLang="en-US" dirty="0"/>
          </a:p>
        </p:txBody>
      </p:sp>
    </p:spTree>
    <p:extLst>
      <p:ext uri="{BB962C8B-B14F-4D97-AF65-F5344CB8AC3E}">
        <p14:creationId xmlns:p14="http://schemas.microsoft.com/office/powerpoint/2010/main" val="389793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2015-10-27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0"/>
            <a:ext cx="7772400" cy="1470025"/>
          </a:xfrm>
        </p:spPr>
        <p:txBody>
          <a:bodyPr>
            <a:normAutofit/>
          </a:bodyPr>
          <a:lstStyle/>
          <a:p>
            <a:r>
              <a:rPr lang="en-US" altLang="zh-CN" sz="6000" dirty="0" smtClean="0">
                <a:solidFill>
                  <a:srgbClr val="FF0000"/>
                </a:solidFill>
                <a:latin typeface="Times New Roman" panose="02020603050405020304" pitchFamily="18" charset="0"/>
                <a:cs typeface="Times New Roman" panose="02020603050405020304" pitchFamily="18" charset="0"/>
              </a:rPr>
              <a:t>Unit  4</a:t>
            </a:r>
            <a:endParaRPr lang="zh-CN" altLang="en-US" sz="6000" dirty="0">
              <a:solidFill>
                <a:srgbClr val="FF0000"/>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331640" y="2564904"/>
            <a:ext cx="6400800" cy="1752600"/>
          </a:xfrm>
        </p:spPr>
        <p:txBody>
          <a:bodyPr>
            <a:normAutofit/>
          </a:bodyPr>
          <a:lstStyle/>
          <a:p>
            <a:r>
              <a:rPr lang="en-US" altLang="zh-CN" sz="7200" dirty="0" smtClean="0">
                <a:solidFill>
                  <a:srgbClr val="FF0000"/>
                </a:solidFill>
              </a:rPr>
              <a:t>Language points</a:t>
            </a:r>
            <a:endParaRPr lang="zh-CN" altLang="en-US" sz="7200" dirty="0">
              <a:solidFill>
                <a:srgbClr val="FF0000"/>
              </a:solidFill>
            </a:endParaRPr>
          </a:p>
        </p:txBody>
      </p:sp>
    </p:spTree>
    <p:extLst>
      <p:ext uri="{BB962C8B-B14F-4D97-AF65-F5344CB8AC3E}">
        <p14:creationId xmlns:p14="http://schemas.microsoft.com/office/powerpoint/2010/main" val="152777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4925" y="117475"/>
            <a:ext cx="9001125"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smtClean="0">
                <a:solidFill>
                  <a:srgbClr val="FF0000"/>
                </a:solidFill>
                <a:latin typeface="Times New Roman" panose="02020603050405020304" pitchFamily="18" charset="0"/>
                <a:cs typeface="Times New Roman" panose="02020603050405020304" pitchFamily="18" charset="0"/>
              </a:rPr>
              <a:t>Inform</a:t>
            </a:r>
            <a:r>
              <a:rPr lang="en-US" altLang="zh-CN" sz="2800" dirty="0" smtClean="0">
                <a:solidFill>
                  <a:srgbClr val="FF0000"/>
                </a:solidFill>
              </a:rPr>
              <a:t>    </a:t>
            </a:r>
            <a:r>
              <a:rPr lang="en-US" altLang="zh-CN" sz="2400" dirty="0" err="1">
                <a:latin typeface="Times New Roman" panose="02020603050405020304" pitchFamily="18" charset="0"/>
                <a:cs typeface="Times New Roman" panose="02020603050405020304" pitchFamily="18" charset="0"/>
              </a:rPr>
              <a:t>vt.</a:t>
            </a:r>
            <a:r>
              <a:rPr lang="en-US" altLang="zh-CN" sz="2400" b="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vi (to tell </a:t>
            </a:r>
            <a:r>
              <a:rPr lang="en-US" altLang="zh-CN" sz="2400" dirty="0" err="1" smtClean="0">
                <a:latin typeface="Times New Roman" panose="02020603050405020304" pitchFamily="18" charset="0"/>
                <a:cs typeface="Times New Roman" panose="02020603050405020304" pitchFamily="18" charset="0"/>
              </a:rPr>
              <a:t>sb</a:t>
            </a:r>
            <a:r>
              <a:rPr lang="en-US" altLang="zh-CN" sz="2400" dirty="0" smtClean="0">
                <a:latin typeface="Times New Roman" panose="02020603050405020304" pitchFamily="18" charset="0"/>
                <a:cs typeface="Times New Roman" panose="02020603050405020304" pitchFamily="18" charset="0"/>
              </a:rPr>
              <a:t> about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 especially in an official way)</a:t>
            </a:r>
          </a:p>
          <a:p>
            <a:r>
              <a:rPr lang="zh-CN" altLang="en-US" dirty="0" smtClean="0">
                <a:latin typeface="宋体" pitchFamily="2" charset="-122"/>
              </a:rPr>
              <a:t>    </a:t>
            </a:r>
            <a:r>
              <a:rPr lang="en-US" altLang="zh-CN" sz="2400" dirty="0">
                <a:solidFill>
                  <a:srgbClr val="FF0000"/>
                </a:solidFill>
                <a:latin typeface="Times New Roman" panose="02020603050405020304" pitchFamily="18" charset="0"/>
                <a:cs typeface="Times New Roman" panose="02020603050405020304" pitchFamily="18" charset="0"/>
              </a:rPr>
              <a:t>keep sb. informed of </a:t>
            </a:r>
            <a:r>
              <a:rPr lang="en-US" altLang="zh-CN" sz="2400" dirty="0" err="1">
                <a:solidFill>
                  <a:srgbClr val="FF0000"/>
                </a:solidFill>
                <a:latin typeface="Times New Roman" panose="02020603050405020304" pitchFamily="18" charset="0"/>
                <a:cs typeface="Times New Roman" panose="02020603050405020304" pitchFamily="18" charset="0"/>
              </a:rPr>
              <a:t>sth</a:t>
            </a:r>
            <a:r>
              <a:rPr lang="en-US" altLang="zh-CN" sz="2400" dirty="0">
                <a:solidFill>
                  <a:srgbClr val="FF000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告知，通知</a:t>
            </a:r>
          </a:p>
          <a:p>
            <a:r>
              <a:rPr lang="zh-CN" altLang="en-US" sz="2400"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informed adj.</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有知识的， 获得信息的</a:t>
            </a:r>
          </a:p>
          <a:p>
            <a:r>
              <a:rPr lang="zh-CN" altLang="en-US" sz="2400"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information  n.</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消息，资料</a:t>
            </a:r>
          </a:p>
          <a:p>
            <a:r>
              <a:rPr lang="en-US" altLang="zh-CN" sz="2400" dirty="0" smtClean="0">
                <a:solidFill>
                  <a:srgbClr val="FF0000"/>
                </a:solidFill>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应该</a:t>
            </a:r>
            <a:r>
              <a:rPr lang="zh-CN" altLang="en-US" sz="2400" dirty="0">
                <a:latin typeface="Times New Roman" panose="02020603050405020304" pitchFamily="18" charset="0"/>
                <a:cs typeface="Times New Roman" panose="02020603050405020304" pitchFamily="18" charset="0"/>
              </a:rPr>
              <a:t>让他们知道</a:t>
            </a:r>
            <a:r>
              <a:rPr lang="zh-CN" altLang="en-US" sz="2400" dirty="0" smtClean="0">
                <a:latin typeface="Times New Roman" panose="02020603050405020304" pitchFamily="18" charset="0"/>
                <a:cs typeface="Times New Roman" panose="02020603050405020304" pitchFamily="18" charset="0"/>
              </a:rPr>
              <a:t>那里的形势。</a:t>
            </a:r>
            <a:endParaRPr lang="zh-CN" altLang="en-US" sz="2400" dirty="0">
              <a:latin typeface="Times New Roman" panose="02020603050405020304" pitchFamily="18" charset="0"/>
              <a:cs typeface="Times New Roman" panose="02020603050405020304" pitchFamily="18" charset="0"/>
            </a:endParaRPr>
          </a:p>
          <a:p>
            <a:r>
              <a:rPr lang="en-US" altLang="zh-CN" sz="2400" dirty="0">
                <a:solidFill>
                  <a:srgbClr val="0066FF"/>
                </a:solidFill>
                <a:latin typeface="Times New Roman" panose="02020603050405020304" pitchFamily="18" charset="0"/>
                <a:cs typeface="Times New Roman" panose="02020603050405020304" pitchFamily="18" charset="0"/>
              </a:rPr>
              <a:t>They  should be kept informed of the situation there.</a:t>
            </a:r>
          </a:p>
          <a:p>
            <a:r>
              <a:rPr lang="zh-CN" altLang="en-US" sz="2400" dirty="0" smtClean="0">
                <a:latin typeface="Times New Roman" panose="02020603050405020304" pitchFamily="18" charset="0"/>
                <a:cs typeface="Times New Roman" panose="02020603050405020304" pitchFamily="18" charset="0"/>
              </a:rPr>
              <a:t>他</a:t>
            </a:r>
            <a:r>
              <a:rPr lang="zh-CN" altLang="en-US" sz="2400" dirty="0">
                <a:latin typeface="Times New Roman" panose="02020603050405020304" pitchFamily="18" charset="0"/>
                <a:cs typeface="Times New Roman" panose="02020603050405020304" pitchFamily="18" charset="0"/>
              </a:rPr>
              <a:t>向警方说有些钱不见了</a:t>
            </a:r>
            <a:r>
              <a:rPr lang="en-US" altLang="zh-CN" sz="2400" dirty="0">
                <a:latin typeface="Times New Roman" panose="02020603050405020304" pitchFamily="18" charset="0"/>
                <a:cs typeface="Times New Roman" panose="02020603050405020304" pitchFamily="18" charset="0"/>
              </a:rPr>
              <a:t>.</a:t>
            </a:r>
          </a:p>
          <a:p>
            <a:r>
              <a:rPr lang="en-US" altLang="zh-CN" sz="2400" dirty="0">
                <a:solidFill>
                  <a:srgbClr val="0066FF"/>
                </a:solidFill>
                <a:latin typeface="Times New Roman" panose="02020603050405020304" pitchFamily="18" charset="0"/>
                <a:cs typeface="Times New Roman" panose="02020603050405020304" pitchFamily="18" charset="0"/>
              </a:rPr>
              <a:t>He informed the police that some money was missing.</a:t>
            </a:r>
          </a:p>
          <a:p>
            <a:r>
              <a:rPr lang="zh-CN" altLang="en-US" sz="2400" dirty="0" smtClean="0">
                <a:latin typeface="Times New Roman" panose="02020603050405020304" pitchFamily="18" charset="0"/>
                <a:cs typeface="Times New Roman" panose="02020603050405020304" pitchFamily="18" charset="0"/>
              </a:rPr>
              <a:t>书到了我们会通知您的。</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rgbClr val="0066FF"/>
                </a:solidFill>
                <a:latin typeface="Times New Roman" panose="02020603050405020304" pitchFamily="18" charset="0"/>
                <a:cs typeface="Times New Roman" panose="02020603050405020304" pitchFamily="18" charset="0"/>
              </a:rPr>
              <a:t>You </a:t>
            </a:r>
            <a:r>
              <a:rPr lang="en-US" altLang="zh-CN" sz="2400" dirty="0">
                <a:solidFill>
                  <a:srgbClr val="0066FF"/>
                </a:solidFill>
                <a:latin typeface="Times New Roman" panose="02020603050405020304" pitchFamily="18" charset="0"/>
                <a:cs typeface="Times New Roman" panose="02020603050405020304" pitchFamily="18" charset="0"/>
              </a:rPr>
              <a:t>will be informed when the book becomes available.  </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p>
          <a:p>
            <a:r>
              <a:rPr lang="zh-CN" altLang="en-US" sz="2400" dirty="0">
                <a:solidFill>
                  <a:srgbClr val="0066FF"/>
                </a:solidFill>
                <a:latin typeface="Times New Roman" panose="02020603050405020304" pitchFamily="18" charset="0"/>
                <a:cs typeface="Times New Roman" panose="02020603050405020304" pitchFamily="18" charset="0"/>
              </a:rPr>
              <a:t> </a:t>
            </a:r>
            <a:r>
              <a:rPr lang="zh-CN" altLang="en-US" sz="2400" dirty="0" smtClean="0">
                <a:solidFill>
                  <a:srgbClr val="0066FF"/>
                </a:solidFill>
                <a:latin typeface="Times New Roman" panose="02020603050405020304" pitchFamily="18" charset="0"/>
                <a:cs typeface="Times New Roman" panose="02020603050405020304" pitchFamily="18" charset="0"/>
              </a:rPr>
              <a:t>                </a:t>
            </a:r>
            <a:r>
              <a:rPr lang="en-US" altLang="zh-CN" sz="2400" dirty="0" smtClean="0">
                <a:solidFill>
                  <a:srgbClr val="0066FF"/>
                </a:solidFill>
                <a:latin typeface="Times New Roman" panose="02020603050405020304" pitchFamily="18" charset="0"/>
                <a:cs typeface="Times New Roman" panose="02020603050405020304" pitchFamily="18" charset="0"/>
              </a:rPr>
              <a:t>inform </a:t>
            </a:r>
            <a:r>
              <a:rPr lang="en-US" altLang="zh-CN" sz="2400" dirty="0">
                <a:solidFill>
                  <a:srgbClr val="0066FF"/>
                </a:solidFill>
                <a:latin typeface="Times New Roman" panose="02020603050405020304" pitchFamily="18" charset="0"/>
                <a:cs typeface="Times New Roman" panose="02020603050405020304" pitchFamily="18" charset="0"/>
              </a:rPr>
              <a:t>sb. of </a:t>
            </a:r>
            <a:r>
              <a:rPr lang="en-US" altLang="zh-CN" sz="2400" dirty="0" err="1">
                <a:solidFill>
                  <a:srgbClr val="0066FF"/>
                </a:solidFill>
                <a:latin typeface="Times New Roman" panose="02020603050405020304" pitchFamily="18" charset="0"/>
                <a:cs typeface="Times New Roman" panose="02020603050405020304" pitchFamily="18" charset="0"/>
              </a:rPr>
              <a:t>sth</a:t>
            </a:r>
            <a:r>
              <a:rPr lang="en-US" altLang="zh-CN" sz="2400" dirty="0">
                <a:solidFill>
                  <a:srgbClr val="0066FF"/>
                </a:solidFill>
                <a:latin typeface="Times New Roman" panose="02020603050405020304" pitchFamily="18" charset="0"/>
                <a:cs typeface="Times New Roman" panose="02020603050405020304" pitchFamily="18" charset="0"/>
              </a:rPr>
              <a:t>.  </a:t>
            </a:r>
            <a:r>
              <a:rPr lang="zh-CN" altLang="en-US" sz="2400" dirty="0">
                <a:solidFill>
                  <a:srgbClr val="0066FF"/>
                </a:solidFill>
                <a:latin typeface="Times New Roman" panose="02020603050405020304" pitchFamily="18" charset="0"/>
                <a:cs typeface="Times New Roman" panose="02020603050405020304" pitchFamily="18" charset="0"/>
              </a:rPr>
              <a:t> </a:t>
            </a:r>
          </a:p>
          <a:p>
            <a:r>
              <a:rPr lang="zh-CN" altLang="en-US" sz="2400" dirty="0">
                <a:solidFill>
                  <a:srgbClr val="0066FF"/>
                </a:solidFill>
                <a:latin typeface="Times New Roman" panose="02020603050405020304" pitchFamily="18" charset="0"/>
                <a:cs typeface="Times New Roman" panose="02020603050405020304" pitchFamily="18" charset="0"/>
              </a:rPr>
              <a:t>                 </a:t>
            </a:r>
            <a:r>
              <a:rPr lang="en-US" altLang="zh-CN" sz="2400" dirty="0">
                <a:solidFill>
                  <a:srgbClr val="0066FF"/>
                </a:solidFill>
                <a:latin typeface="Times New Roman" panose="02020603050405020304" pitchFamily="18" charset="0"/>
                <a:cs typeface="Times New Roman" panose="02020603050405020304" pitchFamily="18" charset="0"/>
              </a:rPr>
              <a:t>accuse sb. of         </a:t>
            </a:r>
            <a:r>
              <a:rPr lang="zh-CN" altLang="en-US" sz="2400" dirty="0">
                <a:solidFill>
                  <a:srgbClr val="0066FF"/>
                </a:solidFill>
                <a:latin typeface="Times New Roman" panose="02020603050405020304" pitchFamily="18" charset="0"/>
                <a:cs typeface="Times New Roman" panose="02020603050405020304" pitchFamily="18" charset="0"/>
              </a:rPr>
              <a:t> </a:t>
            </a:r>
          </a:p>
          <a:p>
            <a:r>
              <a:rPr lang="zh-CN" altLang="en-US" sz="2400" dirty="0">
                <a:solidFill>
                  <a:srgbClr val="0066FF"/>
                </a:solidFill>
                <a:latin typeface="Times New Roman" panose="02020603050405020304" pitchFamily="18" charset="0"/>
                <a:cs typeface="Times New Roman" panose="02020603050405020304" pitchFamily="18" charset="0"/>
              </a:rPr>
              <a:t>                 </a:t>
            </a:r>
            <a:r>
              <a:rPr lang="en-US" altLang="zh-CN" sz="2400" dirty="0">
                <a:solidFill>
                  <a:srgbClr val="0066FF"/>
                </a:solidFill>
                <a:latin typeface="Times New Roman" panose="02020603050405020304" pitchFamily="18" charset="0"/>
                <a:cs typeface="Times New Roman" panose="02020603050405020304" pitchFamily="18" charset="0"/>
              </a:rPr>
              <a:t>suspect   sb.   of   </a:t>
            </a:r>
            <a:r>
              <a:rPr lang="zh-CN" altLang="en-US" sz="2400" dirty="0">
                <a:solidFill>
                  <a:srgbClr val="0066FF"/>
                </a:solidFill>
                <a:latin typeface="Times New Roman" panose="02020603050405020304" pitchFamily="18" charset="0"/>
                <a:cs typeface="Times New Roman" panose="02020603050405020304" pitchFamily="18" charset="0"/>
              </a:rPr>
              <a:t> </a:t>
            </a:r>
          </a:p>
          <a:p>
            <a:r>
              <a:rPr lang="zh-CN" altLang="en-US" sz="2400" dirty="0">
                <a:solidFill>
                  <a:srgbClr val="0066FF"/>
                </a:solidFill>
                <a:latin typeface="Times New Roman" panose="02020603050405020304" pitchFamily="18" charset="0"/>
                <a:cs typeface="Times New Roman" panose="02020603050405020304" pitchFamily="18" charset="0"/>
              </a:rPr>
              <a:t>                  </a:t>
            </a:r>
            <a:r>
              <a:rPr lang="en-US" altLang="zh-CN" sz="2400" dirty="0">
                <a:solidFill>
                  <a:srgbClr val="0066FF"/>
                </a:solidFill>
                <a:latin typeface="Times New Roman" panose="02020603050405020304" pitchFamily="18" charset="0"/>
                <a:cs typeface="Times New Roman" panose="02020603050405020304" pitchFamily="18" charset="0"/>
              </a:rPr>
              <a:t>remind sb. of        </a:t>
            </a:r>
            <a:r>
              <a:rPr lang="zh-CN" altLang="en-US" sz="2400" dirty="0">
                <a:solidFill>
                  <a:srgbClr val="0066FF"/>
                </a:solidFill>
                <a:latin typeface="Times New Roman" panose="02020603050405020304" pitchFamily="18" charset="0"/>
                <a:cs typeface="Times New Roman" panose="02020603050405020304" pitchFamily="18" charset="0"/>
              </a:rPr>
              <a:t> </a:t>
            </a:r>
          </a:p>
          <a:p>
            <a:r>
              <a:rPr lang="zh-CN" altLang="en-US" sz="2400" dirty="0">
                <a:solidFill>
                  <a:srgbClr val="0066FF"/>
                </a:solidFill>
                <a:latin typeface="Times New Roman" panose="02020603050405020304" pitchFamily="18" charset="0"/>
                <a:cs typeface="Times New Roman" panose="02020603050405020304" pitchFamily="18" charset="0"/>
              </a:rPr>
              <a:t>                  </a:t>
            </a:r>
            <a:r>
              <a:rPr lang="en-US" altLang="zh-CN" sz="2400" dirty="0">
                <a:solidFill>
                  <a:srgbClr val="0066FF"/>
                </a:solidFill>
                <a:latin typeface="Times New Roman" panose="02020603050405020304" pitchFamily="18" charset="0"/>
                <a:cs typeface="Times New Roman" panose="02020603050405020304" pitchFamily="18" charset="0"/>
              </a:rPr>
              <a:t>rob  sb.  of </a:t>
            </a:r>
            <a:endParaRPr lang="zh-CN" altLang="en-US" sz="2400" dirty="0">
              <a:solidFill>
                <a:srgbClr val="0066FF"/>
              </a:solidFill>
              <a:latin typeface="宋体" pitchFamily="2" charset="-122"/>
            </a:endParaRPr>
          </a:p>
        </p:txBody>
      </p:sp>
    </p:spTree>
    <p:extLst>
      <p:ext uri="{BB962C8B-B14F-4D97-AF65-F5344CB8AC3E}">
        <p14:creationId xmlns:p14="http://schemas.microsoft.com/office/powerpoint/2010/main" val="21902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4624"/>
            <a:ext cx="9144000" cy="6768752"/>
          </a:xfrm>
        </p:spPr>
        <p:txBody>
          <a:bodyPr/>
          <a:lstStyle/>
          <a:p>
            <a:pPr marL="0" indent="0">
              <a:buNone/>
            </a:pPr>
            <a:r>
              <a:rPr lang="en-US" altLang="zh-CN" dirty="0" smtClean="0">
                <a:solidFill>
                  <a:srgbClr val="FF0000"/>
                </a:solidFill>
                <a:latin typeface="Times New Roman" panose="02020603050405020304" pitchFamily="18" charset="0"/>
                <a:cs typeface="Times New Roman" panose="02020603050405020304" pitchFamily="18" charset="0"/>
              </a:rPr>
              <a:t>Accuse </a:t>
            </a:r>
            <a:r>
              <a:rPr lang="en-US" altLang="zh-CN" sz="2400" dirty="0" smtClean="0">
                <a:latin typeface="Times New Roman" panose="02020603050405020304" pitchFamily="18" charset="0"/>
                <a:cs typeface="Times New Roman" panose="02020603050405020304" pitchFamily="18" charset="0"/>
              </a:rPr>
              <a:t>(to say that sb. had done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 wrong or is guilty of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buNone/>
            </a:pPr>
            <a:r>
              <a:rPr lang="zh-CN" altLang="en-US" sz="2800" dirty="0" smtClean="0">
                <a:latin typeface="Times New Roman" panose="02020603050405020304" pitchFamily="18" charset="0"/>
                <a:cs typeface="Times New Roman" panose="02020603050405020304" pitchFamily="18" charset="0"/>
              </a:rPr>
              <a:t>他指责我抄他的作业。</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66FF"/>
                </a:solidFill>
                <a:latin typeface="Times New Roman" panose="02020603050405020304" pitchFamily="18" charset="0"/>
                <a:cs typeface="Times New Roman" panose="02020603050405020304" pitchFamily="18" charset="0"/>
              </a:rPr>
              <a:t>He accused me of copying his homework.</a:t>
            </a:r>
            <a:endParaRPr lang="en-US" altLang="zh-CN" sz="2800" dirty="0">
              <a:solidFill>
                <a:srgbClr val="0066FF"/>
              </a:solidFill>
              <a:latin typeface="Times New Roman" panose="02020603050405020304" pitchFamily="18" charset="0"/>
              <a:cs typeface="Times New Roman" panose="02020603050405020304" pitchFamily="18" charset="0"/>
            </a:endParaRPr>
          </a:p>
          <a:p>
            <a:pPr marL="0" indent="0">
              <a:buNone/>
            </a:pPr>
            <a:r>
              <a:rPr lang="zh-CN" altLang="en-US" sz="2800" dirty="0" smtClean="0">
                <a:latin typeface="Times New Roman" panose="02020603050405020304" pitchFamily="18" charset="0"/>
                <a:cs typeface="Times New Roman" panose="02020603050405020304" pitchFamily="18" charset="0"/>
              </a:rPr>
              <a:t>他谴责我撒谎。</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66FF"/>
                </a:solidFill>
                <a:latin typeface="Times New Roman" panose="02020603050405020304" pitchFamily="18" charset="0"/>
                <a:cs typeface="Times New Roman" panose="02020603050405020304" pitchFamily="18" charset="0"/>
              </a:rPr>
              <a:t>He accused me of lying.</a:t>
            </a:r>
            <a:endParaRPr lang="en-US" altLang="zh-CN" sz="2800" dirty="0">
              <a:solidFill>
                <a:srgbClr val="0066FF"/>
              </a:solidFill>
              <a:latin typeface="Times New Roman" panose="02020603050405020304" pitchFamily="18" charset="0"/>
              <a:cs typeface="Times New Roman" panose="02020603050405020304" pitchFamily="18" charset="0"/>
            </a:endParaRPr>
          </a:p>
          <a:p>
            <a:pPr marL="0" indent="0">
              <a:buNone/>
            </a:pPr>
            <a:r>
              <a:rPr lang="zh-CN" altLang="en-US" sz="2800" dirty="0" smtClean="0">
                <a:latin typeface="Times New Roman" panose="02020603050405020304" pitchFamily="18" charset="0"/>
                <a:cs typeface="Times New Roman" panose="02020603050405020304" pitchFamily="18" charset="0"/>
              </a:rPr>
              <a:t>他被控告犯了谋杀罪。</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66FF"/>
                </a:solidFill>
                <a:latin typeface="Times New Roman" panose="02020603050405020304" pitchFamily="18" charset="0"/>
                <a:cs typeface="Times New Roman" panose="02020603050405020304" pitchFamily="18" charset="0"/>
              </a:rPr>
              <a:t>He was accused of murder.</a:t>
            </a:r>
          </a:p>
          <a:p>
            <a:pPr marL="0" indent="0">
              <a:buNone/>
            </a:pPr>
            <a:r>
              <a:rPr lang="en-US" altLang="zh-CN" sz="2800" b="1" dirty="0" smtClean="0">
                <a:solidFill>
                  <a:srgbClr val="0066FF"/>
                </a:solidFill>
                <a:latin typeface="Times New Roman" panose="02020603050405020304" pitchFamily="18" charset="0"/>
                <a:cs typeface="Times New Roman" panose="02020603050405020304" pitchFamily="18" charset="0"/>
              </a:rPr>
              <a:t>Accuse sb. of</a:t>
            </a:r>
          </a:p>
          <a:p>
            <a:pPr marL="0" indent="0">
              <a:buNone/>
            </a:pPr>
            <a:r>
              <a:rPr lang="en-US" altLang="zh-CN" sz="2800" b="1" dirty="0" smtClean="0">
                <a:solidFill>
                  <a:srgbClr val="0066FF"/>
                </a:solidFill>
                <a:latin typeface="Times New Roman" panose="02020603050405020304" pitchFamily="18" charset="0"/>
                <a:cs typeface="Times New Roman" panose="02020603050405020304" pitchFamily="18" charset="0"/>
              </a:rPr>
              <a:t>Charge </a:t>
            </a:r>
            <a:r>
              <a:rPr lang="en-US" altLang="zh-CN" sz="2800" b="1" dirty="0" err="1" smtClean="0">
                <a:solidFill>
                  <a:srgbClr val="0066FF"/>
                </a:solidFill>
                <a:latin typeface="Times New Roman" panose="02020603050405020304" pitchFamily="18" charset="0"/>
                <a:cs typeface="Times New Roman" panose="02020603050405020304" pitchFamily="18" charset="0"/>
              </a:rPr>
              <a:t>sb</a:t>
            </a:r>
            <a:r>
              <a:rPr lang="en-US" altLang="zh-CN" sz="2800" b="1" dirty="0" smtClean="0">
                <a:solidFill>
                  <a:srgbClr val="0066FF"/>
                </a:solidFill>
                <a:latin typeface="Times New Roman" panose="02020603050405020304" pitchFamily="18" charset="0"/>
                <a:cs typeface="Times New Roman" panose="02020603050405020304" pitchFamily="18" charset="0"/>
              </a:rPr>
              <a:t> with</a:t>
            </a:r>
          </a:p>
          <a:p>
            <a:pPr marL="0" indent="0">
              <a:buNone/>
            </a:pPr>
            <a:r>
              <a:rPr lang="en-US" altLang="zh-CN" sz="2800" b="1" dirty="0" smtClean="0">
                <a:solidFill>
                  <a:srgbClr val="FF0000"/>
                </a:solidFill>
                <a:latin typeface="Times New Roman" panose="02020603050405020304" pitchFamily="18" charset="0"/>
                <a:cs typeface="Times New Roman" panose="02020603050405020304" pitchFamily="18" charset="0"/>
              </a:rPr>
              <a:t>Accusation   </a:t>
            </a:r>
            <a:r>
              <a:rPr lang="en-US" altLang="zh-CN" sz="2800" dirty="0" smtClean="0">
                <a:latin typeface="Times New Roman" panose="02020603050405020304" pitchFamily="18" charset="0"/>
                <a:cs typeface="Times New Roman" panose="02020603050405020304" pitchFamily="18" charset="0"/>
              </a:rPr>
              <a:t>make an accusation</a:t>
            </a:r>
          </a:p>
          <a:p>
            <a:pPr marL="0" indent="0">
              <a:buNone/>
            </a:pPr>
            <a:r>
              <a:rPr lang="en-US" altLang="zh-CN" sz="2800" b="1" dirty="0" smtClean="0">
                <a:solidFill>
                  <a:srgbClr val="FF0000"/>
                </a:solidFill>
                <a:latin typeface="Times New Roman" panose="02020603050405020304" pitchFamily="18" charset="0"/>
                <a:cs typeface="Times New Roman" panose="02020603050405020304" pitchFamily="18" charset="0"/>
              </a:rPr>
              <a:t>Accusing     </a:t>
            </a:r>
            <a:r>
              <a:rPr lang="en-US" altLang="zh-CN" sz="2800" dirty="0" smtClean="0">
                <a:latin typeface="Times New Roman" panose="02020603050405020304" pitchFamily="18" charset="0"/>
                <a:cs typeface="Times New Roman" panose="02020603050405020304" pitchFamily="18" charset="0"/>
              </a:rPr>
              <a:t>an</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accusing look/ tone</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69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文本占位符 1"/>
          <p:cNvSpPr>
            <a:spLocks noGrp="1"/>
          </p:cNvSpPr>
          <p:nvPr>
            <p:ph type="body" sz="quarter" idx="10"/>
          </p:nvPr>
        </p:nvSpPr>
        <p:spPr bwMode="auto">
          <a:xfrm>
            <a:off x="612775" y="2578100"/>
            <a:ext cx="8010525"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spcBef>
                <a:spcPct val="0"/>
              </a:spcBef>
            </a:pPr>
            <a:r>
              <a:rPr lang="zh-CN" altLang="en-US" smtClean="0">
                <a:solidFill>
                  <a:srgbClr val="0033CC"/>
                </a:solidFill>
              </a:rPr>
              <a:t>归纳拓展</a:t>
            </a:r>
          </a:p>
        </p:txBody>
      </p:sp>
      <p:graphicFrame>
        <p:nvGraphicFramePr>
          <p:cNvPr id="26626" name="Object 3"/>
          <p:cNvGraphicFramePr>
            <a:graphicFrameLocks noChangeAspect="1"/>
          </p:cNvGraphicFramePr>
          <p:nvPr>
            <p:extLst>
              <p:ext uri="{D42A27DB-BD31-4B8C-83A1-F6EECF244321}">
                <p14:modId xmlns:p14="http://schemas.microsoft.com/office/powerpoint/2010/main" val="1389989949"/>
              </p:ext>
            </p:extLst>
          </p:nvPr>
        </p:nvGraphicFramePr>
        <p:xfrm>
          <a:off x="683568" y="14463"/>
          <a:ext cx="7659687" cy="2678113"/>
        </p:xfrm>
        <a:graphic>
          <a:graphicData uri="http://schemas.openxmlformats.org/presentationml/2006/ole">
            <mc:AlternateContent xmlns:mc="http://schemas.openxmlformats.org/markup-compatibility/2006">
              <mc:Choice xmlns:v="urn:schemas-microsoft-com:vml" Requires="v">
                <p:oleObj spid="_x0000_s1036" name="Document" r:id="rId3" imgW="3409445" imgH="1186733" progId="Word.Document.8">
                  <p:embed/>
                </p:oleObj>
              </mc:Choice>
              <mc:Fallback>
                <p:oleObj name="Document" r:id="rId3" imgW="3409445" imgH="1186733" progId="Word.Document.8">
                  <p:embed/>
                  <p:pic>
                    <p:nvPicPr>
                      <p:cNvPr id="0" name=""/>
                      <p:cNvPicPr>
                        <a:picLocks noChangeAspect="1" noChangeArrowheads="1"/>
                      </p:cNvPicPr>
                      <p:nvPr/>
                    </p:nvPicPr>
                    <p:blipFill>
                      <a:blip r:embed="rId4"/>
                      <a:srcRect/>
                      <a:stretch>
                        <a:fillRect/>
                      </a:stretch>
                    </p:blipFill>
                    <p:spPr bwMode="auto">
                      <a:xfrm>
                        <a:off x="683568" y="14463"/>
                        <a:ext cx="7659687" cy="2678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nvGraphicFramePr>
        <p:xfrm>
          <a:off x="709613" y="3071813"/>
          <a:ext cx="7724775" cy="3152775"/>
        </p:xfrm>
        <a:graphic>
          <a:graphicData uri="http://schemas.openxmlformats.org/presentationml/2006/ole">
            <mc:AlternateContent xmlns:mc="http://schemas.openxmlformats.org/markup-compatibility/2006">
              <mc:Choice xmlns:v="urn:schemas-microsoft-com:vml" Requires="v">
                <p:oleObj spid="_x0000_s1037" name="Document" r:id="rId5" imgW="3385131" imgH="1386967" progId="Word.Document.8">
                  <p:embed/>
                </p:oleObj>
              </mc:Choice>
              <mc:Fallback>
                <p:oleObj name="Document" r:id="rId5" imgW="3385131" imgH="1386967"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13" y="3071813"/>
                        <a:ext cx="7724775" cy="315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0307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536" y="404664"/>
            <a:ext cx="8009969" cy="5373779"/>
          </a:xfrm>
        </p:spPr>
        <p:txBody>
          <a:bodyPr/>
          <a:lstStyle/>
          <a:p>
            <a:r>
              <a:rPr lang="zh-CN" altLang="zh-CN" dirty="0"/>
              <a:t>不管怎样我们明天都要离开</a:t>
            </a:r>
          </a:p>
          <a:p>
            <a:r>
              <a:rPr lang="en-US" altLang="zh-CN" dirty="0" smtClean="0">
                <a:solidFill>
                  <a:srgbClr val="0066CC"/>
                </a:solidFill>
              </a:rPr>
              <a:t>We’re </a:t>
            </a:r>
            <a:r>
              <a:rPr lang="en-US" altLang="zh-CN" dirty="0">
                <a:solidFill>
                  <a:srgbClr val="0066CC"/>
                </a:solidFill>
              </a:rPr>
              <a:t>leaving tomorrow in any case</a:t>
            </a:r>
            <a:r>
              <a:rPr lang="en-US" altLang="zh-CN" dirty="0" smtClean="0">
                <a:solidFill>
                  <a:srgbClr val="0066CC"/>
                </a:solidFill>
              </a:rPr>
              <a:t>.</a:t>
            </a:r>
          </a:p>
          <a:p>
            <a:r>
              <a:rPr lang="zh-CN" altLang="zh-CN" dirty="0" smtClean="0"/>
              <a:t>你</a:t>
            </a:r>
            <a:r>
              <a:rPr lang="zh-CN" altLang="zh-CN" dirty="0"/>
              <a:t>最好带上钥匙以防我不在家。</a:t>
            </a:r>
          </a:p>
          <a:p>
            <a:r>
              <a:rPr lang="en-US" altLang="zh-CN" dirty="0" smtClean="0">
                <a:solidFill>
                  <a:srgbClr val="0066CC"/>
                </a:solidFill>
              </a:rPr>
              <a:t>You had better </a:t>
            </a:r>
            <a:r>
              <a:rPr lang="en-US" altLang="zh-CN" dirty="0">
                <a:solidFill>
                  <a:srgbClr val="0066CC"/>
                </a:solidFill>
              </a:rPr>
              <a:t>take the keys in case </a:t>
            </a:r>
            <a:r>
              <a:rPr lang="en-US" altLang="zh-CN" dirty="0" smtClean="0">
                <a:solidFill>
                  <a:srgbClr val="0066CC"/>
                </a:solidFill>
              </a:rPr>
              <a:t>I’m </a:t>
            </a:r>
            <a:r>
              <a:rPr lang="en-US" altLang="zh-CN" dirty="0">
                <a:solidFill>
                  <a:srgbClr val="0066CC"/>
                </a:solidFill>
              </a:rPr>
              <a:t>out.</a:t>
            </a:r>
            <a:endParaRPr lang="zh-CN" altLang="zh-CN" dirty="0">
              <a:solidFill>
                <a:srgbClr val="0066CC"/>
              </a:solidFill>
            </a:endParaRPr>
          </a:p>
          <a:p>
            <a:r>
              <a:rPr lang="zh-CN" altLang="zh-CN" dirty="0" smtClean="0"/>
              <a:t>你</a:t>
            </a:r>
            <a:r>
              <a:rPr lang="zh-CN" altLang="zh-CN" dirty="0"/>
              <a:t>最好带把伞</a:t>
            </a:r>
            <a:r>
              <a:rPr lang="zh-CN" altLang="zh-CN" dirty="0" smtClean="0"/>
              <a:t>以防</a:t>
            </a:r>
            <a:r>
              <a:rPr lang="zh-CN" altLang="en-US" dirty="0"/>
              <a:t>下雨</a:t>
            </a:r>
            <a:r>
              <a:rPr lang="zh-CN" altLang="zh-CN" dirty="0" smtClean="0"/>
              <a:t>。</a:t>
            </a:r>
            <a:endParaRPr lang="en-US" altLang="zh-CN" dirty="0" smtClean="0"/>
          </a:p>
          <a:p>
            <a:r>
              <a:rPr lang="en-US" altLang="zh-CN" dirty="0" smtClean="0">
                <a:solidFill>
                  <a:srgbClr val="0066CC"/>
                </a:solidFill>
              </a:rPr>
              <a:t>You’d </a:t>
            </a:r>
            <a:r>
              <a:rPr lang="en-US" altLang="zh-CN" dirty="0">
                <a:solidFill>
                  <a:srgbClr val="0066CC"/>
                </a:solidFill>
              </a:rPr>
              <a:t>better take an umbrella </a:t>
            </a:r>
            <a:r>
              <a:rPr lang="en-US" altLang="zh-CN" dirty="0" smtClean="0">
                <a:solidFill>
                  <a:srgbClr val="0066CC"/>
                </a:solidFill>
              </a:rPr>
              <a:t>in case of rain</a:t>
            </a:r>
            <a:r>
              <a:rPr lang="zh-CN" altLang="zh-CN" dirty="0" smtClean="0">
                <a:solidFill>
                  <a:srgbClr val="0066CC"/>
                </a:solidFill>
              </a:rPr>
              <a:t>．</a:t>
            </a:r>
            <a:endParaRPr lang="zh-CN" altLang="zh-CN" dirty="0">
              <a:solidFill>
                <a:srgbClr val="0066CC"/>
              </a:solidFill>
            </a:endParaRPr>
          </a:p>
          <a:p>
            <a:r>
              <a:rPr lang="zh-CN" altLang="en-US" dirty="0"/>
              <a:t>这一</a:t>
            </a:r>
            <a:r>
              <a:rPr lang="zh-CN" altLang="en-US" dirty="0" smtClean="0"/>
              <a:t>次我绝不会原谅你！！！</a:t>
            </a:r>
            <a:endParaRPr lang="zh-CN" altLang="zh-CN" dirty="0"/>
          </a:p>
          <a:p>
            <a:r>
              <a:rPr lang="en-US" altLang="zh-CN" dirty="0" smtClean="0">
                <a:solidFill>
                  <a:srgbClr val="0066CC"/>
                </a:solidFill>
              </a:rPr>
              <a:t> In no case  will I forgive you this time!</a:t>
            </a:r>
          </a:p>
          <a:p>
            <a:r>
              <a:rPr lang="zh-CN" altLang="en-US" dirty="0"/>
              <a:t>像往常一样</a:t>
            </a:r>
            <a:r>
              <a:rPr lang="en-US" altLang="zh-CN" dirty="0"/>
              <a:t>,</a:t>
            </a:r>
            <a:r>
              <a:rPr lang="zh-CN" altLang="en-US" dirty="0"/>
              <a:t>我</a:t>
            </a:r>
            <a:r>
              <a:rPr lang="zh-CN" altLang="en-US" dirty="0" smtClean="0"/>
              <a:t>在第二天</a:t>
            </a:r>
            <a:r>
              <a:rPr lang="zh-CN" altLang="en-US" dirty="0"/>
              <a:t>就又放弃</a:t>
            </a:r>
            <a:r>
              <a:rPr lang="zh-CN" altLang="en-US" dirty="0" smtClean="0"/>
              <a:t>了节食。</a:t>
            </a:r>
            <a:endParaRPr lang="zh-CN" altLang="zh-CN" dirty="0"/>
          </a:p>
          <a:p>
            <a:r>
              <a:rPr lang="en-US" altLang="zh-CN" dirty="0" smtClean="0">
                <a:solidFill>
                  <a:srgbClr val="0066CC"/>
                </a:solidFill>
              </a:rPr>
              <a:t>As </a:t>
            </a:r>
            <a:r>
              <a:rPr lang="en-US" altLang="zh-CN" dirty="0">
                <a:solidFill>
                  <a:srgbClr val="0066CC"/>
                </a:solidFill>
              </a:rPr>
              <a:t>is often the case</a:t>
            </a:r>
            <a:r>
              <a:rPr lang="en-US" altLang="zh-CN" dirty="0" smtClean="0">
                <a:solidFill>
                  <a:srgbClr val="0066CC"/>
                </a:solidFill>
              </a:rPr>
              <a:t>, I </a:t>
            </a:r>
            <a:r>
              <a:rPr lang="en-US" altLang="zh-CN" dirty="0">
                <a:solidFill>
                  <a:srgbClr val="0066CC"/>
                </a:solidFill>
              </a:rPr>
              <a:t>gave up </a:t>
            </a:r>
            <a:r>
              <a:rPr lang="en-US" altLang="zh-CN" dirty="0" smtClean="0">
                <a:solidFill>
                  <a:srgbClr val="0066CC"/>
                </a:solidFill>
              </a:rPr>
              <a:t> dieting at </a:t>
            </a:r>
            <a:r>
              <a:rPr lang="en-US" altLang="zh-CN" dirty="0">
                <a:solidFill>
                  <a:srgbClr val="0066CC"/>
                </a:solidFill>
              </a:rPr>
              <a:t>the </a:t>
            </a:r>
            <a:r>
              <a:rPr lang="en-US" altLang="zh-CN" dirty="0" smtClean="0">
                <a:solidFill>
                  <a:srgbClr val="0066CC"/>
                </a:solidFill>
              </a:rPr>
              <a:t>second </a:t>
            </a:r>
            <a:r>
              <a:rPr lang="en-US" altLang="zh-CN" dirty="0">
                <a:solidFill>
                  <a:srgbClr val="0066CC"/>
                </a:solidFill>
              </a:rPr>
              <a:t>day</a:t>
            </a:r>
            <a:r>
              <a:rPr lang="en-US" altLang="zh-CN" dirty="0" smtClean="0">
                <a:solidFill>
                  <a:srgbClr val="0066CC"/>
                </a:solidFill>
              </a:rPr>
              <a:t>. </a:t>
            </a:r>
            <a:endParaRPr lang="zh-CN" altLang="zh-CN" dirty="0">
              <a:solidFill>
                <a:srgbClr val="0066CC"/>
              </a:solidFill>
            </a:endParaRPr>
          </a:p>
          <a:p>
            <a:endParaRPr lang="zh-CN" altLang="en-US" dirty="0"/>
          </a:p>
        </p:txBody>
      </p:sp>
    </p:spTree>
    <p:extLst>
      <p:ext uri="{BB962C8B-B14F-4D97-AF65-F5344CB8AC3E}">
        <p14:creationId xmlns:p14="http://schemas.microsoft.com/office/powerpoint/2010/main" val="266398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856984" cy="6552728"/>
          </a:xfrm>
        </p:spPr>
        <p:txBody>
          <a:bodyPr>
            <a:normAutofit fontScale="92500" lnSpcReduction="20000"/>
          </a:bodyPr>
          <a:lstStyle/>
          <a:p>
            <a:pPr marL="0" indent="0">
              <a:buNone/>
            </a:pPr>
            <a:r>
              <a:rPr lang="en-US" altLang="zh-CN" dirty="0" smtClean="0">
                <a:solidFill>
                  <a:srgbClr val="FF0000"/>
                </a:solidFill>
                <a:latin typeface="Times New Roman" panose="02020603050405020304" pitchFamily="18" charset="0"/>
                <a:cs typeface="Times New Roman" panose="02020603050405020304" pitchFamily="18" charset="0"/>
              </a:rPr>
              <a:t>Demand </a:t>
            </a:r>
            <a:r>
              <a:rPr lang="en-US" altLang="zh-CN" i="1" dirty="0" smtClean="0">
                <a:latin typeface="Times New Roman" panose="02020603050405020304" pitchFamily="18" charset="0"/>
                <a:cs typeface="Times New Roman" panose="02020603050405020304" pitchFamily="18" charset="0"/>
              </a:rPr>
              <a:t>v </a:t>
            </a:r>
            <a:r>
              <a:rPr lang="en-US" altLang="zh-CN" sz="2400" dirty="0" smtClean="0">
                <a:latin typeface="Times New Roman" panose="02020603050405020304" pitchFamily="18" charset="0"/>
                <a:cs typeface="Times New Roman" panose="02020603050405020304" pitchFamily="18" charset="0"/>
              </a:rPr>
              <a:t>(to ask for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 very firmly)</a:t>
            </a:r>
          </a:p>
          <a:p>
            <a:pPr marL="0" indent="0">
              <a:buNone/>
            </a:pPr>
            <a:r>
              <a:rPr lang="zh-CN" altLang="en-US" sz="2400" dirty="0" smtClean="0">
                <a:latin typeface="Times New Roman" panose="02020603050405020304" pitchFamily="18" charset="0"/>
                <a:cs typeface="Times New Roman" panose="02020603050405020304" pitchFamily="18" charset="0"/>
              </a:rPr>
              <a:t>她强烈要求我道歉</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66CC"/>
                </a:solidFill>
                <a:latin typeface="Times New Roman" panose="02020603050405020304" pitchFamily="18" charset="0"/>
                <a:cs typeface="Times New Roman" panose="02020603050405020304" pitchFamily="18" charset="0"/>
              </a:rPr>
              <a:t>She demanded my apology.</a:t>
            </a:r>
            <a:endParaRPr lang="en-US" altLang="zh-CN" sz="2400" dirty="0">
              <a:solidFill>
                <a:srgbClr val="0066CC"/>
              </a:solidFill>
              <a:latin typeface="Times New Roman" panose="02020603050405020304" pitchFamily="18" charset="0"/>
              <a:cs typeface="Times New Roman" panose="02020603050405020304" pitchFamily="18" charset="0"/>
            </a:endParaRPr>
          </a:p>
          <a:p>
            <a:pPr marL="0" indent="0">
              <a:buNone/>
            </a:pPr>
            <a:r>
              <a:rPr lang="zh-CN" altLang="en-US" sz="2400" dirty="0" smtClean="0">
                <a:latin typeface="Times New Roman" panose="02020603050405020304" pitchFamily="18" charset="0"/>
                <a:cs typeface="Times New Roman" panose="02020603050405020304" pitchFamily="18" charset="0"/>
              </a:rPr>
              <a:t>他强烈要求去井冈山。</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66CC"/>
                </a:solidFill>
                <a:latin typeface="Times New Roman" panose="02020603050405020304" pitchFamily="18" charset="0"/>
                <a:cs typeface="Times New Roman" panose="02020603050405020304" pitchFamily="18" charset="0"/>
              </a:rPr>
              <a:t>He demands to go to the </a:t>
            </a:r>
            <a:r>
              <a:rPr lang="en-US" altLang="zh-CN" sz="2400" dirty="0" err="1" smtClean="0">
                <a:solidFill>
                  <a:srgbClr val="0066CC"/>
                </a:solidFill>
                <a:latin typeface="Times New Roman" panose="02020603050405020304" pitchFamily="18" charset="0"/>
                <a:cs typeface="Times New Roman" panose="02020603050405020304" pitchFamily="18" charset="0"/>
              </a:rPr>
              <a:t>Jinggang</a:t>
            </a:r>
            <a:r>
              <a:rPr lang="en-US" altLang="zh-CN" sz="2400" dirty="0" smtClean="0">
                <a:solidFill>
                  <a:srgbClr val="0066CC"/>
                </a:solidFill>
                <a:latin typeface="Times New Roman" panose="02020603050405020304" pitchFamily="18" charset="0"/>
                <a:cs typeface="Times New Roman" panose="02020603050405020304" pitchFamily="18" charset="0"/>
              </a:rPr>
              <a:t> Mountain.</a:t>
            </a:r>
            <a:endParaRPr lang="en-US" altLang="zh-CN" sz="2400" dirty="0">
              <a:solidFill>
                <a:srgbClr val="0066CC"/>
              </a:solidFill>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Jackie</a:t>
            </a:r>
            <a:r>
              <a:rPr lang="zh-CN" altLang="en-US" sz="2400" dirty="0" smtClean="0">
                <a:latin typeface="Times New Roman" panose="02020603050405020304" pitchFamily="18" charset="0"/>
                <a:cs typeface="Times New Roman" panose="02020603050405020304" pitchFamily="18" charset="0"/>
              </a:rPr>
              <a:t>强烈要求我们背下这篇文章。</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66CC"/>
                </a:solidFill>
                <a:latin typeface="Times New Roman" panose="02020603050405020304" pitchFamily="18" charset="0"/>
                <a:cs typeface="Times New Roman" panose="02020603050405020304" pitchFamily="18" charset="0"/>
              </a:rPr>
              <a:t>Jackie demands that we should recite this article.</a:t>
            </a:r>
          </a:p>
          <a:p>
            <a:pPr marL="0" indent="0">
              <a:buNone/>
            </a:pPr>
            <a:r>
              <a:rPr lang="en-US" altLang="zh-CN" sz="2400" dirty="0" smtClean="0">
                <a:latin typeface="Times New Roman" panose="02020603050405020304" pitchFamily="18" charset="0"/>
                <a:cs typeface="Times New Roman" panose="02020603050405020304" pitchFamily="18" charset="0"/>
              </a:rPr>
              <a:t> v( to need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 in order to do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 successfully)</a:t>
            </a:r>
          </a:p>
          <a:p>
            <a:pPr marL="0" indent="0">
              <a:buNone/>
            </a:pPr>
            <a:r>
              <a:rPr lang="zh-CN" altLang="en-US" sz="2400" dirty="0">
                <a:latin typeface="Times New Roman" panose="02020603050405020304" pitchFamily="18" charset="0"/>
                <a:cs typeface="Times New Roman" panose="02020603050405020304" pitchFamily="18" charset="0"/>
              </a:rPr>
              <a:t>钓鱼需要</a:t>
            </a:r>
            <a:r>
              <a:rPr lang="zh-CN" altLang="en-US" sz="2400" dirty="0" smtClean="0">
                <a:latin typeface="Times New Roman" panose="02020603050405020304" pitchFamily="18" charset="0"/>
                <a:cs typeface="Times New Roman" panose="02020603050405020304" pitchFamily="18" charset="0"/>
              </a:rPr>
              <a:t>耐心</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66CC"/>
                </a:solidFill>
                <a:latin typeface="Times New Roman" panose="02020603050405020304" pitchFamily="18" charset="0"/>
                <a:cs typeface="Times New Roman" panose="02020603050405020304" pitchFamily="18" charset="0"/>
              </a:rPr>
              <a:t>Fishing demands patience.</a:t>
            </a:r>
            <a:endParaRPr lang="en-US" altLang="zh-CN" sz="2400" dirty="0">
              <a:solidFill>
                <a:srgbClr val="0066CC"/>
              </a:solidFill>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n.(a firm request for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a:t>
            </a:r>
          </a:p>
          <a:p>
            <a:pPr marL="0" indent="0">
              <a:buNone/>
            </a:pPr>
            <a:r>
              <a:rPr lang="zh-CN" altLang="en-US" sz="2400" dirty="0" smtClean="0">
                <a:latin typeface="Times New Roman" panose="02020603050405020304" pitchFamily="18" charset="0"/>
                <a:cs typeface="Times New Roman" panose="02020603050405020304" pitchFamily="18" charset="0"/>
              </a:rPr>
              <a:t>增加工资的要求</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66CC"/>
                </a:solidFill>
                <a:latin typeface="Times New Roman" panose="02020603050405020304" pitchFamily="18" charset="0"/>
                <a:cs typeface="Times New Roman" panose="02020603050405020304" pitchFamily="18" charset="0"/>
              </a:rPr>
              <a:t>A demand for higher pay.</a:t>
            </a:r>
            <a:endParaRPr lang="en-US" altLang="zh-CN" sz="2400" dirty="0">
              <a:solidFill>
                <a:srgbClr val="0066CC"/>
              </a:solidFill>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Meet a demand for a product;    satisfy one’s demands</a:t>
            </a:r>
          </a:p>
          <a:p>
            <a:pPr marL="0" indent="0">
              <a:buNone/>
            </a:pPr>
            <a:r>
              <a:rPr lang="en-US" altLang="zh-CN" sz="2400" dirty="0" smtClean="0">
                <a:latin typeface="Times New Roman" panose="02020603050405020304" pitchFamily="18" charset="0"/>
                <a:cs typeface="Times New Roman" panose="02020603050405020304" pitchFamily="18" charset="0"/>
              </a:rPr>
              <a:t>An increasing demand for healthy food.  </a:t>
            </a:r>
          </a:p>
          <a:p>
            <a:pPr marL="0" indent="0">
              <a:buNone/>
            </a:pPr>
            <a:endParaRPr lang="en-US" altLang="zh-CN" sz="2400" b="1" dirty="0" smtClean="0"/>
          </a:p>
          <a:p>
            <a:pPr marL="0" indent="0">
              <a:buNone/>
            </a:pPr>
            <a:r>
              <a:rPr lang="en-US" altLang="zh-CN" sz="2400" dirty="0" smtClean="0">
                <a:latin typeface="Times New Roman" panose="02020603050405020304" pitchFamily="18" charset="0"/>
                <a:cs typeface="Times New Roman" panose="02020603050405020304" pitchFamily="18" charset="0"/>
              </a:rPr>
              <a:t>My </a:t>
            </a:r>
            <a:r>
              <a:rPr lang="en-US" altLang="zh-CN" sz="2400" dirty="0">
                <a:latin typeface="Times New Roman" panose="02020603050405020304" pitchFamily="18" charset="0"/>
                <a:cs typeface="Times New Roman" panose="02020603050405020304" pitchFamily="18" charset="0"/>
              </a:rPr>
              <a:t>car </a:t>
            </a:r>
            <a:r>
              <a:rPr lang="en-US" altLang="zh-CN" sz="2400" b="1" dirty="0">
                <a:solidFill>
                  <a:srgbClr val="FF0000"/>
                </a:solidFill>
                <a:latin typeface="Times New Roman" panose="02020603050405020304" pitchFamily="18" charset="0"/>
                <a:cs typeface="Times New Roman" panose="02020603050405020304" pitchFamily="18" charset="0"/>
              </a:rPr>
              <a:t>demands/needs/requires </a:t>
            </a:r>
            <a:r>
              <a:rPr lang="en-US" altLang="zh-CN" sz="2400" b="1" u="sng" dirty="0">
                <a:latin typeface="Times New Roman" panose="02020603050405020304" pitchFamily="18" charset="0"/>
                <a:cs typeface="Times New Roman" panose="02020603050405020304" pitchFamily="18" charset="0"/>
              </a:rPr>
              <a:t>repairing/to be repaired</a:t>
            </a:r>
            <a:r>
              <a:rPr lang="en-US" altLang="zh-CN" sz="2400" b="1" dirty="0">
                <a:latin typeface="Times New Roman" panose="02020603050405020304" pitchFamily="18" charset="0"/>
                <a:cs typeface="Times New Roman" panose="02020603050405020304" pitchFamily="18" charset="0"/>
              </a:rPr>
              <a:t>(repair)</a:t>
            </a:r>
            <a:r>
              <a:rPr lang="zh-CN"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so I have to go to work by bus.</a:t>
            </a:r>
            <a:endParaRPr lang="zh-CN" altLang="zh-CN" sz="2400" dirty="0">
              <a:latin typeface="Times New Roman" panose="02020603050405020304" pitchFamily="18" charset="0"/>
              <a:cs typeface="Times New Roman" panose="02020603050405020304" pitchFamily="18" charset="0"/>
            </a:endParaRPr>
          </a:p>
          <a:p>
            <a:pPr marL="0" indent="0">
              <a:buNone/>
            </a:pPr>
            <a:endParaRPr lang="zh-CN" altLang="zh-CN" sz="2400" dirty="0"/>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69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480720"/>
          </a:xfrm>
        </p:spPr>
        <p:txBody>
          <a:bodyPr/>
          <a:lstStyle/>
          <a:p>
            <a:pPr marL="0" indent="0">
              <a:buNone/>
            </a:pPr>
            <a:r>
              <a:rPr lang="en-US" altLang="zh-CN" dirty="0" smtClean="0">
                <a:latin typeface="Times New Roman" panose="02020603050405020304" pitchFamily="18" charset="0"/>
                <a:cs typeface="Times New Roman" panose="02020603050405020304" pitchFamily="18" charset="0"/>
              </a:rPr>
              <a:t>Structures:</a:t>
            </a:r>
          </a:p>
          <a:p>
            <a:pPr marL="0" indent="0">
              <a:buNone/>
            </a:pPr>
            <a:endParaRPr lang="en-US" altLang="zh-CN" dirty="0" smtClean="0"/>
          </a:p>
          <a:p>
            <a:pPr marL="514350" indent="-514350">
              <a:buAutoNum type="arabicPeriod"/>
            </a:pPr>
            <a:r>
              <a:rPr lang="en-US" altLang="zh-CN" dirty="0" smtClean="0">
                <a:solidFill>
                  <a:srgbClr val="FF0000"/>
                </a:solidFill>
                <a:latin typeface="Times New Roman" panose="02020603050405020304" pitchFamily="18" charset="0"/>
                <a:cs typeface="Times New Roman" panose="02020603050405020304" pitchFamily="18" charset="0"/>
              </a:rPr>
              <a:t>Suppose</a:t>
            </a:r>
            <a:r>
              <a:rPr lang="en-US" altLang="zh-CN" dirty="0" smtClean="0">
                <a:latin typeface="Times New Roman" panose="02020603050405020304" pitchFamily="18" charset="0"/>
                <a:cs typeface="Times New Roman" panose="02020603050405020304" pitchFamily="18" charset="0"/>
              </a:rPr>
              <a:t> you </a:t>
            </a:r>
            <a:r>
              <a:rPr lang="en-US" altLang="zh-CN" dirty="0" smtClean="0">
                <a:solidFill>
                  <a:srgbClr val="FF0000"/>
                </a:solidFill>
                <a:latin typeface="Times New Roman" panose="02020603050405020304" pitchFamily="18" charset="0"/>
                <a:cs typeface="Times New Roman" panose="02020603050405020304" pitchFamily="18" charset="0"/>
              </a:rPr>
              <a:t>were</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to be </a:t>
            </a:r>
            <a:r>
              <a:rPr lang="en-US" altLang="zh-CN" dirty="0" smtClean="0">
                <a:latin typeface="Times New Roman" panose="02020603050405020304" pitchFamily="18" charset="0"/>
                <a:cs typeface="Times New Roman" panose="02020603050405020304" pitchFamily="18" charset="0"/>
              </a:rPr>
              <a:t>a journalist for China Daily…</a:t>
            </a:r>
          </a:p>
          <a:p>
            <a:pPr marL="0" indent="0">
              <a:buNone/>
            </a:pP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zh-CN" altLang="en-US" sz="2800" dirty="0" smtClean="0">
                <a:latin typeface="Times New Roman" panose="02020603050405020304" pitchFamily="18" charset="0"/>
                <a:cs typeface="Times New Roman" panose="02020603050405020304" pitchFamily="18" charset="0"/>
              </a:rPr>
              <a:t>如果我是你的话，我会好好学习英语。（</a:t>
            </a:r>
            <a:r>
              <a:rPr lang="en-US" altLang="zh-CN" sz="2800" dirty="0" smtClean="0">
                <a:latin typeface="Times New Roman" panose="02020603050405020304" pitchFamily="18" charset="0"/>
                <a:cs typeface="Times New Roman" panose="02020603050405020304" pitchFamily="18" charset="0"/>
              </a:rPr>
              <a:t>if</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66CC"/>
                </a:solidFill>
                <a:latin typeface="Times New Roman" panose="02020603050405020304" pitchFamily="18" charset="0"/>
                <a:cs typeface="Times New Roman" panose="02020603050405020304" pitchFamily="18" charset="0"/>
              </a:rPr>
              <a:t>If I were you, I would study English hard.</a:t>
            </a:r>
            <a:endParaRPr lang="en-US" altLang="zh-CN" sz="2800" dirty="0">
              <a:solidFill>
                <a:srgbClr val="0066CC"/>
              </a:solidFill>
              <a:latin typeface="Times New Roman" panose="02020603050405020304" pitchFamily="18" charset="0"/>
              <a:cs typeface="Times New Roman" panose="02020603050405020304" pitchFamily="18" charset="0"/>
            </a:endParaRPr>
          </a:p>
          <a:p>
            <a:pPr marL="0" indent="0">
              <a:buNone/>
            </a:pPr>
            <a:r>
              <a:rPr lang="zh-CN" altLang="en-US" sz="2800" dirty="0" smtClean="0">
                <a:latin typeface="Times New Roman" panose="02020603050405020304" pitchFamily="18" charset="0"/>
                <a:cs typeface="Times New Roman" panose="02020603050405020304" pitchFamily="18" charset="0"/>
              </a:rPr>
              <a:t>他说的好像我做错了什么似的。</a:t>
            </a:r>
            <a:r>
              <a:rPr lang="en-US" altLang="zh-CN" sz="2800" dirty="0" smtClean="0">
                <a:latin typeface="Times New Roman" panose="02020603050405020304" pitchFamily="18" charset="0"/>
                <a:cs typeface="Times New Roman" panose="02020603050405020304" pitchFamily="18" charset="0"/>
              </a:rPr>
              <a:t>(as if)</a:t>
            </a:r>
          </a:p>
          <a:p>
            <a:pPr marL="0" indent="0">
              <a:buNone/>
            </a:pPr>
            <a:r>
              <a:rPr lang="en-US" altLang="zh-CN" sz="2800" dirty="0" smtClean="0">
                <a:solidFill>
                  <a:srgbClr val="0066CC"/>
                </a:solidFill>
                <a:latin typeface="Times New Roman" panose="02020603050405020304" pitchFamily="18" charset="0"/>
                <a:cs typeface="Times New Roman" panose="02020603050405020304" pitchFamily="18" charset="0"/>
              </a:rPr>
              <a:t>He speaks as if I had done something wrong.</a:t>
            </a:r>
            <a:endParaRPr lang="en-US" altLang="zh-CN" sz="2800" dirty="0">
              <a:solidFill>
                <a:srgbClr val="0066CC"/>
              </a:solidFill>
              <a:latin typeface="Times New Roman" panose="02020603050405020304" pitchFamily="18" charset="0"/>
              <a:cs typeface="Times New Roman" panose="02020603050405020304" pitchFamily="18" charset="0"/>
            </a:endParaRPr>
          </a:p>
          <a:p>
            <a:pPr marL="0" indent="0">
              <a:buNone/>
            </a:pPr>
            <a:r>
              <a:rPr lang="zh-CN" altLang="en-US" sz="2800" dirty="0" smtClean="0">
                <a:latin typeface="Times New Roman" panose="02020603050405020304" pitchFamily="18" charset="0"/>
                <a:cs typeface="Times New Roman" panose="02020603050405020304" pitchFamily="18" charset="0"/>
              </a:rPr>
              <a:t>我希望我是只小鸟。 （</a:t>
            </a:r>
            <a:r>
              <a:rPr lang="en-US" altLang="zh-CN" sz="2800" dirty="0" smtClean="0">
                <a:latin typeface="Times New Roman" panose="02020603050405020304" pitchFamily="18" charset="0"/>
                <a:cs typeface="Times New Roman" panose="02020603050405020304" pitchFamily="18" charset="0"/>
              </a:rPr>
              <a:t>wish</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66CC"/>
                </a:solidFill>
                <a:latin typeface="Times New Roman" panose="02020603050405020304" pitchFamily="18" charset="0"/>
                <a:cs typeface="Times New Roman" panose="02020603050405020304" pitchFamily="18" charset="0"/>
              </a:rPr>
              <a:t>I wish I were a bird.</a:t>
            </a:r>
          </a:p>
        </p:txBody>
      </p:sp>
    </p:spTree>
    <p:extLst>
      <p:ext uri="{BB962C8B-B14F-4D97-AF65-F5344CB8AC3E}">
        <p14:creationId xmlns:p14="http://schemas.microsoft.com/office/powerpoint/2010/main" val="390469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480720"/>
          </a:xfrm>
        </p:spPr>
        <p:txBody>
          <a:bodyPr/>
          <a:lstStyle/>
          <a:p>
            <a:pPr marL="0" indent="0">
              <a:buNone/>
            </a:pPr>
            <a:r>
              <a:rPr lang="en-US" altLang="zh-CN" dirty="0" smtClean="0">
                <a:latin typeface="Times New Roman" panose="02020603050405020304" pitchFamily="18" charset="0"/>
                <a:cs typeface="Times New Roman" panose="02020603050405020304" pitchFamily="18" charset="0"/>
              </a:rPr>
              <a:t>2. His discussion with his boss, Hu </a:t>
            </a:r>
            <a:r>
              <a:rPr lang="en-US" altLang="zh-CN" dirty="0" err="1" smtClean="0">
                <a:latin typeface="Times New Roman" panose="02020603050405020304" pitchFamily="18" charset="0"/>
                <a:cs typeface="Times New Roman" panose="02020603050405020304" pitchFamily="18" charset="0"/>
              </a:rPr>
              <a:t>Xin</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was to  </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    strongly influence</a:t>
            </a:r>
            <a:r>
              <a:rPr lang="en-US" altLang="zh-CN" dirty="0" smtClean="0">
                <a:latin typeface="Times New Roman" panose="02020603050405020304" pitchFamily="18" charset="0"/>
                <a:cs typeface="Times New Roman" panose="02020603050405020304" pitchFamily="18" charset="0"/>
              </a:rPr>
              <a:t> his life as a journalist.</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be to do. </a:t>
            </a:r>
          </a:p>
          <a:p>
            <a:pPr marL="0" indent="0">
              <a:buNone/>
            </a:pPr>
            <a:r>
              <a:rPr lang="zh-CN" altLang="en-US" sz="2400" dirty="0">
                <a:latin typeface="Times New Roman" panose="02020603050405020304" pitchFamily="18" charset="0"/>
                <a:cs typeface="Times New Roman" panose="02020603050405020304" pitchFamily="18" charset="0"/>
              </a:rPr>
              <a:t>他</a:t>
            </a:r>
            <a:r>
              <a:rPr lang="zh-CN" altLang="en-US" sz="2400" dirty="0" smtClean="0">
                <a:latin typeface="Times New Roman" panose="02020603050405020304" pitchFamily="18" charset="0"/>
                <a:cs typeface="Times New Roman" panose="02020603050405020304" pitchFamily="18" charset="0"/>
              </a:rPr>
              <a:t>的计划</a:t>
            </a:r>
            <a:r>
              <a:rPr lang="zh-CN" altLang="en-US" sz="2400" b="1" dirty="0" smtClean="0">
                <a:latin typeface="Times New Roman" panose="02020603050405020304" pitchFamily="18" charset="0"/>
                <a:cs typeface="Times New Roman" panose="02020603050405020304" pitchFamily="18" charset="0"/>
              </a:rPr>
              <a:t>注定</a:t>
            </a:r>
            <a:r>
              <a:rPr lang="zh-CN" altLang="en-US" sz="2400" dirty="0" smtClean="0">
                <a:latin typeface="Times New Roman" panose="02020603050405020304" pitchFamily="18" charset="0"/>
                <a:cs typeface="Times New Roman" panose="02020603050405020304" pitchFamily="18" charset="0"/>
              </a:rPr>
              <a:t>是一场失败。</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66CC"/>
                </a:solidFill>
                <a:latin typeface="Times New Roman" panose="02020603050405020304" pitchFamily="18" charset="0"/>
                <a:cs typeface="Times New Roman" panose="02020603050405020304" pitchFamily="18" charset="0"/>
              </a:rPr>
              <a:t>His</a:t>
            </a:r>
            <a:r>
              <a:rPr lang="zh-CN" altLang="en-US" sz="2400" dirty="0">
                <a:solidFill>
                  <a:srgbClr val="0066CC"/>
                </a:solidFill>
                <a:latin typeface="Times New Roman" panose="02020603050405020304" pitchFamily="18" charset="0"/>
                <a:cs typeface="Times New Roman" panose="02020603050405020304" pitchFamily="18" charset="0"/>
              </a:rPr>
              <a:t> </a:t>
            </a:r>
            <a:r>
              <a:rPr lang="en-US" altLang="zh-CN" sz="2400" dirty="0" smtClean="0">
                <a:solidFill>
                  <a:srgbClr val="0066CC"/>
                </a:solidFill>
                <a:latin typeface="Times New Roman" panose="02020603050405020304" pitchFamily="18" charset="0"/>
                <a:cs typeface="Times New Roman" panose="02020603050405020304" pitchFamily="18" charset="0"/>
              </a:rPr>
              <a:t>plan was to be a failure.</a:t>
            </a:r>
          </a:p>
          <a:p>
            <a:pPr marL="0" indent="0">
              <a:buNone/>
            </a:pPr>
            <a:r>
              <a:rPr lang="zh-CN" altLang="en-US" sz="2400" dirty="0">
                <a:latin typeface="Times New Roman" panose="02020603050405020304" pitchFamily="18" charset="0"/>
                <a:cs typeface="Times New Roman" panose="02020603050405020304" pitchFamily="18" charset="0"/>
              </a:rPr>
              <a:t>周四</a:t>
            </a:r>
            <a:r>
              <a:rPr lang="zh-CN" altLang="en-US" sz="2400" dirty="0" smtClean="0">
                <a:latin typeface="Times New Roman" panose="02020603050405020304" pitchFamily="18" charset="0"/>
                <a:cs typeface="Times New Roman" panose="02020603050405020304" pitchFamily="18" charset="0"/>
              </a:rPr>
              <a:t>晚上举行家长会。</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66CC"/>
                </a:solidFill>
                <a:latin typeface="Times New Roman" panose="02020603050405020304" pitchFamily="18" charset="0"/>
                <a:cs typeface="Times New Roman" panose="02020603050405020304" pitchFamily="18" charset="0"/>
              </a:rPr>
              <a:t>The Parents’ Meeting is to be held on Thursday.</a:t>
            </a:r>
          </a:p>
          <a:p>
            <a:pPr marL="0" indent="0">
              <a:buNone/>
            </a:pPr>
            <a:r>
              <a:rPr lang="zh-CN" altLang="en-US" sz="2400" dirty="0">
                <a:latin typeface="Times New Roman" panose="02020603050405020304" pitchFamily="18" charset="0"/>
                <a:cs typeface="Times New Roman" panose="02020603050405020304" pitchFamily="18" charset="0"/>
              </a:rPr>
              <a:t>这种</a:t>
            </a:r>
            <a:r>
              <a:rPr lang="zh-CN" altLang="en-US" sz="2400" dirty="0" smtClean="0">
                <a:latin typeface="Times New Roman" panose="02020603050405020304" pitchFamily="18" charset="0"/>
                <a:cs typeface="Times New Roman" panose="02020603050405020304" pitchFamily="18" charset="0"/>
              </a:rPr>
              <a:t>教学方法的有效性仍然有待观察。</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66CC"/>
                </a:solidFill>
                <a:latin typeface="Times New Roman" panose="02020603050405020304" pitchFamily="18" charset="0"/>
                <a:cs typeface="Times New Roman" panose="02020603050405020304" pitchFamily="18" charset="0"/>
              </a:rPr>
              <a:t>The effectiveness of this teaching method  is to be  observed.</a:t>
            </a:r>
          </a:p>
          <a:p>
            <a:pPr marL="0" indent="0">
              <a:buNone/>
            </a:pPr>
            <a:r>
              <a:rPr lang="zh-CN" altLang="en-US" sz="2400" dirty="0">
                <a:latin typeface="Times New Roman" panose="02020603050405020304" pitchFamily="18" charset="0"/>
                <a:cs typeface="Times New Roman" panose="02020603050405020304" pitchFamily="18" charset="0"/>
              </a:rPr>
              <a:t>如果是我来</a:t>
            </a:r>
            <a:r>
              <a:rPr lang="zh-CN" altLang="en-US" sz="2400" dirty="0" smtClean="0">
                <a:latin typeface="Times New Roman" panose="02020603050405020304" pitchFamily="18" charset="0"/>
                <a:cs typeface="Times New Roman" panose="02020603050405020304" pitchFamily="18" charset="0"/>
              </a:rPr>
              <a:t>做的话， 我会做的更好。</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66CC"/>
                </a:solidFill>
                <a:latin typeface="Times New Roman" panose="02020603050405020304" pitchFamily="18" charset="0"/>
                <a:cs typeface="Times New Roman" panose="02020603050405020304" pitchFamily="18" charset="0"/>
              </a:rPr>
              <a:t>If I were to do it, I would do it better.</a:t>
            </a:r>
          </a:p>
          <a:p>
            <a:pPr marL="0" indent="0">
              <a:buNone/>
            </a:pP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69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480720"/>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3. </a:t>
            </a:r>
            <a:r>
              <a:rPr lang="en-US" altLang="zh-CN" dirty="0" smtClean="0">
                <a:solidFill>
                  <a:srgbClr val="FF0000"/>
                </a:solidFill>
                <a:latin typeface="Times New Roman" panose="02020603050405020304" pitchFamily="18" charset="0"/>
                <a:cs typeface="Times New Roman" panose="02020603050405020304" pitchFamily="18" charset="0"/>
              </a:rPr>
              <a:t>Never </a:t>
            </a:r>
            <a:r>
              <a:rPr lang="en-US" altLang="zh-CN" dirty="0" smtClean="0">
                <a:latin typeface="Times New Roman" panose="02020603050405020304" pitchFamily="18" charset="0"/>
                <a:cs typeface="Times New Roman" panose="02020603050405020304" pitchFamily="18" charset="0"/>
              </a:rPr>
              <a:t>will </a:t>
            </a:r>
            <a:r>
              <a:rPr lang="en-US" altLang="zh-CN" dirty="0" err="1" smtClean="0">
                <a:latin typeface="Times New Roman" panose="02020603050405020304" pitchFamily="18" charset="0"/>
                <a:cs typeface="Times New Roman" panose="02020603050405020304" pitchFamily="18" charset="0"/>
              </a:rPr>
              <a:t>Zhouyang</a:t>
            </a:r>
            <a:r>
              <a:rPr lang="en-US" altLang="zh-CN" dirty="0" smtClean="0">
                <a:latin typeface="Times New Roman" panose="02020603050405020304" pitchFamily="18" charset="0"/>
                <a:cs typeface="Times New Roman" panose="02020603050405020304" pitchFamily="18" charset="0"/>
              </a:rPr>
              <a:t> forget his first assignment...</a:t>
            </a:r>
          </a:p>
          <a:p>
            <a:pPr marL="0" indent="0">
              <a:buNone/>
            </a:pPr>
            <a:r>
              <a:rPr lang="zh-CN" altLang="en-US" sz="2800" dirty="0" smtClean="0">
                <a:latin typeface="Times New Roman" panose="02020603050405020304" pitchFamily="18" charset="0"/>
                <a:cs typeface="Times New Roman" panose="02020603050405020304" pitchFamily="18" charset="0"/>
              </a:rPr>
              <a:t>我从未读过这本书。</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66FF"/>
                </a:solidFill>
                <a:latin typeface="Times New Roman" panose="02020603050405020304" pitchFamily="18" charset="0"/>
                <a:cs typeface="Times New Roman" panose="02020603050405020304" pitchFamily="18" charset="0"/>
              </a:rPr>
              <a:t>Never have I read this book.</a:t>
            </a:r>
          </a:p>
          <a:p>
            <a:pPr marL="0" indent="0">
              <a:buNone/>
            </a:pPr>
            <a:endParaRPr lang="en-US" altLang="zh-CN" sz="2800" dirty="0">
              <a:solidFill>
                <a:srgbClr val="0066FF"/>
              </a:solidFill>
              <a:latin typeface="Times New Roman" panose="02020603050405020304" pitchFamily="18" charset="0"/>
              <a:cs typeface="Times New Roman" panose="02020603050405020304" pitchFamily="18" charset="0"/>
            </a:endParaRPr>
          </a:p>
          <a:p>
            <a:pPr marL="0" indent="0">
              <a:buNone/>
            </a:pPr>
            <a:endParaRPr lang="en-US" altLang="zh-CN" sz="2800" dirty="0">
              <a:solidFill>
                <a:srgbClr val="0066FF"/>
              </a:solidFill>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FF0000"/>
                </a:solidFill>
                <a:latin typeface="Times New Roman" panose="02020603050405020304" pitchFamily="18" charset="0"/>
                <a:cs typeface="Times New Roman" panose="02020603050405020304" pitchFamily="18" charset="0"/>
              </a:rPr>
              <a:t>Not only </a:t>
            </a:r>
            <a:r>
              <a:rPr lang="en-US" altLang="zh-CN" sz="2800" dirty="0" smtClean="0">
                <a:latin typeface="Times New Roman" panose="02020603050405020304" pitchFamily="18" charset="0"/>
                <a:cs typeface="Times New Roman" panose="02020603050405020304" pitchFamily="18" charset="0"/>
              </a:rPr>
              <a:t>am I interested in photography, </a:t>
            </a:r>
            <a:r>
              <a:rPr lang="en-US" altLang="zh-CN" sz="2800" dirty="0" smtClean="0">
                <a:solidFill>
                  <a:srgbClr val="FF0000"/>
                </a:solidFill>
                <a:latin typeface="Times New Roman" panose="02020603050405020304" pitchFamily="18" charset="0"/>
                <a:cs typeface="Times New Roman" panose="02020603050405020304" pitchFamily="18" charset="0"/>
              </a:rPr>
              <a:t>but</a:t>
            </a:r>
            <a:r>
              <a:rPr lang="en-US" altLang="zh-CN" sz="2800" dirty="0" smtClean="0">
                <a:latin typeface="Times New Roman" panose="02020603050405020304" pitchFamily="18" charset="0"/>
                <a:cs typeface="Times New Roman" panose="02020603050405020304" pitchFamily="18" charset="0"/>
              </a:rPr>
              <a:t> I took an amateur course at university.</a:t>
            </a:r>
          </a:p>
          <a:p>
            <a:pPr marL="0" indent="0">
              <a:buNone/>
            </a:pPr>
            <a:r>
              <a:rPr lang="en-US" altLang="zh-CN" sz="2800" dirty="0" smtClean="0">
                <a:solidFill>
                  <a:srgbClr val="FF0000"/>
                </a:solidFill>
                <a:latin typeface="Times New Roman" panose="02020603050405020304" pitchFamily="18" charset="0"/>
                <a:cs typeface="Times New Roman" panose="02020603050405020304" pitchFamily="18" charset="0"/>
              </a:rPr>
              <a:t>Not only </a:t>
            </a:r>
            <a:r>
              <a:rPr lang="en-US" altLang="zh-CN" sz="2800" dirty="0" smtClean="0">
                <a:latin typeface="Times New Roman" panose="02020603050405020304" pitchFamily="18" charset="0"/>
                <a:cs typeface="Times New Roman" panose="02020603050405020304" pitchFamily="18" charset="0"/>
              </a:rPr>
              <a:t>does it have a large 5.5-inch 1080p screen, </a:t>
            </a:r>
            <a:r>
              <a:rPr lang="en-US" altLang="zh-CN" sz="2800" dirty="0" smtClean="0">
                <a:solidFill>
                  <a:srgbClr val="FF0000"/>
                </a:solidFill>
                <a:latin typeface="Times New Roman" panose="02020603050405020304" pitchFamily="18" charset="0"/>
                <a:cs typeface="Times New Roman" panose="02020603050405020304" pitchFamily="18" charset="0"/>
              </a:rPr>
              <a:t>but it also</a:t>
            </a:r>
            <a:r>
              <a:rPr lang="en-US" altLang="zh-CN" sz="2800" dirty="0" smtClean="0">
                <a:latin typeface="Times New Roman" panose="02020603050405020304" pitchFamily="18" charset="0"/>
                <a:cs typeface="Times New Roman" panose="02020603050405020304" pitchFamily="18" charset="0"/>
              </a:rPr>
              <a:t> has a much bigger battery.</a:t>
            </a:r>
          </a:p>
          <a:p>
            <a:pPr marL="0" indent="0">
              <a:buNone/>
            </a:pP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FF0000"/>
                </a:solidFill>
                <a:latin typeface="Times New Roman" panose="02020603050405020304" pitchFamily="18" charset="0"/>
                <a:cs typeface="Times New Roman" panose="02020603050405020304" pitchFamily="18" charset="0"/>
              </a:rPr>
              <a:t>Only if </a:t>
            </a:r>
            <a:r>
              <a:rPr lang="en-US" altLang="zh-CN" sz="2800" dirty="0" smtClean="0">
                <a:latin typeface="Times New Roman" panose="02020603050405020304" pitchFamily="18" charset="0"/>
                <a:cs typeface="Times New Roman" panose="02020603050405020304" pitchFamily="18" charset="0"/>
              </a:rPr>
              <a:t>you asked many different questions </a:t>
            </a:r>
            <a:r>
              <a:rPr lang="en-US" altLang="zh-CN" sz="2800" dirty="0" smtClean="0">
                <a:solidFill>
                  <a:srgbClr val="FF0000"/>
                </a:solidFill>
                <a:latin typeface="Times New Roman" panose="02020603050405020304" pitchFamily="18" charset="0"/>
                <a:cs typeface="Times New Roman" panose="02020603050405020304" pitchFamily="18" charset="0"/>
              </a:rPr>
              <a:t>will </a:t>
            </a:r>
            <a:r>
              <a:rPr lang="en-US" altLang="zh-CN" sz="2800" dirty="0" smtClean="0">
                <a:latin typeface="Times New Roman" panose="02020603050405020304" pitchFamily="18" charset="0"/>
                <a:cs typeface="Times New Roman" panose="02020603050405020304" pitchFamily="18" charset="0"/>
              </a:rPr>
              <a:t>you acquire all the information you need to know.</a:t>
            </a:r>
          </a:p>
          <a:p>
            <a:pPr marL="0" indent="0">
              <a:buNone/>
            </a:pPr>
            <a:endParaRPr lang="en-US" altLang="zh-CN" sz="2800" dirty="0" smtClean="0">
              <a:latin typeface="Times New Roman" panose="02020603050405020304" pitchFamily="18" charset="0"/>
              <a:cs typeface="Times New Roman" panose="02020603050405020304" pitchFamily="18" charset="0"/>
            </a:endParaRPr>
          </a:p>
          <a:p>
            <a:pPr marL="0" indent="0">
              <a:buNone/>
            </a:pP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69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16632"/>
            <a:ext cx="8928992" cy="4499693"/>
          </a:xfrm>
          <a:prstGeom prst="rect">
            <a:avLst/>
          </a:prstGeom>
          <a:noFill/>
        </p:spPr>
        <p:txBody>
          <a:bodyPr wrap="square">
            <a:spAutoFit/>
          </a:bodyPr>
          <a:lstStyle/>
          <a:p>
            <a:r>
              <a:rPr lang="en-US" altLang="zh-CN" sz="3200" b="1" dirty="0" smtClean="0">
                <a:latin typeface="Times New Roman" panose="02020603050405020304" pitchFamily="18" charset="0"/>
                <a:cs typeface="Times New Roman" panose="02020603050405020304" pitchFamily="18" charset="0"/>
              </a:rPr>
              <a:t>4. a </a:t>
            </a:r>
            <a:r>
              <a:rPr lang="en-US" altLang="zh-CN" sz="3200" b="1" dirty="0">
                <a:latin typeface="Times New Roman" panose="02020603050405020304" pitchFamily="18" charset="0"/>
                <a:cs typeface="Times New Roman" panose="02020603050405020304" pitchFamily="18" charset="0"/>
              </a:rPr>
              <a:t>case/point/situation...</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where</a:t>
            </a:r>
            <a:r>
              <a:rPr lang="zh-CN" altLang="zh-CN" sz="3200" b="1" dirty="0">
                <a:latin typeface="Times New Roman" panose="02020603050405020304" pitchFamily="18" charset="0"/>
                <a:cs typeface="Times New Roman" panose="02020603050405020304" pitchFamily="18" charset="0"/>
              </a:rPr>
              <a:t>定语从句</a:t>
            </a:r>
            <a:endParaRPr lang="zh-CN" altLang="zh-CN" sz="3200"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Have </a:t>
            </a:r>
            <a:r>
              <a:rPr lang="en-US" altLang="zh-CN" sz="2400" b="1" dirty="0">
                <a:latin typeface="Times New Roman" panose="02020603050405020304" pitchFamily="18" charset="0"/>
                <a:cs typeface="Times New Roman" panose="02020603050405020304" pitchFamily="18" charset="0"/>
              </a:rPr>
              <a:t>you ever had a case where someone accused your journalists of getting the wrong end of the stick</a:t>
            </a:r>
            <a:r>
              <a:rPr lang="zh-CN" altLang="zh-CN" sz="2400" b="1" dirty="0">
                <a:latin typeface="Times New Roman" panose="02020603050405020304" pitchFamily="18" charset="0"/>
                <a:cs typeface="Times New Roman" panose="02020603050405020304" pitchFamily="18" charset="0"/>
              </a:rPr>
              <a:t>？　你有没有这样的情况：别人控告你的记者说他们的报道失实？</a:t>
            </a:r>
            <a:endParaRPr lang="zh-CN" altLang="zh-CN" sz="2400" dirty="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zh-CN" altLang="zh-CN" sz="2400" b="1" dirty="0" smtClean="0">
                <a:latin typeface="Times New Roman" panose="02020603050405020304" pitchFamily="18" charset="0"/>
                <a:cs typeface="Times New Roman" panose="02020603050405020304" pitchFamily="18" charset="0"/>
              </a:rPr>
              <a:t>我</a:t>
            </a:r>
            <a:r>
              <a:rPr lang="zh-CN" altLang="zh-CN" sz="2400" b="1" dirty="0">
                <a:latin typeface="Times New Roman" panose="02020603050405020304" pitchFamily="18" charset="0"/>
                <a:cs typeface="Times New Roman" panose="02020603050405020304" pitchFamily="18" charset="0"/>
              </a:rPr>
              <a:t>能想到许多学生明显知道大量单词和表达但不能写出一篇好文章的事例</a:t>
            </a:r>
            <a:endParaRPr lang="en-US" sz="2400" b="1" kern="100" dirty="0" smtClean="0">
              <a:solidFill>
                <a:srgbClr val="FF0000"/>
              </a:solidFill>
              <a:latin typeface="Times New Roman" panose="02020603050405020304" pitchFamily="18" charset="0"/>
              <a:ea typeface="宋体"/>
              <a:cs typeface="Times New Roman" panose="02020603050405020304" pitchFamily="18" charset="0"/>
            </a:endParaRPr>
          </a:p>
          <a:p>
            <a:pPr>
              <a:lnSpc>
                <a:spcPct val="130000"/>
              </a:lnSpc>
              <a:defRPr/>
            </a:pPr>
            <a:r>
              <a:rPr lang="en-US" sz="2400" b="1" kern="100" dirty="0" smtClean="0">
                <a:solidFill>
                  <a:srgbClr val="0066CC"/>
                </a:solidFill>
                <a:latin typeface="Times New Roman"/>
                <a:ea typeface="宋体"/>
              </a:rPr>
              <a:t>I </a:t>
            </a:r>
            <a:r>
              <a:rPr lang="en-US" sz="2400" b="1" kern="100" dirty="0">
                <a:solidFill>
                  <a:srgbClr val="0066CC"/>
                </a:solidFill>
                <a:latin typeface="Times New Roman"/>
                <a:ea typeface="宋体"/>
              </a:rPr>
              <a:t>can think of many cases where students obviously knew a lot of English words and expressions but </a:t>
            </a:r>
            <a:r>
              <a:rPr lang="en-US" sz="2400" b="1" kern="100" dirty="0" smtClean="0">
                <a:solidFill>
                  <a:srgbClr val="0066CC"/>
                </a:solidFill>
                <a:latin typeface="Times New Roman"/>
                <a:ea typeface="宋体"/>
              </a:rPr>
              <a:t>couldn</a:t>
            </a:r>
            <a:r>
              <a:rPr lang="en-US" sz="2400" b="1" kern="100" dirty="0" smtClean="0">
                <a:solidFill>
                  <a:srgbClr val="0066CC"/>
                </a:solidFill>
                <a:latin typeface="Times New Roman"/>
                <a:ea typeface="宋体"/>
                <a:cs typeface="Times New Roman"/>
              </a:rPr>
              <a:t>’</a:t>
            </a:r>
            <a:r>
              <a:rPr lang="en-US" sz="2400" b="1" kern="100" dirty="0" smtClean="0">
                <a:solidFill>
                  <a:srgbClr val="0066CC"/>
                </a:solidFill>
                <a:latin typeface="Times New Roman"/>
                <a:ea typeface="宋体"/>
              </a:rPr>
              <a:t>t </a:t>
            </a:r>
            <a:r>
              <a:rPr lang="en-US" sz="2400" b="1" kern="100" dirty="0">
                <a:solidFill>
                  <a:srgbClr val="0066CC"/>
                </a:solidFill>
                <a:latin typeface="Times New Roman"/>
                <a:ea typeface="宋体"/>
              </a:rPr>
              <a:t>write a good essay.</a:t>
            </a:r>
            <a:endParaRPr lang="zh-CN" altLang="en-US" sz="2400" b="1" kern="100" dirty="0">
              <a:solidFill>
                <a:srgbClr val="0066CC"/>
              </a:solidFill>
              <a:latin typeface="Times New Roman"/>
              <a:ea typeface="宋体"/>
              <a:cs typeface="Times New Roman"/>
            </a:endParaRPr>
          </a:p>
        </p:txBody>
      </p:sp>
    </p:spTree>
    <p:extLst>
      <p:ext uri="{BB962C8B-B14F-4D97-AF65-F5344CB8AC3E}">
        <p14:creationId xmlns:p14="http://schemas.microsoft.com/office/powerpoint/2010/main" val="340526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0"/>
            <a:ext cx="9108504" cy="6858000"/>
          </a:xfrm>
        </p:spPr>
        <p:txBody>
          <a:bodyPr>
            <a:normAutofit lnSpcReduction="10000"/>
          </a:bodyPr>
          <a:lstStyle/>
          <a:p>
            <a:pPr marL="0" indent="0">
              <a:buNone/>
            </a:pPr>
            <a:r>
              <a:rPr lang="en-US" altLang="zh-CN" dirty="0" smtClean="0">
                <a:latin typeface="Times New Roman" panose="02020603050405020304" pitchFamily="18" charset="0"/>
                <a:cs typeface="Times New Roman" panose="02020603050405020304" pitchFamily="18" charset="0"/>
              </a:rPr>
              <a:t>5. You will </a:t>
            </a:r>
            <a:r>
              <a:rPr lang="en-US" altLang="zh-CN" dirty="0" smtClean="0">
                <a:solidFill>
                  <a:srgbClr val="FF0000"/>
                </a:solidFill>
                <a:latin typeface="Times New Roman" panose="02020603050405020304" pitchFamily="18" charset="0"/>
                <a:cs typeface="Times New Roman" panose="02020603050405020304" pitchFamily="18" charset="0"/>
              </a:rPr>
              <a:t>find </a:t>
            </a:r>
            <a:r>
              <a:rPr lang="en-US" altLang="zh-CN" dirty="0" smtClean="0">
                <a:latin typeface="Times New Roman" panose="02020603050405020304" pitchFamily="18" charset="0"/>
                <a:cs typeface="Times New Roman" panose="02020603050405020304" pitchFamily="18" charset="0"/>
              </a:rPr>
              <a:t>your colleague </a:t>
            </a:r>
            <a:r>
              <a:rPr lang="en-US" altLang="zh-CN" dirty="0" smtClean="0">
                <a:solidFill>
                  <a:srgbClr val="FF0000"/>
                </a:solidFill>
                <a:latin typeface="Times New Roman" panose="02020603050405020304" pitchFamily="18" charset="0"/>
                <a:cs typeface="Times New Roman" panose="02020603050405020304" pitchFamily="18" charset="0"/>
              </a:rPr>
              <a:t>eager </a:t>
            </a:r>
            <a:r>
              <a:rPr lang="en-US" altLang="zh-CN" dirty="0" smtClean="0">
                <a:latin typeface="Times New Roman" panose="02020603050405020304" pitchFamily="18" charset="0"/>
                <a:cs typeface="Times New Roman" panose="02020603050405020304" pitchFamily="18" charset="0"/>
              </a:rPr>
              <a:t>to assist you.</a:t>
            </a:r>
          </a:p>
          <a:p>
            <a:pPr marL="0" indent="0">
              <a:buNone/>
            </a:pP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他</a:t>
            </a:r>
            <a:r>
              <a:rPr lang="zh-CN" altLang="en-US" sz="2600" dirty="0">
                <a:latin typeface="Times New Roman" panose="02020603050405020304" pitchFamily="18" charset="0"/>
                <a:cs typeface="Times New Roman" panose="02020603050405020304" pitchFamily="18" charset="0"/>
              </a:rPr>
              <a:t>的话让我很</a:t>
            </a:r>
            <a:r>
              <a:rPr lang="zh-CN" altLang="en-US" sz="2600" dirty="0" smtClean="0">
                <a:latin typeface="Times New Roman" panose="02020603050405020304" pitchFamily="18" charset="0"/>
                <a:cs typeface="Times New Roman" panose="02020603050405020304" pitchFamily="18" charset="0"/>
              </a:rPr>
              <a:t>生气。（</a:t>
            </a:r>
            <a:r>
              <a:rPr lang="en-US" altLang="zh-CN" sz="2600" dirty="0" smtClean="0">
                <a:latin typeface="Times New Roman" panose="02020603050405020304" pitchFamily="18" charset="0"/>
                <a:cs typeface="Times New Roman" panose="02020603050405020304" pitchFamily="18" charset="0"/>
              </a:rPr>
              <a:t>make</a:t>
            </a:r>
            <a:r>
              <a:rPr lang="zh-CN" altLang="en-US" sz="2600" dirty="0" smtClean="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a:p>
            <a:pPr marL="0" indent="0">
              <a:buNone/>
            </a:pPr>
            <a:r>
              <a:rPr lang="en-US" altLang="zh-CN" sz="2600" dirty="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t>
            </a:r>
            <a:r>
              <a:rPr lang="en-US" altLang="zh-CN" sz="2600" dirty="0" smtClean="0">
                <a:solidFill>
                  <a:srgbClr val="0066CC"/>
                </a:solidFill>
                <a:latin typeface="Times New Roman" panose="02020603050405020304" pitchFamily="18" charset="0"/>
                <a:cs typeface="Times New Roman" panose="02020603050405020304" pitchFamily="18" charset="0"/>
              </a:rPr>
              <a:t>His words made me angry.</a:t>
            </a:r>
            <a:endParaRPr lang="en-US" altLang="zh-CN" sz="2600" dirty="0">
              <a:solidFill>
                <a:srgbClr val="0066CC"/>
              </a:solidFill>
              <a:latin typeface="Times New Roman" panose="02020603050405020304" pitchFamily="18" charset="0"/>
              <a:cs typeface="Times New Roman" panose="02020603050405020304" pitchFamily="18" charset="0"/>
            </a:endParaRPr>
          </a:p>
          <a:p>
            <a:pPr marL="0" indent="0">
              <a:buNone/>
            </a:pPr>
            <a:r>
              <a:rPr lang="en-US" altLang="zh-CN" sz="2600" dirty="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他让我感到不满。（</a:t>
            </a:r>
            <a:r>
              <a:rPr lang="en-US" altLang="zh-CN" sz="2600" dirty="0" smtClean="0">
                <a:latin typeface="Times New Roman" panose="02020603050405020304" pitchFamily="18" charset="0"/>
                <a:cs typeface="Times New Roman" panose="02020603050405020304" pitchFamily="18" charset="0"/>
              </a:rPr>
              <a:t>leave</a:t>
            </a:r>
            <a:r>
              <a:rPr lang="zh-CN" altLang="en-US" sz="2600" dirty="0" smtClean="0">
                <a:latin typeface="Times New Roman" panose="02020603050405020304" pitchFamily="18" charset="0"/>
                <a:cs typeface="Times New Roman" panose="02020603050405020304" pitchFamily="18" charset="0"/>
              </a:rPr>
              <a:t>）</a:t>
            </a:r>
            <a:endParaRPr lang="en-US" altLang="zh-CN" sz="2600" dirty="0" smtClean="0">
              <a:latin typeface="Times New Roman" panose="02020603050405020304" pitchFamily="18" charset="0"/>
              <a:cs typeface="Times New Roman" panose="02020603050405020304" pitchFamily="18" charset="0"/>
            </a:endParaRPr>
          </a:p>
          <a:p>
            <a:pPr marL="0" indent="0">
              <a:buNone/>
            </a:pPr>
            <a:r>
              <a:rPr lang="en-US" altLang="zh-CN" sz="2600" dirty="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t>
            </a:r>
            <a:r>
              <a:rPr lang="en-US" altLang="zh-CN" sz="2600" dirty="0" smtClean="0">
                <a:solidFill>
                  <a:srgbClr val="0066CC"/>
                </a:solidFill>
                <a:latin typeface="Times New Roman" panose="02020603050405020304" pitchFamily="18" charset="0"/>
                <a:cs typeface="Times New Roman" panose="02020603050405020304" pitchFamily="18" charset="0"/>
              </a:rPr>
              <a:t>He left me unsatisfied.</a:t>
            </a:r>
          </a:p>
          <a:p>
            <a:pPr marL="0" indent="0">
              <a:buNone/>
            </a:pPr>
            <a:r>
              <a:rPr lang="zh-CN" altLang="en-US" sz="2600" dirty="0" smtClean="0">
                <a:latin typeface="Times New Roman" panose="02020603050405020304" pitchFamily="18" charset="0"/>
                <a:cs typeface="Times New Roman" panose="02020603050405020304" pitchFamily="18" charset="0"/>
              </a:rPr>
              <a:t>我答应， 如果有人放（</a:t>
            </a:r>
            <a:r>
              <a:rPr lang="en-US" altLang="zh-CN" sz="2600" dirty="0" smtClean="0">
                <a:latin typeface="Times New Roman" panose="02020603050405020304" pitchFamily="18" charset="0"/>
                <a:cs typeface="Times New Roman" panose="02020603050405020304" pitchFamily="18" charset="0"/>
              </a:rPr>
              <a:t>set</a:t>
            </a:r>
            <a:r>
              <a:rPr lang="zh-CN" altLang="en-US" sz="2600" dirty="0" smtClean="0">
                <a:latin typeface="Times New Roman" panose="02020603050405020304" pitchFamily="18" charset="0"/>
                <a:cs typeface="Times New Roman" panose="02020603050405020304" pitchFamily="18" charset="0"/>
              </a:rPr>
              <a:t>）了我， 我会让（</a:t>
            </a:r>
            <a:r>
              <a:rPr lang="en-US" altLang="zh-CN" sz="2600" dirty="0" smtClean="0">
                <a:latin typeface="Times New Roman" panose="02020603050405020304" pitchFamily="18" charset="0"/>
                <a:cs typeface="Times New Roman" panose="02020603050405020304" pitchFamily="18" charset="0"/>
              </a:rPr>
              <a:t>make</a:t>
            </a:r>
            <a:r>
              <a:rPr lang="zh-CN" altLang="en-US" sz="2600" dirty="0" smtClean="0">
                <a:latin typeface="Times New Roman" panose="02020603050405020304" pitchFamily="18" charset="0"/>
                <a:cs typeface="Times New Roman" panose="02020603050405020304" pitchFamily="18" charset="0"/>
              </a:rPr>
              <a:t>）他很有钱</a:t>
            </a:r>
            <a:endParaRPr lang="en-US" altLang="zh-CN" sz="2600" dirty="0" smtClean="0">
              <a:latin typeface="Times New Roman" panose="02020603050405020304" pitchFamily="18" charset="0"/>
              <a:cs typeface="Times New Roman" panose="02020603050405020304" pitchFamily="18" charset="0"/>
            </a:endParaRPr>
          </a:p>
          <a:p>
            <a:pPr marL="0" indent="0">
              <a:buNone/>
            </a:pPr>
            <a:r>
              <a:rPr lang="en-US" altLang="zh-CN" sz="2600" dirty="0">
                <a:solidFill>
                  <a:srgbClr val="0066CC"/>
                </a:solidFill>
                <a:latin typeface="Times New Roman" panose="02020603050405020304" pitchFamily="18" charset="0"/>
                <a:cs typeface="Times New Roman" panose="02020603050405020304" pitchFamily="18" charset="0"/>
              </a:rPr>
              <a:t>I made a promise that if anyone set me free, I would make him very rich. </a:t>
            </a:r>
          </a:p>
          <a:p>
            <a:pPr marL="0" indent="0">
              <a:buNone/>
            </a:pPr>
            <a:r>
              <a:rPr lang="zh-CN" altLang="en-US" sz="2600" dirty="0" smtClean="0">
                <a:latin typeface="Times New Roman" panose="02020603050405020304" pitchFamily="18" charset="0"/>
                <a:cs typeface="Times New Roman" panose="02020603050405020304" pitchFamily="18" charset="0"/>
              </a:rPr>
              <a:t>噪音能使人生病， 甚至把人逼疯。</a:t>
            </a:r>
            <a:endParaRPr lang="en-US" altLang="zh-CN" sz="2600" dirty="0" smtClean="0">
              <a:latin typeface="Times New Roman" panose="02020603050405020304" pitchFamily="18" charset="0"/>
              <a:cs typeface="Times New Roman" panose="02020603050405020304" pitchFamily="18" charset="0"/>
            </a:endParaRPr>
          </a:p>
          <a:p>
            <a:pPr marL="0" indent="0">
              <a:buNone/>
            </a:pPr>
            <a:r>
              <a:rPr lang="en-US" altLang="zh-CN" sz="2600" dirty="0" smtClean="0">
                <a:solidFill>
                  <a:srgbClr val="0066CC"/>
                </a:solidFill>
                <a:latin typeface="Times New Roman" panose="02020603050405020304" pitchFamily="18" charset="0"/>
                <a:cs typeface="Times New Roman" panose="02020603050405020304" pitchFamily="18" charset="0"/>
              </a:rPr>
              <a:t>The</a:t>
            </a:r>
            <a:r>
              <a:rPr lang="en-US" altLang="zh-CN" sz="2600" dirty="0">
                <a:solidFill>
                  <a:srgbClr val="0066CC"/>
                </a:solidFill>
                <a:latin typeface="Times New Roman" panose="02020603050405020304" pitchFamily="18" charset="0"/>
                <a:cs typeface="Times New Roman" panose="02020603050405020304" pitchFamily="18" charset="0"/>
              </a:rPr>
              <a:t> loud noise can make people ill, </a:t>
            </a:r>
            <a:r>
              <a:rPr lang="en-US" altLang="zh-CN" sz="2600" dirty="0" smtClean="0">
                <a:solidFill>
                  <a:srgbClr val="0066CC"/>
                </a:solidFill>
                <a:latin typeface="Times New Roman" panose="02020603050405020304" pitchFamily="18" charset="0"/>
                <a:cs typeface="Times New Roman" panose="02020603050405020304" pitchFamily="18" charset="0"/>
              </a:rPr>
              <a:t> or</a:t>
            </a:r>
            <a:r>
              <a:rPr lang="en-US" altLang="zh-CN" sz="2600" dirty="0">
                <a:solidFill>
                  <a:srgbClr val="0066CC"/>
                </a:solidFill>
                <a:latin typeface="Times New Roman" panose="02020603050405020304" pitchFamily="18" charset="0"/>
                <a:cs typeface="Times New Roman" panose="02020603050405020304" pitchFamily="18" charset="0"/>
              </a:rPr>
              <a:t> even drive them mad.  </a:t>
            </a:r>
            <a:endParaRPr lang="en-US" altLang="zh-CN" sz="2600" dirty="0" smtClean="0">
              <a:solidFill>
                <a:srgbClr val="0066CC"/>
              </a:solidFill>
              <a:latin typeface="Times New Roman" panose="02020603050405020304" pitchFamily="18" charset="0"/>
              <a:cs typeface="Times New Roman" panose="02020603050405020304" pitchFamily="18" charset="0"/>
            </a:endParaRPr>
          </a:p>
          <a:p>
            <a:pPr marL="0" indent="0">
              <a:buNone/>
            </a:pPr>
            <a:r>
              <a:rPr lang="zh-CN" altLang="en-US" sz="2600" b="1" dirty="0" smtClean="0">
                <a:latin typeface="Times New Roman" panose="02020603050405020304" pitchFamily="18" charset="0"/>
                <a:cs typeface="Times New Roman" panose="02020603050405020304" pitchFamily="18" charset="0"/>
              </a:rPr>
              <a:t>说明</a:t>
            </a:r>
            <a:r>
              <a:rPr lang="zh-CN" altLang="en-US"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Times New Roman" panose="02020603050405020304" pitchFamily="18" charset="0"/>
                <a:cs typeface="Times New Roman" panose="02020603050405020304" pitchFamily="18" charset="0"/>
              </a:rPr>
              <a:t>）常接形容词或副词作宾补的动词有</a:t>
            </a:r>
            <a:r>
              <a:rPr lang="zh-CN" altLang="en-US" sz="2600" b="1" dirty="0" smtClean="0">
                <a:latin typeface="Times New Roman" panose="02020603050405020304" pitchFamily="18" charset="0"/>
                <a:cs typeface="Times New Roman" panose="02020603050405020304" pitchFamily="18" charset="0"/>
              </a:rPr>
              <a:t>：</a:t>
            </a:r>
            <a:r>
              <a:rPr lang="en-US" altLang="zh-CN" sz="2600" b="1" dirty="0" smtClean="0">
                <a:latin typeface="Times New Roman" panose="02020603050405020304" pitchFamily="18" charset="0"/>
                <a:cs typeface="Times New Roman" panose="02020603050405020304" pitchFamily="18" charset="0"/>
              </a:rPr>
              <a:t> consider</a:t>
            </a:r>
            <a:r>
              <a:rPr lang="zh-CN" altLang="en-US"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think</a:t>
            </a: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prove</a:t>
            </a:r>
            <a:r>
              <a:rPr lang="zh-CN" altLang="en-US"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get</a:t>
            </a: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make</a:t>
            </a: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drive</a:t>
            </a:r>
            <a:r>
              <a:rPr lang="zh-CN" altLang="en-US" sz="2600" b="1" dirty="0" smtClean="0">
                <a:latin typeface="Times New Roman" panose="02020603050405020304" pitchFamily="18" charset="0"/>
                <a:cs typeface="Times New Roman" panose="02020603050405020304" pitchFamily="18" charset="0"/>
              </a:rPr>
              <a:t>，</a:t>
            </a:r>
            <a:r>
              <a:rPr lang="en-US" altLang="zh-CN" sz="2600" b="1" dirty="0" smtClean="0">
                <a:latin typeface="Times New Roman" panose="02020603050405020304" pitchFamily="18" charset="0"/>
                <a:cs typeface="Times New Roman" panose="02020603050405020304" pitchFamily="18" charset="0"/>
              </a:rPr>
              <a:t>keep</a:t>
            </a:r>
            <a:r>
              <a:rPr lang="zh-CN" altLang="en-US" sz="2600" b="1" dirty="0" smtClean="0">
                <a:latin typeface="Times New Roman" panose="02020603050405020304" pitchFamily="18" charset="0"/>
                <a:cs typeface="Times New Roman" panose="02020603050405020304" pitchFamily="18" charset="0"/>
              </a:rPr>
              <a:t>，</a:t>
            </a:r>
            <a:r>
              <a:rPr lang="en-US" altLang="zh-CN" sz="2600" b="1" dirty="0" smtClean="0">
                <a:latin typeface="Times New Roman" panose="02020603050405020304" pitchFamily="18" charset="0"/>
                <a:cs typeface="Times New Roman" panose="02020603050405020304" pitchFamily="18" charset="0"/>
              </a:rPr>
              <a:t> set</a:t>
            </a:r>
            <a:r>
              <a:rPr lang="zh-CN" altLang="en-US"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find</a:t>
            </a:r>
            <a:r>
              <a:rPr lang="zh-CN" altLang="en-US" sz="2600" b="1" dirty="0" smtClean="0">
                <a:latin typeface="Times New Roman" panose="02020603050405020304" pitchFamily="18" charset="0"/>
                <a:cs typeface="Times New Roman" panose="02020603050405020304" pitchFamily="18" charset="0"/>
              </a:rPr>
              <a:t>，</a:t>
            </a:r>
            <a:r>
              <a:rPr lang="en-US" altLang="zh-CN" sz="2600" b="1" dirty="0" smtClean="0">
                <a:latin typeface="Times New Roman" panose="02020603050405020304" pitchFamily="18" charset="0"/>
                <a:cs typeface="Times New Roman" panose="02020603050405020304" pitchFamily="18" charset="0"/>
              </a:rPr>
              <a:t>leave</a:t>
            </a:r>
            <a:r>
              <a:rPr lang="en-US" altLang="zh-CN"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cs typeface="Times New Roman" panose="02020603050405020304" pitchFamily="18" charset="0"/>
              </a:rPr>
              <a:t>等</a:t>
            </a:r>
            <a:r>
              <a:rPr lang="zh-CN" altLang="en-US" sz="2600" b="1" dirty="0" smtClean="0">
                <a:latin typeface="Times New Roman" panose="02020603050405020304" pitchFamily="18" charset="0"/>
                <a:cs typeface="Times New Roman" panose="02020603050405020304" pitchFamily="18" charset="0"/>
              </a:rPr>
              <a:t>。</a:t>
            </a:r>
            <a:endParaRPr lang="en-US" altLang="zh-CN" sz="2600" b="1" dirty="0" smtClean="0">
              <a:latin typeface="Times New Roman" panose="02020603050405020304" pitchFamily="18" charset="0"/>
              <a:cs typeface="Times New Roman" panose="02020603050405020304" pitchFamily="18" charset="0"/>
            </a:endParaRPr>
          </a:p>
          <a:p>
            <a:pPr marL="0" indent="0">
              <a:buNone/>
            </a:pPr>
            <a:r>
              <a:rPr lang="en-US" altLang="zh-CN" sz="2600" b="1" dirty="0" smtClean="0">
                <a:latin typeface="Times New Roman" panose="02020603050405020304" pitchFamily="18" charset="0"/>
                <a:cs typeface="Times New Roman" panose="02020603050405020304" pitchFamily="18" charset="0"/>
              </a:rPr>
              <a:t>2</a:t>
            </a:r>
            <a:r>
              <a:rPr lang="zh-CN" altLang="en-US" sz="2600" b="1" dirty="0">
                <a:latin typeface="Times New Roman" panose="02020603050405020304" pitchFamily="18" charset="0"/>
                <a:cs typeface="Times New Roman" panose="02020603050405020304" pitchFamily="18" charset="0"/>
              </a:rPr>
              <a:t>）当宾语是不定式或从句时，用</a:t>
            </a:r>
            <a:r>
              <a:rPr lang="en-US" altLang="zh-CN" sz="2600" b="1" dirty="0">
                <a:latin typeface="Times New Roman" panose="02020603050405020304" pitchFamily="18" charset="0"/>
                <a:cs typeface="Times New Roman" panose="02020603050405020304" pitchFamily="18" charset="0"/>
              </a:rPr>
              <a:t>it </a:t>
            </a:r>
            <a:r>
              <a:rPr lang="zh-CN" altLang="en-US" sz="2600" b="1" dirty="0">
                <a:latin typeface="Times New Roman" panose="02020603050405020304" pitchFamily="18" charset="0"/>
                <a:cs typeface="Times New Roman" panose="02020603050405020304" pitchFamily="18" charset="0"/>
              </a:rPr>
              <a:t>作形式宾语，并将不定式或从句移到宾补的</a:t>
            </a:r>
            <a:r>
              <a:rPr lang="zh-CN" altLang="en-US" sz="2600" b="1" dirty="0" smtClean="0">
                <a:latin typeface="Times New Roman" panose="02020603050405020304" pitchFamily="18" charset="0"/>
                <a:cs typeface="Times New Roman" panose="02020603050405020304" pitchFamily="18" charset="0"/>
              </a:rPr>
              <a:t>后边</a:t>
            </a:r>
            <a:endParaRPr lang="en-US" altLang="zh-CN" sz="2600" b="1" dirty="0" smtClean="0">
              <a:latin typeface="Times New Roman" panose="02020603050405020304" pitchFamily="18" charset="0"/>
              <a:cs typeface="Times New Roman" panose="02020603050405020304" pitchFamily="18" charset="0"/>
            </a:endParaRPr>
          </a:p>
          <a:p>
            <a:pPr marL="0" indent="0">
              <a:buNone/>
            </a:pPr>
            <a:endParaRPr lang="en-US" altLang="zh-CN" dirty="0">
              <a:solidFill>
                <a:srgbClr val="0066CC"/>
              </a:solidFill>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13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856984" cy="6552728"/>
          </a:xfrm>
        </p:spPr>
        <p:txBody>
          <a:bodyPr/>
          <a:lstStyle/>
          <a:p>
            <a:pPr marL="0" indent="0">
              <a:buNone/>
            </a:pPr>
            <a:r>
              <a:rPr lang="en-US" altLang="zh-CN" b="1" dirty="0" smtClean="0">
                <a:solidFill>
                  <a:srgbClr val="FF0000"/>
                </a:solidFill>
                <a:latin typeface="Times New Roman" panose="02020603050405020304" pitchFamily="18" charset="0"/>
                <a:cs typeface="Times New Roman" panose="02020603050405020304" pitchFamily="18" charset="0"/>
              </a:rPr>
              <a:t>Delighted    </a:t>
            </a:r>
            <a:r>
              <a:rPr lang="en-US" altLang="zh-CN" sz="2400" dirty="0" smtClean="0">
                <a:latin typeface="Times New Roman" panose="02020603050405020304" pitchFamily="18" charset="0"/>
                <a:cs typeface="Times New Roman" panose="02020603050405020304" pitchFamily="18" charset="0"/>
              </a:rPr>
              <a:t>very pleased; </a:t>
            </a:r>
          </a:p>
          <a:p>
            <a:pPr marL="0" indent="0">
              <a:buNone/>
            </a:pPr>
            <a:r>
              <a:rPr lang="en-US" altLang="zh-CN" sz="2400" dirty="0" smtClean="0">
                <a:latin typeface="Times New Roman" panose="02020603050405020304" pitchFamily="18" charset="0"/>
                <a:cs typeface="Times New Roman" panose="02020603050405020304" pitchFamily="18" charset="0"/>
              </a:rPr>
              <a:t>1.  </a:t>
            </a:r>
            <a:r>
              <a:rPr lang="zh-CN" altLang="en-US" sz="2400" dirty="0" smtClean="0">
                <a:latin typeface="Times New Roman" panose="02020603050405020304" pitchFamily="18" charset="0"/>
                <a:cs typeface="Times New Roman" panose="02020603050405020304" pitchFamily="18" charset="0"/>
              </a:rPr>
              <a:t>愉快的微笑                   </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b="1" dirty="0" smtClean="0">
                <a:solidFill>
                  <a:srgbClr val="0066CC"/>
                </a:solidFill>
                <a:latin typeface="Times New Roman" panose="02020603050405020304" pitchFamily="18" charset="0"/>
                <a:cs typeface="Times New Roman" panose="02020603050405020304" pitchFamily="18" charset="0"/>
              </a:rPr>
              <a:t>a delighted smile</a:t>
            </a:r>
          </a:p>
          <a:p>
            <a:pPr marL="0" indent="0">
              <a:buNone/>
            </a:pPr>
            <a:r>
              <a:rPr lang="en-US" altLang="zh-CN" sz="2400" dirty="0" smtClean="0">
                <a:latin typeface="Times New Roman" panose="02020603050405020304" pitchFamily="18" charset="0"/>
                <a:cs typeface="Times New Roman" panose="02020603050405020304" pitchFamily="18" charset="0"/>
              </a:rPr>
              <a:t>2. </a:t>
            </a:r>
            <a:r>
              <a:rPr lang="zh-CN" altLang="en-US" sz="2400" dirty="0" smtClean="0">
                <a:latin typeface="Times New Roman" panose="02020603050405020304" pitchFamily="18" charset="0"/>
                <a:cs typeface="Times New Roman" panose="02020603050405020304" pitchFamily="18" charset="0"/>
              </a:rPr>
              <a:t>我</a:t>
            </a:r>
            <a:r>
              <a:rPr lang="zh-CN" altLang="en-US" sz="2400" dirty="0">
                <a:latin typeface="Times New Roman" panose="02020603050405020304" pitchFamily="18" charset="0"/>
                <a:cs typeface="Times New Roman" panose="02020603050405020304" pitchFamily="18" charset="0"/>
              </a:rPr>
              <a:t>很</a:t>
            </a:r>
            <a:r>
              <a:rPr lang="zh-CN" altLang="en-US" sz="2400" dirty="0" smtClean="0">
                <a:latin typeface="Times New Roman" panose="02020603050405020304" pitchFamily="18" charset="0"/>
                <a:cs typeface="Times New Roman" panose="02020603050405020304" pitchFamily="18" charset="0"/>
              </a:rPr>
              <a:t>乐意帮助您   </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solidFill>
                  <a:srgbClr val="0066CC"/>
                </a:solidFill>
                <a:latin typeface="Times New Roman" panose="02020603050405020304" pitchFamily="18" charset="0"/>
                <a:cs typeface="Times New Roman" panose="02020603050405020304" pitchFamily="18" charset="0"/>
              </a:rPr>
              <a:t>I am delighted to help you.</a:t>
            </a:r>
          </a:p>
          <a:p>
            <a:pPr marL="457200" indent="-457200">
              <a:buAutoNum type="arabicPeriod" startAt="3"/>
            </a:pPr>
            <a:r>
              <a:rPr lang="zh-CN" altLang="en-US" sz="2400" dirty="0" smtClean="0">
                <a:latin typeface="Times New Roman" panose="02020603050405020304" pitchFamily="18" charset="0"/>
                <a:cs typeface="Times New Roman" panose="02020603050405020304" pitchFamily="18" charset="0"/>
              </a:rPr>
              <a:t>您能出席这个会议， 我很高兴  （</a:t>
            </a:r>
            <a:r>
              <a:rPr lang="en-US" altLang="zh-CN" sz="2400" dirty="0" smtClean="0">
                <a:latin typeface="Times New Roman" panose="02020603050405020304" pitchFamily="18" charset="0"/>
                <a:cs typeface="Times New Roman" panose="02020603050405020304" pitchFamily="18" charset="0"/>
              </a:rPr>
              <a:t>that </a:t>
            </a:r>
            <a:r>
              <a:rPr lang="zh-CN" altLang="en-US" sz="2400" dirty="0" smtClean="0">
                <a:latin typeface="Times New Roman" panose="02020603050405020304" pitchFamily="18" charset="0"/>
                <a:cs typeface="Times New Roman" panose="02020603050405020304" pitchFamily="18" charset="0"/>
              </a:rPr>
              <a:t>从句）</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b="1" dirty="0" smtClean="0">
                <a:solidFill>
                  <a:srgbClr val="0066CC"/>
                </a:solidFill>
                <a:latin typeface="Times New Roman" panose="02020603050405020304" pitchFamily="18" charset="0"/>
                <a:cs typeface="Times New Roman" panose="02020603050405020304" pitchFamily="18" charset="0"/>
              </a:rPr>
              <a:t>     I am delighted that you will attend this meeting.</a:t>
            </a:r>
          </a:p>
          <a:p>
            <a:pPr marL="457200" indent="-457200">
              <a:buAutoNum type="arabicPeriod" startAt="4"/>
            </a:pPr>
            <a:r>
              <a:rPr lang="zh-CN" altLang="en-US" sz="2400" dirty="0" smtClean="0">
                <a:latin typeface="Times New Roman" panose="02020603050405020304" pitchFamily="18" charset="0"/>
                <a:cs typeface="Times New Roman" panose="02020603050405020304" pitchFamily="18" charset="0"/>
              </a:rPr>
              <a:t>听到这个消息，我很高兴。 （</a:t>
            </a:r>
            <a:r>
              <a:rPr lang="en-US" altLang="zh-CN" sz="2400" dirty="0" smtClean="0">
                <a:latin typeface="Times New Roman" panose="02020603050405020304" pitchFamily="18" charset="0"/>
                <a:cs typeface="Times New Roman" panose="02020603050405020304" pitchFamily="18" charset="0"/>
              </a:rPr>
              <a:t>at /by</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a:solidFill>
                  <a:srgbClr val="0066CC"/>
                </a:solidFill>
                <a:latin typeface="Times New Roman" panose="02020603050405020304" pitchFamily="18" charset="0"/>
                <a:cs typeface="Times New Roman" panose="02020603050405020304" pitchFamily="18" charset="0"/>
              </a:rPr>
              <a:t> </a:t>
            </a:r>
            <a:r>
              <a:rPr lang="en-US" altLang="zh-CN" sz="2400" dirty="0" smtClean="0">
                <a:solidFill>
                  <a:srgbClr val="0066CC"/>
                </a:solidFill>
                <a:latin typeface="Times New Roman" panose="02020603050405020304" pitchFamily="18" charset="0"/>
                <a:cs typeface="Times New Roman" panose="02020603050405020304" pitchFamily="18" charset="0"/>
              </a:rPr>
              <a:t>     </a:t>
            </a:r>
            <a:r>
              <a:rPr lang="en-US" altLang="zh-CN" sz="2400" b="1" dirty="0" smtClean="0">
                <a:solidFill>
                  <a:srgbClr val="0066CC"/>
                </a:solidFill>
                <a:latin typeface="Times New Roman" panose="02020603050405020304" pitchFamily="18" charset="0"/>
                <a:cs typeface="Times New Roman" panose="02020603050405020304" pitchFamily="18" charset="0"/>
              </a:rPr>
              <a:t>I am delighted at this news.</a:t>
            </a:r>
          </a:p>
          <a:p>
            <a:pPr marL="457200" indent="-457200">
              <a:buAutoNum type="arabicPeriod" startAt="5"/>
            </a:pPr>
            <a:r>
              <a:rPr lang="zh-CN" altLang="en-US" sz="2400" dirty="0" smtClean="0">
                <a:latin typeface="Times New Roman" panose="02020603050405020304" pitchFamily="18" charset="0"/>
                <a:cs typeface="Times New Roman" panose="02020603050405020304" pitchFamily="18" charset="0"/>
              </a:rPr>
              <a:t>他对这份礼物很满意     （</a:t>
            </a:r>
            <a:r>
              <a:rPr lang="en-US" altLang="zh-CN" sz="2400" dirty="0" smtClean="0">
                <a:latin typeface="Times New Roman" panose="02020603050405020304" pitchFamily="18" charset="0"/>
                <a:cs typeface="Times New Roman" panose="02020603050405020304" pitchFamily="18" charset="0"/>
              </a:rPr>
              <a:t>with</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66CC"/>
                </a:solidFill>
                <a:latin typeface="Times New Roman" panose="02020603050405020304" pitchFamily="18" charset="0"/>
                <a:cs typeface="Times New Roman" panose="02020603050405020304" pitchFamily="18" charset="0"/>
              </a:rPr>
              <a:t>       </a:t>
            </a:r>
            <a:r>
              <a:rPr lang="en-US" altLang="zh-CN" sz="2400" b="1" dirty="0" smtClean="0">
                <a:solidFill>
                  <a:srgbClr val="0066CC"/>
                </a:solidFill>
                <a:latin typeface="Times New Roman" panose="02020603050405020304" pitchFamily="18" charset="0"/>
                <a:cs typeface="Times New Roman" panose="02020603050405020304" pitchFamily="18" charset="0"/>
              </a:rPr>
              <a:t>He was delighted with this present.</a:t>
            </a:r>
            <a:endParaRPr lang="en-US" altLang="zh-CN" sz="2400" b="1" dirty="0">
              <a:solidFill>
                <a:srgbClr val="0066CC"/>
              </a:solidFill>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They </a:t>
            </a:r>
            <a:r>
              <a:rPr lang="en-US" altLang="zh-CN" sz="2400" dirty="0">
                <a:latin typeface="Times New Roman" panose="02020603050405020304" pitchFamily="18" charset="0"/>
                <a:cs typeface="Times New Roman" panose="02020603050405020304" pitchFamily="18" charset="0"/>
              </a:rPr>
              <a:t>found plenty of things to be delighted with, but nothing to be astonished </a:t>
            </a:r>
            <a:r>
              <a:rPr lang="en-US" altLang="zh-CN" sz="2400" dirty="0" smtClean="0">
                <a:latin typeface="Times New Roman" panose="02020603050405020304" pitchFamily="18" charset="0"/>
                <a:cs typeface="Times New Roman" panose="02020603050405020304" pitchFamily="18" charset="0"/>
              </a:rPr>
              <a:t>at.</a:t>
            </a:r>
          </a:p>
        </p:txBody>
      </p:sp>
    </p:spTree>
    <p:extLst>
      <p:ext uri="{BB962C8B-B14F-4D97-AF65-F5344CB8AC3E}">
        <p14:creationId xmlns:p14="http://schemas.microsoft.com/office/powerpoint/2010/main" val="176029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44624"/>
            <a:ext cx="9073008" cy="6768752"/>
          </a:xfrm>
        </p:spPr>
        <p:txBody>
          <a:bodyPr>
            <a:normAutofit fontScale="92500" lnSpcReduction="20000"/>
          </a:bodyPr>
          <a:lstStyle/>
          <a:p>
            <a:r>
              <a:rPr lang="en-US" altLang="zh-CN" sz="4000" b="1" dirty="0"/>
              <a:t>Reading</a:t>
            </a:r>
          </a:p>
          <a:p>
            <a:r>
              <a:rPr lang="en-US" altLang="zh-CN" dirty="0"/>
              <a:t>                      </a:t>
            </a:r>
            <a:r>
              <a:rPr lang="en-US" altLang="zh-CN" u="sng" dirty="0"/>
              <a:t>MY FIRST WORK ASSIGNMENT</a:t>
            </a:r>
          </a:p>
          <a:p>
            <a:pPr algn="ctr"/>
            <a:r>
              <a:rPr lang="en-US" altLang="zh-CN" u="sng" dirty="0"/>
              <a:t>“Unforgettable", says new journalist</a:t>
            </a:r>
          </a:p>
          <a:p>
            <a:r>
              <a:rPr lang="en-US" altLang="zh-CN" dirty="0">
                <a:solidFill>
                  <a:srgbClr val="FF00FF"/>
                </a:solidFill>
              </a:rPr>
              <a:t>Never will Zhou Yang (ZY) forget his first assignment at the office of a popular English newspaper.</a:t>
            </a:r>
            <a:r>
              <a:rPr lang="en-US" altLang="zh-CN" dirty="0"/>
              <a:t> His </a:t>
            </a:r>
            <a:r>
              <a:rPr lang="en-US" altLang="zh-CN" dirty="0">
                <a:solidFill>
                  <a:srgbClr val="FF0000"/>
                </a:solidFill>
              </a:rPr>
              <a:t>discussion with</a:t>
            </a:r>
            <a:r>
              <a:rPr lang="en-US" altLang="zh-CN" dirty="0"/>
              <a:t> his new boss, Hu </a:t>
            </a:r>
            <a:r>
              <a:rPr lang="en-US" altLang="zh-CN" dirty="0" err="1"/>
              <a:t>Xin</a:t>
            </a:r>
            <a:r>
              <a:rPr lang="en-US" altLang="zh-CN" dirty="0"/>
              <a:t> (HX), </a:t>
            </a:r>
            <a:r>
              <a:rPr lang="en-US" altLang="zh-CN" dirty="0">
                <a:solidFill>
                  <a:srgbClr val="FF0000"/>
                </a:solidFill>
              </a:rPr>
              <a:t>was to strongly influence his life as a journalist.</a:t>
            </a:r>
          </a:p>
          <a:p>
            <a:r>
              <a:rPr lang="en-US" altLang="zh-CN" dirty="0"/>
              <a:t>HX:  Welcome. We're delighted you're coming to work with us. Your first job here will be an </a:t>
            </a:r>
            <a:r>
              <a:rPr lang="en-US" altLang="zh-CN" dirty="0">
                <a:solidFill>
                  <a:srgbClr val="660066"/>
                </a:solidFill>
              </a:rPr>
              <a:t>assistant journalist</a:t>
            </a:r>
            <a:r>
              <a:rPr lang="en-US" altLang="zh-CN" dirty="0"/>
              <a:t>. Do you have any questions?</a:t>
            </a:r>
          </a:p>
          <a:p>
            <a:r>
              <a:rPr lang="en-US" altLang="zh-CN" dirty="0"/>
              <a:t>ZY:   Can I </a:t>
            </a:r>
            <a:r>
              <a:rPr lang="en-US" altLang="zh-CN" dirty="0">
                <a:solidFill>
                  <a:srgbClr val="FF0000"/>
                </a:solidFill>
              </a:rPr>
              <a:t>go out on a story</a:t>
            </a:r>
            <a:r>
              <a:rPr lang="en-US" altLang="zh-CN" dirty="0"/>
              <a:t> immediately?</a:t>
            </a:r>
          </a:p>
          <a:p>
            <a:r>
              <a:rPr lang="en-US" altLang="zh-CN" dirty="0"/>
              <a:t>HX:  (laughing) That' s </a:t>
            </a:r>
            <a:r>
              <a:rPr lang="en-US" altLang="zh-CN" dirty="0">
                <a:solidFill>
                  <a:srgbClr val="FF0000"/>
                </a:solidFill>
              </a:rPr>
              <a:t>admirable</a:t>
            </a:r>
            <a:r>
              <a:rPr lang="en-US" altLang="zh-CN" dirty="0"/>
              <a:t>, but I' m afraid it would be unusual ! Wait till you' re more experienced. First we'll put you as an assistant  to  an </a:t>
            </a:r>
            <a:r>
              <a:rPr lang="en-US" altLang="zh-CN" dirty="0">
                <a:solidFill>
                  <a:srgbClr val="660066"/>
                </a:solidFill>
              </a:rPr>
              <a:t>experienced journalist</a:t>
            </a:r>
            <a:r>
              <a:rPr lang="en-US" altLang="zh-CN" dirty="0"/>
              <a:t>. Later you can </a:t>
            </a:r>
            <a:r>
              <a:rPr lang="en-US" altLang="zh-CN" dirty="0">
                <a:solidFill>
                  <a:srgbClr val="FF0000"/>
                </a:solidFill>
              </a:rPr>
              <a:t>cover a story</a:t>
            </a:r>
            <a:r>
              <a:rPr lang="en-US" altLang="zh-CN" dirty="0"/>
              <a:t> and </a:t>
            </a:r>
            <a:r>
              <a:rPr lang="en-US" altLang="zh-CN" dirty="0">
                <a:solidFill>
                  <a:srgbClr val="FF0000"/>
                </a:solidFill>
              </a:rPr>
              <a:t>submit </a:t>
            </a:r>
            <a:r>
              <a:rPr lang="en-US" altLang="zh-CN" dirty="0"/>
              <a:t>the article yourself.</a:t>
            </a:r>
          </a:p>
          <a:p>
            <a:endParaRPr lang="zh-CN" altLang="en-US" dirty="0"/>
          </a:p>
        </p:txBody>
      </p:sp>
    </p:spTree>
    <p:extLst>
      <p:ext uri="{BB962C8B-B14F-4D97-AF65-F5344CB8AC3E}">
        <p14:creationId xmlns:p14="http://schemas.microsoft.com/office/powerpoint/2010/main" val="3405263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44624"/>
            <a:ext cx="9073008" cy="6768752"/>
          </a:xfrm>
        </p:spPr>
        <p:txBody>
          <a:bodyPr/>
          <a:lstStyle/>
          <a:p>
            <a:r>
              <a:rPr lang="en-US" altLang="zh-CN" dirty="0"/>
              <a:t>ZY:   Wonderful. What do I need to take with me? I already have a notebook and camera.</a:t>
            </a:r>
          </a:p>
          <a:p>
            <a:r>
              <a:rPr lang="en-US" altLang="zh-CN" dirty="0"/>
              <a:t>HX:   </a:t>
            </a:r>
            <a:r>
              <a:rPr lang="en-US" altLang="zh-CN" dirty="0">
                <a:solidFill>
                  <a:srgbClr val="FF0000"/>
                </a:solidFill>
              </a:rPr>
              <a:t>No need</a:t>
            </a:r>
            <a:r>
              <a:rPr lang="en-US" altLang="zh-CN" dirty="0"/>
              <a:t> for a camera. You'll have </a:t>
            </a:r>
            <a:r>
              <a:rPr lang="en-US" altLang="zh-CN" dirty="0">
                <a:solidFill>
                  <a:srgbClr val="FF0000"/>
                </a:solidFill>
              </a:rPr>
              <a:t>a professional photographer</a:t>
            </a:r>
            <a:r>
              <a:rPr lang="en-US" altLang="zh-CN" dirty="0"/>
              <a:t> with you to </a:t>
            </a:r>
            <a:r>
              <a:rPr lang="en-US" altLang="zh-CN" dirty="0">
                <a:solidFill>
                  <a:srgbClr val="FF0000"/>
                </a:solidFill>
              </a:rPr>
              <a:t>take photographs</a:t>
            </a:r>
            <a:r>
              <a:rPr lang="en-US" altLang="zh-CN" dirty="0"/>
              <a:t>. You'll find your </a:t>
            </a:r>
            <a:r>
              <a:rPr lang="en-US" altLang="zh-CN" dirty="0">
                <a:solidFill>
                  <a:srgbClr val="660066"/>
                </a:solidFill>
              </a:rPr>
              <a:t>colleagues</a:t>
            </a:r>
            <a:r>
              <a:rPr lang="en-US" altLang="zh-CN" dirty="0"/>
              <a:t> very </a:t>
            </a:r>
            <a:r>
              <a:rPr lang="en-US" altLang="zh-CN" dirty="0">
                <a:solidFill>
                  <a:schemeClr val="accent2"/>
                </a:solidFill>
              </a:rPr>
              <a:t>eager to</a:t>
            </a:r>
            <a:r>
              <a:rPr lang="en-US" altLang="zh-CN" dirty="0"/>
              <a:t> assist you, so you may </a:t>
            </a:r>
            <a:r>
              <a:rPr lang="en-US" altLang="zh-CN" dirty="0">
                <a:solidFill>
                  <a:schemeClr val="accent2"/>
                </a:solidFill>
              </a:rPr>
              <a:t>be able to</a:t>
            </a:r>
            <a:r>
              <a:rPr lang="en-US" altLang="zh-CN" dirty="0"/>
              <a:t> </a:t>
            </a:r>
            <a:r>
              <a:rPr lang="en-US" altLang="zh-CN" dirty="0">
                <a:solidFill>
                  <a:schemeClr val="accent2"/>
                </a:solidFill>
              </a:rPr>
              <a:t>concentrate on</a:t>
            </a:r>
            <a:r>
              <a:rPr lang="en-US" altLang="zh-CN" dirty="0"/>
              <a:t> photography later if you' re interested.</a:t>
            </a:r>
          </a:p>
          <a:p>
            <a:r>
              <a:rPr lang="en-US" altLang="zh-CN" dirty="0"/>
              <a:t>ZY:   Thank you. </a:t>
            </a:r>
            <a:r>
              <a:rPr lang="en-US" altLang="zh-CN" dirty="0">
                <a:solidFill>
                  <a:srgbClr val="FF0000"/>
                </a:solidFill>
              </a:rPr>
              <a:t>Not only am I interested in photography, but I took an amateur course at university to </a:t>
            </a:r>
            <a:r>
              <a:rPr lang="en-US" altLang="zh-CN" dirty="0">
                <a:solidFill>
                  <a:srgbClr val="00CC00"/>
                </a:solidFill>
              </a:rPr>
              <a:t>update</a:t>
            </a:r>
            <a:r>
              <a:rPr lang="en-US" altLang="zh-CN" dirty="0">
                <a:solidFill>
                  <a:srgbClr val="FF0000"/>
                </a:solidFill>
              </a:rPr>
              <a:t>  my skills.</a:t>
            </a:r>
          </a:p>
          <a:p>
            <a:r>
              <a:rPr lang="en-US" altLang="zh-CN" dirty="0"/>
              <a:t>HX:  Good.</a:t>
            </a:r>
          </a:p>
          <a:p>
            <a:endParaRPr lang="zh-CN" altLang="en-US" dirty="0"/>
          </a:p>
        </p:txBody>
      </p:sp>
    </p:spTree>
    <p:extLst>
      <p:ext uri="{BB962C8B-B14F-4D97-AF65-F5344CB8AC3E}">
        <p14:creationId xmlns:p14="http://schemas.microsoft.com/office/powerpoint/2010/main" val="3405263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44624"/>
            <a:ext cx="9073008" cy="6768752"/>
          </a:xfrm>
        </p:spPr>
        <p:txBody>
          <a:bodyPr>
            <a:normAutofit fontScale="92500"/>
          </a:bodyPr>
          <a:lstStyle/>
          <a:p>
            <a:r>
              <a:rPr lang="en-US" altLang="zh-CN" dirty="0"/>
              <a:t>ZY:    What should I </a:t>
            </a:r>
            <a:r>
              <a:rPr lang="en-US" altLang="zh-CN" dirty="0">
                <a:solidFill>
                  <a:srgbClr val="FF00FF"/>
                </a:solidFill>
              </a:rPr>
              <a:t>keep in mind</a:t>
            </a:r>
            <a:r>
              <a:rPr lang="en-US" altLang="zh-CN" dirty="0"/>
              <a:t>?</a:t>
            </a:r>
          </a:p>
          <a:p>
            <a:r>
              <a:rPr lang="en-US" altLang="zh-CN" dirty="0"/>
              <a:t>HX:   </a:t>
            </a:r>
            <a:r>
              <a:rPr lang="en-US" altLang="zh-CN" dirty="0">
                <a:solidFill>
                  <a:srgbClr val="000099"/>
                </a:solidFill>
              </a:rPr>
              <a:t>Here comes my list of dos and don'ts</a:t>
            </a:r>
            <a:r>
              <a:rPr lang="en-US" altLang="zh-CN" dirty="0"/>
              <a:t>: don't miss your deadline, don't be rode, don't talk too much, but </a:t>
            </a:r>
            <a:r>
              <a:rPr lang="en-US" altLang="zh-CN" dirty="0">
                <a:solidFill>
                  <a:srgbClr val="FF00FF"/>
                </a:solidFill>
              </a:rPr>
              <a:t>make sure</a:t>
            </a:r>
            <a:r>
              <a:rPr lang="en-US" altLang="zh-CN" dirty="0"/>
              <a:t> you listen to the  interviewee carefully.</a:t>
            </a:r>
          </a:p>
          <a:p>
            <a:r>
              <a:rPr lang="en-US" altLang="zh-CN" dirty="0"/>
              <a:t>ZY:   Why is listening so important?</a:t>
            </a:r>
          </a:p>
          <a:p>
            <a:r>
              <a:rPr lang="en-US" altLang="zh-CN" dirty="0"/>
              <a:t>HX:  Well, you have to listen for </a:t>
            </a:r>
            <a:r>
              <a:rPr lang="en-US" altLang="zh-CN" dirty="0">
                <a:solidFill>
                  <a:srgbClr val="FF00FF"/>
                </a:solidFill>
              </a:rPr>
              <a:t>detailed facts.</a:t>
            </a:r>
            <a:r>
              <a:rPr lang="en-US" altLang="zh-CN" dirty="0"/>
              <a:t> </a:t>
            </a:r>
            <a:r>
              <a:rPr lang="en-US" altLang="zh-CN" dirty="0">
                <a:solidFill>
                  <a:srgbClr val="FF00FF"/>
                </a:solidFill>
              </a:rPr>
              <a:t>Meanwhile</a:t>
            </a:r>
            <a:r>
              <a:rPr lang="en-US" altLang="zh-CN" dirty="0"/>
              <a:t> you have to prepare the next question </a:t>
            </a:r>
            <a:r>
              <a:rPr lang="en-US" altLang="zh-CN" dirty="0">
                <a:solidFill>
                  <a:srgbClr val="FF00FF"/>
                </a:solidFill>
              </a:rPr>
              <a:t>depending on</a:t>
            </a:r>
            <a:r>
              <a:rPr lang="en-US" altLang="zh-CN" dirty="0"/>
              <a:t> what the person says.</a:t>
            </a:r>
          </a:p>
          <a:p>
            <a:r>
              <a:rPr lang="en-US" altLang="zh-CN" dirty="0"/>
              <a:t>ZY:   </a:t>
            </a:r>
            <a:r>
              <a:rPr lang="en-US" altLang="zh-CN" dirty="0">
                <a:solidFill>
                  <a:srgbClr val="FF0000"/>
                </a:solidFill>
              </a:rPr>
              <a:t>But how can I listen carefully while taking notes?</a:t>
            </a:r>
          </a:p>
          <a:p>
            <a:r>
              <a:rPr lang="en-US" altLang="zh-CN" dirty="0"/>
              <a:t>HX:  This is </a:t>
            </a:r>
            <a:r>
              <a:rPr lang="en-US" altLang="zh-CN" dirty="0">
                <a:solidFill>
                  <a:srgbClr val="FF00FF"/>
                </a:solidFill>
              </a:rPr>
              <a:t>a trick of the trade</a:t>
            </a:r>
            <a:r>
              <a:rPr lang="en-US" altLang="zh-CN" dirty="0"/>
              <a:t>, If the interviewee agrees, you can use a recorder to </a:t>
            </a:r>
            <a:r>
              <a:rPr lang="en-US" altLang="zh-CN" dirty="0">
                <a:solidFill>
                  <a:srgbClr val="FF00FF"/>
                </a:solidFill>
              </a:rPr>
              <a:t>get the facts straight</a:t>
            </a:r>
            <a:r>
              <a:rPr lang="en-US" altLang="zh-CN" dirty="0"/>
              <a:t>. It's also useful if a person wants to challenge you. You have the evidence to </a:t>
            </a:r>
            <a:r>
              <a:rPr lang="en-US" altLang="zh-CN" dirty="0">
                <a:solidFill>
                  <a:srgbClr val="FF00FF"/>
                </a:solidFill>
              </a:rPr>
              <a:t>support </a:t>
            </a:r>
            <a:r>
              <a:rPr lang="en-US" altLang="zh-CN" dirty="0"/>
              <a:t>your story.</a:t>
            </a:r>
          </a:p>
          <a:p>
            <a:pPr marL="0" indent="0">
              <a:buNone/>
            </a:pPr>
            <a:endParaRPr lang="zh-CN" altLang="en-US" dirty="0"/>
          </a:p>
        </p:txBody>
      </p:sp>
    </p:spTree>
    <p:extLst>
      <p:ext uri="{BB962C8B-B14F-4D97-AF65-F5344CB8AC3E}">
        <p14:creationId xmlns:p14="http://schemas.microsoft.com/office/powerpoint/2010/main" val="3405263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44624"/>
            <a:ext cx="9073008" cy="6768752"/>
          </a:xfrm>
        </p:spPr>
        <p:txBody>
          <a:bodyPr>
            <a:normAutofit fontScale="85000" lnSpcReduction="10000"/>
          </a:bodyPr>
          <a:lstStyle/>
          <a:p>
            <a:r>
              <a:rPr lang="en-US" altLang="zh-CN" dirty="0"/>
              <a:t>ZY:   I see! Have you ever had a case </a:t>
            </a:r>
            <a:r>
              <a:rPr lang="en-US" altLang="zh-CN" dirty="0">
                <a:solidFill>
                  <a:srgbClr val="FF00FF"/>
                </a:solidFill>
              </a:rPr>
              <a:t>where </a:t>
            </a:r>
            <a:r>
              <a:rPr lang="en-US" altLang="zh-CN" dirty="0"/>
              <a:t>someone </a:t>
            </a:r>
            <a:r>
              <a:rPr lang="en-US" altLang="zh-CN" dirty="0">
                <a:solidFill>
                  <a:srgbClr val="FF00FF"/>
                </a:solidFill>
              </a:rPr>
              <a:t>accused your journalists of</a:t>
            </a:r>
            <a:r>
              <a:rPr lang="en-US" altLang="zh-CN" dirty="0"/>
              <a:t> getting the wrong end of the stick?</a:t>
            </a:r>
          </a:p>
          <a:p>
            <a:r>
              <a:rPr lang="en-US" altLang="zh-CN" dirty="0"/>
              <a:t>HX:  Yes, but it was a long time ago. This is how the story goes. A footballer </a:t>
            </a:r>
            <a:r>
              <a:rPr lang="en-US" altLang="zh-CN" dirty="0">
                <a:solidFill>
                  <a:srgbClr val="FF00FF"/>
                </a:solidFill>
              </a:rPr>
              <a:t>was accused of</a:t>
            </a:r>
            <a:r>
              <a:rPr lang="en-US" altLang="zh-CN" dirty="0"/>
              <a:t> taking money for </a:t>
            </a:r>
            <a:r>
              <a:rPr lang="en-US" altLang="zh-CN" dirty="0">
                <a:solidFill>
                  <a:srgbClr val="FF0000"/>
                </a:solidFill>
              </a:rPr>
              <a:t>deliberately</a:t>
            </a:r>
            <a:r>
              <a:rPr lang="en-US" altLang="zh-CN" dirty="0"/>
              <a:t> not scoring goals </a:t>
            </a:r>
            <a:r>
              <a:rPr lang="en-US" altLang="zh-CN" dirty="0">
                <a:solidFill>
                  <a:srgbClr val="FF0000"/>
                </a:solidFill>
              </a:rPr>
              <a:t>so as to</a:t>
            </a:r>
            <a:r>
              <a:rPr lang="en-US" altLang="zh-CN" dirty="0"/>
              <a:t> let the other team win. We went to interview him. He </a:t>
            </a:r>
            <a:r>
              <a:rPr lang="en-US" altLang="zh-CN" dirty="0">
                <a:solidFill>
                  <a:srgbClr val="FF0000"/>
                </a:solidFill>
              </a:rPr>
              <a:t>denied taking</a:t>
            </a:r>
            <a:r>
              <a:rPr lang="en-US" altLang="zh-CN" dirty="0"/>
              <a:t> money but we were </a:t>
            </a:r>
            <a:r>
              <a:rPr lang="en-US" altLang="zh-CN" dirty="0" err="1">
                <a:solidFill>
                  <a:srgbClr val="FF00FF"/>
                </a:solidFill>
              </a:rPr>
              <a:t>sceptical</a:t>
            </a:r>
            <a:r>
              <a:rPr lang="en-US" altLang="zh-CN" dirty="0">
                <a:solidFill>
                  <a:srgbClr val="FF00FF"/>
                </a:solidFill>
              </a:rPr>
              <a:t>.</a:t>
            </a:r>
            <a:r>
              <a:rPr lang="en-US" altLang="zh-CN" dirty="0"/>
              <a:t> </a:t>
            </a:r>
            <a:r>
              <a:rPr lang="en-US" altLang="zh-CN" dirty="0">
                <a:solidFill>
                  <a:srgbClr val="000099"/>
                </a:solidFill>
              </a:rPr>
              <a:t>So we arranged an interview between the footballer and the man supposed to bribe him</a:t>
            </a:r>
            <a:r>
              <a:rPr lang="en-US" altLang="zh-CN" dirty="0"/>
              <a:t>. When we saw them together we guessed from the footballer's body language that he was not telling the truth. So we wrote an article suggesting he was </a:t>
            </a:r>
            <a:r>
              <a:rPr lang="en-US" altLang="zh-CN" dirty="0">
                <a:solidFill>
                  <a:srgbClr val="FF0000"/>
                </a:solidFill>
              </a:rPr>
              <a:t>guilty</a:t>
            </a:r>
            <a:r>
              <a:rPr lang="en-US" altLang="zh-CN" dirty="0"/>
              <a:t>. It was a </a:t>
            </a:r>
            <a:r>
              <a:rPr lang="en-US" altLang="zh-CN" dirty="0">
                <a:solidFill>
                  <a:srgbClr val="FF0000"/>
                </a:solidFill>
              </a:rPr>
              <a:t>dilemma</a:t>
            </a:r>
            <a:r>
              <a:rPr lang="en-US" altLang="zh-CN" dirty="0"/>
              <a:t> because </a:t>
            </a:r>
            <a:r>
              <a:rPr lang="en-US" altLang="zh-CN" dirty="0">
                <a:solidFill>
                  <a:srgbClr val="008000"/>
                </a:solidFill>
              </a:rPr>
              <a:t>the footballer could have demanded damages if we were wrong</a:t>
            </a:r>
            <a:r>
              <a:rPr lang="en-US" altLang="zh-CN" dirty="0"/>
              <a:t>. He tried to stop us publishing it but later we were proved right.</a:t>
            </a:r>
          </a:p>
          <a:p>
            <a:r>
              <a:rPr lang="en-US" altLang="zh-CN" dirty="0"/>
              <a:t>ZY:   Wow! That was a real </a:t>
            </a:r>
            <a:r>
              <a:rPr lang="en-US" altLang="zh-CN" dirty="0">
                <a:solidFill>
                  <a:srgbClr val="FF0000"/>
                </a:solidFill>
              </a:rPr>
              <a:t>"scoop".</a:t>
            </a:r>
            <a:r>
              <a:rPr lang="en-US" altLang="zh-CN" dirty="0"/>
              <a:t> I'm </a:t>
            </a:r>
            <a:r>
              <a:rPr lang="en-US" altLang="zh-CN" dirty="0">
                <a:solidFill>
                  <a:srgbClr val="FF0000"/>
                </a:solidFill>
              </a:rPr>
              <a:t>looking forward to</a:t>
            </a:r>
            <a:r>
              <a:rPr lang="en-US" altLang="zh-CN" dirty="0"/>
              <a:t> my first assignment now. Perhaps I'll </a:t>
            </a:r>
            <a:r>
              <a:rPr lang="en-US" altLang="zh-CN" dirty="0">
                <a:solidFill>
                  <a:srgbClr val="FF00FF"/>
                </a:solidFill>
              </a:rPr>
              <a:t>get a scoop</a:t>
            </a:r>
            <a:r>
              <a:rPr lang="en-US" altLang="zh-CN" dirty="0"/>
              <a:t> too!</a:t>
            </a:r>
          </a:p>
          <a:p>
            <a:r>
              <a:rPr lang="en-US" altLang="zh-CN" dirty="0"/>
              <a:t>HX:   Perhaps you will. You never know.</a:t>
            </a:r>
          </a:p>
          <a:p>
            <a:pPr marL="0" indent="0">
              <a:buNone/>
            </a:pPr>
            <a:endParaRPr lang="zh-CN" altLang="en-US" dirty="0"/>
          </a:p>
        </p:txBody>
      </p:sp>
    </p:spTree>
    <p:extLst>
      <p:ext uri="{BB962C8B-B14F-4D97-AF65-F5344CB8AC3E}">
        <p14:creationId xmlns:p14="http://schemas.microsoft.com/office/powerpoint/2010/main" val="3405263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lnSpcReduction="10000"/>
          </a:bodyPr>
          <a:lstStyle/>
          <a:p>
            <a:pPr marL="0" indent="0">
              <a:buNone/>
            </a:pPr>
            <a:r>
              <a:rPr lang="en-US" altLang="zh-CN" dirty="0" smtClean="0">
                <a:solidFill>
                  <a:srgbClr val="FF0000"/>
                </a:solidFill>
                <a:latin typeface="Times New Roman" panose="02020603050405020304" pitchFamily="18" charset="0"/>
                <a:cs typeface="Times New Roman" panose="02020603050405020304" pitchFamily="18" charset="0"/>
              </a:rPr>
              <a:t>Delightful       </a:t>
            </a:r>
            <a:r>
              <a:rPr lang="en-US" altLang="zh-CN" sz="2800" dirty="0" smtClean="0">
                <a:latin typeface="Times New Roman" panose="02020603050405020304" pitchFamily="18" charset="0"/>
                <a:cs typeface="Times New Roman" panose="02020603050405020304" pitchFamily="18" charset="0"/>
              </a:rPr>
              <a:t>very pleasant</a:t>
            </a:r>
          </a:p>
          <a:p>
            <a:pPr marL="0" indent="0">
              <a:buNone/>
            </a:pPr>
            <a:r>
              <a:rPr lang="zh-CN" altLang="en-US" sz="2400" dirty="0">
                <a:latin typeface="Times New Roman" panose="02020603050405020304" pitchFamily="18" charset="0"/>
                <a:cs typeface="Times New Roman" panose="02020603050405020304" pitchFamily="18" charset="0"/>
              </a:rPr>
              <a:t>令人愉快的</a:t>
            </a:r>
            <a:r>
              <a:rPr lang="zh-CN" altLang="en-US" sz="2400" dirty="0" smtClean="0">
                <a:latin typeface="Times New Roman" panose="02020603050405020304" pitchFamily="18" charset="0"/>
                <a:cs typeface="Times New Roman" panose="02020603050405020304" pitchFamily="18" charset="0"/>
              </a:rPr>
              <a:t>书</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66FF"/>
                </a:solidFill>
                <a:latin typeface="Times New Roman" panose="02020603050405020304" pitchFamily="18" charset="0"/>
                <a:cs typeface="Times New Roman" panose="02020603050405020304" pitchFamily="18" charset="0"/>
              </a:rPr>
              <a:t>A delightful book</a:t>
            </a:r>
          </a:p>
          <a:p>
            <a:pPr marL="0" indent="0">
              <a:buNone/>
            </a:pPr>
            <a:r>
              <a:rPr lang="zh-CN" altLang="en-US" sz="2400" dirty="0">
                <a:latin typeface="Times New Roman" panose="02020603050405020304" pitchFamily="18" charset="0"/>
                <a:cs typeface="Times New Roman" panose="02020603050405020304" pitchFamily="18" charset="0"/>
              </a:rPr>
              <a:t>宜人的</a:t>
            </a:r>
            <a:r>
              <a:rPr lang="zh-CN" altLang="en-US" sz="2400" dirty="0" smtClean="0">
                <a:latin typeface="Times New Roman" panose="02020603050405020304" pitchFamily="18" charset="0"/>
                <a:cs typeface="Times New Roman" panose="02020603050405020304" pitchFamily="18" charset="0"/>
              </a:rPr>
              <a:t>城市</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66FF"/>
                </a:solidFill>
                <a:latin typeface="Times New Roman" panose="02020603050405020304" pitchFamily="18" charset="0"/>
                <a:cs typeface="Times New Roman" panose="02020603050405020304" pitchFamily="18" charset="0"/>
              </a:rPr>
              <a:t>A delightful city</a:t>
            </a:r>
            <a:endParaRPr lang="en-US" altLang="zh-CN" sz="2400" dirty="0">
              <a:solidFill>
                <a:srgbClr val="0066FF"/>
              </a:solidFill>
              <a:latin typeface="Times New Roman" panose="02020603050405020304" pitchFamily="18" charset="0"/>
              <a:cs typeface="Times New Roman" panose="02020603050405020304" pitchFamily="18" charset="0"/>
            </a:endParaRPr>
          </a:p>
          <a:p>
            <a:pPr marL="0" indent="0">
              <a:buNone/>
            </a:pPr>
            <a:r>
              <a:rPr lang="zh-CN" altLang="en-US" sz="2400" dirty="0" smtClean="0">
                <a:latin typeface="Times New Roman" panose="02020603050405020304" pitchFamily="18" charset="0"/>
                <a:cs typeface="Times New Roman" panose="02020603050405020304" pitchFamily="18" charset="0"/>
              </a:rPr>
              <a:t>讨人喜欢的孩子</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a:solidFill>
                  <a:srgbClr val="0066FF"/>
                </a:solidFill>
                <a:latin typeface="Times New Roman" panose="02020603050405020304" pitchFamily="18" charset="0"/>
                <a:cs typeface="Times New Roman" panose="02020603050405020304" pitchFamily="18" charset="0"/>
              </a:rPr>
              <a:t> </a:t>
            </a:r>
            <a:r>
              <a:rPr lang="en-US" altLang="zh-CN" sz="2400" dirty="0" smtClean="0">
                <a:solidFill>
                  <a:srgbClr val="0066FF"/>
                </a:solidFill>
                <a:latin typeface="Times New Roman" panose="02020603050405020304" pitchFamily="18" charset="0"/>
                <a:cs typeface="Times New Roman" panose="02020603050405020304" pitchFamily="18" charset="0"/>
              </a:rPr>
              <a:t>a delightful child</a:t>
            </a:r>
          </a:p>
          <a:p>
            <a:pPr marL="0" indent="0">
              <a:buNone/>
            </a:pPr>
            <a:r>
              <a:rPr lang="en-US" altLang="zh-CN" dirty="0" smtClean="0">
                <a:solidFill>
                  <a:srgbClr val="FF0000"/>
                </a:solidFill>
                <a:latin typeface="Times New Roman" panose="02020603050405020304" pitchFamily="18" charset="0"/>
                <a:cs typeface="Times New Roman" panose="02020603050405020304" pitchFamily="18" charset="0"/>
              </a:rPr>
              <a:t>Delight    </a:t>
            </a:r>
            <a:r>
              <a:rPr lang="en-US" altLang="zh-CN" sz="2800" dirty="0">
                <a:latin typeface="Times New Roman" panose="02020603050405020304" pitchFamily="18" charset="0"/>
                <a:cs typeface="Times New Roman" panose="02020603050405020304" pitchFamily="18" charset="0"/>
              </a:rPr>
              <a:t>a feeling of great pleasure</a:t>
            </a:r>
          </a:p>
          <a:p>
            <a:pPr marL="0" indent="0">
              <a:buNone/>
            </a:pPr>
            <a:r>
              <a:rPr lang="zh-CN" altLang="en-US" sz="2800" dirty="0" smtClean="0">
                <a:latin typeface="Times New Roman" panose="02020603050405020304" pitchFamily="18" charset="0"/>
                <a:cs typeface="Times New Roman" panose="02020603050405020304" pitchFamily="18" charset="0"/>
              </a:rPr>
              <a:t>十分高兴的心情</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66FF"/>
                </a:solidFill>
                <a:latin typeface="Times New Roman" panose="02020603050405020304" pitchFamily="18" charset="0"/>
                <a:cs typeface="Times New Roman" panose="02020603050405020304" pitchFamily="18" charset="0"/>
              </a:rPr>
              <a:t>A feeling of delight</a:t>
            </a:r>
            <a:endParaRPr lang="en-US" altLang="zh-CN" sz="2800" dirty="0">
              <a:solidFill>
                <a:srgbClr val="0066FF"/>
              </a:solidFill>
              <a:latin typeface="Times New Roman" panose="02020603050405020304" pitchFamily="18" charset="0"/>
              <a:cs typeface="Times New Roman" panose="02020603050405020304" pitchFamily="18" charset="0"/>
            </a:endParaRPr>
          </a:p>
          <a:p>
            <a:pPr marL="0" indent="0">
              <a:buNone/>
            </a:pPr>
            <a:r>
              <a:rPr lang="zh-CN" altLang="en-US" sz="2800" dirty="0" smtClean="0">
                <a:latin typeface="Times New Roman" panose="02020603050405020304" pitchFamily="18" charset="0"/>
                <a:cs typeface="Times New Roman" panose="02020603050405020304" pitchFamily="18" charset="0"/>
              </a:rPr>
              <a:t>高兴的大喊（</a:t>
            </a:r>
            <a:r>
              <a:rPr lang="en-US" altLang="zh-CN" sz="2800" dirty="0" smtClean="0">
                <a:latin typeface="Times New Roman" panose="02020603050405020304" pitchFamily="18" charset="0"/>
                <a:cs typeface="Times New Roman" panose="02020603050405020304" pitchFamily="18" charset="0"/>
              </a:rPr>
              <a:t>with</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0066FF"/>
                </a:solidFill>
                <a:latin typeface="Times New Roman" panose="02020603050405020304" pitchFamily="18" charset="0"/>
                <a:cs typeface="Times New Roman" panose="02020603050405020304" pitchFamily="18" charset="0"/>
              </a:rPr>
              <a:t>shout with delight</a:t>
            </a:r>
            <a:endParaRPr lang="en-US" altLang="zh-CN" sz="2800" dirty="0">
              <a:solidFill>
                <a:srgbClr val="0066FF"/>
              </a:solidFill>
              <a:latin typeface="Times New Roman" panose="02020603050405020304" pitchFamily="18" charset="0"/>
              <a:cs typeface="Times New Roman" panose="02020603050405020304" pitchFamily="18" charset="0"/>
            </a:endParaRPr>
          </a:p>
          <a:p>
            <a:pPr marL="0" indent="0">
              <a:buNone/>
            </a:pPr>
            <a:r>
              <a:rPr lang="zh-CN" altLang="en-US" sz="2800" dirty="0" smtClean="0">
                <a:latin typeface="Times New Roman" panose="02020603050405020304" pitchFamily="18" charset="0"/>
                <a:cs typeface="Times New Roman" panose="02020603050405020304" pitchFamily="18" charset="0"/>
              </a:rPr>
              <a:t>让孩子们高兴地是</a:t>
            </a:r>
            <a:r>
              <a:rPr lang="zh-CN" altLang="en-US" sz="28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dirty="0" smtClean="0">
                <a:latin typeface="Times New Roman" panose="02020603050405020304" pitchFamily="18" charset="0"/>
                <a:cs typeface="Times New Roman" panose="02020603050405020304" pitchFamily="18" charset="0"/>
                <a:sym typeface="Wingdings" panose="05000000000000000000" pitchFamily="2" charset="2"/>
              </a:rPr>
              <a:t>to</a:t>
            </a:r>
            <a:r>
              <a:rPr lang="zh-CN" altLang="en-US" sz="28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800"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CN" sz="2800" dirty="0" smtClean="0">
                <a:solidFill>
                  <a:srgbClr val="0066FF"/>
                </a:solidFill>
                <a:latin typeface="Times New Roman" panose="02020603050405020304" pitchFamily="18" charset="0"/>
                <a:cs typeface="Times New Roman" panose="02020603050405020304" pitchFamily="18" charset="0"/>
                <a:sym typeface="Wingdings" panose="05000000000000000000" pitchFamily="2" charset="2"/>
              </a:rPr>
              <a:t>To the delight of the Children</a:t>
            </a:r>
          </a:p>
          <a:p>
            <a:pPr marL="0" indent="0">
              <a:buNone/>
            </a:pP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47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480720"/>
          </a:xfrm>
        </p:spPr>
        <p:txBody>
          <a:bodyPr/>
          <a:lstStyle/>
          <a:p>
            <a:pPr marL="0" indent="0">
              <a:buNone/>
            </a:pPr>
            <a:r>
              <a:rPr lang="en-US" altLang="zh-CN" dirty="0" smtClean="0"/>
              <a:t>Very happy/ pleased   =    delighted</a:t>
            </a:r>
          </a:p>
          <a:p>
            <a:pPr marL="0" indent="0">
              <a:buNone/>
            </a:pPr>
            <a:r>
              <a:rPr lang="en-US" altLang="zh-CN" dirty="0" smtClean="0"/>
              <a:t>            Very tired          =    exhausted    </a:t>
            </a:r>
          </a:p>
          <a:p>
            <a:pPr marL="0" indent="0">
              <a:buNone/>
            </a:pPr>
            <a:r>
              <a:rPr lang="en-US" altLang="zh-CN" dirty="0"/>
              <a:t> </a:t>
            </a:r>
            <a:r>
              <a:rPr lang="en-US" altLang="zh-CN" dirty="0" smtClean="0"/>
              <a:t>           very  cold          =    freezing</a:t>
            </a:r>
          </a:p>
          <a:p>
            <a:pPr marL="0" indent="0">
              <a:buNone/>
            </a:pPr>
            <a:r>
              <a:rPr lang="en-US" altLang="zh-CN" dirty="0"/>
              <a:t> </a:t>
            </a:r>
            <a:r>
              <a:rPr lang="en-US" altLang="zh-CN" dirty="0" smtClean="0"/>
              <a:t>       very worried        =     anxious</a:t>
            </a:r>
          </a:p>
          <a:p>
            <a:pPr marL="0" indent="0">
              <a:buNone/>
            </a:pPr>
            <a:r>
              <a:rPr lang="en-US" altLang="zh-CN" dirty="0"/>
              <a:t> </a:t>
            </a:r>
            <a:r>
              <a:rPr lang="en-US" altLang="zh-CN" dirty="0" smtClean="0"/>
              <a:t>           very clever       =      brilliant</a:t>
            </a:r>
          </a:p>
          <a:p>
            <a:pPr marL="0" indent="0">
              <a:buNone/>
            </a:pPr>
            <a:r>
              <a:rPr lang="en-US" altLang="zh-CN" dirty="0"/>
              <a:t> </a:t>
            </a:r>
            <a:r>
              <a:rPr lang="en-US" altLang="zh-CN" dirty="0" smtClean="0"/>
              <a:t>           very small        =     tiny</a:t>
            </a:r>
          </a:p>
          <a:p>
            <a:pPr marL="0" indent="0">
              <a:buNone/>
            </a:pPr>
            <a:r>
              <a:rPr lang="en-US" altLang="zh-CN" dirty="0"/>
              <a:t> </a:t>
            </a:r>
            <a:r>
              <a:rPr lang="en-US" altLang="zh-CN" dirty="0" smtClean="0"/>
              <a:t>           very  big          =      immense</a:t>
            </a:r>
          </a:p>
          <a:p>
            <a:pPr marL="0" indent="0">
              <a:buNone/>
            </a:pPr>
            <a:r>
              <a:rPr lang="en-US" altLang="zh-CN" dirty="0"/>
              <a:t> </a:t>
            </a:r>
            <a:r>
              <a:rPr lang="en-US" altLang="zh-CN" dirty="0" smtClean="0"/>
              <a:t>          valuable           =     precious</a:t>
            </a:r>
          </a:p>
          <a:p>
            <a:pPr marL="0" indent="0">
              <a:buNone/>
            </a:pPr>
            <a:r>
              <a:rPr lang="en-US" altLang="zh-CN" dirty="0"/>
              <a:t> </a:t>
            </a:r>
            <a:r>
              <a:rPr lang="en-US" altLang="zh-CN" dirty="0" smtClean="0"/>
              <a:t>           very good       =     superb</a:t>
            </a:r>
          </a:p>
          <a:p>
            <a:pPr marL="0" indent="0">
              <a:buNone/>
            </a:pPr>
            <a:r>
              <a:rPr lang="en-US" altLang="zh-CN" dirty="0"/>
              <a:t> </a:t>
            </a:r>
            <a:r>
              <a:rPr lang="en-US" altLang="zh-CN" dirty="0" smtClean="0"/>
              <a:t>           very clean      =     spotless</a:t>
            </a:r>
          </a:p>
          <a:p>
            <a:pPr marL="0" indent="0">
              <a:buNone/>
            </a:pPr>
            <a:endParaRPr lang="zh-CN" altLang="en-US" dirty="0"/>
          </a:p>
        </p:txBody>
      </p:sp>
    </p:spTree>
    <p:extLst>
      <p:ext uri="{BB962C8B-B14F-4D97-AF65-F5344CB8AC3E}">
        <p14:creationId xmlns:p14="http://schemas.microsoft.com/office/powerpoint/2010/main" val="4014997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480720"/>
          </a:xfrm>
        </p:spPr>
        <p:txBody>
          <a:bodyPr/>
          <a:lstStyle/>
          <a:p>
            <a:pPr marL="0" indent="0">
              <a:buNone/>
            </a:pPr>
            <a:r>
              <a:rPr lang="en-US" altLang="zh-CN" b="1" dirty="0" smtClean="0">
                <a:solidFill>
                  <a:srgbClr val="FF0000"/>
                </a:solidFill>
                <a:latin typeface="Times New Roman" panose="02020603050405020304" pitchFamily="18" charset="0"/>
                <a:cs typeface="Times New Roman" panose="02020603050405020304" pitchFamily="18" charset="0"/>
              </a:rPr>
              <a:t>Assist    </a:t>
            </a:r>
            <a:r>
              <a:rPr lang="en-US" altLang="zh-CN" sz="2800" dirty="0" smtClean="0">
                <a:latin typeface="Times New Roman" panose="02020603050405020304" pitchFamily="18" charset="0"/>
                <a:cs typeface="Times New Roman" panose="02020603050405020304" pitchFamily="18" charset="0"/>
              </a:rPr>
              <a:t>(to help </a:t>
            </a:r>
            <a:r>
              <a:rPr lang="en-US" altLang="zh-CN" sz="2800" dirty="0" err="1" smtClean="0">
                <a:latin typeface="Times New Roman" panose="02020603050405020304" pitchFamily="18" charset="0"/>
                <a:cs typeface="Times New Roman" panose="02020603050405020304" pitchFamily="18" charset="0"/>
              </a:rPr>
              <a:t>sb</a:t>
            </a:r>
            <a:r>
              <a:rPr lang="en-US" altLang="zh-CN" sz="2800" dirty="0" smtClean="0">
                <a:latin typeface="Times New Roman" panose="02020603050405020304" pitchFamily="18" charset="0"/>
                <a:cs typeface="Times New Roman" panose="02020603050405020304" pitchFamily="18" charset="0"/>
              </a:rPr>
              <a:t> to do </a:t>
            </a:r>
            <a:r>
              <a:rPr lang="en-US" altLang="zh-CN" sz="2800" dirty="0" err="1" smtClean="0">
                <a:latin typeface="Times New Roman" panose="02020603050405020304" pitchFamily="18" charset="0"/>
                <a:cs typeface="Times New Roman" panose="02020603050405020304" pitchFamily="18" charset="0"/>
              </a:rPr>
              <a:t>sth</a:t>
            </a:r>
            <a:r>
              <a:rPr lang="en-US" altLang="zh-CN" sz="2800" dirty="0" smtClean="0">
                <a:latin typeface="Times New Roman" panose="02020603050405020304" pitchFamily="18" charset="0"/>
                <a:cs typeface="Times New Roman" panose="02020603050405020304" pitchFamily="18" charset="0"/>
              </a:rPr>
              <a:t>)</a:t>
            </a:r>
          </a:p>
          <a:p>
            <a:pPr marL="0" indent="0">
              <a:buNone/>
            </a:pPr>
            <a:r>
              <a:rPr lang="zh-CN" altLang="en-US" sz="2400" dirty="0">
                <a:latin typeface="Times New Roman" panose="02020603050405020304" pitchFamily="18" charset="0"/>
                <a:cs typeface="Times New Roman" panose="02020603050405020304" pitchFamily="18" charset="0"/>
              </a:rPr>
              <a:t>我们</a:t>
            </a:r>
            <a:r>
              <a:rPr lang="zh-CN" altLang="en-US" sz="2400" dirty="0" smtClean="0">
                <a:latin typeface="Times New Roman" panose="02020603050405020304" pitchFamily="18" charset="0"/>
                <a:cs typeface="Times New Roman" panose="02020603050405020304" pitchFamily="18" charset="0"/>
              </a:rPr>
              <a:t>会帮助你</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b="1" dirty="0" smtClean="0">
                <a:solidFill>
                  <a:srgbClr val="0066FF"/>
                </a:solidFill>
                <a:latin typeface="Times New Roman" panose="02020603050405020304" pitchFamily="18" charset="0"/>
                <a:cs typeface="Times New Roman" panose="02020603050405020304" pitchFamily="18" charset="0"/>
              </a:rPr>
              <a:t>We will assist you.</a:t>
            </a:r>
            <a:endParaRPr lang="en-US" altLang="zh-CN" sz="2400" b="1" dirty="0">
              <a:solidFill>
                <a:srgbClr val="0066FF"/>
              </a:solidFill>
              <a:latin typeface="Times New Roman" panose="02020603050405020304" pitchFamily="18" charset="0"/>
              <a:cs typeface="Times New Roman" panose="02020603050405020304" pitchFamily="18" charset="0"/>
            </a:endParaRPr>
          </a:p>
          <a:p>
            <a:pPr marL="0" indent="0">
              <a:buNone/>
            </a:pPr>
            <a:r>
              <a:rPr lang="zh-CN" altLang="en-US" sz="2400" dirty="0" smtClean="0">
                <a:latin typeface="Times New Roman" panose="02020603050405020304" pitchFamily="18" charset="0"/>
                <a:cs typeface="Times New Roman" panose="02020603050405020304" pitchFamily="18" charset="0"/>
              </a:rPr>
              <a:t>我们会帮助你找工作 </a:t>
            </a:r>
            <a:r>
              <a:rPr lang="en-US" altLang="zh-CN" sz="2400" dirty="0" smtClean="0">
                <a:latin typeface="Times New Roman" panose="02020603050405020304" pitchFamily="18" charset="0"/>
                <a:cs typeface="Times New Roman" panose="02020603050405020304" pitchFamily="18" charset="0"/>
              </a:rPr>
              <a:t>(in doing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a:t>
            </a:r>
          </a:p>
          <a:p>
            <a:pPr marL="0" indent="0">
              <a:buNone/>
            </a:pPr>
            <a:r>
              <a:rPr lang="en-US" altLang="zh-CN" sz="2400" b="1" dirty="0" smtClean="0">
                <a:solidFill>
                  <a:srgbClr val="0066FF"/>
                </a:solidFill>
                <a:latin typeface="Times New Roman" panose="02020603050405020304" pitchFamily="18" charset="0"/>
                <a:cs typeface="Times New Roman" panose="02020603050405020304" pitchFamily="18" charset="0"/>
              </a:rPr>
              <a:t>We will assist you in finding a job.</a:t>
            </a:r>
            <a:endParaRPr lang="en-US" altLang="zh-CN" sz="2400" b="1" dirty="0">
              <a:solidFill>
                <a:srgbClr val="0066FF"/>
              </a:solidFill>
              <a:latin typeface="Times New Roman" panose="02020603050405020304" pitchFamily="18" charset="0"/>
              <a:cs typeface="Times New Roman" panose="02020603050405020304" pitchFamily="18" charset="0"/>
            </a:endParaRPr>
          </a:p>
          <a:p>
            <a:pPr marL="0" indent="0">
              <a:buNone/>
            </a:pPr>
            <a:r>
              <a:rPr lang="zh-CN" altLang="en-US" sz="2400" dirty="0" smtClean="0">
                <a:latin typeface="Times New Roman" panose="02020603050405020304" pitchFamily="18" charset="0"/>
                <a:cs typeface="Times New Roman" panose="02020603050405020304" pitchFamily="18" charset="0"/>
              </a:rPr>
              <a:t>他援助了我</a:t>
            </a:r>
            <a:r>
              <a:rPr lang="en-US" altLang="zh-CN" sz="2400" dirty="0" smtClean="0">
                <a:latin typeface="Times New Roman" panose="02020603050405020304" pitchFamily="18" charset="0"/>
                <a:cs typeface="Times New Roman" panose="02020603050405020304" pitchFamily="18" charset="0"/>
              </a:rPr>
              <a:t>1000</a:t>
            </a:r>
            <a:r>
              <a:rPr lang="zh-CN" altLang="en-US" sz="2400" dirty="0" smtClean="0">
                <a:latin typeface="Times New Roman" panose="02020603050405020304" pitchFamily="18" charset="0"/>
                <a:cs typeface="Times New Roman" panose="02020603050405020304" pitchFamily="18" charset="0"/>
              </a:rPr>
              <a:t>块钱 </a:t>
            </a:r>
            <a:r>
              <a:rPr lang="en-US" altLang="zh-CN" sz="2400" dirty="0" smtClean="0">
                <a:latin typeface="Times New Roman" panose="02020603050405020304" pitchFamily="18" charset="0"/>
                <a:cs typeface="Times New Roman" panose="02020603050405020304" pitchFamily="18" charset="0"/>
              </a:rPr>
              <a:t>(with)</a:t>
            </a:r>
          </a:p>
          <a:p>
            <a:pPr marL="0" indent="0">
              <a:buNone/>
            </a:pPr>
            <a:r>
              <a:rPr lang="en-US" altLang="zh-CN" sz="2400" b="1" dirty="0" smtClean="0">
                <a:solidFill>
                  <a:srgbClr val="0066FF"/>
                </a:solidFill>
                <a:latin typeface="Times New Roman" panose="02020603050405020304" pitchFamily="18" charset="0"/>
                <a:cs typeface="Times New Roman" panose="02020603050405020304" pitchFamily="18" charset="0"/>
              </a:rPr>
              <a:t>He assisted me with 1000 </a:t>
            </a:r>
            <a:r>
              <a:rPr lang="en-US" altLang="zh-CN" sz="2400" b="1" dirty="0" err="1" smtClean="0">
                <a:solidFill>
                  <a:srgbClr val="0066FF"/>
                </a:solidFill>
                <a:latin typeface="Times New Roman" panose="02020603050405020304" pitchFamily="18" charset="0"/>
                <a:cs typeface="Times New Roman" panose="02020603050405020304" pitchFamily="18" charset="0"/>
              </a:rPr>
              <a:t>yuan</a:t>
            </a:r>
            <a:r>
              <a:rPr lang="en-US" altLang="zh-CN" sz="2400" b="1" dirty="0" smtClean="0">
                <a:solidFill>
                  <a:srgbClr val="0066FF"/>
                </a:solidFill>
                <a:latin typeface="Times New Roman" panose="02020603050405020304" pitchFamily="18" charset="0"/>
                <a:cs typeface="Times New Roman" panose="02020603050405020304" pitchFamily="18" charset="0"/>
              </a:rPr>
              <a:t>.</a:t>
            </a:r>
            <a:endParaRPr lang="en-US" altLang="zh-CN" sz="2400" b="1" dirty="0">
              <a:solidFill>
                <a:srgbClr val="0066FF"/>
              </a:solidFill>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Two men are assisting the police with their enquiries.</a:t>
            </a: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这本词典会帮助我通过这次考试。（</a:t>
            </a:r>
            <a:r>
              <a:rPr lang="en-US" altLang="zh-CN" sz="2400" dirty="0" smtClean="0">
                <a:latin typeface="Times New Roman" panose="02020603050405020304" pitchFamily="18" charset="0"/>
                <a:cs typeface="Times New Roman" panose="02020603050405020304" pitchFamily="18" charset="0"/>
              </a:rPr>
              <a:t>to do</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b="1" dirty="0" smtClean="0">
                <a:solidFill>
                  <a:srgbClr val="0066CC"/>
                </a:solidFill>
                <a:latin typeface="Times New Roman" panose="02020603050405020304" pitchFamily="18" charset="0"/>
                <a:cs typeface="Times New Roman" panose="02020603050405020304" pitchFamily="18" charset="0"/>
              </a:rPr>
              <a:t>This dictionary will assist me to pass the exam.</a:t>
            </a:r>
          </a:p>
          <a:p>
            <a:pPr marL="0" indent="0">
              <a:buNone/>
            </a:pPr>
            <a:r>
              <a:rPr lang="en-US" altLang="zh-CN" sz="2400" b="1" dirty="0" smtClean="0">
                <a:solidFill>
                  <a:srgbClr val="FF0000"/>
                </a:solidFill>
                <a:latin typeface="Times New Roman" panose="02020603050405020304" pitchFamily="18" charset="0"/>
                <a:cs typeface="Times New Roman" panose="02020603050405020304" pitchFamily="18" charset="0"/>
              </a:rPr>
              <a:t>Assistance </a:t>
            </a:r>
            <a:r>
              <a:rPr lang="en-US" altLang="zh-CN" sz="2400" dirty="0" smtClean="0">
                <a:latin typeface="Times New Roman" panose="02020603050405020304" pitchFamily="18" charset="0"/>
                <a:cs typeface="Times New Roman" panose="02020603050405020304" pitchFamily="18" charset="0"/>
              </a:rPr>
              <a:t>(formal  help or support)       </a:t>
            </a:r>
            <a:r>
              <a:rPr lang="en-US" altLang="zh-CN" sz="2400" dirty="0" smtClean="0">
                <a:solidFill>
                  <a:srgbClr val="FF0000"/>
                </a:solidFill>
                <a:latin typeface="Times New Roman" panose="02020603050405020304" pitchFamily="18" charset="0"/>
                <a:cs typeface="Times New Roman" panose="02020603050405020304" pitchFamily="18" charset="0"/>
              </a:rPr>
              <a:t>Aid</a:t>
            </a:r>
          </a:p>
          <a:p>
            <a:pPr marL="0" indent="0">
              <a:buNone/>
            </a:pPr>
            <a:r>
              <a:rPr lang="zh-CN" altLang="en-US" sz="2400" dirty="0">
                <a:latin typeface="Times New Roman" panose="02020603050405020304" pitchFamily="18" charset="0"/>
                <a:cs typeface="Times New Roman" panose="02020603050405020304" pitchFamily="18" charset="0"/>
              </a:rPr>
              <a:t>技术</a:t>
            </a:r>
            <a:r>
              <a:rPr lang="zh-CN" altLang="en-US" sz="2400" dirty="0" smtClean="0">
                <a:latin typeface="Times New Roman" panose="02020603050405020304" pitchFamily="18" charset="0"/>
                <a:cs typeface="Times New Roman" panose="02020603050405020304" pitchFamily="18" charset="0"/>
              </a:rPr>
              <a:t>援助     </a:t>
            </a:r>
            <a:r>
              <a:rPr lang="en-US" altLang="zh-CN" sz="2400" dirty="0" smtClean="0">
                <a:latin typeface="Times New Roman" panose="02020603050405020304" pitchFamily="18" charset="0"/>
                <a:cs typeface="Times New Roman" panose="02020603050405020304" pitchFamily="18" charset="0"/>
              </a:rPr>
              <a:t>technical assistance</a:t>
            </a:r>
            <a:r>
              <a:rPr lang="zh-CN" altLang="en-US" sz="2400" dirty="0" smtClean="0">
                <a:latin typeface="Times New Roman" panose="02020603050405020304" pitchFamily="18" charset="0"/>
                <a:cs typeface="Times New Roman" panose="02020603050405020304" pitchFamily="18" charset="0"/>
              </a:rPr>
              <a:t>  经济援助 </a:t>
            </a:r>
            <a:r>
              <a:rPr lang="en-US" altLang="zh-CN" sz="2400" dirty="0" smtClean="0">
                <a:latin typeface="Times New Roman" panose="02020603050405020304" pitchFamily="18" charset="0"/>
                <a:cs typeface="Times New Roman" panose="02020603050405020304" pitchFamily="18" charset="0"/>
              </a:rPr>
              <a:t>economic/ financial assistance</a:t>
            </a:r>
          </a:p>
          <a:p>
            <a:pPr marL="0" indent="0">
              <a:buNone/>
            </a:pPr>
            <a:r>
              <a:rPr lang="zh-CN" altLang="en-US" sz="2400" dirty="0">
                <a:latin typeface="Times New Roman" panose="02020603050405020304" pitchFamily="18" charset="0"/>
                <a:cs typeface="Times New Roman" panose="02020603050405020304" pitchFamily="18" charset="0"/>
              </a:rPr>
              <a:t>军事</a:t>
            </a:r>
            <a:r>
              <a:rPr lang="zh-CN" altLang="en-US" sz="2400" dirty="0" smtClean="0">
                <a:latin typeface="Times New Roman" panose="02020603050405020304" pitchFamily="18" charset="0"/>
                <a:cs typeface="Times New Roman" panose="02020603050405020304" pitchFamily="18" charset="0"/>
              </a:rPr>
              <a:t>援助   </a:t>
            </a:r>
            <a:r>
              <a:rPr lang="en-US" altLang="zh-CN" sz="2400" dirty="0" smtClean="0">
                <a:latin typeface="Times New Roman" panose="02020603050405020304" pitchFamily="18" charset="0"/>
                <a:cs typeface="Times New Roman" panose="02020603050405020304" pitchFamily="18" charset="0"/>
              </a:rPr>
              <a:t>military assistance</a:t>
            </a:r>
            <a:r>
              <a:rPr lang="zh-CN" altLang="en-US"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99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480720"/>
          </a:xfrm>
        </p:spPr>
        <p:txBody>
          <a:bodyPr>
            <a:normAutofit lnSpcReduction="10000"/>
          </a:bodyPr>
          <a:lstStyle/>
          <a:p>
            <a:pPr marL="0" indent="0">
              <a:buNone/>
            </a:pPr>
            <a:r>
              <a:rPr lang="en-US" altLang="zh-CN" dirty="0" smtClean="0">
                <a:solidFill>
                  <a:srgbClr val="FF0000"/>
                </a:solidFill>
                <a:latin typeface="Times New Roman" panose="02020603050405020304" pitchFamily="18" charset="0"/>
                <a:cs typeface="Times New Roman" panose="02020603050405020304" pitchFamily="18" charset="0"/>
              </a:rPr>
              <a:t>Submit  </a:t>
            </a:r>
            <a:r>
              <a:rPr lang="en-US" altLang="zh-CN" sz="2400" dirty="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give a document to sb. in authority so that they can    </a:t>
            </a:r>
          </a:p>
          <a:p>
            <a:pPr marL="0" indent="0">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study or consider it.</a:t>
            </a:r>
          </a:p>
          <a:p>
            <a:pPr marL="0" indent="0">
              <a:buNone/>
            </a:pPr>
            <a:r>
              <a:rPr lang="zh-CN" altLang="en-US" sz="2800" dirty="0" smtClean="0">
                <a:latin typeface="Times New Roman" panose="02020603050405020304" pitchFamily="18" charset="0"/>
                <a:cs typeface="Times New Roman" panose="02020603050405020304" pitchFamily="18" charset="0"/>
              </a:rPr>
              <a:t>递交申请书</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solidFill>
                  <a:srgbClr val="0066FF"/>
                </a:solidFill>
                <a:latin typeface="Times New Roman" panose="02020603050405020304" pitchFamily="18" charset="0"/>
                <a:cs typeface="Times New Roman" panose="02020603050405020304" pitchFamily="18" charset="0"/>
              </a:rPr>
              <a:t>submit a application</a:t>
            </a:r>
          </a:p>
          <a:p>
            <a:pPr marL="0" indent="0">
              <a:buNone/>
            </a:pPr>
            <a:r>
              <a:rPr lang="zh-CN" altLang="en-US" sz="2800" dirty="0" smtClean="0">
                <a:latin typeface="Times New Roman" panose="02020603050405020304" pitchFamily="18" charset="0"/>
                <a:cs typeface="Times New Roman" panose="02020603050405020304" pitchFamily="18" charset="0"/>
              </a:rPr>
              <a:t>提交书面要求</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b="1" dirty="0" smtClean="0">
                <a:solidFill>
                  <a:srgbClr val="0066FF"/>
                </a:solidFill>
                <a:latin typeface="Times New Roman" panose="02020603050405020304" pitchFamily="18" charset="0"/>
                <a:cs typeface="Times New Roman" panose="02020603050405020304" pitchFamily="18" charset="0"/>
              </a:rPr>
              <a:t>Submit a claim</a:t>
            </a:r>
            <a:endParaRPr lang="en-US" altLang="zh-CN" sz="2800" b="1" dirty="0">
              <a:solidFill>
                <a:srgbClr val="0066FF"/>
              </a:solidFill>
              <a:latin typeface="Times New Roman" panose="02020603050405020304" pitchFamily="18" charset="0"/>
              <a:cs typeface="Times New Roman" panose="02020603050405020304" pitchFamily="18" charset="0"/>
            </a:endParaRPr>
          </a:p>
          <a:p>
            <a:pPr marL="0" indent="0">
              <a:buNone/>
            </a:pPr>
            <a:r>
              <a:rPr lang="zh-CN" altLang="en-US" sz="2800" dirty="0" smtClean="0">
                <a:latin typeface="Times New Roman" panose="02020603050405020304" pitchFamily="18" charset="0"/>
                <a:cs typeface="Times New Roman" panose="02020603050405020304" pitchFamily="18" charset="0"/>
              </a:rPr>
              <a:t>提交一份建议</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b="1" dirty="0" smtClean="0">
                <a:solidFill>
                  <a:srgbClr val="0066FF"/>
                </a:solidFill>
                <a:latin typeface="Times New Roman" panose="02020603050405020304" pitchFamily="18" charset="0"/>
                <a:cs typeface="Times New Roman" panose="02020603050405020304" pitchFamily="18" charset="0"/>
              </a:rPr>
              <a:t>Submit a </a:t>
            </a:r>
            <a:r>
              <a:rPr lang="en-US" altLang="zh-CN" sz="2800" b="1" dirty="0" err="1" smtClean="0">
                <a:solidFill>
                  <a:srgbClr val="0066FF"/>
                </a:solidFill>
                <a:latin typeface="Times New Roman" panose="02020603050405020304" pitchFamily="18" charset="0"/>
                <a:cs typeface="Times New Roman" panose="02020603050405020304" pitchFamily="18" charset="0"/>
              </a:rPr>
              <a:t>sugestion</a:t>
            </a:r>
            <a:endParaRPr lang="en-US" altLang="zh-CN" sz="2800" b="1" dirty="0">
              <a:solidFill>
                <a:srgbClr val="0066FF"/>
              </a:solidFill>
              <a:latin typeface="Times New Roman" panose="02020603050405020304" pitchFamily="18" charset="0"/>
              <a:cs typeface="Times New Roman" panose="02020603050405020304" pitchFamily="18" charset="0"/>
            </a:endParaRPr>
          </a:p>
          <a:p>
            <a:pPr marL="0" indent="0">
              <a:buNone/>
            </a:pP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submit </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oneself</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to </a:t>
            </a:r>
            <a:r>
              <a:rPr lang="en-US" altLang="zh-CN" sz="2800" dirty="0" err="1" smtClean="0">
                <a:latin typeface="Times New Roman" panose="02020603050405020304" pitchFamily="18" charset="0"/>
                <a:cs typeface="Times New Roman" panose="02020603050405020304" pitchFamily="18" charset="0"/>
              </a:rPr>
              <a:t>sth</a:t>
            </a:r>
            <a:r>
              <a:rPr lang="en-US" altLang="zh-CN" sz="2800" dirty="0" smtClean="0">
                <a:latin typeface="Times New Roman" panose="02020603050405020304" pitchFamily="18" charset="0"/>
                <a:cs typeface="Times New Roman" panose="02020603050405020304" pitchFamily="18" charset="0"/>
              </a:rPr>
              <a:t>.    (</a:t>
            </a:r>
            <a:r>
              <a:rPr lang="en-US" altLang="zh-CN" sz="2800" b="1" dirty="0" err="1" smtClean="0">
                <a:solidFill>
                  <a:srgbClr val="FF0000"/>
                </a:solidFill>
                <a:latin typeface="Times New Roman" panose="02020603050405020304" pitchFamily="18" charset="0"/>
                <a:cs typeface="Times New Roman" panose="02020603050405020304" pitchFamily="18" charset="0"/>
              </a:rPr>
              <a:t>yeild</a:t>
            </a:r>
            <a:r>
              <a:rPr lang="en-US" altLang="zh-CN" sz="2800" dirty="0" smtClean="0">
                <a:latin typeface="Times New Roman" panose="02020603050405020304" pitchFamily="18" charset="0"/>
                <a:cs typeface="Times New Roman" panose="02020603050405020304" pitchFamily="18" charset="0"/>
              </a:rPr>
              <a:t> to sb.   </a:t>
            </a:r>
            <a:r>
              <a:rPr lang="en-US" altLang="zh-CN" sz="2800" b="1" dirty="0" smtClean="0">
                <a:solidFill>
                  <a:srgbClr val="FF0000"/>
                </a:solidFill>
                <a:latin typeface="Times New Roman" panose="02020603050405020304" pitchFamily="18" charset="0"/>
                <a:cs typeface="Times New Roman" panose="02020603050405020304" pitchFamily="18" charset="0"/>
              </a:rPr>
              <a:t>Give in </a:t>
            </a:r>
            <a:r>
              <a:rPr lang="en-US" altLang="zh-CN" sz="2800" dirty="0" smtClean="0">
                <a:latin typeface="Times New Roman" panose="02020603050405020304" pitchFamily="18" charset="0"/>
                <a:cs typeface="Times New Roman" panose="02020603050405020304" pitchFamily="18" charset="0"/>
              </a:rPr>
              <a:t>to sb.)</a:t>
            </a:r>
          </a:p>
          <a:p>
            <a:pPr marL="0" indent="0">
              <a:buNone/>
            </a:pPr>
            <a:r>
              <a:rPr lang="zh-CN" altLang="en-US" sz="2800" dirty="0">
                <a:latin typeface="Times New Roman" panose="02020603050405020304" pitchFamily="18" charset="0"/>
                <a:cs typeface="Times New Roman" panose="02020603050405020304" pitchFamily="18" charset="0"/>
              </a:rPr>
              <a:t>向敌人</a:t>
            </a:r>
            <a:r>
              <a:rPr lang="zh-CN" altLang="en-US" sz="2800" dirty="0" smtClean="0">
                <a:latin typeface="Times New Roman" panose="02020603050405020304" pitchFamily="18" charset="0"/>
                <a:cs typeface="Times New Roman" panose="02020603050405020304" pitchFamily="18" charset="0"/>
              </a:rPr>
              <a:t>屈服</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b="1" dirty="0" smtClean="0">
                <a:solidFill>
                  <a:srgbClr val="0066FF"/>
                </a:solidFill>
                <a:latin typeface="Times New Roman" panose="02020603050405020304" pitchFamily="18" charset="0"/>
                <a:cs typeface="Times New Roman" panose="02020603050405020304" pitchFamily="18" charset="0"/>
              </a:rPr>
              <a:t>Submit to the enemy</a:t>
            </a:r>
            <a:endParaRPr lang="en-US" altLang="zh-CN" sz="2800" b="1" dirty="0">
              <a:solidFill>
                <a:srgbClr val="0066FF"/>
              </a:solidFill>
              <a:latin typeface="Times New Roman" panose="02020603050405020304" pitchFamily="18" charset="0"/>
              <a:cs typeface="Times New Roman" panose="02020603050405020304" pitchFamily="18" charset="0"/>
            </a:endParaRPr>
          </a:p>
          <a:p>
            <a:pPr marL="0" indent="0">
              <a:buNone/>
            </a:pPr>
            <a:r>
              <a:rPr lang="zh-CN" altLang="en-US" sz="2800" dirty="0" smtClean="0">
                <a:latin typeface="Times New Roman" panose="02020603050405020304" pitchFamily="18" charset="0"/>
                <a:cs typeface="Times New Roman" panose="02020603050405020304" pitchFamily="18" charset="0"/>
              </a:rPr>
              <a:t>对困难低头</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b="1" dirty="0" smtClean="0">
                <a:solidFill>
                  <a:srgbClr val="0066FF"/>
                </a:solidFill>
                <a:latin typeface="Times New Roman" panose="02020603050405020304" pitchFamily="18" charset="0"/>
                <a:cs typeface="Times New Roman" panose="02020603050405020304" pitchFamily="18" charset="0"/>
              </a:rPr>
              <a:t>Submit to difficulties</a:t>
            </a:r>
            <a:endParaRPr lang="zh-CN" altLang="en-US" sz="2800" b="1" dirty="0">
              <a:solidFill>
                <a:srgbClr val="0066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99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116632"/>
            <a:ext cx="9144000" cy="847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smtClean="0">
                <a:solidFill>
                  <a:srgbClr val="FF0066"/>
                </a:solidFill>
                <a:latin typeface="Times New Roman" panose="02020603050405020304" pitchFamily="18" charset="0"/>
                <a:cs typeface="Times New Roman" panose="02020603050405020304" pitchFamily="18" charset="0"/>
              </a:rPr>
              <a:t>Eager</a:t>
            </a:r>
            <a:r>
              <a:rPr lang="en-US" altLang="zh-CN" sz="3200"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full </a:t>
            </a:r>
            <a:r>
              <a:rPr lang="en-US" altLang="zh-CN" sz="2400" dirty="0">
                <a:latin typeface="Times New Roman" panose="02020603050405020304" pitchFamily="18" charset="0"/>
                <a:cs typeface="Times New Roman" panose="02020603050405020304" pitchFamily="18" charset="0"/>
              </a:rPr>
              <a:t>of interest or </a:t>
            </a:r>
            <a:r>
              <a:rPr lang="en-US" altLang="zh-CN" sz="2400" dirty="0" smtClean="0">
                <a:latin typeface="Times New Roman" panose="02020603050405020304" pitchFamily="18" charset="0"/>
                <a:cs typeface="Times New Roman" panose="02020603050405020304" pitchFamily="18" charset="0"/>
              </a:rPr>
              <a:t>desire</a:t>
            </a:r>
          </a:p>
          <a:p>
            <a:pPr>
              <a:spcBef>
                <a:spcPct val="50000"/>
              </a:spcBef>
            </a:pPr>
            <a:r>
              <a:rPr lang="zh-CN" altLang="en-US" sz="2400" dirty="0" smtClean="0">
                <a:latin typeface="Times New Roman" panose="02020603050405020304" pitchFamily="18" charset="0"/>
                <a:cs typeface="Times New Roman" panose="02020603050405020304" pitchFamily="18" charset="0"/>
              </a:rPr>
              <a:t>我们都渴望成功</a:t>
            </a:r>
            <a:endParaRPr lang="en-US" altLang="zh-CN" sz="2400" dirty="0" smtClean="0">
              <a:latin typeface="Times New Roman" panose="02020603050405020304" pitchFamily="18" charset="0"/>
              <a:cs typeface="Times New Roman" panose="02020603050405020304" pitchFamily="18" charset="0"/>
            </a:endParaRPr>
          </a:p>
          <a:p>
            <a:pPr>
              <a:spcBef>
                <a:spcPct val="50000"/>
              </a:spcBef>
            </a:pPr>
            <a:r>
              <a:rPr lang="en-US" altLang="zh-CN" sz="2400" dirty="0" smtClean="0">
                <a:solidFill>
                  <a:srgbClr val="0066FF"/>
                </a:solidFill>
                <a:latin typeface="Times New Roman" panose="02020603050405020304" pitchFamily="18" charset="0"/>
                <a:cs typeface="Times New Roman" panose="02020603050405020304" pitchFamily="18" charset="0"/>
              </a:rPr>
              <a:t>We </a:t>
            </a:r>
            <a:r>
              <a:rPr lang="en-US" altLang="zh-CN" sz="2400" dirty="0">
                <a:solidFill>
                  <a:srgbClr val="0066FF"/>
                </a:solidFill>
                <a:latin typeface="Times New Roman" panose="02020603050405020304" pitchFamily="18" charset="0"/>
                <a:cs typeface="Times New Roman" panose="02020603050405020304" pitchFamily="18" charset="0"/>
              </a:rPr>
              <a:t>are eager for success.</a:t>
            </a:r>
          </a:p>
          <a:p>
            <a:pPr>
              <a:spcBef>
                <a:spcPct val="50000"/>
              </a:spcBef>
            </a:pPr>
            <a:r>
              <a:rPr lang="zh-CN" altLang="en-US" sz="2400" dirty="0">
                <a:latin typeface="Times New Roman" panose="02020603050405020304" pitchFamily="18" charset="0"/>
                <a:cs typeface="Times New Roman" panose="02020603050405020304" pitchFamily="18" charset="0"/>
              </a:rPr>
              <a:t>我们</a:t>
            </a:r>
            <a:r>
              <a:rPr lang="zh-CN" altLang="en-US" sz="2400" dirty="0" smtClean="0">
                <a:latin typeface="Times New Roman" panose="02020603050405020304" pitchFamily="18" charset="0"/>
                <a:cs typeface="Times New Roman" panose="02020603050405020304" pitchFamily="18" charset="0"/>
              </a:rPr>
              <a:t>渴望</a:t>
            </a:r>
            <a:r>
              <a:rPr lang="zh-CN" altLang="en-US" sz="2400" dirty="0">
                <a:latin typeface="Times New Roman" panose="02020603050405020304" pitchFamily="18" charset="0"/>
                <a:cs typeface="Times New Roman" panose="02020603050405020304" pitchFamily="18" charset="0"/>
              </a:rPr>
              <a:t>和平。</a:t>
            </a:r>
          </a:p>
          <a:p>
            <a:pPr>
              <a:spcBef>
                <a:spcPct val="50000"/>
              </a:spcBef>
            </a:pPr>
            <a:r>
              <a:rPr lang="en-US" altLang="zh-CN" sz="2400" dirty="0" smtClean="0">
                <a:solidFill>
                  <a:srgbClr val="0066FF"/>
                </a:solidFill>
                <a:latin typeface="Times New Roman" panose="02020603050405020304" pitchFamily="18" charset="0"/>
                <a:cs typeface="Times New Roman" panose="02020603050405020304" pitchFamily="18" charset="0"/>
              </a:rPr>
              <a:t>We are eager for peace</a:t>
            </a:r>
          </a:p>
          <a:p>
            <a:pPr>
              <a:spcBef>
                <a:spcPct val="50000"/>
              </a:spcBef>
            </a:pPr>
            <a:r>
              <a:rPr lang="zh-CN" altLang="en-US" sz="2400" dirty="0">
                <a:latin typeface="Times New Roman" panose="02020603050405020304" pitchFamily="18" charset="0"/>
                <a:cs typeface="Times New Roman" panose="02020603050405020304" pitchFamily="18" charset="0"/>
              </a:rPr>
              <a:t>每个</a:t>
            </a:r>
            <a:r>
              <a:rPr lang="zh-CN" altLang="en-US" sz="2400" dirty="0" smtClean="0">
                <a:latin typeface="Times New Roman" panose="02020603050405020304" pitchFamily="18" charset="0"/>
                <a:cs typeface="Times New Roman" panose="02020603050405020304" pitchFamily="18" charset="0"/>
              </a:rPr>
              <a:t>孩子都想上大学</a:t>
            </a:r>
            <a:endParaRPr lang="zh-CN" altLang="en-US" sz="2400" dirty="0">
              <a:latin typeface="Times New Roman" panose="02020603050405020304" pitchFamily="18" charset="0"/>
              <a:cs typeface="Times New Roman" panose="02020603050405020304" pitchFamily="18" charset="0"/>
            </a:endParaRPr>
          </a:p>
          <a:p>
            <a:pPr>
              <a:spcBef>
                <a:spcPct val="50000"/>
              </a:spcBef>
            </a:pPr>
            <a:r>
              <a:rPr lang="en-US" altLang="zh-CN" sz="2400" dirty="0" smtClean="0">
                <a:solidFill>
                  <a:srgbClr val="0066FF"/>
                </a:solidFill>
                <a:latin typeface="Times New Roman" panose="02020603050405020304" pitchFamily="18" charset="0"/>
                <a:cs typeface="Times New Roman" panose="02020603050405020304" pitchFamily="18" charset="0"/>
              </a:rPr>
              <a:t>Every </a:t>
            </a:r>
            <a:r>
              <a:rPr lang="en-US" altLang="zh-CN" sz="2400" dirty="0">
                <a:solidFill>
                  <a:srgbClr val="0066FF"/>
                </a:solidFill>
                <a:latin typeface="Times New Roman" panose="02020603050405020304" pitchFamily="18" charset="0"/>
                <a:cs typeface="Times New Roman" panose="02020603050405020304" pitchFamily="18" charset="0"/>
              </a:rPr>
              <a:t>child is eager to go to university.</a:t>
            </a:r>
          </a:p>
          <a:p>
            <a:pPr>
              <a:spcBef>
                <a:spcPct val="50000"/>
              </a:spcBef>
            </a:pPr>
            <a:endParaRPr lang="en-US" altLang="zh-CN" dirty="0" smtClean="0">
              <a:latin typeface="Times New Roman" panose="02020603050405020304" pitchFamily="18" charset="0"/>
              <a:cs typeface="Times New Roman" panose="02020603050405020304" pitchFamily="18" charset="0"/>
            </a:endParaRPr>
          </a:p>
          <a:p>
            <a:pPr>
              <a:spcBef>
                <a:spcPct val="50000"/>
              </a:spcBef>
            </a:pPr>
            <a:r>
              <a:rPr lang="en-US" altLang="zh-CN" sz="2400" b="1" dirty="0" smtClean="0">
                <a:latin typeface="Times New Roman" panose="02020603050405020304" pitchFamily="18" charset="0"/>
                <a:cs typeface="Times New Roman" panose="02020603050405020304" pitchFamily="18" charset="0"/>
              </a:rPr>
              <a:t>Be eager for </a:t>
            </a:r>
            <a:r>
              <a:rPr lang="en-US" altLang="zh-CN" sz="2400" dirty="0" smtClean="0">
                <a:latin typeface="Times New Roman" panose="02020603050405020304" pitchFamily="18" charset="0"/>
                <a:cs typeface="Times New Roman" panose="02020603050405020304" pitchFamily="18" charset="0"/>
              </a:rPr>
              <a:t>:  hope for  ; desire for;  long for ;   be greedy for  ;  </a:t>
            </a:r>
          </a:p>
          <a:p>
            <a:pPr>
              <a:spcBef>
                <a:spcPct val="50000"/>
              </a:spcBef>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be dying for;  be anxious for,  be hungry for;  be desperate for;</a:t>
            </a:r>
          </a:p>
          <a:p>
            <a:pPr>
              <a:spcBef>
                <a:spcPct val="50000"/>
              </a:spcBef>
            </a:pPr>
            <a:r>
              <a:rPr lang="en-US" altLang="zh-CN" sz="2400" b="1" dirty="0" smtClean="0">
                <a:latin typeface="Times New Roman" panose="02020603050405020304" pitchFamily="18" charset="0"/>
                <a:cs typeface="Times New Roman" panose="02020603050405020304" pitchFamily="18" charset="0"/>
              </a:rPr>
              <a:t>Be eager to do:  </a:t>
            </a:r>
            <a:r>
              <a:rPr lang="en-US" altLang="zh-CN" sz="2400" dirty="0" smtClean="0">
                <a:latin typeface="Times New Roman" panose="02020603050405020304" pitchFamily="18" charset="0"/>
                <a:cs typeface="Times New Roman" panose="02020603050405020304" pitchFamily="18" charset="0"/>
              </a:rPr>
              <a:t>hope to do; desire to do ; long to do ; be greedy to do;</a:t>
            </a:r>
          </a:p>
          <a:p>
            <a:pPr>
              <a:spcBef>
                <a:spcPct val="50000"/>
              </a:spcBef>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be dying to do ;  be anxious to do; be hungry to do; be desperate to do</a:t>
            </a:r>
          </a:p>
          <a:p>
            <a:pPr>
              <a:spcBef>
                <a:spcPct val="50000"/>
              </a:spcBef>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p>
          <a:p>
            <a:pPr>
              <a:spcBef>
                <a:spcPct val="50000"/>
              </a:spcBef>
            </a:pPr>
            <a:r>
              <a:rPr lang="en-US" altLang="zh-CN" sz="2400" dirty="0"/>
              <a:t> </a:t>
            </a:r>
            <a:r>
              <a:rPr lang="en-US" altLang="zh-CN" sz="2400" dirty="0" smtClean="0"/>
              <a:t>                        </a:t>
            </a:r>
            <a:endParaRPr lang="zh-CN" altLang="en-US" sz="2400" dirty="0"/>
          </a:p>
          <a:p>
            <a:pPr>
              <a:spcBef>
                <a:spcPct val="50000"/>
              </a:spcBef>
            </a:pPr>
            <a:endParaRPr lang="zh-CN" altLang="en-US" dirty="0"/>
          </a:p>
          <a:p>
            <a:pPr>
              <a:spcBef>
                <a:spcPct val="50000"/>
              </a:spcBef>
            </a:pPr>
            <a:endParaRPr lang="zh-CN" altLang="en-US" dirty="0"/>
          </a:p>
        </p:txBody>
      </p:sp>
    </p:spTree>
    <p:extLst>
      <p:ext uri="{BB962C8B-B14F-4D97-AF65-F5344CB8AC3E}">
        <p14:creationId xmlns:p14="http://schemas.microsoft.com/office/powerpoint/2010/main" val="198078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5496" y="44625"/>
            <a:ext cx="9108503" cy="714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smtClean="0">
                <a:solidFill>
                  <a:srgbClr val="FF0066"/>
                </a:solidFill>
                <a:latin typeface="Times New Roman" panose="02020603050405020304" pitchFamily="18" charset="0"/>
                <a:cs typeface="Times New Roman" panose="02020603050405020304" pitchFamily="18" charset="0"/>
              </a:rPr>
              <a:t>Concentrate</a:t>
            </a:r>
            <a:r>
              <a:rPr lang="en-US" altLang="zh-CN"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focus </a:t>
            </a:r>
            <a:r>
              <a:rPr lang="en-US" altLang="zh-CN" sz="2400" dirty="0">
                <a:latin typeface="Times New Roman" panose="02020603050405020304" pitchFamily="18" charset="0"/>
                <a:cs typeface="Times New Roman" panose="02020603050405020304" pitchFamily="18" charset="0"/>
              </a:rPr>
              <a:t>(one’s attention, effort, etc.) on </a:t>
            </a:r>
            <a:r>
              <a:rPr lang="en-US" altLang="zh-CN" sz="2400" dirty="0" err="1">
                <a:latin typeface="Times New Roman" panose="02020603050405020304" pitchFamily="18" charset="0"/>
                <a:cs typeface="Times New Roman" panose="02020603050405020304" pitchFamily="18" charset="0"/>
              </a:rPr>
              <a:t>sth</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p>
          <a:p>
            <a:pPr>
              <a:spcBef>
                <a:spcPct val="50000"/>
              </a:spcBef>
            </a:pPr>
            <a:r>
              <a:rPr lang="zh-CN" altLang="en-US" sz="2400" dirty="0">
                <a:latin typeface="Times New Roman" panose="02020603050405020304" pitchFamily="18" charset="0"/>
                <a:cs typeface="Times New Roman" panose="02020603050405020304" pitchFamily="18" charset="0"/>
              </a:rPr>
              <a:t>吵闹声不绝于耳，我精神无法集中</a:t>
            </a:r>
            <a:endParaRPr lang="en-US" altLang="zh-CN" sz="2400" dirty="0">
              <a:latin typeface="Times New Roman" panose="02020603050405020304" pitchFamily="18" charset="0"/>
              <a:cs typeface="Times New Roman" panose="02020603050405020304" pitchFamily="18" charset="0"/>
            </a:endParaRPr>
          </a:p>
          <a:p>
            <a:pPr>
              <a:spcBef>
                <a:spcPct val="50000"/>
              </a:spcBef>
            </a:pPr>
            <a:r>
              <a:rPr lang="en-US" altLang="zh-CN" sz="2400" dirty="0">
                <a:latin typeface="Times New Roman" panose="02020603050405020304" pitchFamily="18" charset="0"/>
                <a:cs typeface="Times New Roman" panose="02020603050405020304" pitchFamily="18" charset="0"/>
              </a:rPr>
              <a:t> </a:t>
            </a:r>
            <a:r>
              <a:rPr lang="en-US" altLang="zh-CN" sz="2400" dirty="0" smtClean="0">
                <a:solidFill>
                  <a:srgbClr val="0066CC"/>
                </a:solidFill>
                <a:latin typeface="Times New Roman" panose="02020603050405020304" pitchFamily="18" charset="0"/>
                <a:cs typeface="Times New Roman" panose="02020603050405020304" pitchFamily="18" charset="0"/>
              </a:rPr>
              <a:t>I </a:t>
            </a:r>
            <a:r>
              <a:rPr lang="en-US" altLang="zh-CN" sz="2400" dirty="0">
                <a:solidFill>
                  <a:srgbClr val="0066CC"/>
                </a:solidFill>
                <a:latin typeface="Times New Roman" panose="02020603050405020304" pitchFamily="18" charset="0"/>
                <a:cs typeface="Times New Roman" panose="02020603050405020304" pitchFamily="18" charset="0"/>
              </a:rPr>
              <a:t>can’t concentrate with all that noise going on.</a:t>
            </a:r>
          </a:p>
          <a:p>
            <a:pPr>
              <a:spcBef>
                <a:spcPct val="50000"/>
              </a:spcBef>
            </a:pPr>
            <a:r>
              <a:rPr lang="zh-CN" altLang="en-US" sz="2400" dirty="0">
                <a:latin typeface="Times New Roman" panose="02020603050405020304" pitchFamily="18" charset="0"/>
                <a:cs typeface="Times New Roman" panose="02020603050405020304" pitchFamily="18" charset="0"/>
              </a:rPr>
              <a:t>我们必须</a:t>
            </a:r>
            <a:r>
              <a:rPr lang="zh-CN" altLang="en-US" sz="2400" dirty="0" smtClean="0">
                <a:latin typeface="Times New Roman" panose="02020603050405020304" pitchFamily="18" charset="0"/>
                <a:cs typeface="Times New Roman" panose="02020603050405020304" pitchFamily="18" charset="0"/>
              </a:rPr>
              <a:t>致力于提高教育 。</a:t>
            </a:r>
            <a:endParaRPr lang="zh-CN" altLang="en-US" sz="2400" dirty="0">
              <a:latin typeface="Times New Roman" panose="02020603050405020304" pitchFamily="18" charset="0"/>
              <a:cs typeface="Times New Roman" panose="02020603050405020304" pitchFamily="18" charset="0"/>
            </a:endParaRPr>
          </a:p>
          <a:p>
            <a:pPr>
              <a:spcBef>
                <a:spcPct val="50000"/>
              </a:spcBef>
            </a:pPr>
            <a:r>
              <a:rPr lang="en-US" altLang="zh-CN" sz="2400" dirty="0" smtClean="0">
                <a:solidFill>
                  <a:srgbClr val="0066CC"/>
                </a:solidFill>
                <a:latin typeface="Times New Roman" panose="02020603050405020304" pitchFamily="18" charset="0"/>
                <a:cs typeface="Times New Roman" panose="02020603050405020304" pitchFamily="18" charset="0"/>
              </a:rPr>
              <a:t>We </a:t>
            </a:r>
            <a:r>
              <a:rPr lang="en-US" altLang="zh-CN" sz="2400" dirty="0">
                <a:solidFill>
                  <a:srgbClr val="0066CC"/>
                </a:solidFill>
                <a:latin typeface="Times New Roman" panose="02020603050405020304" pitchFamily="18" charset="0"/>
                <a:cs typeface="Times New Roman" panose="02020603050405020304" pitchFamily="18" charset="0"/>
              </a:rPr>
              <a:t>must concentrate our efforts on improving </a:t>
            </a:r>
            <a:r>
              <a:rPr lang="en-US" altLang="zh-CN" sz="2400" dirty="0" smtClean="0">
                <a:solidFill>
                  <a:srgbClr val="0066CC"/>
                </a:solidFill>
                <a:latin typeface="Times New Roman" panose="02020603050405020304" pitchFamily="18" charset="0"/>
                <a:cs typeface="Times New Roman" panose="02020603050405020304" pitchFamily="18" charset="0"/>
              </a:rPr>
              <a:t>education</a:t>
            </a:r>
            <a:r>
              <a:rPr lang="en-US" altLang="zh-CN" sz="2400" dirty="0">
                <a:solidFill>
                  <a:srgbClr val="0066CC"/>
                </a:solidFill>
                <a:latin typeface="Times New Roman" panose="02020603050405020304" pitchFamily="18" charset="0"/>
                <a:cs typeface="Times New Roman" panose="02020603050405020304" pitchFamily="18" charset="0"/>
              </a:rPr>
              <a:t>.</a:t>
            </a:r>
          </a:p>
          <a:p>
            <a:pPr>
              <a:spcBef>
                <a:spcPct val="50000"/>
              </a:spcBef>
            </a:pPr>
            <a:r>
              <a:rPr lang="zh-CN" altLang="en-US" sz="2400" dirty="0">
                <a:latin typeface="Times New Roman" panose="02020603050405020304" pitchFamily="18" charset="0"/>
                <a:cs typeface="Times New Roman" panose="02020603050405020304" pitchFamily="18" charset="0"/>
              </a:rPr>
              <a:t>这家公司把工作重点集中在欧洲市场。</a:t>
            </a:r>
          </a:p>
          <a:p>
            <a:pPr>
              <a:spcBef>
                <a:spcPct val="50000"/>
              </a:spcBef>
            </a:pPr>
            <a:r>
              <a:rPr lang="en-US" altLang="zh-CN" sz="2400" dirty="0" smtClean="0">
                <a:solidFill>
                  <a:srgbClr val="0066CC"/>
                </a:solidFill>
                <a:latin typeface="Times New Roman" panose="02020603050405020304" pitchFamily="18" charset="0"/>
                <a:cs typeface="Times New Roman" panose="02020603050405020304" pitchFamily="18" charset="0"/>
              </a:rPr>
              <a:t>The </a:t>
            </a:r>
            <a:r>
              <a:rPr lang="en-US" altLang="zh-CN" sz="2400" dirty="0">
                <a:solidFill>
                  <a:srgbClr val="0066CC"/>
                </a:solidFill>
                <a:latin typeface="Times New Roman" panose="02020603050405020304" pitchFamily="18" charset="0"/>
                <a:cs typeface="Times New Roman" panose="02020603050405020304" pitchFamily="18" charset="0"/>
              </a:rPr>
              <a:t>firm concentrates on the European markets</a:t>
            </a:r>
          </a:p>
          <a:p>
            <a:pPr>
              <a:spcBef>
                <a:spcPct val="50000"/>
              </a:spcBef>
            </a:pPr>
            <a:r>
              <a:rPr lang="en-US" altLang="zh-CN" sz="2800" b="1" dirty="0" smtClean="0">
                <a:latin typeface="Times New Roman" panose="02020603050405020304" pitchFamily="18" charset="0"/>
                <a:cs typeface="Times New Roman" panose="02020603050405020304" pitchFamily="18" charset="0"/>
              </a:rPr>
              <a:t>Concentrate on :   </a:t>
            </a:r>
            <a:r>
              <a:rPr lang="en-US" altLang="zh-CN" sz="2800" dirty="0" smtClean="0">
                <a:latin typeface="Times New Roman" panose="02020603050405020304" pitchFamily="18" charset="0"/>
                <a:cs typeface="Times New Roman" panose="02020603050405020304" pitchFamily="18" charset="0"/>
              </a:rPr>
              <a:t>focus on  ;  pay full attention to; </a:t>
            </a:r>
          </a:p>
          <a:p>
            <a:pPr>
              <a:spcBef>
                <a:spcPct val="50000"/>
              </a:spcBef>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put one’s heart to ; devote oneself to;  </a:t>
            </a:r>
          </a:p>
          <a:p>
            <a:pPr>
              <a:spcBef>
                <a:spcPct val="50000"/>
              </a:spcBef>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be buried /  absorbed /  lost in…</a:t>
            </a:r>
          </a:p>
          <a:p>
            <a:pPr>
              <a:spcBef>
                <a:spcPct val="50000"/>
              </a:spcBef>
            </a:pPr>
            <a:r>
              <a:rPr lang="en-US" altLang="zh-CN" sz="2800" dirty="0" smtClean="0">
                <a:solidFill>
                  <a:srgbClr val="FF0000"/>
                </a:solidFill>
                <a:latin typeface="Times New Roman" panose="02020603050405020304" pitchFamily="18" charset="0"/>
                <a:cs typeface="Times New Roman" panose="02020603050405020304" pitchFamily="18" charset="0"/>
              </a:rPr>
              <a:t>Concentrated</a:t>
            </a:r>
            <a:r>
              <a:rPr lang="en-US" altLang="zh-CN" sz="2800" dirty="0" smtClean="0">
                <a:latin typeface="Times New Roman" panose="02020603050405020304" pitchFamily="18" charset="0"/>
                <a:cs typeface="Times New Roman" panose="02020603050405020304" pitchFamily="18" charset="0"/>
              </a:rPr>
              <a:t>; </a:t>
            </a:r>
            <a:r>
              <a:rPr lang="en-US" altLang="zh-CN" sz="2800" i="1" dirty="0" err="1" smtClean="0">
                <a:solidFill>
                  <a:srgbClr val="FF0000"/>
                </a:solidFill>
                <a:latin typeface="Times New Roman" panose="02020603050405020304" pitchFamily="18" charset="0"/>
                <a:cs typeface="Times New Roman" panose="02020603050405020304" pitchFamily="18" charset="0"/>
              </a:rPr>
              <a:t>adj</a:t>
            </a:r>
            <a:r>
              <a:rPr lang="en-US" altLang="zh-CN" sz="2800" i="1" dirty="0" smtClean="0">
                <a:solidFill>
                  <a:srgbClr val="FF0000"/>
                </a:solidFill>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concentration</a:t>
            </a:r>
            <a:r>
              <a:rPr lang="en-US" altLang="zh-CN" sz="2800" i="1" dirty="0" smtClean="0">
                <a:solidFill>
                  <a:srgbClr val="FF0000"/>
                </a:solidFill>
                <a:latin typeface="Times New Roman" panose="02020603050405020304" pitchFamily="18" charset="0"/>
                <a:cs typeface="Times New Roman" panose="02020603050405020304" pitchFamily="18" charset="0"/>
              </a:rPr>
              <a:t> n.</a:t>
            </a:r>
          </a:p>
          <a:p>
            <a:pPr>
              <a:spcBef>
                <a:spcPct val="50000"/>
              </a:spcBef>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4716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10000"/>
          </a:bodyPr>
          <a:lstStyle/>
          <a:p>
            <a:pPr marL="0" indent="0">
              <a:buNone/>
            </a:pPr>
            <a:r>
              <a:rPr lang="en-US" altLang="zh-CN" dirty="0" smtClean="0">
                <a:solidFill>
                  <a:srgbClr val="FF0000"/>
                </a:solidFill>
                <a:latin typeface="Times New Roman" panose="02020603050405020304" pitchFamily="18" charset="0"/>
                <a:cs typeface="Times New Roman" panose="02020603050405020304" pitchFamily="18" charset="0"/>
              </a:rPr>
              <a:t>Acquire   </a:t>
            </a:r>
            <a:r>
              <a:rPr lang="en-US" altLang="zh-CN" sz="2000" i="1" dirty="0" smtClean="0">
                <a:latin typeface="Times New Roman" panose="02020603050405020304" pitchFamily="18" charset="0"/>
                <a:cs typeface="Times New Roman" panose="02020603050405020304" pitchFamily="18" charset="0"/>
              </a:rPr>
              <a:t>formal</a:t>
            </a:r>
            <a:r>
              <a:rPr lang="en-US" altLang="zh-CN" sz="2400" dirty="0" smtClean="0">
                <a:latin typeface="Times New Roman" panose="02020603050405020304" pitchFamily="18" charset="0"/>
                <a:cs typeface="Times New Roman" panose="02020603050405020304" pitchFamily="18" charset="0"/>
              </a:rPr>
              <a:t>(gain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 by your own efforts, ability or </a:t>
            </a:r>
            <a:r>
              <a:rPr lang="en-US" altLang="zh-CN" sz="2400" dirty="0" err="1" smtClean="0">
                <a:latin typeface="Times New Roman" panose="02020603050405020304" pitchFamily="18" charset="0"/>
                <a:cs typeface="Times New Roman" panose="02020603050405020304" pitchFamily="18" charset="0"/>
              </a:rPr>
              <a:t>behaviour</a:t>
            </a:r>
            <a:r>
              <a:rPr lang="en-US" altLang="zh-CN" sz="2400" dirty="0" smtClean="0">
                <a:latin typeface="Times New Roman" panose="02020603050405020304" pitchFamily="18" charset="0"/>
                <a:cs typeface="Times New Roman" panose="02020603050405020304" pitchFamily="18" charset="0"/>
              </a:rPr>
              <a:t> )</a:t>
            </a:r>
          </a:p>
          <a:p>
            <a:pPr marL="0" indent="0">
              <a:buNone/>
            </a:pPr>
            <a:r>
              <a:rPr lang="zh-CN" altLang="en-US" sz="2400" dirty="0" smtClean="0"/>
              <a:t>通过</a:t>
            </a:r>
            <a:r>
              <a:rPr lang="zh-CN" altLang="en-US" sz="2400" dirty="0"/>
              <a:t>广泛的阅读，他获得了大量的</a:t>
            </a:r>
            <a:r>
              <a:rPr lang="zh-CN" altLang="en-US" sz="2400" dirty="0" smtClean="0"/>
              <a:t>信息</a:t>
            </a:r>
            <a:endParaRPr lang="en-US" altLang="zh-CN" sz="2400" dirty="0" smtClean="0"/>
          </a:p>
          <a:p>
            <a:pPr marL="0" indent="0">
              <a:buNone/>
            </a:pPr>
            <a:r>
              <a:rPr lang="en-US" altLang="zh-CN" sz="2400" dirty="0">
                <a:solidFill>
                  <a:srgbClr val="0066CC"/>
                </a:solidFill>
              </a:rPr>
              <a:t>He acquired a lot of information through wide reading</a:t>
            </a:r>
            <a:r>
              <a:rPr lang="en-US" altLang="zh-CN" sz="2400" dirty="0" smtClean="0">
                <a:solidFill>
                  <a:srgbClr val="0066CC"/>
                </a:solidFill>
              </a:rPr>
              <a:t>.</a:t>
            </a:r>
          </a:p>
          <a:p>
            <a:pPr marL="0" indent="0">
              <a:buNone/>
            </a:pPr>
            <a:r>
              <a:rPr lang="zh-CN" altLang="en-US" sz="2400" dirty="0"/>
              <a:t>他的财富是怎样得来的</a:t>
            </a:r>
            <a:r>
              <a:rPr lang="zh-CN" altLang="en-US" sz="2400" dirty="0" smtClean="0"/>
              <a:t>？</a:t>
            </a:r>
            <a:endParaRPr lang="en-US" altLang="zh-CN" sz="2400" dirty="0" smtClean="0"/>
          </a:p>
          <a:p>
            <a:pPr marL="0" indent="0">
              <a:buNone/>
            </a:pPr>
            <a:r>
              <a:rPr lang="en-US" altLang="zh-CN" sz="2400" dirty="0">
                <a:solidFill>
                  <a:srgbClr val="0066CC"/>
                </a:solidFill>
              </a:rPr>
              <a:t>How did he acquire his wealth?</a:t>
            </a:r>
          </a:p>
          <a:p>
            <a:pPr marL="0" indent="0">
              <a:buNone/>
            </a:pPr>
            <a:r>
              <a:rPr lang="zh-CN" altLang="en-US" sz="2400" dirty="0" smtClean="0"/>
              <a:t>诺贝尔奖是很难得到的。</a:t>
            </a:r>
            <a:endParaRPr lang="zh-CN" altLang="en-US" sz="2400" dirty="0"/>
          </a:p>
          <a:p>
            <a:pPr marL="0" indent="0">
              <a:buNone/>
            </a:pPr>
            <a:r>
              <a:rPr lang="en-US" altLang="zh-CN" sz="2400" dirty="0" smtClean="0">
                <a:solidFill>
                  <a:srgbClr val="0066CC"/>
                </a:solidFill>
              </a:rPr>
              <a:t>The Nobel Prize is hard to acquire.</a:t>
            </a:r>
          </a:p>
          <a:p>
            <a:pPr marL="0" indent="0">
              <a:buNone/>
            </a:pPr>
            <a:r>
              <a:rPr lang="en-US" altLang="zh-CN" sz="3000" b="1" dirty="0">
                <a:solidFill>
                  <a:srgbClr val="FF0000"/>
                </a:solidFill>
              </a:rPr>
              <a:t>Acquire    Require     Inquire </a:t>
            </a:r>
            <a:r>
              <a:rPr lang="en-US" altLang="zh-CN" sz="3000" b="1" dirty="0" smtClean="0">
                <a:solidFill>
                  <a:srgbClr val="FF0000"/>
                </a:solidFill>
              </a:rPr>
              <a:t>   </a:t>
            </a:r>
            <a:endParaRPr lang="zh-CN" altLang="en-US" sz="3000" b="1" dirty="0">
              <a:solidFill>
                <a:srgbClr val="FF0000"/>
              </a:solidFill>
            </a:endParaRPr>
          </a:p>
          <a:p>
            <a:pPr marL="0" indent="0">
              <a:buNone/>
            </a:pPr>
            <a:r>
              <a:rPr lang="en-US" altLang="zh-CN" sz="2800" dirty="0" smtClean="0">
                <a:solidFill>
                  <a:srgbClr val="FF0000"/>
                </a:solidFill>
                <a:latin typeface="Times New Roman" panose="02020603050405020304" pitchFamily="18" charset="0"/>
                <a:cs typeface="Times New Roman" panose="02020603050405020304" pitchFamily="18" charset="0"/>
              </a:rPr>
              <a:t>Gain</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 to obtain; to win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solidFill>
                  <a:srgbClr val="0066FF"/>
                </a:solidFill>
                <a:latin typeface="Times New Roman" panose="02020603050405020304" pitchFamily="18" charset="0"/>
                <a:cs typeface="Times New Roman" panose="02020603050405020304" pitchFamily="18" charset="0"/>
              </a:rPr>
              <a:t>to gain access to </a:t>
            </a:r>
            <a:r>
              <a:rPr lang="en-US" altLang="zh-CN" sz="2400" i="1" dirty="0" err="1" smtClean="0">
                <a:solidFill>
                  <a:srgbClr val="0066FF"/>
                </a:solidFill>
                <a:latin typeface="Times New Roman" panose="02020603050405020304" pitchFamily="18" charset="0"/>
                <a:cs typeface="Times New Roman" panose="02020603050405020304" pitchFamily="18" charset="0"/>
              </a:rPr>
              <a:t>sth</a:t>
            </a:r>
            <a:r>
              <a:rPr lang="en-US" altLang="zh-CN" sz="2400" i="1" dirty="0" smtClean="0">
                <a:solidFill>
                  <a:srgbClr val="0066FF"/>
                </a:solidFill>
                <a:latin typeface="Times New Roman" panose="02020603050405020304" pitchFamily="18" charset="0"/>
                <a:cs typeface="Times New Roman" panose="02020603050405020304" pitchFamily="18" charset="0"/>
              </a:rPr>
              <a:t>.</a:t>
            </a:r>
          </a:p>
          <a:p>
            <a:pPr marL="0" indent="0">
              <a:buNone/>
            </a:pPr>
            <a:r>
              <a:rPr lang="en-US" altLang="zh-CN" sz="2400" i="1" dirty="0" smtClean="0">
                <a:solidFill>
                  <a:srgbClr val="0066FF"/>
                </a:solidFill>
                <a:latin typeface="Times New Roman" panose="02020603050405020304" pitchFamily="18" charset="0"/>
                <a:cs typeface="Times New Roman" panose="02020603050405020304" pitchFamily="18" charset="0"/>
              </a:rPr>
              <a:t>    To </a:t>
            </a:r>
            <a:r>
              <a:rPr lang="en-US" altLang="zh-CN" sz="2400" i="1" dirty="0">
                <a:solidFill>
                  <a:srgbClr val="0066FF"/>
                </a:solidFill>
                <a:latin typeface="Times New Roman" panose="02020603050405020304" pitchFamily="18" charset="0"/>
                <a:cs typeface="Times New Roman" panose="02020603050405020304" pitchFamily="18" charset="0"/>
              </a:rPr>
              <a:t>gain independence; </a:t>
            </a:r>
            <a:r>
              <a:rPr lang="en-US" altLang="zh-CN" sz="2400" i="1" dirty="0" smtClean="0">
                <a:solidFill>
                  <a:srgbClr val="0066FF"/>
                </a:solidFill>
                <a:latin typeface="Times New Roman" panose="02020603050405020304" pitchFamily="18" charset="0"/>
                <a:cs typeface="Times New Roman" panose="02020603050405020304" pitchFamily="18" charset="0"/>
              </a:rPr>
              <a:t>  His book gained him a great fame</a:t>
            </a:r>
            <a:r>
              <a:rPr lang="en-US" altLang="zh-CN" sz="2400" i="1" dirty="0" smtClean="0">
                <a:latin typeface="Times New Roman" panose="02020603050405020304" pitchFamily="18" charset="0"/>
                <a:cs typeface="Times New Roman" panose="02020603050405020304" pitchFamily="18" charset="0"/>
              </a:rPr>
              <a:t>.</a:t>
            </a:r>
            <a:endParaRPr lang="en-US" altLang="zh-CN" sz="2400" i="1" dirty="0">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FF0000"/>
                </a:solidFill>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2. to obtain an advantage, or benefit from doing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a:t>
            </a:r>
          </a:p>
          <a:p>
            <a:pPr marL="0" indent="0">
              <a:buNone/>
            </a:pPr>
            <a:r>
              <a:rPr lang="en-US" altLang="zh-CN" sz="2400" dirty="0" smtClean="0">
                <a:solidFill>
                  <a:srgbClr val="0066FF"/>
                </a:solidFill>
                <a:latin typeface="Times New Roman" panose="02020603050405020304" pitchFamily="18" charset="0"/>
                <a:cs typeface="Times New Roman" panose="02020603050405020304" pitchFamily="18" charset="0"/>
              </a:rPr>
              <a:t>                </a:t>
            </a:r>
            <a:r>
              <a:rPr lang="en-US" altLang="zh-CN" sz="2400" i="1" dirty="0" smtClean="0">
                <a:solidFill>
                  <a:srgbClr val="0066FF"/>
                </a:solidFill>
                <a:latin typeface="Times New Roman" panose="02020603050405020304" pitchFamily="18" charset="0"/>
                <a:cs typeface="Times New Roman" panose="02020603050405020304" pitchFamily="18" charset="0"/>
              </a:rPr>
              <a:t>What can you gain from my failure?</a:t>
            </a:r>
          </a:p>
          <a:p>
            <a:pPr marL="0" indent="0">
              <a:buNone/>
            </a:pPr>
            <a:r>
              <a:rPr lang="en-US" altLang="zh-CN" sz="2800" dirty="0" smtClean="0">
                <a:solidFill>
                  <a:srgbClr val="FF0000"/>
                </a:solidFill>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3. to get more of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 gradually.</a:t>
            </a:r>
          </a:p>
          <a:p>
            <a:pPr marL="0" indent="0">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solidFill>
                  <a:srgbClr val="0066FF"/>
                </a:solidFill>
                <a:latin typeface="Times New Roman" panose="02020603050405020304" pitchFamily="18" charset="0"/>
                <a:cs typeface="Times New Roman" panose="02020603050405020304" pitchFamily="18" charset="0"/>
              </a:rPr>
              <a:t>to  gain knowledge / confidence/ experience/strength/weight</a:t>
            </a:r>
          </a:p>
          <a:p>
            <a:pPr marL="0" indent="0">
              <a:buNone/>
            </a:pPr>
            <a:r>
              <a:rPr lang="en-US" altLang="zh-CN" sz="2800" dirty="0" smtClean="0">
                <a:solidFill>
                  <a:srgbClr val="FF0000"/>
                </a:solidFill>
                <a:latin typeface="Times New Roman" panose="02020603050405020304" pitchFamily="18" charset="0"/>
                <a:cs typeface="Times New Roman" panose="02020603050405020304" pitchFamily="18" charset="0"/>
              </a:rPr>
              <a:t>Obtain: </a:t>
            </a:r>
            <a:r>
              <a:rPr lang="en-US" altLang="zh-CN" sz="2400" dirty="0" smtClean="0">
                <a:latin typeface="Times New Roman" panose="02020603050405020304" pitchFamily="18" charset="0"/>
                <a:cs typeface="Times New Roman" panose="02020603050405020304" pitchFamily="18" charset="0"/>
              </a:rPr>
              <a:t>to get </a:t>
            </a:r>
            <a:r>
              <a:rPr lang="en-US" altLang="zh-CN" sz="2400" dirty="0" err="1" smtClean="0">
                <a:latin typeface="Times New Roman" panose="02020603050405020304" pitchFamily="18" charset="0"/>
                <a:cs typeface="Times New Roman" panose="02020603050405020304" pitchFamily="18" charset="0"/>
              </a:rPr>
              <a:t>sth</a:t>
            </a:r>
            <a:r>
              <a:rPr lang="en-US" altLang="zh-CN" sz="2400" dirty="0" smtClean="0">
                <a:latin typeface="Times New Roman" panose="02020603050405020304" pitchFamily="18" charset="0"/>
                <a:cs typeface="Times New Roman" panose="02020603050405020304" pitchFamily="18" charset="0"/>
              </a:rPr>
              <a:t>. especially by making an effort. (rather formal)</a:t>
            </a:r>
          </a:p>
          <a:p>
            <a:pPr marL="0" indent="0">
              <a:buNone/>
            </a:pPr>
            <a:r>
              <a:rPr lang="en-US" altLang="zh-CN" sz="2800" i="1" dirty="0" smtClean="0">
                <a:solidFill>
                  <a:srgbClr val="FF0000"/>
                </a:solidFill>
                <a:latin typeface="Times New Roman" panose="02020603050405020304" pitchFamily="18" charset="0"/>
                <a:cs typeface="Times New Roman" panose="02020603050405020304" pitchFamily="18" charset="0"/>
              </a:rPr>
              <a:t>            </a:t>
            </a:r>
            <a:r>
              <a:rPr lang="en-US" altLang="zh-CN" sz="2800" i="1" dirty="0" smtClean="0">
                <a:solidFill>
                  <a:srgbClr val="0066FF"/>
                </a:solidFill>
                <a:latin typeface="Times New Roman" panose="02020603050405020304" pitchFamily="18" charset="0"/>
                <a:cs typeface="Times New Roman" panose="02020603050405020304" pitchFamily="18" charset="0"/>
              </a:rPr>
              <a:t>to obtain </a:t>
            </a:r>
            <a:r>
              <a:rPr lang="en-US" altLang="zh-CN" sz="2800" b="1" i="1" dirty="0" smtClean="0">
                <a:solidFill>
                  <a:srgbClr val="0066FF"/>
                </a:solidFill>
                <a:latin typeface="Times New Roman" panose="02020603050405020304" pitchFamily="18" charset="0"/>
                <a:cs typeface="Times New Roman" panose="02020603050405020304" pitchFamily="18" charset="0"/>
              </a:rPr>
              <a:t>advice</a:t>
            </a:r>
            <a:r>
              <a:rPr lang="en-US" altLang="zh-CN" sz="2800" i="1" dirty="0" smtClean="0">
                <a:solidFill>
                  <a:srgbClr val="0066FF"/>
                </a:solidFill>
                <a:latin typeface="Times New Roman" panose="02020603050405020304" pitchFamily="18" charset="0"/>
                <a:cs typeface="Times New Roman" panose="02020603050405020304" pitchFamily="18" charset="0"/>
              </a:rPr>
              <a:t>/ </a:t>
            </a:r>
            <a:r>
              <a:rPr lang="en-US" altLang="zh-CN" sz="2800" b="1" i="1" dirty="0" smtClean="0">
                <a:solidFill>
                  <a:srgbClr val="0066FF"/>
                </a:solidFill>
                <a:latin typeface="Times New Roman" panose="02020603050405020304" pitchFamily="18" charset="0"/>
                <a:cs typeface="Times New Roman" panose="02020603050405020304" pitchFamily="18" charset="0"/>
              </a:rPr>
              <a:t>information</a:t>
            </a:r>
            <a:r>
              <a:rPr lang="en-US" altLang="zh-CN" sz="2800" i="1" dirty="0" smtClean="0">
                <a:solidFill>
                  <a:srgbClr val="0066FF"/>
                </a:solidFill>
                <a:latin typeface="Times New Roman" panose="02020603050405020304" pitchFamily="18" charset="0"/>
                <a:cs typeface="Times New Roman" panose="02020603050405020304" pitchFamily="18" charset="0"/>
              </a:rPr>
              <a:t>/ permission</a:t>
            </a:r>
          </a:p>
          <a:p>
            <a:pPr marL="0" indent="0">
              <a:buNone/>
            </a:pP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99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2161</Words>
  <Application>Microsoft Office PowerPoint</Application>
  <PresentationFormat>全屏显示(4:3)</PresentationFormat>
  <Paragraphs>235</Paragraphs>
  <Slides>23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5" baseType="lpstr">
      <vt:lpstr>Office 主题</vt:lpstr>
      <vt:lpstr>Document</vt:lpstr>
      <vt:lpstr>Unit  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USER</dc:creator>
  <cp:lastModifiedBy>USER</cp:lastModifiedBy>
  <cp:revision>36</cp:revision>
  <dcterms:created xsi:type="dcterms:W3CDTF">2015-10-26T00:35:44Z</dcterms:created>
  <dcterms:modified xsi:type="dcterms:W3CDTF">2015-10-27T01:25:25Z</dcterms:modified>
</cp:coreProperties>
</file>