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D396A6-BEFD-40EA-9896-51586BA713DB}" type="datetimeFigureOut">
              <a:rPr lang="zh-CN" altLang="en-US" smtClean="0"/>
              <a:t>2016-3-17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B6E1B81-EDC6-444A-B8EA-7B2745CF5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nnual%20festival" TargetMode="External"/><Relationship Id="rId2" Type="http://schemas.openxmlformats.org/officeDocument/2006/relationships/hyperlink" Target="http://dict.cn/annual%20bud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annual%20production" TargetMode="External"/><Relationship Id="rId4" Type="http://schemas.openxmlformats.org/officeDocument/2006/relationships/hyperlink" Target="http://dict.cn/annual%20outpu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hit%E3%80%94set%E3%80%95%20the%20target" TargetMode="External"/><Relationship Id="rId2" Type="http://schemas.openxmlformats.org/officeDocument/2006/relationships/hyperlink" Target="http://dict.cn/fire%20at%20the%20targ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civilian%E3%80%94military%E3%80%95%20target" TargetMode="External"/><Relationship Id="rId4" Type="http://schemas.openxmlformats.org/officeDocument/2006/relationships/hyperlink" Target="http://dict.cn/miss%20the%20targ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cn/reflect%20the%20rea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leap%20about" TargetMode="External"/><Relationship Id="rId2" Type="http://schemas.openxmlformats.org/officeDocument/2006/relationships/hyperlink" Target="http://dict.cn/steep%20slo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ct.cn/take%20a%20lea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ct.cn/claim%20for%20refu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nnual%20rainfall" TargetMode="External"/><Relationship Id="rId2" Type="http://schemas.openxmlformats.org/officeDocument/2006/relationships/hyperlink" Target="http://dict.cn/annual%20prof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ct.cn/false%20witness" TargetMode="External"/><Relationship Id="rId4" Type="http://schemas.openxmlformats.org/officeDocument/2006/relationships/hyperlink" Target="http://dict.cn/bear%E3%80%94stand%E3%80%95%20witnes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ict.cn/book%20accommodation" TargetMode="External"/><Relationship Id="rId3" Type="http://schemas.openxmlformats.org/officeDocument/2006/relationships/hyperlink" Target="http://dict.cn/defense%E3%80%94prosecution%E3%80%95%20witness" TargetMode="External"/><Relationship Id="rId7" Type="http://schemas.openxmlformats.org/officeDocument/2006/relationships/hyperlink" Target="http://dict.cn/provide%20accommodation" TargetMode="External"/><Relationship Id="rId2" Type="http://schemas.openxmlformats.org/officeDocument/2006/relationships/hyperlink" Target="http://dict.cn/key%20wit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offer%20accommodation" TargetMode="External"/><Relationship Id="rId5" Type="http://schemas.openxmlformats.org/officeDocument/2006/relationships/hyperlink" Target="http://dict.cn/afford%20accommodation" TargetMode="External"/><Relationship Id="rId4" Type="http://schemas.openxmlformats.org/officeDocument/2006/relationships/hyperlink" Target="http://dict.cn/eye%20witne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have%20a%20pause" TargetMode="External"/><Relationship Id="rId2" Type="http://schemas.openxmlformats.org/officeDocument/2006/relationships/hyperlink" Target="http://dict.cn/bring%20to%20a%20pau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beautiful%20dive" TargetMode="External"/><Relationship Id="rId7" Type="http://schemas.openxmlformats.org/officeDocument/2006/relationships/hyperlink" Target="http://dict.cn/flee%20from%20responsibility" TargetMode="External"/><Relationship Id="rId2" Type="http://schemas.openxmlformats.org/officeDocument/2006/relationships/hyperlink" Target="http://dict.cn/dive%20abrupt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flee%20for%20refuge" TargetMode="External"/><Relationship Id="rId5" Type="http://schemas.openxmlformats.org/officeDocument/2006/relationships/hyperlink" Target="http://dict.cn/flee%20for%20one's%20life" TargetMode="External"/><Relationship Id="rId4" Type="http://schemas.openxmlformats.org/officeDocument/2006/relationships/hyperlink" Target="http://dict.cn/dive%20into%20the%20histor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bandon%20a%20policy" TargetMode="External"/><Relationship Id="rId7" Type="http://schemas.openxmlformats.org/officeDocument/2006/relationships/hyperlink" Target="http://dict.cn/abandon%20oneself%20to%20despair" TargetMode="External"/><Relationship Id="rId2" Type="http://schemas.openxmlformats.org/officeDocument/2006/relationships/hyperlink" Target="http://dict.cn/abandon%20a%20bad%20ha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abandon%20oneself%20to" TargetMode="External"/><Relationship Id="rId5" Type="http://schemas.openxmlformats.org/officeDocument/2006/relationships/hyperlink" Target="http://dict.cn/abandon%20one's%20interests" TargetMode="External"/><Relationship Id="rId4" Type="http://schemas.openxmlformats.org/officeDocument/2006/relationships/hyperlink" Target="http://dict.cn/abandon%20a%20wrecked%20shi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bandon%20oneself%20to%20one's%20fate" TargetMode="External"/><Relationship Id="rId7" Type="http://schemas.openxmlformats.org/officeDocument/2006/relationships/hyperlink" Target="http://dict.cn/wildlife%20conservation" TargetMode="External"/><Relationship Id="rId2" Type="http://schemas.openxmlformats.org/officeDocument/2006/relationships/hyperlink" Target="http://dict.cn/abandon%20oneself%20to%20dri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.cn/water%20conservation" TargetMode="External"/><Relationship Id="rId5" Type="http://schemas.openxmlformats.org/officeDocument/2006/relationships/hyperlink" Target="http://dict.cn/soil%20conservation" TargetMode="External"/><Relationship Id="rId4" Type="http://schemas.openxmlformats.org/officeDocument/2006/relationships/hyperlink" Target="http://dict.cn/environmental%20conserv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ct.cn/aim%20at%E3%80%94track%E3%80%95%20a%20target" TargetMode="External"/><Relationship Id="rId2" Type="http://schemas.openxmlformats.org/officeDocument/2006/relationships/hyperlink" Target="http://dict.cn/achieve%20one's%20targ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100" b="1" dirty="0" smtClean="0">
                <a:solidFill>
                  <a:srgbClr val="FF99FF"/>
                </a:solidFill>
              </a:rPr>
              <a:t>Anecdote</a:t>
            </a:r>
            <a:r>
              <a:rPr lang="zh-CN" altLang="en-US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/>
              <a:t>　 　 </a:t>
            </a:r>
            <a:r>
              <a:rPr lang="en-US" altLang="zh-CN" b="1" dirty="0"/>
              <a:t>n.</a:t>
            </a:r>
            <a:r>
              <a:rPr lang="zh-CN" altLang="en-US" b="1" dirty="0"/>
              <a:t>轶事；</a:t>
            </a:r>
            <a:r>
              <a:rPr lang="zh-CN" altLang="en-US" b="1" dirty="0" smtClean="0"/>
              <a:t>奇闻</a:t>
            </a:r>
            <a:endParaRPr lang="en-US" altLang="zh-CN" b="1" dirty="0" smtClean="0"/>
          </a:p>
          <a:p>
            <a:r>
              <a:rPr lang="zh-CN" altLang="en-US" b="1" dirty="0"/>
              <a:t>那不过是个家庭趣谈罢了。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It has </a:t>
            </a:r>
            <a:r>
              <a:rPr lang="en-US" altLang="zh-CN" b="1" u="sng" dirty="0">
                <a:solidFill>
                  <a:srgbClr val="FFFF00"/>
                </a:solidFill>
              </a:rPr>
              <a:t>never been more than a family </a:t>
            </a:r>
            <a:r>
              <a:rPr lang="en-US" altLang="zh-CN" b="1" i="1" u="sng" dirty="0">
                <a:solidFill>
                  <a:srgbClr val="FFFF00"/>
                </a:solidFill>
              </a:rPr>
              <a:t>anecdote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/>
              <a:t>他讲述自己初任议员那几年的几则轶事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b="1" u="sng" dirty="0">
                <a:solidFill>
                  <a:srgbClr val="FFFF00"/>
                </a:solidFill>
              </a:rPr>
              <a:t>related several </a:t>
            </a:r>
            <a:r>
              <a:rPr lang="en-US" altLang="zh-CN" b="1" i="1" u="sng" dirty="0">
                <a:solidFill>
                  <a:srgbClr val="FFFF00"/>
                </a:solidFill>
              </a:rPr>
              <a:t>anecdotes</a:t>
            </a:r>
            <a:r>
              <a:rPr lang="en-US" altLang="zh-CN" b="1" u="sng" dirty="0">
                <a:solidFill>
                  <a:srgbClr val="FFFF00"/>
                </a:solidFill>
              </a:rPr>
              <a:t> about his first years as a congressman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sz="4100" b="1" dirty="0" smtClean="0">
                <a:solidFill>
                  <a:srgbClr val="FF99FF"/>
                </a:solidFill>
              </a:rPr>
              <a:t>Annual</a:t>
            </a:r>
            <a:r>
              <a:rPr lang="zh-CN" altLang="en-US" b="1" dirty="0" smtClean="0"/>
              <a:t>  </a:t>
            </a:r>
            <a:r>
              <a:rPr lang="en-US" altLang="zh-CN" b="1" dirty="0"/>
              <a:t>adj.</a:t>
            </a:r>
            <a:r>
              <a:rPr lang="zh-CN" altLang="en-US" b="1" dirty="0"/>
              <a:t>每年的；年度的</a:t>
            </a:r>
            <a:r>
              <a:rPr lang="zh-CN" altLang="en-US" b="1" dirty="0" smtClean="0"/>
              <a:t>；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年刊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/>
              <a:t>现在</a:t>
            </a:r>
            <a:r>
              <a:rPr lang="en-US" altLang="zh-CN" b="1" dirty="0"/>
              <a:t>,</a:t>
            </a:r>
            <a:r>
              <a:rPr lang="zh-CN" altLang="en-US" b="1" dirty="0"/>
              <a:t>他一年一度的巴黎之行又开始了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Now</a:t>
            </a:r>
            <a:r>
              <a:rPr lang="en-US" altLang="zh-CN" b="1" u="sng" dirty="0">
                <a:solidFill>
                  <a:srgbClr val="FFFF00"/>
                </a:solidFill>
              </a:rPr>
              <a:t>,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his </a:t>
            </a:r>
            <a:r>
              <a:rPr lang="en-US" altLang="zh-CN" b="1" i="1" u="sng" dirty="0">
                <a:solidFill>
                  <a:srgbClr val="FFFF00"/>
                </a:solidFill>
              </a:rPr>
              <a:t>annual</a:t>
            </a:r>
            <a:r>
              <a:rPr lang="en-US" altLang="zh-CN" b="1" u="sng" dirty="0">
                <a:solidFill>
                  <a:srgbClr val="FFFF00"/>
                </a:solidFill>
              </a:rPr>
              <a:t> trip to Paris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begins again.</a:t>
            </a:r>
          </a:p>
          <a:p>
            <a:pPr>
              <a:buFont typeface="Arial"/>
              <a:buChar char="•"/>
            </a:pPr>
            <a:r>
              <a:rPr lang="zh-CN" altLang="en-US" b="1" dirty="0"/>
              <a:t>年度预算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2"/>
              </a:rPr>
              <a:t>annual </a:t>
            </a:r>
            <a:r>
              <a:rPr lang="en-US" altLang="zh-CN" b="1" dirty="0">
                <a:hlinkClick r:id="rId2"/>
              </a:rPr>
              <a:t>budget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zh-CN" altLang="en-US" b="1" dirty="0"/>
              <a:t>一年一次的节日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3"/>
              </a:rPr>
              <a:t>annual </a:t>
            </a:r>
            <a:r>
              <a:rPr lang="en-US" altLang="zh-CN" b="1" dirty="0">
                <a:hlinkClick r:id="rId3"/>
              </a:rPr>
              <a:t>festival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年产量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4"/>
              </a:rPr>
              <a:t>annual </a:t>
            </a:r>
            <a:r>
              <a:rPr lang="en-US" altLang="zh-CN" b="1" dirty="0">
                <a:hlinkClick r:id="rId4"/>
              </a:rPr>
              <a:t>output</a:t>
            </a:r>
            <a:r>
              <a:rPr lang="en-US" altLang="zh-CN" b="1" dirty="0"/>
              <a:t> </a:t>
            </a:r>
            <a:r>
              <a:rPr lang="en-US" altLang="zh-CN" b="1" dirty="0" smtClean="0"/>
              <a:t>/ </a:t>
            </a:r>
            <a:r>
              <a:rPr lang="en-US" altLang="zh-CN" b="1" dirty="0" smtClean="0">
                <a:hlinkClick r:id="rId5"/>
              </a:rPr>
              <a:t>annual </a:t>
            </a:r>
            <a:r>
              <a:rPr lang="en-US" altLang="zh-CN" b="1" dirty="0">
                <a:hlinkClick r:id="rId5"/>
              </a:rPr>
              <a:t>production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对着靶子射击 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2"/>
              </a:rPr>
              <a:t>fire at the target</a:t>
            </a:r>
            <a:endParaRPr lang="zh-CN" altLang="en-US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完成指标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3"/>
              </a:rPr>
              <a:t>hit the target</a:t>
            </a:r>
            <a:r>
              <a:rPr lang="en-US" altLang="zh-CN" sz="24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未击中靶子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4"/>
              </a:rPr>
              <a:t>miss the target</a:t>
            </a:r>
            <a:r>
              <a:rPr lang="en-US" altLang="zh-CN" sz="24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民用</a:t>
            </a:r>
            <a:r>
              <a:rPr lang="en-US" altLang="zh-CN" sz="2400" b="1" dirty="0">
                <a:solidFill>
                  <a:prstClr val="white"/>
                </a:solidFill>
              </a:rPr>
              <a:t>〔</a:t>
            </a:r>
            <a:r>
              <a:rPr lang="zh-CN" altLang="en-US" sz="2400" b="1" dirty="0">
                <a:solidFill>
                  <a:prstClr val="white"/>
                </a:solidFill>
              </a:rPr>
              <a:t>军事</a:t>
            </a:r>
            <a:r>
              <a:rPr lang="en-US" altLang="zh-CN" sz="2400" b="1" dirty="0">
                <a:solidFill>
                  <a:prstClr val="white"/>
                </a:solidFill>
              </a:rPr>
              <a:t>〕</a:t>
            </a:r>
            <a:r>
              <a:rPr lang="zh-CN" altLang="en-US" sz="2400" b="1" dirty="0">
                <a:solidFill>
                  <a:prstClr val="white"/>
                </a:solidFill>
              </a:rPr>
              <a:t>目标 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 err="1">
                <a:solidFill>
                  <a:prstClr val="white"/>
                </a:solidFill>
                <a:hlinkClick r:id="rId5"/>
              </a:rPr>
              <a:t>civilian〔military</a:t>
            </a:r>
            <a:r>
              <a:rPr lang="en-US" altLang="zh-CN" sz="2400" b="1" dirty="0">
                <a:solidFill>
                  <a:prstClr val="white"/>
                </a:solidFill>
                <a:hlinkClick r:id="rId5"/>
              </a:rPr>
              <a:t>〕 </a:t>
            </a:r>
            <a:r>
              <a:rPr lang="en-US" altLang="zh-CN" sz="2400" b="1" dirty="0" smtClean="0">
                <a:solidFill>
                  <a:prstClr val="white"/>
                </a:solidFill>
                <a:hlinkClick r:id="rId5"/>
              </a:rPr>
              <a:t>target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 smtClean="0">
                <a:solidFill>
                  <a:srgbClr val="FF99FF"/>
                </a:solidFill>
              </a:rPr>
              <a:t>Dimension</a:t>
            </a:r>
            <a:r>
              <a:rPr lang="zh-CN" altLang="en-US" sz="2800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</a:rPr>
              <a:t>　 </a:t>
            </a:r>
            <a:r>
              <a:rPr lang="en-US" altLang="zh-CN" sz="2400" b="1" dirty="0">
                <a:solidFill>
                  <a:prstClr val="white"/>
                </a:solidFill>
              </a:rPr>
              <a:t>n. </a:t>
            </a:r>
            <a:r>
              <a:rPr lang="zh-CN" altLang="en-US" sz="2400" b="1" dirty="0">
                <a:solidFill>
                  <a:prstClr val="white"/>
                </a:solidFill>
              </a:rPr>
              <a:t>尺寸； 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维度</a:t>
            </a:r>
            <a:r>
              <a:rPr lang="zh-CN" altLang="en-US" sz="2400" b="1" dirty="0">
                <a:solidFill>
                  <a:prstClr val="white"/>
                </a:solidFill>
              </a:rPr>
              <a:t>； 范围； 方面 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 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 smtClean="0"/>
              <a:t>长</a:t>
            </a:r>
            <a:r>
              <a:rPr lang="zh-CN" altLang="en-US" sz="2400" b="1" dirty="0"/>
              <a:t>是一种量度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宽又是另一种量度。</a:t>
            </a:r>
            <a:r>
              <a:rPr lang="zh-CN" altLang="en-US" sz="2400" b="1" dirty="0">
                <a:solidFill>
                  <a:prstClr val="white"/>
                </a:solidFill>
              </a:rPr>
              <a:t> 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u="sng" dirty="0" smtClean="0">
                <a:solidFill>
                  <a:srgbClr val="FFFF00"/>
                </a:solidFill>
              </a:rPr>
              <a:t>Length </a:t>
            </a:r>
            <a:r>
              <a:rPr lang="en-US" altLang="zh-CN" sz="2400" b="1" u="sng" dirty="0">
                <a:solidFill>
                  <a:srgbClr val="FFFF00"/>
                </a:solidFill>
              </a:rPr>
              <a:t>is one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dimension</a:t>
            </a:r>
            <a:r>
              <a:rPr lang="en-US" altLang="zh-CN" sz="2400" b="1" u="sng" dirty="0">
                <a:solidFill>
                  <a:srgbClr val="FFFF00"/>
                </a:solidFill>
              </a:rPr>
              <a:t>, and breadth is another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/>
              <a:t>这个问题还有你尚未考虑到的另一方面。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u="sng" dirty="0" smtClean="0">
                <a:solidFill>
                  <a:srgbClr val="FFFF00"/>
                </a:solidFill>
              </a:rPr>
              <a:t>There </a:t>
            </a:r>
            <a:r>
              <a:rPr lang="en-US" altLang="zh-CN" sz="2400" b="1" u="sng" dirty="0">
                <a:solidFill>
                  <a:srgbClr val="FFFF00"/>
                </a:solidFill>
              </a:rPr>
              <a:t>is another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dimension</a:t>
            </a:r>
            <a:r>
              <a:rPr lang="en-US" altLang="zh-CN" sz="2400" b="1" u="sng" dirty="0">
                <a:solidFill>
                  <a:srgbClr val="FFFF00"/>
                </a:solidFill>
              </a:rPr>
              <a:t> to this problem which you haven't considered. 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endParaRPr lang="zh-CN" altLang="en-US" sz="2400" b="1" dirty="0">
              <a:solidFill>
                <a:prstClr val="white"/>
              </a:solidFill>
            </a:endParaRPr>
          </a:p>
          <a:p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FF99FF"/>
                </a:solidFill>
              </a:rPr>
              <a:t>Reflect</a:t>
            </a:r>
            <a:r>
              <a:rPr lang="zh-CN" altLang="en-US" sz="2400" b="1" dirty="0" smtClean="0"/>
              <a:t>  </a:t>
            </a:r>
            <a:r>
              <a:rPr lang="en-US" altLang="zh-CN" sz="2400" b="1" dirty="0"/>
              <a:t>v.</a:t>
            </a:r>
            <a:r>
              <a:rPr lang="zh-CN" altLang="en-US" sz="2400" b="1" dirty="0"/>
              <a:t>反映；反射；反省；归咎；</a:t>
            </a:r>
            <a:r>
              <a:rPr lang="zh-CN" altLang="en-US" sz="2400" b="1" dirty="0" smtClean="0"/>
              <a:t>显示</a:t>
            </a:r>
            <a:endParaRPr lang="en-US" altLang="zh-CN" sz="2400" b="1" dirty="0" smtClean="0"/>
          </a:p>
          <a:p>
            <a:r>
              <a:rPr lang="zh-CN" altLang="en-US" sz="2400" b="1" dirty="0"/>
              <a:t>她忧戚的面容反映出她内心的思想。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Her </a:t>
            </a:r>
            <a:r>
              <a:rPr lang="en-US" altLang="zh-CN" sz="2400" b="1" u="sng" dirty="0">
                <a:solidFill>
                  <a:srgbClr val="FFFF00"/>
                </a:solidFill>
              </a:rPr>
              <a:t>sad looks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reflected</a:t>
            </a:r>
            <a:r>
              <a:rPr lang="en-US" altLang="zh-CN" sz="2400" b="1" u="sng" dirty="0">
                <a:solidFill>
                  <a:srgbClr val="FFFF00"/>
                </a:solidFill>
              </a:rPr>
              <a:t> the thought passing through her mind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思考了一会以后他决定不去</a:t>
            </a:r>
            <a:r>
              <a:rPr lang="zh-CN" altLang="en-US" sz="2400" b="1" dirty="0" smtClean="0"/>
              <a:t>了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After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reflecting</a:t>
            </a:r>
            <a:r>
              <a:rPr lang="en-US" altLang="zh-CN" sz="2400" b="1" u="sng" dirty="0">
                <a:solidFill>
                  <a:srgbClr val="FFFF00"/>
                </a:solidFill>
              </a:rPr>
              <a:t> for a 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time</a:t>
            </a:r>
            <a:r>
              <a:rPr lang="en-US" altLang="zh-CN" sz="2400" b="1" u="sng" dirty="0">
                <a:solidFill>
                  <a:srgbClr val="FFFF00"/>
                </a:solidFill>
              </a:rPr>
              <a:t>,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 </a:t>
            </a:r>
            <a:r>
              <a:rPr lang="en-US" altLang="zh-CN" sz="2400" b="1" u="sng" dirty="0">
                <a:solidFill>
                  <a:srgbClr val="FFFF00"/>
                </a:solidFill>
              </a:rPr>
              <a:t>he decided not to go. </a:t>
            </a:r>
            <a:endParaRPr lang="en-US" altLang="zh-CN" sz="2400" b="1" u="sng" dirty="0" smtClean="0">
              <a:solidFill>
                <a:srgbClr val="FFFF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400" b="1" dirty="0"/>
              <a:t>反映现实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2"/>
              </a:rPr>
              <a:t>reflect </a:t>
            </a:r>
            <a:r>
              <a:rPr lang="en-US" altLang="zh-CN" sz="2400" b="1" dirty="0">
                <a:hlinkClick r:id="rId2"/>
              </a:rPr>
              <a:t>the </a:t>
            </a:r>
            <a:r>
              <a:rPr lang="en-US" altLang="zh-CN" sz="2400" b="1" dirty="0" smtClean="0">
                <a:hlinkClick r:id="rId2"/>
              </a:rPr>
              <a:t>reality</a:t>
            </a:r>
            <a:endParaRPr lang="zh-CN" altLang="en-US" sz="2400" b="1" dirty="0"/>
          </a:p>
          <a:p>
            <a:r>
              <a:rPr lang="en-US" altLang="zh-CN" sz="2800" b="1" dirty="0" smtClean="0">
                <a:solidFill>
                  <a:srgbClr val="FF99FF"/>
                </a:solidFill>
              </a:rPr>
              <a:t>Scare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v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受惊吓；恐吓；吓走 </a:t>
            </a:r>
            <a:r>
              <a:rPr lang="en-US" altLang="zh-CN" sz="2400" b="1" dirty="0" smtClean="0"/>
              <a:t>n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惊吓；惊恐 </a:t>
            </a:r>
          </a:p>
          <a:p>
            <a:r>
              <a:rPr lang="zh-CN" altLang="en-US" sz="2400" b="1" dirty="0"/>
              <a:t>狗把小偷吓走</a:t>
            </a:r>
            <a:r>
              <a:rPr lang="zh-CN" altLang="en-US" sz="2400" b="1" dirty="0" smtClean="0"/>
              <a:t>了。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sz="2400" b="1" u="sng" dirty="0">
                <a:solidFill>
                  <a:srgbClr val="FFFF00"/>
                </a:solidFill>
              </a:rPr>
              <a:t>dog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scared</a:t>
            </a:r>
            <a:r>
              <a:rPr lang="en-US" altLang="zh-CN" sz="2400" b="1" u="sng" dirty="0">
                <a:solidFill>
                  <a:srgbClr val="FFFF00"/>
                </a:solidFill>
              </a:rPr>
              <a:t> the thief away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一想起下星期的考试我就吓得发呆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sz="2400" b="1" u="sng" dirty="0">
                <a:solidFill>
                  <a:srgbClr val="FFFF00"/>
                </a:solidFill>
              </a:rPr>
              <a:t>thought of my exams next week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scares</a:t>
            </a:r>
            <a:r>
              <a:rPr lang="en-US" altLang="zh-CN" sz="2400" b="1" u="sng" dirty="0">
                <a:solidFill>
                  <a:srgbClr val="FFFF00"/>
                </a:solidFill>
              </a:rPr>
              <a:t> me stiff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爆炸声把我吓了一大跳。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sz="2400" b="1" u="sng" dirty="0">
                <a:solidFill>
                  <a:srgbClr val="FFFF00"/>
                </a:solidFill>
              </a:rPr>
              <a:t>sound of the explosion gave me quite a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scare</a:t>
            </a:r>
            <a:r>
              <a:rPr lang="en-US" altLang="zh-CN" sz="2400" b="1" u="sng" dirty="0">
                <a:solidFill>
                  <a:srgbClr val="FFFF00"/>
                </a:solidFill>
              </a:rPr>
              <a:t>. 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800" b="1" dirty="0" smtClean="0">
                <a:solidFill>
                  <a:srgbClr val="FF99FF"/>
                </a:solidFill>
              </a:rPr>
              <a:t>Steep</a:t>
            </a:r>
            <a:r>
              <a:rPr lang="zh-CN" altLang="en-US" b="1" dirty="0" smtClean="0"/>
              <a:t>  </a:t>
            </a:r>
            <a:r>
              <a:rPr lang="en-US" altLang="zh-CN" b="1" dirty="0"/>
              <a:t>adj.</a:t>
            </a:r>
            <a:r>
              <a:rPr lang="zh-CN" altLang="en-US" b="1" dirty="0"/>
              <a:t>险峻的；陡峭的；急剧的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v</a:t>
            </a:r>
            <a:r>
              <a:rPr lang="en-US" altLang="zh-CN" b="1" dirty="0"/>
              <a:t>.</a:t>
            </a:r>
            <a:r>
              <a:rPr lang="zh-CN" altLang="en-US" b="1" dirty="0" smtClean="0"/>
              <a:t>浸泡</a:t>
            </a:r>
            <a:endParaRPr lang="en-US" altLang="zh-CN" b="1" dirty="0" smtClean="0"/>
          </a:p>
          <a:p>
            <a:r>
              <a:rPr lang="zh-CN" altLang="en-US" b="1" dirty="0"/>
              <a:t>这山太陡了，骑自行车可上不去。</a:t>
            </a:r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This </a:t>
            </a:r>
            <a:r>
              <a:rPr lang="en-US" altLang="zh-CN" b="1" u="sng" dirty="0">
                <a:solidFill>
                  <a:srgbClr val="FFFF00"/>
                </a:solidFill>
              </a:rPr>
              <a:t>hill is too </a:t>
            </a:r>
            <a:r>
              <a:rPr lang="en-US" altLang="zh-CN" b="1" i="1" u="sng" dirty="0">
                <a:solidFill>
                  <a:srgbClr val="FFFF00"/>
                </a:solidFill>
              </a:rPr>
              <a:t>steep</a:t>
            </a:r>
            <a:r>
              <a:rPr lang="en-US" altLang="zh-CN" b="1" u="sng" dirty="0">
                <a:solidFill>
                  <a:srgbClr val="FFFF00"/>
                </a:solidFill>
              </a:rPr>
              <a:t> to ride up on a bicycle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/>
              <a:t>价格暴涨。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There </a:t>
            </a:r>
            <a:r>
              <a:rPr lang="en-US" altLang="zh-CN" b="1" u="sng" dirty="0">
                <a:solidFill>
                  <a:srgbClr val="FFFF00"/>
                </a:solidFill>
              </a:rPr>
              <a:t>was a </a:t>
            </a:r>
            <a:r>
              <a:rPr lang="en-US" altLang="zh-CN" b="1" i="1" u="sng" dirty="0">
                <a:solidFill>
                  <a:srgbClr val="FFFF00"/>
                </a:solidFill>
              </a:rPr>
              <a:t>steep</a:t>
            </a:r>
            <a:r>
              <a:rPr lang="en-US" altLang="zh-CN" b="1" u="sng" dirty="0">
                <a:solidFill>
                  <a:srgbClr val="FFFF00"/>
                </a:solidFill>
              </a:rPr>
              <a:t> rise in prices. </a:t>
            </a:r>
            <a:endParaRPr lang="en-US" altLang="zh-CN" b="1" u="sng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/>
              <a:t>陡坡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steep slope</a:t>
            </a:r>
            <a:endParaRPr lang="en-US" altLang="zh-CN" b="1" dirty="0" smtClean="0"/>
          </a:p>
          <a:p>
            <a:r>
              <a:rPr lang="en-US" altLang="zh-CN" sz="3800" b="1" dirty="0" smtClean="0">
                <a:solidFill>
                  <a:srgbClr val="FF99FF"/>
                </a:solidFill>
              </a:rPr>
              <a:t>Leap</a:t>
            </a:r>
            <a:r>
              <a:rPr lang="zh-CN" altLang="en-US" sz="38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 </a:t>
            </a:r>
            <a:r>
              <a:rPr lang="en-US" altLang="zh-CN" b="1" dirty="0"/>
              <a:t>v.</a:t>
            </a:r>
            <a:r>
              <a:rPr lang="zh-CN" altLang="en-US" b="1" dirty="0"/>
              <a:t>跳跃；跃过；跃 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跳跃；</a:t>
            </a:r>
            <a:r>
              <a:rPr lang="zh-CN" altLang="en-US" b="1" dirty="0" smtClean="0"/>
              <a:t>跃</a:t>
            </a:r>
            <a:endParaRPr lang="en-US" altLang="zh-CN" b="1" dirty="0"/>
          </a:p>
          <a:p>
            <a:r>
              <a:rPr lang="zh-CN" altLang="en-US" b="1" dirty="0" smtClean="0"/>
              <a:t>小偷</a:t>
            </a:r>
            <a:r>
              <a:rPr lang="zh-CN" altLang="en-US" b="1" dirty="0"/>
              <a:t>越墙逃跑了。 </a:t>
            </a:r>
            <a:endParaRPr lang="en-US" altLang="zh-CN" b="1" dirty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b="1" u="sng" dirty="0">
                <a:solidFill>
                  <a:srgbClr val="FFFF00"/>
                </a:solidFill>
              </a:rPr>
              <a:t>thief </a:t>
            </a:r>
            <a:r>
              <a:rPr lang="en-US" altLang="zh-CN" b="1" i="1" u="sng" dirty="0">
                <a:solidFill>
                  <a:srgbClr val="FFFF00"/>
                </a:solidFill>
              </a:rPr>
              <a:t>leaped</a:t>
            </a:r>
            <a:r>
              <a:rPr lang="en-US" altLang="zh-CN" b="1" u="sng" dirty="0">
                <a:solidFill>
                  <a:srgbClr val="FFFF00"/>
                </a:solidFill>
              </a:rPr>
              <a:t>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(leapt) the </a:t>
            </a:r>
            <a:r>
              <a:rPr lang="en-US" altLang="zh-CN" b="1" u="sng" dirty="0">
                <a:solidFill>
                  <a:srgbClr val="FFFF00"/>
                </a:solidFill>
              </a:rPr>
              <a:t>wall and ran away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b="1" dirty="0" smtClean="0"/>
              <a:t>跳来跳去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3"/>
              </a:rPr>
              <a:t>leap about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 smtClean="0"/>
              <a:t>跳跃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4"/>
              </a:rPr>
              <a:t>take </a:t>
            </a:r>
            <a:r>
              <a:rPr lang="en-US" altLang="zh-CN" b="1" dirty="0">
                <a:hlinkClick r:id="rId4"/>
              </a:rPr>
              <a:t>a </a:t>
            </a:r>
            <a:r>
              <a:rPr lang="en-US" altLang="zh-CN" b="1" dirty="0" smtClean="0">
                <a:hlinkClick r:id="rId4"/>
              </a:rPr>
              <a:t>leap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99FF"/>
                </a:solidFill>
              </a:rPr>
              <a:t>Refund</a:t>
            </a:r>
            <a:r>
              <a:rPr lang="zh-CN" altLang="en-US" sz="40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/>
              <a:t>　 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偿还；</a:t>
            </a:r>
            <a:r>
              <a:rPr lang="zh-CN" altLang="en-US" b="1" dirty="0" smtClean="0"/>
              <a:t>退款  </a:t>
            </a:r>
            <a:r>
              <a:rPr lang="en-US" altLang="zh-CN" b="1" dirty="0" err="1" smtClean="0"/>
              <a:t>vt</a:t>
            </a:r>
            <a:r>
              <a:rPr lang="en-US" altLang="zh-CN" b="1" dirty="0" err="1"/>
              <a:t>.</a:t>
            </a:r>
            <a:r>
              <a:rPr lang="zh-CN" altLang="en-US" b="1" dirty="0"/>
              <a:t>偿还；</a:t>
            </a:r>
            <a:r>
              <a:rPr lang="zh-CN" altLang="en-US" b="1" dirty="0" smtClean="0"/>
              <a:t>退还</a:t>
            </a:r>
            <a:endParaRPr lang="en-US" altLang="zh-CN" b="1" dirty="0" smtClean="0"/>
          </a:p>
          <a:p>
            <a:r>
              <a:rPr lang="zh-CN" altLang="en-US" b="1" dirty="0"/>
              <a:t>居民们要求发还物业税。</a:t>
            </a:r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b="1" u="sng" dirty="0">
                <a:solidFill>
                  <a:srgbClr val="FFFF00"/>
                </a:solidFill>
              </a:rPr>
              <a:t>residents made a claim for the </a:t>
            </a:r>
            <a:r>
              <a:rPr lang="en-US" altLang="zh-CN" b="1" i="1" u="sng" dirty="0">
                <a:solidFill>
                  <a:srgbClr val="FFFF00"/>
                </a:solidFill>
              </a:rPr>
              <a:t>refund</a:t>
            </a:r>
            <a:r>
              <a:rPr lang="en-US" altLang="zh-CN" b="1" u="sng" dirty="0">
                <a:solidFill>
                  <a:srgbClr val="FFFF00"/>
                </a:solidFill>
              </a:rPr>
              <a:t> of property tax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/>
              <a:t>如果所购物品存在质量问题，我们将退款给您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We </a:t>
            </a:r>
            <a:r>
              <a:rPr lang="en-US" altLang="zh-CN" b="1" u="sng" dirty="0">
                <a:solidFill>
                  <a:srgbClr val="FFFF00"/>
                </a:solidFill>
              </a:rPr>
              <a:t>will </a:t>
            </a:r>
            <a:r>
              <a:rPr lang="en-US" altLang="zh-CN" b="1" i="1" u="sng" dirty="0">
                <a:solidFill>
                  <a:srgbClr val="FFFF00"/>
                </a:solidFill>
              </a:rPr>
              <a:t>refund</a:t>
            </a:r>
            <a:r>
              <a:rPr lang="en-US" altLang="zh-CN" b="1" u="sng" dirty="0">
                <a:solidFill>
                  <a:srgbClr val="FFFF00"/>
                </a:solidFill>
              </a:rPr>
              <a:t> you if the purchase has any quality defect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/>
              <a:t>要求</a:t>
            </a:r>
            <a:r>
              <a:rPr lang="zh-CN" altLang="en-US" b="1" dirty="0" smtClean="0"/>
              <a:t>退款</a:t>
            </a:r>
            <a:endParaRPr lang="en-US" altLang="zh-CN" b="1" dirty="0" smtClean="0"/>
          </a:p>
          <a:p>
            <a:r>
              <a:rPr lang="en-US" altLang="zh-CN" b="1" dirty="0" smtClean="0">
                <a:hlinkClick r:id="rId2"/>
              </a:rPr>
              <a:t>claim </a:t>
            </a:r>
            <a:r>
              <a:rPr lang="en-US" altLang="zh-CN" b="1" dirty="0">
                <a:hlinkClick r:id="rId2"/>
              </a:rPr>
              <a:t>for </a:t>
            </a:r>
            <a:r>
              <a:rPr lang="en-US" altLang="zh-CN" b="1" dirty="0" smtClean="0">
                <a:hlinkClick r:id="rId2"/>
              </a:rPr>
              <a:t>refund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年利润 </a:t>
            </a:r>
            <a:endParaRPr lang="en-US" altLang="zh-CN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2"/>
              </a:rPr>
              <a:t>annual profit</a:t>
            </a:r>
            <a:endParaRPr lang="zh-CN" altLang="en-US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年降雨量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3"/>
              </a:rPr>
              <a:t>annual </a:t>
            </a:r>
            <a:r>
              <a:rPr lang="en-US" altLang="zh-CN" sz="2400" b="1" dirty="0" smtClean="0">
                <a:solidFill>
                  <a:prstClr val="white"/>
                </a:solidFill>
                <a:hlinkClick r:id="rId3"/>
              </a:rPr>
              <a:t>rainfall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b="1" dirty="0" smtClean="0">
                <a:solidFill>
                  <a:srgbClr val="FF99FF"/>
                </a:solidFill>
              </a:rPr>
              <a:t>Witness</a:t>
            </a:r>
            <a:r>
              <a:rPr lang="zh-CN" altLang="en-US" sz="2400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</a:rPr>
              <a:t>n.</a:t>
            </a:r>
            <a:r>
              <a:rPr lang="zh-CN" altLang="en-US" sz="2400" b="1" dirty="0">
                <a:solidFill>
                  <a:prstClr val="white"/>
                </a:solidFill>
              </a:rPr>
              <a:t>目击者；证人 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zh-CN" sz="2400" b="1" dirty="0" err="1" smtClean="0">
                <a:solidFill>
                  <a:prstClr val="white"/>
                </a:solidFill>
              </a:rPr>
              <a:t>vt</a:t>
            </a:r>
            <a:r>
              <a:rPr lang="en-US" altLang="zh-CN" sz="2400" b="1" dirty="0" err="1">
                <a:solidFill>
                  <a:prstClr val="white"/>
                </a:solidFill>
              </a:rPr>
              <a:t>.</a:t>
            </a:r>
            <a:r>
              <a:rPr lang="zh-CN" altLang="en-US" sz="2400" b="1" dirty="0">
                <a:solidFill>
                  <a:prstClr val="white"/>
                </a:solidFill>
              </a:rPr>
              <a:t>目击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；见证；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vi</a:t>
            </a:r>
            <a:r>
              <a:rPr lang="en-US" altLang="zh-CN" sz="2400" b="1" dirty="0">
                <a:solidFill>
                  <a:prstClr val="white"/>
                </a:solidFill>
              </a:rPr>
              <a:t>.</a:t>
            </a:r>
            <a:r>
              <a:rPr lang="zh-CN" altLang="en-US" sz="2400" b="1" dirty="0">
                <a:solidFill>
                  <a:prstClr val="white"/>
                </a:solidFill>
              </a:rPr>
              <a:t>证明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；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/>
              <a:t>目击者正在讲述整个事故的过程。</a:t>
            </a:r>
            <a:endParaRPr lang="en-US" altLang="zh-CN" sz="2400" b="1" dirty="0"/>
          </a:p>
          <a:p>
            <a:pPr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sz="2800" b="1" i="1" u="sng" dirty="0">
                <a:solidFill>
                  <a:srgbClr val="FFFF00"/>
                </a:solidFill>
              </a:rPr>
              <a:t>witness</a:t>
            </a:r>
            <a:r>
              <a:rPr lang="en-US" altLang="zh-CN" sz="2800" b="1" u="sng" dirty="0">
                <a:solidFill>
                  <a:srgbClr val="FFFF00"/>
                </a:solidFill>
              </a:rPr>
              <a:t> was telling about the whole accident</a:t>
            </a:r>
            <a:r>
              <a:rPr lang="en-US" altLang="zh-CN" sz="2800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 smtClean="0"/>
              <a:t>有</a:t>
            </a:r>
            <a:r>
              <a:rPr lang="zh-CN" altLang="en-US" sz="2800" b="1" dirty="0"/>
              <a:t>谁目击了这场交通事故？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 smtClean="0">
                <a:solidFill>
                  <a:srgbClr val="FFFF00"/>
                </a:solidFill>
              </a:rPr>
              <a:t>Did </a:t>
            </a:r>
            <a:r>
              <a:rPr lang="en-US" altLang="zh-CN" sz="2800" b="1" u="sng" dirty="0">
                <a:solidFill>
                  <a:srgbClr val="FFFF00"/>
                </a:solidFill>
              </a:rPr>
              <a:t>anyone </a:t>
            </a:r>
            <a:r>
              <a:rPr lang="en-US" altLang="zh-CN" sz="2800" b="1" i="1" u="sng" dirty="0">
                <a:solidFill>
                  <a:srgbClr val="FFFF00"/>
                </a:solidFill>
              </a:rPr>
              <a:t>witness</a:t>
            </a:r>
            <a:r>
              <a:rPr lang="en-US" altLang="zh-CN" sz="2800" b="1" u="sng" dirty="0">
                <a:solidFill>
                  <a:srgbClr val="FFFF00"/>
                </a:solidFill>
              </a:rPr>
              <a:t> the traffic accident</a:t>
            </a:r>
            <a:r>
              <a:rPr lang="en-US" altLang="zh-CN" sz="2800" b="1" u="sng" dirty="0" smtClean="0">
                <a:solidFill>
                  <a:srgbClr val="FFFF00"/>
                </a:solidFill>
              </a:rPr>
              <a:t>?</a:t>
            </a:r>
            <a:endParaRPr lang="en-US" altLang="zh-CN" sz="1600" b="1" u="sng" dirty="0" smtClean="0">
              <a:solidFill>
                <a:srgbClr val="FFFF00"/>
              </a:solidFill>
            </a:endParaRPr>
          </a:p>
          <a:p>
            <a:pPr>
              <a:buFont typeface="Arial"/>
              <a:buChar char="•"/>
            </a:pPr>
            <a:r>
              <a:rPr lang="zh-CN" altLang="en-US" sz="2400" b="1" dirty="0"/>
              <a:t>作证 </a:t>
            </a:r>
          </a:p>
          <a:p>
            <a:pPr>
              <a:buFont typeface="Arial"/>
              <a:buChar char="•"/>
            </a:pPr>
            <a:r>
              <a:rPr lang="en-US" altLang="zh-CN" sz="2400" b="1" dirty="0" err="1" smtClean="0">
                <a:hlinkClick r:id="rId4"/>
              </a:rPr>
              <a:t>bear〔stand</a:t>
            </a:r>
            <a:r>
              <a:rPr lang="en-US" altLang="zh-CN" sz="2400" b="1" dirty="0">
                <a:hlinkClick r:id="rId4"/>
              </a:rPr>
              <a:t>〕 witness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zh-CN" altLang="en-US" sz="2400" b="1" dirty="0"/>
              <a:t>伪证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5"/>
              </a:rPr>
              <a:t>false </a:t>
            </a:r>
            <a:r>
              <a:rPr lang="en-US" altLang="zh-CN" sz="2400" b="1" dirty="0">
                <a:hlinkClick r:id="rId5"/>
              </a:rPr>
              <a:t>witness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关键的证人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2"/>
              </a:rPr>
              <a:t>key witness</a:t>
            </a:r>
            <a:r>
              <a:rPr lang="en-US" altLang="zh-CN" sz="28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被告</a:t>
            </a:r>
            <a:r>
              <a:rPr lang="en-US" altLang="zh-CN" sz="2800" b="1" dirty="0">
                <a:solidFill>
                  <a:prstClr val="white"/>
                </a:solidFill>
              </a:rPr>
              <a:t>〔</a:t>
            </a:r>
            <a:r>
              <a:rPr lang="zh-CN" altLang="en-US" sz="2800" b="1" dirty="0">
                <a:solidFill>
                  <a:prstClr val="white"/>
                </a:solidFill>
              </a:rPr>
              <a:t>原告</a:t>
            </a:r>
            <a:r>
              <a:rPr lang="en-US" altLang="zh-CN" sz="2800" b="1" dirty="0">
                <a:solidFill>
                  <a:prstClr val="white"/>
                </a:solidFill>
              </a:rPr>
              <a:t>〕</a:t>
            </a:r>
            <a:r>
              <a:rPr lang="zh-CN" altLang="en-US" sz="2800" b="1" dirty="0">
                <a:solidFill>
                  <a:prstClr val="white"/>
                </a:solidFill>
              </a:rPr>
              <a:t>方证人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 err="1">
                <a:solidFill>
                  <a:prstClr val="white"/>
                </a:solidFill>
                <a:hlinkClick r:id="rId3"/>
              </a:rPr>
              <a:t>defense〔prosecution</a:t>
            </a:r>
            <a:r>
              <a:rPr lang="en-US" altLang="zh-CN" sz="2800" b="1" dirty="0">
                <a:solidFill>
                  <a:prstClr val="white"/>
                </a:solidFill>
                <a:hlinkClick r:id="rId3"/>
              </a:rPr>
              <a:t>〕 witness</a:t>
            </a:r>
            <a:r>
              <a:rPr lang="en-US" altLang="zh-CN" sz="28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目击者</a:t>
            </a:r>
            <a:endParaRPr lang="en-US" altLang="zh-CN" sz="28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4"/>
              </a:rPr>
              <a:t>eye </a:t>
            </a:r>
            <a:r>
              <a:rPr lang="en-US" altLang="zh-CN" sz="2800" b="1" dirty="0" smtClean="0">
                <a:solidFill>
                  <a:prstClr val="white"/>
                </a:solidFill>
                <a:hlinkClick r:id="rId4"/>
              </a:rPr>
              <a:t>witness</a:t>
            </a:r>
            <a:endParaRPr lang="en-US" altLang="zh-CN" sz="28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3300" b="1" dirty="0" smtClean="0">
                <a:solidFill>
                  <a:srgbClr val="FF99FF"/>
                </a:solidFill>
              </a:rPr>
              <a:t>Accommodation</a:t>
            </a:r>
            <a:r>
              <a:rPr lang="zh-CN" altLang="en-US" sz="2800" b="1" dirty="0" smtClean="0">
                <a:solidFill>
                  <a:prstClr val="white"/>
                </a:solidFill>
              </a:rPr>
              <a:t>  </a:t>
            </a:r>
            <a:r>
              <a:rPr lang="zh-CN" altLang="en-US" sz="2800" b="1" dirty="0">
                <a:solidFill>
                  <a:prstClr val="white"/>
                </a:solidFill>
              </a:rPr>
              <a:t>　 </a:t>
            </a:r>
            <a:r>
              <a:rPr lang="en-US" altLang="zh-CN" sz="2800" b="1" dirty="0">
                <a:solidFill>
                  <a:prstClr val="white"/>
                </a:solidFill>
              </a:rPr>
              <a:t>n.</a:t>
            </a:r>
            <a:r>
              <a:rPr lang="zh-CN" altLang="en-US" sz="2800" b="1" dirty="0">
                <a:solidFill>
                  <a:prstClr val="white"/>
                </a:solidFill>
              </a:rPr>
              <a:t>膳宿；和解；住处；</a:t>
            </a:r>
            <a:r>
              <a:rPr lang="zh-CN" altLang="en-US" sz="2800" b="1" dirty="0" smtClean="0">
                <a:solidFill>
                  <a:prstClr val="white"/>
                </a:solidFill>
              </a:rPr>
              <a:t>适应</a:t>
            </a:r>
            <a:endParaRPr lang="en-US" altLang="zh-CN" sz="28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/>
              <a:t>如情况需要，我们可以安排六个人的住处。</a:t>
            </a:r>
            <a:r>
              <a:rPr lang="zh-CN" altLang="en-US" sz="2800" b="1" dirty="0">
                <a:solidFill>
                  <a:prstClr val="white"/>
                </a:solidFill>
              </a:rPr>
              <a:t> </a:t>
            </a:r>
            <a:endParaRPr lang="en-US" altLang="zh-CN" sz="28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u="sng" dirty="0" smtClean="0">
                <a:solidFill>
                  <a:srgbClr val="FFFF00"/>
                </a:solidFill>
              </a:rPr>
              <a:t>We </a:t>
            </a:r>
            <a:r>
              <a:rPr lang="en-US" altLang="zh-CN" sz="2800" b="1" u="sng" dirty="0">
                <a:solidFill>
                  <a:srgbClr val="FFFF00"/>
                </a:solidFill>
              </a:rPr>
              <a:t>can provide </a:t>
            </a:r>
            <a:r>
              <a:rPr lang="en-US" altLang="zh-CN" sz="2800" b="1" i="1" u="sng" dirty="0">
                <a:solidFill>
                  <a:srgbClr val="FFFF00"/>
                </a:solidFill>
              </a:rPr>
              <a:t>accommodation</a:t>
            </a:r>
            <a:r>
              <a:rPr lang="en-US" altLang="zh-CN" sz="2800" b="1" u="sng" dirty="0">
                <a:solidFill>
                  <a:srgbClr val="FFFF00"/>
                </a:solidFill>
              </a:rPr>
              <a:t> for six people at a push</a:t>
            </a:r>
            <a:r>
              <a:rPr lang="en-US" altLang="zh-CN" sz="2800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800" b="1" dirty="0"/>
              <a:t>提供膳宿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5"/>
              </a:rPr>
              <a:t>afford accommodation</a:t>
            </a:r>
            <a:r>
              <a:rPr lang="en-US" altLang="zh-CN" sz="2800" b="1" dirty="0" smtClean="0"/>
              <a:t> /</a:t>
            </a:r>
            <a:r>
              <a:rPr lang="en-US" altLang="zh-CN" sz="2800" b="1" dirty="0" smtClean="0">
                <a:hlinkClick r:id="rId6"/>
              </a:rPr>
              <a:t>offer </a:t>
            </a:r>
            <a:r>
              <a:rPr lang="en-US" altLang="zh-CN" sz="2800" b="1" dirty="0">
                <a:hlinkClick r:id="rId6"/>
              </a:rPr>
              <a:t>accommodation</a:t>
            </a:r>
            <a:r>
              <a:rPr lang="en-US" altLang="zh-CN" sz="2800" b="1" dirty="0"/>
              <a:t> / </a:t>
            </a:r>
            <a:r>
              <a:rPr lang="en-US" altLang="zh-CN" sz="2800" b="1" dirty="0">
                <a:hlinkClick r:id="rId7"/>
              </a:rPr>
              <a:t>provide </a:t>
            </a:r>
            <a:r>
              <a:rPr lang="en-US" altLang="zh-CN" sz="2800" b="1" dirty="0" smtClean="0">
                <a:hlinkClick r:id="rId7"/>
              </a:rPr>
              <a:t>accommodation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r>
              <a:rPr lang="zh-CN" altLang="en-US" sz="2800" b="1" dirty="0"/>
              <a:t>预订房间 </a:t>
            </a:r>
          </a:p>
          <a:p>
            <a:pPr>
              <a:buFont typeface="Arial"/>
              <a:buChar char="•"/>
            </a:pPr>
            <a:r>
              <a:rPr lang="en-US" altLang="zh-CN" sz="2800" b="1" dirty="0" smtClean="0">
                <a:hlinkClick r:id="rId8"/>
              </a:rPr>
              <a:t>book </a:t>
            </a:r>
            <a:r>
              <a:rPr lang="en-US" altLang="zh-CN" sz="2800" b="1" dirty="0">
                <a:hlinkClick r:id="rId8"/>
              </a:rPr>
              <a:t>accommodation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buFont typeface="Arial"/>
              <a:buChar char="•"/>
            </a:pPr>
            <a:endParaRPr lang="zh-CN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临时的住处 </a:t>
            </a:r>
          </a:p>
          <a:p>
            <a:r>
              <a:rPr lang="en-US" altLang="zh-CN" sz="2400" b="1" u="sng" dirty="0">
                <a:solidFill>
                  <a:srgbClr val="FFFF00"/>
                </a:solidFill>
              </a:rPr>
              <a:t>temporary accommodation</a:t>
            </a:r>
          </a:p>
          <a:p>
            <a:r>
              <a:rPr lang="zh-CN" altLang="en-US" sz="2400" b="1" dirty="0"/>
              <a:t>宿舍设备 </a:t>
            </a:r>
          </a:p>
          <a:p>
            <a:r>
              <a:rPr lang="en-US" altLang="zh-CN" sz="2400" b="1" u="sng" dirty="0">
                <a:solidFill>
                  <a:srgbClr val="FFFF00"/>
                </a:solidFill>
              </a:rPr>
              <a:t>dormitory 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accommodation</a:t>
            </a:r>
          </a:p>
          <a:p>
            <a:r>
              <a:rPr lang="en-US" altLang="zh-CN" b="1" dirty="0" smtClean="0">
                <a:solidFill>
                  <a:srgbClr val="FF99FF"/>
                </a:solidFill>
              </a:rPr>
              <a:t>Pause</a:t>
            </a:r>
            <a:r>
              <a:rPr lang="zh-CN" altLang="en-US" sz="2800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n.</a:t>
            </a:r>
            <a:r>
              <a:rPr lang="zh-CN" altLang="en-US" sz="2400" b="1" dirty="0"/>
              <a:t>暂停；中止</a:t>
            </a:r>
            <a:r>
              <a:rPr lang="zh-CN" altLang="en-US" sz="2400" b="1" dirty="0" smtClean="0"/>
              <a:t>； </a:t>
            </a:r>
            <a:r>
              <a:rPr lang="en-US" altLang="zh-CN" sz="2400" b="1" dirty="0" smtClean="0"/>
              <a:t>vi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停顿；</a:t>
            </a:r>
            <a:r>
              <a:rPr lang="zh-CN" altLang="en-US" sz="2400" b="1" dirty="0" smtClean="0"/>
              <a:t>中止</a:t>
            </a:r>
            <a:endParaRPr lang="en-US" altLang="zh-CN" sz="2400" b="1" dirty="0" smtClean="0"/>
          </a:p>
          <a:p>
            <a:r>
              <a:rPr lang="zh-CN" altLang="en-US" sz="2400" b="1" dirty="0"/>
              <a:t>你现在应该停下来仔细考虑一下。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You </a:t>
            </a:r>
            <a:r>
              <a:rPr lang="en-US" altLang="zh-CN" sz="2400" b="1" u="sng" dirty="0">
                <a:solidFill>
                  <a:srgbClr val="FFFF00"/>
                </a:solidFill>
              </a:rPr>
              <a:t>should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pause</a:t>
            </a:r>
            <a:r>
              <a:rPr lang="en-US" altLang="zh-CN" sz="2400" b="1" u="sng" dirty="0">
                <a:solidFill>
                  <a:srgbClr val="FFFF00"/>
                </a:solidFill>
              </a:rPr>
              <a:t> and ponder now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使停下来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hlinkClick r:id="rId2"/>
              </a:rPr>
              <a:t>bring </a:t>
            </a:r>
            <a:r>
              <a:rPr lang="en-US" altLang="zh-CN" sz="2400" b="1" dirty="0">
                <a:hlinkClick r:id="rId2"/>
              </a:rPr>
              <a:t>to a </a:t>
            </a:r>
            <a:r>
              <a:rPr lang="en-US" altLang="zh-CN" sz="2400" b="1" dirty="0" smtClean="0">
                <a:hlinkClick r:id="rId2"/>
              </a:rPr>
              <a:t>pause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 smtClean="0"/>
              <a:t>逗留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3"/>
              </a:rPr>
              <a:t>have </a:t>
            </a:r>
            <a:r>
              <a:rPr lang="en-US" altLang="zh-CN" sz="2400" b="1" dirty="0">
                <a:hlinkClick r:id="rId3"/>
              </a:rPr>
              <a:t>a </a:t>
            </a:r>
            <a:r>
              <a:rPr lang="en-US" altLang="zh-CN" sz="2400" b="1" dirty="0" smtClean="0">
                <a:hlinkClick r:id="rId3"/>
              </a:rPr>
              <a:t>pause</a:t>
            </a:r>
            <a:endParaRPr lang="zh-CN" altLang="en-US" sz="2400" b="1" dirty="0"/>
          </a:p>
          <a:p>
            <a:r>
              <a:rPr lang="en-US" altLang="zh-CN" sz="2800" b="1" dirty="0" smtClean="0">
                <a:solidFill>
                  <a:srgbClr val="FF99FF"/>
                </a:solidFill>
              </a:rPr>
              <a:t>Dive</a:t>
            </a:r>
            <a:r>
              <a:rPr lang="zh-CN" altLang="en-US" sz="2800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dirty="0"/>
              <a:t>n.</a:t>
            </a:r>
            <a:r>
              <a:rPr lang="zh-CN" altLang="en-US" sz="2400" b="1" dirty="0"/>
              <a:t>潜水；跳水 </a:t>
            </a:r>
            <a:r>
              <a:rPr lang="en-US" altLang="zh-CN" sz="2400" b="1" dirty="0" smtClean="0"/>
              <a:t>vi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跳水；俯冲；潜心</a:t>
            </a:r>
            <a:r>
              <a:rPr lang="zh-CN" altLang="en-US" sz="2400" b="1" dirty="0" smtClean="0"/>
              <a:t>钻研</a:t>
            </a:r>
            <a:endParaRPr lang="en-US" altLang="zh-CN" sz="2400" b="1" dirty="0" smtClean="0"/>
          </a:p>
          <a:p>
            <a:r>
              <a:rPr lang="zh-CN" altLang="en-US" sz="2400" b="1" dirty="0"/>
              <a:t>他从桥上跳入水中，救起溺水的孩子。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dived</a:t>
            </a:r>
            <a:r>
              <a:rPr lang="en-US" altLang="zh-CN" sz="2400" b="1" u="sng" dirty="0">
                <a:solidFill>
                  <a:srgbClr val="FFFF00"/>
                </a:solidFill>
              </a:rPr>
              <a:t> from the bridge and rescued the drowning child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>
                <a:solidFill>
                  <a:prstClr val="white"/>
                </a:solidFill>
              </a:rPr>
              <a:t>突然跳入水中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2"/>
              </a:rPr>
              <a:t>dive abruptly</a:t>
            </a:r>
            <a:r>
              <a:rPr lang="en-US" altLang="zh-CN" sz="24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800" b="1" dirty="0">
                <a:solidFill>
                  <a:prstClr val="white"/>
                </a:solidFill>
              </a:rPr>
              <a:t>优美的跳水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800" b="1" dirty="0">
                <a:solidFill>
                  <a:prstClr val="white"/>
                </a:solidFill>
                <a:hlinkClick r:id="rId3"/>
              </a:rPr>
              <a:t>beautiful dive</a:t>
            </a:r>
            <a:r>
              <a:rPr lang="en-US" altLang="zh-CN" sz="2800" b="1" dirty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 smtClean="0">
                <a:solidFill>
                  <a:prstClr val="white"/>
                </a:solidFill>
              </a:rPr>
              <a:t>潜心研究历史</a:t>
            </a:r>
            <a:endParaRPr lang="zh-CN" altLang="en-US" sz="24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dirty="0">
                <a:solidFill>
                  <a:prstClr val="white"/>
                </a:solidFill>
                <a:hlinkClick r:id="rId4"/>
              </a:rPr>
              <a:t>dive into the </a:t>
            </a:r>
            <a:r>
              <a:rPr lang="en-US" altLang="zh-CN" sz="2400" b="1" dirty="0" smtClean="0">
                <a:solidFill>
                  <a:prstClr val="white"/>
                </a:solidFill>
                <a:hlinkClick r:id="rId4"/>
              </a:rPr>
              <a:t>history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b="1" dirty="0" smtClean="0">
                <a:solidFill>
                  <a:srgbClr val="FF99FF"/>
                </a:solidFill>
              </a:rPr>
              <a:t>Flee</a:t>
            </a:r>
            <a:r>
              <a:rPr lang="zh-CN" altLang="en-US" b="1" dirty="0" smtClean="0">
                <a:solidFill>
                  <a:srgbClr val="FFCCFF"/>
                </a:solidFill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</a:rPr>
              <a:t>　 </a:t>
            </a:r>
            <a:r>
              <a:rPr lang="en-US" altLang="zh-CN" sz="2400" b="1" dirty="0">
                <a:solidFill>
                  <a:prstClr val="white"/>
                </a:solidFill>
              </a:rPr>
              <a:t>vi.</a:t>
            </a:r>
            <a:r>
              <a:rPr lang="zh-CN" altLang="en-US" sz="2400" b="1" dirty="0">
                <a:solidFill>
                  <a:prstClr val="white"/>
                </a:solidFill>
              </a:rPr>
              <a:t>逃走；消失；逃避；</a:t>
            </a:r>
            <a:r>
              <a:rPr lang="en-US" altLang="zh-CN" sz="2400" b="1" dirty="0">
                <a:solidFill>
                  <a:prstClr val="white"/>
                </a:solidFill>
              </a:rPr>
              <a:t>(</a:t>
            </a:r>
            <a:r>
              <a:rPr lang="zh-CN" altLang="en-US" sz="2400" b="1" dirty="0">
                <a:solidFill>
                  <a:prstClr val="white"/>
                </a:solidFill>
              </a:rPr>
              <a:t>时间</a:t>
            </a:r>
            <a:r>
              <a:rPr lang="en-US" altLang="zh-CN" sz="2400" b="1" dirty="0">
                <a:solidFill>
                  <a:prstClr val="white"/>
                </a:solidFill>
              </a:rPr>
              <a:t>)</a:t>
            </a:r>
            <a:r>
              <a:rPr lang="zh-CN" altLang="en-US" sz="2400" b="1" dirty="0">
                <a:solidFill>
                  <a:prstClr val="white"/>
                </a:solidFill>
              </a:rPr>
              <a:t>飞逝 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 </a:t>
            </a:r>
            <a:r>
              <a:rPr lang="en-US" altLang="zh-CN" sz="2400" b="1" dirty="0" err="1" smtClean="0">
                <a:solidFill>
                  <a:prstClr val="white"/>
                </a:solidFill>
              </a:rPr>
              <a:t>vt</a:t>
            </a:r>
            <a:r>
              <a:rPr lang="en-US" altLang="zh-CN" sz="2400" b="1" dirty="0" err="1">
                <a:solidFill>
                  <a:prstClr val="white"/>
                </a:solidFill>
              </a:rPr>
              <a:t>.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逃离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2400" b="1" dirty="0"/>
              <a:t>人们惊恐万状地逃离了火灾现场。</a:t>
            </a:r>
            <a:r>
              <a:rPr lang="zh-CN" altLang="en-US" sz="2400" b="1" dirty="0">
                <a:solidFill>
                  <a:prstClr val="white"/>
                </a:solidFill>
              </a:rPr>
              <a:t> 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2400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sz="2400" b="1" u="sng" dirty="0">
                <a:solidFill>
                  <a:srgbClr val="FFFF00"/>
                </a:solidFill>
              </a:rPr>
              <a:t>frightened people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fled</a:t>
            </a:r>
            <a:r>
              <a:rPr lang="en-US" altLang="zh-CN" sz="2400" b="1" u="sng" dirty="0">
                <a:solidFill>
                  <a:srgbClr val="FFFF00"/>
                </a:solidFill>
              </a:rPr>
              <a:t> from the fire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400" b="1" dirty="0" smtClean="0"/>
              <a:t>逃命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5"/>
              </a:rPr>
              <a:t>flee </a:t>
            </a:r>
            <a:r>
              <a:rPr lang="en-US" altLang="zh-CN" sz="2400" b="1" dirty="0">
                <a:hlinkClick r:id="rId5"/>
              </a:rPr>
              <a:t>for one's </a:t>
            </a:r>
            <a:r>
              <a:rPr lang="en-US" altLang="zh-CN" sz="2400" b="1" dirty="0" smtClean="0">
                <a:hlinkClick r:id="rId5"/>
              </a:rPr>
              <a:t>life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 smtClean="0"/>
              <a:t>避难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6"/>
              </a:rPr>
              <a:t>flee </a:t>
            </a:r>
            <a:r>
              <a:rPr lang="en-US" altLang="zh-CN" sz="2400" b="1" dirty="0">
                <a:hlinkClick r:id="rId6"/>
              </a:rPr>
              <a:t>for </a:t>
            </a:r>
            <a:r>
              <a:rPr lang="en-US" altLang="zh-CN" sz="2400" b="1" dirty="0" smtClean="0">
                <a:hlinkClick r:id="rId6"/>
              </a:rPr>
              <a:t>refuge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/>
              <a:t>逃避责任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7"/>
              </a:rPr>
              <a:t>flee </a:t>
            </a:r>
            <a:r>
              <a:rPr lang="en-US" altLang="zh-CN" sz="2400" b="1" dirty="0">
                <a:hlinkClick r:id="rId7"/>
              </a:rPr>
              <a:t>from </a:t>
            </a:r>
            <a:r>
              <a:rPr lang="en-US" altLang="zh-CN" sz="2400" b="1" dirty="0" smtClean="0">
                <a:hlinkClick r:id="rId7"/>
              </a:rPr>
              <a:t>responsibility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Drag</a:t>
            </a:r>
            <a:r>
              <a:rPr lang="zh-CN" altLang="en-US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/>
              <a:t>　 </a:t>
            </a:r>
            <a:r>
              <a:rPr lang="en-US" altLang="zh-CN" sz="2400" b="1" dirty="0"/>
              <a:t>v.</a:t>
            </a:r>
            <a:r>
              <a:rPr lang="zh-CN" altLang="en-US" sz="2400" b="1" dirty="0"/>
              <a:t>拖；拉</a:t>
            </a:r>
            <a:r>
              <a:rPr lang="zh-CN" altLang="en-US" sz="2400" b="1" dirty="0" smtClean="0"/>
              <a:t>；缓慢</a:t>
            </a:r>
            <a:r>
              <a:rPr lang="zh-CN" altLang="en-US" sz="2400" b="1" dirty="0"/>
              <a:t>行进</a:t>
            </a:r>
            <a:r>
              <a:rPr lang="zh-CN" altLang="en-US" sz="2400" b="1" dirty="0" smtClean="0"/>
              <a:t>； </a:t>
            </a:r>
            <a:r>
              <a:rPr lang="en-US" altLang="zh-CN" sz="2400" b="1" dirty="0" smtClean="0"/>
              <a:t>n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拖；拉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/>
              <a:t>他跳进河里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把她拉到安全地带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sz="2400" b="1" u="sng" dirty="0">
                <a:solidFill>
                  <a:srgbClr val="FFFF00"/>
                </a:solidFill>
              </a:rPr>
              <a:t>jumped into the river and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dragged</a:t>
            </a:r>
            <a:r>
              <a:rPr lang="en-US" altLang="zh-CN" sz="2400" b="1" u="sng" dirty="0">
                <a:solidFill>
                  <a:srgbClr val="FFFF00"/>
                </a:solidFill>
              </a:rPr>
              <a:t> her to safety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他热爱自己的家庭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但家庭却是他事业的</a:t>
            </a:r>
            <a:r>
              <a:rPr lang="zh-CN" altLang="en-US" sz="2400" b="1" dirty="0" smtClean="0"/>
              <a:t>累赘</a:t>
            </a:r>
            <a:endParaRPr lang="en-US" altLang="zh-CN" sz="2400" b="1" dirty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sz="2400" b="1" u="sng" dirty="0">
                <a:solidFill>
                  <a:srgbClr val="FFFF00"/>
                </a:solidFill>
              </a:rPr>
              <a:t>love his family, but they're a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drag</a:t>
            </a:r>
            <a:r>
              <a:rPr lang="en-US" altLang="zh-CN" sz="2400" b="1" u="sng" dirty="0">
                <a:solidFill>
                  <a:srgbClr val="FFFF00"/>
                </a:solidFill>
              </a:rPr>
              <a:t> on his career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b="1" dirty="0" smtClean="0">
                <a:solidFill>
                  <a:srgbClr val="FF99FF"/>
                </a:solidFill>
              </a:rPr>
              <a:t>Urge</a:t>
            </a:r>
            <a:r>
              <a:rPr lang="zh-CN" altLang="en-US" b="1" dirty="0" smtClean="0">
                <a:solidFill>
                  <a:srgbClr val="FF99FF"/>
                </a:solidFill>
              </a:rPr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dirty="0" err="1"/>
              <a:t>vt.</a:t>
            </a:r>
            <a:r>
              <a:rPr lang="zh-CN" altLang="en-US" sz="2400" b="1" dirty="0"/>
              <a:t>驱策；鼓励；催促</a:t>
            </a:r>
            <a:r>
              <a:rPr lang="zh-CN" altLang="en-US" sz="2400" b="1" dirty="0" smtClean="0"/>
              <a:t>； </a:t>
            </a:r>
            <a:r>
              <a:rPr lang="en-US" altLang="zh-CN" sz="2400" b="1" dirty="0" smtClean="0"/>
              <a:t>vi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极力主张 </a:t>
            </a:r>
            <a:r>
              <a:rPr lang="en-US" altLang="zh-CN" sz="2400" b="1" dirty="0" smtClean="0"/>
              <a:t>n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冲动；强烈</a:t>
            </a:r>
            <a:r>
              <a:rPr lang="zh-CN" altLang="en-US" sz="2400" b="1" dirty="0" smtClean="0"/>
              <a:t>愿望</a:t>
            </a:r>
            <a:endParaRPr lang="en-US" altLang="zh-CN" sz="2400" b="1" dirty="0" smtClean="0"/>
          </a:p>
          <a:p>
            <a:r>
              <a:rPr lang="zh-CN" altLang="en-US" sz="2400" b="1" dirty="0"/>
              <a:t>他用鞭子策马前行。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urged</a:t>
            </a:r>
            <a:r>
              <a:rPr lang="en-US" altLang="zh-CN" sz="2400" b="1" u="sng" dirty="0">
                <a:solidFill>
                  <a:srgbClr val="FFFF00"/>
                </a:solidFill>
              </a:rPr>
              <a:t> the horses on with a whip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我们都鼓励他实施他的计划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We </a:t>
            </a:r>
            <a:r>
              <a:rPr lang="en-US" altLang="zh-CN" sz="2400" b="1" u="sng" dirty="0">
                <a:solidFill>
                  <a:srgbClr val="FFFF00"/>
                </a:solidFill>
              </a:rPr>
              <a:t>all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urged</a:t>
            </a:r>
            <a:r>
              <a:rPr lang="en-US" altLang="zh-CN" sz="2400" b="1" u="sng" dirty="0">
                <a:solidFill>
                  <a:srgbClr val="FFFF00"/>
                </a:solidFill>
              </a:rPr>
              <a:t> him to go ahead with his plan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sz="2400" b="1" dirty="0"/>
              <a:t>当春天再次来临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我就有了到户外活动的冲动。</a:t>
            </a:r>
            <a:r>
              <a:rPr lang="en-US" altLang="zh-CN" sz="2400" b="1" dirty="0"/>
              <a:t>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I </a:t>
            </a:r>
            <a:r>
              <a:rPr lang="en-US" altLang="zh-CN" sz="2400" b="1" u="sng" dirty="0">
                <a:solidFill>
                  <a:srgbClr val="FFFF00"/>
                </a:solidFill>
              </a:rPr>
              <a:t>feel the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urge</a:t>
            </a:r>
            <a:r>
              <a:rPr lang="en-US" altLang="zh-CN" sz="2400" b="1" u="sng" dirty="0">
                <a:solidFill>
                  <a:srgbClr val="FFFF00"/>
                </a:solidFill>
              </a:rPr>
              <a:t> to be outside when spring comes again.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99FF"/>
                </a:solidFill>
              </a:rPr>
              <a:t>Abandon</a:t>
            </a:r>
            <a:r>
              <a:rPr lang="zh-CN" altLang="en-US" sz="2400" b="1" dirty="0" smtClean="0"/>
              <a:t>  </a:t>
            </a:r>
            <a:r>
              <a:rPr lang="en-US" altLang="zh-CN" sz="2400" b="1" dirty="0"/>
              <a:t>v.</a:t>
            </a:r>
            <a:r>
              <a:rPr lang="zh-CN" altLang="en-US" sz="2400" b="1" dirty="0"/>
              <a:t>放弃；抛弃；放纵 </a:t>
            </a:r>
            <a:r>
              <a:rPr lang="zh-CN" altLang="en-US" sz="2400" b="1" dirty="0" smtClean="0"/>
              <a:t> 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那些</a:t>
            </a:r>
            <a:r>
              <a:rPr lang="zh-CN" altLang="en-US" sz="2400" b="1" dirty="0"/>
              <a:t>自暴自弃的人无法成功。 </a:t>
            </a:r>
            <a:endParaRPr lang="en-US" altLang="zh-CN" sz="2400" b="1" dirty="0" smtClean="0"/>
          </a:p>
          <a:p>
            <a:r>
              <a:rPr lang="en-US" altLang="zh-CN" sz="2400" b="1" u="sng" dirty="0" smtClean="0">
                <a:solidFill>
                  <a:srgbClr val="FFFF00"/>
                </a:solidFill>
              </a:rPr>
              <a:t>Those </a:t>
            </a:r>
            <a:r>
              <a:rPr lang="en-US" altLang="zh-CN" sz="2400" b="1" u="sng" dirty="0">
                <a:solidFill>
                  <a:srgbClr val="FFFF00"/>
                </a:solidFill>
              </a:rPr>
              <a:t>who </a:t>
            </a:r>
            <a:r>
              <a:rPr lang="en-US" altLang="zh-CN" sz="2400" b="1" i="1" u="sng" dirty="0">
                <a:solidFill>
                  <a:srgbClr val="FFFF00"/>
                </a:solidFill>
              </a:rPr>
              <a:t>abandon</a:t>
            </a:r>
            <a:r>
              <a:rPr lang="en-US" altLang="zh-CN" sz="2400" b="1" u="sng" dirty="0">
                <a:solidFill>
                  <a:srgbClr val="FFFF00"/>
                </a:solidFill>
              </a:rPr>
              <a:t> themselves to despair can not succeed</a:t>
            </a:r>
            <a:r>
              <a:rPr lang="en-US" altLang="zh-CN" sz="2400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sz="2400" b="1" dirty="0"/>
              <a:t>革除恶习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2"/>
              </a:rPr>
              <a:t>abandon </a:t>
            </a:r>
            <a:r>
              <a:rPr lang="en-US" altLang="zh-CN" sz="2400" b="1" dirty="0">
                <a:hlinkClick r:id="rId2"/>
              </a:rPr>
              <a:t>a bad </a:t>
            </a:r>
            <a:r>
              <a:rPr lang="en-US" altLang="zh-CN" sz="2400" b="1" dirty="0" smtClean="0">
                <a:hlinkClick r:id="rId2"/>
              </a:rPr>
              <a:t>habit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/>
              <a:t>放弃一项政策 </a:t>
            </a:r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3"/>
              </a:rPr>
              <a:t>abandon </a:t>
            </a:r>
            <a:r>
              <a:rPr lang="en-US" altLang="zh-CN" sz="2400" b="1" dirty="0">
                <a:hlinkClick r:id="rId3"/>
              </a:rPr>
              <a:t>a </a:t>
            </a:r>
            <a:r>
              <a:rPr lang="en-US" altLang="zh-CN" sz="2400" b="1" dirty="0" smtClean="0">
                <a:hlinkClick r:id="rId3"/>
              </a:rPr>
              <a:t>policy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/>
              <a:t>丢弃失事的轮船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4"/>
              </a:rPr>
              <a:t>abandon </a:t>
            </a:r>
            <a:r>
              <a:rPr lang="en-US" altLang="zh-CN" sz="2400" b="1" dirty="0">
                <a:hlinkClick r:id="rId4"/>
              </a:rPr>
              <a:t>a wrecked </a:t>
            </a:r>
            <a:r>
              <a:rPr lang="en-US" altLang="zh-CN" sz="2400" b="1" dirty="0" smtClean="0">
                <a:hlinkClick r:id="rId4"/>
              </a:rPr>
              <a:t>ship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zh-CN" altLang="en-US" sz="2400" b="1" dirty="0"/>
              <a:t>放弃利益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5"/>
              </a:rPr>
              <a:t>abandon </a:t>
            </a:r>
            <a:r>
              <a:rPr lang="en-US" altLang="zh-CN" sz="2400" b="1" dirty="0">
                <a:hlinkClick r:id="rId5"/>
              </a:rPr>
              <a:t>one's </a:t>
            </a:r>
            <a:r>
              <a:rPr lang="en-US" altLang="zh-CN" sz="2400" b="1" dirty="0" smtClean="0">
                <a:hlinkClick r:id="rId5"/>
              </a:rPr>
              <a:t>interests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en-US" altLang="zh-CN" sz="2400" b="1" dirty="0">
                <a:hlinkClick r:id="rId6"/>
              </a:rPr>
              <a:t>abandon oneself to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陷入</a:t>
            </a:r>
            <a:r>
              <a:rPr lang="en-US" altLang="zh-CN" sz="2400" b="1" dirty="0"/>
              <a:t>; </a:t>
            </a:r>
            <a:r>
              <a:rPr lang="zh-CN" altLang="en-US" sz="2400" b="1" dirty="0"/>
              <a:t>放纵于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沉溺于 </a:t>
            </a:r>
          </a:p>
          <a:p>
            <a:pPr>
              <a:buFont typeface="Arial"/>
              <a:buChar char="•"/>
            </a:pPr>
            <a:r>
              <a:rPr lang="zh-CN" altLang="en-US" sz="2400" b="1" dirty="0"/>
              <a:t>陷入绝望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自暴自弃 </a:t>
            </a:r>
            <a:endParaRPr lang="en-US" altLang="zh-CN" sz="2400" b="1" dirty="0" smtClean="0"/>
          </a:p>
          <a:p>
            <a:pPr>
              <a:buFont typeface="Arial"/>
              <a:buChar char="•"/>
            </a:pPr>
            <a:r>
              <a:rPr lang="en-US" altLang="zh-CN" sz="2400" b="1" dirty="0" smtClean="0">
                <a:hlinkClick r:id="rId7"/>
              </a:rPr>
              <a:t>abandon </a:t>
            </a:r>
            <a:r>
              <a:rPr lang="en-US" altLang="zh-CN" sz="2400" b="1" dirty="0">
                <a:hlinkClick r:id="rId7"/>
              </a:rPr>
              <a:t>oneself to </a:t>
            </a:r>
            <a:r>
              <a:rPr lang="en-US" altLang="zh-CN" sz="2400" b="1" dirty="0" smtClean="0">
                <a:hlinkClick r:id="rId7"/>
              </a:rPr>
              <a:t>despair</a:t>
            </a:r>
            <a:endParaRPr lang="zh-CN" altLang="en-US" sz="2400" b="1" dirty="0"/>
          </a:p>
          <a:p>
            <a:pPr>
              <a:buFont typeface="Arial"/>
              <a:buChar char="•"/>
            </a:pP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3600" b="1" dirty="0">
                <a:solidFill>
                  <a:prstClr val="white"/>
                </a:solidFill>
              </a:rPr>
              <a:t>纵酒</a:t>
            </a:r>
            <a:endParaRPr lang="en-US" altLang="zh-CN" sz="36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3600" b="1" dirty="0">
                <a:solidFill>
                  <a:prstClr val="white"/>
                </a:solidFill>
                <a:hlinkClick r:id="rId2"/>
              </a:rPr>
              <a:t>abandon oneself to drinking</a:t>
            </a:r>
            <a:endParaRPr lang="zh-CN" altLang="en-US" sz="3600" b="1" dirty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sz="3600" b="1" dirty="0">
                <a:solidFill>
                  <a:prstClr val="white"/>
                </a:solidFill>
              </a:rPr>
              <a:t>听天由命 </a:t>
            </a: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3600" b="1" dirty="0">
                <a:solidFill>
                  <a:prstClr val="white"/>
                </a:solidFill>
                <a:hlinkClick r:id="rId3"/>
              </a:rPr>
              <a:t>abandon oneself to one's </a:t>
            </a:r>
            <a:r>
              <a:rPr lang="en-US" altLang="zh-CN" sz="3600" b="1" dirty="0" smtClean="0">
                <a:solidFill>
                  <a:prstClr val="white"/>
                </a:solidFill>
                <a:hlinkClick r:id="rId3"/>
              </a:rPr>
              <a:t>fate</a:t>
            </a:r>
            <a:endParaRPr lang="en-US" altLang="zh-CN" sz="3600" b="1" dirty="0" smtClean="0">
              <a:solidFill>
                <a:prstClr val="white"/>
              </a:solidFill>
            </a:endParaRPr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sz="4100" b="1" dirty="0" smtClean="0">
                <a:solidFill>
                  <a:srgbClr val="FF99FF"/>
                </a:solidFill>
              </a:rPr>
              <a:t>Conservation</a:t>
            </a:r>
            <a:r>
              <a:rPr lang="zh-CN" altLang="en-US" b="1" dirty="0" smtClean="0"/>
              <a:t>  </a:t>
            </a:r>
            <a:r>
              <a:rPr lang="en-US" altLang="zh-CN" b="1" dirty="0"/>
              <a:t>n.</a:t>
            </a:r>
            <a:r>
              <a:rPr lang="zh-CN" altLang="en-US" b="1" dirty="0"/>
              <a:t>保存；保护；守恒；</a:t>
            </a:r>
            <a:r>
              <a:rPr lang="zh-CN" altLang="en-US" b="1" dirty="0" smtClean="0"/>
              <a:t>节约</a:t>
            </a:r>
            <a:endParaRPr lang="en-US" altLang="zh-CN" b="1" dirty="0" smtClean="0"/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zh-CN" altLang="en-US" b="1" dirty="0"/>
              <a:t>现在大多数人已认识到保护自然资源的</a:t>
            </a:r>
            <a:r>
              <a:rPr lang="zh-CN" altLang="en-US" b="1" dirty="0" smtClean="0"/>
              <a:t>必</a:t>
            </a:r>
            <a:endParaRPr lang="en-US" altLang="zh-CN" b="1" dirty="0" smtClean="0"/>
          </a:p>
          <a:p>
            <a:pPr lvl="0">
              <a:buClr>
                <a:srgbClr val="E1F0FF"/>
              </a:buClr>
              <a:buFont typeface="Arial"/>
              <a:buChar char="•"/>
            </a:pPr>
            <a:r>
              <a:rPr lang="en-US" altLang="zh-CN" b="1" u="sng" dirty="0" smtClean="0">
                <a:solidFill>
                  <a:srgbClr val="FFFF00"/>
                </a:solidFill>
              </a:rPr>
              <a:t>Most </a:t>
            </a:r>
            <a:r>
              <a:rPr lang="en-US" altLang="zh-CN" b="1" u="sng" dirty="0">
                <a:solidFill>
                  <a:srgbClr val="FFFF00"/>
                </a:solidFill>
              </a:rPr>
              <a:t>people have come to accept the need for </a:t>
            </a:r>
            <a:r>
              <a:rPr lang="en-US" altLang="zh-CN" b="1" i="1" u="sng" dirty="0">
                <a:solidFill>
                  <a:srgbClr val="FFFF00"/>
                </a:solidFill>
              </a:rPr>
              <a:t>conservation</a:t>
            </a:r>
            <a:r>
              <a:rPr lang="en-US" altLang="zh-CN" b="1" u="sng" dirty="0">
                <a:solidFill>
                  <a:srgbClr val="FFFF00"/>
                </a:solidFill>
              </a:rPr>
              <a:t> of natural resources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zh-CN" altLang="en-US" b="1" dirty="0" smtClean="0"/>
              <a:t>环境保护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4"/>
              </a:rPr>
              <a:t>environmental conservation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 smtClean="0"/>
              <a:t>土壤保护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5"/>
              </a:rPr>
              <a:t>soil conservation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水力资源保护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6"/>
              </a:rPr>
              <a:t>water conservation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野生动物保护 </a:t>
            </a:r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7"/>
              </a:rPr>
              <a:t>wildlife conservation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800" b="1" dirty="0" smtClean="0">
                <a:solidFill>
                  <a:srgbClr val="FF99FF"/>
                </a:solidFill>
              </a:rPr>
              <a:t>Jog</a:t>
            </a:r>
            <a:r>
              <a:rPr lang="zh-CN" altLang="en-US" sz="3800" b="1" dirty="0" smtClean="0">
                <a:solidFill>
                  <a:srgbClr val="FF99FF"/>
                </a:solidFill>
              </a:rPr>
              <a:t> </a:t>
            </a:r>
            <a:r>
              <a:rPr lang="zh-CN" altLang="en-US" b="1" dirty="0" smtClean="0"/>
              <a:t> </a:t>
            </a:r>
            <a:r>
              <a:rPr lang="en-US" altLang="zh-CN" b="1" dirty="0"/>
              <a:t>v.</a:t>
            </a:r>
            <a:r>
              <a:rPr lang="zh-CN" altLang="en-US" b="1" dirty="0"/>
              <a:t>慢跑</a:t>
            </a:r>
            <a:r>
              <a:rPr lang="zh-CN" altLang="en-US" b="1" dirty="0" smtClean="0"/>
              <a:t>；（</a:t>
            </a:r>
            <a:r>
              <a:rPr lang="zh-CN" altLang="en-US" b="1" dirty="0"/>
              <a:t>使）颠簸前行 </a:t>
            </a:r>
            <a:r>
              <a:rPr lang="en-US" altLang="zh-CN" b="1" dirty="0" smtClean="0"/>
              <a:t>n</a:t>
            </a:r>
            <a:r>
              <a:rPr lang="en-US" altLang="zh-CN" b="1" dirty="0"/>
              <a:t>.</a:t>
            </a:r>
            <a:r>
              <a:rPr lang="zh-CN" altLang="en-US" b="1" dirty="0"/>
              <a:t>慢跑</a:t>
            </a:r>
            <a:r>
              <a:rPr lang="zh-CN" altLang="en-US" b="1" dirty="0" smtClean="0"/>
              <a:t>；颠簸</a:t>
            </a:r>
            <a:endParaRPr lang="en-US" altLang="zh-CN" b="1" dirty="0" smtClean="0"/>
          </a:p>
          <a:p>
            <a:r>
              <a:rPr lang="zh-CN" altLang="en-US" b="1" dirty="0"/>
              <a:t>马车沿着崎岖不平的道路颠簸前行。 </a:t>
            </a:r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b="1" u="sng" dirty="0">
                <a:solidFill>
                  <a:srgbClr val="FFFF00"/>
                </a:solidFill>
              </a:rPr>
              <a:t>wagon </a:t>
            </a:r>
            <a:r>
              <a:rPr lang="en-US" altLang="zh-CN" b="1" i="1" u="sng" dirty="0">
                <a:solidFill>
                  <a:srgbClr val="FFFF00"/>
                </a:solidFill>
              </a:rPr>
              <a:t>jogged</a:t>
            </a:r>
            <a:r>
              <a:rPr lang="en-US" altLang="zh-CN" b="1" u="sng" dirty="0">
                <a:solidFill>
                  <a:srgbClr val="FFFF00"/>
                </a:solidFill>
              </a:rPr>
              <a:t> along on the rough road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/>
              <a:t>他慢吞吞地走出去看外边发生了什么事情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He </a:t>
            </a:r>
            <a:r>
              <a:rPr lang="en-US" altLang="zh-CN" b="1" i="1" u="sng" dirty="0">
                <a:solidFill>
                  <a:srgbClr val="FFFF00"/>
                </a:solidFill>
              </a:rPr>
              <a:t>jogged</a:t>
            </a:r>
            <a:r>
              <a:rPr lang="en-US" altLang="zh-CN" b="1" u="sng" dirty="0">
                <a:solidFill>
                  <a:srgbClr val="FFFF00"/>
                </a:solidFill>
              </a:rPr>
              <a:t> out to see what was happening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sz="3800" b="1" dirty="0" smtClean="0">
                <a:solidFill>
                  <a:srgbClr val="FF99FF"/>
                </a:solidFill>
              </a:rPr>
              <a:t>Target</a:t>
            </a:r>
            <a:r>
              <a:rPr lang="zh-CN" altLang="en-US" b="1" dirty="0" smtClean="0"/>
              <a:t>  </a:t>
            </a:r>
            <a:r>
              <a:rPr lang="en-US" altLang="zh-CN" b="1" dirty="0"/>
              <a:t>n.</a:t>
            </a:r>
            <a:r>
              <a:rPr lang="zh-CN" altLang="en-US" b="1" dirty="0"/>
              <a:t>目标；对象；靶 </a:t>
            </a:r>
            <a:r>
              <a:rPr lang="en-US" altLang="zh-CN" b="1" dirty="0" err="1" smtClean="0"/>
              <a:t>vt</a:t>
            </a:r>
            <a:r>
              <a:rPr lang="en-US" altLang="zh-CN" b="1" dirty="0" err="1"/>
              <a:t>.</a:t>
            </a:r>
            <a:r>
              <a:rPr lang="zh-CN" altLang="en-US" b="1" dirty="0"/>
              <a:t>把 </a:t>
            </a:r>
            <a:r>
              <a:rPr lang="en-US" altLang="zh-CN" b="1" dirty="0"/>
              <a:t>... </a:t>
            </a:r>
            <a:r>
              <a:rPr lang="zh-CN" altLang="en-US" b="1" dirty="0"/>
              <a:t>作为目标；</a:t>
            </a:r>
            <a:r>
              <a:rPr lang="zh-CN" altLang="en-US" b="1" dirty="0" smtClean="0"/>
              <a:t>瞄准</a:t>
            </a:r>
            <a:endParaRPr lang="en-US" altLang="zh-CN" b="1" dirty="0" smtClean="0"/>
          </a:p>
          <a:p>
            <a:r>
              <a:rPr lang="zh-CN" altLang="en-US" b="1" dirty="0"/>
              <a:t>这次射得远离目标。 </a:t>
            </a:r>
            <a:endParaRPr lang="en-US" altLang="zh-CN" b="1" dirty="0" smtClean="0"/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 </a:t>
            </a:r>
            <a:r>
              <a:rPr lang="en-US" altLang="zh-CN" b="1" u="sng" dirty="0">
                <a:solidFill>
                  <a:srgbClr val="FFFF00"/>
                </a:solidFill>
              </a:rPr>
              <a:t>shot was way off </a:t>
            </a:r>
            <a:r>
              <a:rPr lang="en-US" altLang="zh-CN" b="1" i="1" u="sng" dirty="0">
                <a:solidFill>
                  <a:srgbClr val="FFFF00"/>
                </a:solidFill>
              </a:rPr>
              <a:t>target</a:t>
            </a:r>
            <a:r>
              <a:rPr lang="en-US" altLang="zh-CN" b="1" u="sng" dirty="0" smtClean="0">
                <a:solidFill>
                  <a:srgbClr val="FFFF00"/>
                </a:solidFill>
              </a:rPr>
              <a:t>.</a:t>
            </a:r>
          </a:p>
          <a:p>
            <a:r>
              <a:rPr lang="zh-CN" altLang="en-US" b="1" dirty="0" smtClean="0"/>
              <a:t>集团将通过推广活动来瞄准年轻人市场</a:t>
            </a:r>
            <a:r>
              <a:rPr lang="en-US" altLang="zh-CN" b="1" dirty="0" smtClean="0"/>
              <a:t>.</a:t>
            </a:r>
          </a:p>
          <a:p>
            <a:r>
              <a:rPr lang="en-US" altLang="zh-CN" b="1" u="sng" dirty="0" smtClean="0">
                <a:solidFill>
                  <a:srgbClr val="FFFF00"/>
                </a:solidFill>
              </a:rPr>
              <a:t>The group </a:t>
            </a:r>
            <a:r>
              <a:rPr lang="en-US" altLang="zh-CN" b="1" u="sng" dirty="0">
                <a:solidFill>
                  <a:srgbClr val="FFFF00"/>
                </a:solidFill>
              </a:rPr>
              <a:t>will </a:t>
            </a:r>
            <a:r>
              <a:rPr lang="en-US" altLang="zh-CN" b="1" i="1" u="sng" dirty="0">
                <a:solidFill>
                  <a:srgbClr val="FFFF00"/>
                </a:solidFill>
              </a:rPr>
              <a:t>target</a:t>
            </a:r>
            <a:r>
              <a:rPr lang="en-US" altLang="zh-CN" b="1" u="sng" dirty="0">
                <a:solidFill>
                  <a:srgbClr val="FFFF00"/>
                </a:solidFill>
              </a:rPr>
              <a:t>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its market of young </a:t>
            </a:r>
            <a:r>
              <a:rPr lang="en-US" altLang="zh-CN" b="1" u="sng" dirty="0">
                <a:solidFill>
                  <a:srgbClr val="FFFF00"/>
                </a:solidFill>
              </a:rPr>
              <a:t>people </a:t>
            </a:r>
            <a:r>
              <a:rPr lang="en-US" altLang="zh-CN" b="1" u="sng" dirty="0" smtClean="0">
                <a:solidFill>
                  <a:srgbClr val="FFFF00"/>
                </a:solidFill>
              </a:rPr>
              <a:t>through promoting activities.</a:t>
            </a:r>
          </a:p>
          <a:p>
            <a:pPr>
              <a:buFont typeface="Arial"/>
              <a:buChar char="•"/>
            </a:pPr>
            <a:r>
              <a:rPr lang="zh-CN" altLang="en-US" b="1" dirty="0"/>
              <a:t>达到目标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2"/>
              </a:rPr>
              <a:t>achieve </a:t>
            </a:r>
            <a:r>
              <a:rPr lang="en-US" altLang="zh-CN" b="1" dirty="0">
                <a:hlinkClick r:id="rId2"/>
              </a:rPr>
              <a:t>one's </a:t>
            </a:r>
            <a:r>
              <a:rPr lang="en-US" altLang="zh-CN" b="1" dirty="0" smtClean="0">
                <a:hlinkClick r:id="rId2"/>
              </a:rPr>
              <a:t>target</a:t>
            </a:r>
            <a:endParaRPr lang="zh-CN" altLang="en-US" b="1" dirty="0"/>
          </a:p>
          <a:p>
            <a:pPr>
              <a:buFont typeface="Arial"/>
              <a:buChar char="•"/>
            </a:pPr>
            <a:r>
              <a:rPr lang="zh-CN" altLang="en-US" b="1" dirty="0"/>
              <a:t>瞄标</a:t>
            </a:r>
            <a:r>
              <a:rPr lang="en-US" altLang="zh-CN" b="1" dirty="0"/>
              <a:t>〔</a:t>
            </a:r>
            <a:r>
              <a:rPr lang="zh-CN" altLang="en-US" b="1" dirty="0"/>
              <a:t>追踪</a:t>
            </a:r>
            <a:r>
              <a:rPr lang="en-US" altLang="zh-CN" b="1" dirty="0"/>
              <a:t>〕</a:t>
            </a:r>
            <a:r>
              <a:rPr lang="zh-CN" altLang="en-US" b="1" dirty="0"/>
              <a:t>目标 </a:t>
            </a:r>
            <a:endParaRPr lang="en-US" altLang="zh-CN" b="1" dirty="0" smtClean="0"/>
          </a:p>
          <a:p>
            <a:pPr>
              <a:buFont typeface="Arial"/>
              <a:buChar char="•"/>
            </a:pPr>
            <a:r>
              <a:rPr lang="en-US" altLang="zh-CN" b="1" dirty="0" smtClean="0">
                <a:hlinkClick r:id="rId3"/>
              </a:rPr>
              <a:t>aim </a:t>
            </a:r>
            <a:r>
              <a:rPr lang="en-US" altLang="zh-CN" b="1" dirty="0" err="1">
                <a:hlinkClick r:id="rId3"/>
              </a:rPr>
              <a:t>at〔track</a:t>
            </a:r>
            <a:r>
              <a:rPr lang="en-US" altLang="zh-CN" b="1" dirty="0">
                <a:hlinkClick r:id="rId3"/>
              </a:rPr>
              <a:t>〕 a </a:t>
            </a:r>
            <a:r>
              <a:rPr lang="en-US" altLang="zh-CN" b="1" dirty="0" smtClean="0">
                <a:hlinkClick r:id="rId3"/>
              </a:rPr>
              <a:t>target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87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138</TotalTime>
  <Words>687</Words>
  <Application>Microsoft Office PowerPoint</Application>
  <PresentationFormat>全屏显示(4:3)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27</cp:revision>
  <dcterms:created xsi:type="dcterms:W3CDTF">2016-03-11T00:13:24Z</dcterms:created>
  <dcterms:modified xsi:type="dcterms:W3CDTF">2016-03-17T01:30:00Z</dcterms:modified>
</cp:coreProperties>
</file>