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7ED2364-8B7B-44B9-A8C5-FA00DF183412}" type="datetimeFigureOut">
              <a:rPr lang="zh-CN" altLang="en-US" smtClean="0"/>
              <a:t>2016-4-28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107AA27-6A1C-49A8-A5E3-3FFC369E9A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ED2364-8B7B-44B9-A8C5-FA00DF183412}" type="datetimeFigureOut">
              <a:rPr lang="zh-CN" altLang="en-US" smtClean="0"/>
              <a:t>2016-4-28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07AA27-6A1C-49A8-A5E3-3FFC369E9A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ED2364-8B7B-44B9-A8C5-FA00DF183412}" type="datetimeFigureOut">
              <a:rPr lang="zh-CN" altLang="en-US" smtClean="0"/>
              <a:t>2016-4-28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07AA27-6A1C-49A8-A5E3-3FFC369E9A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ED2364-8B7B-44B9-A8C5-FA00DF183412}" type="datetimeFigureOut">
              <a:rPr lang="zh-CN" altLang="en-US" smtClean="0"/>
              <a:t>2016-4-28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07AA27-6A1C-49A8-A5E3-3FFC369E9A8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ED2364-8B7B-44B9-A8C5-FA00DF183412}" type="datetimeFigureOut">
              <a:rPr lang="zh-CN" altLang="en-US" smtClean="0"/>
              <a:t>2016-4-28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07AA27-6A1C-49A8-A5E3-3FFC369E9A8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ED2364-8B7B-44B9-A8C5-FA00DF183412}" type="datetimeFigureOut">
              <a:rPr lang="zh-CN" altLang="en-US" smtClean="0"/>
              <a:t>2016-4-28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07AA27-6A1C-49A8-A5E3-3FFC369E9A8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ED2364-8B7B-44B9-A8C5-FA00DF183412}" type="datetimeFigureOut">
              <a:rPr lang="zh-CN" altLang="en-US" smtClean="0"/>
              <a:t>2016-4-28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07AA27-6A1C-49A8-A5E3-3FFC369E9A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ED2364-8B7B-44B9-A8C5-FA00DF183412}" type="datetimeFigureOut">
              <a:rPr lang="zh-CN" altLang="en-US" smtClean="0"/>
              <a:t>2016-4-28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07AA27-6A1C-49A8-A5E3-3FFC369E9A8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ED2364-8B7B-44B9-A8C5-FA00DF183412}" type="datetimeFigureOut">
              <a:rPr lang="zh-CN" altLang="en-US" smtClean="0"/>
              <a:t>2016-4-28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07AA27-6A1C-49A8-A5E3-3FFC369E9A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7ED2364-8B7B-44B9-A8C5-FA00DF183412}" type="datetimeFigureOut">
              <a:rPr lang="zh-CN" altLang="en-US" smtClean="0"/>
              <a:t>2016-4-28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07AA27-6A1C-49A8-A5E3-3FFC369E9A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7ED2364-8B7B-44B9-A8C5-FA00DF183412}" type="datetimeFigureOut">
              <a:rPr lang="zh-CN" altLang="en-US" smtClean="0"/>
              <a:t>2016-4-28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107AA27-6A1C-49A8-A5E3-3FFC369E9A8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7ED2364-8B7B-44B9-A8C5-FA00DF183412}" type="datetimeFigureOut">
              <a:rPr lang="zh-CN" altLang="en-US" smtClean="0"/>
              <a:t>2016-4-28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107AA27-6A1C-49A8-A5E3-3FFC369E9A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deliver%20a%20lecture" TargetMode="External"/><Relationship Id="rId2" Type="http://schemas.openxmlformats.org/officeDocument/2006/relationships/hyperlink" Target="http://dict.cn/attend%20a%20lectu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ict.cn/give%20sb%20a%20lecture" TargetMode="External"/><Relationship Id="rId4" Type="http://schemas.openxmlformats.org/officeDocument/2006/relationships/hyperlink" Target="http://dict.cn/give%20a%20lectur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acknowledge%20sb's%20right%20to%20vote" TargetMode="External"/><Relationship Id="rId2" Type="http://schemas.openxmlformats.org/officeDocument/2006/relationships/hyperlink" Target="http://dict.cn/acknowledge%20sb's%20financial%20assistanc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ict.cn/contradict%20onesel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occupy%20sb's%20mind" TargetMode="External"/><Relationship Id="rId2" Type="http://schemas.openxmlformats.org/officeDocument/2006/relationships/hyperlink" Target="http://dict.cn/occupy%20an%20important%20pos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ict.cn/occupy%20sb's%20tim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occupy%20oneself%20in%20sth" TargetMode="External"/><Relationship Id="rId2" Type="http://schemas.openxmlformats.org/officeDocument/2006/relationships/hyperlink" Target="http://dict.cn/occupy%20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occupy%20with%20chores" TargetMode="External"/><Relationship Id="rId5" Type="http://schemas.openxmlformats.org/officeDocument/2006/relationships/hyperlink" Target="http://dict.cn/occupy%20with" TargetMode="External"/><Relationship Id="rId4" Type="http://schemas.openxmlformats.org/officeDocument/2006/relationships/hyperlink" Target="http://dict.cn/occupy%20in%20thinkin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compulsory" TargetMode="External"/><Relationship Id="rId2" Type="http://schemas.openxmlformats.org/officeDocument/2006/relationships/hyperlink" Target="http://dict.cn/optional%20course%E3%80%94subject%E3%80%95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govern%20constitutionally" TargetMode="External"/><Relationship Id="rId2" Type="http://schemas.openxmlformats.org/officeDocument/2006/relationships/hyperlink" Target="http://dict.cn/govern%20a%20country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be%20-fied%20as%20a%20doctor" TargetMode="External"/><Relationship Id="rId2" Type="http://schemas.openxmlformats.org/officeDocument/2006/relationships/hyperlink" Target="http://dict.cn/be%20-fied%20a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ict.cn/qualify%20oneself%20for%20the%20post" TargetMode="External"/><Relationship Id="rId4" Type="http://schemas.openxmlformats.org/officeDocument/2006/relationships/hyperlink" Target="http://dict.cn/be%20-fied%20for%20the%20posi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recommend%20sb%20for%20a%20post" TargetMode="External"/><Relationship Id="rId2" Type="http://schemas.openxmlformats.org/officeDocument/2006/relationships/hyperlink" Target="http://dict.cn/recommend%20the%20amateur%20writ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ict.cn/recommend%20sb%20to%20the%20president" TargetMode="External"/><Relationship Id="rId4" Type="http://schemas.openxmlformats.org/officeDocument/2006/relationships/hyperlink" Target="http://dict.cn/recommend%20t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spiritual%20comfort" TargetMode="External"/><Relationship Id="rId2" Type="http://schemas.openxmlformats.org/officeDocument/2006/relationships/hyperlink" Target="http://dict.cn/Dutch%20comfor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ict.cn/comfort%20the%20wounded" TargetMode="External"/><Relationship Id="rId4" Type="http://schemas.openxmlformats.org/officeDocument/2006/relationships/hyperlink" Target="http://dict.cn/comfort%20sta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revise%20for%20the%20examination" TargetMode="External"/><Relationship Id="rId2" Type="http://schemas.openxmlformats.org/officeDocument/2006/relationships/hyperlink" Target="http://dict.cn/revise%20a%20contrac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experienced%20tutor" TargetMode="External"/><Relationship Id="rId2" Type="http://schemas.openxmlformats.org/officeDocument/2006/relationships/hyperlink" Target="http://dict.cn/employ%E3%80%94have%E3%80%95%20a%20tu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ict.cn/maths%E3%80%94piano%E3%80%95%20tuto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accept%E3%80%94honor%E3%80%95%20draft" TargetMode="External"/><Relationship Id="rId2" Type="http://schemas.openxmlformats.org/officeDocument/2006/relationships/hyperlink" Target="http://dict.cn/draw%E3%80%94get%E3%80%95%20draf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ict.cn/original%20draf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be%20drafted%20as%20a%20soldier" TargetMode="External"/><Relationship Id="rId2" Type="http://schemas.openxmlformats.org/officeDocument/2006/relationships/hyperlink" Target="http://dict.cn/bank%20draf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ict.cn/avoid%E3%80%94escape%E3%80%95%20draft" TargetMode="External"/><Relationship Id="rId4" Type="http://schemas.openxmlformats.org/officeDocument/2006/relationships/hyperlink" Target="http://dict.cn/be%20drafted%20into%20the%20arm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856984" cy="6696744"/>
          </a:xfrm>
        </p:spPr>
        <p:txBody>
          <a:bodyPr>
            <a:normAutofit lnSpcReduction="10000"/>
          </a:bodyPr>
          <a:lstStyle/>
          <a:p>
            <a:r>
              <a:rPr lang="en-US" altLang="zh-CN" sz="4300" b="1" dirty="0" smtClean="0">
                <a:solidFill>
                  <a:schemeClr val="accent2"/>
                </a:solidFill>
              </a:rPr>
              <a:t>Lecture</a:t>
            </a:r>
            <a:r>
              <a:rPr lang="zh-CN" altLang="en-US" sz="4300" b="1" dirty="0" smtClean="0">
                <a:solidFill>
                  <a:schemeClr val="accent2"/>
                </a:solidFill>
              </a:rPr>
              <a:t> </a:t>
            </a:r>
            <a:r>
              <a:rPr lang="zh-CN" altLang="en-US" sz="4300" b="1" dirty="0" smtClean="0"/>
              <a:t> </a:t>
            </a:r>
            <a:r>
              <a:rPr lang="zh-CN" altLang="en-US" sz="2800" b="1" dirty="0" smtClean="0"/>
              <a:t>　 </a:t>
            </a:r>
            <a:r>
              <a:rPr lang="en-US" altLang="zh-CN" sz="2800" b="1" dirty="0" smtClean="0"/>
              <a:t>n.</a:t>
            </a:r>
            <a:r>
              <a:rPr lang="zh-CN" altLang="en-US" sz="2800" b="1" dirty="0" smtClean="0"/>
              <a:t>讲课；演讲；训话  </a:t>
            </a:r>
            <a:r>
              <a:rPr lang="en-US" altLang="zh-CN" sz="2800" b="1" dirty="0" smtClean="0"/>
              <a:t>v.</a:t>
            </a:r>
            <a:r>
              <a:rPr lang="zh-CN" altLang="en-US" sz="2800" b="1" dirty="0" smtClean="0"/>
              <a:t>训斥；讲课</a:t>
            </a:r>
            <a:r>
              <a:rPr lang="zh-CN" altLang="en-US" sz="2800" b="1" dirty="0" smtClean="0"/>
              <a:t>；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他</a:t>
            </a:r>
            <a:r>
              <a:rPr lang="zh-CN" altLang="en-US" sz="2800" b="1" dirty="0">
                <a:solidFill>
                  <a:schemeClr val="bg1"/>
                </a:solidFill>
              </a:rPr>
              <a:t>的讲课涉及到语言诸方面的问题。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r>
              <a:rPr lang="en-US" altLang="zh-CN" sz="2800" b="1" u="sng" dirty="0" smtClean="0">
                <a:solidFill>
                  <a:srgbClr val="FF9900"/>
                </a:solidFill>
              </a:rPr>
              <a:t>His </a:t>
            </a:r>
            <a:r>
              <a:rPr lang="en-US" altLang="zh-CN" sz="2800" b="1" i="1" u="sng" dirty="0">
                <a:solidFill>
                  <a:srgbClr val="FF9900"/>
                </a:solidFill>
              </a:rPr>
              <a:t>lecture</a:t>
            </a:r>
            <a:r>
              <a:rPr lang="en-US" altLang="zh-CN" sz="2800" b="1" u="sng" dirty="0">
                <a:solidFill>
                  <a:srgbClr val="FF9900"/>
                </a:solidFill>
              </a:rPr>
              <a:t> covered various aspects of language</a:t>
            </a:r>
            <a:r>
              <a:rPr lang="en-US" altLang="zh-CN" sz="2800" b="1" u="sng" dirty="0" smtClean="0">
                <a:solidFill>
                  <a:srgbClr val="FF9900"/>
                </a:solidFill>
              </a:rPr>
              <a:t>.</a:t>
            </a:r>
          </a:p>
          <a:p>
            <a:r>
              <a:rPr lang="zh-CN" altLang="en-US" sz="2800" b="1" dirty="0"/>
              <a:t>他给学生们讲了关于现代作家的一课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r>
              <a:rPr lang="en-US" altLang="zh-CN" sz="2800" b="1" u="sng" dirty="0" smtClean="0">
                <a:solidFill>
                  <a:srgbClr val="FF9900"/>
                </a:solidFill>
              </a:rPr>
              <a:t>He </a:t>
            </a:r>
            <a:r>
              <a:rPr lang="en-US" altLang="zh-CN" sz="2800" b="1" i="1" u="sng" dirty="0">
                <a:solidFill>
                  <a:srgbClr val="FF9900"/>
                </a:solidFill>
              </a:rPr>
              <a:t>lectured</a:t>
            </a:r>
            <a:r>
              <a:rPr lang="en-US" altLang="zh-CN" sz="2800" b="1" u="sng" dirty="0">
                <a:solidFill>
                  <a:srgbClr val="FF9900"/>
                </a:solidFill>
              </a:rPr>
              <a:t> to his students on modern writers</a:t>
            </a:r>
            <a:r>
              <a:rPr lang="en-US" altLang="zh-CN" sz="2800" b="1" u="sng" dirty="0" smtClean="0">
                <a:solidFill>
                  <a:srgbClr val="FF9900"/>
                </a:solidFill>
              </a:rPr>
              <a:t>.</a:t>
            </a:r>
          </a:p>
          <a:p>
            <a:pPr>
              <a:buFont typeface="Arial"/>
              <a:buChar char="•"/>
            </a:pPr>
            <a:r>
              <a:rPr lang="zh-CN" altLang="en-US" sz="2800" b="1" dirty="0"/>
              <a:t>听演讲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听课 </a:t>
            </a:r>
          </a:p>
          <a:p>
            <a:pPr>
              <a:buFont typeface="Arial"/>
              <a:buChar char="•"/>
            </a:pPr>
            <a:r>
              <a:rPr lang="en-US" altLang="zh-CN" sz="2800" b="1" dirty="0" smtClean="0">
                <a:hlinkClick r:id="rId2"/>
              </a:rPr>
              <a:t>attend </a:t>
            </a:r>
            <a:r>
              <a:rPr lang="en-US" altLang="zh-CN" sz="2800" b="1" dirty="0">
                <a:hlinkClick r:id="rId2"/>
              </a:rPr>
              <a:t>a lecture</a:t>
            </a:r>
            <a:r>
              <a:rPr lang="en-US" altLang="zh-CN" sz="2800" b="1" dirty="0"/>
              <a:t> </a:t>
            </a:r>
            <a:endParaRPr lang="en-US" altLang="zh-CN" sz="2800" b="1" dirty="0" smtClean="0"/>
          </a:p>
          <a:p>
            <a:pPr>
              <a:buFont typeface="Arial"/>
              <a:buChar char="•"/>
            </a:pPr>
            <a:r>
              <a:rPr lang="zh-CN" altLang="en-US" sz="2800" b="1" dirty="0"/>
              <a:t>演讲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讲课 </a:t>
            </a:r>
          </a:p>
          <a:p>
            <a:pPr>
              <a:buFont typeface="Arial"/>
              <a:buChar char="•"/>
            </a:pPr>
            <a:r>
              <a:rPr lang="en-US" altLang="zh-CN" sz="2800" b="1" dirty="0" smtClean="0">
                <a:hlinkClick r:id="rId3"/>
              </a:rPr>
              <a:t>deliver </a:t>
            </a:r>
            <a:r>
              <a:rPr lang="en-US" altLang="zh-CN" sz="2800" b="1" dirty="0">
                <a:hlinkClick r:id="rId3"/>
              </a:rPr>
              <a:t>a lecture</a:t>
            </a:r>
            <a:r>
              <a:rPr lang="en-US" altLang="zh-CN" sz="2800" b="1" dirty="0"/>
              <a:t> </a:t>
            </a:r>
            <a:endParaRPr lang="en-US" altLang="zh-CN" sz="2800" b="1" dirty="0" smtClean="0"/>
          </a:p>
          <a:p>
            <a:pPr>
              <a:buFont typeface="Arial"/>
              <a:buChar char="•"/>
            </a:pPr>
            <a:r>
              <a:rPr lang="zh-CN" altLang="en-US" sz="2800" b="1" dirty="0"/>
              <a:t>给上课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发表演讲 </a:t>
            </a:r>
            <a:endParaRPr lang="en-US" altLang="zh-CN" sz="2800" b="1" dirty="0" smtClean="0"/>
          </a:p>
          <a:p>
            <a:pPr>
              <a:buFont typeface="Arial"/>
              <a:buChar char="•"/>
            </a:pPr>
            <a:r>
              <a:rPr lang="en-US" altLang="zh-CN" sz="2800" b="1" dirty="0" smtClean="0">
                <a:hlinkClick r:id="rId4"/>
              </a:rPr>
              <a:t>give </a:t>
            </a:r>
            <a:r>
              <a:rPr lang="en-US" altLang="zh-CN" sz="2800" b="1" dirty="0">
                <a:hlinkClick r:id="rId4"/>
              </a:rPr>
              <a:t>a </a:t>
            </a:r>
            <a:r>
              <a:rPr lang="en-US" altLang="zh-CN" sz="2800" b="1" dirty="0" smtClean="0">
                <a:hlinkClick r:id="rId4"/>
              </a:rPr>
              <a:t>lecture</a:t>
            </a:r>
            <a:endParaRPr lang="zh-CN" altLang="en-US" sz="2800" b="1" dirty="0"/>
          </a:p>
          <a:p>
            <a:pPr>
              <a:buFont typeface="Arial"/>
              <a:buChar char="•"/>
            </a:pPr>
            <a:r>
              <a:rPr lang="zh-CN" altLang="en-US" sz="2800" b="1" dirty="0"/>
              <a:t>训斥某人 </a:t>
            </a:r>
          </a:p>
          <a:p>
            <a:pPr>
              <a:buFont typeface="Arial"/>
              <a:buChar char="•"/>
            </a:pPr>
            <a:r>
              <a:rPr lang="en-US" altLang="zh-CN" sz="2800" b="1" dirty="0" smtClean="0">
                <a:hlinkClick r:id="rId5"/>
              </a:rPr>
              <a:t>give </a:t>
            </a:r>
            <a:r>
              <a:rPr lang="en-US" altLang="zh-CN" sz="2800" b="1" dirty="0" err="1">
                <a:hlinkClick r:id="rId5"/>
              </a:rPr>
              <a:t>sb</a:t>
            </a:r>
            <a:r>
              <a:rPr lang="en-US" altLang="zh-CN" sz="2800" b="1" dirty="0">
                <a:hlinkClick r:id="rId5"/>
              </a:rPr>
              <a:t> a </a:t>
            </a:r>
            <a:r>
              <a:rPr lang="en-US" altLang="zh-CN" sz="2800" b="1" dirty="0" smtClean="0">
                <a:hlinkClick r:id="rId5"/>
              </a:rPr>
              <a:t>lecture</a:t>
            </a:r>
            <a:r>
              <a:rPr lang="en-US" altLang="zh-CN" sz="2800" b="1" dirty="0"/>
              <a:t/>
            </a:r>
            <a:br>
              <a:rPr lang="en-US" altLang="zh-CN" sz="2800" b="1" dirty="0"/>
            </a:br>
            <a:r>
              <a:rPr lang="zh-CN" altLang="en-US" sz="2800" b="1" dirty="0" smtClean="0"/>
              <a:t> 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5472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856984" cy="66967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500" b="1" dirty="0" smtClean="0">
                <a:solidFill>
                  <a:srgbClr val="C00000"/>
                </a:solidFill>
              </a:rPr>
              <a:t>Acknowledge</a:t>
            </a:r>
            <a:r>
              <a:rPr lang="zh-CN" altLang="en-US" sz="35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2800" b="1" dirty="0" smtClean="0"/>
              <a:t>   </a:t>
            </a:r>
            <a:r>
              <a:rPr lang="en-US" altLang="zh-CN" sz="2800" b="1" dirty="0" err="1"/>
              <a:t>vt.</a:t>
            </a:r>
            <a:r>
              <a:rPr lang="zh-CN" altLang="en-US" sz="2800" b="1" dirty="0"/>
              <a:t>承认；告知收到；公认；表示感谢</a:t>
            </a:r>
            <a:r>
              <a:rPr lang="zh-CN" altLang="en-US" sz="2800" b="1" dirty="0" smtClean="0"/>
              <a:t>；</a:t>
            </a:r>
            <a:endParaRPr lang="en-US" altLang="zh-CN" sz="2800" b="1" dirty="0" smtClean="0"/>
          </a:p>
          <a:p>
            <a:r>
              <a:rPr lang="zh-CN" altLang="en-US" sz="2800" b="1" dirty="0"/>
              <a:t>我们承认改革的需要。</a:t>
            </a:r>
          </a:p>
          <a:p>
            <a:r>
              <a:rPr lang="en-US" altLang="zh-CN" sz="2800" b="1" u="sng" dirty="0" smtClean="0">
                <a:solidFill>
                  <a:srgbClr val="FF9900"/>
                </a:solidFill>
              </a:rPr>
              <a:t>We </a:t>
            </a:r>
            <a:r>
              <a:rPr lang="en-US" altLang="zh-CN" sz="2800" b="1" i="1" u="sng" dirty="0">
                <a:solidFill>
                  <a:srgbClr val="FF9900"/>
                </a:solidFill>
              </a:rPr>
              <a:t>acknowledged</a:t>
            </a:r>
            <a:r>
              <a:rPr lang="en-US" altLang="zh-CN" sz="2800" b="1" u="sng" dirty="0">
                <a:solidFill>
                  <a:srgbClr val="FF9900"/>
                </a:solidFill>
              </a:rPr>
              <a:t> the need for reform</a:t>
            </a:r>
            <a:r>
              <a:rPr lang="en-US" altLang="zh-CN" sz="2800" b="1" u="sng" dirty="0" smtClean="0">
                <a:solidFill>
                  <a:srgbClr val="FF9900"/>
                </a:solidFill>
              </a:rPr>
              <a:t>.</a:t>
            </a:r>
          </a:p>
          <a:p>
            <a:r>
              <a:rPr lang="zh-CN" altLang="en-US" sz="2800" b="1" dirty="0"/>
              <a:t>希望你当众</a:t>
            </a:r>
            <a:r>
              <a:rPr lang="zh-CN" altLang="en-US" sz="2800" b="1" dirty="0" smtClean="0"/>
              <a:t>认错</a:t>
            </a:r>
            <a:r>
              <a:rPr lang="zh-CN" altLang="en-US" sz="2800" b="1" dirty="0"/>
              <a:t>。</a:t>
            </a:r>
            <a:endParaRPr lang="en-US" altLang="zh-CN" sz="2800" b="1" dirty="0" smtClean="0"/>
          </a:p>
          <a:p>
            <a:r>
              <a:rPr lang="en-US" altLang="zh-CN" sz="2800" b="1" u="sng" dirty="0" smtClean="0">
                <a:solidFill>
                  <a:srgbClr val="FF9900"/>
                </a:solidFill>
              </a:rPr>
              <a:t>We </a:t>
            </a:r>
            <a:r>
              <a:rPr lang="en-US" altLang="zh-CN" sz="2800" b="1" u="sng" dirty="0">
                <a:solidFill>
                  <a:srgbClr val="FF9900"/>
                </a:solidFill>
              </a:rPr>
              <a:t>hope you can </a:t>
            </a:r>
            <a:r>
              <a:rPr lang="en-US" altLang="zh-CN" sz="2800" b="1" i="1" u="sng" dirty="0">
                <a:solidFill>
                  <a:srgbClr val="FF9900"/>
                </a:solidFill>
              </a:rPr>
              <a:t>acknowledge</a:t>
            </a:r>
            <a:r>
              <a:rPr lang="en-US" altLang="zh-CN" sz="2800" b="1" u="sng" dirty="0">
                <a:solidFill>
                  <a:srgbClr val="FF9900"/>
                </a:solidFill>
              </a:rPr>
              <a:t> your mistake in public</a:t>
            </a:r>
            <a:r>
              <a:rPr lang="en-US" altLang="zh-CN" sz="2800" b="1" u="sng" dirty="0" smtClean="0">
                <a:solidFill>
                  <a:srgbClr val="FF9900"/>
                </a:solidFill>
              </a:rPr>
              <a:t>.</a:t>
            </a:r>
          </a:p>
          <a:p>
            <a:r>
              <a:rPr lang="en-US" altLang="zh-CN" sz="3500" b="1" i="1" u="sng" dirty="0" smtClean="0">
                <a:solidFill>
                  <a:srgbClr val="C00000"/>
                </a:solidFill>
              </a:rPr>
              <a:t>Acknowledgement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r>
              <a:rPr lang="zh-CN" altLang="en-US" sz="2800" b="1" dirty="0" smtClean="0"/>
              <a:t>我们</a:t>
            </a:r>
            <a:r>
              <a:rPr lang="zh-CN" altLang="en-US" sz="2800" b="1" dirty="0"/>
              <a:t>送些酬劳，对您的大力协助聊表谢意。 </a:t>
            </a:r>
            <a:r>
              <a:rPr lang="zh-CN" altLang="en-US" sz="2800" b="1" dirty="0" smtClean="0"/>
              <a:t> </a:t>
            </a:r>
            <a:endParaRPr lang="en-US" altLang="zh-CN" sz="2800" b="1" dirty="0" smtClean="0"/>
          </a:p>
          <a:p>
            <a:r>
              <a:rPr lang="en-US" altLang="zh-CN" sz="2800" b="1" u="sng" dirty="0" smtClean="0">
                <a:solidFill>
                  <a:srgbClr val="FF9900"/>
                </a:solidFill>
              </a:rPr>
              <a:t>We </a:t>
            </a:r>
            <a:r>
              <a:rPr lang="en-US" altLang="zh-CN" sz="2800" b="1" u="sng" dirty="0">
                <a:solidFill>
                  <a:srgbClr val="FF9900"/>
                </a:solidFill>
              </a:rPr>
              <a:t>are sending you some money in </a:t>
            </a:r>
            <a:r>
              <a:rPr lang="en-US" altLang="zh-CN" sz="2800" b="1" i="1" u="sng" dirty="0">
                <a:solidFill>
                  <a:srgbClr val="FF9900"/>
                </a:solidFill>
              </a:rPr>
              <a:t>acknowledgement</a:t>
            </a:r>
            <a:r>
              <a:rPr lang="en-US" altLang="zh-CN" sz="2800" b="1" u="sng" dirty="0">
                <a:solidFill>
                  <a:srgbClr val="FF9900"/>
                </a:solidFill>
              </a:rPr>
              <a:t> of your valuable help</a:t>
            </a:r>
            <a:r>
              <a:rPr lang="en-US" altLang="zh-CN" sz="2800" b="1" u="sng" dirty="0" smtClean="0">
                <a:solidFill>
                  <a:srgbClr val="FF9900"/>
                </a:solidFill>
              </a:rPr>
              <a:t>.</a:t>
            </a:r>
          </a:p>
          <a:p>
            <a:r>
              <a:rPr lang="zh-CN" altLang="en-US" sz="2800" b="1" dirty="0"/>
              <a:t>感谢某人的经济</a:t>
            </a:r>
            <a:r>
              <a:rPr lang="zh-CN" altLang="en-US" sz="2800" b="1" dirty="0" smtClean="0"/>
              <a:t>援助</a:t>
            </a:r>
            <a:endParaRPr lang="en-US" altLang="zh-CN" sz="2800" b="1" dirty="0" smtClean="0"/>
          </a:p>
          <a:p>
            <a:r>
              <a:rPr lang="en-US" altLang="zh-CN" sz="2800" b="1" dirty="0" smtClean="0">
                <a:hlinkClick r:id="rId2"/>
              </a:rPr>
              <a:t>acknowledge </a:t>
            </a:r>
            <a:r>
              <a:rPr lang="en-US" altLang="zh-CN" sz="2800" b="1" dirty="0" err="1">
                <a:hlinkClick r:id="rId2"/>
              </a:rPr>
              <a:t>sb's</a:t>
            </a:r>
            <a:r>
              <a:rPr lang="en-US" altLang="zh-CN" sz="2800" b="1" dirty="0">
                <a:hlinkClick r:id="rId2"/>
              </a:rPr>
              <a:t> financial </a:t>
            </a:r>
            <a:r>
              <a:rPr lang="en-US" altLang="zh-CN" sz="2800" b="1" dirty="0" smtClean="0">
                <a:hlinkClick r:id="rId2"/>
              </a:rPr>
              <a:t>assistance</a:t>
            </a:r>
            <a:endParaRPr lang="en-US" altLang="zh-CN" sz="2800" b="1" dirty="0" smtClean="0"/>
          </a:p>
          <a:p>
            <a:r>
              <a:rPr lang="zh-CN" altLang="en-US" sz="2800" b="1" dirty="0"/>
              <a:t>承认某人有</a:t>
            </a:r>
            <a:r>
              <a:rPr lang="zh-CN" altLang="en-US" sz="2800" b="1" dirty="0" smtClean="0"/>
              <a:t>选举权</a:t>
            </a:r>
            <a:endParaRPr lang="en-US" altLang="zh-CN" sz="2800" b="1" dirty="0" smtClean="0"/>
          </a:p>
          <a:p>
            <a:r>
              <a:rPr lang="en-US" altLang="zh-CN" sz="2800" b="1" dirty="0" smtClean="0">
                <a:hlinkClick r:id="rId3"/>
              </a:rPr>
              <a:t>acknowledge </a:t>
            </a:r>
            <a:r>
              <a:rPr lang="en-US" altLang="zh-CN" sz="2800" b="1" dirty="0" err="1">
                <a:hlinkClick r:id="rId3"/>
              </a:rPr>
              <a:t>sb's</a:t>
            </a:r>
            <a:r>
              <a:rPr lang="en-US" altLang="zh-CN" sz="2800" b="1" dirty="0">
                <a:hlinkClick r:id="rId3"/>
              </a:rPr>
              <a:t> right to </a:t>
            </a:r>
            <a:r>
              <a:rPr lang="en-US" altLang="zh-CN" sz="2800" b="1" dirty="0" smtClean="0">
                <a:hlinkClick r:id="rId3"/>
              </a:rPr>
              <a:t>vote</a:t>
            </a:r>
            <a:r>
              <a:rPr lang="en-US" altLang="zh-CN" sz="2800" b="1" dirty="0"/>
              <a:t/>
            </a:r>
            <a:br>
              <a:rPr lang="en-US" altLang="zh-CN" sz="2800" b="1" dirty="0"/>
            </a:br>
            <a:endParaRPr lang="zh-CN" altLang="en-US" sz="2800" b="1" dirty="0"/>
          </a:p>
          <a:p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5472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856984" cy="6696744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Contradict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2800" b="1" dirty="0" smtClean="0"/>
              <a:t>   </a:t>
            </a:r>
            <a:r>
              <a:rPr lang="en-US" altLang="zh-CN" sz="2800" b="1" dirty="0" err="1"/>
              <a:t>vt.</a:t>
            </a:r>
            <a:r>
              <a:rPr lang="zh-CN" altLang="en-US" sz="2800" b="1" dirty="0"/>
              <a:t>反驳；与 </a:t>
            </a:r>
            <a:r>
              <a:rPr lang="en-US" altLang="zh-CN" sz="2800" b="1" dirty="0"/>
              <a:t>... </a:t>
            </a:r>
            <a:r>
              <a:rPr lang="zh-CN" altLang="en-US" sz="2800" b="1" dirty="0" smtClean="0"/>
              <a:t>矛盾</a:t>
            </a:r>
            <a:endParaRPr lang="en-US" altLang="zh-CN" sz="2800" b="1" dirty="0" smtClean="0"/>
          </a:p>
          <a:p>
            <a:r>
              <a:rPr lang="zh-CN" altLang="en-US" sz="2800" b="1" dirty="0"/>
              <a:t>别和你父亲</a:t>
            </a:r>
            <a:r>
              <a:rPr lang="zh-CN" altLang="en-US" sz="2800" b="1" dirty="0" smtClean="0"/>
              <a:t>犟嘴。</a:t>
            </a:r>
            <a:endParaRPr lang="en-US" altLang="zh-CN" sz="2800" b="1" dirty="0" smtClean="0"/>
          </a:p>
          <a:p>
            <a:r>
              <a:rPr lang="en-US" altLang="zh-CN" sz="2800" b="1" u="sng" dirty="0" smtClean="0">
                <a:solidFill>
                  <a:srgbClr val="FF9900"/>
                </a:solidFill>
              </a:rPr>
              <a:t>Don't </a:t>
            </a:r>
            <a:r>
              <a:rPr lang="en-US" altLang="zh-CN" sz="2800" b="1" i="1" u="sng" dirty="0">
                <a:solidFill>
                  <a:srgbClr val="FF9900"/>
                </a:solidFill>
              </a:rPr>
              <a:t>contradict</a:t>
            </a:r>
            <a:r>
              <a:rPr lang="en-US" altLang="zh-CN" sz="2800" b="1" u="sng" dirty="0">
                <a:solidFill>
                  <a:srgbClr val="FF9900"/>
                </a:solidFill>
              </a:rPr>
              <a:t> your father</a:t>
            </a:r>
            <a:r>
              <a:rPr lang="en-US" altLang="zh-CN" sz="2800" b="1" u="sng" dirty="0" smtClean="0">
                <a:solidFill>
                  <a:srgbClr val="FF9900"/>
                </a:solidFill>
              </a:rPr>
              <a:t>.</a:t>
            </a:r>
          </a:p>
          <a:p>
            <a:r>
              <a:rPr lang="zh-CN" altLang="en-US" sz="2800" b="1" dirty="0"/>
              <a:t>两种说法相互抵触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r>
              <a:rPr lang="en-US" altLang="zh-CN" sz="2800" b="1" u="sng" dirty="0" smtClean="0">
                <a:solidFill>
                  <a:srgbClr val="FF9900"/>
                </a:solidFill>
              </a:rPr>
              <a:t>The </a:t>
            </a:r>
            <a:r>
              <a:rPr lang="en-US" altLang="zh-CN" sz="2800" b="1" u="sng" dirty="0">
                <a:solidFill>
                  <a:srgbClr val="FF9900"/>
                </a:solidFill>
              </a:rPr>
              <a:t>two statements </a:t>
            </a:r>
            <a:r>
              <a:rPr lang="en-US" altLang="zh-CN" sz="2800" b="1" i="1" u="sng" dirty="0">
                <a:solidFill>
                  <a:srgbClr val="FF9900"/>
                </a:solidFill>
              </a:rPr>
              <a:t>contradict</a:t>
            </a:r>
            <a:r>
              <a:rPr lang="en-US" altLang="zh-CN" sz="2800" b="1" u="sng" dirty="0">
                <a:solidFill>
                  <a:srgbClr val="FF9900"/>
                </a:solidFill>
              </a:rPr>
              <a:t> each other</a:t>
            </a:r>
            <a:r>
              <a:rPr lang="en-US" altLang="zh-CN" sz="2800" b="1" u="sng" dirty="0" smtClean="0">
                <a:solidFill>
                  <a:srgbClr val="FF9900"/>
                </a:solidFill>
              </a:rPr>
              <a:t>.</a:t>
            </a:r>
          </a:p>
          <a:p>
            <a:r>
              <a:rPr lang="zh-CN" altLang="en-US" sz="2800" b="1" dirty="0"/>
              <a:t>这个报道与我们昨天听到的有矛盾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r>
              <a:rPr lang="en-US" altLang="zh-CN" sz="2800" b="1" u="sng" dirty="0" smtClean="0">
                <a:solidFill>
                  <a:srgbClr val="FF9900"/>
                </a:solidFill>
              </a:rPr>
              <a:t>The </a:t>
            </a:r>
            <a:r>
              <a:rPr lang="en-US" altLang="zh-CN" sz="2800" b="1" u="sng" dirty="0">
                <a:solidFill>
                  <a:srgbClr val="FF9900"/>
                </a:solidFill>
              </a:rPr>
              <a:t>report </a:t>
            </a:r>
            <a:r>
              <a:rPr lang="en-US" altLang="zh-CN" sz="2800" b="1" i="1" u="sng" dirty="0">
                <a:solidFill>
                  <a:srgbClr val="FF9900"/>
                </a:solidFill>
              </a:rPr>
              <a:t>contradicts</a:t>
            </a:r>
            <a:r>
              <a:rPr lang="en-US" altLang="zh-CN" sz="2800" b="1" u="sng" dirty="0">
                <a:solidFill>
                  <a:srgbClr val="FF9900"/>
                </a:solidFill>
              </a:rPr>
              <a:t> what we heard yesterday</a:t>
            </a:r>
            <a:r>
              <a:rPr lang="en-US" altLang="zh-CN" sz="2800" b="1" u="sng" dirty="0" smtClean="0">
                <a:solidFill>
                  <a:srgbClr val="FF9900"/>
                </a:solidFill>
              </a:rPr>
              <a:t>.</a:t>
            </a:r>
          </a:p>
          <a:p>
            <a:r>
              <a:rPr lang="zh-CN" altLang="en-US" sz="2800" b="1" dirty="0" smtClean="0"/>
              <a:t>自相矛盾</a:t>
            </a:r>
            <a:endParaRPr lang="en-US" altLang="zh-CN" sz="2800" b="1" dirty="0" smtClean="0"/>
          </a:p>
          <a:p>
            <a:r>
              <a:rPr lang="en-US" altLang="zh-CN" sz="2800" b="1" dirty="0" smtClean="0">
                <a:hlinkClick r:id="rId2"/>
              </a:rPr>
              <a:t>contradict oneself</a:t>
            </a:r>
            <a:endParaRPr lang="en-US" altLang="zh-CN" sz="2800" b="1" dirty="0" smtClean="0"/>
          </a:p>
          <a:p>
            <a:r>
              <a:rPr lang="en-US" altLang="zh-CN" sz="2800" b="1" dirty="0"/>
              <a:t/>
            </a:r>
            <a:br>
              <a:rPr lang="en-US" altLang="zh-CN" sz="2800" b="1" dirty="0"/>
            </a:br>
            <a:r>
              <a:rPr lang="en-US" altLang="zh-CN" sz="2800" b="1" dirty="0"/>
              <a:t/>
            </a:r>
            <a:br>
              <a:rPr lang="en-US" altLang="zh-CN" sz="2800" b="1" dirty="0"/>
            </a:b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5472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856984" cy="6696744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Occupy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  </a:t>
            </a:r>
            <a:r>
              <a:rPr lang="zh-CN" altLang="en-US" sz="2800" b="1" dirty="0" smtClean="0"/>
              <a:t> </a:t>
            </a:r>
            <a:r>
              <a:rPr lang="zh-CN" altLang="en-US" sz="2800" b="1" dirty="0"/>
              <a:t>　 </a:t>
            </a:r>
            <a:r>
              <a:rPr lang="en-US" altLang="zh-CN" sz="2800" b="1" dirty="0" err="1"/>
              <a:t>vt.</a:t>
            </a:r>
            <a:r>
              <a:rPr lang="zh-CN" altLang="en-US" sz="2800" b="1" dirty="0"/>
              <a:t>占用；占领；从事；使忙碌；</a:t>
            </a:r>
            <a:r>
              <a:rPr lang="zh-CN" altLang="en-US" sz="2800" b="1" dirty="0" smtClean="0"/>
              <a:t>专心</a:t>
            </a:r>
            <a:endParaRPr lang="en-US" altLang="zh-CN" sz="2800" b="1" dirty="0" smtClean="0"/>
          </a:p>
          <a:p>
            <a:r>
              <a:rPr lang="zh-CN" altLang="en-US" sz="2800" b="1" dirty="0"/>
              <a:t>那个座位有人</a:t>
            </a:r>
            <a:r>
              <a:rPr lang="zh-CN" altLang="en-US" sz="2800" b="1" dirty="0" smtClean="0"/>
              <a:t>吗</a:t>
            </a:r>
            <a:r>
              <a:rPr lang="zh-CN" altLang="en-US" sz="2800" b="1" dirty="0"/>
              <a:t>？</a:t>
            </a:r>
            <a:endParaRPr lang="en-US" altLang="zh-CN" sz="2800" b="1" dirty="0" smtClean="0"/>
          </a:p>
          <a:p>
            <a:r>
              <a:rPr lang="en-US" altLang="zh-CN" sz="2800" b="1" u="sng" dirty="0" smtClean="0">
                <a:solidFill>
                  <a:srgbClr val="FF9900"/>
                </a:solidFill>
              </a:rPr>
              <a:t>Is </a:t>
            </a:r>
            <a:r>
              <a:rPr lang="en-US" altLang="zh-CN" sz="2800" b="1" u="sng" dirty="0">
                <a:solidFill>
                  <a:srgbClr val="FF9900"/>
                </a:solidFill>
              </a:rPr>
              <a:t>that seat </a:t>
            </a:r>
            <a:r>
              <a:rPr lang="en-US" altLang="zh-CN" sz="2800" b="1" i="1" u="sng" dirty="0">
                <a:solidFill>
                  <a:srgbClr val="FF9900"/>
                </a:solidFill>
              </a:rPr>
              <a:t>occupied</a:t>
            </a:r>
            <a:r>
              <a:rPr lang="en-US" altLang="zh-CN" sz="2800" b="1" u="sng" dirty="0" smtClean="0">
                <a:solidFill>
                  <a:srgbClr val="FF9900"/>
                </a:solidFill>
              </a:rPr>
              <a:t>?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阅读</a:t>
            </a:r>
            <a:r>
              <a:rPr lang="zh-CN" altLang="en-US" sz="2800" b="1" dirty="0"/>
              <a:t>占去了我大部分的闲暇时间。 </a:t>
            </a:r>
          </a:p>
          <a:p>
            <a:r>
              <a:rPr lang="en-US" altLang="zh-CN" sz="2800" b="1" u="sng" dirty="0">
                <a:solidFill>
                  <a:srgbClr val="FF9900"/>
                </a:solidFill>
              </a:rPr>
              <a:t>Reading </a:t>
            </a:r>
            <a:r>
              <a:rPr lang="en-US" altLang="zh-CN" sz="2800" b="1" i="1" u="sng" dirty="0">
                <a:solidFill>
                  <a:srgbClr val="FF9900"/>
                </a:solidFill>
              </a:rPr>
              <a:t>occupies</a:t>
            </a:r>
            <a:r>
              <a:rPr lang="en-US" altLang="zh-CN" sz="2800" b="1" u="sng" dirty="0">
                <a:solidFill>
                  <a:srgbClr val="FF9900"/>
                </a:solidFill>
              </a:rPr>
              <a:t> most of my free time</a:t>
            </a:r>
            <a:r>
              <a:rPr lang="en-US" altLang="zh-CN" sz="2800" b="1" u="sng" dirty="0" smtClean="0">
                <a:solidFill>
                  <a:srgbClr val="FF9900"/>
                </a:solidFill>
              </a:rPr>
              <a:t>.</a:t>
            </a:r>
          </a:p>
          <a:p>
            <a:pPr>
              <a:buFont typeface="Arial"/>
              <a:buChar char="•"/>
            </a:pPr>
            <a:r>
              <a:rPr lang="zh-CN" altLang="en-US" sz="2800" b="1" dirty="0"/>
              <a:t>占据重要位置 </a:t>
            </a:r>
          </a:p>
          <a:p>
            <a:pPr>
              <a:buFont typeface="Arial"/>
              <a:buChar char="•"/>
            </a:pPr>
            <a:r>
              <a:rPr lang="en-US" altLang="zh-CN" sz="2800" b="1" dirty="0" smtClean="0">
                <a:hlinkClick r:id="rId2"/>
              </a:rPr>
              <a:t>occupy </a:t>
            </a:r>
            <a:r>
              <a:rPr lang="en-US" altLang="zh-CN" sz="2800" b="1" dirty="0">
                <a:hlinkClick r:id="rId2"/>
              </a:rPr>
              <a:t>an important post</a:t>
            </a:r>
            <a:r>
              <a:rPr lang="en-US" altLang="zh-CN" sz="2800" b="1" dirty="0"/>
              <a:t> </a:t>
            </a:r>
            <a:endParaRPr lang="en-US" altLang="zh-CN" sz="2800" b="1" dirty="0" smtClean="0"/>
          </a:p>
          <a:p>
            <a:pPr>
              <a:buFont typeface="Arial"/>
              <a:buChar char="•"/>
            </a:pPr>
            <a:r>
              <a:rPr lang="zh-CN" altLang="en-US" sz="2800" b="1" dirty="0"/>
              <a:t>萦绕在某人的心头 </a:t>
            </a:r>
            <a:endParaRPr lang="en-US" altLang="zh-CN" sz="2800" b="1" dirty="0" smtClean="0"/>
          </a:p>
          <a:p>
            <a:pPr>
              <a:buFont typeface="Arial"/>
              <a:buChar char="•"/>
            </a:pPr>
            <a:r>
              <a:rPr lang="en-US" altLang="zh-CN" sz="2800" b="1" dirty="0" smtClean="0">
                <a:hlinkClick r:id="rId3"/>
              </a:rPr>
              <a:t>occupy </a:t>
            </a:r>
            <a:r>
              <a:rPr lang="en-US" altLang="zh-CN" sz="2800" b="1" dirty="0" err="1">
                <a:hlinkClick r:id="rId3"/>
              </a:rPr>
              <a:t>sb's</a:t>
            </a:r>
            <a:r>
              <a:rPr lang="en-US" altLang="zh-CN" sz="2800" b="1" dirty="0">
                <a:hlinkClick r:id="rId3"/>
              </a:rPr>
              <a:t> </a:t>
            </a:r>
            <a:r>
              <a:rPr lang="en-US" altLang="zh-CN" sz="2800" b="1" dirty="0" smtClean="0">
                <a:hlinkClick r:id="rId3"/>
              </a:rPr>
              <a:t>mind</a:t>
            </a:r>
            <a:endParaRPr lang="zh-CN" altLang="en-US" sz="2800" b="1" dirty="0"/>
          </a:p>
          <a:p>
            <a:pPr>
              <a:buFont typeface="Arial"/>
              <a:buChar char="•"/>
            </a:pPr>
            <a:r>
              <a:rPr lang="zh-CN" altLang="en-US" sz="2800" b="1" dirty="0"/>
              <a:t>占用某人的时间 </a:t>
            </a:r>
          </a:p>
          <a:p>
            <a:pPr>
              <a:buFont typeface="Arial"/>
              <a:buChar char="•"/>
            </a:pPr>
            <a:r>
              <a:rPr lang="en-US" altLang="zh-CN" sz="2800" b="1" dirty="0" smtClean="0">
                <a:hlinkClick r:id="rId4"/>
              </a:rPr>
              <a:t>occupy </a:t>
            </a:r>
            <a:r>
              <a:rPr lang="en-US" altLang="zh-CN" sz="2800" b="1" dirty="0" err="1">
                <a:hlinkClick r:id="rId4"/>
              </a:rPr>
              <a:t>sb's</a:t>
            </a:r>
            <a:r>
              <a:rPr lang="en-US" altLang="zh-CN" sz="2800" b="1" dirty="0">
                <a:hlinkClick r:id="rId4"/>
              </a:rPr>
              <a:t> time</a:t>
            </a:r>
            <a:r>
              <a:rPr lang="en-US" altLang="zh-CN" sz="2800" b="1" dirty="0"/>
              <a:t> </a:t>
            </a:r>
            <a:br>
              <a:rPr lang="en-US" altLang="zh-CN" sz="2800" b="1" dirty="0"/>
            </a:b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5472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856984" cy="6696744"/>
          </a:xfrm>
        </p:spPr>
        <p:txBody>
          <a:bodyPr>
            <a:normAutofit/>
          </a:bodyPr>
          <a:lstStyle/>
          <a:p>
            <a:pPr lvl="0">
              <a:buClr>
                <a:srgbClr val="838995"/>
              </a:buClr>
              <a:buFont typeface="Arial"/>
              <a:buChar char="•"/>
            </a:pPr>
            <a:r>
              <a:rPr lang="en-US" altLang="zh-CN" sz="2800" b="1" dirty="0">
                <a:solidFill>
                  <a:srgbClr val="FFFFFF"/>
                </a:solidFill>
                <a:hlinkClick r:id="rId2"/>
              </a:rPr>
              <a:t>occupy </a:t>
            </a:r>
            <a:r>
              <a:rPr lang="en-US" altLang="zh-CN" sz="2800" b="1" dirty="0" smtClean="0">
                <a:solidFill>
                  <a:srgbClr val="FFFFFF"/>
                </a:solidFill>
                <a:hlinkClick r:id="rId2"/>
              </a:rPr>
              <a:t>in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  </a:t>
            </a:r>
            <a:r>
              <a:rPr lang="zh-CN" altLang="en-US" sz="2800" b="1" dirty="0" smtClean="0">
                <a:solidFill>
                  <a:prstClr val="black"/>
                </a:solidFill>
              </a:rPr>
              <a:t>从事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忙于</a:t>
            </a:r>
            <a:r>
              <a:rPr lang="en-US" altLang="zh-CN" sz="2800" b="1" dirty="0">
                <a:solidFill>
                  <a:srgbClr val="FFFFFF"/>
                </a:solidFill>
              </a:rPr>
              <a:t>,</a:t>
            </a:r>
            <a:r>
              <a:rPr lang="zh-CN" altLang="en-US" sz="2800" b="1" dirty="0">
                <a:solidFill>
                  <a:srgbClr val="FFFFFF"/>
                </a:solidFill>
              </a:rPr>
              <a:t>从事于 </a:t>
            </a:r>
          </a:p>
          <a:p>
            <a:pPr lvl="0">
              <a:buClr>
                <a:srgbClr val="838995"/>
              </a:buClr>
              <a:buFont typeface="Arial"/>
              <a:buChar char="•"/>
            </a:pPr>
            <a:r>
              <a:rPr lang="zh-CN" altLang="en-US" sz="2800" b="1" dirty="0"/>
              <a:t>从事</a:t>
            </a:r>
            <a:r>
              <a:rPr lang="en-US" altLang="zh-CN" sz="2800" b="1" dirty="0"/>
              <a:t>〔</a:t>
            </a:r>
            <a:r>
              <a:rPr lang="zh-CN" altLang="en-US" sz="2800" b="1" dirty="0"/>
              <a:t>忙于</a:t>
            </a:r>
            <a:r>
              <a:rPr lang="en-US" altLang="zh-CN" sz="2800" b="1" dirty="0"/>
              <a:t>〕</a:t>
            </a:r>
            <a:r>
              <a:rPr lang="zh-CN" altLang="en-US" sz="2800" b="1" dirty="0"/>
              <a:t>某事 </a:t>
            </a:r>
          </a:p>
          <a:p>
            <a:pPr lvl="0">
              <a:buClr>
                <a:srgbClr val="838995"/>
              </a:buClr>
              <a:buFont typeface="Arial"/>
              <a:buChar char="•"/>
            </a:pPr>
            <a:r>
              <a:rPr lang="en-US" altLang="zh-CN" sz="2800" b="1" dirty="0">
                <a:solidFill>
                  <a:srgbClr val="FFFFFF"/>
                </a:solidFill>
                <a:hlinkClick r:id="rId3"/>
              </a:rPr>
              <a:t>occupy oneself in </a:t>
            </a:r>
            <a:r>
              <a:rPr lang="en-US" altLang="zh-CN" sz="2800" b="1" dirty="0" err="1">
                <a:solidFill>
                  <a:srgbClr val="FFFFFF"/>
                </a:solidFill>
                <a:hlinkClick r:id="rId3"/>
              </a:rPr>
              <a:t>sth</a:t>
            </a:r>
            <a:r>
              <a:rPr lang="en-US" altLang="zh-CN" sz="2800" b="1" dirty="0">
                <a:solidFill>
                  <a:srgbClr val="FFFFFF"/>
                </a:solidFill>
              </a:rPr>
              <a:t> </a:t>
            </a:r>
          </a:p>
          <a:p>
            <a:pPr lvl="0">
              <a:buClr>
                <a:srgbClr val="838995"/>
              </a:buClr>
              <a:buFont typeface="Arial"/>
              <a:buChar char="•"/>
            </a:pPr>
            <a:r>
              <a:rPr lang="zh-CN" altLang="en-US" sz="2800" b="1" dirty="0"/>
              <a:t>沉思着 </a:t>
            </a:r>
          </a:p>
          <a:p>
            <a:pPr lvl="0">
              <a:buClr>
                <a:srgbClr val="838995"/>
              </a:buClr>
              <a:buFont typeface="Arial"/>
              <a:buChar char="•"/>
            </a:pPr>
            <a:r>
              <a:rPr lang="en-US" altLang="zh-CN" sz="2800" b="1" dirty="0">
                <a:solidFill>
                  <a:srgbClr val="FFFFFF"/>
                </a:solidFill>
                <a:hlinkClick r:id="rId4"/>
              </a:rPr>
              <a:t>occupy in thinking</a:t>
            </a:r>
            <a:r>
              <a:rPr lang="en-US" altLang="zh-CN" sz="2800" b="1" dirty="0">
                <a:solidFill>
                  <a:srgbClr val="FFFFFF"/>
                </a:solidFill>
              </a:rPr>
              <a:t> </a:t>
            </a:r>
          </a:p>
          <a:p>
            <a:pPr lvl="0">
              <a:buClr>
                <a:srgbClr val="838995"/>
              </a:buClr>
              <a:buFont typeface="Arial"/>
              <a:buChar char="•"/>
            </a:pPr>
            <a:r>
              <a:rPr lang="en-US" altLang="zh-CN" sz="2800" b="1" dirty="0">
                <a:solidFill>
                  <a:srgbClr val="FFFFFF"/>
                </a:solidFill>
                <a:hlinkClick r:id="rId5"/>
              </a:rPr>
              <a:t>occupy </a:t>
            </a:r>
            <a:r>
              <a:rPr lang="en-US" altLang="zh-CN" sz="2800" b="1" dirty="0" smtClean="0">
                <a:solidFill>
                  <a:srgbClr val="FFFFFF"/>
                </a:solidFill>
                <a:hlinkClick r:id="rId5"/>
              </a:rPr>
              <a:t>with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  </a:t>
            </a:r>
            <a:r>
              <a:rPr lang="zh-CN" altLang="en-US" sz="2800" b="1" dirty="0" smtClean="0">
                <a:solidFill>
                  <a:prstClr val="black"/>
                </a:solidFill>
              </a:rPr>
              <a:t>忙于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全力</a:t>
            </a:r>
            <a:r>
              <a:rPr lang="zh-CN" altLang="en-US" sz="2800" b="1" dirty="0">
                <a:solidFill>
                  <a:srgbClr val="FFFFFF"/>
                </a:solidFill>
              </a:rPr>
              <a:t>从事 </a:t>
            </a:r>
          </a:p>
          <a:p>
            <a:pPr lvl="0">
              <a:buClr>
                <a:srgbClr val="838995"/>
              </a:buClr>
              <a:buFont typeface="Arial"/>
              <a:buChar char="•"/>
            </a:pPr>
            <a:r>
              <a:rPr lang="zh-CN" altLang="en-US" sz="2800" b="1" dirty="0"/>
              <a:t>忙于家务琐事 </a:t>
            </a:r>
          </a:p>
          <a:p>
            <a:pPr lvl="0">
              <a:buClr>
                <a:srgbClr val="838995"/>
              </a:buClr>
              <a:buFont typeface="Arial"/>
              <a:buChar char="•"/>
            </a:pPr>
            <a:r>
              <a:rPr lang="en-US" altLang="zh-CN" sz="2800" b="1" dirty="0">
                <a:solidFill>
                  <a:srgbClr val="FFFFFF"/>
                </a:solidFill>
                <a:hlinkClick r:id="rId6"/>
              </a:rPr>
              <a:t>occupy with chores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5472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856984" cy="6696744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Enterprise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3600" b="1" dirty="0" smtClean="0">
                <a:solidFill>
                  <a:srgbClr val="FFFF00"/>
                </a:solidFill>
              </a:rPr>
              <a:t> </a:t>
            </a:r>
            <a:r>
              <a:rPr lang="zh-CN" altLang="en-US" sz="3600" b="1" dirty="0">
                <a:solidFill>
                  <a:srgbClr val="FFFF00"/>
                </a:solidFill>
              </a:rPr>
              <a:t>　</a:t>
            </a:r>
            <a:r>
              <a:rPr lang="zh-CN" altLang="en-US" sz="2800" b="1" dirty="0"/>
              <a:t> 　 </a:t>
            </a:r>
            <a:r>
              <a:rPr lang="en-US" altLang="zh-CN" sz="2800" b="1" dirty="0"/>
              <a:t>n.</a:t>
            </a:r>
            <a:r>
              <a:rPr lang="zh-CN" altLang="en-US" sz="2800" b="1" dirty="0"/>
              <a:t>企业；事业；进取心；</a:t>
            </a:r>
            <a:r>
              <a:rPr lang="zh-CN" altLang="en-US" sz="2800" b="1" dirty="0" smtClean="0"/>
              <a:t>谋划</a:t>
            </a:r>
            <a:endParaRPr lang="en-US" altLang="zh-CN" sz="2800" b="1" dirty="0" smtClean="0"/>
          </a:p>
          <a:p>
            <a:r>
              <a:rPr lang="zh-CN" altLang="en-US" sz="2800" b="1" dirty="0"/>
              <a:t>现在这家企业基础稳固，很快就会赢利。 </a:t>
            </a:r>
            <a:endParaRPr lang="en-US" altLang="zh-CN" sz="2800" b="1" dirty="0" smtClean="0"/>
          </a:p>
          <a:p>
            <a:r>
              <a:rPr lang="en-US" altLang="zh-CN" sz="2800" b="1" u="sng" dirty="0" smtClean="0">
                <a:solidFill>
                  <a:srgbClr val="FF9900"/>
                </a:solidFill>
              </a:rPr>
              <a:t>This </a:t>
            </a:r>
            <a:r>
              <a:rPr lang="en-US" altLang="zh-CN" sz="2800" b="1" i="1" u="sng" dirty="0">
                <a:solidFill>
                  <a:srgbClr val="FF9900"/>
                </a:solidFill>
              </a:rPr>
              <a:t>enterprise</a:t>
            </a:r>
            <a:r>
              <a:rPr lang="en-US" altLang="zh-CN" sz="2800" b="1" u="sng" dirty="0">
                <a:solidFill>
                  <a:srgbClr val="FF9900"/>
                </a:solidFill>
              </a:rPr>
              <a:t> is now on a firm footing and should soon get profits</a:t>
            </a:r>
            <a:r>
              <a:rPr lang="en-US" altLang="zh-CN" sz="2800" b="1" u="sng" dirty="0" smtClean="0">
                <a:solidFill>
                  <a:srgbClr val="FF9900"/>
                </a:solidFill>
              </a:rPr>
              <a:t>.</a:t>
            </a:r>
            <a:endParaRPr lang="zh-CN" altLang="en-US" sz="2800" b="1" u="sng" dirty="0">
              <a:solidFill>
                <a:srgbClr val="FF9900"/>
              </a:solidFill>
            </a:endParaRPr>
          </a:p>
          <a:p>
            <a:r>
              <a:rPr lang="zh-CN" altLang="en-US" sz="2800" b="1" dirty="0"/>
              <a:t>他们投身于一项激动人心的科学事业。 </a:t>
            </a:r>
            <a:endParaRPr lang="en-US" altLang="zh-CN" sz="2800" b="1" dirty="0" smtClean="0"/>
          </a:p>
          <a:p>
            <a:r>
              <a:rPr lang="en-US" altLang="zh-CN" sz="2800" b="1" u="sng" dirty="0" smtClean="0">
                <a:solidFill>
                  <a:srgbClr val="FF9900"/>
                </a:solidFill>
              </a:rPr>
              <a:t>They </a:t>
            </a:r>
            <a:r>
              <a:rPr lang="en-US" altLang="zh-CN" sz="2800" b="1" u="sng" dirty="0">
                <a:solidFill>
                  <a:srgbClr val="FF9900"/>
                </a:solidFill>
              </a:rPr>
              <a:t>are involved in an exciting scientific </a:t>
            </a:r>
            <a:r>
              <a:rPr lang="en-US" altLang="zh-CN" sz="2800" b="1" i="1" u="sng" dirty="0">
                <a:solidFill>
                  <a:srgbClr val="FF9900"/>
                </a:solidFill>
              </a:rPr>
              <a:t>enterprise</a:t>
            </a:r>
            <a:r>
              <a:rPr lang="en-US" altLang="zh-CN" sz="2800" b="1" u="sng" dirty="0" smtClean="0">
                <a:solidFill>
                  <a:srgbClr val="FF9900"/>
                </a:solidFill>
              </a:rPr>
              <a:t>.</a:t>
            </a:r>
            <a:endParaRPr lang="zh-CN" altLang="en-US" sz="2800" b="1" u="sng" dirty="0">
              <a:solidFill>
                <a:srgbClr val="FF9900"/>
              </a:solidFill>
            </a:endParaRPr>
          </a:p>
          <a:p>
            <a:r>
              <a:rPr lang="zh-CN" altLang="en-US" sz="2800" b="1" dirty="0"/>
              <a:t>如果我们要克服困难，我们就要有进取精神。 </a:t>
            </a:r>
            <a:endParaRPr lang="en-US" altLang="zh-CN" sz="2800" b="1" dirty="0" smtClean="0"/>
          </a:p>
          <a:p>
            <a:r>
              <a:rPr lang="en-US" altLang="zh-CN" sz="2800" b="1" u="sng" dirty="0" smtClean="0">
                <a:solidFill>
                  <a:srgbClr val="FF9900"/>
                </a:solidFill>
              </a:rPr>
              <a:t>We </a:t>
            </a:r>
            <a:r>
              <a:rPr lang="en-US" altLang="zh-CN" sz="2800" b="1" u="sng" dirty="0">
                <a:solidFill>
                  <a:srgbClr val="FF9900"/>
                </a:solidFill>
              </a:rPr>
              <a:t>need a spirit of </a:t>
            </a:r>
            <a:r>
              <a:rPr lang="en-US" altLang="zh-CN" sz="2800" b="1" i="1" u="sng" dirty="0">
                <a:solidFill>
                  <a:srgbClr val="FF9900"/>
                </a:solidFill>
              </a:rPr>
              <a:t>enterprise</a:t>
            </a:r>
            <a:r>
              <a:rPr lang="en-US" altLang="zh-CN" sz="2800" b="1" u="sng" dirty="0">
                <a:solidFill>
                  <a:srgbClr val="FF9900"/>
                </a:solidFill>
              </a:rPr>
              <a:t> if we are to overcome our difficulties.</a:t>
            </a:r>
            <a:r>
              <a:rPr lang="en-US" altLang="zh-CN" sz="2800" b="1" dirty="0"/>
              <a:t/>
            </a:r>
            <a:br>
              <a:rPr lang="en-US" altLang="zh-CN" sz="2800" b="1" dirty="0"/>
            </a:br>
            <a:endParaRPr lang="zh-CN" altLang="en-US" sz="2800" b="1" dirty="0"/>
          </a:p>
          <a:p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5472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856984" cy="6696744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Optional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2800" b="1" dirty="0" smtClean="0"/>
              <a:t>  </a:t>
            </a:r>
            <a:r>
              <a:rPr lang="zh-CN" altLang="en-US" sz="2800" b="1" dirty="0"/>
              <a:t>　 </a:t>
            </a:r>
            <a:r>
              <a:rPr lang="en-US" altLang="zh-CN" sz="2800" b="1" dirty="0"/>
              <a:t>adj.</a:t>
            </a:r>
            <a:r>
              <a:rPr lang="zh-CN" altLang="en-US" sz="2800" b="1" dirty="0"/>
              <a:t>任选</a:t>
            </a:r>
            <a:r>
              <a:rPr lang="zh-CN" altLang="en-US" sz="2800" b="1" dirty="0" smtClean="0"/>
              <a:t>的</a:t>
            </a:r>
            <a:endParaRPr lang="en-US" altLang="zh-CN" sz="2800" b="1" dirty="0" smtClean="0"/>
          </a:p>
          <a:p>
            <a:r>
              <a:rPr lang="zh-CN" altLang="en-US" sz="2800" b="1" dirty="0"/>
              <a:t>保险范围可以随意选择。 </a:t>
            </a:r>
            <a:endParaRPr lang="en-US" altLang="zh-CN" sz="2800" b="1" dirty="0" smtClean="0"/>
          </a:p>
          <a:p>
            <a:r>
              <a:rPr lang="en-US" altLang="zh-CN" sz="2800" b="1" u="sng" dirty="0" smtClean="0">
                <a:solidFill>
                  <a:srgbClr val="FF9900"/>
                </a:solidFill>
              </a:rPr>
              <a:t>The </a:t>
            </a:r>
            <a:r>
              <a:rPr lang="en-US" altLang="zh-CN" sz="2800" b="1" u="sng" dirty="0">
                <a:solidFill>
                  <a:srgbClr val="FF9900"/>
                </a:solidFill>
              </a:rPr>
              <a:t>insurance cover is </a:t>
            </a:r>
            <a:r>
              <a:rPr lang="en-US" altLang="zh-CN" sz="2800" b="1" i="1" u="sng" dirty="0">
                <a:solidFill>
                  <a:srgbClr val="FF9900"/>
                </a:solidFill>
              </a:rPr>
              <a:t>optional</a:t>
            </a:r>
            <a:r>
              <a:rPr lang="en-US" altLang="zh-CN" sz="2800" b="1" u="sng" dirty="0" smtClean="0">
                <a:solidFill>
                  <a:srgbClr val="FF9900"/>
                </a:solidFill>
              </a:rPr>
              <a:t>.</a:t>
            </a:r>
            <a:endParaRPr lang="zh-CN" altLang="en-US" sz="2800" b="1" u="sng" dirty="0">
              <a:solidFill>
                <a:srgbClr val="FF9900"/>
              </a:solidFill>
            </a:endParaRPr>
          </a:p>
          <a:p>
            <a:r>
              <a:rPr lang="zh-CN" altLang="en-US" sz="2800" b="1" dirty="0"/>
              <a:t>那是你的自由。 </a:t>
            </a:r>
            <a:endParaRPr lang="en-US" altLang="zh-CN" sz="2800" b="1" dirty="0" smtClean="0"/>
          </a:p>
          <a:p>
            <a:r>
              <a:rPr lang="en-US" altLang="zh-CN" sz="2800" b="1" u="sng" dirty="0" smtClean="0">
                <a:solidFill>
                  <a:srgbClr val="FF9900"/>
                </a:solidFill>
              </a:rPr>
              <a:t>It </a:t>
            </a:r>
            <a:r>
              <a:rPr lang="en-US" altLang="zh-CN" sz="2800" b="1" u="sng" dirty="0">
                <a:solidFill>
                  <a:srgbClr val="FF9900"/>
                </a:solidFill>
              </a:rPr>
              <a:t>is </a:t>
            </a:r>
            <a:r>
              <a:rPr lang="en-US" altLang="zh-CN" sz="2800" b="1" i="1" u="sng" dirty="0">
                <a:solidFill>
                  <a:srgbClr val="FF9900"/>
                </a:solidFill>
              </a:rPr>
              <a:t>optional</a:t>
            </a:r>
            <a:r>
              <a:rPr lang="en-US" altLang="zh-CN" sz="2800" b="1" u="sng" dirty="0">
                <a:solidFill>
                  <a:srgbClr val="FF9900"/>
                </a:solidFill>
              </a:rPr>
              <a:t> with you</a:t>
            </a:r>
            <a:r>
              <a:rPr lang="en-US" altLang="zh-CN" sz="2800" b="1" u="sng" dirty="0" smtClean="0">
                <a:solidFill>
                  <a:srgbClr val="FF9900"/>
                </a:solidFill>
              </a:rPr>
              <a:t>.</a:t>
            </a:r>
            <a:endParaRPr lang="zh-CN" altLang="en-US" sz="2800" b="1" u="sng" dirty="0">
              <a:solidFill>
                <a:srgbClr val="FF9900"/>
              </a:solidFill>
            </a:endParaRPr>
          </a:p>
          <a:p>
            <a:r>
              <a:rPr lang="zh-CN" altLang="en-US" sz="2800" b="1" dirty="0"/>
              <a:t>这些物品是可以任选的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但只能选一个。</a:t>
            </a:r>
          </a:p>
          <a:p>
            <a:r>
              <a:rPr lang="en-US" altLang="zh-CN" sz="2800" b="1" u="sng" dirty="0" smtClean="0">
                <a:solidFill>
                  <a:srgbClr val="FF9900"/>
                </a:solidFill>
              </a:rPr>
              <a:t>The </a:t>
            </a:r>
            <a:r>
              <a:rPr lang="en-US" altLang="zh-CN" sz="2800" b="1" u="sng" dirty="0">
                <a:solidFill>
                  <a:srgbClr val="FF9900"/>
                </a:solidFill>
              </a:rPr>
              <a:t>goods are </a:t>
            </a:r>
            <a:r>
              <a:rPr lang="en-US" altLang="zh-CN" sz="2800" b="1" i="1" u="sng" dirty="0">
                <a:solidFill>
                  <a:srgbClr val="FF9900"/>
                </a:solidFill>
              </a:rPr>
              <a:t>optional</a:t>
            </a:r>
            <a:r>
              <a:rPr lang="en-US" altLang="zh-CN" sz="2800" b="1" u="sng" dirty="0">
                <a:solidFill>
                  <a:srgbClr val="FF9900"/>
                </a:solidFill>
              </a:rPr>
              <a:t>, but only one</a:t>
            </a:r>
            <a:r>
              <a:rPr lang="en-US" altLang="zh-CN" sz="2800" b="1" u="sng" dirty="0" smtClean="0">
                <a:solidFill>
                  <a:srgbClr val="FF9900"/>
                </a:solidFill>
              </a:rPr>
              <a:t>.</a:t>
            </a:r>
          </a:p>
          <a:p>
            <a:r>
              <a:rPr lang="zh-CN" altLang="en-US" sz="2800" b="1" dirty="0"/>
              <a:t>选修</a:t>
            </a:r>
            <a:r>
              <a:rPr lang="zh-CN" altLang="en-US" sz="2800" b="1" dirty="0" smtClean="0"/>
              <a:t>科目</a:t>
            </a:r>
            <a:endParaRPr lang="en-US" altLang="zh-CN" sz="2800" b="1" dirty="0" smtClean="0"/>
          </a:p>
          <a:p>
            <a:r>
              <a:rPr lang="en-US" altLang="zh-CN" sz="2800" b="1" dirty="0" smtClean="0">
                <a:hlinkClick r:id="rId2"/>
              </a:rPr>
              <a:t>optional </a:t>
            </a:r>
            <a:r>
              <a:rPr lang="en-US" altLang="zh-CN" sz="2800" b="1" dirty="0" err="1">
                <a:hlinkClick r:id="rId2"/>
              </a:rPr>
              <a:t>course〔subject</a:t>
            </a:r>
            <a:r>
              <a:rPr lang="en-US" altLang="zh-CN" sz="2800" b="1" dirty="0" smtClean="0">
                <a:hlinkClick r:id="rId2"/>
              </a:rPr>
              <a:t>〕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必修科目</a:t>
            </a:r>
            <a:r>
              <a:rPr lang="en-US" altLang="zh-CN" sz="2800" b="1" dirty="0"/>
              <a:t/>
            </a:r>
            <a:br>
              <a:rPr lang="en-US" altLang="zh-CN" sz="2800" b="1" dirty="0"/>
            </a:br>
            <a:r>
              <a:rPr lang="en-US" altLang="zh-CN" sz="2800" b="1" u="sng" dirty="0" smtClean="0">
                <a:hlinkClick r:id="rId3"/>
              </a:rPr>
              <a:t>compulsory</a:t>
            </a:r>
            <a:r>
              <a:rPr lang="en-US" altLang="zh-CN" sz="2800" b="1" u="sng" dirty="0" smtClean="0">
                <a:solidFill>
                  <a:srgbClr val="FF9900"/>
                </a:solidFill>
              </a:rPr>
              <a:t> course (subject)</a:t>
            </a:r>
            <a:endParaRPr lang="zh-CN" altLang="en-US" sz="2800" b="1" u="sng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72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856984" cy="6696744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Govern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2800" b="1" dirty="0"/>
              <a:t>　 </a:t>
            </a:r>
            <a:r>
              <a:rPr lang="en-US" altLang="zh-CN" sz="2800" b="1" dirty="0"/>
              <a:t>v.</a:t>
            </a:r>
            <a:r>
              <a:rPr lang="zh-CN" altLang="en-US" sz="2800" b="1" dirty="0"/>
              <a:t>统治；支配；管理；规定；</a:t>
            </a:r>
            <a:r>
              <a:rPr lang="zh-CN" altLang="en-US" sz="2800" b="1" dirty="0" smtClean="0"/>
              <a:t>控制</a:t>
            </a:r>
            <a:endParaRPr lang="en-US" altLang="zh-CN" sz="2800" b="1" dirty="0" smtClean="0"/>
          </a:p>
          <a:p>
            <a:r>
              <a:rPr lang="zh-CN" altLang="en-US" sz="2800" b="1" dirty="0"/>
              <a:t>教育让一个民族容易被领导，却很难被驱使；容易被统治，却很难被</a:t>
            </a:r>
            <a:r>
              <a:rPr lang="zh-CN" altLang="en-US" sz="2800" b="1" dirty="0" smtClean="0"/>
              <a:t>奴役</a:t>
            </a:r>
            <a:r>
              <a:rPr lang="zh-CN" altLang="en-US" sz="2800" b="1" dirty="0"/>
              <a:t>。</a:t>
            </a:r>
            <a:endParaRPr lang="en-US" altLang="zh-CN" sz="2800" b="1" dirty="0" smtClean="0"/>
          </a:p>
          <a:p>
            <a:r>
              <a:rPr lang="en-US" altLang="zh-CN" sz="2800" b="1" u="sng" dirty="0" smtClean="0">
                <a:solidFill>
                  <a:srgbClr val="FF9900"/>
                </a:solidFill>
              </a:rPr>
              <a:t>Education </a:t>
            </a:r>
            <a:r>
              <a:rPr lang="en-US" altLang="zh-CN" sz="2800" b="1" u="sng" dirty="0">
                <a:solidFill>
                  <a:srgbClr val="FF9900"/>
                </a:solidFill>
              </a:rPr>
              <a:t>makes a people easy to </a:t>
            </a:r>
            <a:r>
              <a:rPr lang="en-US" altLang="zh-CN" sz="2800" b="1" u="sng" dirty="0" smtClean="0">
                <a:solidFill>
                  <a:srgbClr val="FF9900"/>
                </a:solidFill>
              </a:rPr>
              <a:t>lead</a:t>
            </a:r>
            <a:r>
              <a:rPr lang="zh-CN" altLang="en-US" sz="2800" b="1" u="sng" dirty="0" smtClean="0">
                <a:solidFill>
                  <a:srgbClr val="FF9900"/>
                </a:solidFill>
              </a:rPr>
              <a:t>，</a:t>
            </a:r>
            <a:r>
              <a:rPr lang="en-US" altLang="zh-CN" sz="2800" b="1" u="sng" dirty="0" smtClean="0">
                <a:solidFill>
                  <a:srgbClr val="FF9900"/>
                </a:solidFill>
              </a:rPr>
              <a:t> </a:t>
            </a:r>
            <a:r>
              <a:rPr lang="en-US" altLang="zh-CN" sz="2800" b="1" u="sng" dirty="0">
                <a:solidFill>
                  <a:srgbClr val="FF9900"/>
                </a:solidFill>
              </a:rPr>
              <a:t>but difficult to drive: easy to </a:t>
            </a:r>
            <a:r>
              <a:rPr lang="en-US" altLang="zh-CN" sz="2800" b="1" i="1" u="sng" dirty="0" smtClean="0">
                <a:solidFill>
                  <a:srgbClr val="FF9900"/>
                </a:solidFill>
              </a:rPr>
              <a:t>govern</a:t>
            </a:r>
            <a:r>
              <a:rPr lang="zh-CN" altLang="en-US" sz="2800" b="1" i="1" u="sng" dirty="0" smtClean="0">
                <a:solidFill>
                  <a:srgbClr val="FF9900"/>
                </a:solidFill>
              </a:rPr>
              <a:t>，</a:t>
            </a:r>
            <a:r>
              <a:rPr lang="en-US" altLang="zh-CN" sz="2800" b="1" u="sng" dirty="0" smtClean="0">
                <a:solidFill>
                  <a:srgbClr val="FF9900"/>
                </a:solidFill>
              </a:rPr>
              <a:t> </a:t>
            </a:r>
            <a:r>
              <a:rPr lang="en-US" altLang="zh-CN" sz="2800" b="1" u="sng" dirty="0">
                <a:solidFill>
                  <a:srgbClr val="FF9900"/>
                </a:solidFill>
              </a:rPr>
              <a:t>but impossible to slave</a:t>
            </a:r>
            <a:r>
              <a:rPr lang="en-US" altLang="zh-CN" sz="2800" b="1" u="sng" dirty="0" smtClean="0">
                <a:solidFill>
                  <a:srgbClr val="FF9900"/>
                </a:solidFill>
              </a:rPr>
              <a:t>.</a:t>
            </a:r>
            <a:endParaRPr lang="zh-CN" altLang="en-US" sz="2800" b="1" u="sng" dirty="0">
              <a:solidFill>
                <a:srgbClr val="FF9900"/>
              </a:solidFill>
            </a:endParaRPr>
          </a:p>
          <a:p>
            <a:r>
              <a:rPr lang="zh-CN" altLang="en-US" sz="2800" b="1" dirty="0"/>
              <a:t>你决不要受别人意见的支配。 </a:t>
            </a:r>
            <a:endParaRPr lang="en-US" altLang="zh-CN" sz="2800" b="1" dirty="0" smtClean="0"/>
          </a:p>
          <a:p>
            <a:r>
              <a:rPr lang="en-US" altLang="zh-CN" sz="2800" b="1" u="sng" dirty="0" smtClean="0">
                <a:solidFill>
                  <a:srgbClr val="FF9900"/>
                </a:solidFill>
              </a:rPr>
              <a:t>You </a:t>
            </a:r>
            <a:r>
              <a:rPr lang="en-US" altLang="zh-CN" sz="2800" b="1" u="sng" dirty="0">
                <a:solidFill>
                  <a:srgbClr val="FF9900"/>
                </a:solidFill>
              </a:rPr>
              <a:t>must not be </a:t>
            </a:r>
            <a:r>
              <a:rPr lang="en-US" altLang="zh-CN" sz="2800" b="1" i="1" u="sng" dirty="0">
                <a:solidFill>
                  <a:srgbClr val="FF9900"/>
                </a:solidFill>
              </a:rPr>
              <a:t>governed</a:t>
            </a:r>
            <a:r>
              <a:rPr lang="en-US" altLang="zh-CN" sz="2800" b="1" u="sng" dirty="0">
                <a:solidFill>
                  <a:srgbClr val="FF9900"/>
                </a:solidFill>
              </a:rPr>
              <a:t> by the opinions of </a:t>
            </a:r>
            <a:r>
              <a:rPr lang="en-US" altLang="zh-CN" sz="2800" b="1" u="sng" dirty="0" smtClean="0">
                <a:solidFill>
                  <a:srgbClr val="FF9900"/>
                </a:solidFill>
              </a:rPr>
              <a:t>others.</a:t>
            </a:r>
          </a:p>
          <a:p>
            <a:pPr>
              <a:buFont typeface="Arial"/>
              <a:buChar char="•"/>
            </a:pPr>
            <a:r>
              <a:rPr lang="zh-CN" altLang="en-US" sz="2800" b="1" dirty="0"/>
              <a:t>治理国家 </a:t>
            </a:r>
            <a:endParaRPr lang="en-US" altLang="zh-CN" sz="2800" b="1" dirty="0" smtClean="0"/>
          </a:p>
          <a:p>
            <a:pPr>
              <a:buFont typeface="Arial"/>
              <a:buChar char="•"/>
            </a:pPr>
            <a:r>
              <a:rPr lang="en-US" altLang="zh-CN" sz="2800" b="1" dirty="0" smtClean="0">
                <a:solidFill>
                  <a:srgbClr val="C00000"/>
                </a:solidFill>
                <a:hlinkClick r:id="rId2"/>
              </a:rPr>
              <a:t>govern </a:t>
            </a:r>
            <a:r>
              <a:rPr lang="en-US" altLang="zh-CN" sz="2800" b="1" dirty="0">
                <a:solidFill>
                  <a:srgbClr val="C00000"/>
                </a:solidFill>
                <a:hlinkClick r:id="rId2"/>
              </a:rPr>
              <a:t>a </a:t>
            </a:r>
            <a:r>
              <a:rPr lang="en-US" altLang="zh-CN" sz="2800" b="1" dirty="0" smtClean="0">
                <a:solidFill>
                  <a:srgbClr val="C00000"/>
                </a:solidFill>
                <a:hlinkClick r:id="rId2"/>
              </a:rPr>
              <a:t>country</a:t>
            </a:r>
            <a:endParaRPr lang="zh-CN" altLang="en-US" sz="2800" b="1" dirty="0">
              <a:solidFill>
                <a:srgbClr val="C00000"/>
              </a:solidFill>
            </a:endParaRPr>
          </a:p>
          <a:p>
            <a:pPr>
              <a:buFont typeface="Arial"/>
              <a:buChar char="•"/>
            </a:pPr>
            <a:r>
              <a:rPr lang="zh-CN" altLang="en-US" sz="2800" b="1" dirty="0"/>
              <a:t>以宪法治理 </a:t>
            </a:r>
          </a:p>
          <a:p>
            <a:pPr>
              <a:buFont typeface="Arial"/>
              <a:buChar char="•"/>
            </a:pPr>
            <a:r>
              <a:rPr lang="en-US" altLang="zh-CN" sz="2800" b="1" dirty="0" smtClean="0">
                <a:hlinkClick r:id="rId3"/>
              </a:rPr>
              <a:t>govern constitutionally</a:t>
            </a:r>
            <a:endParaRPr lang="zh-CN" altLang="en-US" sz="2800" b="1" dirty="0"/>
          </a:p>
          <a:p>
            <a:r>
              <a:rPr lang="zh-CN" altLang="en-US" sz="2800" b="1" dirty="0" smtClean="0"/>
              <a:t> 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5472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856984" cy="6696744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27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856984" cy="6696744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chemeClr val="accent2"/>
                </a:solidFill>
              </a:rPr>
              <a:t>Qualify</a:t>
            </a:r>
            <a:r>
              <a:rPr lang="zh-CN" altLang="en-US" sz="3600" b="1" dirty="0" smtClean="0">
                <a:solidFill>
                  <a:schemeClr val="accent2"/>
                </a:solidFill>
              </a:rPr>
              <a:t> </a:t>
            </a:r>
            <a:r>
              <a:rPr lang="zh-CN" altLang="en-US" sz="2800" b="1" dirty="0"/>
              <a:t>　 </a:t>
            </a:r>
            <a:r>
              <a:rPr lang="en-US" altLang="zh-CN" sz="2800" b="1" dirty="0" err="1"/>
              <a:t>vt</a:t>
            </a:r>
            <a:r>
              <a:rPr lang="en-US" altLang="zh-CN" sz="2800" b="1" dirty="0" err="1" smtClean="0"/>
              <a:t>.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使</a:t>
            </a:r>
            <a:r>
              <a:rPr lang="zh-CN" altLang="en-US" sz="2800" b="1" dirty="0"/>
              <a:t>具备资格</a:t>
            </a:r>
            <a:r>
              <a:rPr lang="zh-CN" altLang="en-US" sz="2800" b="1" dirty="0" smtClean="0"/>
              <a:t>；</a:t>
            </a:r>
            <a:r>
              <a:rPr lang="en-US" altLang="zh-CN" sz="2800" b="1" dirty="0" smtClean="0"/>
              <a:t>vi</a:t>
            </a:r>
            <a:r>
              <a:rPr lang="en-US" altLang="zh-CN" sz="2800" b="1" dirty="0"/>
              <a:t>.</a:t>
            </a:r>
            <a:r>
              <a:rPr lang="zh-CN" altLang="en-US" sz="2800" b="1" dirty="0"/>
              <a:t>取得资格；</a:t>
            </a:r>
            <a:r>
              <a:rPr lang="zh-CN" altLang="en-US" sz="2800" b="1" dirty="0" smtClean="0"/>
              <a:t>合格</a:t>
            </a:r>
            <a:endParaRPr lang="en-US" altLang="zh-CN" sz="2800" b="1" dirty="0" smtClean="0"/>
          </a:p>
          <a:p>
            <a:r>
              <a:rPr lang="zh-CN" altLang="en-US" sz="2800" b="1" dirty="0"/>
              <a:t>他的知识和技能使他有资格担任这项工作。</a:t>
            </a:r>
            <a:endParaRPr lang="en-US" altLang="zh-CN" sz="2800" b="1" dirty="0"/>
          </a:p>
          <a:p>
            <a:r>
              <a:rPr lang="en-US" altLang="zh-CN" sz="2800" b="1" u="sng" dirty="0" smtClean="0">
                <a:solidFill>
                  <a:srgbClr val="FF9900"/>
                </a:solidFill>
              </a:rPr>
              <a:t>His </a:t>
            </a:r>
            <a:r>
              <a:rPr lang="en-US" altLang="zh-CN" sz="2800" b="1" u="sng" dirty="0">
                <a:solidFill>
                  <a:srgbClr val="FF9900"/>
                </a:solidFill>
              </a:rPr>
              <a:t>knowledge and skills </a:t>
            </a:r>
            <a:r>
              <a:rPr lang="en-US" altLang="zh-CN" sz="2800" b="1" i="1" u="sng" dirty="0">
                <a:solidFill>
                  <a:srgbClr val="FF9900"/>
                </a:solidFill>
              </a:rPr>
              <a:t>qualify</a:t>
            </a:r>
            <a:r>
              <a:rPr lang="en-US" altLang="zh-CN" sz="2800" b="1" u="sng" dirty="0">
                <a:solidFill>
                  <a:srgbClr val="FF9900"/>
                </a:solidFill>
              </a:rPr>
              <a:t> him for the job</a:t>
            </a:r>
            <a:r>
              <a:rPr lang="en-US" altLang="zh-CN" sz="2800" b="1" u="sng" dirty="0" smtClean="0">
                <a:solidFill>
                  <a:srgbClr val="FF9900"/>
                </a:solidFill>
              </a:rPr>
              <a:t>.</a:t>
            </a:r>
          </a:p>
          <a:p>
            <a:r>
              <a:rPr lang="zh-CN" altLang="en-US" sz="2800" b="1" dirty="0"/>
              <a:t>你在这里三年就可获加薪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r>
              <a:rPr lang="en-US" altLang="zh-CN" sz="2800" b="1" u="sng" dirty="0" smtClean="0">
                <a:solidFill>
                  <a:srgbClr val="FF9900"/>
                </a:solidFill>
              </a:rPr>
              <a:t>After </a:t>
            </a:r>
            <a:r>
              <a:rPr lang="en-US" altLang="zh-CN" sz="2800" b="1" u="sng" dirty="0">
                <a:solidFill>
                  <a:srgbClr val="FF9900"/>
                </a:solidFill>
              </a:rPr>
              <a:t>three years here you'll </a:t>
            </a:r>
            <a:r>
              <a:rPr lang="en-US" altLang="zh-CN" sz="2800" b="1" i="1" u="sng" dirty="0">
                <a:solidFill>
                  <a:srgbClr val="FF9900"/>
                </a:solidFill>
              </a:rPr>
              <a:t>qualify</a:t>
            </a:r>
            <a:r>
              <a:rPr lang="en-US" altLang="zh-CN" sz="2800" b="1" u="sng" dirty="0">
                <a:solidFill>
                  <a:srgbClr val="FF9900"/>
                </a:solidFill>
              </a:rPr>
              <a:t> for a rise</a:t>
            </a:r>
            <a:r>
              <a:rPr lang="en-US" altLang="zh-CN" sz="2800" b="1" u="sng" dirty="0" smtClean="0">
                <a:solidFill>
                  <a:srgbClr val="FF9900"/>
                </a:solidFill>
              </a:rPr>
              <a:t>.</a:t>
            </a:r>
          </a:p>
          <a:p>
            <a:pPr>
              <a:buFont typeface="Arial"/>
              <a:buChar char="•"/>
            </a:pPr>
            <a:r>
              <a:rPr lang="en-US" altLang="zh-CN" sz="2800" b="1" dirty="0">
                <a:hlinkClick r:id="rId2"/>
              </a:rPr>
              <a:t>be </a:t>
            </a:r>
            <a:r>
              <a:rPr lang="en-US" altLang="zh-CN" sz="2800" b="1" dirty="0" err="1" smtClean="0">
                <a:hlinkClick r:id="rId2"/>
              </a:rPr>
              <a:t>qualfied</a:t>
            </a:r>
            <a:r>
              <a:rPr lang="en-US" altLang="zh-CN" sz="2800" b="1" dirty="0" smtClean="0">
                <a:hlinkClick r:id="rId2"/>
              </a:rPr>
              <a:t> </a:t>
            </a:r>
            <a:r>
              <a:rPr lang="en-US" altLang="zh-CN" sz="2800" b="1" dirty="0">
                <a:hlinkClick r:id="rId2"/>
              </a:rPr>
              <a:t>as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有</a:t>
            </a:r>
            <a:r>
              <a:rPr lang="en-US" altLang="zh-CN" sz="2800" b="1" dirty="0"/>
              <a:t>…</a:t>
            </a:r>
            <a:r>
              <a:rPr lang="zh-CN" altLang="en-US" sz="2800" b="1" dirty="0"/>
              <a:t>资格 </a:t>
            </a:r>
          </a:p>
          <a:p>
            <a:pPr>
              <a:buFont typeface="Arial"/>
              <a:buChar char="•"/>
            </a:pPr>
            <a:r>
              <a:rPr lang="zh-CN" altLang="en-US" sz="2800" b="1" dirty="0"/>
              <a:t>获医生资格 </a:t>
            </a:r>
          </a:p>
          <a:p>
            <a:pPr>
              <a:buFont typeface="Arial"/>
              <a:buChar char="•"/>
            </a:pPr>
            <a:r>
              <a:rPr lang="en-US" altLang="zh-CN" sz="2800" b="1" dirty="0" smtClean="0">
                <a:hlinkClick r:id="rId3"/>
              </a:rPr>
              <a:t>be </a:t>
            </a:r>
            <a:r>
              <a:rPr lang="en-US" altLang="zh-CN" sz="2800" b="1" dirty="0" err="1" smtClean="0">
                <a:hlinkClick r:id="rId3"/>
              </a:rPr>
              <a:t>qualfied</a:t>
            </a:r>
            <a:r>
              <a:rPr lang="en-US" altLang="zh-CN" sz="2800" b="1" dirty="0" smtClean="0">
                <a:hlinkClick r:id="rId3"/>
              </a:rPr>
              <a:t> </a:t>
            </a:r>
            <a:r>
              <a:rPr lang="en-US" altLang="zh-CN" sz="2800" b="1" dirty="0">
                <a:hlinkClick r:id="rId3"/>
              </a:rPr>
              <a:t>as a doctor</a:t>
            </a:r>
            <a:r>
              <a:rPr lang="en-US" altLang="zh-CN" sz="2800" b="1" dirty="0"/>
              <a:t> </a:t>
            </a:r>
            <a:endParaRPr lang="en-US" altLang="zh-CN" sz="2800" b="1" dirty="0" smtClean="0"/>
          </a:p>
          <a:p>
            <a:pPr>
              <a:buFont typeface="Arial"/>
              <a:buChar char="•"/>
            </a:pPr>
            <a:r>
              <a:rPr lang="en-US" altLang="zh-CN" sz="2800" b="1" dirty="0" smtClean="0">
                <a:hlinkClick r:id="rId4"/>
              </a:rPr>
              <a:t>be </a:t>
            </a:r>
            <a:r>
              <a:rPr lang="en-US" altLang="zh-CN" sz="2800" b="1" dirty="0" err="1" smtClean="0">
                <a:hlinkClick r:id="rId4"/>
              </a:rPr>
              <a:t>qualfied</a:t>
            </a:r>
            <a:r>
              <a:rPr lang="en-US" altLang="zh-CN" sz="2800" b="1" dirty="0" smtClean="0">
                <a:hlinkClick r:id="rId4"/>
              </a:rPr>
              <a:t> </a:t>
            </a:r>
            <a:r>
              <a:rPr lang="en-US" altLang="zh-CN" sz="2800" b="1" dirty="0">
                <a:hlinkClick r:id="rId4"/>
              </a:rPr>
              <a:t>for 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胜任</a:t>
            </a:r>
            <a:endParaRPr lang="zh-CN" altLang="en-US" sz="2800" b="1" dirty="0"/>
          </a:p>
          <a:p>
            <a:pPr>
              <a:buFont typeface="Arial"/>
              <a:buChar char="•"/>
            </a:pPr>
            <a:r>
              <a:rPr lang="zh-CN" altLang="en-US" sz="2800" b="1" dirty="0"/>
              <a:t>使自己有条件担任此职 </a:t>
            </a:r>
          </a:p>
          <a:p>
            <a:pPr>
              <a:buFont typeface="Arial"/>
              <a:buChar char="•"/>
            </a:pPr>
            <a:r>
              <a:rPr lang="en-US" altLang="zh-CN" sz="2800" b="1" dirty="0" smtClean="0">
                <a:hlinkClick r:id="rId5"/>
              </a:rPr>
              <a:t>qualify </a:t>
            </a:r>
            <a:r>
              <a:rPr lang="en-US" altLang="zh-CN" sz="2800" b="1" dirty="0">
                <a:hlinkClick r:id="rId5"/>
              </a:rPr>
              <a:t>oneself for the </a:t>
            </a:r>
            <a:r>
              <a:rPr lang="en-US" altLang="zh-CN" sz="2800" b="1" dirty="0" smtClean="0">
                <a:hlinkClick r:id="rId5"/>
              </a:rPr>
              <a:t>post</a:t>
            </a:r>
            <a:r>
              <a:rPr lang="en-US" altLang="zh-CN" sz="2800" b="1" dirty="0"/>
              <a:t/>
            </a:r>
            <a:br>
              <a:rPr lang="en-US" altLang="zh-CN" sz="2800" b="1" dirty="0"/>
            </a:br>
            <a:r>
              <a:rPr lang="zh-CN" altLang="en-US" sz="2800" b="1" dirty="0" smtClean="0"/>
              <a:t> 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5336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856984" cy="6696744"/>
          </a:xfrm>
        </p:spPr>
        <p:txBody>
          <a:bodyPr>
            <a:normAutofit lnSpcReduction="10000"/>
          </a:bodyPr>
          <a:lstStyle/>
          <a:p>
            <a:r>
              <a:rPr lang="en-US" altLang="zh-CN" sz="3600" b="1" dirty="0" smtClean="0">
                <a:solidFill>
                  <a:schemeClr val="accent2"/>
                </a:solidFill>
              </a:rPr>
              <a:t>Recommend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 </a:t>
            </a:r>
            <a:r>
              <a:rPr lang="zh-CN" altLang="en-US" sz="2800" b="1" dirty="0" smtClean="0"/>
              <a:t> </a:t>
            </a:r>
            <a:r>
              <a:rPr lang="en-US" altLang="zh-CN" sz="2800" b="1" dirty="0" err="1" smtClean="0"/>
              <a:t>vt.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推荐</a:t>
            </a:r>
            <a:r>
              <a:rPr lang="zh-CN" altLang="en-US" sz="2800" b="1" dirty="0"/>
              <a:t>；建议；劝告；使受欢迎</a:t>
            </a:r>
            <a:r>
              <a:rPr lang="zh-CN" altLang="en-US" sz="2800" b="1" dirty="0" smtClean="0"/>
              <a:t>；</a:t>
            </a:r>
            <a:endParaRPr lang="en-US" altLang="zh-CN" sz="2800" b="1" dirty="0" smtClean="0"/>
          </a:p>
          <a:p>
            <a:r>
              <a:rPr lang="zh-CN" altLang="en-US" sz="2800" b="1" dirty="0"/>
              <a:t>我愿意推荐它作为一本有用的参考书。 </a:t>
            </a:r>
            <a:endParaRPr lang="en-US" altLang="zh-CN" sz="2800" b="1" dirty="0" smtClean="0"/>
          </a:p>
          <a:p>
            <a:r>
              <a:rPr lang="en-US" altLang="zh-CN" sz="2800" b="1" u="sng" dirty="0" smtClean="0">
                <a:solidFill>
                  <a:srgbClr val="FF9900"/>
                </a:solidFill>
              </a:rPr>
              <a:t>I </a:t>
            </a:r>
            <a:r>
              <a:rPr lang="en-US" altLang="zh-CN" sz="2800" b="1" u="sng" dirty="0">
                <a:solidFill>
                  <a:srgbClr val="FF9900"/>
                </a:solidFill>
              </a:rPr>
              <a:t>should </a:t>
            </a:r>
            <a:r>
              <a:rPr lang="en-US" altLang="zh-CN" sz="2800" b="1" i="1" u="sng" dirty="0">
                <a:solidFill>
                  <a:srgbClr val="FF9900"/>
                </a:solidFill>
              </a:rPr>
              <a:t>recommend</a:t>
            </a:r>
            <a:r>
              <a:rPr lang="en-US" altLang="zh-CN" sz="2800" b="1" u="sng" dirty="0">
                <a:solidFill>
                  <a:srgbClr val="FF9900"/>
                </a:solidFill>
              </a:rPr>
              <a:t> it as a useful reference book</a:t>
            </a:r>
            <a:r>
              <a:rPr lang="en-US" altLang="zh-CN" sz="2800" b="1" u="sng" dirty="0" smtClean="0">
                <a:solidFill>
                  <a:srgbClr val="FF9900"/>
                </a:solidFill>
              </a:rPr>
              <a:t>.</a:t>
            </a:r>
          </a:p>
          <a:p>
            <a:r>
              <a:rPr lang="zh-CN" altLang="en-US" sz="2800" b="1" dirty="0"/>
              <a:t>我建议你打听一下这项</a:t>
            </a:r>
            <a:r>
              <a:rPr lang="zh-CN" altLang="en-US" sz="2800" b="1" dirty="0" smtClean="0"/>
              <a:t>工作</a:t>
            </a:r>
            <a:r>
              <a:rPr lang="zh-CN" altLang="en-US" sz="2800" b="1" dirty="0"/>
              <a:t>。</a:t>
            </a:r>
            <a:endParaRPr lang="en-US" altLang="zh-CN" sz="2800" b="1" dirty="0" smtClean="0"/>
          </a:p>
          <a:p>
            <a:r>
              <a:rPr lang="en-US" altLang="zh-CN" sz="2800" b="1" u="sng" dirty="0" smtClean="0">
                <a:solidFill>
                  <a:srgbClr val="FF9900"/>
                </a:solidFill>
              </a:rPr>
              <a:t>I </a:t>
            </a:r>
            <a:r>
              <a:rPr lang="en-US" altLang="zh-CN" sz="2800" b="1" i="1" u="sng" dirty="0">
                <a:solidFill>
                  <a:srgbClr val="FF9900"/>
                </a:solidFill>
              </a:rPr>
              <a:t>recommend</a:t>
            </a:r>
            <a:r>
              <a:rPr lang="en-US" altLang="zh-CN" sz="2800" b="1" u="sng" dirty="0">
                <a:solidFill>
                  <a:srgbClr val="FF9900"/>
                </a:solidFill>
              </a:rPr>
              <a:t> that you inquire about the job</a:t>
            </a:r>
            <a:r>
              <a:rPr lang="en-US" altLang="zh-CN" sz="2800" b="1" u="sng" dirty="0" smtClean="0">
                <a:solidFill>
                  <a:srgbClr val="FF9900"/>
                </a:solidFill>
              </a:rPr>
              <a:t>.</a:t>
            </a:r>
          </a:p>
          <a:p>
            <a:pPr>
              <a:buFont typeface="Arial"/>
              <a:buChar char="•"/>
            </a:pPr>
            <a:r>
              <a:rPr lang="zh-CN" altLang="en-US" sz="2800" b="1" dirty="0"/>
              <a:t>推荐这位业余作家 </a:t>
            </a:r>
          </a:p>
          <a:p>
            <a:pPr>
              <a:buFont typeface="Arial"/>
              <a:buChar char="•"/>
            </a:pPr>
            <a:r>
              <a:rPr lang="en-US" altLang="zh-CN" sz="2800" b="1" dirty="0" smtClean="0">
                <a:hlinkClick r:id="rId2"/>
              </a:rPr>
              <a:t>recommend </a:t>
            </a:r>
            <a:r>
              <a:rPr lang="en-US" altLang="zh-CN" sz="2800" b="1" dirty="0">
                <a:hlinkClick r:id="rId2"/>
              </a:rPr>
              <a:t>the amateur writer</a:t>
            </a:r>
            <a:r>
              <a:rPr lang="en-US" altLang="zh-CN" sz="2800" b="1" dirty="0"/>
              <a:t> </a:t>
            </a:r>
            <a:endParaRPr lang="en-US" altLang="zh-CN" sz="2800" b="1" dirty="0" smtClean="0"/>
          </a:p>
          <a:p>
            <a:pPr>
              <a:buFont typeface="Arial"/>
              <a:buChar char="•"/>
            </a:pPr>
            <a:r>
              <a:rPr lang="zh-CN" altLang="en-US" sz="2800" b="1" dirty="0" smtClean="0"/>
              <a:t>推荐</a:t>
            </a:r>
            <a:r>
              <a:rPr lang="zh-CN" altLang="en-US" sz="2800" b="1" dirty="0"/>
              <a:t>某人做某项工作 </a:t>
            </a:r>
            <a:endParaRPr lang="en-US" altLang="zh-CN" sz="2800" b="1" dirty="0" smtClean="0"/>
          </a:p>
          <a:p>
            <a:pPr>
              <a:buFont typeface="Arial"/>
              <a:buChar char="•"/>
            </a:pPr>
            <a:r>
              <a:rPr lang="en-US" altLang="zh-CN" sz="2800" b="1" dirty="0" smtClean="0">
                <a:hlinkClick r:id="rId3"/>
              </a:rPr>
              <a:t>recommend </a:t>
            </a:r>
            <a:r>
              <a:rPr lang="en-US" altLang="zh-CN" sz="2800" b="1" dirty="0" err="1">
                <a:hlinkClick r:id="rId3"/>
              </a:rPr>
              <a:t>sb</a:t>
            </a:r>
            <a:r>
              <a:rPr lang="en-US" altLang="zh-CN" sz="2800" b="1" dirty="0">
                <a:hlinkClick r:id="rId3"/>
              </a:rPr>
              <a:t> for a </a:t>
            </a:r>
            <a:r>
              <a:rPr lang="en-US" altLang="zh-CN" sz="2800" b="1" dirty="0" smtClean="0">
                <a:hlinkClick r:id="rId3"/>
              </a:rPr>
              <a:t>post</a:t>
            </a:r>
            <a:endParaRPr lang="zh-CN" altLang="en-US" sz="2800" b="1" dirty="0"/>
          </a:p>
          <a:p>
            <a:pPr>
              <a:buFont typeface="Arial"/>
              <a:buChar char="•"/>
            </a:pPr>
            <a:r>
              <a:rPr lang="en-US" altLang="zh-CN" sz="2800" b="1" dirty="0">
                <a:hlinkClick r:id="rId4"/>
              </a:rPr>
              <a:t>recommend to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向</a:t>
            </a:r>
            <a:r>
              <a:rPr lang="en-US" altLang="zh-CN" sz="2800" b="1" dirty="0"/>
              <a:t>…</a:t>
            </a:r>
            <a:r>
              <a:rPr lang="zh-CN" altLang="en-US" sz="2800" b="1" dirty="0"/>
              <a:t>推荐</a:t>
            </a:r>
            <a:r>
              <a:rPr lang="en-US" altLang="zh-CN" sz="2800" b="1" dirty="0"/>
              <a:t>; </a:t>
            </a:r>
            <a:r>
              <a:rPr lang="zh-CN" altLang="en-US" sz="2800" b="1" dirty="0"/>
              <a:t>托</a:t>
            </a:r>
            <a:r>
              <a:rPr lang="en-US" altLang="zh-CN" sz="2800" b="1" dirty="0"/>
              <a:t>…</a:t>
            </a:r>
            <a:r>
              <a:rPr lang="zh-CN" altLang="en-US" sz="2800" b="1" dirty="0"/>
              <a:t>照管 </a:t>
            </a:r>
          </a:p>
          <a:p>
            <a:pPr>
              <a:buFont typeface="Arial"/>
              <a:buChar char="•"/>
            </a:pPr>
            <a:r>
              <a:rPr lang="zh-CN" altLang="en-US" sz="2800" b="1" dirty="0"/>
              <a:t>把某人推荐给校长 </a:t>
            </a:r>
          </a:p>
          <a:p>
            <a:pPr>
              <a:buFont typeface="Arial"/>
              <a:buChar char="•"/>
            </a:pPr>
            <a:r>
              <a:rPr lang="en-US" altLang="zh-CN" sz="2800" b="1" dirty="0" smtClean="0">
                <a:hlinkClick r:id="rId5"/>
              </a:rPr>
              <a:t>recommend </a:t>
            </a:r>
            <a:r>
              <a:rPr lang="en-US" altLang="zh-CN" sz="2800" b="1" dirty="0" err="1">
                <a:hlinkClick r:id="rId5"/>
              </a:rPr>
              <a:t>sb</a:t>
            </a:r>
            <a:r>
              <a:rPr lang="en-US" altLang="zh-CN" sz="2800" b="1" dirty="0">
                <a:hlinkClick r:id="rId5"/>
              </a:rPr>
              <a:t> to the </a:t>
            </a:r>
            <a:r>
              <a:rPr lang="en-US" altLang="zh-CN" sz="2800" b="1" dirty="0" smtClean="0">
                <a:hlinkClick r:id="rId5"/>
              </a:rPr>
              <a:t>president</a:t>
            </a:r>
            <a:r>
              <a:rPr lang="en-US" altLang="zh-CN" sz="2800" b="1" dirty="0"/>
              <a:t/>
            </a:r>
            <a:br>
              <a:rPr lang="en-US" altLang="zh-CN" sz="2800" b="1" dirty="0"/>
            </a:br>
            <a:r>
              <a:rPr lang="en-US" altLang="zh-CN" sz="2800" b="1" dirty="0"/>
              <a:t/>
            </a:r>
            <a:br>
              <a:rPr lang="en-US" altLang="zh-CN" sz="2800" b="1" dirty="0"/>
            </a:b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5472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96744"/>
          </a:xfrm>
        </p:spPr>
        <p:txBody>
          <a:bodyPr>
            <a:normAutofit fontScale="92500"/>
          </a:bodyPr>
          <a:lstStyle/>
          <a:p>
            <a:r>
              <a:rPr lang="en-US" altLang="zh-CN" sz="3500" b="1" dirty="0" smtClean="0">
                <a:solidFill>
                  <a:schemeClr val="accent2"/>
                </a:solidFill>
              </a:rPr>
              <a:t>Comfort</a:t>
            </a:r>
            <a:r>
              <a:rPr lang="zh-CN" altLang="en-US" sz="3500" b="1" dirty="0" smtClean="0">
                <a:solidFill>
                  <a:schemeClr val="accent2"/>
                </a:solidFill>
              </a:rPr>
              <a:t> </a:t>
            </a:r>
            <a:r>
              <a:rPr lang="en-US" altLang="zh-CN" sz="3500" b="1" dirty="0" smtClean="0">
                <a:solidFill>
                  <a:srgbClr val="FFFF00"/>
                </a:solidFill>
              </a:rPr>
              <a:t> </a:t>
            </a:r>
            <a:r>
              <a:rPr lang="zh-CN" altLang="en-US" sz="3500" b="1" dirty="0">
                <a:solidFill>
                  <a:srgbClr val="FFFF00"/>
                </a:solidFill>
              </a:rPr>
              <a:t>　</a:t>
            </a:r>
            <a:r>
              <a:rPr lang="zh-CN" altLang="en-US" sz="2800" b="1" dirty="0"/>
              <a:t> </a:t>
            </a:r>
            <a:r>
              <a:rPr lang="en-US" altLang="zh-CN" sz="2800" b="1" dirty="0" smtClean="0"/>
              <a:t>n</a:t>
            </a:r>
            <a:r>
              <a:rPr lang="en-US" altLang="zh-CN" sz="2800" b="1" dirty="0"/>
              <a:t>.</a:t>
            </a:r>
            <a:r>
              <a:rPr lang="zh-CN" altLang="en-US" sz="2800" b="1" dirty="0"/>
              <a:t>舒适</a:t>
            </a:r>
            <a:r>
              <a:rPr lang="zh-CN" altLang="en-US" sz="2800" b="1" dirty="0" smtClean="0"/>
              <a:t>；安慰</a:t>
            </a:r>
            <a:r>
              <a:rPr lang="zh-CN" altLang="en-US" sz="2800" b="1" dirty="0"/>
              <a:t>；慰藉 </a:t>
            </a:r>
            <a:r>
              <a:rPr lang="zh-CN" altLang="en-US" sz="2800" b="1" dirty="0" smtClean="0"/>
              <a:t> </a:t>
            </a:r>
            <a:r>
              <a:rPr lang="en-US" altLang="zh-CN" sz="2800" b="1" dirty="0" err="1" smtClean="0"/>
              <a:t>vt</a:t>
            </a:r>
            <a:r>
              <a:rPr lang="en-US" altLang="zh-CN" sz="2800" b="1" dirty="0" err="1"/>
              <a:t>.</a:t>
            </a:r>
            <a:r>
              <a:rPr lang="zh-CN" altLang="en-US" sz="2800" b="1" dirty="0"/>
              <a:t>安慰；使</a:t>
            </a:r>
            <a:r>
              <a:rPr lang="zh-CN" altLang="en-US" sz="2800" b="1" dirty="0" smtClean="0"/>
              <a:t>舒适</a:t>
            </a:r>
            <a:endParaRPr lang="en-US" altLang="zh-CN" sz="2800" b="1" dirty="0" smtClean="0"/>
          </a:p>
          <a:p>
            <a:r>
              <a:rPr lang="zh-CN" altLang="en-US" sz="2800" b="1" dirty="0"/>
              <a:t>这服装精心设计，力求达到最大限度的舒适。  </a:t>
            </a:r>
          </a:p>
          <a:p>
            <a:r>
              <a:rPr lang="en-US" altLang="zh-CN" sz="2800" b="1" u="sng" dirty="0" smtClean="0">
                <a:solidFill>
                  <a:srgbClr val="FF9900"/>
                </a:solidFill>
              </a:rPr>
              <a:t>The </a:t>
            </a:r>
            <a:r>
              <a:rPr lang="en-US" altLang="zh-CN" sz="2800" b="1" u="sng" dirty="0">
                <a:solidFill>
                  <a:srgbClr val="FF9900"/>
                </a:solidFill>
              </a:rPr>
              <a:t>dress is carefully styled for maximum </a:t>
            </a:r>
            <a:r>
              <a:rPr lang="en-US" altLang="zh-CN" sz="2800" b="1" i="1" u="sng" dirty="0">
                <a:solidFill>
                  <a:srgbClr val="FF9900"/>
                </a:solidFill>
              </a:rPr>
              <a:t>comfort</a:t>
            </a:r>
            <a:r>
              <a:rPr lang="en-US" altLang="zh-CN" sz="2800" b="1" u="sng" dirty="0" smtClean="0">
                <a:solidFill>
                  <a:srgbClr val="FF9900"/>
                </a:solidFill>
              </a:rPr>
              <a:t>.</a:t>
            </a:r>
          </a:p>
          <a:p>
            <a:r>
              <a:rPr lang="zh-CN" altLang="en-US" sz="2800" b="1" dirty="0"/>
              <a:t>他被对手击败后，我尽力安慰他。 </a:t>
            </a:r>
            <a:r>
              <a:rPr lang="en-US" altLang="zh-CN" sz="2800" b="1" dirty="0"/>
              <a:t/>
            </a:r>
            <a:br>
              <a:rPr lang="en-US" altLang="zh-CN" sz="2800" b="1" dirty="0"/>
            </a:br>
            <a:r>
              <a:rPr lang="en-US" altLang="zh-CN" sz="2800" b="1" u="sng" dirty="0" smtClean="0">
                <a:solidFill>
                  <a:srgbClr val="FF9900"/>
                </a:solidFill>
              </a:rPr>
              <a:t>I </a:t>
            </a:r>
            <a:r>
              <a:rPr lang="en-US" altLang="zh-CN" sz="2800" b="1" u="sng" dirty="0">
                <a:solidFill>
                  <a:srgbClr val="FF9900"/>
                </a:solidFill>
              </a:rPr>
              <a:t>tried to </a:t>
            </a:r>
            <a:r>
              <a:rPr lang="en-US" altLang="zh-CN" sz="2800" b="1" i="1" u="sng" dirty="0">
                <a:solidFill>
                  <a:srgbClr val="FF9900"/>
                </a:solidFill>
              </a:rPr>
              <a:t>comfort</a:t>
            </a:r>
            <a:r>
              <a:rPr lang="en-US" altLang="zh-CN" sz="2800" b="1" u="sng" dirty="0">
                <a:solidFill>
                  <a:srgbClr val="FF9900"/>
                </a:solidFill>
              </a:rPr>
              <a:t> him after he was defeated by his opponent</a:t>
            </a:r>
            <a:r>
              <a:rPr lang="en-US" altLang="zh-CN" sz="2800" b="1" dirty="0" smtClean="0"/>
              <a:t>.</a:t>
            </a:r>
          </a:p>
          <a:p>
            <a:pPr>
              <a:buFont typeface="Arial"/>
              <a:buChar char="•"/>
            </a:pPr>
            <a:r>
              <a:rPr lang="zh-CN" altLang="en-US" sz="2800" b="1" dirty="0"/>
              <a:t>没用的安慰 </a:t>
            </a:r>
            <a:endParaRPr lang="en-US" altLang="zh-CN" sz="2800" b="1" dirty="0" smtClean="0"/>
          </a:p>
          <a:p>
            <a:pPr>
              <a:buFont typeface="Arial"/>
              <a:buChar char="•"/>
            </a:pPr>
            <a:r>
              <a:rPr lang="en-US" altLang="zh-CN" sz="2800" b="1" dirty="0" smtClean="0">
                <a:hlinkClick r:id="rId2"/>
              </a:rPr>
              <a:t>Dutch comfort</a:t>
            </a:r>
            <a:endParaRPr lang="zh-CN" altLang="en-US" sz="2800" b="1" dirty="0"/>
          </a:p>
          <a:p>
            <a:pPr>
              <a:buFont typeface="Arial"/>
              <a:buChar char="•"/>
            </a:pPr>
            <a:r>
              <a:rPr lang="zh-CN" altLang="en-US" sz="2800" b="1" dirty="0"/>
              <a:t>精神上的</a:t>
            </a:r>
            <a:r>
              <a:rPr lang="zh-CN" altLang="en-US" sz="2800" b="1" dirty="0" smtClean="0"/>
              <a:t>安慰</a:t>
            </a:r>
            <a:endParaRPr lang="en-US" altLang="zh-CN" sz="2800" b="1" dirty="0" smtClean="0"/>
          </a:p>
          <a:p>
            <a:pPr>
              <a:buFont typeface="Arial"/>
              <a:buChar char="•"/>
            </a:pPr>
            <a:r>
              <a:rPr lang="en-US" altLang="zh-CN" sz="2800" b="1" dirty="0" smtClean="0">
                <a:hlinkClick r:id="rId3"/>
              </a:rPr>
              <a:t>spiritual comfort</a:t>
            </a:r>
            <a:endParaRPr lang="zh-CN" altLang="en-US" sz="2800" b="1" dirty="0"/>
          </a:p>
          <a:p>
            <a:pPr>
              <a:buFont typeface="Arial"/>
              <a:buChar char="•"/>
            </a:pPr>
            <a:r>
              <a:rPr lang="zh-CN" altLang="en-US" sz="2800" b="1" dirty="0" smtClean="0"/>
              <a:t>公共厕所</a:t>
            </a:r>
            <a:endParaRPr lang="en-US" altLang="zh-CN" sz="2800" b="1" dirty="0" smtClean="0"/>
          </a:p>
          <a:p>
            <a:pPr>
              <a:buFont typeface="Arial"/>
              <a:buChar char="•"/>
            </a:pPr>
            <a:r>
              <a:rPr lang="en-US" altLang="zh-CN" sz="2800" b="1" dirty="0" smtClean="0">
                <a:hlinkClick r:id="rId4"/>
              </a:rPr>
              <a:t>comfort station</a:t>
            </a:r>
            <a:endParaRPr lang="zh-CN" altLang="en-US" sz="2800" b="1" dirty="0"/>
          </a:p>
          <a:p>
            <a:pPr>
              <a:buFont typeface="Arial"/>
              <a:buChar char="•"/>
            </a:pPr>
            <a:r>
              <a:rPr lang="zh-CN" altLang="en-US" sz="2800" b="1" dirty="0"/>
              <a:t>慰问伤员 </a:t>
            </a:r>
          </a:p>
          <a:p>
            <a:pPr>
              <a:buFont typeface="Arial"/>
              <a:buChar char="•"/>
            </a:pPr>
            <a:r>
              <a:rPr lang="en-US" altLang="zh-CN" sz="2800" b="1" dirty="0" smtClean="0">
                <a:hlinkClick r:id="rId5"/>
              </a:rPr>
              <a:t>comfort </a:t>
            </a:r>
            <a:r>
              <a:rPr lang="en-US" altLang="zh-CN" sz="2800" b="1" dirty="0">
                <a:hlinkClick r:id="rId5"/>
              </a:rPr>
              <a:t>the </a:t>
            </a:r>
            <a:r>
              <a:rPr lang="en-US" altLang="zh-CN" sz="2800" b="1" dirty="0" smtClean="0">
                <a:hlinkClick r:id="rId5"/>
              </a:rPr>
              <a:t>wounded</a:t>
            </a:r>
            <a:r>
              <a:rPr lang="en-US" altLang="zh-CN" sz="2800" b="1" dirty="0"/>
              <a:t/>
            </a:r>
            <a:br>
              <a:rPr lang="en-US" altLang="zh-CN" sz="2800" b="1" dirty="0"/>
            </a:b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5472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856984" cy="6696744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chemeClr val="accent2"/>
                </a:solidFill>
              </a:rPr>
              <a:t>Substitute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 </a:t>
            </a:r>
            <a:r>
              <a:rPr lang="zh-CN" altLang="en-US" sz="2800" b="1" dirty="0"/>
              <a:t>　</a:t>
            </a:r>
            <a:r>
              <a:rPr lang="en-US" altLang="zh-CN" sz="2800" b="1" dirty="0" smtClean="0"/>
              <a:t>n</a:t>
            </a:r>
            <a:r>
              <a:rPr lang="en-US" altLang="zh-CN" sz="2800" b="1" dirty="0"/>
              <a:t>.</a:t>
            </a:r>
            <a:r>
              <a:rPr lang="zh-CN" altLang="en-US" sz="2800" b="1" dirty="0" smtClean="0"/>
              <a:t>代用品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者</a:t>
            </a:r>
            <a:r>
              <a:rPr lang="en-US" altLang="zh-CN" sz="2800" b="1" dirty="0" smtClean="0"/>
              <a:t>); </a:t>
            </a:r>
            <a:r>
              <a:rPr lang="en-US" altLang="zh-CN" sz="2800" b="1" dirty="0" err="1" smtClean="0"/>
              <a:t>vt</a:t>
            </a:r>
            <a:r>
              <a:rPr lang="en-US" altLang="zh-CN" sz="2800" b="1" dirty="0" err="1"/>
              <a:t>.</a:t>
            </a:r>
            <a:r>
              <a:rPr lang="zh-CN" altLang="en-US" sz="2800" b="1" dirty="0"/>
              <a:t>代替</a:t>
            </a:r>
            <a:r>
              <a:rPr lang="zh-CN" altLang="en-US" sz="2800" b="1" dirty="0" smtClean="0"/>
              <a:t>；</a:t>
            </a:r>
            <a:r>
              <a:rPr lang="en-US" altLang="zh-CN" sz="2800" b="1" dirty="0" smtClean="0"/>
              <a:t>adj. </a:t>
            </a:r>
            <a:r>
              <a:rPr lang="zh-CN" altLang="en-US" sz="2800" b="1" dirty="0" smtClean="0"/>
              <a:t>代替的</a:t>
            </a:r>
            <a:endParaRPr lang="en-US" altLang="zh-CN" sz="2800" b="1" dirty="0" smtClean="0"/>
          </a:p>
          <a:p>
            <a:r>
              <a:rPr lang="zh-CN" altLang="en-US" sz="2800" b="1" dirty="0"/>
              <a:t>父母亲是没有别人可以代替的。 </a:t>
            </a:r>
          </a:p>
          <a:p>
            <a:r>
              <a:rPr lang="en-US" altLang="zh-CN" sz="2800" b="1" u="sng" dirty="0" smtClean="0">
                <a:solidFill>
                  <a:srgbClr val="FF9900"/>
                </a:solidFill>
              </a:rPr>
              <a:t>There's </a:t>
            </a:r>
            <a:r>
              <a:rPr lang="en-US" altLang="zh-CN" sz="2800" b="1" u="sng" dirty="0">
                <a:solidFill>
                  <a:srgbClr val="FF9900"/>
                </a:solidFill>
              </a:rPr>
              <a:t>no </a:t>
            </a:r>
            <a:r>
              <a:rPr lang="en-US" altLang="zh-CN" sz="2800" b="1" i="1" u="sng" dirty="0">
                <a:solidFill>
                  <a:srgbClr val="FF9900"/>
                </a:solidFill>
              </a:rPr>
              <a:t>substitute</a:t>
            </a:r>
            <a:r>
              <a:rPr lang="en-US" altLang="zh-CN" sz="2800" b="1" u="sng" dirty="0">
                <a:solidFill>
                  <a:srgbClr val="FF9900"/>
                </a:solidFill>
              </a:rPr>
              <a:t> for parents</a:t>
            </a:r>
            <a:r>
              <a:rPr lang="en-US" altLang="zh-CN" sz="2800" b="1" u="sng" dirty="0" smtClean="0">
                <a:solidFill>
                  <a:srgbClr val="FF9900"/>
                </a:solidFill>
              </a:rPr>
              <a:t>.</a:t>
            </a:r>
          </a:p>
          <a:p>
            <a:r>
              <a:rPr lang="zh-CN" altLang="en-US" sz="2800" b="1" dirty="0" smtClean="0"/>
              <a:t>教练让史密斯上场，换下了琼斯。 </a:t>
            </a:r>
            <a:endParaRPr lang="en-US" altLang="zh-CN" sz="2800" b="1" dirty="0"/>
          </a:p>
          <a:p>
            <a:r>
              <a:rPr lang="en-US" altLang="zh-CN" sz="2800" b="1" u="sng" dirty="0" smtClean="0">
                <a:solidFill>
                  <a:srgbClr val="FF9900"/>
                </a:solidFill>
              </a:rPr>
              <a:t>The coach </a:t>
            </a:r>
            <a:r>
              <a:rPr lang="en-US" altLang="zh-CN" sz="2800" b="1" i="1" u="sng" dirty="0" smtClean="0">
                <a:solidFill>
                  <a:srgbClr val="FF9900"/>
                </a:solidFill>
              </a:rPr>
              <a:t>substituted</a:t>
            </a:r>
            <a:r>
              <a:rPr lang="en-US" altLang="zh-CN" sz="2800" b="1" u="sng" dirty="0" smtClean="0">
                <a:solidFill>
                  <a:srgbClr val="FF9900"/>
                </a:solidFill>
              </a:rPr>
              <a:t> Smith for Jones.</a:t>
            </a:r>
            <a:endParaRPr lang="en-US" altLang="zh-CN" sz="2800" b="1" dirty="0"/>
          </a:p>
          <a:p>
            <a:r>
              <a:rPr lang="en-US" altLang="zh-CN" sz="2800" b="1" u="sng" dirty="0" smtClean="0">
                <a:solidFill>
                  <a:srgbClr val="FF9900"/>
                </a:solidFill>
              </a:rPr>
              <a:t>substitute </a:t>
            </a:r>
            <a:r>
              <a:rPr lang="en-US" altLang="zh-CN" sz="2800" b="1" u="sng" dirty="0">
                <a:solidFill>
                  <a:srgbClr val="FF9900"/>
                </a:solidFill>
              </a:rPr>
              <a:t>for </a:t>
            </a:r>
            <a:r>
              <a:rPr lang="zh-CN" altLang="en-US" sz="2800" b="1" dirty="0" smtClean="0"/>
              <a:t>用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某物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代替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他物</a:t>
            </a:r>
            <a:r>
              <a:rPr lang="en-US" altLang="zh-CN" sz="2800" b="1" dirty="0"/>
              <a:t>),(</a:t>
            </a:r>
            <a:r>
              <a:rPr lang="zh-CN" altLang="en-US" sz="2800" b="1" dirty="0"/>
              <a:t>使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代替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某人</a:t>
            </a:r>
            <a:r>
              <a:rPr lang="en-US" altLang="zh-CN" sz="2800" b="1" dirty="0"/>
              <a:t>) </a:t>
            </a:r>
            <a:endParaRPr lang="en-US" altLang="zh-CN" sz="2800" b="1" dirty="0" smtClean="0"/>
          </a:p>
          <a:p>
            <a:r>
              <a:rPr lang="zh-CN" altLang="en-US" sz="2800" b="1" dirty="0"/>
              <a:t>我不想替换任何人。</a:t>
            </a:r>
          </a:p>
          <a:p>
            <a:r>
              <a:rPr lang="en-US" altLang="zh-CN" sz="2800" b="1" u="sng" dirty="0" smtClean="0">
                <a:solidFill>
                  <a:srgbClr val="FF9900"/>
                </a:solidFill>
              </a:rPr>
              <a:t>I </a:t>
            </a:r>
            <a:r>
              <a:rPr lang="en-US" altLang="zh-CN" sz="2800" b="1" u="sng" dirty="0">
                <a:solidFill>
                  <a:srgbClr val="FF9900"/>
                </a:solidFill>
              </a:rPr>
              <a:t>don't like to substitute for anybody</a:t>
            </a:r>
            <a:r>
              <a:rPr lang="en-US" altLang="zh-CN" sz="2800" b="1" u="sng" dirty="0" smtClean="0">
                <a:solidFill>
                  <a:srgbClr val="FF9900"/>
                </a:solidFill>
              </a:rPr>
              <a:t>.</a:t>
            </a:r>
            <a:r>
              <a:rPr lang="zh-CN" altLang="en-US" sz="2800" b="1" u="sng" dirty="0" smtClean="0">
                <a:solidFill>
                  <a:srgbClr val="FF9900"/>
                </a:solidFill>
              </a:rPr>
              <a:t> </a:t>
            </a:r>
            <a:endParaRPr lang="en-US" altLang="zh-CN" sz="2800" b="1" u="sng" dirty="0" smtClean="0">
              <a:solidFill>
                <a:srgbClr val="FF9900"/>
              </a:solidFill>
            </a:endParaRPr>
          </a:p>
          <a:p>
            <a:r>
              <a:rPr lang="zh-CN" altLang="en-US" sz="2800" b="1" dirty="0"/>
              <a:t>我需要有个人替我参加会议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  <a:p>
            <a:r>
              <a:rPr lang="en-US" altLang="zh-CN" sz="2800" b="1" u="sng" dirty="0" smtClean="0">
                <a:solidFill>
                  <a:srgbClr val="FF9900"/>
                </a:solidFill>
              </a:rPr>
              <a:t>I </a:t>
            </a:r>
            <a:r>
              <a:rPr lang="en-US" altLang="zh-CN" sz="2800" b="1" u="sng" dirty="0">
                <a:solidFill>
                  <a:srgbClr val="FF9900"/>
                </a:solidFill>
              </a:rPr>
              <a:t>need someone to substitute for me at the meeting</a:t>
            </a:r>
            <a:r>
              <a:rPr lang="en-US" altLang="zh-CN" sz="2800" b="1" u="sng" dirty="0" smtClean="0">
                <a:solidFill>
                  <a:srgbClr val="FF9900"/>
                </a:solidFill>
              </a:rPr>
              <a:t>.</a:t>
            </a:r>
          </a:p>
          <a:p>
            <a:r>
              <a:rPr lang="zh-CN" altLang="en-US" sz="2800" b="1" dirty="0" smtClean="0"/>
              <a:t>他是代课老师。</a:t>
            </a:r>
            <a:endParaRPr lang="en-US" altLang="zh-CN" sz="2800" b="1" dirty="0" smtClean="0"/>
          </a:p>
          <a:p>
            <a:r>
              <a:rPr lang="en-US" altLang="zh-CN" sz="2800" b="1" u="sng" dirty="0" smtClean="0">
                <a:solidFill>
                  <a:srgbClr val="FF9900"/>
                </a:solidFill>
              </a:rPr>
              <a:t>He is a substitute teacher.</a:t>
            </a:r>
          </a:p>
          <a:p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85472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856984" cy="6696744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chemeClr val="accent2"/>
                </a:solidFill>
              </a:rPr>
              <a:t>Revise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 </a:t>
            </a:r>
            <a:r>
              <a:rPr lang="zh-CN" altLang="en-US" sz="2800" b="1" dirty="0" smtClean="0"/>
              <a:t>   </a:t>
            </a:r>
            <a:r>
              <a:rPr lang="en-US" altLang="zh-CN" sz="2800" b="1" dirty="0" smtClean="0"/>
              <a:t>v</a:t>
            </a:r>
            <a:r>
              <a:rPr lang="en-US" altLang="zh-CN" sz="2800" b="1" dirty="0"/>
              <a:t>.</a:t>
            </a:r>
            <a:r>
              <a:rPr lang="zh-CN" altLang="en-US" sz="2800" b="1" dirty="0"/>
              <a:t>校订；修正；</a:t>
            </a:r>
            <a:r>
              <a:rPr lang="zh-CN" altLang="en-US" sz="2800" b="1" dirty="0" smtClean="0"/>
              <a:t>校正</a:t>
            </a:r>
            <a:endParaRPr lang="en-US" altLang="zh-CN" sz="2800" b="1" dirty="0" smtClean="0"/>
          </a:p>
          <a:p>
            <a:r>
              <a:rPr lang="zh-CN" altLang="en-US" sz="2800" b="1" dirty="0"/>
              <a:t>这本书自去年修订以来已卖出</a:t>
            </a:r>
            <a:r>
              <a:rPr lang="en-US" altLang="zh-CN" sz="2800" b="1" dirty="0"/>
              <a:t>100</a:t>
            </a:r>
            <a:r>
              <a:rPr lang="zh-CN" altLang="en-US" sz="2800" b="1" dirty="0"/>
              <a:t>万册。</a:t>
            </a:r>
          </a:p>
          <a:p>
            <a:r>
              <a:rPr lang="zh-CN" altLang="en-US" sz="2800" b="1" dirty="0" smtClean="0"/>
              <a:t> </a:t>
            </a:r>
            <a:r>
              <a:rPr lang="en-US" altLang="zh-CN" sz="2800" b="1" u="sng" dirty="0">
                <a:solidFill>
                  <a:srgbClr val="FF9900"/>
                </a:solidFill>
              </a:rPr>
              <a:t>This book has sold a million copies since it was </a:t>
            </a:r>
            <a:r>
              <a:rPr lang="en-US" altLang="zh-CN" sz="2800" b="1" i="1" u="sng" dirty="0">
                <a:solidFill>
                  <a:srgbClr val="FF9900"/>
                </a:solidFill>
              </a:rPr>
              <a:t>revised</a:t>
            </a:r>
            <a:r>
              <a:rPr lang="en-US" altLang="zh-CN" sz="2800" b="1" u="sng" dirty="0">
                <a:solidFill>
                  <a:srgbClr val="FF9900"/>
                </a:solidFill>
              </a:rPr>
              <a:t> last year. </a:t>
            </a:r>
            <a:endParaRPr lang="en-US" altLang="zh-CN" sz="2800" b="1" u="sng" dirty="0" smtClean="0">
              <a:solidFill>
                <a:srgbClr val="FF9900"/>
              </a:solidFill>
            </a:endParaRPr>
          </a:p>
          <a:p>
            <a:r>
              <a:rPr lang="zh-CN" altLang="en-US" sz="2800" b="1" dirty="0"/>
              <a:t>你应该纠正对他的看法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r>
              <a:rPr lang="en-US" altLang="zh-CN" sz="2800" b="1" u="sng" dirty="0" smtClean="0">
                <a:solidFill>
                  <a:srgbClr val="FF9900"/>
                </a:solidFill>
              </a:rPr>
              <a:t>You </a:t>
            </a:r>
            <a:r>
              <a:rPr lang="en-US" altLang="zh-CN" sz="2800" b="1" u="sng" dirty="0">
                <a:solidFill>
                  <a:srgbClr val="FF9900"/>
                </a:solidFill>
              </a:rPr>
              <a:t>should </a:t>
            </a:r>
            <a:r>
              <a:rPr lang="en-US" altLang="zh-CN" sz="2800" b="1" i="1" u="sng" dirty="0">
                <a:solidFill>
                  <a:srgbClr val="FF9900"/>
                </a:solidFill>
              </a:rPr>
              <a:t>revise</a:t>
            </a:r>
            <a:r>
              <a:rPr lang="en-US" altLang="zh-CN" sz="2800" b="1" u="sng" dirty="0">
                <a:solidFill>
                  <a:srgbClr val="FF9900"/>
                </a:solidFill>
              </a:rPr>
              <a:t> your opinion of him. </a:t>
            </a:r>
            <a:endParaRPr lang="en-US" altLang="zh-CN" sz="2800" b="1" u="sng" dirty="0" smtClean="0">
              <a:solidFill>
                <a:srgbClr val="FF9900"/>
              </a:solidFill>
            </a:endParaRPr>
          </a:p>
          <a:p>
            <a:pPr>
              <a:buFont typeface="Arial"/>
              <a:buChar char="•"/>
            </a:pPr>
            <a:r>
              <a:rPr lang="zh-CN" altLang="en-US" sz="2800" b="1" dirty="0"/>
              <a:t>修改</a:t>
            </a:r>
            <a:r>
              <a:rPr lang="zh-CN" altLang="en-US" sz="2800" b="1" dirty="0" smtClean="0"/>
              <a:t>合同</a:t>
            </a:r>
            <a:endParaRPr lang="en-US" altLang="zh-CN" sz="2800" b="1" dirty="0" smtClean="0"/>
          </a:p>
          <a:p>
            <a:pPr>
              <a:buFont typeface="Arial"/>
              <a:buChar char="•"/>
            </a:pPr>
            <a:r>
              <a:rPr lang="zh-CN" altLang="en-US" sz="2800" b="1" dirty="0" smtClean="0"/>
              <a:t> </a:t>
            </a:r>
            <a:r>
              <a:rPr lang="en-US" altLang="zh-CN" sz="2800" b="1" dirty="0" smtClean="0">
                <a:hlinkClick r:id="rId2"/>
              </a:rPr>
              <a:t>revise </a:t>
            </a:r>
            <a:r>
              <a:rPr lang="en-US" altLang="zh-CN" sz="2800" b="1" dirty="0">
                <a:hlinkClick r:id="rId2"/>
              </a:rPr>
              <a:t>a </a:t>
            </a:r>
            <a:r>
              <a:rPr lang="en-US" altLang="zh-CN" sz="2800" b="1" dirty="0" smtClean="0">
                <a:hlinkClick r:id="rId2"/>
              </a:rPr>
              <a:t>contract</a:t>
            </a:r>
            <a:endParaRPr lang="zh-CN" altLang="en-US" sz="2800" b="1" dirty="0"/>
          </a:p>
          <a:p>
            <a:pPr>
              <a:buFont typeface="Arial"/>
              <a:buChar char="•"/>
            </a:pPr>
            <a:r>
              <a:rPr lang="zh-CN" altLang="en-US" sz="2800" b="1" dirty="0"/>
              <a:t>复习迎考 </a:t>
            </a:r>
          </a:p>
          <a:p>
            <a:pPr>
              <a:buFont typeface="Arial"/>
              <a:buChar char="•"/>
            </a:pPr>
            <a:r>
              <a:rPr lang="en-US" altLang="zh-CN" sz="2800" b="1" dirty="0" smtClean="0">
                <a:hlinkClick r:id="rId3"/>
              </a:rPr>
              <a:t>revise </a:t>
            </a:r>
            <a:r>
              <a:rPr lang="en-US" altLang="zh-CN" sz="2800" b="1" dirty="0">
                <a:hlinkClick r:id="rId3"/>
              </a:rPr>
              <a:t>for the </a:t>
            </a:r>
            <a:r>
              <a:rPr lang="en-US" altLang="zh-CN" sz="2800" b="1" dirty="0" smtClean="0">
                <a:hlinkClick r:id="rId3"/>
              </a:rPr>
              <a:t>examination</a:t>
            </a:r>
            <a:r>
              <a:rPr lang="en-US" altLang="zh-CN" sz="2800" b="1" dirty="0"/>
              <a:t/>
            </a:r>
            <a:br>
              <a:rPr lang="en-US" altLang="zh-CN" sz="2800" b="1" dirty="0"/>
            </a:b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5472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856984" cy="6696744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chemeClr val="accent2"/>
                </a:solidFill>
              </a:rPr>
              <a:t>Tutor</a:t>
            </a:r>
            <a:r>
              <a:rPr lang="zh-CN" altLang="en-US" sz="3600" b="1" dirty="0" smtClean="0">
                <a:solidFill>
                  <a:schemeClr val="accent2"/>
                </a:solidFill>
              </a:rPr>
              <a:t> </a:t>
            </a:r>
            <a:r>
              <a:rPr lang="zh-CN" altLang="en-US" sz="3600" b="1" dirty="0" smtClean="0">
                <a:solidFill>
                  <a:srgbClr val="FFFF00"/>
                </a:solidFill>
              </a:rPr>
              <a:t> </a:t>
            </a:r>
            <a:r>
              <a:rPr lang="zh-CN" altLang="en-US" sz="2800" b="1" dirty="0"/>
              <a:t>　 </a:t>
            </a:r>
            <a:r>
              <a:rPr lang="en-US" altLang="zh-CN" sz="2800" b="1" dirty="0"/>
              <a:t>n.</a:t>
            </a:r>
            <a:r>
              <a:rPr lang="zh-CN" altLang="en-US" sz="2800" b="1" dirty="0"/>
              <a:t>家庭教师；导师 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v</a:t>
            </a:r>
            <a:r>
              <a:rPr lang="en-US" altLang="zh-CN" sz="2800" b="1" dirty="0"/>
              <a:t>.</a:t>
            </a:r>
            <a:r>
              <a:rPr lang="zh-CN" altLang="en-US" sz="2800" b="1" dirty="0"/>
              <a:t>指导；当家庭教师</a:t>
            </a:r>
            <a:r>
              <a:rPr lang="zh-CN" altLang="en-US" sz="2800" b="1" dirty="0" smtClean="0"/>
              <a:t>；</a:t>
            </a:r>
            <a:endParaRPr lang="en-US" altLang="zh-CN" sz="2800" b="1" dirty="0" smtClean="0"/>
          </a:p>
          <a:p>
            <a:r>
              <a:rPr lang="zh-CN" altLang="en-US" sz="2800" b="1" dirty="0"/>
              <a:t>他父母雇佣了一位家庭教师来教他希腊语。</a:t>
            </a:r>
          </a:p>
          <a:p>
            <a:r>
              <a:rPr lang="en-US" altLang="zh-CN" sz="2800" b="1" u="sng" dirty="0" smtClean="0">
                <a:solidFill>
                  <a:srgbClr val="FF9900"/>
                </a:solidFill>
              </a:rPr>
              <a:t>His </a:t>
            </a:r>
            <a:r>
              <a:rPr lang="en-US" altLang="zh-CN" sz="2800" b="1" u="sng" dirty="0">
                <a:solidFill>
                  <a:srgbClr val="FF9900"/>
                </a:solidFill>
              </a:rPr>
              <a:t>parents employed a </a:t>
            </a:r>
            <a:r>
              <a:rPr lang="en-US" altLang="zh-CN" sz="2800" b="1" i="1" u="sng" dirty="0">
                <a:solidFill>
                  <a:srgbClr val="FF9900"/>
                </a:solidFill>
              </a:rPr>
              <a:t>tutor</a:t>
            </a:r>
            <a:r>
              <a:rPr lang="en-US" altLang="zh-CN" sz="2800" b="1" u="sng" dirty="0">
                <a:solidFill>
                  <a:srgbClr val="FF9900"/>
                </a:solidFill>
              </a:rPr>
              <a:t> to teach him Greek</a:t>
            </a:r>
            <a:r>
              <a:rPr lang="en-US" altLang="zh-CN" sz="2800" b="1" u="sng" dirty="0" smtClean="0">
                <a:solidFill>
                  <a:srgbClr val="FF9900"/>
                </a:solidFill>
              </a:rPr>
              <a:t>.</a:t>
            </a:r>
          </a:p>
          <a:p>
            <a:r>
              <a:rPr lang="zh-CN" altLang="en-US" sz="2800" b="1" dirty="0"/>
              <a:t>大部分家长没有时间辅导孩子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r>
              <a:rPr lang="en-US" altLang="zh-CN" sz="2800" b="1" u="sng" dirty="0" smtClean="0">
                <a:solidFill>
                  <a:srgbClr val="FF9900"/>
                </a:solidFill>
              </a:rPr>
              <a:t>Most </a:t>
            </a:r>
            <a:r>
              <a:rPr lang="en-US" altLang="zh-CN" sz="2800" b="1" u="sng" dirty="0">
                <a:solidFill>
                  <a:srgbClr val="FF9900"/>
                </a:solidFill>
              </a:rPr>
              <a:t>parents have no time to </a:t>
            </a:r>
            <a:r>
              <a:rPr lang="en-US" altLang="zh-CN" sz="2800" b="1" i="1" u="sng" dirty="0">
                <a:solidFill>
                  <a:srgbClr val="FF9900"/>
                </a:solidFill>
              </a:rPr>
              <a:t>tutor</a:t>
            </a:r>
            <a:r>
              <a:rPr lang="en-US" altLang="zh-CN" sz="2800" b="1" u="sng" dirty="0">
                <a:solidFill>
                  <a:srgbClr val="FF9900"/>
                </a:solidFill>
              </a:rPr>
              <a:t> their children</a:t>
            </a:r>
            <a:r>
              <a:rPr lang="en-US" altLang="zh-CN" sz="2800" b="1" u="sng" dirty="0" smtClean="0">
                <a:solidFill>
                  <a:srgbClr val="FF9900"/>
                </a:solidFill>
              </a:rPr>
              <a:t>.</a:t>
            </a:r>
          </a:p>
          <a:p>
            <a:pPr>
              <a:buFont typeface="Arial"/>
              <a:buChar char="•"/>
            </a:pPr>
            <a:r>
              <a:rPr lang="zh-CN" altLang="en-US" sz="2800" b="1" dirty="0"/>
              <a:t>聘请</a:t>
            </a:r>
            <a:r>
              <a:rPr lang="en-US" altLang="zh-CN" sz="2800" b="1" dirty="0"/>
              <a:t>〔</a:t>
            </a:r>
            <a:r>
              <a:rPr lang="zh-CN" altLang="en-US" sz="2800" b="1" dirty="0"/>
              <a:t>有</a:t>
            </a:r>
            <a:r>
              <a:rPr lang="en-US" altLang="zh-CN" sz="2800" b="1" dirty="0"/>
              <a:t>〕</a:t>
            </a:r>
            <a:r>
              <a:rPr lang="zh-CN" altLang="en-US" sz="2800" b="1" dirty="0"/>
              <a:t>家庭教师 </a:t>
            </a:r>
            <a:endParaRPr lang="en-US" altLang="zh-CN" sz="2800" b="1" dirty="0" smtClean="0"/>
          </a:p>
          <a:p>
            <a:pPr>
              <a:buFont typeface="Arial"/>
              <a:buChar char="•"/>
            </a:pPr>
            <a:r>
              <a:rPr lang="en-US" altLang="zh-CN" sz="2800" b="1" dirty="0" err="1" smtClean="0">
                <a:hlinkClick r:id="rId2"/>
              </a:rPr>
              <a:t>employ〔have</a:t>
            </a:r>
            <a:r>
              <a:rPr lang="en-US" altLang="zh-CN" sz="2800" b="1" dirty="0">
                <a:hlinkClick r:id="rId2"/>
              </a:rPr>
              <a:t>〕 a </a:t>
            </a:r>
            <a:r>
              <a:rPr lang="en-US" altLang="zh-CN" sz="2800" b="1" dirty="0" smtClean="0">
                <a:hlinkClick r:id="rId2"/>
              </a:rPr>
              <a:t>tutor</a:t>
            </a:r>
            <a:endParaRPr lang="zh-CN" altLang="en-US" sz="2800" b="1" dirty="0"/>
          </a:p>
          <a:p>
            <a:pPr>
              <a:buFont typeface="Arial"/>
              <a:buChar char="•"/>
            </a:pPr>
            <a:r>
              <a:rPr lang="zh-CN" altLang="en-US" sz="2800" b="1" dirty="0"/>
              <a:t>经验丰富的家庭教师 </a:t>
            </a:r>
            <a:endParaRPr lang="en-US" altLang="zh-CN" sz="2800" b="1" dirty="0" smtClean="0"/>
          </a:p>
          <a:p>
            <a:pPr>
              <a:buFont typeface="Arial"/>
              <a:buChar char="•"/>
            </a:pPr>
            <a:r>
              <a:rPr lang="en-US" altLang="zh-CN" sz="2800" b="1" dirty="0" smtClean="0">
                <a:hlinkClick r:id="rId3"/>
              </a:rPr>
              <a:t>experienced tutor</a:t>
            </a:r>
            <a:endParaRPr lang="zh-CN" altLang="en-US" sz="2800" b="1" dirty="0"/>
          </a:p>
          <a:p>
            <a:pPr>
              <a:buFont typeface="Arial"/>
              <a:buChar char="•"/>
            </a:pPr>
            <a:r>
              <a:rPr lang="zh-CN" altLang="en-US" sz="2800" b="1" dirty="0"/>
              <a:t>数学</a:t>
            </a:r>
            <a:r>
              <a:rPr lang="en-US" altLang="zh-CN" sz="2800" b="1" dirty="0"/>
              <a:t>〔</a:t>
            </a:r>
            <a:r>
              <a:rPr lang="zh-CN" altLang="en-US" sz="2800" b="1" dirty="0"/>
              <a:t>钢琴</a:t>
            </a:r>
            <a:r>
              <a:rPr lang="en-US" altLang="zh-CN" sz="2800" b="1" dirty="0"/>
              <a:t>〕</a:t>
            </a:r>
            <a:r>
              <a:rPr lang="zh-CN" altLang="en-US" sz="2800" b="1" dirty="0"/>
              <a:t>家庭教师 </a:t>
            </a:r>
            <a:endParaRPr lang="en-US" altLang="zh-CN" sz="2800" b="1" dirty="0" smtClean="0"/>
          </a:p>
          <a:p>
            <a:pPr>
              <a:buFont typeface="Arial"/>
              <a:buChar char="•"/>
            </a:pPr>
            <a:r>
              <a:rPr lang="en-US" altLang="zh-CN" sz="2800" b="1" dirty="0" err="1" smtClean="0">
                <a:hlinkClick r:id="rId4"/>
              </a:rPr>
              <a:t>maths〔piano</a:t>
            </a:r>
            <a:r>
              <a:rPr lang="en-US" altLang="zh-CN" sz="2800" b="1" dirty="0">
                <a:hlinkClick r:id="rId4"/>
              </a:rPr>
              <a:t>〕 </a:t>
            </a:r>
            <a:r>
              <a:rPr lang="en-US" altLang="zh-CN" sz="2800" b="1" dirty="0" smtClean="0">
                <a:hlinkClick r:id="rId4"/>
              </a:rPr>
              <a:t>tutor</a:t>
            </a:r>
            <a:endParaRPr lang="zh-CN" altLang="en-US" sz="2800" b="1" dirty="0"/>
          </a:p>
          <a:p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5472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856984" cy="66967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500" b="1" dirty="0" smtClean="0">
                <a:solidFill>
                  <a:schemeClr val="accent2"/>
                </a:solidFill>
              </a:rPr>
              <a:t>Draft</a:t>
            </a:r>
            <a:r>
              <a:rPr lang="zh-CN" altLang="en-US" sz="3500" b="1" dirty="0" smtClean="0">
                <a:solidFill>
                  <a:schemeClr val="accent2"/>
                </a:solidFill>
              </a:rPr>
              <a:t> </a:t>
            </a:r>
            <a:r>
              <a:rPr lang="zh-CN" altLang="en-US" sz="2800" b="1" dirty="0" smtClean="0"/>
              <a:t>  </a:t>
            </a:r>
            <a:r>
              <a:rPr lang="en-US" altLang="zh-CN" sz="2800" b="1" dirty="0"/>
              <a:t>n.</a:t>
            </a:r>
            <a:r>
              <a:rPr lang="zh-CN" altLang="en-US" sz="2800" b="1" dirty="0"/>
              <a:t>草稿；草图；汇票；征兵 </a:t>
            </a:r>
            <a:r>
              <a:rPr lang="zh-CN" altLang="en-US" sz="2800" b="1" dirty="0" smtClean="0"/>
              <a:t> </a:t>
            </a:r>
            <a:r>
              <a:rPr lang="en-US" altLang="zh-CN" sz="2800" b="1" dirty="0" err="1" smtClean="0"/>
              <a:t>vt</a:t>
            </a:r>
            <a:r>
              <a:rPr lang="en-US" altLang="zh-CN" sz="2800" b="1" dirty="0" err="1"/>
              <a:t>.</a:t>
            </a:r>
            <a:r>
              <a:rPr lang="zh-CN" altLang="en-US" sz="2800" b="1" dirty="0"/>
              <a:t>起草；征兵；选</a:t>
            </a:r>
            <a:r>
              <a:rPr lang="zh-CN" altLang="en-US" sz="2800" b="1" dirty="0" smtClean="0"/>
              <a:t>秀</a:t>
            </a:r>
            <a:endParaRPr lang="en-US" altLang="zh-CN" sz="2800" b="1" dirty="0" smtClean="0"/>
          </a:p>
          <a:p>
            <a:r>
              <a:rPr lang="zh-CN" altLang="en-US" sz="2800" b="1" dirty="0"/>
              <a:t>他画了一张汽车的草图。 </a:t>
            </a:r>
          </a:p>
          <a:p>
            <a:r>
              <a:rPr lang="en-US" altLang="zh-CN" sz="2800" b="1" u="sng" dirty="0" smtClean="0">
                <a:solidFill>
                  <a:srgbClr val="FF9900"/>
                </a:solidFill>
              </a:rPr>
              <a:t>He </a:t>
            </a:r>
            <a:r>
              <a:rPr lang="en-US" altLang="zh-CN" sz="2800" b="1" u="sng" dirty="0">
                <a:solidFill>
                  <a:srgbClr val="FF9900"/>
                </a:solidFill>
              </a:rPr>
              <a:t>drew a </a:t>
            </a:r>
            <a:r>
              <a:rPr lang="en-US" altLang="zh-CN" sz="2800" b="1" i="1" u="sng" dirty="0">
                <a:solidFill>
                  <a:srgbClr val="FF9900"/>
                </a:solidFill>
              </a:rPr>
              <a:t>draft</a:t>
            </a:r>
            <a:r>
              <a:rPr lang="en-US" altLang="zh-CN" sz="2800" b="1" u="sng" dirty="0">
                <a:solidFill>
                  <a:srgbClr val="FF9900"/>
                </a:solidFill>
              </a:rPr>
              <a:t> of the car</a:t>
            </a:r>
            <a:r>
              <a:rPr lang="en-US" altLang="zh-CN" sz="2800" b="1" u="sng" dirty="0" smtClean="0">
                <a:solidFill>
                  <a:srgbClr val="FF9900"/>
                </a:solidFill>
              </a:rPr>
              <a:t>.</a:t>
            </a:r>
          </a:p>
          <a:p>
            <a:r>
              <a:rPr lang="zh-CN" altLang="en-US" sz="2800" b="1" dirty="0"/>
              <a:t>我建议开具价值</a:t>
            </a:r>
            <a:r>
              <a:rPr lang="en-US" altLang="zh-CN" sz="2800" b="1" dirty="0"/>
              <a:t>10</a:t>
            </a:r>
            <a:r>
              <a:rPr lang="zh-CN" altLang="en-US" sz="2800" b="1" dirty="0"/>
              <a:t>万美元</a:t>
            </a:r>
            <a:r>
              <a:rPr lang="zh-CN" altLang="en-US" sz="2800" b="1" dirty="0" smtClean="0"/>
              <a:t>的汇票。</a:t>
            </a:r>
            <a:endParaRPr lang="en-US" altLang="zh-CN" sz="2800" b="1" dirty="0" smtClean="0"/>
          </a:p>
          <a:p>
            <a:r>
              <a:rPr lang="en-US" altLang="zh-CN" sz="2800" b="1" u="sng" dirty="0" smtClean="0">
                <a:solidFill>
                  <a:srgbClr val="FF9900"/>
                </a:solidFill>
              </a:rPr>
              <a:t>I </a:t>
            </a:r>
            <a:r>
              <a:rPr lang="en-US" altLang="zh-CN" sz="2800" b="1" u="sng" dirty="0">
                <a:solidFill>
                  <a:srgbClr val="FF9900"/>
                </a:solidFill>
              </a:rPr>
              <a:t>propose issuing a </a:t>
            </a:r>
            <a:r>
              <a:rPr lang="en-US" altLang="zh-CN" sz="2800" b="1" i="1" u="sng" dirty="0" smtClean="0">
                <a:solidFill>
                  <a:srgbClr val="FF9900"/>
                </a:solidFill>
              </a:rPr>
              <a:t>draft</a:t>
            </a:r>
            <a:r>
              <a:rPr lang="en-US" altLang="zh-CN" sz="2800" b="1" u="sng" dirty="0" smtClean="0">
                <a:solidFill>
                  <a:srgbClr val="FF9900"/>
                </a:solidFill>
              </a:rPr>
              <a:t> </a:t>
            </a:r>
            <a:r>
              <a:rPr lang="en-US" altLang="zh-CN" sz="2800" b="1" u="sng" dirty="0">
                <a:solidFill>
                  <a:srgbClr val="FF9900"/>
                </a:solidFill>
              </a:rPr>
              <a:t>for US $ 100,000</a:t>
            </a:r>
            <a:r>
              <a:rPr lang="en-US" altLang="zh-CN" sz="2800" b="1" u="sng" dirty="0" smtClean="0">
                <a:solidFill>
                  <a:srgbClr val="FF9900"/>
                </a:solidFill>
              </a:rPr>
              <a:t>.</a:t>
            </a:r>
          </a:p>
          <a:p>
            <a:r>
              <a:rPr lang="zh-CN" altLang="en-US" sz="2800" b="1" dirty="0"/>
              <a:t>约翰去年被应征入伍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r>
              <a:rPr lang="en-US" altLang="zh-CN" sz="2800" b="1" u="sng" dirty="0" smtClean="0">
                <a:solidFill>
                  <a:srgbClr val="FF9900"/>
                </a:solidFill>
              </a:rPr>
              <a:t>John </a:t>
            </a:r>
            <a:r>
              <a:rPr lang="en-US" altLang="zh-CN" sz="2800" b="1" u="sng" dirty="0">
                <a:solidFill>
                  <a:srgbClr val="FF9900"/>
                </a:solidFill>
              </a:rPr>
              <a:t>was </a:t>
            </a:r>
            <a:r>
              <a:rPr lang="en-US" altLang="zh-CN" sz="2800" b="1" i="1" u="sng" dirty="0">
                <a:solidFill>
                  <a:srgbClr val="FF9900"/>
                </a:solidFill>
              </a:rPr>
              <a:t>drafted</a:t>
            </a:r>
            <a:r>
              <a:rPr lang="en-US" altLang="zh-CN" sz="2800" b="1" u="sng" dirty="0">
                <a:solidFill>
                  <a:srgbClr val="FF9900"/>
                </a:solidFill>
              </a:rPr>
              <a:t> into the Army last year</a:t>
            </a:r>
            <a:r>
              <a:rPr lang="en-US" altLang="zh-CN" sz="2800" b="1" u="sng" dirty="0" smtClean="0">
                <a:solidFill>
                  <a:srgbClr val="FF9900"/>
                </a:solidFill>
              </a:rPr>
              <a:t>.</a:t>
            </a:r>
          </a:p>
          <a:p>
            <a:pPr>
              <a:buFont typeface="Arial"/>
              <a:buChar char="•"/>
            </a:pPr>
            <a:r>
              <a:rPr lang="zh-CN" altLang="en-US" sz="2800" b="1" dirty="0"/>
              <a:t>开汇票 </a:t>
            </a:r>
          </a:p>
          <a:p>
            <a:pPr>
              <a:buFont typeface="Arial"/>
              <a:buChar char="•"/>
            </a:pPr>
            <a:r>
              <a:rPr lang="en-US" altLang="zh-CN" sz="2800" b="1" dirty="0" smtClean="0">
                <a:hlinkClick r:id="rId2"/>
              </a:rPr>
              <a:t>draw </a:t>
            </a:r>
            <a:r>
              <a:rPr lang="en-US" altLang="zh-CN" sz="2800" b="1" dirty="0">
                <a:hlinkClick r:id="rId2"/>
              </a:rPr>
              <a:t>draft</a:t>
            </a:r>
            <a:r>
              <a:rPr lang="en-US" altLang="zh-CN" sz="2800" b="1" dirty="0"/>
              <a:t> </a:t>
            </a:r>
            <a:endParaRPr lang="en-US" altLang="zh-CN" sz="2800" b="1" dirty="0" smtClean="0"/>
          </a:p>
          <a:p>
            <a:pPr>
              <a:buFont typeface="Arial"/>
              <a:buChar char="•"/>
            </a:pPr>
            <a:r>
              <a:rPr lang="zh-CN" altLang="en-US" sz="2800" b="1" dirty="0"/>
              <a:t>承兑汇票 </a:t>
            </a:r>
          </a:p>
          <a:p>
            <a:pPr>
              <a:buFont typeface="Arial"/>
              <a:buChar char="•"/>
            </a:pPr>
            <a:r>
              <a:rPr lang="en-US" altLang="zh-CN" sz="2800" b="1" dirty="0" err="1" smtClean="0">
                <a:hlinkClick r:id="rId3"/>
              </a:rPr>
              <a:t>accept〔honor</a:t>
            </a:r>
            <a:r>
              <a:rPr lang="en-US" altLang="zh-CN" sz="2800" b="1" dirty="0">
                <a:hlinkClick r:id="rId3"/>
              </a:rPr>
              <a:t>〕 draft</a:t>
            </a:r>
            <a:r>
              <a:rPr lang="en-US" altLang="zh-CN" sz="2800" b="1" dirty="0"/>
              <a:t> </a:t>
            </a:r>
            <a:endParaRPr lang="en-US" altLang="zh-CN" sz="2800" b="1" dirty="0" smtClean="0"/>
          </a:p>
          <a:p>
            <a:pPr>
              <a:buFont typeface="Arial"/>
              <a:buChar char="•"/>
            </a:pPr>
            <a:r>
              <a:rPr lang="zh-CN" altLang="en-US" sz="2800" b="1" dirty="0" smtClean="0"/>
              <a:t>原稿</a:t>
            </a:r>
            <a:endParaRPr lang="en-US" altLang="zh-CN" sz="2800" b="1" dirty="0" smtClean="0"/>
          </a:p>
          <a:p>
            <a:pPr>
              <a:buFont typeface="Arial"/>
              <a:buChar char="•"/>
            </a:pPr>
            <a:r>
              <a:rPr lang="en-US" altLang="zh-CN" sz="2800" b="1" dirty="0" smtClean="0">
                <a:hlinkClick r:id="rId4"/>
              </a:rPr>
              <a:t>original draft</a:t>
            </a:r>
            <a:r>
              <a:rPr lang="en-US" altLang="zh-CN" sz="2800" b="1" dirty="0"/>
              <a:t/>
            </a:r>
            <a:br>
              <a:rPr lang="en-US" altLang="zh-CN" sz="2800" b="1" dirty="0"/>
            </a:b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5472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856984" cy="6696744"/>
          </a:xfrm>
        </p:spPr>
        <p:txBody>
          <a:bodyPr>
            <a:normAutofit/>
          </a:bodyPr>
          <a:lstStyle/>
          <a:p>
            <a:pPr lvl="0">
              <a:buClr>
                <a:srgbClr val="838995"/>
              </a:buClr>
              <a:buFont typeface="Arial"/>
              <a:buChar char="•"/>
            </a:pPr>
            <a:r>
              <a:rPr lang="zh-CN" altLang="en-US" sz="2800" b="1" dirty="0"/>
              <a:t>银行汇票</a:t>
            </a:r>
            <a:endParaRPr lang="en-US" altLang="zh-CN" sz="2800" b="1" dirty="0"/>
          </a:p>
          <a:p>
            <a:pPr lvl="0">
              <a:buClr>
                <a:srgbClr val="838995"/>
              </a:buClr>
              <a:buFont typeface="Arial"/>
              <a:buChar char="•"/>
            </a:pPr>
            <a:r>
              <a:rPr lang="en-US" altLang="zh-CN" sz="2800" b="1" dirty="0">
                <a:solidFill>
                  <a:srgbClr val="FFFFFF"/>
                </a:solidFill>
                <a:hlinkClick r:id="rId2"/>
              </a:rPr>
              <a:t>bank draft</a:t>
            </a:r>
            <a:endParaRPr lang="zh-CN" altLang="en-US" sz="2800" b="1" dirty="0">
              <a:solidFill>
                <a:srgbClr val="FFFFFF"/>
              </a:solidFill>
            </a:endParaRPr>
          </a:p>
          <a:p>
            <a:pPr lvl="0">
              <a:buClr>
                <a:srgbClr val="838995"/>
              </a:buClr>
              <a:buFont typeface="Arial"/>
              <a:buChar char="•"/>
            </a:pPr>
            <a:r>
              <a:rPr lang="zh-CN" altLang="en-US" sz="2800" b="1" dirty="0"/>
              <a:t>应征当兵 </a:t>
            </a:r>
          </a:p>
          <a:p>
            <a:pPr lvl="0">
              <a:buClr>
                <a:srgbClr val="838995"/>
              </a:buClr>
              <a:buFont typeface="Arial"/>
              <a:buChar char="•"/>
            </a:pPr>
            <a:r>
              <a:rPr lang="en-US" altLang="zh-CN" sz="2800" b="1" dirty="0">
                <a:solidFill>
                  <a:srgbClr val="FFFFFF"/>
                </a:solidFill>
                <a:hlinkClick r:id="rId3"/>
              </a:rPr>
              <a:t>be drafted as a soldier</a:t>
            </a:r>
            <a:r>
              <a:rPr lang="en-US" altLang="zh-CN" sz="2800" b="1" dirty="0">
                <a:solidFill>
                  <a:srgbClr val="FFFFFF"/>
                </a:solidFill>
              </a:rPr>
              <a:t> </a:t>
            </a:r>
          </a:p>
          <a:p>
            <a:pPr lvl="0">
              <a:buClr>
                <a:srgbClr val="838995"/>
              </a:buClr>
              <a:buFont typeface="Arial"/>
              <a:buChar char="•"/>
            </a:pPr>
            <a:r>
              <a:rPr lang="zh-CN" altLang="en-US" sz="2800" b="1" dirty="0"/>
              <a:t>应征入伍 </a:t>
            </a:r>
            <a:endParaRPr lang="en-US" altLang="zh-CN" sz="2800" b="1" dirty="0"/>
          </a:p>
          <a:p>
            <a:pPr lvl="0">
              <a:buClr>
                <a:srgbClr val="838995"/>
              </a:buClr>
              <a:buFont typeface="Arial"/>
              <a:buChar char="•"/>
            </a:pPr>
            <a:r>
              <a:rPr lang="en-US" altLang="zh-CN" sz="2800" b="1" dirty="0">
                <a:solidFill>
                  <a:srgbClr val="FFFFFF"/>
                </a:solidFill>
                <a:hlinkClick r:id="rId4"/>
              </a:rPr>
              <a:t>be drafted into the army</a:t>
            </a:r>
            <a:r>
              <a:rPr lang="en-US" altLang="zh-CN" sz="2800" b="1" dirty="0">
                <a:solidFill>
                  <a:srgbClr val="FFFFFF"/>
                </a:solidFill>
              </a:rPr>
              <a:t> </a:t>
            </a:r>
          </a:p>
          <a:p>
            <a:pPr lvl="0">
              <a:buClr>
                <a:srgbClr val="838995"/>
              </a:buClr>
              <a:buFont typeface="Arial"/>
              <a:buChar char="•"/>
            </a:pPr>
            <a:r>
              <a:rPr lang="zh-CN" altLang="en-US" sz="2800" b="1" dirty="0"/>
              <a:t>逃避兵役 </a:t>
            </a:r>
          </a:p>
          <a:p>
            <a:pPr lvl="0">
              <a:buClr>
                <a:srgbClr val="838995"/>
              </a:buClr>
              <a:buFont typeface="Arial"/>
              <a:buChar char="•"/>
            </a:pPr>
            <a:r>
              <a:rPr lang="en-US" altLang="zh-CN" sz="2800" b="1" dirty="0" err="1">
                <a:solidFill>
                  <a:srgbClr val="FFFFFF"/>
                </a:solidFill>
                <a:hlinkClick r:id="rId5"/>
              </a:rPr>
              <a:t>avoid〔escape</a:t>
            </a:r>
            <a:r>
              <a:rPr lang="en-US" altLang="zh-CN" sz="2800" b="1" dirty="0">
                <a:solidFill>
                  <a:srgbClr val="FFFFFF"/>
                </a:solidFill>
                <a:hlinkClick r:id="rId5"/>
              </a:rPr>
              <a:t>〕 draft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5472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108</TotalTime>
  <Words>439</Words>
  <Application>Microsoft Office PowerPoint</Application>
  <PresentationFormat>全屏显示(4:3)</PresentationFormat>
  <Paragraphs>168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聚合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26</cp:revision>
  <dcterms:created xsi:type="dcterms:W3CDTF">2016-04-20T02:01:53Z</dcterms:created>
  <dcterms:modified xsi:type="dcterms:W3CDTF">2016-04-28T01:55:29Z</dcterms:modified>
</cp:coreProperties>
</file>