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540" r:id="rId2"/>
    <p:sldId id="541" r:id="rId3"/>
    <p:sldId id="407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605" r:id="rId16"/>
    <p:sldId id="606" r:id="rId17"/>
    <p:sldId id="607" r:id="rId18"/>
    <p:sldId id="608" r:id="rId19"/>
    <p:sldId id="609" r:id="rId20"/>
    <p:sldId id="610" r:id="rId21"/>
    <p:sldId id="611" r:id="rId22"/>
    <p:sldId id="612" r:id="rId23"/>
    <p:sldId id="613" r:id="rId24"/>
    <p:sldId id="614" r:id="rId25"/>
    <p:sldId id="615" r:id="rId26"/>
    <p:sldId id="640" r:id="rId27"/>
    <p:sldId id="641" r:id="rId28"/>
    <p:sldId id="635" r:id="rId29"/>
    <p:sldId id="636" r:id="rId30"/>
    <p:sldId id="637" r:id="rId31"/>
    <p:sldId id="638" r:id="rId32"/>
    <p:sldId id="639" r:id="rId33"/>
    <p:sldId id="616" r:id="rId34"/>
    <p:sldId id="617" r:id="rId35"/>
    <p:sldId id="618" r:id="rId36"/>
    <p:sldId id="619" r:id="rId37"/>
    <p:sldId id="620" r:id="rId38"/>
    <p:sldId id="621" r:id="rId39"/>
    <p:sldId id="622" r:id="rId40"/>
    <p:sldId id="623" r:id="rId41"/>
    <p:sldId id="624" r:id="rId42"/>
    <p:sldId id="625" r:id="rId43"/>
    <p:sldId id="626" r:id="rId44"/>
    <p:sldId id="627" r:id="rId45"/>
    <p:sldId id="628" r:id="rId46"/>
    <p:sldId id="629" r:id="rId47"/>
    <p:sldId id="630" r:id="rId48"/>
    <p:sldId id="631" r:id="rId49"/>
    <p:sldId id="634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2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9D821-2729-4BD1-AC07-D0BCEA3EF107}" type="datetimeFigureOut">
              <a:rPr lang="zh-CN" altLang="en-US" smtClean="0"/>
              <a:t>2016-09-27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70AEF-15B6-4808-A630-ABBB2FAAF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699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6A1C4-8022-4F89-9949-43EE696DB6B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90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4A27B4-896F-4AA2-90C3-E07C77C0F2A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58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F8BBF2-B973-4347-9A43-F7C6F30B795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318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9063BF5-A12B-425E-9A25-BEEDAFEB783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745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8DFC94D-1B73-4F96-9B7A-1921A7B6BF8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13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0E86FB-8E32-4A99-9C95-71D3E116631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11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FD7149-5AD9-40A2-9D87-7A220685C76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48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856D0-3937-471C-8788-13865335E7D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84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E3BCC-6843-4ECF-A148-FDD0CA91023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48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2AA6F2-B0D3-4E64-90A3-D496FEDB247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69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BE449-6AB3-4E69-8CC4-9525B811EC5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49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B71845-2A8F-4FC7-8C59-2E308BEA97A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78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4EB77D-078E-41B2-9000-9660BD71ABB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57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fontAlgn="base">
              <a:spcAft>
                <a:spcPct val="0"/>
              </a:spcAft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fontAlgn="base">
              <a:spcAft>
                <a:spcPct val="0"/>
              </a:spcAft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fontAlgn="base">
              <a:spcAft>
                <a:spcPct val="0"/>
              </a:spcAft>
            </a:pPr>
            <a:fld id="{BCF20A99-4B15-4341-A452-47D9C8B3955E}" type="slidenum">
              <a:rPr kumimoji="1" lang="en-US" altLang="zh-CN">
                <a:solidFill>
                  <a:srgbClr val="000000"/>
                </a:solidFill>
              </a:rPr>
              <a:pPr fontAlgn="base">
                <a:spcAft>
                  <a:spcPct val="0"/>
                </a:spcAft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3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高考</a:t>
            </a:r>
            <a:r>
              <a:rPr lang="zh-CN" altLang="en-US" b="1" dirty="0" smtClean="0"/>
              <a:t>中分词的考查点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8968" y="1772816"/>
            <a:ext cx="23671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452EF2"/>
                </a:solidFill>
              </a:rPr>
              <a:t>doing </a:t>
            </a:r>
          </a:p>
          <a:p>
            <a:r>
              <a:rPr lang="en-US" altLang="zh-CN" sz="4800" b="1" dirty="0" smtClean="0">
                <a:solidFill>
                  <a:srgbClr val="452EF2"/>
                </a:solidFill>
              </a:rPr>
              <a:t>done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3968" y="1657400"/>
            <a:ext cx="47525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452EF2"/>
                </a:solidFill>
              </a:rPr>
              <a:t>done</a:t>
            </a:r>
          </a:p>
          <a:p>
            <a:r>
              <a:rPr lang="en-US" altLang="zh-CN" sz="4800" b="1" dirty="0" smtClean="0">
                <a:solidFill>
                  <a:srgbClr val="452EF2"/>
                </a:solidFill>
              </a:rPr>
              <a:t>being done </a:t>
            </a:r>
          </a:p>
          <a:p>
            <a:r>
              <a:rPr lang="en-US" altLang="zh-CN" sz="4800" b="1" dirty="0" smtClean="0">
                <a:solidFill>
                  <a:srgbClr val="452EF2"/>
                </a:solidFill>
              </a:rPr>
              <a:t>to be done</a:t>
            </a:r>
            <a:r>
              <a:rPr lang="en-US" altLang="zh-CN" sz="5400" b="1" dirty="0" smtClean="0">
                <a:solidFill>
                  <a:srgbClr val="452EF2"/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4365104"/>
            <a:ext cx="3960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452EF2"/>
                </a:solidFill>
              </a:rPr>
              <a:t>doing </a:t>
            </a:r>
          </a:p>
          <a:p>
            <a:r>
              <a:rPr lang="en-US" altLang="zh-CN" sz="4800" b="1" dirty="0" smtClean="0">
                <a:solidFill>
                  <a:srgbClr val="452EF2"/>
                </a:solidFill>
              </a:rPr>
              <a:t>having done </a:t>
            </a:r>
          </a:p>
        </p:txBody>
      </p:sp>
    </p:spTree>
    <p:extLst>
      <p:ext uri="{BB962C8B-B14F-4D97-AF65-F5344CB8AC3E}">
        <p14:creationId xmlns:p14="http://schemas.microsoft.com/office/powerpoint/2010/main" val="323190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692150"/>
            <a:ext cx="8893175" cy="5616575"/>
          </a:xfrm>
        </p:spPr>
        <p:txBody>
          <a:bodyPr/>
          <a:lstStyle/>
          <a:p>
            <a:pPr marL="465138" indent="-465138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</a:rPr>
              <a:t>a. If Tom ________ (be) more careful in the exam, he ________________ (pass) it already.</a:t>
            </a:r>
          </a:p>
          <a:p>
            <a:pPr marL="465138" indent="-465138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</a:rPr>
              <a:t>b. If you _______ (get) up earlier, you ________________ (catch) the first train.</a:t>
            </a:r>
          </a:p>
          <a:p>
            <a:pPr marL="465138" indent="-465138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</a:rPr>
              <a:t>c. If  I _______ (meet) you yesterday, we ______________ (go) to the concert together.</a:t>
            </a:r>
            <a:endParaRPr lang="en-US" altLang="zh-CN" sz="3600" dirty="0" smtClean="0"/>
          </a:p>
          <a:p>
            <a:pPr marL="465138" indent="-465138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en-US" altLang="zh-CN" sz="36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65138" indent="-465138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en-US" altLang="zh-CN" sz="36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2271713" y="692150"/>
            <a:ext cx="1949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u="none" dirty="0">
                <a:solidFill>
                  <a:srgbClr val="FF0000"/>
                </a:solidFill>
                <a:latin typeface="Times New Roman" pitchFamily="18" charset="0"/>
              </a:rPr>
              <a:t>had been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2919578" y="1412776"/>
            <a:ext cx="3816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u="none" dirty="0">
                <a:solidFill>
                  <a:srgbClr val="FF0000"/>
                </a:solidFill>
                <a:latin typeface="Times New Roman" pitchFamily="18" charset="0"/>
              </a:rPr>
              <a:t>would have passed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2124075" y="2852738"/>
            <a:ext cx="1644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u="none">
                <a:solidFill>
                  <a:srgbClr val="FF0000"/>
                </a:solidFill>
                <a:latin typeface="Times New Roman" pitchFamily="18" charset="0"/>
              </a:rPr>
              <a:t>had got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827088" y="3573463"/>
            <a:ext cx="384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u="none">
                <a:solidFill>
                  <a:srgbClr val="FF0000"/>
                </a:solidFill>
                <a:latin typeface="Times New Roman" pitchFamily="18" charset="0"/>
              </a:rPr>
              <a:t>would have caught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0" y="0"/>
            <a:ext cx="3246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4000" b="1" u="none">
                <a:solidFill>
                  <a:srgbClr val="0000FF"/>
                </a:solidFill>
                <a:latin typeface="Times New Roman" pitchFamily="18" charset="0"/>
              </a:rPr>
              <a:t>PRACTICE  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763713" y="4221163"/>
            <a:ext cx="1771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u="none">
                <a:solidFill>
                  <a:srgbClr val="FF0000"/>
                </a:solidFill>
                <a:latin typeface="Times New Roman" pitchFamily="18" charset="0"/>
              </a:rPr>
              <a:t>had met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55650" y="5084763"/>
            <a:ext cx="3435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u="none">
                <a:solidFill>
                  <a:srgbClr val="FF0000"/>
                </a:solidFill>
                <a:latin typeface="Times New Roman" pitchFamily="18" charset="0"/>
              </a:rPr>
              <a:t>would have gone</a:t>
            </a:r>
          </a:p>
        </p:txBody>
      </p:sp>
    </p:spTree>
    <p:extLst>
      <p:ext uri="{BB962C8B-B14F-4D97-AF65-F5344CB8AC3E}">
        <p14:creationId xmlns:p14="http://schemas.microsoft.com/office/powerpoint/2010/main" val="2492932118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1000"/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1000"/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1000"/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/>
      <p:bldP spid="57348" grpId="0"/>
      <p:bldP spid="57349" grpId="0"/>
      <p:bldP spid="57350" grpId="0"/>
      <p:bldP spid="57351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950" y="1774825"/>
            <a:ext cx="9144000" cy="3167063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latin typeface="Comic Sans MS" pitchFamily="66" charset="0"/>
              </a:rPr>
              <a:t>If I </a:t>
            </a:r>
            <a:r>
              <a:rPr lang="en-US" altLang="zh-CN" b="1" smtClean="0">
                <a:solidFill>
                  <a:srgbClr val="FF3300"/>
                </a:solidFill>
                <a:latin typeface="Comic Sans MS" pitchFamily="66" charset="0"/>
              </a:rPr>
              <a:t>had</a:t>
            </a:r>
            <a:r>
              <a:rPr lang="en-US" altLang="zh-CN" b="1" smtClean="0">
                <a:latin typeface="Comic Sans MS" pitchFamily="66" charset="0"/>
              </a:rPr>
              <a:t> time</a:t>
            </a:r>
            <a:r>
              <a:rPr lang="en-US" altLang="zh-CN" b="1" smtClean="0">
                <a:solidFill>
                  <a:srgbClr val="0000FF"/>
                </a:solidFill>
                <a:latin typeface="Comic Sans MS" pitchFamily="66" charset="0"/>
              </a:rPr>
              <a:t> next week</a:t>
            </a:r>
            <a:r>
              <a:rPr lang="en-US" altLang="zh-CN" b="1" smtClean="0">
                <a:latin typeface="Comic Sans MS" pitchFamily="66" charset="0"/>
              </a:rPr>
              <a:t>, I </a:t>
            </a:r>
            <a:r>
              <a:rPr lang="en-US" altLang="zh-CN" b="1" smtClean="0">
                <a:solidFill>
                  <a:srgbClr val="FF3300"/>
                </a:solidFill>
                <a:latin typeface="Comic Sans MS" pitchFamily="66" charset="0"/>
              </a:rPr>
              <a:t>would help</a:t>
            </a:r>
            <a:r>
              <a:rPr lang="en-US" altLang="zh-CN" b="1" smtClean="0">
                <a:latin typeface="Comic Sans MS" pitchFamily="66" charset="0"/>
              </a:rPr>
              <a:t> you.</a:t>
            </a:r>
          </a:p>
          <a:p>
            <a:pPr eaLnBrk="1" hangingPunct="1"/>
            <a:r>
              <a:rPr lang="en-US" altLang="zh-CN" b="1" smtClean="0">
                <a:latin typeface="Comic Sans MS" pitchFamily="66" charset="0"/>
              </a:rPr>
              <a:t>If I </a:t>
            </a:r>
            <a:r>
              <a:rPr lang="en-US" altLang="zh-CN" b="1" u="sng" smtClean="0">
                <a:solidFill>
                  <a:srgbClr val="FF0000"/>
                </a:solidFill>
                <a:latin typeface="Comic Sans MS" pitchFamily="66" charset="0"/>
              </a:rPr>
              <a:t>should </a:t>
            </a:r>
            <a:r>
              <a:rPr lang="en-US" altLang="zh-CN" b="1" smtClean="0">
                <a:solidFill>
                  <a:srgbClr val="FF0000"/>
                </a:solidFill>
                <a:latin typeface="Comic Sans MS" pitchFamily="66" charset="0"/>
              </a:rPr>
              <a:t>have</a:t>
            </a:r>
            <a:r>
              <a:rPr lang="en-US" altLang="zh-CN" b="1" smtClean="0">
                <a:latin typeface="Comic Sans MS" pitchFamily="66" charset="0"/>
              </a:rPr>
              <a:t> time </a:t>
            </a:r>
            <a:r>
              <a:rPr lang="en-US" altLang="zh-CN" b="1" smtClean="0">
                <a:solidFill>
                  <a:srgbClr val="3333FF"/>
                </a:solidFill>
                <a:latin typeface="Comic Sans MS" pitchFamily="66" charset="0"/>
              </a:rPr>
              <a:t>next week</a:t>
            </a:r>
            <a:r>
              <a:rPr lang="en-US" altLang="zh-CN" b="1" smtClean="0">
                <a:latin typeface="Comic Sans MS" pitchFamily="66" charset="0"/>
              </a:rPr>
              <a:t>, I </a:t>
            </a:r>
            <a:r>
              <a:rPr lang="en-US" altLang="zh-CN" b="1" smtClean="0">
                <a:solidFill>
                  <a:srgbClr val="FF0000"/>
                </a:solidFill>
                <a:latin typeface="Comic Sans MS" pitchFamily="66" charset="0"/>
              </a:rPr>
              <a:t>would</a:t>
            </a:r>
            <a:r>
              <a:rPr lang="en-US" altLang="zh-CN" b="1" smtClean="0">
                <a:latin typeface="Comic Sans MS" pitchFamily="66" charset="0"/>
              </a:rPr>
              <a:t> </a:t>
            </a:r>
            <a:r>
              <a:rPr lang="en-US" altLang="zh-CN" b="1" smtClean="0">
                <a:solidFill>
                  <a:srgbClr val="FF3300"/>
                </a:solidFill>
                <a:latin typeface="Comic Sans MS" pitchFamily="66" charset="0"/>
              </a:rPr>
              <a:t>help</a:t>
            </a:r>
            <a:r>
              <a:rPr lang="en-US" altLang="zh-CN" b="1" smtClean="0">
                <a:latin typeface="Comic Sans MS" pitchFamily="66" charset="0"/>
              </a:rPr>
              <a:t> you.</a:t>
            </a:r>
          </a:p>
          <a:p>
            <a:pPr eaLnBrk="1" hangingPunct="1"/>
            <a:r>
              <a:rPr lang="en-US" altLang="zh-CN" b="1" smtClean="0">
                <a:latin typeface="Comic Sans MS" pitchFamily="66" charset="0"/>
              </a:rPr>
              <a:t>If I </a:t>
            </a:r>
            <a:r>
              <a:rPr lang="en-US" altLang="zh-CN" b="1" smtClean="0">
                <a:solidFill>
                  <a:srgbClr val="FF0000"/>
                </a:solidFill>
                <a:latin typeface="Comic Sans MS" pitchFamily="66" charset="0"/>
              </a:rPr>
              <a:t>were to have</a:t>
            </a:r>
            <a:r>
              <a:rPr lang="en-US" altLang="zh-CN" b="1" smtClean="0">
                <a:latin typeface="Comic Sans MS" pitchFamily="66" charset="0"/>
              </a:rPr>
              <a:t> time </a:t>
            </a:r>
            <a:r>
              <a:rPr lang="en-US" altLang="zh-CN" b="1" smtClean="0">
                <a:solidFill>
                  <a:srgbClr val="3333FF"/>
                </a:solidFill>
                <a:latin typeface="Comic Sans MS" pitchFamily="66" charset="0"/>
              </a:rPr>
              <a:t>next week</a:t>
            </a:r>
            <a:r>
              <a:rPr lang="en-US" altLang="zh-CN" b="1" smtClean="0">
                <a:latin typeface="Comic Sans MS" pitchFamily="66" charset="0"/>
              </a:rPr>
              <a:t>, I </a:t>
            </a:r>
            <a:r>
              <a:rPr lang="en-US" altLang="zh-CN" b="1" smtClean="0">
                <a:solidFill>
                  <a:srgbClr val="FF0000"/>
                </a:solidFill>
                <a:latin typeface="Comic Sans MS" pitchFamily="66" charset="0"/>
              </a:rPr>
              <a:t>would </a:t>
            </a:r>
            <a:r>
              <a:rPr lang="en-US" altLang="zh-CN" b="1" smtClean="0">
                <a:solidFill>
                  <a:srgbClr val="FF3300"/>
                </a:solidFill>
                <a:latin typeface="Comic Sans MS" pitchFamily="66" charset="0"/>
              </a:rPr>
              <a:t>help</a:t>
            </a:r>
            <a:r>
              <a:rPr lang="en-US" altLang="zh-CN" b="1" smtClean="0">
                <a:latin typeface="Comic Sans MS" pitchFamily="66" charset="0"/>
              </a:rPr>
              <a:t> you.</a:t>
            </a:r>
          </a:p>
          <a:p>
            <a:pPr eaLnBrk="1" hangingPunct="1"/>
            <a:endParaRPr lang="zh-CN" altLang="en-US" b="1" smtClean="0">
              <a:latin typeface="Comic Sans MS" pitchFamily="66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79388" y="4583113"/>
            <a:ext cx="8964612" cy="1654175"/>
          </a:xfrm>
          <a:prstGeom prst="rect">
            <a:avLst/>
          </a:prstGeom>
          <a:solidFill>
            <a:schemeClr val="bg1"/>
          </a:solidFill>
          <a:ln w="76200" cmpd="tri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600" b="1" u="none"/>
              <a:t>If…_______sth,… _________________sth.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547813" y="5353050"/>
            <a:ext cx="3095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800" b="1" u="none">
              <a:solidFill>
                <a:srgbClr val="FF0000"/>
              </a:solidFill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924300" y="4721225"/>
            <a:ext cx="4683125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u="none">
                <a:solidFill>
                  <a:srgbClr val="FF0000"/>
                </a:solidFill>
                <a:latin typeface="Arial Black" pitchFamily="34" charset="0"/>
              </a:rPr>
              <a:t>would/could/</a:t>
            </a:r>
          </a:p>
          <a:p>
            <a:pPr eaLnBrk="1" hangingPunct="1"/>
            <a:r>
              <a:rPr lang="en-US" altLang="zh-CN" sz="2800" b="1" u="none">
                <a:solidFill>
                  <a:srgbClr val="FF0000"/>
                </a:solidFill>
                <a:latin typeface="Arial Black" pitchFamily="34" charset="0"/>
              </a:rPr>
              <a:t>might/should do</a:t>
            </a:r>
            <a:r>
              <a:rPr lang="zh-CN" altLang="en-US" sz="2800" b="1" u="none">
                <a:solidFill>
                  <a:srgbClr val="FF0000"/>
                </a:solidFill>
                <a:latin typeface="Arial Black" pitchFamily="34" charset="0"/>
              </a:rPr>
              <a:t>（原形）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79388" y="908050"/>
            <a:ext cx="8964612" cy="577850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9500">
                <a:srgbClr val="1170FF"/>
              </a:gs>
              <a:gs pos="14499">
                <a:srgbClr val="3333CC"/>
              </a:gs>
              <a:gs pos="20000">
                <a:srgbClr val="2E6792"/>
              </a:gs>
              <a:gs pos="26500">
                <a:srgbClr val="9999FF"/>
              </a:gs>
              <a:gs pos="42000">
                <a:srgbClr val="00CCCC"/>
              </a:gs>
              <a:gs pos="50000">
                <a:srgbClr val="3399FF"/>
              </a:gs>
              <a:gs pos="58000">
                <a:srgbClr val="00CCCC"/>
              </a:gs>
              <a:gs pos="73500">
                <a:srgbClr val="9999FF"/>
              </a:gs>
              <a:gs pos="80000">
                <a:srgbClr val="2E6792"/>
              </a:gs>
              <a:gs pos="85501">
                <a:srgbClr val="3333CC"/>
              </a:gs>
              <a:gs pos="90500">
                <a:srgbClr val="1170FF"/>
              </a:gs>
              <a:gs pos="100000">
                <a:srgbClr val="00669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3200" b="1" u="none" dirty="0">
                <a:solidFill>
                  <a:srgbClr val="FFFF00"/>
                </a:solidFill>
                <a:latin typeface="Arial Black" pitchFamily="34" charset="0"/>
              </a:rPr>
              <a:t>3.Contrary to the future</a:t>
            </a:r>
            <a:r>
              <a:rPr lang="zh-CN" altLang="en-US" sz="3200" b="1" u="none" dirty="0">
                <a:solidFill>
                  <a:srgbClr val="FFFF00"/>
                </a:solidFill>
                <a:latin typeface="Arial Black" pitchFamily="34" charset="0"/>
              </a:rPr>
              <a:t>（与将来事实相反）</a:t>
            </a:r>
            <a:r>
              <a:rPr lang="zh-CN" altLang="en-US" sz="3200" b="1" u="none" dirty="0"/>
              <a:t> 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827088" y="4724400"/>
            <a:ext cx="23717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u="none">
                <a:solidFill>
                  <a:srgbClr val="FF0000"/>
                </a:solidFill>
                <a:latin typeface="Arial Black" pitchFamily="34" charset="0"/>
                <a:ea typeface="Arial Unicode MS" pitchFamily="34" charset="-122"/>
              </a:rPr>
              <a:t>did/were  </a:t>
            </a:r>
          </a:p>
          <a:p>
            <a:pPr eaLnBrk="1" hangingPunct="1"/>
            <a:r>
              <a:rPr lang="en-US" altLang="zh-CN" sz="2800" b="1" u="none">
                <a:solidFill>
                  <a:srgbClr val="FF0000"/>
                </a:solidFill>
                <a:latin typeface="Arial Black" pitchFamily="34" charset="0"/>
                <a:ea typeface="Arial Unicode MS" pitchFamily="34" charset="-122"/>
              </a:rPr>
              <a:t>were to do </a:t>
            </a:r>
          </a:p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Arial Black" pitchFamily="34" charset="0"/>
                <a:ea typeface="Arial Unicode MS" pitchFamily="34" charset="-122"/>
              </a:rPr>
              <a:t>should</a:t>
            </a:r>
            <a:r>
              <a:rPr lang="en-US" altLang="zh-CN" sz="2800" b="1" u="none">
                <a:solidFill>
                  <a:srgbClr val="FF0000"/>
                </a:solidFill>
                <a:latin typeface="Arial Black" pitchFamily="34" charset="0"/>
                <a:ea typeface="Arial Unicode MS" pitchFamily="34" charset="-122"/>
              </a:rPr>
              <a:t> do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1979613" y="2133600"/>
            <a:ext cx="3095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u="none">
              <a:effectLst>
                <a:outerShdw blurRad="38100" dist="38100" dir="2700000" algn="tl">
                  <a:srgbClr val="C0C0C0"/>
                </a:outerShdw>
              </a:effectLst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657" name="AutoShape 9"/>
          <p:cNvSpPr>
            <a:spLocks/>
          </p:cNvSpPr>
          <p:nvPr/>
        </p:nvSpPr>
        <p:spPr bwMode="auto">
          <a:xfrm>
            <a:off x="611188" y="501332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b="1" u="none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539750" y="227013"/>
            <a:ext cx="6483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u="none">
                <a:solidFill>
                  <a:srgbClr val="CC0099"/>
                </a:solidFill>
                <a:latin typeface="Arial Black" pitchFamily="34" charset="0"/>
              </a:rPr>
              <a:t>【Find the rules</a:t>
            </a:r>
            <a:r>
              <a:rPr lang="zh-CN" altLang="en-US" sz="3200" b="1" u="none">
                <a:solidFill>
                  <a:srgbClr val="CC0099"/>
                </a:solidFill>
              </a:rPr>
              <a:t>（自我发现）</a:t>
            </a:r>
            <a:r>
              <a:rPr lang="en-US" altLang="zh-CN" sz="3200" b="1" u="none">
                <a:solidFill>
                  <a:srgbClr val="CC0099"/>
                </a:solidFill>
              </a:rPr>
              <a:t>】</a:t>
            </a:r>
          </a:p>
        </p:txBody>
      </p:sp>
      <p:sp>
        <p:nvSpPr>
          <p:cNvPr id="6155" name="AutoShape 11"/>
          <p:cNvSpPr>
            <a:spLocks noChangeArrowheads="1"/>
          </p:cNvSpPr>
          <p:nvPr/>
        </p:nvSpPr>
        <p:spPr bwMode="auto">
          <a:xfrm>
            <a:off x="0" y="1916113"/>
            <a:ext cx="395288" cy="2160587"/>
          </a:xfrm>
          <a:prstGeom prst="curvedRightArrow">
            <a:avLst>
              <a:gd name="adj1" fmla="val 109317"/>
              <a:gd name="adj2" fmla="val 218634"/>
              <a:gd name="adj3" fmla="val 23949"/>
            </a:avLst>
          </a:prstGeom>
          <a:gradFill rotWithShape="1">
            <a:gsLst>
              <a:gs pos="0">
                <a:srgbClr val="000082"/>
              </a:gs>
              <a:gs pos="14999">
                <a:srgbClr val="66008F"/>
              </a:gs>
              <a:gs pos="32500">
                <a:srgbClr val="BA0066"/>
              </a:gs>
              <a:gs pos="45000">
                <a:srgbClr val="FF0000"/>
              </a:gs>
              <a:gs pos="50000">
                <a:srgbClr val="FF8200"/>
              </a:gs>
              <a:gs pos="55000">
                <a:srgbClr val="FF0000"/>
              </a:gs>
              <a:gs pos="67500">
                <a:srgbClr val="BA0066"/>
              </a:gs>
              <a:gs pos="85001">
                <a:srgbClr val="66008F"/>
              </a:gs>
              <a:gs pos="100000">
                <a:srgbClr val="00008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5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nimBg="1" autoUpdateAnimBg="0"/>
      <p:bldP spid="27653" grpId="0" autoUpdateAnimBg="0"/>
      <p:bldP spid="27655" grpId="0" autoUpdateAnimBg="0"/>
      <p:bldP spid="27657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820150" cy="5184775"/>
          </a:xfrm>
        </p:spPr>
        <p:txBody>
          <a:bodyPr/>
          <a:lstStyle/>
          <a:p>
            <a:pPr marL="465138" indent="-465138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</a:rPr>
              <a:t>a. If there ________ (be) no natural resource any more, we ___________ (make) use of nuclear power .</a:t>
            </a:r>
          </a:p>
          <a:p>
            <a:pPr marL="465138" indent="-465138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</a:rPr>
              <a:t>b. What ____________ (happen) if you ____________ (get up) too late  tomorrow?</a:t>
            </a:r>
          </a:p>
          <a:p>
            <a:pPr marL="465138" indent="-465138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</a:rPr>
              <a:t>c. If Robots _____________ (control) the world some day, there ________ (be) no friendship.</a:t>
            </a:r>
            <a:endParaRPr lang="en-US" altLang="zh-CN" sz="3600" dirty="0" smtClean="0"/>
          </a:p>
          <a:p>
            <a:pPr marL="465138" indent="-465138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en-US" altLang="zh-CN" sz="36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65138" indent="-465138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en-US" altLang="zh-CN" sz="36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555776" y="908720"/>
            <a:ext cx="11253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u="none" dirty="0" smtClean="0">
                <a:solidFill>
                  <a:srgbClr val="FF0000"/>
                </a:solidFill>
                <a:latin typeface="Times New Roman" pitchFamily="18" charset="0"/>
              </a:rPr>
              <a:t>were</a:t>
            </a:r>
            <a:endParaRPr lang="en-US" altLang="zh-CN" sz="36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652120" y="1501253"/>
            <a:ext cx="25827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u="none" dirty="0" smtClean="0">
                <a:solidFill>
                  <a:srgbClr val="FF0000"/>
                </a:solidFill>
                <a:latin typeface="Times New Roman" pitchFamily="18" charset="0"/>
              </a:rPr>
              <a:t>would make</a:t>
            </a:r>
            <a:endParaRPr lang="en-US" altLang="zh-CN" sz="36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051720" y="2996952"/>
            <a:ext cx="30702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u="none" dirty="0" smtClean="0">
                <a:solidFill>
                  <a:srgbClr val="FF0000"/>
                </a:solidFill>
                <a:latin typeface="Times New Roman" pitchFamily="18" charset="0"/>
              </a:rPr>
              <a:t>would happen</a:t>
            </a:r>
            <a:endParaRPr lang="en-US" altLang="zh-CN" sz="36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-20499" y="3573016"/>
            <a:ext cx="73449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u="none" dirty="0" smtClean="0">
                <a:solidFill>
                  <a:srgbClr val="FF0000"/>
                </a:solidFill>
                <a:latin typeface="Times New Roman" pitchFamily="18" charset="0"/>
              </a:rPr>
              <a:t>got up/were to get up/ should get up</a:t>
            </a:r>
            <a:endParaRPr lang="en-US" altLang="zh-CN" sz="36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111631" y="5805264"/>
            <a:ext cx="196720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u="none" dirty="0" smtClean="0">
                <a:solidFill>
                  <a:srgbClr val="FF0000"/>
                </a:solidFill>
                <a:latin typeface="Times New Roman" pitchFamily="18" charset="0"/>
              </a:rPr>
              <a:t>would be</a:t>
            </a:r>
            <a:endParaRPr lang="en-US" altLang="zh-CN" sz="36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96007" y="5021560"/>
            <a:ext cx="83204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u="none" dirty="0" smtClean="0">
                <a:solidFill>
                  <a:srgbClr val="FF0000"/>
                </a:solidFill>
                <a:latin typeface="Times New Roman" pitchFamily="18" charset="0"/>
              </a:rPr>
              <a:t>Were to control/controlled/should control</a:t>
            </a:r>
            <a:endParaRPr lang="en-US" altLang="zh-CN" sz="36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259823"/>
      </p:ext>
    </p:ext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79388" y="188913"/>
            <a:ext cx="87137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00" tIns="46800" rIns="93600" bIns="46800">
            <a:spAutoFit/>
          </a:bodyPr>
          <a:lstStyle>
            <a:lvl1pPr marL="728663" indent="-728663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u="none">
                <a:solidFill>
                  <a:srgbClr val="0000FF"/>
                </a:solidFill>
                <a:latin typeface="Times New Roman" pitchFamily="18" charset="0"/>
              </a:rPr>
              <a:t>小结：虚拟语气在条件从句中的用法</a:t>
            </a:r>
            <a:endParaRPr lang="zh-CN" altLang="en-US" sz="3600" b="1" u="none">
              <a:solidFill>
                <a:srgbClr val="0000FF"/>
              </a:solidFill>
              <a:latin typeface="Times New Roman" pitchFamily="18" charset="0"/>
            </a:endParaRPr>
          </a:p>
        </p:txBody>
      </p:sp>
      <p:graphicFrame>
        <p:nvGraphicFramePr>
          <p:cNvPr id="30723" name="Group 3"/>
          <p:cNvGraphicFramePr>
            <a:graphicFrameLocks noGrp="1"/>
          </p:cNvGraphicFramePr>
          <p:nvPr>
            <p:ph/>
          </p:nvPr>
        </p:nvGraphicFramePr>
        <p:xfrm>
          <a:off x="0" y="836613"/>
          <a:ext cx="9109075" cy="5848351"/>
        </p:xfrm>
        <a:graphic>
          <a:graphicData uri="http://schemas.openxmlformats.org/drawingml/2006/table">
            <a:tbl>
              <a:tblPr/>
              <a:tblGrid>
                <a:gridCol w="1763713"/>
                <a:gridCol w="3384550"/>
                <a:gridCol w="3960812"/>
              </a:tblGrid>
              <a:tr h="1304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条件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从句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If 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从句谓语形式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主句的谓语形式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现在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(Present)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过去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(Past)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未来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(Future)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45" name="Text Box 25"/>
          <p:cNvSpPr txBox="1">
            <a:spLocks noChangeArrowheads="1"/>
          </p:cNvSpPr>
          <p:nvPr/>
        </p:nvSpPr>
        <p:spPr bwMode="auto">
          <a:xfrm>
            <a:off x="5111750" y="2133600"/>
            <a:ext cx="40322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00" tIns="46800" rIns="93600" bIns="46800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u="none">
                <a:solidFill>
                  <a:srgbClr val="0000FF"/>
                </a:solidFill>
                <a:latin typeface="Arial Black" pitchFamily="34" charset="0"/>
              </a:rPr>
              <a:t>would/could/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 b="1" u="none">
                <a:solidFill>
                  <a:srgbClr val="0000FF"/>
                </a:solidFill>
                <a:latin typeface="Arial Black" pitchFamily="34" charset="0"/>
              </a:rPr>
              <a:t>should/might +V. </a:t>
            </a:r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5076825" y="3500438"/>
            <a:ext cx="4356100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u="none">
                <a:solidFill>
                  <a:srgbClr val="FF00FF"/>
                </a:solidFill>
                <a:latin typeface="Arial Black" pitchFamily="34" charset="0"/>
              </a:rPr>
              <a:t>would/could/should/might +have done</a:t>
            </a:r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1979613" y="3644900"/>
            <a:ext cx="2879725" cy="106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00" tIns="46800" rIns="93600" bIns="46800">
            <a:spAutoFit/>
          </a:bodyPr>
          <a:lstStyle>
            <a:lvl1pPr marL="342900" indent="-3429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u="none">
                <a:solidFill>
                  <a:srgbClr val="0000FF"/>
                </a:solidFill>
                <a:latin typeface="Arial Black" pitchFamily="34" charset="0"/>
              </a:rPr>
              <a:t> 过去完成式</a:t>
            </a:r>
          </a:p>
          <a:p>
            <a:pPr eaLnBrk="1" hangingPunct="1"/>
            <a:r>
              <a:rPr lang="en-US" altLang="zh-CN" sz="3200" b="1" u="none">
                <a:solidFill>
                  <a:srgbClr val="0000FF"/>
                </a:solidFill>
                <a:latin typeface="Arial Black" pitchFamily="34" charset="0"/>
              </a:rPr>
              <a:t>(had done)</a:t>
            </a:r>
          </a:p>
        </p:txBody>
      </p:sp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1979613" y="2133600"/>
            <a:ext cx="29527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 b="1" u="none">
                <a:solidFill>
                  <a:srgbClr val="0000FF"/>
                </a:solidFill>
                <a:latin typeface="Arial Black" pitchFamily="34" charset="0"/>
              </a:rPr>
              <a:t>    </a:t>
            </a:r>
            <a:r>
              <a:rPr lang="zh-CN" altLang="en-US" sz="3200" b="1" u="none">
                <a:solidFill>
                  <a:srgbClr val="CC0099"/>
                </a:solidFill>
                <a:latin typeface="Arial Black" pitchFamily="34" charset="0"/>
              </a:rPr>
              <a:t>过去式</a:t>
            </a:r>
            <a:r>
              <a:rPr lang="en-US" altLang="zh-CN" sz="3200" b="1" u="none">
                <a:solidFill>
                  <a:srgbClr val="CC0099"/>
                </a:solidFill>
                <a:latin typeface="Arial Black" pitchFamily="34" charset="0"/>
              </a:rPr>
              <a:t>(did/were)</a:t>
            </a:r>
            <a:endParaRPr lang="en-US" altLang="zh-CN" sz="3200" u="none">
              <a:solidFill>
                <a:srgbClr val="CC0099"/>
              </a:solidFill>
              <a:latin typeface="Arial Black" pitchFamily="34" charset="0"/>
            </a:endParaRPr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1763713" y="4865688"/>
            <a:ext cx="3529012" cy="201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00" tIns="46800" rIns="93600" bIns="46800">
            <a:spAutoFit/>
          </a:bodyPr>
          <a:lstStyle>
            <a:lvl1pPr marL="342900" indent="-3429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3200" b="1" u="none" dirty="0">
                <a:solidFill>
                  <a:srgbClr val="0000FF"/>
                </a:solidFill>
              </a:rPr>
              <a:t>    </a:t>
            </a:r>
            <a:r>
              <a:rPr lang="zh-CN" altLang="en-US" sz="3200" b="1" u="none" dirty="0">
                <a:solidFill>
                  <a:srgbClr val="FF0000"/>
                </a:solidFill>
              </a:rPr>
              <a:t>过去式</a:t>
            </a:r>
            <a:r>
              <a:rPr lang="en-US" altLang="zh-CN" sz="3200" b="1" u="none" dirty="0">
                <a:solidFill>
                  <a:srgbClr val="FF0000"/>
                </a:solidFill>
              </a:rPr>
              <a:t>/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b="1" u="none" dirty="0" smtClean="0">
                <a:solidFill>
                  <a:srgbClr val="FF0000"/>
                </a:solidFill>
                <a:latin typeface="Arial Black" pitchFamily="34" charset="0"/>
              </a:rPr>
              <a:t>did/should/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b="1" u="none" dirty="0" smtClean="0">
                <a:solidFill>
                  <a:srgbClr val="FF0000"/>
                </a:solidFill>
                <a:latin typeface="Arial Black" pitchFamily="34" charset="0"/>
              </a:rPr>
              <a:t>were </a:t>
            </a:r>
            <a:r>
              <a:rPr lang="en-US" altLang="zh-CN" sz="3200" b="1" u="none" dirty="0">
                <a:solidFill>
                  <a:srgbClr val="FF0000"/>
                </a:solidFill>
                <a:latin typeface="Arial Black" pitchFamily="34" charset="0"/>
              </a:rPr>
              <a:t>to +V</a:t>
            </a:r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5111750" y="5229225"/>
            <a:ext cx="4032250" cy="106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00" tIns="46800" rIns="93600" bIns="46800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u="none">
                <a:solidFill>
                  <a:srgbClr val="0000FF"/>
                </a:solidFill>
                <a:latin typeface="Arial Black" pitchFamily="34" charset="0"/>
              </a:rPr>
              <a:t>would/could/should/might +V. (</a:t>
            </a:r>
            <a:r>
              <a:rPr lang="zh-CN" altLang="en-US" sz="3200" b="1" u="none">
                <a:solidFill>
                  <a:srgbClr val="0000FF"/>
                </a:solidFill>
                <a:latin typeface="Arial Black" pitchFamily="34" charset="0"/>
              </a:rPr>
              <a:t>原</a:t>
            </a:r>
            <a:r>
              <a:rPr lang="en-US" altLang="zh-CN" sz="3200" b="1" u="none">
                <a:solidFill>
                  <a:srgbClr val="0000FF"/>
                </a:solidFill>
                <a:latin typeface="Arial Black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869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5" grpId="0" autoUpdateAnimBg="0"/>
      <p:bldP spid="30746" grpId="0" autoUpdateAnimBg="0"/>
      <p:bldP spid="30747" grpId="0" autoUpdateAnimBg="0"/>
      <p:bldP spid="30748" grpId="0" bldLvl="0" autoUpdateAnimBg="0"/>
      <p:bldP spid="30749" grpId="0" autoUpdateAnimBg="0"/>
      <p:bldP spid="3075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-31494" y="552237"/>
            <a:ext cx="8784530" cy="8186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zh-CN" sz="2800" b="1" u="none" dirty="0" smtClean="0">
                <a:latin typeface="+mj-lt"/>
              </a:rPr>
              <a:t>1. </a:t>
            </a:r>
            <a:r>
              <a:rPr lang="zh-CN" altLang="en-US" sz="2800" b="1" u="none" dirty="0" smtClean="0">
                <a:latin typeface="+mj-lt"/>
              </a:rPr>
              <a:t>If </a:t>
            </a:r>
            <a:r>
              <a:rPr lang="zh-CN" altLang="en-US" sz="2800" b="1" u="none" dirty="0">
                <a:latin typeface="+mj-lt"/>
              </a:rPr>
              <a:t>we</a:t>
            </a:r>
            <a:r>
              <a:rPr lang="zh-CN" altLang="en-US" sz="2800" b="1" dirty="0">
                <a:latin typeface="+mj-lt"/>
              </a:rPr>
              <a:t> </a:t>
            </a:r>
            <a:r>
              <a:rPr lang="en-US" altLang="zh-CN" sz="2800" b="1" dirty="0" smtClean="0">
                <a:latin typeface="+mj-lt"/>
              </a:rPr>
              <a:t>__________</a:t>
            </a:r>
            <a:r>
              <a:rPr lang="zh-CN" altLang="en-US" sz="2800" b="1" u="none" dirty="0" smtClean="0">
                <a:latin typeface="+mj-lt"/>
              </a:rPr>
              <a:t>adequate </a:t>
            </a:r>
            <a:r>
              <a:rPr lang="zh-CN" altLang="en-US" sz="2800" b="1" u="none" dirty="0">
                <a:latin typeface="+mj-lt"/>
              </a:rPr>
              <a:t>preparations,</a:t>
            </a:r>
          </a:p>
          <a:p>
            <a:pPr algn="just">
              <a:defRPr/>
            </a:pPr>
            <a:r>
              <a:rPr lang="zh-CN" altLang="en-US" sz="2800" b="1" u="none" dirty="0">
                <a:latin typeface="+mj-lt"/>
              </a:rPr>
              <a:t>the conference wouldn‘t have been so successful.</a:t>
            </a:r>
            <a:r>
              <a:rPr lang="en-US" altLang="zh-CN" sz="2800" b="1" u="none" dirty="0">
                <a:latin typeface="+mj-lt"/>
              </a:rPr>
              <a:t>(2012  </a:t>
            </a:r>
            <a:r>
              <a:rPr lang="zh-CN" altLang="en-US" sz="2800" b="1" u="none" dirty="0">
                <a:latin typeface="+mj-lt"/>
              </a:rPr>
              <a:t>山东高考）</a:t>
            </a:r>
          </a:p>
          <a:p>
            <a:pPr algn="just">
              <a:defRPr/>
            </a:pPr>
            <a:r>
              <a:rPr lang="zh-CN" altLang="en-US" sz="2800" b="1" u="none" dirty="0">
                <a:latin typeface="+mj-lt"/>
              </a:rPr>
              <a:t>A haven't made </a:t>
            </a:r>
            <a:r>
              <a:rPr lang="en-US" altLang="zh-CN" sz="2800" b="1" u="none" dirty="0" smtClean="0">
                <a:latin typeface="+mj-lt"/>
              </a:rPr>
              <a:t>		</a:t>
            </a:r>
            <a:r>
              <a:rPr lang="zh-CN" altLang="en-US" sz="2800" b="1" u="none" dirty="0" smtClean="0">
                <a:latin typeface="+mj-lt"/>
              </a:rPr>
              <a:t>B </a:t>
            </a:r>
            <a:r>
              <a:rPr lang="zh-CN" altLang="en-US" sz="2800" b="1" u="none" dirty="0">
                <a:latin typeface="+mj-lt"/>
              </a:rPr>
              <a:t>wouldn't make</a:t>
            </a:r>
          </a:p>
          <a:p>
            <a:pPr algn="just">
              <a:defRPr/>
            </a:pPr>
            <a:r>
              <a:rPr lang="zh-CN" altLang="en-US" sz="2800" b="1" u="none" dirty="0">
                <a:latin typeface="+mj-lt"/>
              </a:rPr>
              <a:t>C didn‘t make   </a:t>
            </a:r>
            <a:r>
              <a:rPr lang="en-US" altLang="zh-CN" sz="2800" b="1" u="none" dirty="0" smtClean="0">
                <a:latin typeface="+mj-lt"/>
              </a:rPr>
              <a:t>		</a:t>
            </a:r>
            <a:r>
              <a:rPr lang="zh-CN" altLang="en-US" sz="2800" b="1" u="none" dirty="0" smtClean="0">
                <a:latin typeface="+mj-lt"/>
              </a:rPr>
              <a:t>D </a:t>
            </a:r>
            <a:r>
              <a:rPr lang="zh-CN" altLang="en-US" sz="2800" b="1" u="none" dirty="0">
                <a:latin typeface="+mj-lt"/>
              </a:rPr>
              <a:t>hadn't </a:t>
            </a:r>
            <a:r>
              <a:rPr lang="zh-CN" altLang="en-US" sz="2800" b="1" u="none" dirty="0" smtClean="0">
                <a:latin typeface="+mj-lt"/>
              </a:rPr>
              <a:t>made</a:t>
            </a:r>
            <a:endParaRPr lang="en-US" altLang="zh-CN" sz="2800" b="1" u="none" dirty="0" smtClean="0">
              <a:latin typeface="+mj-lt"/>
            </a:endParaRPr>
          </a:p>
          <a:p>
            <a:pPr algn="just">
              <a:defRPr/>
            </a:pPr>
            <a:endParaRPr lang="zh-CN" altLang="en-US" sz="2800" b="1" u="none" dirty="0">
              <a:latin typeface="+mj-lt"/>
            </a:endParaRPr>
          </a:p>
          <a:p>
            <a:pPr marL="342900" indent="-342900" algn="just">
              <a:defRPr/>
            </a:pPr>
            <a:r>
              <a:rPr lang="zh-CN" altLang="en-US" sz="2800" b="1" u="none" dirty="0">
                <a:latin typeface="+mj-lt"/>
              </a:rPr>
              <a:t>2. Had they known what was coming next,they</a:t>
            </a:r>
            <a:r>
              <a:rPr lang="zh-CN" altLang="en-US" sz="2800" b="1" dirty="0">
                <a:latin typeface="+mj-lt"/>
              </a:rPr>
              <a:t>           </a:t>
            </a:r>
            <a:r>
              <a:rPr lang="en-US" altLang="zh-CN" sz="2800" b="1" smtClean="0">
                <a:latin typeface="+mj-lt"/>
              </a:rPr>
              <a:t>_______</a:t>
            </a:r>
            <a:r>
              <a:rPr lang="zh-CN" altLang="en-US" sz="2800" b="1" u="none" smtClean="0">
                <a:latin typeface="+mj-lt"/>
              </a:rPr>
              <a:t>second </a:t>
            </a:r>
            <a:r>
              <a:rPr lang="zh-CN" altLang="en-US" sz="2800" b="1" u="none" dirty="0">
                <a:latin typeface="+mj-lt"/>
              </a:rPr>
              <a:t>thoughts</a:t>
            </a:r>
            <a:r>
              <a:rPr lang="en-US" altLang="zh-CN" sz="2800" b="1" u="none" dirty="0">
                <a:latin typeface="+mj-lt"/>
              </a:rPr>
              <a:t> </a:t>
            </a:r>
            <a:r>
              <a:rPr lang="zh-CN" altLang="en-US" sz="2800" b="1" u="none" dirty="0">
                <a:latin typeface="+mj-lt"/>
              </a:rPr>
              <a:t>（</a:t>
            </a:r>
            <a:r>
              <a:rPr lang="en-US" altLang="zh-CN" sz="2800" b="1" u="none" dirty="0">
                <a:latin typeface="+mj-lt"/>
              </a:rPr>
              <a:t>2012</a:t>
            </a:r>
            <a:r>
              <a:rPr lang="zh-CN" altLang="en-US" sz="2800" b="1" u="none" dirty="0">
                <a:latin typeface="+mj-lt"/>
              </a:rPr>
              <a:t>浙江高考）</a:t>
            </a:r>
          </a:p>
          <a:p>
            <a:pPr marL="342900" indent="-342900" algn="just">
              <a:defRPr/>
            </a:pPr>
            <a:r>
              <a:rPr lang="zh-CN" altLang="en-US" sz="2800" b="1" u="none" dirty="0">
                <a:latin typeface="+mj-lt"/>
              </a:rPr>
              <a:t> A. may have             </a:t>
            </a:r>
            <a:r>
              <a:rPr lang="en-US" altLang="zh-CN" sz="2800" b="1" u="none" dirty="0" smtClean="0">
                <a:latin typeface="+mj-lt"/>
              </a:rPr>
              <a:t>	</a:t>
            </a:r>
            <a:r>
              <a:rPr lang="zh-CN" altLang="en-US" sz="2800" b="1" u="none" dirty="0" smtClean="0">
                <a:latin typeface="+mj-lt"/>
              </a:rPr>
              <a:t>B</a:t>
            </a:r>
            <a:r>
              <a:rPr lang="zh-CN" altLang="en-US" sz="2800" b="1" u="none" dirty="0">
                <a:latin typeface="+mj-lt"/>
              </a:rPr>
              <a:t>. could have </a:t>
            </a:r>
            <a:endParaRPr lang="en-US" altLang="zh-CN" sz="2800" b="1" u="none" dirty="0">
              <a:latin typeface="+mj-lt"/>
            </a:endParaRPr>
          </a:p>
          <a:p>
            <a:pPr marL="342900" indent="-342900" algn="just">
              <a:defRPr/>
            </a:pPr>
            <a:r>
              <a:rPr lang="zh-CN" altLang="en-US" sz="2800" b="1" u="none" dirty="0">
                <a:latin typeface="+mj-lt"/>
              </a:rPr>
              <a:t>C. must have had     	D. might have </a:t>
            </a:r>
            <a:r>
              <a:rPr lang="zh-CN" altLang="en-US" sz="2800" b="1" u="none" dirty="0" smtClean="0">
                <a:latin typeface="+mj-lt"/>
              </a:rPr>
              <a:t>had</a:t>
            </a:r>
            <a:endParaRPr lang="en-US" altLang="zh-CN" sz="2800" b="1" u="none" dirty="0" smtClean="0">
              <a:latin typeface="+mj-lt"/>
            </a:endParaRPr>
          </a:p>
          <a:p>
            <a:pPr marL="342900" indent="-342900" algn="just">
              <a:defRPr/>
            </a:pPr>
            <a:endParaRPr lang="en-US" altLang="zh-CN" sz="2800" b="1" u="none" dirty="0">
              <a:latin typeface="+mj-lt"/>
            </a:endParaRPr>
          </a:p>
          <a:p>
            <a:pPr marL="342900" indent="-342900" algn="just">
              <a:defRPr/>
            </a:pPr>
            <a:r>
              <a:rPr lang="en-US" altLang="zh-CN" sz="2800" b="1" u="none" dirty="0">
                <a:latin typeface="+mj-lt"/>
              </a:rPr>
              <a:t>3.</a:t>
            </a:r>
            <a:r>
              <a:rPr lang="zh-CN" altLang="en-US" sz="2800" b="1" u="none" dirty="0">
                <a:latin typeface="+mj-lt"/>
              </a:rPr>
              <a:t> Sorry,I am too busy now.If I</a:t>
            </a:r>
            <a:r>
              <a:rPr lang="zh-CN" altLang="en-US" sz="2800" b="1" dirty="0">
                <a:latin typeface="+mj-lt"/>
              </a:rPr>
              <a:t> </a:t>
            </a:r>
            <a:r>
              <a:rPr lang="zh-CN" altLang="en-US" sz="2800" b="1" dirty="0" smtClean="0">
                <a:latin typeface="+mj-lt"/>
              </a:rPr>
              <a:t>____</a:t>
            </a:r>
            <a:r>
              <a:rPr lang="zh-CN" altLang="en-US" sz="2800" b="1" u="none" dirty="0" smtClean="0">
                <a:latin typeface="+mj-lt"/>
              </a:rPr>
              <a:t>time</a:t>
            </a:r>
            <a:r>
              <a:rPr lang="zh-CN" altLang="en-US" sz="2800" b="1" u="none" dirty="0">
                <a:latin typeface="+mj-lt"/>
              </a:rPr>
              <a:t>,I would certainly go for an outing with you.（</a:t>
            </a:r>
            <a:r>
              <a:rPr lang="en-US" altLang="zh-CN" sz="2800" b="1" u="none" dirty="0">
                <a:latin typeface="+mj-lt"/>
              </a:rPr>
              <a:t>2012</a:t>
            </a:r>
            <a:r>
              <a:rPr lang="zh-CN" altLang="en-US" sz="2800" b="1" u="none" dirty="0">
                <a:latin typeface="+mj-lt"/>
              </a:rPr>
              <a:t>湖南高考）</a:t>
            </a:r>
          </a:p>
          <a:p>
            <a:pPr marL="342900" indent="-342900" algn="just">
              <a:defRPr/>
            </a:pPr>
            <a:r>
              <a:rPr lang="zh-CN" altLang="en-US" sz="2800" b="1" u="none" dirty="0">
                <a:latin typeface="+mj-lt"/>
              </a:rPr>
              <a:t> </a:t>
            </a:r>
            <a:r>
              <a:rPr lang="en-US" altLang="zh-CN" sz="2800" b="1" u="none" dirty="0">
                <a:latin typeface="+mj-lt"/>
              </a:rPr>
              <a:t> </a:t>
            </a:r>
            <a:r>
              <a:rPr lang="zh-CN" altLang="en-US" sz="2800" b="1" u="none" dirty="0">
                <a:latin typeface="+mj-lt"/>
              </a:rPr>
              <a:t>A. have   had       </a:t>
            </a:r>
            <a:r>
              <a:rPr lang="zh-CN" altLang="en-US" sz="2800" b="1" u="none" dirty="0" smtClean="0">
                <a:latin typeface="+mj-lt"/>
              </a:rPr>
              <a:t>B</a:t>
            </a:r>
            <a:r>
              <a:rPr lang="zh-CN" altLang="en-US" sz="2800" b="1" u="none" dirty="0">
                <a:latin typeface="+mj-lt"/>
              </a:rPr>
              <a:t>. had have    </a:t>
            </a:r>
            <a:r>
              <a:rPr lang="zh-CN" altLang="en-US" sz="2800" b="1" u="none" dirty="0" smtClean="0">
                <a:latin typeface="+mj-lt"/>
              </a:rPr>
              <a:t>C</a:t>
            </a:r>
            <a:r>
              <a:rPr lang="zh-CN" altLang="en-US" sz="2800" b="1" u="none" dirty="0">
                <a:latin typeface="+mj-lt"/>
              </a:rPr>
              <a:t>. have     </a:t>
            </a:r>
            <a:r>
              <a:rPr lang="zh-CN" altLang="en-US" sz="2800" b="1" u="none" dirty="0" smtClean="0">
                <a:latin typeface="+mj-lt"/>
              </a:rPr>
              <a:t>D</a:t>
            </a:r>
            <a:r>
              <a:rPr lang="zh-CN" altLang="en-US" sz="2800" b="1" u="none" dirty="0">
                <a:latin typeface="+mj-lt"/>
              </a:rPr>
              <a:t>. had</a:t>
            </a:r>
            <a:endParaRPr lang="en-US" altLang="zh-CN" sz="2800" b="1" u="none" dirty="0">
              <a:latin typeface="+mj-lt"/>
            </a:endParaRPr>
          </a:p>
          <a:p>
            <a:pPr marL="342900" indent="-342900">
              <a:defRPr/>
            </a:pPr>
            <a:endParaRPr lang="en-US" altLang="zh-CN" sz="2400" u="none" dirty="0">
              <a:latin typeface="Arial Black" pitchFamily="34" charset="0"/>
            </a:endParaRPr>
          </a:p>
          <a:p>
            <a:pPr marL="342900" indent="-342900">
              <a:defRPr/>
            </a:pPr>
            <a:r>
              <a:rPr lang="zh-CN" altLang="en-US" sz="2400" u="none" dirty="0">
                <a:latin typeface="Arial Black" pitchFamily="34" charset="0"/>
              </a:rPr>
              <a:t>	</a:t>
            </a:r>
            <a:endParaRPr lang="zh-CN" altLang="en-US" sz="3200" u="none" dirty="0">
              <a:latin typeface="Arial Black" pitchFamily="34" charset="0"/>
            </a:endParaRPr>
          </a:p>
          <a:p>
            <a:pPr marL="342900" indent="-342900">
              <a:defRPr/>
            </a:pPr>
            <a:r>
              <a:rPr lang="zh-CN" altLang="en-US" sz="3200" u="none" dirty="0">
                <a:latin typeface="Arial Black" pitchFamily="34" charset="0"/>
              </a:rPr>
              <a:t>                 </a:t>
            </a:r>
            <a:endParaRPr lang="zh-CN" altLang="en-US" sz="3600" u="none" dirty="0">
              <a:latin typeface="Arial Black" pitchFamily="34" charset="0"/>
            </a:endParaRPr>
          </a:p>
          <a:p>
            <a:pPr marL="342900" indent="-342900">
              <a:spcBef>
                <a:spcPct val="50000"/>
              </a:spcBef>
              <a:defRPr/>
            </a:pPr>
            <a:endParaRPr lang="zh-CN" altLang="en-US" sz="3600" b="1" u="none" dirty="0">
              <a:latin typeface="Arial Black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1465"/>
            <a:ext cx="7772400" cy="150495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zh-CN" sz="4000" b="1" kern="0" dirty="0" smtClean="0">
                <a:solidFill>
                  <a:srgbClr val="452EF2"/>
                </a:solidFill>
              </a:rPr>
              <a:t>高 考 链 接</a:t>
            </a:r>
          </a:p>
        </p:txBody>
      </p:sp>
    </p:spTree>
    <p:extLst>
      <p:ext uri="{BB962C8B-B14F-4D97-AF65-F5344CB8AC3E}">
        <p14:creationId xmlns:p14="http://schemas.microsoft.com/office/powerpoint/2010/main" val="40633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xfrm>
            <a:off x="0" y="260350"/>
            <a:ext cx="9012238" cy="1331913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Arial Black" pitchFamily="34" charset="0"/>
              </a:rPr>
              <a:t>COPERNICUS’ REVOLUTIONARY THEORY</a:t>
            </a:r>
            <a:endParaRPr lang="zh-CN" altLang="en-US" smtClean="0">
              <a:latin typeface="Arial Black" pitchFamily="34" charset="0"/>
            </a:endParaRP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468313" y="1989138"/>
            <a:ext cx="7772400" cy="4114800"/>
          </a:xfrm>
        </p:spPr>
        <p:txBody>
          <a:bodyPr/>
          <a:lstStyle/>
          <a:p>
            <a:pPr algn="just" eaLnBrk="1" hangingPunct="1"/>
            <a:r>
              <a:rPr lang="en-US" altLang="zh-CN" b="1" smtClean="0">
                <a:solidFill>
                  <a:srgbClr val="FF0000"/>
                </a:solidFill>
              </a:rPr>
              <a:t>Only if</a:t>
            </a:r>
            <a:r>
              <a:rPr lang="en-US" altLang="zh-CN" b="1" smtClean="0"/>
              <a:t> you put the sun their </a:t>
            </a:r>
            <a:r>
              <a:rPr lang="en-US" altLang="zh-CN" b="1" smtClean="0">
                <a:solidFill>
                  <a:srgbClr val="FF0000"/>
                </a:solidFill>
              </a:rPr>
              <a:t>did</a:t>
            </a:r>
            <a:r>
              <a:rPr lang="en-US" altLang="zh-CN" b="1" smtClean="0"/>
              <a:t> the movements of the other planets in the sky make sense</a:t>
            </a:r>
          </a:p>
        </p:txBody>
      </p:sp>
    </p:spTree>
    <p:extLst>
      <p:ext uri="{BB962C8B-B14F-4D97-AF65-F5344CB8AC3E}">
        <p14:creationId xmlns:p14="http://schemas.microsoft.com/office/powerpoint/2010/main" val="200165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2"/>
          <p:cNvSpPr>
            <a:spLocks noGrp="1"/>
          </p:cNvSpPr>
          <p:nvPr>
            <p:ph idx="1"/>
          </p:nvPr>
        </p:nvSpPr>
        <p:spPr>
          <a:xfrm>
            <a:off x="611188" y="1341438"/>
            <a:ext cx="7772400" cy="4114800"/>
          </a:xfrm>
        </p:spPr>
        <p:txBody>
          <a:bodyPr/>
          <a:lstStyle/>
          <a:p>
            <a:pPr algn="just" eaLnBrk="1" hangingPunct="1"/>
            <a:r>
              <a:rPr lang="en-US" altLang="zh-CN" b="1" smtClean="0"/>
              <a:t>Yet he could not tell anyone about his theory as the powerful Christian Church </a:t>
            </a:r>
            <a:r>
              <a:rPr lang="en-US" altLang="zh-CN" b="1" smtClean="0">
                <a:solidFill>
                  <a:srgbClr val="FF0000"/>
                </a:solidFill>
              </a:rPr>
              <a:t>would have punished </a:t>
            </a:r>
            <a:r>
              <a:rPr lang="en-US" altLang="zh-CN" b="1" smtClean="0"/>
              <a:t>him for even suggesting such an idea. They believed God had made the world and </a:t>
            </a:r>
            <a:r>
              <a:rPr lang="en-US" altLang="zh-CN" b="1" smtClean="0">
                <a:solidFill>
                  <a:srgbClr val="FF0000"/>
                </a:solidFill>
              </a:rPr>
              <a:t>for that reason </a:t>
            </a:r>
            <a:r>
              <a:rPr lang="en-US" altLang="zh-CN" b="1" smtClean="0"/>
              <a:t>the earth was special and must be the centre of the solar system.</a:t>
            </a:r>
          </a:p>
        </p:txBody>
      </p:sp>
    </p:spTree>
    <p:extLst>
      <p:ext uri="{BB962C8B-B14F-4D97-AF65-F5344CB8AC3E}">
        <p14:creationId xmlns:p14="http://schemas.microsoft.com/office/powerpoint/2010/main" val="18885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2"/>
          <p:cNvSpPr>
            <a:spLocks noGrp="1"/>
          </p:cNvSpPr>
          <p:nvPr>
            <p:ph idx="1"/>
          </p:nvPr>
        </p:nvSpPr>
        <p:spPr>
          <a:xfrm>
            <a:off x="323850" y="620713"/>
            <a:ext cx="8424863" cy="5256212"/>
          </a:xfrm>
        </p:spPr>
        <p:txBody>
          <a:bodyPr/>
          <a:lstStyle/>
          <a:p>
            <a:pPr algn="just" eaLnBrk="1" hangingPunct="1"/>
            <a:r>
              <a:rPr lang="en-US" altLang="zh-CN" b="1" smtClean="0"/>
              <a:t>The problem </a:t>
            </a:r>
            <a:r>
              <a:rPr lang="en-US" altLang="zh-CN" b="1" smtClean="0">
                <a:solidFill>
                  <a:srgbClr val="FF0000"/>
                </a:solidFill>
              </a:rPr>
              <a:t>arose</a:t>
            </a:r>
            <a:r>
              <a:rPr lang="en-US" altLang="zh-CN" b="1" smtClean="0"/>
              <a:t> because astronomers had noticed that some planets in the sky seemed to stop, move backward and then go forward in a loop. (Para 2)</a:t>
            </a:r>
          </a:p>
        </p:txBody>
      </p:sp>
      <p:sp>
        <p:nvSpPr>
          <p:cNvPr id="32771" name="矩形 2"/>
          <p:cNvSpPr>
            <a:spLocks noChangeArrowheads="1"/>
          </p:cNvSpPr>
          <p:nvPr/>
        </p:nvSpPr>
        <p:spPr bwMode="auto">
          <a:xfrm>
            <a:off x="323850" y="3357563"/>
            <a:ext cx="4572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</a:rPr>
              <a:t>rise 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</a:rPr>
              <a:t>raise 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</a:rPr>
              <a:t>arise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</a:rPr>
              <a:t>arouse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03800" y="3357563"/>
            <a:ext cx="3960813" cy="23574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0" hangingPunct="0">
              <a:spcBef>
                <a:spcPct val="20000"/>
              </a:spcBef>
              <a:defRPr/>
            </a:pPr>
            <a:r>
              <a:rPr kumimoji="0" lang="en-US" altLang="zh-CN" sz="3200" b="1" kern="0" dirty="0">
                <a:solidFill>
                  <a:srgbClr val="000000"/>
                </a:solidFill>
                <a:latin typeface="Arial"/>
                <a:ea typeface="宋体"/>
              </a:rPr>
              <a:t>vi. rose ,risen</a:t>
            </a:r>
          </a:p>
          <a:p>
            <a:pPr algn="just" eaLnBrk="0" hangingPunct="0">
              <a:spcBef>
                <a:spcPct val="20000"/>
              </a:spcBef>
              <a:defRPr/>
            </a:pPr>
            <a:r>
              <a:rPr kumimoji="0" lang="en-US" altLang="zh-CN" sz="3200" b="1" kern="0" dirty="0" err="1">
                <a:solidFill>
                  <a:srgbClr val="000000"/>
                </a:solidFill>
                <a:latin typeface="Arial"/>
                <a:ea typeface="宋体"/>
              </a:rPr>
              <a:t>vt</a:t>
            </a:r>
            <a:r>
              <a:rPr kumimoji="0" lang="en-US" altLang="zh-CN" sz="3200" b="1" kern="0" dirty="0">
                <a:solidFill>
                  <a:srgbClr val="000000"/>
                </a:solidFill>
                <a:latin typeface="Arial"/>
                <a:ea typeface="宋体"/>
              </a:rPr>
              <a:t>  raised</a:t>
            </a:r>
            <a:r>
              <a:rPr kumimoji="0" lang="zh-CN" altLang="en-US" sz="3200" b="1" kern="0" dirty="0">
                <a:solidFill>
                  <a:srgbClr val="000000"/>
                </a:solidFill>
                <a:latin typeface="Arial"/>
                <a:ea typeface="宋体"/>
              </a:rPr>
              <a:t>，</a:t>
            </a:r>
            <a:r>
              <a:rPr kumimoji="0" lang="en-US" altLang="zh-CN" sz="3200" b="1" kern="0" dirty="0">
                <a:solidFill>
                  <a:srgbClr val="000000"/>
                </a:solidFill>
                <a:latin typeface="Arial"/>
                <a:ea typeface="宋体"/>
              </a:rPr>
              <a:t> raised</a:t>
            </a:r>
          </a:p>
          <a:p>
            <a:pPr algn="just" eaLnBrk="0" hangingPunct="0">
              <a:spcBef>
                <a:spcPct val="20000"/>
              </a:spcBef>
              <a:defRPr/>
            </a:pPr>
            <a:r>
              <a:rPr kumimoji="0" lang="en-US" altLang="zh-CN" sz="3200" b="1" kern="0" dirty="0">
                <a:solidFill>
                  <a:srgbClr val="000000"/>
                </a:solidFill>
                <a:latin typeface="Arial"/>
                <a:ea typeface="宋体"/>
              </a:rPr>
              <a:t>vi. </a:t>
            </a:r>
            <a:r>
              <a:rPr kumimoji="0" lang="en-US" altLang="zh-CN" sz="3200" b="1" kern="0" dirty="0">
                <a:solidFill>
                  <a:srgbClr val="FF0000"/>
                </a:solidFill>
                <a:latin typeface="Arial"/>
                <a:ea typeface="宋体"/>
              </a:rPr>
              <a:t>arose</a:t>
            </a:r>
            <a:r>
              <a:rPr kumimoji="0" lang="en-US" altLang="zh-CN" sz="3200" b="1" kern="0" dirty="0">
                <a:solidFill>
                  <a:srgbClr val="000000"/>
                </a:solidFill>
                <a:latin typeface="Arial"/>
                <a:ea typeface="宋体"/>
              </a:rPr>
              <a:t>  arisen</a:t>
            </a:r>
          </a:p>
          <a:p>
            <a:pPr algn="just" eaLnBrk="0" hangingPunct="0">
              <a:spcBef>
                <a:spcPct val="20000"/>
              </a:spcBef>
              <a:defRPr/>
            </a:pPr>
            <a:r>
              <a:rPr kumimoji="0" lang="en-US" altLang="zh-CN" sz="3200" b="1" kern="0" dirty="0" err="1">
                <a:solidFill>
                  <a:srgbClr val="000000"/>
                </a:solidFill>
                <a:latin typeface="Arial"/>
                <a:ea typeface="宋体"/>
              </a:rPr>
              <a:t>vt.aroused</a:t>
            </a:r>
            <a:r>
              <a:rPr kumimoji="0" lang="en-US" altLang="zh-CN" sz="3200" b="1" kern="0" dirty="0">
                <a:solidFill>
                  <a:srgbClr val="000000"/>
                </a:solidFill>
                <a:latin typeface="Arial"/>
                <a:ea typeface="宋体"/>
              </a:rPr>
              <a:t> aroused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31913" y="3500438"/>
            <a:ext cx="2735262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0" hangingPunct="0">
              <a:spcBef>
                <a:spcPct val="20000"/>
              </a:spcBef>
              <a:defRPr/>
            </a:pPr>
            <a:r>
              <a:rPr kumimoji="0" lang="zh-CN" altLang="en-US" b="1" kern="0" dirty="0">
                <a:solidFill>
                  <a:srgbClr val="3366FF"/>
                </a:solidFill>
                <a:latin typeface="Arial"/>
                <a:ea typeface="宋体"/>
              </a:rPr>
              <a:t>上升，增加</a:t>
            </a:r>
            <a:endParaRPr kumimoji="0" lang="zh-CN" altLang="en-US" kern="0" dirty="0">
              <a:solidFill>
                <a:srgbClr val="3366FF"/>
              </a:solidFill>
              <a:latin typeface="Arial"/>
              <a:ea typeface="宋体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03350" y="4033838"/>
            <a:ext cx="273685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0" hangingPunct="0">
              <a:spcBef>
                <a:spcPct val="20000"/>
              </a:spcBef>
              <a:defRPr/>
            </a:pPr>
            <a:r>
              <a:rPr kumimoji="0" lang="zh-CN" altLang="en-US" b="1" kern="0" dirty="0">
                <a:solidFill>
                  <a:srgbClr val="3366FF"/>
                </a:solidFill>
                <a:latin typeface="Arial"/>
                <a:ea typeface="宋体"/>
              </a:rPr>
              <a:t>上升，增加</a:t>
            </a:r>
            <a:endParaRPr kumimoji="0" lang="en-US" altLang="zh-CN" b="1" kern="0" dirty="0">
              <a:solidFill>
                <a:srgbClr val="3366FF"/>
              </a:solidFill>
              <a:latin typeface="Arial"/>
              <a:ea typeface="宋体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19250" y="4627563"/>
            <a:ext cx="273685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0" hangingPunct="0">
              <a:spcBef>
                <a:spcPct val="20000"/>
              </a:spcBef>
              <a:defRPr/>
            </a:pPr>
            <a:r>
              <a:rPr kumimoji="0" lang="zh-CN" altLang="en-US" b="1" kern="0" dirty="0">
                <a:solidFill>
                  <a:srgbClr val="3366FF"/>
                </a:solidFill>
                <a:latin typeface="Arial"/>
                <a:ea typeface="宋体"/>
              </a:rPr>
              <a:t>出现</a:t>
            </a:r>
          </a:p>
        </p:txBody>
      </p:sp>
      <p:sp>
        <p:nvSpPr>
          <p:cNvPr id="6" name="矩形 5"/>
          <p:cNvSpPr/>
          <p:nvPr/>
        </p:nvSpPr>
        <p:spPr>
          <a:xfrm>
            <a:off x="3419475" y="3951288"/>
            <a:ext cx="2286000" cy="13477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0" hangingPunct="0">
              <a:spcBef>
                <a:spcPct val="20000"/>
              </a:spcBef>
              <a:defRPr/>
            </a:pPr>
            <a:r>
              <a:rPr kumimoji="0" lang="zh-CN" altLang="en-US" b="1" kern="0" dirty="0">
                <a:solidFill>
                  <a:srgbClr val="3366FF"/>
                </a:solidFill>
                <a:latin typeface="Arial"/>
                <a:ea typeface="宋体"/>
              </a:rPr>
              <a:t>抚养；</a:t>
            </a:r>
            <a:endParaRPr kumimoji="0" lang="en-US" altLang="zh-CN" b="1" kern="0" dirty="0">
              <a:solidFill>
                <a:srgbClr val="3366FF"/>
              </a:solidFill>
              <a:latin typeface="Arial"/>
              <a:ea typeface="宋体"/>
            </a:endParaRPr>
          </a:p>
          <a:p>
            <a:pPr algn="just" eaLnBrk="0" hangingPunct="0">
              <a:spcBef>
                <a:spcPct val="20000"/>
              </a:spcBef>
              <a:defRPr/>
            </a:pPr>
            <a:r>
              <a:rPr kumimoji="0" lang="zh-CN" altLang="en-US" b="1" kern="0" dirty="0">
                <a:solidFill>
                  <a:srgbClr val="3366FF"/>
                </a:solidFill>
                <a:latin typeface="Arial"/>
                <a:ea typeface="宋体"/>
              </a:rPr>
              <a:t>募集；</a:t>
            </a:r>
            <a:endParaRPr kumimoji="0" lang="en-US" altLang="zh-CN" b="1" kern="0" dirty="0">
              <a:solidFill>
                <a:srgbClr val="3366FF"/>
              </a:solidFill>
              <a:latin typeface="Arial"/>
              <a:ea typeface="宋体"/>
            </a:endParaRPr>
          </a:p>
          <a:p>
            <a:pPr algn="just" eaLnBrk="0" hangingPunct="0">
              <a:spcBef>
                <a:spcPct val="20000"/>
              </a:spcBef>
              <a:defRPr/>
            </a:pPr>
            <a:r>
              <a:rPr kumimoji="0" lang="zh-CN" altLang="en-US" b="1" kern="0" dirty="0">
                <a:solidFill>
                  <a:srgbClr val="3366FF"/>
                </a:solidFill>
                <a:latin typeface="Arial"/>
                <a:ea typeface="宋体"/>
              </a:rPr>
              <a:t>提出</a:t>
            </a:r>
          </a:p>
        </p:txBody>
      </p:sp>
      <p:sp>
        <p:nvSpPr>
          <p:cNvPr id="10" name="矩形 9"/>
          <p:cNvSpPr/>
          <p:nvPr/>
        </p:nvSpPr>
        <p:spPr>
          <a:xfrm>
            <a:off x="1827213" y="5203825"/>
            <a:ext cx="2735262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0" hangingPunct="0">
              <a:spcBef>
                <a:spcPct val="20000"/>
              </a:spcBef>
              <a:defRPr/>
            </a:pPr>
            <a:r>
              <a:rPr kumimoji="0" lang="zh-CN" altLang="en-US" b="1" kern="0" dirty="0">
                <a:solidFill>
                  <a:srgbClr val="3366FF"/>
                </a:solidFill>
                <a:latin typeface="Arial"/>
                <a:ea typeface="宋体"/>
              </a:rPr>
              <a:t>唤起，激发</a:t>
            </a:r>
          </a:p>
        </p:txBody>
      </p:sp>
    </p:spTree>
    <p:extLst>
      <p:ext uri="{BB962C8B-B14F-4D97-AF65-F5344CB8AC3E}">
        <p14:creationId xmlns:p14="http://schemas.microsoft.com/office/powerpoint/2010/main" val="128949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  <p:bldP spid="4" grpId="0"/>
      <p:bldP spid="5" grpId="0"/>
      <p:bldP spid="7" grpId="0"/>
      <p:bldP spid="8" grpId="0"/>
      <p:bldP spid="6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>
          <a:xfrm>
            <a:off x="179388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rise &amp; raise &amp; arise&amp; arouse</a:t>
            </a:r>
            <a:endParaRPr lang="zh-CN" altLang="en-US" smtClean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981075"/>
            <a:ext cx="8828087" cy="5400675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zh-CN" b="1" dirty="0" smtClean="0">
                <a:cs typeface="Times New Roman" panose="02020603050405020304" pitchFamily="18" charset="0"/>
              </a:rPr>
              <a:t>1. Last </a:t>
            </a:r>
            <a:r>
              <a:rPr lang="en-US" altLang="zh-CN" b="1" dirty="0">
                <a:cs typeface="Times New Roman" panose="02020603050405020304" pitchFamily="18" charset="0"/>
              </a:rPr>
              <a:t>year, the advertising rate ______by 20 percent.</a:t>
            </a:r>
            <a:endParaRPr lang="zh-CN" altLang="zh-CN" b="1" dirty="0"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b="1" dirty="0" smtClean="0">
                <a:cs typeface="Times New Roman" panose="02020603050405020304" pitchFamily="18" charset="0"/>
              </a:rPr>
              <a:t>2. They’ve </a:t>
            </a:r>
            <a:r>
              <a:rPr lang="en-US" altLang="zh-CN" b="1" dirty="0">
                <a:cs typeface="Times New Roman" panose="02020603050405020304" pitchFamily="18" charset="0"/>
              </a:rPr>
              <a:t>______up to </a:t>
            </a:r>
            <a:r>
              <a:rPr lang="en-US" altLang="zh-CN" b="1" dirty="0" smtClean="0">
                <a:cs typeface="Times New Roman" panose="02020603050405020304" pitchFamily="18" charset="0"/>
              </a:rPr>
              <a:t>200</a:t>
            </a:r>
            <a:r>
              <a:rPr lang="zh-CN" altLang="en-US" b="1" dirty="0" smtClean="0">
                <a:cs typeface="Times New Roman" panose="02020603050405020304" pitchFamily="18" charset="0"/>
              </a:rPr>
              <a:t>，</a:t>
            </a:r>
            <a:r>
              <a:rPr lang="en-US" altLang="zh-CN" b="1" dirty="0" smtClean="0">
                <a:cs typeface="Times New Roman" panose="02020603050405020304" pitchFamily="18" charset="0"/>
              </a:rPr>
              <a:t>000 </a:t>
            </a:r>
            <a:r>
              <a:rPr lang="en-US" altLang="zh-CN" b="1" dirty="0" err="1">
                <a:cs typeface="Times New Roman" panose="02020603050405020304" pitchFamily="18" charset="0"/>
              </a:rPr>
              <a:t>yuan</a:t>
            </a:r>
            <a:r>
              <a:rPr lang="en-US" altLang="zh-CN" b="1" dirty="0">
                <a:cs typeface="Times New Roman" panose="02020603050405020304" pitchFamily="18" charset="0"/>
              </a:rPr>
              <a:t> for the Hope Project.</a:t>
            </a:r>
            <a:endParaRPr lang="zh-CN" altLang="zh-CN" b="1" dirty="0"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b="1" dirty="0" smtClean="0">
                <a:cs typeface="Times New Roman" panose="02020603050405020304" pitchFamily="18" charset="0"/>
              </a:rPr>
              <a:t>3. He______ his </a:t>
            </a:r>
            <a:r>
              <a:rPr lang="en-US" altLang="zh-CN" b="1" dirty="0">
                <a:cs typeface="Times New Roman" panose="02020603050405020304" pitchFamily="18" charset="0"/>
              </a:rPr>
              <a:t>hat to me as a sign of respect.</a:t>
            </a:r>
            <a:endParaRPr lang="zh-CN" altLang="zh-CN" b="1" dirty="0"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b="1" dirty="0" smtClean="0">
                <a:cs typeface="Times New Roman" panose="02020603050405020304" pitchFamily="18" charset="0"/>
              </a:rPr>
              <a:t>4. The </a:t>
            </a:r>
            <a:r>
              <a:rPr lang="en-US" altLang="zh-CN" b="1" dirty="0">
                <a:cs typeface="Times New Roman" panose="02020603050405020304" pitchFamily="18" charset="0"/>
              </a:rPr>
              <a:t>birds also attacks crops when the opportunity _______.</a:t>
            </a:r>
            <a:endParaRPr lang="zh-CN" altLang="zh-CN" b="1" dirty="0"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b="1" dirty="0" smtClean="0">
                <a:cs typeface="Times New Roman" panose="02020603050405020304" pitchFamily="18" charset="0"/>
              </a:rPr>
              <a:t>5. The </a:t>
            </a:r>
            <a:r>
              <a:rPr lang="en-US" altLang="zh-CN" b="1" dirty="0">
                <a:cs typeface="Times New Roman" panose="02020603050405020304" pitchFamily="18" charset="0"/>
              </a:rPr>
              <a:t>people’s living standard has been greatly_________.</a:t>
            </a:r>
            <a:endParaRPr lang="zh-CN" altLang="zh-CN" b="1" dirty="0"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b="1" dirty="0" smtClean="0">
                <a:cs typeface="Times New Roman" panose="02020603050405020304" pitchFamily="18" charset="0"/>
              </a:rPr>
              <a:t>6.His </a:t>
            </a:r>
            <a:r>
              <a:rPr lang="en-US" altLang="zh-CN" b="1" dirty="0">
                <a:cs typeface="Times New Roman" panose="02020603050405020304" pitchFamily="18" charset="0"/>
              </a:rPr>
              <a:t>lecture was so fascinating that it ________ my 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b="1" dirty="0" smtClean="0">
                <a:cs typeface="Times New Roman" panose="02020603050405020304" pitchFamily="18" charset="0"/>
              </a:rPr>
              <a:t>great </a:t>
            </a:r>
            <a:r>
              <a:rPr lang="en-US" altLang="zh-CN" b="1" dirty="0">
                <a:cs typeface="Times New Roman" panose="02020603050405020304" pitchFamily="18" charset="0"/>
              </a:rPr>
              <a:t>interest in learning English well.</a:t>
            </a:r>
            <a:endParaRPr lang="zh-CN" altLang="zh-CN" b="1" dirty="0"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altLang="zh-CN" dirty="0"/>
          </a:p>
          <a:p>
            <a:pPr marL="0" indent="0" eaLnBrk="1" hangingPunct="1">
              <a:buFontTx/>
              <a:buNone/>
              <a:defRPr/>
            </a:pPr>
            <a:endParaRPr lang="en-US" altLang="zh-CN" dirty="0"/>
          </a:p>
          <a:p>
            <a:pPr marL="0" indent="0" eaLnBrk="1" hangingPunct="1">
              <a:buFontTx/>
              <a:buNone/>
              <a:defRPr/>
            </a:pPr>
            <a:r>
              <a:rPr lang="en-US" altLang="zh-CN" dirty="0" smtClean="0"/>
              <a:t>      </a:t>
            </a:r>
            <a:endParaRPr lang="en-US" altLang="zh-CN" dirty="0"/>
          </a:p>
          <a:p>
            <a:pPr eaLnBrk="1" hangingPunct="1"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83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xfrm>
            <a:off x="323850" y="908050"/>
            <a:ext cx="8496300" cy="51879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z="3600" b="1" smtClean="0"/>
              <a:t>He placed a </a:t>
            </a:r>
            <a:r>
              <a:rPr lang="en-US" altLang="zh-CN" sz="3600" b="1" smtClean="0">
                <a:solidFill>
                  <a:srgbClr val="FF0000"/>
                </a:solidFill>
              </a:rPr>
              <a:t>fixed</a:t>
            </a:r>
            <a:r>
              <a:rPr lang="en-US" altLang="zh-CN" sz="3600" b="1" smtClean="0"/>
              <a:t> sun at the center of the solar system </a:t>
            </a:r>
            <a:r>
              <a:rPr lang="en-US" altLang="zh-CN" sz="3600" b="1" smtClean="0">
                <a:solidFill>
                  <a:srgbClr val="FF0000"/>
                </a:solidFill>
              </a:rPr>
              <a:t>with the planets going round </a:t>
            </a:r>
            <a:r>
              <a:rPr lang="en-US" altLang="zh-CN" sz="3600" b="1" smtClean="0"/>
              <a:t>it and only the moon still going round the earth.</a:t>
            </a:r>
            <a:endParaRPr lang="zh-CN" altLang="en-US" sz="3600" b="1" smtClean="0"/>
          </a:p>
        </p:txBody>
      </p:sp>
    </p:spTree>
    <p:extLst>
      <p:ext uri="{BB962C8B-B14F-4D97-AF65-F5344CB8AC3E}">
        <p14:creationId xmlns:p14="http://schemas.microsoft.com/office/powerpoint/2010/main" val="29852801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分词考点的两个误区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1988840"/>
            <a:ext cx="3448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452EF2"/>
                </a:solidFill>
              </a:rPr>
              <a:t>being done </a:t>
            </a:r>
          </a:p>
          <a:p>
            <a:r>
              <a:rPr lang="en-US" altLang="zh-CN" sz="4800" b="1" dirty="0" smtClean="0">
                <a:solidFill>
                  <a:srgbClr val="452EF2"/>
                </a:solidFill>
              </a:rPr>
              <a:t>done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7486" y="4149080"/>
            <a:ext cx="4744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452EF2"/>
                </a:solidFill>
              </a:rPr>
              <a:t>done </a:t>
            </a:r>
          </a:p>
          <a:p>
            <a:r>
              <a:rPr lang="en-US" altLang="zh-CN" sz="4800" b="1" dirty="0" smtClean="0">
                <a:solidFill>
                  <a:srgbClr val="452EF2"/>
                </a:solidFill>
              </a:rPr>
              <a:t>having done </a:t>
            </a:r>
          </a:p>
        </p:txBody>
      </p:sp>
    </p:spTree>
    <p:extLst>
      <p:ext uri="{BB962C8B-B14F-4D97-AF65-F5344CB8AC3E}">
        <p14:creationId xmlns:p14="http://schemas.microsoft.com/office/powerpoint/2010/main" val="245491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内容占位符 2"/>
          <p:cNvSpPr>
            <a:spLocks noGrp="1"/>
          </p:cNvSpPr>
          <p:nvPr>
            <p:ph idx="1"/>
          </p:nvPr>
        </p:nvSpPr>
        <p:spPr>
          <a:xfrm>
            <a:off x="34925" y="981075"/>
            <a:ext cx="9144000" cy="5187950"/>
          </a:xfrm>
        </p:spPr>
        <p:txBody>
          <a:bodyPr/>
          <a:lstStyle/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zh-CN" sz="2800" b="1" dirty="0" smtClean="0"/>
              <a:t>John received an invitation to dinner, and with his work _______(finish), he gladly accepted it.</a:t>
            </a: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2007 </a:t>
            </a:r>
            <a:r>
              <a:rPr lang="zh-CN" altLang="en-US" sz="2800" b="1" dirty="0" smtClean="0"/>
              <a:t>安徽）</a:t>
            </a:r>
            <a:endParaRPr lang="en-US" altLang="zh-CN" sz="2800" b="1" dirty="0" smtClean="0"/>
          </a:p>
          <a:p>
            <a:pPr marL="0" indent="0" eaLnBrk="1" hangingPunct="1">
              <a:buFontTx/>
              <a:buNone/>
              <a:defRPr/>
            </a:pPr>
            <a:r>
              <a:rPr lang="en-US" altLang="zh-CN" sz="2800" b="1" dirty="0" smtClean="0"/>
              <a:t>2.----Come on, please give me some ideas about the project.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2800" b="1" dirty="0" smtClean="0"/>
              <a:t>   ----Sorry. With so much work _______ </a:t>
            </a: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fill) my mind, I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almost  break down.  (2007  </a:t>
            </a:r>
            <a:r>
              <a:rPr lang="zh-CN" altLang="en-US" sz="2800" b="1" dirty="0" smtClean="0"/>
              <a:t>福建</a:t>
            </a:r>
            <a:r>
              <a:rPr lang="en-US" altLang="zh-CN" sz="2800" b="1" dirty="0" smtClean="0"/>
              <a:t>)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2800" b="1" dirty="0" smtClean="0"/>
              <a:t>3. The murder was brought in, with his hands ______(tie) behind his back.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2800" b="1" dirty="0" smtClean="0"/>
              <a:t>4. The girl sat there quite silent and still with her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eyes_______(fix) on the wall.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2800" b="1" dirty="0" smtClean="0"/>
              <a:t>5. They pretended to be working hard all night with their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2800" b="1" dirty="0" smtClean="0"/>
              <a:t>     lights____(burn).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2400" b="1" dirty="0" smtClean="0"/>
              <a:t>    </a:t>
            </a:r>
            <a:endParaRPr lang="zh-CN" altLang="en-US" sz="2400" b="1" dirty="0" smtClean="0"/>
          </a:p>
        </p:txBody>
      </p:sp>
      <p:sp>
        <p:nvSpPr>
          <p:cNvPr id="48131" name="标题 1"/>
          <p:cNvSpPr>
            <a:spLocks noGrp="1"/>
          </p:cNvSpPr>
          <p:nvPr>
            <p:ph type="title"/>
          </p:nvPr>
        </p:nvSpPr>
        <p:spPr>
          <a:xfrm>
            <a:off x="539750" y="28575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452EF2"/>
                </a:solidFill>
              </a:rPr>
              <a:t>高考中</a:t>
            </a:r>
            <a:r>
              <a:rPr lang="en-US" altLang="zh-CN" b="1" smtClean="0">
                <a:solidFill>
                  <a:srgbClr val="452EF2"/>
                </a:solidFill>
              </a:rPr>
              <a:t>with </a:t>
            </a:r>
            <a:r>
              <a:rPr lang="zh-CN" altLang="en-US" b="1" smtClean="0">
                <a:solidFill>
                  <a:srgbClr val="452EF2"/>
                </a:solidFill>
              </a:rPr>
              <a:t>的考察</a:t>
            </a:r>
          </a:p>
        </p:txBody>
      </p:sp>
    </p:spTree>
    <p:extLst>
      <p:ext uri="{BB962C8B-B14F-4D97-AF65-F5344CB8AC3E}">
        <p14:creationId xmlns:p14="http://schemas.microsoft.com/office/powerpoint/2010/main" val="10231828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2"/>
          <p:cNvSpPr>
            <a:spLocks noGrp="1"/>
          </p:cNvSpPr>
          <p:nvPr>
            <p:ph idx="1"/>
          </p:nvPr>
        </p:nvSpPr>
        <p:spPr>
          <a:xfrm>
            <a:off x="336550" y="333375"/>
            <a:ext cx="8424863" cy="5256213"/>
          </a:xfrm>
        </p:spPr>
        <p:txBody>
          <a:bodyPr/>
          <a:lstStyle/>
          <a:p>
            <a:pPr algn="just" eaLnBrk="1" hangingPunct="1"/>
            <a:endParaRPr lang="en-US" altLang="zh-CN" b="1" smtClean="0"/>
          </a:p>
          <a:p>
            <a:pPr algn="just" eaLnBrk="1" hangingPunct="1"/>
            <a:r>
              <a:rPr lang="en-US" altLang="zh-CN" b="1" smtClean="0"/>
              <a:t>He did not want to be attacked by the Christian Church , so he only published it as he </a:t>
            </a:r>
            <a:r>
              <a:rPr lang="en-US" altLang="zh-CN" b="1" smtClean="0">
                <a:solidFill>
                  <a:srgbClr val="FF0000"/>
                </a:solidFill>
              </a:rPr>
              <a:t>lay dying </a:t>
            </a:r>
            <a:r>
              <a:rPr lang="en-US" altLang="zh-CN" b="1" smtClean="0"/>
              <a:t>in 1543. (Para 3)</a:t>
            </a:r>
            <a:endParaRPr lang="zh-CN" altLang="en-US" b="1" smtClean="0"/>
          </a:p>
        </p:txBody>
      </p:sp>
      <p:sp>
        <p:nvSpPr>
          <p:cNvPr id="2" name="矩形 1"/>
          <p:cNvSpPr/>
          <p:nvPr/>
        </p:nvSpPr>
        <p:spPr>
          <a:xfrm>
            <a:off x="684213" y="3141663"/>
            <a:ext cx="6418262" cy="5857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dirty="0">
                <a:latin typeface="+mn-lt"/>
                <a:ea typeface="+mn-ea"/>
              </a:rPr>
              <a:t>The book </a:t>
            </a:r>
            <a:r>
              <a:rPr lang="en-US" altLang="zh-CN" sz="3200" b="1" dirty="0">
                <a:solidFill>
                  <a:srgbClr val="FF0000"/>
                </a:solidFill>
                <a:latin typeface="+mn-lt"/>
                <a:ea typeface="+mn-ea"/>
              </a:rPr>
              <a:t>lay open </a:t>
            </a:r>
            <a:r>
              <a:rPr lang="en-US" altLang="zh-CN" sz="3200" b="1" dirty="0">
                <a:latin typeface="+mn-lt"/>
                <a:ea typeface="+mn-ea"/>
              </a:rPr>
              <a:t>on the table. </a:t>
            </a:r>
            <a:endParaRPr lang="zh-CN" altLang="en-US" sz="3200" b="1" dirty="0">
              <a:latin typeface="+mn-lt"/>
              <a:ea typeface="+mn-ea"/>
            </a:endParaRP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323850" y="4149725"/>
            <a:ext cx="8636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</a:rPr>
              <a:t>lie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</a:rPr>
              <a:t>lie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</a:rPr>
              <a:t>lay 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6375" y="4160838"/>
            <a:ext cx="3960813" cy="1766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0" hangingPunct="0">
              <a:spcBef>
                <a:spcPct val="20000"/>
              </a:spcBef>
              <a:defRPr/>
            </a:pPr>
            <a:r>
              <a:rPr kumimoji="0" lang="en-US" altLang="zh-CN" sz="3200" b="1" kern="0" dirty="0">
                <a:solidFill>
                  <a:srgbClr val="000000"/>
                </a:solidFill>
                <a:latin typeface="Arial"/>
                <a:ea typeface="宋体"/>
              </a:rPr>
              <a:t>lied  </a:t>
            </a:r>
            <a:r>
              <a:rPr kumimoji="0" lang="en-US" altLang="zh-CN" sz="3200" b="1" kern="0" dirty="0" err="1">
                <a:solidFill>
                  <a:srgbClr val="000000"/>
                </a:solidFill>
                <a:latin typeface="Arial"/>
                <a:ea typeface="宋体"/>
              </a:rPr>
              <a:t>lied</a:t>
            </a:r>
            <a:r>
              <a:rPr kumimoji="0" lang="en-US" altLang="zh-CN" sz="3200" b="1" kern="0" dirty="0">
                <a:solidFill>
                  <a:srgbClr val="000000"/>
                </a:solidFill>
                <a:latin typeface="Arial"/>
                <a:ea typeface="宋体"/>
              </a:rPr>
              <a:t>    lying</a:t>
            </a:r>
          </a:p>
          <a:p>
            <a:pPr algn="just" eaLnBrk="0" hangingPunct="0">
              <a:spcBef>
                <a:spcPct val="20000"/>
              </a:spcBef>
              <a:defRPr/>
            </a:pPr>
            <a:r>
              <a:rPr kumimoji="0" lang="en-US" altLang="zh-CN" sz="3200" b="1" kern="0" dirty="0">
                <a:solidFill>
                  <a:srgbClr val="3366FF"/>
                </a:solidFill>
                <a:latin typeface="Arial"/>
                <a:ea typeface="宋体"/>
              </a:rPr>
              <a:t>lay</a:t>
            </a:r>
            <a:r>
              <a:rPr kumimoji="0" lang="en-US" altLang="zh-CN" sz="3200" b="1" kern="0" dirty="0">
                <a:solidFill>
                  <a:srgbClr val="000000"/>
                </a:solidFill>
                <a:latin typeface="Arial"/>
                <a:ea typeface="宋体"/>
              </a:rPr>
              <a:t>   lain    lying  </a:t>
            </a:r>
          </a:p>
          <a:p>
            <a:pPr algn="just" eaLnBrk="0" hangingPunct="0">
              <a:spcBef>
                <a:spcPct val="20000"/>
              </a:spcBef>
              <a:defRPr/>
            </a:pPr>
            <a:r>
              <a:rPr kumimoji="0" lang="en-US" altLang="zh-CN" sz="3200" b="1" kern="0" dirty="0">
                <a:solidFill>
                  <a:srgbClr val="000000"/>
                </a:solidFill>
                <a:latin typeface="Arial"/>
                <a:ea typeface="宋体"/>
              </a:rPr>
              <a:t>laid  </a:t>
            </a:r>
            <a:r>
              <a:rPr kumimoji="0" lang="en-US" altLang="zh-CN" sz="3200" b="1" kern="0" dirty="0" err="1">
                <a:solidFill>
                  <a:srgbClr val="000000"/>
                </a:solidFill>
                <a:latin typeface="Arial"/>
                <a:ea typeface="宋体"/>
              </a:rPr>
              <a:t>laid</a:t>
            </a:r>
            <a:r>
              <a:rPr kumimoji="0" lang="en-US" altLang="zh-CN" sz="3200" b="1" kern="0" dirty="0">
                <a:solidFill>
                  <a:srgbClr val="000000"/>
                </a:solidFill>
                <a:latin typeface="Arial"/>
                <a:ea typeface="宋体"/>
              </a:rPr>
              <a:t>     laying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49788" y="4165600"/>
            <a:ext cx="1152525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0" hangingPunct="0">
              <a:spcBef>
                <a:spcPct val="20000"/>
              </a:spcBef>
              <a:defRPr/>
            </a:pPr>
            <a:r>
              <a:rPr kumimoji="0" lang="zh-CN" altLang="en-US" sz="3200" b="1" kern="0" dirty="0">
                <a:solidFill>
                  <a:srgbClr val="000000"/>
                </a:solidFill>
                <a:latin typeface="Arial"/>
                <a:ea typeface="宋体"/>
              </a:rPr>
              <a:t>撒谎</a:t>
            </a:r>
            <a:endParaRPr kumimoji="0" lang="en-US" altLang="zh-CN" sz="3200" b="1" kern="0" dirty="0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02313" y="4733925"/>
            <a:ext cx="1420812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sz="3200" b="1" kern="0" dirty="0">
                <a:solidFill>
                  <a:srgbClr val="000000"/>
                </a:solidFill>
                <a:latin typeface="Arial"/>
                <a:ea typeface="宋体"/>
              </a:rPr>
              <a:t>位于；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02313" y="4098925"/>
            <a:ext cx="3455987" cy="5857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0" lang="zh-CN" altLang="en-US" sz="3200" b="1" kern="0" dirty="0">
                <a:solidFill>
                  <a:srgbClr val="FF0000"/>
                </a:solidFill>
                <a:latin typeface="Arial"/>
                <a:ea typeface="宋体"/>
              </a:rPr>
              <a:t>处于（某种状态）</a:t>
            </a:r>
            <a:endParaRPr lang="zh-CN" altLang="en-US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63713" y="5903913"/>
            <a:ext cx="1420812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0" hangingPunct="0">
              <a:spcBef>
                <a:spcPct val="20000"/>
              </a:spcBef>
              <a:defRPr/>
            </a:pPr>
            <a:r>
              <a:rPr kumimoji="0" lang="zh-CN" altLang="en-US" sz="3200" b="1" kern="0" dirty="0">
                <a:solidFill>
                  <a:srgbClr val="000000"/>
                </a:solidFill>
                <a:latin typeface="Arial"/>
                <a:ea typeface="宋体"/>
              </a:rPr>
              <a:t>下蛋；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452813" y="5886450"/>
            <a:ext cx="903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搁置</a:t>
            </a:r>
          </a:p>
        </p:txBody>
      </p:sp>
      <p:sp>
        <p:nvSpPr>
          <p:cNvPr id="10" name="矩形 9"/>
          <p:cNvSpPr/>
          <p:nvPr/>
        </p:nvSpPr>
        <p:spPr>
          <a:xfrm>
            <a:off x="4646613" y="4722813"/>
            <a:ext cx="1008062" cy="5857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0" hangingPunct="0">
              <a:spcBef>
                <a:spcPct val="20000"/>
              </a:spcBef>
              <a:defRPr/>
            </a:pPr>
            <a:r>
              <a:rPr kumimoji="0" lang="zh-CN" altLang="en-US" sz="3200" b="1" kern="0" dirty="0">
                <a:solidFill>
                  <a:srgbClr val="000000"/>
                </a:solidFill>
                <a:latin typeface="Arial"/>
                <a:ea typeface="宋体"/>
              </a:rPr>
              <a:t>躺；</a:t>
            </a:r>
            <a:endParaRPr kumimoji="0" lang="en-US" altLang="zh-CN" sz="3200" b="1" kern="0" dirty="0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08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3" grpId="0"/>
      <p:bldP spid="7" grpId="0"/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lie &amp; lay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036050" cy="4525963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zh-CN" b="1" dirty="0" smtClean="0"/>
              <a:t>1.If</a:t>
            </a:r>
            <a:r>
              <a:rPr lang="en-US" altLang="zh-CN" b="1" dirty="0"/>
              <a:t> only he _____quietly as the doctor instructed, he would not suffer so much now.  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b="1" dirty="0"/>
              <a:t>   A. lies     B. lay      C. had lain   D. should </a:t>
            </a:r>
            <a:r>
              <a:rPr lang="en-US" altLang="zh-CN" b="1" dirty="0" smtClean="0"/>
              <a:t>lie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b="1" dirty="0"/>
              <a:t> 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b="1" dirty="0" smtClean="0"/>
              <a:t>2.The</a:t>
            </a:r>
            <a:r>
              <a:rPr lang="en-US" altLang="zh-CN" b="1" dirty="0"/>
              <a:t> girl ______ on the ground _____ to me </a:t>
            </a:r>
            <a:endParaRPr lang="en-US" altLang="zh-CN" b="1" dirty="0" smtClean="0"/>
          </a:p>
          <a:p>
            <a:pPr marL="0" indent="0" eaLnBrk="1" hangingPunct="1">
              <a:buFontTx/>
              <a:buNone/>
              <a:defRPr/>
            </a:pPr>
            <a:r>
              <a:rPr lang="en-US" altLang="zh-CN" b="1" dirty="0" smtClean="0"/>
              <a:t>that</a:t>
            </a:r>
            <a:r>
              <a:rPr lang="en-US" altLang="zh-CN" b="1" dirty="0"/>
              <a:t> she had _____ the purse on the desk. 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b="1" dirty="0"/>
              <a:t>   A. lying, lay, laid   </a:t>
            </a:r>
            <a:r>
              <a:rPr lang="en-US" altLang="zh-CN" b="1" dirty="0" smtClean="0"/>
              <a:t>	B</a:t>
            </a:r>
            <a:r>
              <a:rPr lang="en-US" altLang="zh-CN" b="1" dirty="0"/>
              <a:t>. lying, lied, laid   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b="1" dirty="0"/>
              <a:t>   C. lie, lied, lay       </a:t>
            </a:r>
            <a:r>
              <a:rPr lang="en-US" altLang="zh-CN" b="1" dirty="0" smtClean="0"/>
              <a:t>	D</a:t>
            </a:r>
            <a:r>
              <a:rPr lang="en-US" altLang="zh-CN" b="1" dirty="0"/>
              <a:t>. lay, lied, lain</a:t>
            </a:r>
          </a:p>
          <a:p>
            <a:pPr eaLnBrk="1" hangingPunct="1">
              <a:defRPr/>
            </a:pPr>
            <a:endParaRPr lang="en-US" altLang="zh-CN" b="1" dirty="0"/>
          </a:p>
          <a:p>
            <a:pPr marL="0" indent="0" eaLnBrk="1" hangingPunct="1">
              <a:buFontTx/>
              <a:buNone/>
              <a:defRPr/>
            </a:pPr>
            <a:r>
              <a:rPr lang="en-US" altLang="zh-CN" b="1" dirty="0"/>
              <a:t> </a:t>
            </a:r>
          </a:p>
          <a:p>
            <a:pPr eaLnBrk="1" hangingPunct="1">
              <a:defRPr/>
            </a:pPr>
            <a:endParaRPr lang="en-US" altLang="zh-CN" dirty="0"/>
          </a:p>
          <a:p>
            <a:pPr marL="0" indent="0" eaLnBrk="1" hangingPunct="1">
              <a:buFontTx/>
              <a:buNone/>
              <a:defRPr/>
            </a:pPr>
            <a:endParaRPr lang="en-US" altLang="zh-CN" dirty="0"/>
          </a:p>
          <a:p>
            <a:pPr marL="0" indent="0" eaLnBrk="1" hangingPunct="1">
              <a:buFontTx/>
              <a:buNone/>
              <a:defRPr/>
            </a:pPr>
            <a:r>
              <a:rPr lang="en-US" altLang="zh-CN" dirty="0" smtClean="0"/>
              <a:t>      </a:t>
            </a:r>
            <a:endParaRPr lang="en-US" altLang="zh-CN" dirty="0"/>
          </a:p>
          <a:p>
            <a:pPr eaLnBrk="1" hangingPunct="1"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066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260350"/>
            <a:ext cx="8785225" cy="5976938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zh-CN" b="1" dirty="0" smtClean="0"/>
              <a:t>3. When </a:t>
            </a:r>
            <a:r>
              <a:rPr lang="en-US" altLang="zh-CN" b="1" dirty="0"/>
              <a:t>she came several days later, she found that all things still ______where she had ______them.</a:t>
            </a:r>
            <a:endParaRPr lang="zh-CN" altLang="zh-CN" b="1" dirty="0"/>
          </a:p>
          <a:p>
            <a:pPr marL="0" indent="0" eaLnBrk="1" hangingPunct="1">
              <a:buFontTx/>
              <a:buNone/>
              <a:defRPr/>
            </a:pPr>
            <a:r>
              <a:rPr lang="en-US" altLang="zh-CN" b="1" dirty="0" smtClean="0"/>
              <a:t>A</a:t>
            </a:r>
            <a:r>
              <a:rPr lang="en-US" altLang="zh-CN" b="1" dirty="0"/>
              <a:t>. lay; laid  </a:t>
            </a:r>
            <a:r>
              <a:rPr lang="en-US" altLang="zh-CN" b="1" dirty="0" smtClean="0"/>
              <a:t>		B</a:t>
            </a:r>
            <a:r>
              <a:rPr lang="en-US" altLang="zh-CN" b="1" dirty="0"/>
              <a:t>. laid; laid 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b="1" dirty="0"/>
              <a:t>C. lay; lain  </a:t>
            </a:r>
            <a:r>
              <a:rPr lang="en-US" altLang="zh-CN" b="1" dirty="0" smtClean="0"/>
              <a:t>		D. </a:t>
            </a:r>
            <a:r>
              <a:rPr lang="en-US" altLang="zh-CN" b="1" dirty="0"/>
              <a:t>lying; </a:t>
            </a:r>
            <a:r>
              <a:rPr lang="en-US" altLang="zh-CN" b="1" dirty="0" smtClean="0"/>
              <a:t>lain</a:t>
            </a:r>
            <a:endParaRPr lang="zh-CN" altLang="zh-CN" b="1" dirty="0"/>
          </a:p>
          <a:p>
            <a:pPr marL="0" indent="0" eaLnBrk="1" hangingPunct="1">
              <a:buFontTx/>
              <a:buNone/>
              <a:defRPr/>
            </a:pPr>
            <a:r>
              <a:rPr lang="en-US" altLang="zh-CN" b="1" dirty="0" smtClean="0"/>
              <a:t>4. A </a:t>
            </a:r>
            <a:r>
              <a:rPr lang="en-US" altLang="zh-CN" b="1" dirty="0"/>
              <a:t>man ______ a hen on the table. The hen _______ on the table quietly. After a while the hen _____ the egg. But the man _____to his wife that the egg was bought in the shop _______in the center of the town.</a:t>
            </a:r>
            <a:endParaRPr lang="zh-CN" altLang="zh-CN" b="1" dirty="0"/>
          </a:p>
          <a:p>
            <a:pPr eaLnBrk="1" hangingPunct="1">
              <a:defRPr/>
            </a:pPr>
            <a:r>
              <a:rPr lang="en-US" altLang="zh-CN" b="1" dirty="0"/>
              <a:t>A. lay  </a:t>
            </a:r>
            <a:r>
              <a:rPr lang="en-US" altLang="zh-CN" b="1" dirty="0" smtClean="0"/>
              <a:t>		B</a:t>
            </a:r>
            <a:r>
              <a:rPr lang="en-US" altLang="zh-CN" b="1" dirty="0"/>
              <a:t>. laid  </a:t>
            </a:r>
            <a:r>
              <a:rPr lang="en-US" altLang="zh-CN" b="1" dirty="0" smtClean="0"/>
              <a:t>	C</a:t>
            </a:r>
            <a:r>
              <a:rPr lang="en-US" altLang="zh-CN" b="1" dirty="0"/>
              <a:t>. lied  </a:t>
            </a:r>
            <a:r>
              <a:rPr lang="en-US" altLang="zh-CN" b="1" dirty="0" smtClean="0"/>
              <a:t>	D</a:t>
            </a:r>
            <a:r>
              <a:rPr lang="en-US" altLang="zh-CN" b="1" dirty="0"/>
              <a:t>. lying </a:t>
            </a:r>
            <a:endParaRPr lang="zh-CN" altLang="zh-CN" b="1" dirty="0"/>
          </a:p>
          <a:p>
            <a:pPr eaLnBrk="1" hangingPunct="1"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87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88913"/>
            <a:ext cx="8497888" cy="6264275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zh-CN" b="1" dirty="0" smtClean="0"/>
              <a:t>The Christian Church </a:t>
            </a:r>
            <a:r>
              <a:rPr lang="en-US" altLang="zh-CN" b="1" dirty="0" smtClean="0">
                <a:solidFill>
                  <a:srgbClr val="FF0000"/>
                </a:solidFill>
              </a:rPr>
              <a:t>rejected</a:t>
            </a:r>
            <a:r>
              <a:rPr lang="en-US" altLang="zh-CN" b="1" dirty="0" smtClean="0"/>
              <a:t> his theory, </a:t>
            </a:r>
            <a:r>
              <a:rPr lang="en-US" altLang="zh-CN" b="1" dirty="0" smtClean="0">
                <a:solidFill>
                  <a:srgbClr val="FF0000"/>
                </a:solidFill>
              </a:rPr>
              <a:t>saying</a:t>
            </a:r>
            <a:r>
              <a:rPr lang="en-US" altLang="zh-CN" b="1" dirty="0" smtClean="0"/>
              <a:t> it was against God’s idea and people </a:t>
            </a:r>
            <a:r>
              <a:rPr lang="en-US" altLang="zh-CN" b="1" dirty="0" smtClean="0">
                <a:solidFill>
                  <a:srgbClr val="FF0000"/>
                </a:solidFill>
              </a:rPr>
              <a:t>who supported it </a:t>
            </a:r>
            <a:r>
              <a:rPr lang="en-US" altLang="zh-CN" b="1" dirty="0" smtClean="0"/>
              <a:t>would be attacked it. Yet Copernicus’ theory is now the basis </a:t>
            </a:r>
            <a:r>
              <a:rPr lang="en-US" altLang="zh-CN" b="1" dirty="0" smtClean="0">
                <a:solidFill>
                  <a:srgbClr val="FF0000"/>
                </a:solidFill>
              </a:rPr>
              <a:t>on which</a:t>
            </a:r>
            <a:r>
              <a:rPr lang="en-US" altLang="zh-CN" b="1" dirty="0" smtClean="0"/>
              <a:t> all our ideas of the universe are built.</a:t>
            </a:r>
            <a:endParaRPr lang="en-US" altLang="zh-CN" b="1" dirty="0"/>
          </a:p>
          <a:p>
            <a:pPr marL="0" indent="0" algn="just" eaLnBrk="1" hangingPunct="1">
              <a:buFontTx/>
              <a:buNone/>
              <a:defRPr/>
            </a:pPr>
            <a:r>
              <a:rPr lang="en-US" altLang="zh-CN" b="1" dirty="0"/>
              <a:t> </a:t>
            </a:r>
            <a:r>
              <a:rPr lang="en-US" altLang="zh-CN" b="1" dirty="0" smtClean="0"/>
              <a:t> </a:t>
            </a:r>
            <a:endParaRPr lang="en-US" altLang="zh-CN" b="1" dirty="0">
              <a:solidFill>
                <a:srgbClr val="33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defRPr/>
            </a:pP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2797175" y="3168650"/>
            <a:ext cx="1627188" cy="5857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0" hangingPunct="0">
              <a:spcBef>
                <a:spcPct val="20000"/>
              </a:spcBef>
              <a:defRPr/>
            </a:pPr>
            <a:r>
              <a:rPr kumimoji="0" lang="zh-CN" altLang="en-US" sz="3200" b="1" kern="0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反对： </a:t>
            </a:r>
            <a:endParaRPr kumimoji="0" lang="en-US" altLang="zh-CN" sz="3200" b="1" kern="0" dirty="0">
              <a:solidFill>
                <a:srgbClr val="33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27313" y="3744913"/>
            <a:ext cx="3703637" cy="25908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altLang="zh-CN" sz="2800" b="1" kern="0" dirty="0">
                <a:solidFill>
                  <a:schemeClr val="accent2"/>
                </a:solidFill>
                <a:latin typeface="Arial"/>
                <a:ea typeface="宋体"/>
              </a:rPr>
              <a:t>be against</a:t>
            </a:r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altLang="zh-CN" sz="2800" b="1" kern="0" dirty="0">
                <a:solidFill>
                  <a:schemeClr val="accent2"/>
                </a:solidFill>
                <a:latin typeface="Arial"/>
                <a:ea typeface="宋体"/>
              </a:rPr>
              <a:t>argue against </a:t>
            </a:r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altLang="zh-CN" sz="2800" b="1" kern="0" dirty="0">
                <a:solidFill>
                  <a:schemeClr val="accent2"/>
                </a:solidFill>
                <a:latin typeface="Arial"/>
                <a:ea typeface="宋体"/>
              </a:rPr>
              <a:t>disapprove of</a:t>
            </a:r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altLang="zh-CN" sz="2800" b="1" kern="0" dirty="0">
                <a:solidFill>
                  <a:schemeClr val="accent2"/>
                </a:solidFill>
                <a:latin typeface="Arial"/>
                <a:ea typeface="宋体"/>
              </a:rPr>
              <a:t>be opposed to</a:t>
            </a:r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altLang="zh-CN" sz="2800" b="1" kern="0" dirty="0">
                <a:solidFill>
                  <a:schemeClr val="accent2"/>
                </a:solidFill>
                <a:latin typeface="Arial"/>
                <a:ea typeface="宋体"/>
              </a:rPr>
              <a:t>object to</a:t>
            </a:r>
          </a:p>
        </p:txBody>
      </p:sp>
      <p:sp>
        <p:nvSpPr>
          <p:cNvPr id="5" name="矩形 4"/>
          <p:cNvSpPr/>
          <p:nvPr/>
        </p:nvSpPr>
        <p:spPr>
          <a:xfrm>
            <a:off x="5867400" y="2917825"/>
            <a:ext cx="1703388" cy="5857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0" hangingPunct="0"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chemeClr val="accent2"/>
                </a:solidFill>
                <a:latin typeface="+mn-lt"/>
                <a:ea typeface="+mn-ea"/>
              </a:rPr>
              <a:t>赞成者</a:t>
            </a:r>
            <a:r>
              <a:rPr lang="en-US" altLang="zh-CN" sz="3200" b="1" dirty="0">
                <a:solidFill>
                  <a:schemeClr val="accent2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7" name="矩形 6"/>
          <p:cNvSpPr/>
          <p:nvPr/>
        </p:nvSpPr>
        <p:spPr>
          <a:xfrm>
            <a:off x="5508625" y="3503613"/>
            <a:ext cx="3865563" cy="10398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altLang="zh-CN" sz="2800" b="1" kern="0" dirty="0">
                <a:solidFill>
                  <a:schemeClr val="accent2"/>
                </a:solidFill>
                <a:latin typeface="Arial"/>
                <a:ea typeface="宋体"/>
              </a:rPr>
              <a:t>People in favor of it</a:t>
            </a:r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altLang="zh-CN" sz="2800" b="1" kern="0" dirty="0">
                <a:solidFill>
                  <a:schemeClr val="accent2"/>
                </a:solidFill>
                <a:latin typeface="Arial"/>
                <a:ea typeface="宋体"/>
              </a:rPr>
              <a:t>People for it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3606800"/>
            <a:ext cx="3114675" cy="25908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altLang="zh-CN" sz="2800" b="1" kern="0" dirty="0">
                <a:solidFill>
                  <a:schemeClr val="accent2"/>
                </a:solidFill>
                <a:latin typeface="Arial"/>
                <a:ea typeface="宋体"/>
              </a:rPr>
              <a:t>be for</a:t>
            </a:r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altLang="zh-CN" sz="2800" b="1" kern="0" dirty="0">
                <a:solidFill>
                  <a:schemeClr val="accent2"/>
                </a:solidFill>
                <a:latin typeface="Arial"/>
                <a:ea typeface="宋体"/>
              </a:rPr>
              <a:t>applaud</a:t>
            </a:r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altLang="zh-CN" sz="2800" b="1" kern="0" dirty="0">
                <a:solidFill>
                  <a:schemeClr val="accent2"/>
                </a:solidFill>
                <a:latin typeface="Arial"/>
                <a:ea typeface="宋体"/>
              </a:rPr>
              <a:t>approve of</a:t>
            </a:r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altLang="zh-CN" sz="2800" b="1" kern="0" dirty="0">
                <a:solidFill>
                  <a:schemeClr val="accent2"/>
                </a:solidFill>
                <a:latin typeface="Arial"/>
                <a:ea typeface="宋体"/>
              </a:rPr>
              <a:t>favor</a:t>
            </a:r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altLang="zh-CN" sz="2800" b="1" kern="0" dirty="0">
                <a:solidFill>
                  <a:schemeClr val="accent2"/>
                </a:solidFill>
                <a:latin typeface="Arial"/>
                <a:ea typeface="宋体"/>
              </a:rPr>
              <a:t>be in favor of</a:t>
            </a:r>
          </a:p>
        </p:txBody>
      </p:sp>
      <p:sp>
        <p:nvSpPr>
          <p:cNvPr id="9" name="矩形 8"/>
          <p:cNvSpPr/>
          <p:nvPr/>
        </p:nvSpPr>
        <p:spPr>
          <a:xfrm>
            <a:off x="396875" y="3168650"/>
            <a:ext cx="1420813" cy="5857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0" hangingPunct="0">
              <a:spcBef>
                <a:spcPct val="20000"/>
              </a:spcBef>
              <a:defRPr/>
            </a:pPr>
            <a:r>
              <a:rPr kumimoji="0" lang="zh-CN" altLang="en-US" sz="3200" b="1" kern="0" dirty="0">
                <a:solidFill>
                  <a:srgbClr val="333399"/>
                </a:solidFill>
                <a:latin typeface="Arial"/>
                <a:ea typeface="宋体"/>
              </a:rPr>
              <a:t>赞成：</a:t>
            </a:r>
            <a:endParaRPr kumimoji="0" lang="en-US" altLang="zh-CN" sz="3200" b="1" kern="0" dirty="0">
              <a:solidFill>
                <a:srgbClr val="333399"/>
              </a:solidFill>
              <a:latin typeface="Arial"/>
              <a:ea typeface="宋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38813" y="4527550"/>
            <a:ext cx="1701800" cy="5857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0" hangingPunct="0"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chemeClr val="accent2"/>
                </a:solidFill>
                <a:latin typeface="+mn-lt"/>
                <a:ea typeface="+mn-ea"/>
              </a:rPr>
              <a:t>反对者</a:t>
            </a:r>
            <a:endParaRPr lang="en-US" altLang="zh-CN" sz="3200" b="1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94338" y="5445125"/>
            <a:ext cx="3867150" cy="10398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altLang="zh-CN" sz="2800" b="1" kern="0" dirty="0">
                <a:solidFill>
                  <a:schemeClr val="accent2"/>
                </a:solidFill>
                <a:latin typeface="Arial"/>
                <a:ea typeface="宋体"/>
              </a:rPr>
              <a:t>People against it</a:t>
            </a:r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altLang="zh-CN" sz="2800" b="1" kern="0" dirty="0">
                <a:solidFill>
                  <a:schemeClr val="accent2"/>
                </a:solidFill>
                <a:latin typeface="Arial"/>
                <a:ea typeface="宋体"/>
              </a:rPr>
              <a:t>opponent</a:t>
            </a:r>
          </a:p>
        </p:txBody>
      </p:sp>
    </p:spTree>
    <p:extLst>
      <p:ext uri="{BB962C8B-B14F-4D97-AF65-F5344CB8AC3E}">
        <p14:creationId xmlns:p14="http://schemas.microsoft.com/office/powerpoint/2010/main" val="406023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主张，声称，认为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6825" y="1989138"/>
            <a:ext cx="2808288" cy="4525962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3366FF"/>
                </a:solidFill>
              </a:rPr>
              <a:t>state</a:t>
            </a:r>
          </a:p>
          <a:p>
            <a:pPr eaLnBrk="1" hangingPunct="1"/>
            <a:r>
              <a:rPr lang="en-US" altLang="zh-CN" sz="4000" b="1" smtClean="0">
                <a:solidFill>
                  <a:srgbClr val="3366FF"/>
                </a:solidFill>
              </a:rPr>
              <a:t>maintain</a:t>
            </a:r>
          </a:p>
          <a:p>
            <a:pPr eaLnBrk="1" hangingPunct="1"/>
            <a:r>
              <a:rPr lang="en-US" altLang="zh-CN" sz="4000" b="1" smtClean="0">
                <a:solidFill>
                  <a:srgbClr val="3366FF"/>
                </a:solidFill>
              </a:rPr>
              <a:t>claim</a:t>
            </a:r>
          </a:p>
          <a:p>
            <a:pPr eaLnBrk="1" hangingPunct="1"/>
            <a:r>
              <a:rPr lang="en-US" altLang="zh-CN" sz="4000" b="1" smtClean="0">
                <a:solidFill>
                  <a:srgbClr val="3366FF"/>
                </a:solidFill>
              </a:rPr>
              <a:t>advocate</a:t>
            </a:r>
          </a:p>
          <a:p>
            <a:pPr eaLnBrk="1" hangingPunct="1"/>
            <a:endParaRPr lang="zh-CN" altLang="en-US" sz="4000" b="1" smtClean="0">
              <a:solidFill>
                <a:srgbClr val="3366FF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84213" y="2060575"/>
            <a:ext cx="424815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kumimoji="0" lang="en-US" altLang="zh-CN" sz="4000" kern="0" dirty="0" smtClean="0">
                <a:solidFill>
                  <a:srgbClr val="FF0000"/>
                </a:solidFill>
              </a:rPr>
              <a:t>think</a:t>
            </a:r>
          </a:p>
          <a:p>
            <a:pPr>
              <a:defRPr/>
            </a:pPr>
            <a:r>
              <a:rPr kumimoji="0" lang="en-US" altLang="zh-CN" sz="4000" kern="0" dirty="0" smtClean="0">
                <a:solidFill>
                  <a:srgbClr val="FF0000"/>
                </a:solidFill>
              </a:rPr>
              <a:t>believe</a:t>
            </a:r>
          </a:p>
          <a:p>
            <a:pPr>
              <a:defRPr/>
            </a:pPr>
            <a:r>
              <a:rPr kumimoji="0" lang="en-US" altLang="zh-CN" sz="4000" kern="0" dirty="0" smtClean="0">
                <a:solidFill>
                  <a:srgbClr val="FF0000"/>
                </a:solidFill>
              </a:rPr>
              <a:t>consider</a:t>
            </a:r>
          </a:p>
          <a:p>
            <a:pPr>
              <a:defRPr/>
            </a:pPr>
            <a:r>
              <a:rPr kumimoji="0" lang="en-US" altLang="zh-CN" sz="4000" kern="0" dirty="0" smtClean="0">
                <a:solidFill>
                  <a:srgbClr val="FF0000"/>
                </a:solidFill>
              </a:rPr>
              <a:t>hold</a:t>
            </a:r>
            <a:r>
              <a:rPr kumimoji="0" lang="zh-CN" altLang="en-US" sz="4000" kern="0" dirty="0" smtClean="0">
                <a:solidFill>
                  <a:srgbClr val="FF0000"/>
                </a:solidFill>
              </a:rPr>
              <a:t> </a:t>
            </a:r>
            <a:r>
              <a:rPr kumimoji="0" lang="en-US" altLang="zh-CN" sz="4000" kern="0" dirty="0" smtClean="0">
                <a:solidFill>
                  <a:srgbClr val="FF0000"/>
                </a:solidFill>
              </a:rPr>
              <a:t>the view that </a:t>
            </a:r>
          </a:p>
        </p:txBody>
      </p:sp>
    </p:spTree>
    <p:extLst>
      <p:ext uri="{BB962C8B-B14F-4D97-AF65-F5344CB8AC3E}">
        <p14:creationId xmlns:p14="http://schemas.microsoft.com/office/powerpoint/2010/main" val="397671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09328"/>
            <a:ext cx="8496944" cy="60486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despite</a:t>
            </a:r>
            <a:r>
              <a:rPr lang="en-US" altLang="zh-CN" sz="3600" b="1" dirty="0" smtClean="0"/>
              <a:t> the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current </a:t>
            </a:r>
            <a:r>
              <a:rPr lang="en-US" altLang="zh-CN" sz="3600" b="1" dirty="0" smtClean="0"/>
              <a:t>ticket </a:t>
            </a:r>
          </a:p>
          <a:p>
            <a:pPr marL="0" indent="0"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sign up for  </a:t>
            </a:r>
          </a:p>
          <a:p>
            <a:pPr marL="0" indent="0"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in spite of </a:t>
            </a:r>
            <a:r>
              <a:rPr lang="en-US" altLang="zh-CN" sz="3600" b="1" dirty="0" smtClean="0"/>
              <a:t>the high ticket cost</a:t>
            </a:r>
          </a:p>
          <a:p>
            <a:pPr marL="0" indent="0">
              <a:buNone/>
            </a:pPr>
            <a:r>
              <a:rPr lang="en-US" altLang="zh-CN" sz="3600" b="1" dirty="0"/>
              <a:t> </a:t>
            </a:r>
            <a:r>
              <a:rPr lang="en-US" altLang="zh-CN" sz="3600" b="1" dirty="0" smtClean="0"/>
              <a:t>be keen to do </a:t>
            </a:r>
          </a:p>
          <a:p>
            <a:pPr marL="0" indent="0">
              <a:buNone/>
            </a:pPr>
            <a:r>
              <a:rPr lang="en-US" altLang="zh-CN" sz="3600" b="1" dirty="0" smtClean="0"/>
              <a:t>ac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company</a:t>
            </a:r>
            <a:r>
              <a:rPr lang="en-US" altLang="zh-CN" sz="3600" b="1" dirty="0" smtClean="0"/>
              <a:t> </a:t>
            </a:r>
            <a:r>
              <a:rPr lang="en-US" altLang="zh-CN" sz="3600" b="1" dirty="0" err="1" smtClean="0"/>
              <a:t>sb</a:t>
            </a:r>
            <a:r>
              <a:rPr lang="en-US" altLang="zh-CN" sz="3600" b="1" dirty="0" smtClean="0"/>
              <a:t> to (a place)</a:t>
            </a:r>
          </a:p>
          <a:p>
            <a:pPr marL="0" indent="0"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establish</a:t>
            </a:r>
            <a:r>
              <a:rPr lang="en-US" altLang="zh-CN" sz="3600" b="1" dirty="0" smtClean="0"/>
              <a:t> a good relationship</a:t>
            </a:r>
          </a:p>
          <a:p>
            <a:pPr marL="0" indent="0"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at random</a:t>
            </a:r>
          </a:p>
          <a:p>
            <a:pPr marL="0" indent="0">
              <a:buNone/>
            </a:pPr>
            <a:r>
              <a:rPr lang="en-US" altLang="zh-CN" sz="3600" b="1" dirty="0" smtClean="0"/>
              <a:t>It is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highly important </a:t>
            </a:r>
            <a:r>
              <a:rPr lang="en-US" altLang="zh-CN" sz="3600" b="1" dirty="0" smtClean="0"/>
              <a:t>that…</a:t>
            </a:r>
          </a:p>
          <a:p>
            <a:pPr marL="0" indent="0"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attribute …to…</a:t>
            </a:r>
          </a:p>
          <a:p>
            <a:pPr marL="0" indent="0">
              <a:buNone/>
            </a:pPr>
            <a:endParaRPr lang="en-US" altLang="zh-CN" sz="3600" b="1" dirty="0" smtClean="0"/>
          </a:p>
          <a:p>
            <a:pPr marL="0" indent="0">
              <a:buNone/>
            </a:pPr>
            <a:endParaRPr lang="en-US" altLang="zh-CN" sz="3600" b="1" dirty="0" smtClean="0"/>
          </a:p>
          <a:p>
            <a:pPr marL="0" indent="0">
              <a:buNone/>
            </a:pPr>
            <a:endParaRPr lang="en-US" altLang="zh-CN" sz="3600" b="1" dirty="0" smtClean="0"/>
          </a:p>
          <a:p>
            <a:pPr marL="0" indent="0">
              <a:buNone/>
            </a:pPr>
            <a:endParaRPr lang="zh-CN" alt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116631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/>
              <a:t>Work    Bank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(Best English unit 1 )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84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96752"/>
            <a:ext cx="8496944" cy="6048672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While</a:t>
            </a:r>
            <a:r>
              <a:rPr lang="en-US" altLang="zh-CN" sz="3600" b="1" dirty="0" smtClean="0">
                <a:solidFill>
                  <a:srgbClr val="002060"/>
                </a:solidFill>
              </a:rPr>
              <a:t> it is important to get your blood pressure measured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regularly/on a regular basis</a:t>
            </a:r>
            <a:r>
              <a:rPr lang="en-US" altLang="zh-CN" sz="3600" b="1" dirty="0" smtClean="0">
                <a:solidFill>
                  <a:srgbClr val="002060"/>
                </a:solidFill>
              </a:rPr>
              <a:t>,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it is equally important that </a:t>
            </a:r>
            <a:r>
              <a:rPr lang="en-US" altLang="zh-CN" sz="3600" b="1" dirty="0" smtClean="0">
                <a:solidFill>
                  <a:srgbClr val="002060"/>
                </a:solidFill>
              </a:rPr>
              <a:t>people who are prescribed blood pressure medication continue to take it once their blood pressure is under control. </a:t>
            </a:r>
          </a:p>
          <a:p>
            <a:pPr marL="0" indent="0">
              <a:buNone/>
            </a:pPr>
            <a:endParaRPr lang="en-US" altLang="zh-CN" sz="36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36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3600" b="1" dirty="0" smtClean="0"/>
          </a:p>
          <a:p>
            <a:pPr marL="0" indent="0">
              <a:buNone/>
            </a:pPr>
            <a:endParaRPr lang="zh-CN" alt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116631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/>
              <a:t>Sentence    Bank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(Best English unit 1 )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15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07504" y="27721"/>
            <a:ext cx="9145016" cy="6785655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5138" indent="-465138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600" b="1" kern="0" dirty="0" smtClean="0">
                <a:solidFill>
                  <a:srgbClr val="000000"/>
                </a:solidFill>
              </a:rPr>
              <a:t> The old temple </a:t>
            </a:r>
            <a:r>
              <a:rPr lang="en-US" altLang="zh-CN" sz="3600" b="1" kern="0" dirty="0" smtClean="0">
                <a:solidFill>
                  <a:srgbClr val="FF0000"/>
                </a:solidFill>
              </a:rPr>
              <a:t>______(date) back to </a:t>
            </a:r>
            <a:r>
              <a:rPr lang="en-US" altLang="zh-CN" sz="3600" b="1" kern="0" dirty="0" smtClean="0">
                <a:solidFill>
                  <a:srgbClr val="000000"/>
                </a:solidFill>
              </a:rPr>
              <a:t>Tang Dynasty needs _______(repair).</a:t>
            </a:r>
          </a:p>
          <a:p>
            <a:pPr marL="465138" indent="-465138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en-US" altLang="zh-CN" sz="3600" b="1" kern="0" dirty="0">
              <a:solidFill>
                <a:srgbClr val="000000"/>
              </a:solidFill>
            </a:endParaRPr>
          </a:p>
          <a:p>
            <a:pPr marL="465138" indent="-465138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600" b="1" kern="0" dirty="0" smtClean="0">
                <a:solidFill>
                  <a:srgbClr val="000000"/>
                </a:solidFill>
              </a:rPr>
              <a:t>   He was probably the first in the middle ages________(suggest) that we must learn science by observing and experimenting on the things  around us.</a:t>
            </a:r>
          </a:p>
          <a:p>
            <a:pPr marL="465138" indent="-465138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600" b="1" kern="0" dirty="0" smtClean="0">
                <a:solidFill>
                  <a:srgbClr val="000000"/>
                </a:solidFill>
              </a:rPr>
              <a:t>	</a:t>
            </a:r>
            <a:endParaRPr lang="en-US" altLang="zh-CN" sz="3600" b="1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73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692696"/>
            <a:ext cx="8208912" cy="405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indent="-465138">
              <a:lnSpc>
                <a:spcPct val="130000"/>
              </a:lnSpc>
              <a:spcBef>
                <a:spcPct val="0"/>
              </a:spcBef>
            </a:pPr>
            <a:r>
              <a:rPr lang="en-US" altLang="zh-CN" sz="3600" b="1" kern="0" dirty="0" smtClean="0">
                <a:solidFill>
                  <a:srgbClr val="FF0000"/>
                </a:solidFill>
              </a:rPr>
              <a:t>	It </a:t>
            </a:r>
            <a:r>
              <a:rPr lang="en-US" altLang="zh-CN" sz="3600" b="1" kern="0" dirty="0">
                <a:solidFill>
                  <a:srgbClr val="FF0000"/>
                </a:solidFill>
              </a:rPr>
              <a:t>was </a:t>
            </a:r>
            <a:r>
              <a:rPr lang="en-US" altLang="zh-CN" sz="3600" b="1" kern="0" dirty="0">
                <a:solidFill>
                  <a:srgbClr val="000000"/>
                </a:solidFill>
              </a:rPr>
              <a:t>Galileo’s spirit of going direct to Nature and proving our opinions and theories by experiment </a:t>
            </a:r>
            <a:r>
              <a:rPr lang="en-US" altLang="zh-CN" sz="3600" b="1" kern="0" dirty="0">
                <a:solidFill>
                  <a:srgbClr val="FF0000"/>
                </a:solidFill>
              </a:rPr>
              <a:t>that</a:t>
            </a:r>
            <a:r>
              <a:rPr lang="en-US" altLang="zh-CN" sz="3600" b="1" kern="0" dirty="0">
                <a:solidFill>
                  <a:srgbClr val="000000"/>
                </a:solidFill>
              </a:rPr>
              <a:t> has led to all the discoveries of modern science.</a:t>
            </a:r>
          </a:p>
          <a:p>
            <a:pPr marL="465138" indent="-465138">
              <a:lnSpc>
                <a:spcPct val="130000"/>
              </a:lnSpc>
              <a:spcBef>
                <a:spcPct val="0"/>
              </a:spcBef>
            </a:pPr>
            <a:endParaRPr lang="en-US" altLang="zh-CN" b="1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24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b="1" dirty="0" smtClean="0"/>
              <a:t>encourage</a:t>
            </a:r>
            <a:r>
              <a:rPr lang="en-US" altLang="zh-CN" dirty="0" smtClean="0"/>
              <a:t>    	</a:t>
            </a:r>
            <a:r>
              <a:rPr lang="en-US" altLang="zh-CN" b="1" dirty="0" smtClean="0">
                <a:solidFill>
                  <a:srgbClr val="FF0000"/>
                </a:solidFill>
              </a:rPr>
              <a:t>en-courage</a:t>
            </a:r>
          </a:p>
          <a:p>
            <a:r>
              <a:rPr lang="en-US" altLang="zh-CN" b="1" dirty="0" smtClean="0"/>
              <a:t>enable   		 en-able</a:t>
            </a:r>
          </a:p>
          <a:p>
            <a:r>
              <a:rPr lang="en-US" altLang="zh-CN" b="1" dirty="0" smtClean="0"/>
              <a:t>enlarge            en-large</a:t>
            </a:r>
          </a:p>
          <a:p>
            <a:r>
              <a:rPr lang="en-US" altLang="zh-CN" b="1" dirty="0" smtClean="0"/>
              <a:t>ensure          	 en-sure</a:t>
            </a:r>
          </a:p>
          <a:p>
            <a:r>
              <a:rPr lang="en-US" altLang="zh-CN" b="1" dirty="0"/>
              <a:t>enrich              en-rich     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9290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496" y="764704"/>
            <a:ext cx="896826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 smtClean="0">
                <a:solidFill>
                  <a:srgbClr val="000000"/>
                </a:solidFill>
              </a:rPr>
              <a:t>1. Was </a:t>
            </a:r>
            <a:r>
              <a:rPr lang="en-US" altLang="zh-CN" sz="2800" b="1" dirty="0">
                <a:solidFill>
                  <a:srgbClr val="000000"/>
                </a:solidFill>
              </a:rPr>
              <a:t>it in the room____</a:t>
            </a:r>
            <a:r>
              <a:rPr lang="en-US" altLang="zh-CN" sz="2800" b="1" dirty="0" err="1">
                <a:solidFill>
                  <a:srgbClr val="000000"/>
                </a:solidFill>
              </a:rPr>
              <a:t>Mr</a:t>
            </a:r>
            <a:r>
              <a:rPr lang="en-US" altLang="zh-CN" sz="2800" b="1" dirty="0">
                <a:solidFill>
                  <a:srgbClr val="000000"/>
                </a:solidFill>
              </a:rPr>
              <a:t>. Johnson lived ____the exhibition was held? </a:t>
            </a:r>
            <a:endParaRPr lang="zh-CN" altLang="zh-CN" sz="2800" b="1" dirty="0">
              <a:solidFill>
                <a:srgbClr val="000000"/>
              </a:solidFill>
            </a:endParaRPr>
          </a:p>
          <a:p>
            <a:pPr algn="just"/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 A. that</a:t>
            </a:r>
            <a:r>
              <a:rPr lang="en-US" altLang="zh-CN" sz="2800" b="1" dirty="0">
                <a:solidFill>
                  <a:srgbClr val="000000"/>
                </a:solidFill>
              </a:rPr>
              <a:t>; that  			B. where; that  </a:t>
            </a:r>
            <a:endParaRPr lang="zh-CN" altLang="zh-CN" sz="2800" b="1" dirty="0">
              <a:solidFill>
                <a:srgbClr val="000000"/>
              </a:solidFill>
            </a:endParaRPr>
          </a:p>
          <a:p>
            <a:pPr algn="just"/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 C </a:t>
            </a:r>
            <a:r>
              <a:rPr lang="en-US" altLang="zh-CN" sz="2800" b="1" dirty="0">
                <a:solidFill>
                  <a:srgbClr val="000000"/>
                </a:solidFill>
              </a:rPr>
              <a:t>.where;  where  	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	D</a:t>
            </a:r>
            <a:r>
              <a:rPr lang="en-US" altLang="zh-CN" sz="2800" b="1" dirty="0">
                <a:solidFill>
                  <a:srgbClr val="000000"/>
                </a:solidFill>
              </a:rPr>
              <a:t>. that; where   </a:t>
            </a:r>
            <a:endParaRPr lang="en-US" altLang="zh-CN" sz="2800" b="1" dirty="0" smtClean="0">
              <a:solidFill>
                <a:srgbClr val="000000"/>
              </a:solidFill>
            </a:endParaRPr>
          </a:p>
          <a:p>
            <a:pPr algn="just"/>
            <a:endParaRPr lang="zh-CN" altLang="zh-CN" sz="2800" b="1" dirty="0">
              <a:solidFill>
                <a:srgbClr val="000000"/>
              </a:solidFill>
            </a:endParaRPr>
          </a:p>
          <a:p>
            <a:pPr algn="just"/>
            <a:r>
              <a:rPr lang="en-US" altLang="zh-CN" sz="2800" b="1" dirty="0" smtClean="0">
                <a:solidFill>
                  <a:srgbClr val="000000"/>
                </a:solidFill>
              </a:rPr>
              <a:t>2. It </a:t>
            </a:r>
            <a:r>
              <a:rPr lang="en-US" altLang="zh-CN" sz="2800" b="1" dirty="0">
                <a:solidFill>
                  <a:srgbClr val="000000"/>
                </a:solidFill>
              </a:rPr>
              <a:t>was in the small house ______ was built with stones by his father ______ he spent his childhood. </a:t>
            </a:r>
            <a:endParaRPr lang="zh-CN" altLang="zh-CN" sz="2800" b="1" dirty="0">
              <a:solidFill>
                <a:srgbClr val="000000"/>
              </a:solidFill>
            </a:endParaRPr>
          </a:p>
          <a:p>
            <a:pPr marL="514350" indent="-514350" algn="just">
              <a:buFontTx/>
              <a:buAutoNum type="alphaUcPeriod"/>
            </a:pPr>
            <a:r>
              <a:rPr lang="en-US" altLang="zh-CN" sz="2800" b="1" dirty="0" smtClean="0">
                <a:solidFill>
                  <a:srgbClr val="000000"/>
                </a:solidFill>
              </a:rPr>
              <a:t>which</a:t>
            </a:r>
            <a:r>
              <a:rPr lang="en-US" altLang="zh-CN" sz="2800" b="1" dirty="0">
                <a:solidFill>
                  <a:srgbClr val="000000"/>
                </a:solidFill>
              </a:rPr>
              <a:t>, that   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		B</a:t>
            </a:r>
            <a:r>
              <a:rPr lang="en-US" altLang="zh-CN" sz="2800" b="1" dirty="0">
                <a:solidFill>
                  <a:srgbClr val="000000"/>
                </a:solidFill>
              </a:rPr>
              <a:t>. that, which  </a:t>
            </a:r>
            <a:endParaRPr lang="en-US" altLang="zh-CN" sz="2800" b="1" dirty="0" smtClean="0">
              <a:solidFill>
                <a:srgbClr val="000000"/>
              </a:solidFill>
            </a:endParaRPr>
          </a:p>
          <a:p>
            <a:pPr algn="just"/>
            <a:r>
              <a:rPr lang="en-US" altLang="zh-CN" sz="2800" b="1" dirty="0" smtClean="0">
                <a:solidFill>
                  <a:srgbClr val="000000"/>
                </a:solidFill>
              </a:rPr>
              <a:t>C</a:t>
            </a:r>
            <a:r>
              <a:rPr lang="en-US" altLang="zh-CN" sz="2800" b="1" dirty="0">
                <a:solidFill>
                  <a:srgbClr val="000000"/>
                </a:solidFill>
              </a:rPr>
              <a:t>. which, which  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		D</a:t>
            </a:r>
            <a:r>
              <a:rPr lang="en-US" altLang="zh-CN" sz="2800" b="1" dirty="0">
                <a:solidFill>
                  <a:srgbClr val="000000"/>
                </a:solidFill>
              </a:rPr>
              <a:t>. that, 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where</a:t>
            </a:r>
          </a:p>
          <a:p>
            <a:pPr algn="just"/>
            <a:endParaRPr lang="zh-CN" altLang="zh-CN" sz="2800" b="1" dirty="0">
              <a:solidFill>
                <a:srgbClr val="000000"/>
              </a:solidFill>
            </a:endParaRPr>
          </a:p>
          <a:p>
            <a:pPr algn="just"/>
            <a:r>
              <a:rPr lang="en-US" altLang="zh-CN" sz="2800" b="1" dirty="0" smtClean="0">
                <a:solidFill>
                  <a:srgbClr val="000000"/>
                </a:solidFill>
              </a:rPr>
              <a:t>3. It </a:t>
            </a:r>
            <a:r>
              <a:rPr lang="en-US" altLang="zh-CN" sz="2800" b="1" dirty="0">
                <a:solidFill>
                  <a:srgbClr val="000000"/>
                </a:solidFill>
              </a:rPr>
              <a:t>was just in the room _____ he was born _____ he died. </a:t>
            </a:r>
            <a:endParaRPr lang="zh-CN" altLang="zh-CN" sz="2800" b="1" dirty="0">
              <a:solidFill>
                <a:srgbClr val="000000"/>
              </a:solidFill>
            </a:endParaRPr>
          </a:p>
          <a:p>
            <a:pPr algn="just"/>
            <a:r>
              <a:rPr lang="en-US" altLang="zh-CN" sz="2800" b="1" dirty="0">
                <a:solidFill>
                  <a:srgbClr val="000000"/>
                </a:solidFill>
              </a:rPr>
              <a:t>A. where, which  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			B</a:t>
            </a:r>
            <a:r>
              <a:rPr lang="en-US" altLang="zh-CN" sz="2800" b="1" dirty="0">
                <a:solidFill>
                  <a:srgbClr val="000000"/>
                </a:solidFill>
              </a:rPr>
              <a:t>. that, that </a:t>
            </a:r>
            <a:endParaRPr lang="zh-CN" altLang="zh-CN" sz="2800" b="1" dirty="0">
              <a:solidFill>
                <a:srgbClr val="000000"/>
              </a:solidFill>
            </a:endParaRPr>
          </a:p>
          <a:p>
            <a:pPr algn="just"/>
            <a:r>
              <a:rPr lang="en-US" altLang="zh-CN" sz="2800" b="1" dirty="0">
                <a:solidFill>
                  <a:srgbClr val="000000"/>
                </a:solidFill>
              </a:rPr>
              <a:t>C. where, that  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			D</a:t>
            </a:r>
            <a:r>
              <a:rPr lang="en-US" altLang="zh-CN" sz="2800" b="1" dirty="0">
                <a:solidFill>
                  <a:srgbClr val="000000"/>
                </a:solidFill>
              </a:rPr>
              <a:t>. which, that</a:t>
            </a:r>
            <a:endParaRPr lang="zh-CN" altLang="zh-CN" sz="2800" b="1" dirty="0">
              <a:solidFill>
                <a:srgbClr val="000000"/>
              </a:solidFill>
            </a:endParaRPr>
          </a:p>
          <a:p>
            <a:pPr algn="just"/>
            <a:endParaRPr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39552" y="28709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 kern="0" dirty="0" smtClean="0">
                <a:solidFill>
                  <a:srgbClr val="452EF2"/>
                </a:solidFill>
              </a:rPr>
              <a:t>强调句的重难点</a:t>
            </a:r>
            <a:endParaRPr lang="zh-CN" altLang="en-US" b="1" kern="0" dirty="0">
              <a:solidFill>
                <a:srgbClr val="452E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116632"/>
            <a:ext cx="8892480" cy="8279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</a:rPr>
              <a:t>4. It </a:t>
            </a:r>
            <a:r>
              <a:rPr lang="en-US" altLang="zh-CN" sz="2800" b="1" dirty="0">
                <a:solidFill>
                  <a:srgbClr val="000000"/>
                </a:solidFill>
              </a:rPr>
              <a:t>was not until midnight   ____  they reached the camp site. </a:t>
            </a:r>
            <a:endParaRPr lang="zh-CN" altLang="zh-CN" sz="2800" b="1" dirty="0">
              <a:solidFill>
                <a:srgbClr val="000000"/>
              </a:solidFill>
            </a:endParaRPr>
          </a:p>
          <a:p>
            <a:r>
              <a:rPr lang="zh-CN" altLang="zh-CN" sz="2800" b="1" dirty="0">
                <a:solidFill>
                  <a:srgbClr val="000000"/>
                </a:solidFill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</a:rPr>
              <a:t>08</a:t>
            </a:r>
            <a:r>
              <a:rPr lang="zh-CN" altLang="zh-CN" sz="2800" b="1" dirty="0">
                <a:solidFill>
                  <a:srgbClr val="000000"/>
                </a:solidFill>
              </a:rPr>
              <a:t>重庆）</a:t>
            </a:r>
          </a:p>
          <a:p>
            <a:pPr marL="342900" indent="-342900">
              <a:buFontTx/>
              <a:buAutoNum type="alphaUcPeriod"/>
            </a:pPr>
            <a:r>
              <a:rPr lang="en-US" altLang="zh-CN" sz="2800" b="1" dirty="0">
                <a:solidFill>
                  <a:srgbClr val="000000"/>
                </a:solidFill>
              </a:rPr>
              <a:t>that  B. when   C. while   D. as</a:t>
            </a:r>
          </a:p>
          <a:p>
            <a:endParaRPr lang="zh-CN" altLang="zh-CN" sz="2800" b="1" dirty="0">
              <a:solidFill>
                <a:srgbClr val="000000"/>
              </a:solidFill>
            </a:endParaRPr>
          </a:p>
          <a:p>
            <a:r>
              <a:rPr lang="en-US" altLang="zh-CN" sz="2800" b="1" dirty="0" smtClean="0">
                <a:solidFill>
                  <a:srgbClr val="000000"/>
                </a:solidFill>
              </a:rPr>
              <a:t>5. Was </a:t>
            </a:r>
            <a:r>
              <a:rPr lang="en-US" altLang="zh-CN" sz="2800" b="1" dirty="0">
                <a:solidFill>
                  <a:srgbClr val="000000"/>
                </a:solidFill>
              </a:rPr>
              <a:t>it not until you began to work _____________how much time you had wasted?  </a:t>
            </a:r>
            <a:endParaRPr lang="zh-CN" altLang="zh-CN" sz="2800" b="1" dirty="0">
              <a:solidFill>
                <a:srgbClr val="000000"/>
              </a:solidFill>
            </a:endParaRPr>
          </a:p>
          <a:p>
            <a:r>
              <a:rPr lang="en-US" altLang="zh-CN" sz="2800" b="1" dirty="0">
                <a:solidFill>
                  <a:srgbClr val="000000"/>
                </a:solidFill>
              </a:rPr>
              <a:t>A. did you realize 	     	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B</a:t>
            </a:r>
            <a:r>
              <a:rPr lang="en-US" altLang="zh-CN" sz="2800" b="1" dirty="0">
                <a:solidFill>
                  <a:srgbClr val="000000"/>
                </a:solidFill>
              </a:rPr>
              <a:t>. that you realized </a:t>
            </a:r>
            <a:endParaRPr lang="zh-CN" altLang="zh-CN" sz="2800" b="1" dirty="0">
              <a:solidFill>
                <a:srgbClr val="000000"/>
              </a:solidFill>
            </a:endParaRPr>
          </a:p>
          <a:p>
            <a:r>
              <a:rPr lang="en-US" altLang="zh-CN" sz="2800" b="1" dirty="0">
                <a:solidFill>
                  <a:srgbClr val="000000"/>
                </a:solidFill>
              </a:rPr>
              <a:t>C. did you not realize    		D. that you didn’t 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realize</a:t>
            </a:r>
          </a:p>
          <a:p>
            <a:endParaRPr lang="en-US" altLang="zh-CN" sz="2800" b="1" dirty="0">
              <a:solidFill>
                <a:srgbClr val="000000"/>
              </a:solidFill>
            </a:endParaRPr>
          </a:p>
          <a:p>
            <a:r>
              <a:rPr lang="en-US" altLang="zh-CN" sz="2800" b="1" dirty="0" smtClean="0">
                <a:solidFill>
                  <a:srgbClr val="000000"/>
                </a:solidFill>
              </a:rPr>
              <a:t>6. Not </a:t>
            </a:r>
            <a:r>
              <a:rPr lang="en-US" altLang="zh-CN" sz="2800" b="1" dirty="0">
                <a:solidFill>
                  <a:srgbClr val="000000"/>
                </a:solidFill>
              </a:rPr>
              <a:t>until all the fish died in the river _____ how serious the pollution was.</a:t>
            </a:r>
          </a:p>
          <a:p>
            <a:r>
              <a:rPr lang="en-US" altLang="zh-CN" sz="2800" b="1" dirty="0" smtClean="0">
                <a:solidFill>
                  <a:srgbClr val="000000"/>
                </a:solidFill>
              </a:rPr>
              <a:t>A. did </a:t>
            </a:r>
            <a:r>
              <a:rPr lang="en-US" altLang="zh-CN" sz="2800" b="1" dirty="0">
                <a:solidFill>
                  <a:srgbClr val="000000"/>
                </a:solidFill>
              </a:rPr>
              <a:t>the villagers 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realize    B. the </a:t>
            </a:r>
            <a:r>
              <a:rPr lang="en-US" altLang="zh-CN" sz="2800" b="1" dirty="0">
                <a:solidFill>
                  <a:srgbClr val="000000"/>
                </a:solidFill>
              </a:rPr>
              <a:t>villagers realized</a:t>
            </a:r>
          </a:p>
          <a:p>
            <a:r>
              <a:rPr lang="en-US" altLang="zh-CN" sz="2800" b="1" dirty="0" smtClean="0">
                <a:solidFill>
                  <a:srgbClr val="000000"/>
                </a:solidFill>
              </a:rPr>
              <a:t>C. the </a:t>
            </a:r>
            <a:r>
              <a:rPr lang="en-US" altLang="zh-CN" sz="2800" b="1" dirty="0">
                <a:solidFill>
                  <a:srgbClr val="000000"/>
                </a:solidFill>
              </a:rPr>
              <a:t>villagers did realize    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D. didn't </a:t>
            </a:r>
            <a:r>
              <a:rPr lang="en-US" altLang="zh-CN" sz="2800" b="1" dirty="0">
                <a:solidFill>
                  <a:srgbClr val="000000"/>
                </a:solidFill>
              </a:rPr>
              <a:t>the villagers realize</a:t>
            </a:r>
          </a:p>
          <a:p>
            <a:endParaRPr lang="en-US" altLang="zh-CN" sz="2800" b="1" dirty="0" smtClean="0">
              <a:solidFill>
                <a:srgbClr val="000000"/>
              </a:solidFill>
            </a:endParaRPr>
          </a:p>
          <a:p>
            <a:endParaRPr lang="en-US" altLang="zh-CN" sz="2800" b="1" dirty="0" smtClean="0">
              <a:solidFill>
                <a:srgbClr val="000000"/>
              </a:solidFill>
            </a:endParaRPr>
          </a:p>
          <a:p>
            <a:endParaRPr lang="en-US" altLang="zh-CN" sz="2800" b="1" dirty="0">
              <a:solidFill>
                <a:srgbClr val="000000"/>
              </a:solidFill>
            </a:endParaRPr>
          </a:p>
          <a:p>
            <a:endParaRPr lang="en-US" altLang="zh-CN" sz="2800" b="1" dirty="0">
              <a:solidFill>
                <a:srgbClr val="000000"/>
              </a:solidFill>
            </a:endParaRPr>
          </a:p>
          <a:p>
            <a:endParaRPr lang="zh-CN" altLang="zh-CN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17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116632"/>
            <a:ext cx="889248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zh-CN" sz="2400" dirty="0">
              <a:solidFill>
                <a:srgbClr val="000000"/>
              </a:solidFill>
            </a:endParaRPr>
          </a:p>
          <a:p>
            <a:r>
              <a:rPr lang="en-US" altLang="zh-CN" sz="2800" b="1" dirty="0" smtClean="0">
                <a:solidFill>
                  <a:srgbClr val="000000"/>
                </a:solidFill>
              </a:rPr>
              <a:t>7. </a:t>
            </a:r>
            <a:r>
              <a:rPr lang="en-US" altLang="zh-CN" sz="2800" b="1" dirty="0">
                <a:solidFill>
                  <a:srgbClr val="000000"/>
                </a:solidFill>
              </a:rPr>
              <a:t>Where did you find the professor who made the speech yesterday?</a:t>
            </a:r>
            <a:endParaRPr lang="zh-CN" altLang="zh-CN" sz="2800" b="1" dirty="0">
              <a:solidFill>
                <a:srgbClr val="000000"/>
              </a:solidFill>
            </a:endParaRPr>
          </a:p>
          <a:p>
            <a:r>
              <a:rPr lang="en-US" altLang="zh-CN" sz="2800" b="1" dirty="0">
                <a:solidFill>
                  <a:srgbClr val="000000"/>
                </a:solidFill>
              </a:rPr>
              <a:t>It was in the hall ______ the students often have a meeting.</a:t>
            </a:r>
            <a:endParaRPr lang="zh-CN" altLang="zh-CN" sz="2800" b="1" dirty="0">
              <a:solidFill>
                <a:srgbClr val="000000"/>
              </a:solidFill>
            </a:endParaRPr>
          </a:p>
          <a:p>
            <a:pPr marL="342900" indent="-342900">
              <a:buFontTx/>
              <a:buAutoNum type="alphaUcPeriod"/>
            </a:pPr>
            <a:r>
              <a:rPr lang="en-US" altLang="zh-CN" sz="2800" b="1" dirty="0">
                <a:solidFill>
                  <a:srgbClr val="000000"/>
                </a:solidFill>
              </a:rPr>
              <a:t>where 	B. which	 C. that 	D. when  </a:t>
            </a:r>
          </a:p>
          <a:p>
            <a:endParaRPr lang="zh-CN" altLang="zh-CN" sz="2800" b="1" dirty="0">
              <a:solidFill>
                <a:srgbClr val="000000"/>
              </a:solidFill>
            </a:endParaRPr>
          </a:p>
          <a:p>
            <a:r>
              <a:rPr lang="en-US" altLang="zh-CN" sz="2800" b="1" dirty="0" smtClean="0">
                <a:solidFill>
                  <a:srgbClr val="000000"/>
                </a:solidFill>
              </a:rPr>
              <a:t>8. </a:t>
            </a:r>
            <a:r>
              <a:rPr lang="en-US" altLang="zh-CN" sz="2800" b="1" dirty="0">
                <a:solidFill>
                  <a:srgbClr val="000000"/>
                </a:solidFill>
              </a:rPr>
              <a:t>--- Where did you get to know her?    </a:t>
            </a:r>
            <a:endParaRPr lang="zh-CN" altLang="zh-CN" sz="2800" b="1" dirty="0">
              <a:solidFill>
                <a:srgbClr val="000000"/>
              </a:solidFill>
            </a:endParaRPr>
          </a:p>
          <a:p>
            <a:r>
              <a:rPr lang="en-US" altLang="zh-CN" sz="2800" b="1" dirty="0">
                <a:solidFill>
                  <a:srgbClr val="000000"/>
                </a:solidFill>
              </a:rPr>
              <a:t>--- It was on the farm ____ we worked. </a:t>
            </a:r>
            <a:r>
              <a:rPr lang="zh-CN" altLang="zh-CN" sz="2800" b="1" dirty="0">
                <a:solidFill>
                  <a:srgbClr val="000000"/>
                </a:solidFill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</a:rPr>
              <a:t>07</a:t>
            </a:r>
            <a:r>
              <a:rPr lang="zh-CN" altLang="zh-CN" sz="2800" b="1" dirty="0">
                <a:solidFill>
                  <a:srgbClr val="000000"/>
                </a:solidFill>
              </a:rPr>
              <a:t>山东）</a:t>
            </a:r>
          </a:p>
          <a:p>
            <a:r>
              <a:rPr lang="en-US" altLang="zh-CN" sz="2800" b="1" dirty="0">
                <a:solidFill>
                  <a:srgbClr val="000000"/>
                </a:solidFill>
              </a:rPr>
              <a:t>   A</a:t>
            </a:r>
            <a:r>
              <a:rPr lang="zh-CN" altLang="zh-CN" sz="2800" b="1" dirty="0">
                <a:solidFill>
                  <a:srgbClr val="000000"/>
                </a:solidFill>
              </a:rPr>
              <a:t>．</a:t>
            </a:r>
            <a:r>
              <a:rPr lang="en-US" altLang="zh-CN" sz="2800" b="1" dirty="0">
                <a:solidFill>
                  <a:srgbClr val="000000"/>
                </a:solidFill>
              </a:rPr>
              <a:t>that  	B. there  C. which  D. where</a:t>
            </a:r>
          </a:p>
          <a:p>
            <a:endParaRPr lang="zh-CN" altLang="zh-CN" sz="2800" b="1" dirty="0">
              <a:solidFill>
                <a:srgbClr val="000000"/>
              </a:solidFill>
            </a:endParaRPr>
          </a:p>
          <a:p>
            <a:r>
              <a:rPr lang="en-US" altLang="zh-CN" sz="2800" b="1" dirty="0" smtClean="0">
                <a:solidFill>
                  <a:srgbClr val="000000"/>
                </a:solidFill>
              </a:rPr>
              <a:t>9. </a:t>
            </a:r>
            <a:r>
              <a:rPr lang="en-US" altLang="zh-CN" sz="2800" b="1" dirty="0">
                <a:solidFill>
                  <a:srgbClr val="000000"/>
                </a:solidFill>
              </a:rPr>
              <a:t>---When did you meet him?</a:t>
            </a:r>
            <a:endParaRPr lang="zh-CN" altLang="zh-CN" sz="2800" b="1" dirty="0">
              <a:solidFill>
                <a:srgbClr val="000000"/>
              </a:solidFill>
            </a:endParaRPr>
          </a:p>
          <a:p>
            <a:r>
              <a:rPr lang="en-US" altLang="zh-CN" sz="2800" b="1" dirty="0">
                <a:solidFill>
                  <a:srgbClr val="000000"/>
                </a:solidFill>
              </a:rPr>
              <a:t>---It’s on the afternoon ________ I went to the movie.</a:t>
            </a:r>
            <a:endParaRPr lang="zh-CN" altLang="zh-CN" sz="2800" b="1" dirty="0">
              <a:solidFill>
                <a:srgbClr val="000000"/>
              </a:solidFill>
            </a:endParaRPr>
          </a:p>
          <a:p>
            <a:r>
              <a:rPr lang="en-US" altLang="zh-CN" sz="2800" b="1" dirty="0">
                <a:solidFill>
                  <a:srgbClr val="000000"/>
                </a:solidFill>
              </a:rPr>
              <a:t>A. that    B. which    C. when    D. where</a:t>
            </a:r>
            <a:endParaRPr lang="zh-CN" altLang="zh-CN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96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692696"/>
            <a:ext cx="8350696" cy="5472608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Is/was this the first time that </a:t>
            </a:r>
            <a:r>
              <a:rPr lang="en-US" altLang="zh-CN" dirty="0" smtClean="0"/>
              <a:t>you ______(fly) to Paris.</a:t>
            </a: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It is high time that </a:t>
            </a:r>
            <a:r>
              <a:rPr lang="en-US" altLang="zh-CN" dirty="0" smtClean="0"/>
              <a:t>we _______(take) effective measures to fight against the </a:t>
            </a:r>
            <a:r>
              <a:rPr lang="en-US" altLang="zh-CN" b="1" dirty="0" smtClean="0">
                <a:solidFill>
                  <a:srgbClr val="FF0000"/>
                </a:solidFill>
              </a:rPr>
              <a:t>increasingly serious</a:t>
            </a:r>
            <a:r>
              <a:rPr lang="en-US" altLang="zh-CN" dirty="0" smtClean="0"/>
              <a:t> pollution.</a:t>
            </a:r>
          </a:p>
          <a:p>
            <a:endParaRPr lang="en-US" altLang="zh-CN" dirty="0"/>
          </a:p>
          <a:p>
            <a:r>
              <a:rPr lang="en-US" altLang="zh-CN" dirty="0" smtClean="0"/>
              <a:t>The boy was floating his boat </a:t>
            </a:r>
            <a:r>
              <a:rPr lang="en-US" altLang="zh-CN" b="1" dirty="0" smtClean="0">
                <a:solidFill>
                  <a:srgbClr val="FF0000"/>
                </a:solidFill>
              </a:rPr>
              <a:t>in spite of </a:t>
            </a:r>
            <a:r>
              <a:rPr lang="en-US" altLang="zh-CN" dirty="0" smtClean="0"/>
              <a:t>the bad weather while other people were </a:t>
            </a:r>
            <a:r>
              <a:rPr lang="en-US" altLang="zh-CN" b="1" dirty="0" smtClean="0">
                <a:solidFill>
                  <a:srgbClr val="FF0000"/>
                </a:solidFill>
              </a:rPr>
              <a:t>sheltering</a:t>
            </a:r>
            <a:r>
              <a:rPr lang="en-US" altLang="zh-CN" dirty="0" smtClean="0"/>
              <a:t> in the house.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979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93204"/>
            <a:ext cx="7772400" cy="1143000"/>
          </a:xfrm>
        </p:spPr>
        <p:txBody>
          <a:bodyPr/>
          <a:lstStyle/>
          <a:p>
            <a:r>
              <a:rPr lang="en-US" altLang="zh-CN" dirty="0" smtClean="0"/>
              <a:t>in spite of &amp; despite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40" y="1102642"/>
            <a:ext cx="8648074" cy="5976664"/>
          </a:xfrm>
        </p:spPr>
        <p:txBody>
          <a:bodyPr/>
          <a:lstStyle/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尽管他生病了，他还是来开会了。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452EF2"/>
                </a:solidFill>
              </a:rPr>
              <a:t>He came to the meeting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despite/in spite of </a:t>
            </a:r>
            <a:r>
              <a:rPr lang="en-US" altLang="zh-CN" dirty="0" smtClean="0">
                <a:solidFill>
                  <a:srgbClr val="452EF2"/>
                </a:solidFill>
              </a:rPr>
              <a:t>his illness.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452EF2"/>
                </a:solidFill>
              </a:rPr>
              <a:t>He came to the meeting </a:t>
            </a:r>
            <a:r>
              <a:rPr lang="en-US" altLang="zh-CN" dirty="0" smtClean="0">
                <a:solidFill>
                  <a:srgbClr val="FF0000"/>
                </a:solidFill>
              </a:rPr>
              <a:t>despite/in spite of the fact that </a:t>
            </a:r>
            <a:r>
              <a:rPr lang="en-US" altLang="zh-CN" dirty="0" smtClean="0">
                <a:solidFill>
                  <a:srgbClr val="452EF2"/>
                </a:solidFill>
              </a:rPr>
              <a:t>he was ill.</a:t>
            </a:r>
          </a:p>
          <a:p>
            <a:pPr marL="0" indent="0">
              <a:buNone/>
            </a:pPr>
            <a:r>
              <a:rPr lang="zh-CN" altLang="en-US" sz="2800" b="1" dirty="0"/>
              <a:t>尽管我们在生活中遇到很多困难，我们也决不能放弃。</a:t>
            </a:r>
            <a:endParaRPr lang="en-US" altLang="zh-CN" sz="2800" b="1" dirty="0"/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Despite the fact that </a:t>
            </a:r>
            <a:r>
              <a:rPr lang="en-US" altLang="zh-CN" sz="2800" b="1" dirty="0" smtClean="0"/>
              <a:t>we will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encounter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 great difficulties </a:t>
            </a:r>
            <a:r>
              <a:rPr lang="en-US" altLang="zh-CN" sz="2800" b="1" dirty="0">
                <a:solidFill>
                  <a:srgbClr val="000000"/>
                </a:solidFill>
              </a:rPr>
              <a:t>in 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life, we should never give up.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b="1" dirty="0" smtClean="0"/>
              <a:t>Despite great difficulties we will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encounter</a:t>
            </a:r>
            <a:r>
              <a:rPr lang="en-US" altLang="zh-CN" sz="2800" b="1" dirty="0" smtClean="0"/>
              <a:t> in life, we should never give up.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sz="3600" dirty="0" smtClean="0">
              <a:solidFill>
                <a:srgbClr val="452EF2"/>
              </a:solidFill>
            </a:endParaRPr>
          </a:p>
          <a:p>
            <a:endParaRPr lang="en-US" altLang="zh-CN" sz="3600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88224" y="388549"/>
            <a:ext cx="17027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kern="0" dirty="0">
                <a:solidFill>
                  <a:srgbClr val="FF0000"/>
                </a:solidFill>
              </a:rPr>
              <a:t>(prep.)</a:t>
            </a:r>
            <a:endParaRPr lang="zh-CN" altLang="en-US" sz="44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06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20688"/>
            <a:ext cx="7772400" cy="5976664"/>
          </a:xfrm>
        </p:spPr>
        <p:txBody>
          <a:bodyPr/>
          <a:lstStyle/>
          <a:p>
            <a:pPr algn="just">
              <a:lnSpc>
                <a:spcPts val="3500"/>
              </a:lnSpc>
            </a:pPr>
            <a:r>
              <a:rPr lang="en-US" altLang="zh-CN" dirty="0">
                <a:solidFill>
                  <a:srgbClr val="FF0000"/>
                </a:solidFill>
                <a:latin typeface="+mj-lt"/>
              </a:rPr>
              <a:t>In spite of the fact that </a:t>
            </a:r>
            <a:r>
              <a:rPr lang="en-US" altLang="zh-CN" dirty="0">
                <a:solidFill>
                  <a:srgbClr val="333333"/>
                </a:solidFill>
                <a:latin typeface="+mj-lt"/>
              </a:rPr>
              <a:t>women perform better 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in terms of </a:t>
            </a:r>
            <a:r>
              <a:rPr lang="en-US" altLang="zh-CN" dirty="0">
                <a:solidFill>
                  <a:srgbClr val="333333"/>
                </a:solidFill>
                <a:latin typeface="+mj-lt"/>
              </a:rPr>
              <a:t>academic performances, they are not able to 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make it </a:t>
            </a:r>
            <a:r>
              <a:rPr lang="en-US" altLang="zh-CN" dirty="0">
                <a:solidFill>
                  <a:srgbClr val="333333"/>
                </a:solidFill>
                <a:latin typeface="+mj-lt"/>
              </a:rPr>
              <a:t>to the </a:t>
            </a:r>
            <a:r>
              <a:rPr lang="en-US" altLang="zh-CN" dirty="0" smtClean="0">
                <a:solidFill>
                  <a:srgbClr val="333333"/>
                </a:solidFill>
                <a:latin typeface="+mj-lt"/>
              </a:rPr>
              <a:t>top the work setting.</a:t>
            </a:r>
          </a:p>
          <a:p>
            <a:pPr algn="just">
              <a:lnSpc>
                <a:spcPts val="3500"/>
              </a:lnSpc>
            </a:pPr>
            <a:endParaRPr lang="en-US" altLang="zh-CN" dirty="0">
              <a:solidFill>
                <a:srgbClr val="333333"/>
              </a:solidFill>
              <a:latin typeface="+mj-lt"/>
            </a:endParaRPr>
          </a:p>
          <a:p>
            <a:pPr algn="just">
              <a:lnSpc>
                <a:spcPts val="3500"/>
              </a:lnSpc>
            </a:pPr>
            <a:r>
              <a:rPr lang="en-US" altLang="zh-CN" dirty="0">
                <a:solidFill>
                  <a:srgbClr val="FF0000"/>
                </a:solidFill>
                <a:latin typeface="+mj-lt"/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n 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spite of the fact that </a:t>
            </a:r>
            <a:r>
              <a:rPr lang="en-US" altLang="zh-CN" dirty="0">
                <a:solidFill>
                  <a:srgbClr val="333333"/>
                </a:solidFill>
                <a:latin typeface="+mj-lt"/>
              </a:rPr>
              <a:t>thieves are 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universally</a:t>
            </a:r>
            <a:r>
              <a:rPr lang="en-US" altLang="zh-CN" dirty="0">
                <a:solidFill>
                  <a:srgbClr val="333333"/>
                </a:solidFill>
                <a:latin typeface="+mj-lt"/>
              </a:rPr>
              <a:t> despised, they do have some admirable 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qualities</a:t>
            </a:r>
            <a:r>
              <a:rPr lang="en-US" altLang="zh-CN" dirty="0">
                <a:solidFill>
                  <a:srgbClr val="333333"/>
                </a:solidFill>
                <a:latin typeface="+mj-lt"/>
              </a:rPr>
              <a:t> that society can learn from for its progress</a:t>
            </a:r>
            <a:r>
              <a:rPr lang="en-US" altLang="zh-CN" dirty="0">
                <a:solidFill>
                  <a:srgbClr val="333333"/>
                </a:solidFill>
                <a:latin typeface="Arial"/>
              </a:rPr>
              <a:t>.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57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Only when you look into the truth can you make a  conclusion for the cause of the accident.</a:t>
            </a:r>
          </a:p>
          <a:p>
            <a:endParaRPr lang="en-US" altLang="zh-CN" dirty="0"/>
          </a:p>
          <a:p>
            <a:r>
              <a:rPr lang="en-US" altLang="zh-CN" dirty="0" smtClean="0"/>
              <a:t>Only if you put the sun there </a:t>
            </a:r>
            <a:r>
              <a:rPr lang="en-US" altLang="zh-CN" b="1" dirty="0" smtClean="0">
                <a:solidFill>
                  <a:srgbClr val="FF0000"/>
                </a:solidFill>
              </a:rPr>
              <a:t>did</a:t>
            </a:r>
            <a:r>
              <a:rPr lang="en-US" altLang="zh-CN" dirty="0" smtClean="0"/>
              <a:t> the movements of the other planets in the sky </a:t>
            </a:r>
            <a:r>
              <a:rPr lang="en-US" altLang="zh-CN" b="1" dirty="0" smtClean="0">
                <a:solidFill>
                  <a:srgbClr val="FF0000"/>
                </a:solidFill>
              </a:rPr>
              <a:t>makes sense.(Page 13)</a:t>
            </a: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22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Only if  &amp; if only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700808"/>
            <a:ext cx="8568952" cy="4968552"/>
          </a:xfrm>
        </p:spPr>
        <p:txBody>
          <a:bodyPr/>
          <a:lstStyle/>
          <a:p>
            <a:r>
              <a:rPr lang="zh-CN" altLang="en-US" dirty="0" smtClean="0"/>
              <a:t>只有我找到了工作才有足够的钱上学。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452EF2"/>
                </a:solidFill>
              </a:rPr>
              <a:t>Only if I get a job will I have enough money to go to school.</a:t>
            </a:r>
          </a:p>
          <a:p>
            <a:r>
              <a:rPr lang="zh-CN" altLang="en-US" dirty="0" smtClean="0"/>
              <a:t>只有得到老师的允许，学生才可以这间屋。</a:t>
            </a:r>
            <a:endParaRPr lang="en-US" altLang="zh-CN" dirty="0" smtClean="0"/>
          </a:p>
          <a:p>
            <a:r>
              <a:rPr lang="en-US" altLang="zh-CN" b="1" dirty="0">
                <a:solidFill>
                  <a:srgbClr val="452EF2"/>
                </a:solidFill>
              </a:rPr>
              <a:t>Only if a teacher has given </a:t>
            </a:r>
            <a:r>
              <a:rPr lang="en-US" altLang="zh-CN" b="1" dirty="0">
                <a:solidFill>
                  <a:srgbClr val="FF0000"/>
                </a:solidFill>
              </a:rPr>
              <a:t>permission</a:t>
            </a:r>
            <a:r>
              <a:rPr lang="en-US" altLang="zh-CN" b="1" dirty="0">
                <a:solidFill>
                  <a:srgbClr val="452EF2"/>
                </a:solidFill>
              </a:rPr>
              <a:t> is a  </a:t>
            </a:r>
            <a:r>
              <a:rPr lang="en-US" altLang="zh-CN" b="1" dirty="0" smtClean="0">
                <a:solidFill>
                  <a:srgbClr val="452EF2"/>
                </a:solidFill>
              </a:rPr>
              <a:t>student </a:t>
            </a:r>
            <a:r>
              <a:rPr lang="en-US" altLang="zh-CN" b="1" dirty="0">
                <a:solidFill>
                  <a:srgbClr val="452EF2"/>
                </a:solidFill>
              </a:rPr>
              <a:t>allowed to enter this room.</a:t>
            </a:r>
          </a:p>
          <a:p>
            <a:endParaRPr lang="en-US" altLang="zh-CN" dirty="0"/>
          </a:p>
          <a:p>
            <a:r>
              <a:rPr lang="en-US" altLang="zh-CN" b="1" dirty="0" smtClean="0">
                <a:solidFill>
                  <a:srgbClr val="452EF2"/>
                </a:solidFill>
              </a:rPr>
              <a:t>He looks upset. If only he _______(pass) the exam.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8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846640" cy="11430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452EF2"/>
                </a:solidFill>
              </a:rPr>
              <a:t>By </a:t>
            </a:r>
            <a:r>
              <a:rPr lang="zh-CN" altLang="en-US" b="1" dirty="0" smtClean="0">
                <a:solidFill>
                  <a:srgbClr val="452EF2"/>
                </a:solidFill>
              </a:rPr>
              <a:t>的用法  （表增减程度）</a:t>
            </a:r>
            <a:endParaRPr lang="zh-CN" altLang="en-US" b="1" dirty="0">
              <a:solidFill>
                <a:srgbClr val="452EF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Tommy defeated Jack _____about 0.5 meter  and won the race in the end.</a:t>
            </a:r>
          </a:p>
          <a:p>
            <a:endParaRPr lang="en-US" altLang="zh-CN" dirty="0"/>
          </a:p>
          <a:p>
            <a:r>
              <a:rPr lang="en-US" altLang="zh-CN" dirty="0" smtClean="0"/>
              <a:t>The bullet missed me ______2 inches.</a:t>
            </a:r>
          </a:p>
          <a:p>
            <a:endParaRPr lang="en-US" altLang="zh-CN" dirty="0"/>
          </a:p>
          <a:p>
            <a:r>
              <a:rPr lang="en-US" altLang="zh-CN" dirty="0" smtClean="0"/>
              <a:t>The rope needs to be longer _____two feet.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37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452EF2"/>
                </a:solidFill>
              </a:rPr>
              <a:t>attend </a:t>
            </a:r>
            <a:r>
              <a:rPr lang="zh-CN" altLang="en-US" b="1" dirty="0" smtClean="0">
                <a:solidFill>
                  <a:srgbClr val="452EF2"/>
                </a:solidFill>
              </a:rPr>
              <a:t>的用法</a:t>
            </a:r>
            <a:r>
              <a:rPr lang="en-US" altLang="zh-CN" b="1" dirty="0" smtClean="0">
                <a:solidFill>
                  <a:srgbClr val="452EF2"/>
                </a:solidFill>
              </a:rPr>
              <a:t> </a:t>
            </a:r>
            <a:endParaRPr lang="zh-CN" altLang="en-US" b="1" dirty="0">
              <a:solidFill>
                <a:srgbClr val="452EF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 you go </a:t>
            </a:r>
            <a:r>
              <a:rPr lang="en-US" altLang="zh-CN" dirty="0" smtClean="0"/>
              <a:t>out</a:t>
            </a:r>
            <a:r>
              <a:rPr lang="en-US" altLang="zh-CN" dirty="0"/>
              <a:t>, who </a:t>
            </a:r>
            <a:r>
              <a:rPr lang="en-US" altLang="zh-CN" dirty="0" smtClean="0"/>
              <a:t>will</a:t>
            </a:r>
            <a:r>
              <a:rPr lang="en-US" altLang="zh-CN" dirty="0"/>
              <a:t> </a:t>
            </a:r>
            <a:r>
              <a:rPr lang="en-US" altLang="zh-CN" b="1" dirty="0">
                <a:solidFill>
                  <a:srgbClr val="452EF2"/>
                </a:solidFill>
              </a:rPr>
              <a:t>attend to</a:t>
            </a:r>
            <a:r>
              <a:rPr lang="en-US" altLang="zh-CN" dirty="0"/>
              <a:t> the </a:t>
            </a:r>
            <a:r>
              <a:rPr lang="en-US" altLang="zh-CN" dirty="0" smtClean="0"/>
              <a:t>baby.</a:t>
            </a:r>
          </a:p>
          <a:p>
            <a:endParaRPr lang="en-US" altLang="zh-CN" dirty="0"/>
          </a:p>
          <a:p>
            <a:r>
              <a:rPr lang="en-US" altLang="zh-CN" dirty="0" smtClean="0"/>
              <a:t>I may be late. I have one or two things to </a:t>
            </a:r>
            <a:r>
              <a:rPr lang="en-US" altLang="zh-CN" b="1" dirty="0" smtClean="0">
                <a:solidFill>
                  <a:srgbClr val="452EF2"/>
                </a:solidFill>
              </a:rPr>
              <a:t>attend to.</a:t>
            </a:r>
          </a:p>
        </p:txBody>
      </p:sp>
    </p:spTree>
    <p:extLst>
      <p:ext uri="{BB962C8B-B14F-4D97-AF65-F5344CB8AC3E}">
        <p14:creationId xmlns:p14="http://schemas.microsoft.com/office/powerpoint/2010/main" val="312498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476672"/>
            <a:ext cx="7992888" cy="5400600"/>
          </a:xfrm>
        </p:spPr>
        <p:txBody>
          <a:bodyPr/>
          <a:lstStyle/>
          <a:p>
            <a:r>
              <a:rPr lang="en-US" altLang="zh-CN" dirty="0" smtClean="0"/>
              <a:t>Thinking that way does you no good, and </a:t>
            </a:r>
            <a:r>
              <a:rPr lang="en-US" altLang="zh-CN" b="1" dirty="0" smtClean="0">
                <a:solidFill>
                  <a:srgbClr val="FF0000"/>
                </a:solidFill>
              </a:rPr>
              <a:t>there is a huge chance that </a:t>
            </a:r>
            <a:r>
              <a:rPr lang="en-US" altLang="zh-CN" dirty="0" smtClean="0"/>
              <a:t>you’re wrong any way.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If </a:t>
            </a:r>
            <a:r>
              <a:rPr lang="en-US" altLang="zh-CN" dirty="0"/>
              <a:t>you’re a Harry Potter fan,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chances are that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you simply can’t get enough of the </a:t>
            </a:r>
            <a:r>
              <a:rPr lang="en-US" altLang="zh-CN" dirty="0" err="1" smtClean="0"/>
              <a:t>wizarding</a:t>
            </a:r>
            <a:r>
              <a:rPr lang="en-US" altLang="zh-CN" dirty="0" smtClean="0"/>
              <a:t>(</a:t>
            </a:r>
            <a:r>
              <a:rPr lang="zh-CN" altLang="en-US" dirty="0" smtClean="0"/>
              <a:t>魔法）</a:t>
            </a:r>
            <a:r>
              <a:rPr lang="en-US" altLang="zh-CN" dirty="0" smtClean="0"/>
              <a:t>world.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Teens P4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 </a:t>
            </a:r>
            <a:r>
              <a:rPr lang="en-US" altLang="zh-CN" b="1" dirty="0" smtClean="0">
                <a:solidFill>
                  <a:srgbClr val="FF0000"/>
                </a:solidFill>
              </a:rPr>
              <a:t>have a strong enthusiasm for </a:t>
            </a:r>
            <a:r>
              <a:rPr lang="en-US" altLang="zh-CN" dirty="0" smtClean="0"/>
              <a:t>drawing and linguistics, so </a:t>
            </a:r>
            <a:r>
              <a:rPr lang="en-US" altLang="zh-CN" b="1" dirty="0" smtClean="0">
                <a:solidFill>
                  <a:srgbClr val="FF0000"/>
                </a:solidFill>
              </a:rPr>
              <a:t>chances are that </a:t>
            </a:r>
            <a:r>
              <a:rPr lang="en-US" altLang="zh-CN" dirty="0" smtClean="0"/>
              <a:t>I will try a designer or a linguist in the future. (Teens Page 3)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34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In summer, ______(expose) to the sun is harmful to your skin.</a:t>
            </a:r>
          </a:p>
          <a:p>
            <a:endParaRPr lang="en-US" altLang="zh-CN" b="1" dirty="0"/>
          </a:p>
          <a:p>
            <a:r>
              <a:rPr lang="en-US" altLang="zh-CN" b="1" dirty="0" smtClean="0"/>
              <a:t>In summer, _______(expose) to the sun for a long time, you’ll be sunburnt.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2075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cure </a:t>
            </a:r>
            <a:r>
              <a:rPr lang="en-US" altLang="zh-CN" b="1" dirty="0" err="1" smtClean="0"/>
              <a:t>sb</a:t>
            </a:r>
            <a:r>
              <a:rPr lang="en-US" altLang="zh-CN" b="1" dirty="0" smtClean="0"/>
              <a:t> of </a:t>
            </a:r>
            <a:r>
              <a:rPr lang="en-US" altLang="zh-CN" b="1" dirty="0" err="1" smtClean="0"/>
              <a:t>sth</a:t>
            </a:r>
            <a:endParaRPr lang="en-US" altLang="zh-CN" b="1" dirty="0" smtClean="0"/>
          </a:p>
          <a:p>
            <a:r>
              <a:rPr lang="en-US" altLang="zh-CN" b="1" dirty="0" smtClean="0"/>
              <a:t>suspect sb. of doing </a:t>
            </a:r>
            <a:r>
              <a:rPr lang="en-US" altLang="zh-CN" b="1" dirty="0" err="1" smtClean="0"/>
              <a:t>sth</a:t>
            </a:r>
            <a:endParaRPr lang="en-US" altLang="zh-CN" b="1" dirty="0" smtClean="0"/>
          </a:p>
          <a:p>
            <a:r>
              <a:rPr lang="en-US" altLang="zh-CN" b="1" dirty="0" smtClean="0"/>
              <a:t>inform sb. of </a:t>
            </a:r>
            <a:r>
              <a:rPr lang="en-US" altLang="zh-CN" b="1" dirty="0" err="1" smtClean="0"/>
              <a:t>sth</a:t>
            </a:r>
            <a:endParaRPr lang="en-US" altLang="zh-CN" b="1" dirty="0" smtClean="0"/>
          </a:p>
          <a:p>
            <a:r>
              <a:rPr lang="en-US" altLang="zh-CN" b="1" dirty="0" smtClean="0"/>
              <a:t>rob. </a:t>
            </a:r>
            <a:r>
              <a:rPr lang="en-US" altLang="zh-CN" b="1" dirty="0" err="1" smtClean="0"/>
              <a:t>sb</a:t>
            </a:r>
            <a:r>
              <a:rPr lang="en-US" altLang="zh-CN" b="1" dirty="0" smtClean="0"/>
              <a:t> of </a:t>
            </a:r>
            <a:r>
              <a:rPr lang="en-US" altLang="zh-CN" b="1" dirty="0" err="1" smtClean="0"/>
              <a:t>sth</a:t>
            </a:r>
            <a:endParaRPr lang="en-US" altLang="zh-CN" b="1" dirty="0" smtClean="0"/>
          </a:p>
          <a:p>
            <a:r>
              <a:rPr lang="en-US" altLang="zh-CN" b="1" dirty="0" smtClean="0"/>
              <a:t>accuse. </a:t>
            </a:r>
            <a:r>
              <a:rPr lang="en-US" altLang="zh-CN" b="1" dirty="0" err="1" smtClean="0"/>
              <a:t>sb</a:t>
            </a:r>
            <a:r>
              <a:rPr lang="en-US" altLang="zh-CN" b="1" dirty="0" smtClean="0"/>
              <a:t> of </a:t>
            </a:r>
            <a:r>
              <a:rPr lang="en-US" altLang="zh-CN" b="1" dirty="0" err="1" smtClean="0"/>
              <a:t>sth</a:t>
            </a:r>
            <a:endParaRPr lang="en-US" altLang="zh-CN" b="1" dirty="0" smtClean="0"/>
          </a:p>
          <a:p>
            <a:r>
              <a:rPr lang="en-US" altLang="zh-CN" b="1" dirty="0" smtClean="0"/>
              <a:t>remind. </a:t>
            </a:r>
            <a:r>
              <a:rPr lang="en-US" altLang="zh-CN" b="1" dirty="0" err="1" smtClean="0"/>
              <a:t>sb</a:t>
            </a:r>
            <a:r>
              <a:rPr lang="en-US" altLang="zh-CN" b="1" dirty="0" smtClean="0"/>
              <a:t> of </a:t>
            </a:r>
            <a:r>
              <a:rPr lang="en-US" altLang="zh-CN" b="1" dirty="0" err="1" smtClean="0"/>
              <a:t>sth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2279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772400" cy="11430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452EF2"/>
                </a:solidFill>
              </a:rPr>
              <a:t>Suggest </a:t>
            </a:r>
            <a:r>
              <a:rPr lang="zh-CN" altLang="en-US" b="1" dirty="0" smtClean="0">
                <a:solidFill>
                  <a:srgbClr val="452EF2"/>
                </a:solidFill>
              </a:rPr>
              <a:t>的用法</a:t>
            </a:r>
            <a:endParaRPr lang="zh-CN" altLang="en-US" b="1" dirty="0">
              <a:solidFill>
                <a:srgbClr val="452EF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340768"/>
            <a:ext cx="8208912" cy="5328592"/>
          </a:xfrm>
        </p:spPr>
        <p:txBody>
          <a:bodyPr/>
          <a:lstStyle/>
          <a:p>
            <a:r>
              <a:rPr lang="en-US" altLang="zh-CN" dirty="0" smtClean="0"/>
              <a:t>All the evidence suggests that he ________(steal) the money.</a:t>
            </a:r>
          </a:p>
          <a:p>
            <a:endParaRPr lang="en-US" altLang="zh-CN" dirty="0"/>
          </a:p>
          <a:p>
            <a:r>
              <a:rPr lang="en-US" altLang="zh-CN" dirty="0" smtClean="0"/>
              <a:t>Her parents suggested that she ______(have) a medical examination.</a:t>
            </a:r>
          </a:p>
          <a:p>
            <a:endParaRPr lang="en-US" altLang="zh-CN" dirty="0"/>
          </a:p>
          <a:p>
            <a:r>
              <a:rPr lang="zh-CN" altLang="en-US" b="1" dirty="0" smtClean="0"/>
              <a:t>我建议政府采取有效措施治理拥堵问题。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452EF2"/>
                </a:solidFill>
              </a:rPr>
              <a:t>I suggest that the government (should) take effective measures to deal with the congestion.</a:t>
            </a:r>
          </a:p>
          <a:p>
            <a:endParaRPr lang="zh-CN" altLang="en-US" b="1" dirty="0">
              <a:solidFill>
                <a:srgbClr val="452E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55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______(absorb) in today’s newspaper, he failed to hear the bell.</a:t>
            </a:r>
          </a:p>
          <a:p>
            <a:endParaRPr lang="en-US" altLang="zh-CN" dirty="0"/>
          </a:p>
          <a:p>
            <a:r>
              <a:rPr lang="en-US" altLang="zh-CN" dirty="0" smtClean="0"/>
              <a:t>The novel was so _______(absorb) that she read on without a </a:t>
            </a:r>
            <a:r>
              <a:rPr lang="en-US" altLang="zh-CN" dirty="0" err="1" smtClean="0"/>
              <a:t>brak</a:t>
            </a:r>
            <a:r>
              <a:rPr lang="en-US" altLang="zh-CN" dirty="0" smtClean="0"/>
              <a:t>, even forgetting food and sleep.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98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She is such a kind teacher ______we all like her.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She is such a kind teacher ______we  all like.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2504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341"/>
            <a:ext cx="9793088" cy="6336704"/>
          </a:xfrm>
        </p:spPr>
        <p:txBody>
          <a:bodyPr/>
          <a:lstStyle/>
          <a:p>
            <a:pPr marL="0" indent="0" algn="just">
              <a:spcAft>
                <a:spcPts val="0"/>
              </a:spcAft>
              <a:buNone/>
            </a:pPr>
            <a:r>
              <a:rPr lang="en-US" altLang="zh-CN" sz="2400" b="1" kern="100" dirty="0" smtClean="0">
                <a:solidFill>
                  <a:srgbClr val="404040"/>
                </a:solidFill>
                <a:ea typeface="楷体_GB2312"/>
              </a:rPr>
              <a:t>1. I </a:t>
            </a:r>
            <a:r>
              <a:rPr lang="en-US" altLang="zh-CN" sz="2400" b="1" kern="100" dirty="0">
                <a:solidFill>
                  <a:srgbClr val="404040"/>
                </a:solidFill>
                <a:ea typeface="楷体_GB2312"/>
              </a:rPr>
              <a:t>want to use the same dictionary ______was used yesterday. </a:t>
            </a:r>
            <a:endParaRPr lang="zh-CN" altLang="zh-CN" sz="2400" b="1" kern="100" dirty="0"/>
          </a:p>
          <a:p>
            <a:pPr indent="0" algn="just">
              <a:spcAft>
                <a:spcPts val="0"/>
              </a:spcAft>
              <a:buNone/>
            </a:pPr>
            <a:r>
              <a:rPr lang="en-US" altLang="zh-CN" sz="2400" b="1" kern="100" dirty="0">
                <a:solidFill>
                  <a:srgbClr val="404040"/>
                </a:solidFill>
                <a:ea typeface="楷体_GB2312"/>
              </a:rPr>
              <a:t>A. which  </a:t>
            </a:r>
            <a:r>
              <a:rPr lang="en-US" altLang="zh-CN" sz="2400" b="1" kern="100" dirty="0" smtClean="0">
                <a:solidFill>
                  <a:srgbClr val="404040"/>
                </a:solidFill>
                <a:ea typeface="楷体_GB2312"/>
              </a:rPr>
              <a:t>	B</a:t>
            </a:r>
            <a:r>
              <a:rPr lang="en-US" altLang="zh-CN" sz="2400" b="1" kern="100" dirty="0">
                <a:solidFill>
                  <a:srgbClr val="404040"/>
                </a:solidFill>
                <a:ea typeface="楷体_GB2312"/>
              </a:rPr>
              <a:t>. who   </a:t>
            </a:r>
            <a:r>
              <a:rPr lang="en-US" altLang="zh-CN" sz="2400" b="1" kern="100" dirty="0" smtClean="0">
                <a:solidFill>
                  <a:srgbClr val="404040"/>
                </a:solidFill>
                <a:ea typeface="楷体_GB2312"/>
              </a:rPr>
              <a:t>	C</a:t>
            </a:r>
            <a:r>
              <a:rPr lang="en-US" altLang="zh-CN" sz="2400" b="1" kern="100" dirty="0">
                <a:solidFill>
                  <a:srgbClr val="404040"/>
                </a:solidFill>
                <a:ea typeface="楷体_GB2312"/>
              </a:rPr>
              <a:t>. what   </a:t>
            </a:r>
            <a:r>
              <a:rPr lang="en-US" altLang="zh-CN" sz="2400" b="1" kern="100" dirty="0" smtClean="0">
                <a:solidFill>
                  <a:srgbClr val="404040"/>
                </a:solidFill>
                <a:ea typeface="楷体_GB2312"/>
              </a:rPr>
              <a:t>	D</a:t>
            </a:r>
            <a:r>
              <a:rPr lang="en-US" altLang="zh-CN" sz="2400" b="1" kern="100" dirty="0">
                <a:solidFill>
                  <a:srgbClr val="404040"/>
                </a:solidFill>
                <a:ea typeface="楷体_GB2312"/>
              </a:rPr>
              <a:t>. as </a:t>
            </a:r>
            <a:endParaRPr lang="zh-CN" altLang="zh-CN" sz="2400" b="1" kern="100" dirty="0"/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400" b="1" kern="100" dirty="0" smtClean="0">
                <a:solidFill>
                  <a:srgbClr val="404040"/>
                </a:solidFill>
                <a:ea typeface="楷体_GB2312"/>
              </a:rPr>
              <a:t>2. He </a:t>
            </a:r>
            <a:r>
              <a:rPr lang="en-US" altLang="zh-CN" sz="2400" b="1" kern="100" dirty="0">
                <a:solidFill>
                  <a:srgbClr val="404040"/>
                </a:solidFill>
                <a:ea typeface="楷体_GB2312"/>
              </a:rPr>
              <a:t>isn't such a man ______he used to be. </a:t>
            </a:r>
            <a:endParaRPr lang="zh-CN" altLang="zh-CN" sz="2400" b="1" kern="100" dirty="0"/>
          </a:p>
          <a:p>
            <a:pPr indent="0" algn="just">
              <a:spcAft>
                <a:spcPts val="0"/>
              </a:spcAft>
              <a:buNone/>
            </a:pPr>
            <a:r>
              <a:rPr lang="en-US" altLang="zh-CN" sz="2400" b="1" kern="100" dirty="0">
                <a:solidFill>
                  <a:srgbClr val="404040"/>
                </a:solidFill>
                <a:ea typeface="楷体_GB2312"/>
              </a:rPr>
              <a:t>A. who   </a:t>
            </a:r>
            <a:r>
              <a:rPr lang="en-US" altLang="zh-CN" sz="2400" b="1" kern="100" dirty="0" smtClean="0">
                <a:solidFill>
                  <a:srgbClr val="404040"/>
                </a:solidFill>
                <a:ea typeface="楷体_GB2312"/>
              </a:rPr>
              <a:t>	B</a:t>
            </a:r>
            <a:r>
              <a:rPr lang="en-US" altLang="zh-CN" sz="2400" b="1" kern="100" dirty="0">
                <a:solidFill>
                  <a:srgbClr val="404040"/>
                </a:solidFill>
                <a:ea typeface="楷体_GB2312"/>
              </a:rPr>
              <a:t>. whom   </a:t>
            </a:r>
            <a:r>
              <a:rPr lang="en-US" altLang="zh-CN" sz="2400" b="1" kern="100" dirty="0" smtClean="0">
                <a:solidFill>
                  <a:srgbClr val="404040"/>
                </a:solidFill>
                <a:ea typeface="楷体_GB2312"/>
              </a:rPr>
              <a:t>	C</a:t>
            </a:r>
            <a:r>
              <a:rPr lang="en-US" altLang="zh-CN" sz="2400" b="1" kern="100" dirty="0">
                <a:solidFill>
                  <a:srgbClr val="404040"/>
                </a:solidFill>
                <a:ea typeface="楷体_GB2312"/>
              </a:rPr>
              <a:t>. that   </a:t>
            </a:r>
            <a:r>
              <a:rPr lang="en-US" altLang="zh-CN" sz="2400" b="1" kern="100" dirty="0" smtClean="0">
                <a:solidFill>
                  <a:srgbClr val="404040"/>
                </a:solidFill>
                <a:ea typeface="楷体_GB2312"/>
              </a:rPr>
              <a:t>		D</a:t>
            </a:r>
            <a:r>
              <a:rPr lang="en-US" altLang="zh-CN" sz="2400" b="1" kern="100" dirty="0">
                <a:solidFill>
                  <a:srgbClr val="404040"/>
                </a:solidFill>
                <a:ea typeface="楷体_GB2312"/>
              </a:rPr>
              <a:t>. as </a:t>
            </a:r>
            <a:endParaRPr lang="zh-CN" altLang="zh-CN" sz="2400" b="1" kern="100" dirty="0"/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400" b="1" kern="100" dirty="0" smtClean="0">
                <a:solidFill>
                  <a:srgbClr val="404040"/>
                </a:solidFill>
                <a:ea typeface="楷体_GB2312"/>
              </a:rPr>
              <a:t>3. He </a:t>
            </a:r>
            <a:r>
              <a:rPr lang="en-US" altLang="zh-CN" sz="2400" b="1" kern="100" dirty="0">
                <a:solidFill>
                  <a:srgbClr val="404040"/>
                </a:solidFill>
                <a:ea typeface="楷体_GB2312"/>
              </a:rPr>
              <a:t>is good at English, ______we all know. </a:t>
            </a:r>
            <a:endParaRPr lang="zh-CN" altLang="zh-CN" sz="2400" b="1" kern="100" dirty="0"/>
          </a:p>
          <a:p>
            <a:pPr indent="0" algn="just">
              <a:spcAft>
                <a:spcPts val="0"/>
              </a:spcAft>
              <a:buNone/>
            </a:pPr>
            <a:r>
              <a:rPr lang="en-US" altLang="zh-CN" sz="2400" b="1" kern="100" dirty="0">
                <a:solidFill>
                  <a:srgbClr val="404040"/>
                </a:solidFill>
                <a:ea typeface="楷体_GB2312"/>
              </a:rPr>
              <a:t>A. that   </a:t>
            </a:r>
            <a:r>
              <a:rPr lang="en-US" altLang="zh-CN" sz="2400" b="1" kern="100" dirty="0" smtClean="0">
                <a:solidFill>
                  <a:srgbClr val="404040"/>
                </a:solidFill>
                <a:ea typeface="楷体_GB2312"/>
              </a:rPr>
              <a:t>	B</a:t>
            </a:r>
            <a:r>
              <a:rPr lang="en-US" altLang="zh-CN" sz="2400" b="1" kern="100" dirty="0">
                <a:solidFill>
                  <a:srgbClr val="404040"/>
                </a:solidFill>
                <a:ea typeface="楷体_GB2312"/>
              </a:rPr>
              <a:t>. as   </a:t>
            </a:r>
            <a:r>
              <a:rPr lang="en-US" altLang="zh-CN" sz="2400" b="1" kern="100" dirty="0" smtClean="0">
                <a:solidFill>
                  <a:srgbClr val="404040"/>
                </a:solidFill>
                <a:ea typeface="楷体_GB2312"/>
              </a:rPr>
              <a:t>		C</a:t>
            </a:r>
            <a:r>
              <a:rPr lang="en-US" altLang="zh-CN" sz="2400" b="1" kern="100" dirty="0">
                <a:solidFill>
                  <a:srgbClr val="404040"/>
                </a:solidFill>
                <a:ea typeface="楷体_GB2312"/>
              </a:rPr>
              <a:t>. whom   </a:t>
            </a:r>
            <a:r>
              <a:rPr lang="en-US" altLang="zh-CN" sz="2400" b="1" kern="100" dirty="0" smtClean="0">
                <a:solidFill>
                  <a:srgbClr val="404040"/>
                </a:solidFill>
                <a:ea typeface="楷体_GB2312"/>
              </a:rPr>
              <a:t>	D</a:t>
            </a:r>
            <a:r>
              <a:rPr lang="en-US" altLang="zh-CN" sz="2400" b="1" kern="100" dirty="0">
                <a:solidFill>
                  <a:srgbClr val="404040"/>
                </a:solidFill>
                <a:ea typeface="楷体_GB2312"/>
              </a:rPr>
              <a:t>. what </a:t>
            </a:r>
            <a:endParaRPr lang="en-US" altLang="zh-CN" sz="2400" b="1" kern="100" dirty="0" smtClean="0">
              <a:solidFill>
                <a:srgbClr val="404040"/>
              </a:solidFill>
              <a:ea typeface="楷体_GB2312"/>
            </a:endParaRPr>
          </a:p>
          <a:p>
            <a:pPr marL="0" indent="0">
              <a:buNone/>
            </a:pPr>
            <a:r>
              <a:rPr lang="en-US" altLang="zh-CN" sz="2400" b="1" dirty="0" smtClean="0"/>
              <a:t>4. John </a:t>
            </a:r>
            <a:r>
              <a:rPr lang="en-US" altLang="zh-CN" sz="2400" b="1" dirty="0"/>
              <a:t>got beaten in the game, _______ had been expected. </a:t>
            </a:r>
            <a:endParaRPr lang="zh-CN" altLang="zh-CN" sz="2400" b="1" dirty="0"/>
          </a:p>
          <a:p>
            <a:pPr marL="0" indent="0">
              <a:buNone/>
            </a:pPr>
            <a:r>
              <a:rPr lang="en-US" altLang="zh-CN" sz="2400" b="1" dirty="0" smtClean="0"/>
              <a:t>    A</a:t>
            </a:r>
            <a:r>
              <a:rPr lang="en-US" altLang="zh-CN" sz="2400" b="1" dirty="0"/>
              <a:t>. as   </a:t>
            </a:r>
            <a:r>
              <a:rPr lang="en-US" altLang="zh-CN" sz="2400" b="1" dirty="0" smtClean="0"/>
              <a:t>	B</a:t>
            </a:r>
            <a:r>
              <a:rPr lang="en-US" altLang="zh-CN" sz="2400" b="1" dirty="0"/>
              <a:t>. that   </a:t>
            </a:r>
            <a:r>
              <a:rPr lang="en-US" altLang="zh-CN" sz="2400" b="1" dirty="0" smtClean="0"/>
              <a:t>		C</a:t>
            </a:r>
            <a:r>
              <a:rPr lang="en-US" altLang="zh-CN" sz="2400" b="1" dirty="0"/>
              <a:t>. what   </a:t>
            </a:r>
            <a:r>
              <a:rPr lang="en-US" altLang="zh-CN" sz="2400" b="1" dirty="0" smtClean="0"/>
              <a:t>	D</a:t>
            </a:r>
            <a:r>
              <a:rPr lang="en-US" altLang="zh-CN" sz="2400" b="1" dirty="0"/>
              <a:t>. who  </a:t>
            </a:r>
            <a:endParaRPr lang="zh-CN" altLang="zh-CN" sz="2400" b="1" dirty="0"/>
          </a:p>
          <a:p>
            <a:pPr marL="0" indent="0">
              <a:buNone/>
            </a:pPr>
            <a:r>
              <a:rPr lang="en-US" altLang="zh-CN" sz="2400" b="1" dirty="0" smtClean="0"/>
              <a:t>5. I </a:t>
            </a:r>
            <a:r>
              <a:rPr lang="en-US" altLang="zh-CN" sz="2400" b="1" dirty="0"/>
              <a:t>have bought such a watch _______ was advertised on TV. </a:t>
            </a:r>
          </a:p>
          <a:p>
            <a:pPr marL="0" indent="0"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A</a:t>
            </a:r>
            <a:r>
              <a:rPr lang="en-US" altLang="zh-CN" sz="2400" b="1" dirty="0"/>
              <a:t>. that   </a:t>
            </a:r>
            <a:r>
              <a:rPr lang="en-US" altLang="zh-CN" sz="2400" b="1" dirty="0" smtClean="0"/>
              <a:t>	B</a:t>
            </a:r>
            <a:r>
              <a:rPr lang="en-US" altLang="zh-CN" sz="2400" b="1" dirty="0"/>
              <a:t>. which   </a:t>
            </a:r>
            <a:r>
              <a:rPr lang="en-US" altLang="zh-CN" sz="2400" b="1" dirty="0" smtClean="0"/>
              <a:t>	C</a:t>
            </a:r>
            <a:r>
              <a:rPr lang="en-US" altLang="zh-CN" sz="2400" b="1" dirty="0"/>
              <a:t>. as   </a:t>
            </a:r>
            <a:r>
              <a:rPr lang="en-US" altLang="zh-CN" sz="2400" b="1" dirty="0" smtClean="0"/>
              <a:t>		D</a:t>
            </a:r>
            <a:r>
              <a:rPr lang="en-US" altLang="zh-CN" sz="2400" b="1" dirty="0"/>
              <a:t>. it </a:t>
            </a:r>
            <a:endParaRPr lang="zh-CN" altLang="zh-CN" sz="2400" b="1" dirty="0"/>
          </a:p>
          <a:p>
            <a:pPr marL="0" indent="0">
              <a:buNone/>
            </a:pPr>
            <a:r>
              <a:rPr lang="en-US" altLang="zh-CN" sz="2400" b="1" dirty="0" smtClean="0"/>
              <a:t>6. I </a:t>
            </a:r>
            <a:r>
              <a:rPr lang="en-US" altLang="zh-CN" sz="2400" b="1" dirty="0"/>
              <a:t>want to use the same tools _______used in your factory a few 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b="1" dirty="0" smtClean="0"/>
              <a:t>days </a:t>
            </a:r>
            <a:r>
              <a:rPr lang="en-US" altLang="zh-CN" sz="2400" b="1" dirty="0"/>
              <a:t>ago. </a:t>
            </a:r>
            <a:endParaRPr lang="zh-CN" altLang="zh-CN" sz="2400" b="1" dirty="0"/>
          </a:p>
          <a:p>
            <a:pPr marL="0" indent="0">
              <a:buNone/>
            </a:pPr>
            <a:r>
              <a:rPr lang="en-US" altLang="zh-CN" sz="2400" b="1" dirty="0" smtClean="0"/>
              <a:t>     A</a:t>
            </a:r>
            <a:r>
              <a:rPr lang="en-US" altLang="zh-CN" sz="2400" b="1" dirty="0"/>
              <a:t>. as was </a:t>
            </a:r>
            <a:r>
              <a:rPr lang="en-US" altLang="zh-CN" sz="2400" b="1" dirty="0" smtClean="0"/>
              <a:t>	B</a:t>
            </a:r>
            <a:r>
              <a:rPr lang="en-US" altLang="zh-CN" sz="2400" b="1" dirty="0"/>
              <a:t>. which was </a:t>
            </a:r>
            <a:r>
              <a:rPr lang="en-US" altLang="zh-CN" sz="2400" b="1" dirty="0" smtClean="0"/>
              <a:t>	C</a:t>
            </a:r>
            <a:r>
              <a:rPr lang="en-US" altLang="zh-CN" sz="2400" b="1" dirty="0"/>
              <a:t>. as were </a:t>
            </a:r>
            <a:r>
              <a:rPr lang="en-US" altLang="zh-CN" sz="2400" b="1" dirty="0" smtClean="0"/>
              <a:t>	D</a:t>
            </a:r>
            <a:r>
              <a:rPr lang="en-US" altLang="zh-CN" sz="2400" b="1" dirty="0"/>
              <a:t>. which </a:t>
            </a:r>
            <a:endParaRPr lang="en-US" altLang="zh-CN" sz="2400" b="1" dirty="0" smtClean="0"/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400" b="1" kern="100" dirty="0" smtClean="0">
                <a:solidFill>
                  <a:srgbClr val="404040"/>
                </a:solidFill>
                <a:ea typeface="楷体_GB2312"/>
              </a:rPr>
              <a:t>7. He </a:t>
            </a:r>
            <a:r>
              <a:rPr lang="en-US" altLang="zh-CN" sz="2400" b="1" kern="100" dirty="0">
                <a:solidFill>
                  <a:srgbClr val="404040"/>
                </a:solidFill>
                <a:ea typeface="楷体_GB2312"/>
              </a:rPr>
              <a:t>is not such a man _______ would leave his work half done. </a:t>
            </a:r>
            <a:endParaRPr lang="zh-CN" altLang="zh-CN" sz="2400" b="1" kern="100" dirty="0"/>
          </a:p>
          <a:p>
            <a:pPr indent="0" algn="just">
              <a:spcAft>
                <a:spcPts val="0"/>
              </a:spcAft>
              <a:buNone/>
            </a:pPr>
            <a:r>
              <a:rPr lang="en-US" altLang="zh-CN" sz="2400" b="1" kern="100" dirty="0">
                <a:solidFill>
                  <a:srgbClr val="404040"/>
                </a:solidFill>
                <a:ea typeface="楷体_GB2312"/>
              </a:rPr>
              <a:t>A. that </a:t>
            </a:r>
            <a:r>
              <a:rPr lang="en-US" altLang="zh-CN" sz="2400" b="1" kern="100" dirty="0" smtClean="0">
                <a:solidFill>
                  <a:srgbClr val="404040"/>
                </a:solidFill>
                <a:ea typeface="楷体_GB2312"/>
              </a:rPr>
              <a:t>	B</a:t>
            </a:r>
            <a:r>
              <a:rPr lang="en-US" altLang="zh-CN" sz="2400" b="1" kern="100" dirty="0">
                <a:solidFill>
                  <a:srgbClr val="404040"/>
                </a:solidFill>
                <a:ea typeface="楷体_GB2312"/>
              </a:rPr>
              <a:t>. which </a:t>
            </a:r>
            <a:r>
              <a:rPr lang="en-US" altLang="zh-CN" sz="2400" b="1" kern="100" dirty="0" smtClean="0">
                <a:solidFill>
                  <a:srgbClr val="404040"/>
                </a:solidFill>
                <a:ea typeface="楷体_GB2312"/>
              </a:rPr>
              <a:t>	C</a:t>
            </a:r>
            <a:r>
              <a:rPr lang="en-US" altLang="zh-CN" sz="2400" b="1" kern="100" dirty="0">
                <a:solidFill>
                  <a:srgbClr val="404040"/>
                </a:solidFill>
                <a:ea typeface="楷体_GB2312"/>
              </a:rPr>
              <a:t>. who </a:t>
            </a:r>
            <a:r>
              <a:rPr lang="en-US" altLang="zh-CN" sz="2400" b="1" kern="100" dirty="0" smtClean="0">
                <a:solidFill>
                  <a:srgbClr val="404040"/>
                </a:solidFill>
                <a:ea typeface="楷体_GB2312"/>
              </a:rPr>
              <a:t>		D</a:t>
            </a:r>
            <a:r>
              <a:rPr lang="en-US" altLang="zh-CN" sz="2400" b="1" kern="100" dirty="0">
                <a:solidFill>
                  <a:srgbClr val="404040"/>
                </a:solidFill>
                <a:ea typeface="楷体_GB2312"/>
              </a:rPr>
              <a:t>. as  </a:t>
            </a:r>
            <a:endParaRPr lang="zh-CN" altLang="zh-CN" sz="2400" b="1" kern="100" dirty="0"/>
          </a:p>
          <a:p>
            <a:pPr marL="0" indent="0">
              <a:buNone/>
            </a:pPr>
            <a:endParaRPr lang="zh-CN" altLang="zh-CN" sz="2000" b="1" kern="1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4836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981200"/>
            <a:ext cx="7920880" cy="44001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________ is known to all, </a:t>
            </a:r>
            <a:r>
              <a:rPr lang="en-US" altLang="zh-CN" dirty="0" smtClean="0"/>
              <a:t>success results from hard work.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________is known to all that </a:t>
            </a:r>
            <a:r>
              <a:rPr lang="en-US" altLang="zh-CN" dirty="0"/>
              <a:t>success results from hard work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________is known to all </a:t>
            </a:r>
            <a:r>
              <a:rPr lang="en-US" altLang="zh-CN" dirty="0" smtClean="0"/>
              <a:t>is that </a:t>
            </a:r>
            <a:r>
              <a:rPr lang="en-US" altLang="zh-CN" dirty="0"/>
              <a:t>success results from hard work.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521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452EF2"/>
                </a:solidFill>
              </a:rPr>
              <a:t>Blame </a:t>
            </a:r>
            <a:r>
              <a:rPr lang="zh-CN" altLang="en-US" b="1" dirty="0">
                <a:solidFill>
                  <a:srgbClr val="452EF2"/>
                </a:solidFill>
              </a:rPr>
              <a:t>的用法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7918648" cy="4472136"/>
          </a:xfrm>
        </p:spPr>
        <p:txBody>
          <a:bodyPr/>
          <a:lstStyle/>
          <a:p>
            <a:r>
              <a:rPr lang="en-US" altLang="zh-CN" dirty="0" smtClean="0"/>
              <a:t>He was so careless that he was ________(blame) for the accident.</a:t>
            </a:r>
          </a:p>
          <a:p>
            <a:endParaRPr lang="en-US" altLang="zh-CN" dirty="0"/>
          </a:p>
          <a:p>
            <a:r>
              <a:rPr lang="en-US" altLang="zh-CN" dirty="0" smtClean="0"/>
              <a:t>________(blame)  for making mistakes in speaking English, he looked very upset.</a:t>
            </a:r>
          </a:p>
          <a:p>
            <a:endParaRPr lang="en-US" altLang="zh-CN" dirty="0"/>
          </a:p>
          <a:p>
            <a:r>
              <a:rPr lang="en-US" altLang="zh-CN" dirty="0" smtClean="0"/>
              <a:t>Air pollution will be partly ______(blame) such a temperature rise.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08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60648"/>
            <a:ext cx="7918648" cy="4392488"/>
          </a:xfrm>
        </p:spPr>
        <p:txBody>
          <a:bodyPr/>
          <a:lstStyle/>
          <a:p>
            <a:r>
              <a:rPr lang="en-US" altLang="zh-CN" dirty="0" smtClean="0"/>
              <a:t>In addition to, Apart from,  Besides</a:t>
            </a:r>
          </a:p>
          <a:p>
            <a:endParaRPr lang="en-US" altLang="zh-CN" dirty="0"/>
          </a:p>
          <a:p>
            <a:r>
              <a:rPr lang="zh-CN" altLang="en-US" dirty="0" smtClean="0"/>
              <a:t>除了可以强身健体， 经常性的体育锻炼还可以放松身心。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 smtClean="0">
                <a:solidFill>
                  <a:srgbClr val="452EF2"/>
                </a:solidFill>
              </a:rPr>
              <a:t>Apart from </a:t>
            </a:r>
            <a:r>
              <a:rPr lang="en-US" altLang="zh-CN" b="1" dirty="0" smtClean="0">
                <a:solidFill>
                  <a:srgbClr val="FF0000"/>
                </a:solidFill>
              </a:rPr>
              <a:t>strengthen</a:t>
            </a:r>
            <a:r>
              <a:rPr lang="en-US" altLang="zh-CN" dirty="0" smtClean="0"/>
              <a:t>ing our body, doing physical exercise </a:t>
            </a:r>
            <a:r>
              <a:rPr lang="en-US" altLang="zh-CN" b="1" dirty="0" smtClean="0">
                <a:solidFill>
                  <a:srgbClr val="FF0000"/>
                </a:solidFill>
              </a:rPr>
              <a:t>on a regular basis </a:t>
            </a:r>
            <a:r>
              <a:rPr lang="en-US" altLang="zh-CN" dirty="0" smtClean="0"/>
              <a:t>can also</a:t>
            </a:r>
            <a:r>
              <a:rPr lang="en-US" altLang="zh-CN" b="1" dirty="0" smtClean="0">
                <a:solidFill>
                  <a:srgbClr val="FF0000"/>
                </a:solidFill>
              </a:rPr>
              <a:t> refresh </a:t>
            </a:r>
            <a:r>
              <a:rPr lang="en-US" altLang="zh-CN" dirty="0" smtClean="0"/>
              <a:t>our mind.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99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enthusiastic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be enthusiastic </a:t>
            </a:r>
            <a:r>
              <a:rPr lang="en-US" altLang="zh-CN" b="1" dirty="0" smtClean="0">
                <a:solidFill>
                  <a:srgbClr val="FF0000"/>
                </a:solidFill>
              </a:rPr>
              <a:t>about</a:t>
            </a:r>
          </a:p>
          <a:p>
            <a:r>
              <a:rPr lang="en-US" altLang="zh-CN" b="1" dirty="0" smtClean="0"/>
              <a:t>show great enthusiasm </a:t>
            </a:r>
            <a:r>
              <a:rPr lang="en-US" altLang="zh-CN" b="1" dirty="0" smtClean="0">
                <a:solidFill>
                  <a:srgbClr val="FF0000"/>
                </a:solidFill>
              </a:rPr>
              <a:t>for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6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affect &amp; effect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 smtClean="0"/>
              <a:t>affect=have/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exe</a:t>
            </a:r>
            <a:r>
              <a:rPr lang="en-US" altLang="zh-CN" sz="3600" b="1" dirty="0">
                <a:solidFill>
                  <a:srgbClr val="FF0000"/>
                </a:solidFill>
              </a:rPr>
              <a:t>rt</a:t>
            </a:r>
            <a:r>
              <a:rPr lang="en-US" altLang="zh-CN" sz="3600" dirty="0" smtClean="0"/>
              <a:t> an effect </a:t>
            </a:r>
            <a:r>
              <a:rPr lang="en-US" altLang="zh-CN" sz="3600" dirty="0" smtClean="0">
                <a:solidFill>
                  <a:srgbClr val="FF0000"/>
                </a:solidFill>
              </a:rPr>
              <a:t>on</a:t>
            </a:r>
          </a:p>
          <a:p>
            <a:endParaRPr lang="en-US" altLang="zh-CN" sz="3600" dirty="0">
              <a:solidFill>
                <a:srgbClr val="FF0000"/>
              </a:solidFill>
            </a:endParaRPr>
          </a:p>
          <a:p>
            <a:endParaRPr lang="en-US" altLang="zh-CN" sz="3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3600" b="1" dirty="0" smtClean="0">
                <a:solidFill>
                  <a:srgbClr val="452EF2"/>
                </a:solidFill>
              </a:rPr>
              <a:t>negatively/positively affect</a:t>
            </a:r>
          </a:p>
          <a:p>
            <a:pPr marL="0" indent="0">
              <a:buNone/>
            </a:pPr>
            <a:r>
              <a:rPr lang="en-US" altLang="zh-CN" sz="3600" b="1" dirty="0" smtClean="0">
                <a:solidFill>
                  <a:srgbClr val="452EF2"/>
                </a:solidFill>
              </a:rPr>
              <a:t>exert a positive/negative effect on</a:t>
            </a:r>
            <a:endParaRPr lang="zh-CN" altLang="en-US" sz="3600" b="1" dirty="0">
              <a:solidFill>
                <a:srgbClr val="452E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14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11430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Subjunctive Mood</a:t>
            </a:r>
            <a:endParaRPr lang="zh-CN" altLang="en-US" b="1" dirty="0">
              <a:solidFill>
                <a:srgbClr val="FF0000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556792"/>
            <a:ext cx="7772400" cy="4968552"/>
          </a:xfrm>
        </p:spPr>
        <p:txBody>
          <a:bodyPr/>
          <a:lstStyle/>
          <a:p>
            <a:pPr algn="just"/>
            <a:r>
              <a:rPr lang="en-US" altLang="zh-CN" sz="3600" b="1" dirty="0" smtClean="0"/>
              <a:t>He often said that his success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would</a:t>
            </a:r>
            <a:r>
              <a:rPr lang="en-US" altLang="zh-CN" sz="3600" b="1" dirty="0" smtClean="0"/>
              <a:t> certainly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have been achieved </a:t>
            </a:r>
            <a:r>
              <a:rPr lang="en-US" altLang="zh-CN" sz="3600" b="1" dirty="0" smtClean="0"/>
              <a:t>by others if he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had never lived.</a:t>
            </a:r>
          </a:p>
          <a:p>
            <a:pPr algn="just"/>
            <a:endParaRPr lang="en-US" altLang="zh-CN" sz="3600" b="1" dirty="0">
              <a:solidFill>
                <a:srgbClr val="FF0000"/>
              </a:solidFill>
            </a:endParaRPr>
          </a:p>
          <a:p>
            <a:pPr algn="just"/>
            <a:r>
              <a:rPr lang="en-US" altLang="zh-CN" sz="3600" b="1" dirty="0" smtClean="0">
                <a:solidFill>
                  <a:srgbClr val="452EF2"/>
                </a:solidFill>
              </a:rPr>
              <a:t>suggest </a:t>
            </a:r>
            <a:r>
              <a:rPr lang="en-US" altLang="zh-CN" sz="3600" b="1" dirty="0">
                <a:solidFill>
                  <a:srgbClr val="452EF2"/>
                </a:solidFill>
              </a:rPr>
              <a:t>that…</a:t>
            </a:r>
          </a:p>
          <a:p>
            <a:pPr algn="just"/>
            <a:r>
              <a:rPr lang="en-US" altLang="zh-CN" sz="3600" b="1" dirty="0">
                <a:solidFill>
                  <a:srgbClr val="452EF2"/>
                </a:solidFill>
              </a:rPr>
              <a:t>Would rather that</a:t>
            </a:r>
          </a:p>
          <a:p>
            <a:pPr algn="just"/>
            <a:r>
              <a:rPr lang="en-US" altLang="zh-CN" sz="3600" b="1" dirty="0" smtClean="0">
                <a:solidFill>
                  <a:srgbClr val="452EF2"/>
                </a:solidFill>
              </a:rPr>
              <a:t>It’s high time that…</a:t>
            </a:r>
          </a:p>
          <a:p>
            <a:pPr algn="just"/>
            <a:r>
              <a:rPr lang="en-US" altLang="zh-CN" sz="3600" b="1" dirty="0" smtClean="0">
                <a:solidFill>
                  <a:srgbClr val="452EF2"/>
                </a:solidFill>
              </a:rPr>
              <a:t>If only…</a:t>
            </a:r>
            <a:endParaRPr lang="zh-CN" altLang="en-US" sz="3600" b="1" dirty="0">
              <a:solidFill>
                <a:srgbClr val="452E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97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628775"/>
            <a:ext cx="9145588" cy="31972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Comic Sans MS" pitchFamily="66" charset="0"/>
              </a:rPr>
              <a:t>If I </a:t>
            </a:r>
            <a:r>
              <a:rPr lang="en-US" altLang="zh-CN" b="1" dirty="0" smtClean="0">
                <a:solidFill>
                  <a:srgbClr val="FF0000"/>
                </a:solidFill>
                <a:latin typeface="Comic Sans MS" pitchFamily="66" charset="0"/>
              </a:rPr>
              <a:t>were</a:t>
            </a:r>
            <a:r>
              <a:rPr lang="en-US" altLang="zh-CN" b="1" dirty="0" smtClean="0">
                <a:latin typeface="Comic Sans MS" pitchFamily="66" charset="0"/>
              </a:rPr>
              <a:t> you , I </a:t>
            </a:r>
            <a:r>
              <a:rPr lang="en-US" altLang="zh-CN" b="1" dirty="0" smtClean="0">
                <a:solidFill>
                  <a:srgbClr val="FF3300"/>
                </a:solidFill>
                <a:latin typeface="Comic Sans MS" pitchFamily="66" charset="0"/>
              </a:rPr>
              <a:t>would  study</a:t>
            </a:r>
            <a:r>
              <a:rPr lang="en-US" altLang="zh-CN" b="1" dirty="0" smtClean="0">
                <a:latin typeface="Comic Sans MS" pitchFamily="66" charset="0"/>
              </a:rPr>
              <a:t> hard.</a:t>
            </a:r>
          </a:p>
          <a:p>
            <a:pPr eaLnBrk="1" hangingPunct="1"/>
            <a:r>
              <a:rPr lang="en-US" altLang="zh-CN" b="1" dirty="0" smtClean="0">
                <a:latin typeface="Comic Sans MS" pitchFamily="66" charset="0"/>
              </a:rPr>
              <a:t>If I </a:t>
            </a:r>
            <a:r>
              <a:rPr lang="en-US" altLang="zh-CN" b="1" dirty="0" smtClean="0">
                <a:solidFill>
                  <a:srgbClr val="FF3300"/>
                </a:solidFill>
                <a:latin typeface="Comic Sans MS" pitchFamily="66" charset="0"/>
              </a:rPr>
              <a:t>had</a:t>
            </a:r>
            <a:r>
              <a:rPr lang="en-US" altLang="zh-CN" b="1" dirty="0" smtClean="0">
                <a:latin typeface="Comic Sans MS" pitchFamily="66" charset="0"/>
              </a:rPr>
              <a:t> a lot of money </a:t>
            </a:r>
            <a:r>
              <a:rPr lang="en-US" altLang="zh-CN" b="1" dirty="0" smtClean="0">
                <a:solidFill>
                  <a:srgbClr val="0000FF"/>
                </a:solidFill>
                <a:latin typeface="Comic Sans MS" pitchFamily="66" charset="0"/>
              </a:rPr>
              <a:t>now</a:t>
            </a:r>
            <a:r>
              <a:rPr lang="en-US" altLang="zh-CN" b="1" dirty="0" smtClean="0">
                <a:latin typeface="Comic Sans MS" pitchFamily="66" charset="0"/>
              </a:rPr>
              <a:t>, I </a:t>
            </a:r>
            <a:r>
              <a:rPr lang="en-US" altLang="zh-CN" b="1" dirty="0" smtClean="0">
                <a:solidFill>
                  <a:srgbClr val="FF3300"/>
                </a:solidFill>
                <a:latin typeface="Comic Sans MS" pitchFamily="66" charset="0"/>
              </a:rPr>
              <a:t>would travel</a:t>
            </a:r>
            <a:r>
              <a:rPr lang="en-US" altLang="zh-CN" b="1" dirty="0" smtClean="0">
                <a:latin typeface="Comic Sans MS" pitchFamily="66" charset="0"/>
              </a:rPr>
              <a:t> around the world.</a:t>
            </a:r>
          </a:p>
          <a:p>
            <a:pPr eaLnBrk="1" hangingPunct="1"/>
            <a:r>
              <a:rPr lang="en-US" altLang="zh-CN" b="1" dirty="0" smtClean="0">
                <a:latin typeface="Comic Sans MS" pitchFamily="66" charset="0"/>
              </a:rPr>
              <a:t>If I</a:t>
            </a:r>
            <a:r>
              <a:rPr lang="en-US" altLang="zh-CN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altLang="zh-CN" b="1" dirty="0" smtClean="0">
                <a:solidFill>
                  <a:srgbClr val="FF3300"/>
                </a:solidFill>
                <a:latin typeface="Comic Sans MS" pitchFamily="66" charset="0"/>
              </a:rPr>
              <a:t>lived</a:t>
            </a:r>
            <a:r>
              <a:rPr lang="en-US" altLang="zh-CN" b="1" dirty="0" smtClean="0">
                <a:latin typeface="Comic Sans MS" pitchFamily="66" charset="0"/>
              </a:rPr>
              <a:t> on the moon </a:t>
            </a:r>
            <a:r>
              <a:rPr lang="en-US" altLang="zh-CN" b="1" dirty="0" smtClean="0">
                <a:solidFill>
                  <a:srgbClr val="0000FF"/>
                </a:solidFill>
                <a:latin typeface="Comic Sans MS" pitchFamily="66" charset="0"/>
              </a:rPr>
              <a:t>at present</a:t>
            </a:r>
            <a:r>
              <a:rPr lang="en-US" altLang="zh-CN" b="1" dirty="0" smtClean="0">
                <a:latin typeface="Comic Sans MS" pitchFamily="66" charset="0"/>
              </a:rPr>
              <a:t>, I </a:t>
            </a:r>
            <a:r>
              <a:rPr lang="en-US" altLang="zh-CN" b="1" dirty="0" smtClean="0">
                <a:solidFill>
                  <a:srgbClr val="FF3300"/>
                </a:solidFill>
                <a:latin typeface="Comic Sans MS" pitchFamily="66" charset="0"/>
              </a:rPr>
              <a:t>might see </a:t>
            </a:r>
            <a:r>
              <a:rPr lang="en-US" altLang="zh-CN" b="1" dirty="0" smtClean="0">
                <a:latin typeface="Comic Sans MS" pitchFamily="66" charset="0"/>
              </a:rPr>
              <a:t>the beauty—</a:t>
            </a:r>
            <a:r>
              <a:rPr lang="en-US" altLang="zh-CN" b="1" dirty="0" err="1" smtClean="0">
                <a:latin typeface="Comic Sans MS" pitchFamily="66" charset="0"/>
              </a:rPr>
              <a:t>Chang’e</a:t>
            </a:r>
            <a:r>
              <a:rPr lang="en-US" altLang="zh-CN" b="1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539750" y="179388"/>
            <a:ext cx="6877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u="none">
                <a:solidFill>
                  <a:srgbClr val="3333FF"/>
                </a:solidFill>
                <a:latin typeface="Arial Black" pitchFamily="34" charset="0"/>
              </a:rPr>
              <a:t>【</a:t>
            </a:r>
            <a:r>
              <a:rPr lang="en-US" altLang="zh-CN" sz="3600" b="1" u="none">
                <a:solidFill>
                  <a:srgbClr val="3333FF"/>
                </a:solidFill>
                <a:latin typeface="Arial Black" pitchFamily="34" charset="0"/>
              </a:rPr>
              <a:t>Find the rules</a:t>
            </a:r>
            <a:r>
              <a:rPr lang="zh-CN" altLang="en-US" sz="3200" b="1" u="none">
                <a:solidFill>
                  <a:srgbClr val="3333FF"/>
                </a:solidFill>
              </a:rPr>
              <a:t>（自我发现）</a:t>
            </a:r>
            <a:r>
              <a:rPr lang="en-US" altLang="zh-CN" sz="3200" b="1" u="none">
                <a:solidFill>
                  <a:srgbClr val="3333FF"/>
                </a:solidFill>
              </a:rPr>
              <a:t>】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50825" y="4941888"/>
            <a:ext cx="8748713" cy="1582737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rgbClr val="FF33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u="none">
                <a:latin typeface="Arial Black" pitchFamily="34" charset="0"/>
              </a:rPr>
              <a:t>If…________sth,… ________________ sth</a:t>
            </a:r>
            <a:r>
              <a:rPr lang="en-US" altLang="zh-CN" sz="3200" u="none"/>
              <a:t>.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042988" y="5013325"/>
            <a:ext cx="221456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u="none">
                <a:solidFill>
                  <a:srgbClr val="FF0000"/>
                </a:solidFill>
                <a:latin typeface="Arial Black" pitchFamily="34" charset="0"/>
              </a:rPr>
              <a:t>did/were</a:t>
            </a:r>
          </a:p>
          <a:p>
            <a:pPr eaLnBrk="1" hangingPunct="1"/>
            <a:r>
              <a:rPr lang="zh-CN" altLang="en-US" sz="3200" b="1" u="none">
                <a:solidFill>
                  <a:srgbClr val="FF0000"/>
                </a:solidFill>
                <a:latin typeface="Arial Black" pitchFamily="34" charset="0"/>
              </a:rPr>
              <a:t>（过去式）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067175" y="4868863"/>
            <a:ext cx="4103688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u="none">
                <a:solidFill>
                  <a:srgbClr val="FF0000"/>
                </a:solidFill>
                <a:latin typeface="Arial Black" pitchFamily="34" charset="0"/>
              </a:rPr>
              <a:t>would/could/</a:t>
            </a:r>
          </a:p>
          <a:p>
            <a:pPr eaLnBrk="1" hangingPunct="1"/>
            <a:r>
              <a:rPr lang="en-US" altLang="zh-CN" sz="3200" b="1" u="none">
                <a:solidFill>
                  <a:srgbClr val="FF0000"/>
                </a:solidFill>
                <a:latin typeface="Arial Black" pitchFamily="34" charset="0"/>
              </a:rPr>
              <a:t>might/should do   </a:t>
            </a:r>
          </a:p>
          <a:p>
            <a:pPr eaLnBrk="1" hangingPunct="1"/>
            <a:r>
              <a:rPr lang="zh-CN" altLang="en-US" sz="3200" b="1" u="none">
                <a:solidFill>
                  <a:srgbClr val="FF0000"/>
                </a:solidFill>
                <a:latin typeface="Arial Black" pitchFamily="34" charset="0"/>
              </a:rPr>
              <a:t>（动词原形）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179388" y="908720"/>
            <a:ext cx="8820150" cy="579438"/>
          </a:xfrm>
          <a:prstGeom prst="rect">
            <a:avLst/>
          </a:prstGeom>
          <a:gradFill rotWithShape="1">
            <a:gsLst>
              <a:gs pos="0">
                <a:srgbClr val="66FFFF"/>
              </a:gs>
              <a:gs pos="100000">
                <a:schemeClr val="bg1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</p:spPr>
        <p:txBody>
          <a:bodyPr>
            <a:spAutoFit/>
            <a:flatTx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 u="none" dirty="0">
                <a:latin typeface="Arial Black" pitchFamily="34" charset="0"/>
              </a:rPr>
              <a:t>1.Contrary to the present</a:t>
            </a:r>
            <a:r>
              <a:rPr lang="zh-CN" altLang="en-US" sz="3200" b="1" u="none" dirty="0"/>
              <a:t>（与现在事实相反）</a:t>
            </a:r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1908175" y="5084763"/>
            <a:ext cx="1223963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u="none">
                <a:solidFill>
                  <a:srgbClr val="FF0000"/>
                </a:solidFill>
              </a:rPr>
              <a:t>were</a:t>
            </a:r>
            <a:endParaRPr lang="zh-CN" altLang="en-US" sz="3200" b="1" u="non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64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 autoUpdateAnimBg="0"/>
      <p:bldP spid="20485" grpId="0" autoUpdateAnimBg="0"/>
      <p:bldP spid="20486" grpId="0" autoUpdateAnimBg="0"/>
      <p:bldP spid="2048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43962" y="1052736"/>
            <a:ext cx="8893175" cy="6597650"/>
          </a:xfrm>
        </p:spPr>
        <p:txBody>
          <a:bodyPr/>
          <a:lstStyle/>
          <a:p>
            <a:pPr algn="just" eaLnBrk="1" hangingPunct="1">
              <a:buFontTx/>
              <a:buNone/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1.If everyone __________(live) </a:t>
            </a:r>
            <a:r>
              <a:rPr lang="en-US" sz="36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low-carbon life </a:t>
            </a:r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now,</a:t>
            </a:r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the earth _________(be) saved</a:t>
            </a:r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algn="just" eaLnBrk="1" hangingPunct="1">
              <a:buFontTx/>
              <a:buNone/>
              <a:defRPr/>
            </a:pPr>
            <a:endParaRPr lang="en-US" sz="3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buFontTx/>
              <a:buNone/>
              <a:defRPr/>
            </a:pPr>
            <a:r>
              <a:rPr lang="en-US" altLang="ja-JP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2.If I_________(win) the lottery, I __________(buy) an expensive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ja-JP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car. </a:t>
            </a:r>
          </a:p>
          <a:p>
            <a:pPr algn="just" eaLnBrk="1" hangingPunct="1">
              <a:buFontTx/>
              <a:buNone/>
              <a:defRPr/>
            </a:pPr>
            <a:endParaRPr lang="en-US" altLang="ja-JP" sz="36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buFontTx/>
              <a:buNone/>
              <a:defRPr/>
            </a:pP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3. If  he ____ (be) in your position, he _________ (ask) for teacher’s help.</a:t>
            </a:r>
          </a:p>
          <a:p>
            <a:pPr eaLnBrk="1" hangingPunct="1">
              <a:buFontTx/>
              <a:buNone/>
              <a:defRPr/>
            </a:pPr>
            <a:endParaRPr lang="en-US" altLang="ja-JP" sz="36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buFontTx/>
              <a:buNone/>
              <a:defRPr/>
            </a:pPr>
            <a:endParaRPr lang="en-US" sz="3600" dirty="0" smtClean="0">
              <a:latin typeface="Arial Black" pitchFamily="34" charset="0"/>
            </a:endParaRPr>
          </a:p>
          <a:p>
            <a:pPr eaLnBrk="1" hangingPunct="1">
              <a:buFontTx/>
              <a:buNone/>
              <a:defRPr/>
            </a:pPr>
            <a:endParaRPr lang="en-US" sz="3600" dirty="0" smtClean="0">
              <a:latin typeface="Arial Black" pitchFamily="34" charset="0"/>
            </a:endParaRPr>
          </a:p>
          <a:p>
            <a:pPr eaLnBrk="1" hangingPunct="1">
              <a:buFontTx/>
              <a:buNone/>
              <a:defRPr/>
            </a:pPr>
            <a:endParaRPr lang="en-US" sz="3600" dirty="0" smtClean="0">
              <a:latin typeface="Arial Black" pitchFamily="34" charset="0"/>
            </a:endParaRPr>
          </a:p>
        </p:txBody>
      </p:sp>
      <p:sp>
        <p:nvSpPr>
          <p:cNvPr id="3077" name="矩形 11"/>
          <p:cNvSpPr>
            <a:spLocks noChangeArrowheads="1"/>
          </p:cNvSpPr>
          <p:nvPr/>
        </p:nvSpPr>
        <p:spPr bwMode="auto">
          <a:xfrm>
            <a:off x="250825" y="188913"/>
            <a:ext cx="25955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u="none">
                <a:solidFill>
                  <a:srgbClr val="0000FF"/>
                </a:solidFill>
                <a:latin typeface="Times New Roman" pitchFamily="18" charset="0"/>
              </a:rPr>
              <a:t>PRACTICE</a:t>
            </a:r>
            <a:endParaRPr lang="zh-CN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03848" y="908720"/>
            <a:ext cx="11336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u="none" dirty="0" smtClean="0">
                <a:solidFill>
                  <a:srgbClr val="FF0000"/>
                </a:solidFill>
                <a:latin typeface="Times New Roman" pitchFamily="18" charset="0"/>
              </a:rPr>
              <a:t>lived</a:t>
            </a:r>
            <a:endParaRPr lang="en-US" altLang="zh-CN" sz="36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139952" y="1628800"/>
            <a:ext cx="196720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u="none" dirty="0" smtClean="0">
                <a:solidFill>
                  <a:srgbClr val="FF0000"/>
                </a:solidFill>
                <a:latin typeface="Times New Roman" pitchFamily="18" charset="0"/>
              </a:rPr>
              <a:t>would be</a:t>
            </a:r>
            <a:endParaRPr lang="en-US" altLang="zh-CN" sz="36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979712" y="2852936"/>
            <a:ext cx="10054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u="none" dirty="0" smtClean="0">
                <a:solidFill>
                  <a:srgbClr val="FF0000"/>
                </a:solidFill>
                <a:latin typeface="Times New Roman" pitchFamily="18" charset="0"/>
              </a:rPr>
              <a:t>won</a:t>
            </a:r>
            <a:endParaRPr lang="en-US" altLang="zh-CN" sz="36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23939" y="3356992"/>
            <a:ext cx="224933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u="none" dirty="0" smtClean="0">
                <a:solidFill>
                  <a:srgbClr val="FF0000"/>
                </a:solidFill>
                <a:latin typeface="Times New Roman" pitchFamily="18" charset="0"/>
              </a:rPr>
              <a:t>would buy</a:t>
            </a:r>
            <a:endParaRPr lang="en-US" altLang="zh-CN" sz="36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979712" y="4509120"/>
            <a:ext cx="11253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u="none" dirty="0" smtClean="0">
                <a:solidFill>
                  <a:srgbClr val="FF0000"/>
                </a:solidFill>
                <a:latin typeface="Times New Roman" pitchFamily="18" charset="0"/>
              </a:rPr>
              <a:t>were</a:t>
            </a:r>
            <a:endParaRPr lang="en-US" altLang="zh-CN" sz="36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40190" y="5229200"/>
            <a:ext cx="21723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u="none" dirty="0" smtClean="0">
                <a:solidFill>
                  <a:srgbClr val="FF0000"/>
                </a:solidFill>
                <a:latin typeface="Times New Roman" pitchFamily="18" charset="0"/>
              </a:rPr>
              <a:t>would ask</a:t>
            </a:r>
            <a:endParaRPr lang="en-US" altLang="zh-CN" sz="36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46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925" y="1250950"/>
            <a:ext cx="9144000" cy="3341688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eaLnBrk="1" hangingPunct="1">
              <a:buClr>
                <a:schemeClr val="hlink"/>
              </a:buClr>
              <a:buFont typeface="Wingdings" pitchFamily="2" charset="2"/>
              <a:buChar char="Ø"/>
              <a:defRPr/>
            </a:pPr>
            <a:r>
              <a:rPr lang="en-US" b="1" dirty="0" smtClean="0">
                <a:latin typeface="Comic Sans MS" pitchFamily="66" charset="0"/>
              </a:rPr>
              <a:t>If you </a:t>
            </a:r>
            <a:r>
              <a:rPr lang="en-US" b="1" dirty="0" smtClean="0">
                <a:solidFill>
                  <a:srgbClr val="FF3300"/>
                </a:solidFill>
                <a:latin typeface="Comic Sans MS" pitchFamily="66" charset="0"/>
              </a:rPr>
              <a:t>had attended</a:t>
            </a:r>
            <a:r>
              <a:rPr lang="en-US" b="1" dirty="0" smtClean="0">
                <a:latin typeface="Comic Sans MS" pitchFamily="66" charset="0"/>
              </a:rPr>
              <a:t> the meeting </a:t>
            </a:r>
            <a:r>
              <a:rPr 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yesterday</a:t>
            </a:r>
            <a:r>
              <a:rPr lang="en-US" b="1" dirty="0" smtClean="0">
                <a:latin typeface="Comic Sans MS" pitchFamily="66" charset="0"/>
              </a:rPr>
              <a:t>, you </a:t>
            </a:r>
            <a:r>
              <a:rPr lang="en-US" b="1" dirty="0" smtClean="0">
                <a:solidFill>
                  <a:srgbClr val="FF3300"/>
                </a:solidFill>
                <a:latin typeface="Comic Sans MS" pitchFamily="66" charset="0"/>
              </a:rPr>
              <a:t>would have met</a:t>
            </a:r>
            <a:r>
              <a:rPr lang="en-US" b="1" dirty="0" smtClean="0">
                <a:latin typeface="Comic Sans MS" pitchFamily="66" charset="0"/>
              </a:rPr>
              <a:t> her. </a:t>
            </a:r>
          </a:p>
          <a:p>
            <a:pPr eaLnBrk="1" hangingPunct="1">
              <a:buClr>
                <a:schemeClr val="hlink"/>
              </a:buClr>
              <a:buFont typeface="Wingdings" pitchFamily="2" charset="2"/>
              <a:buChar char="Ø"/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If the doctor </a:t>
            </a:r>
            <a:r>
              <a:rPr lang="en-US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had come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en-US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last night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, the boy </a:t>
            </a:r>
            <a:r>
              <a:rPr lang="en-US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would have been saved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.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50825" y="4365625"/>
            <a:ext cx="8893175" cy="1871663"/>
          </a:xfrm>
          <a:prstGeom prst="rect">
            <a:avLst/>
          </a:prstGeom>
          <a:solidFill>
            <a:schemeClr val="bg1"/>
          </a:solidFill>
          <a:ln w="76200" cmpd="tri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zh-CN" sz="3600" u="none">
                <a:latin typeface="Arial Black" pitchFamily="34" charset="0"/>
              </a:rPr>
              <a:t>If …______ sth, … ________________</a:t>
            </a:r>
            <a:r>
              <a:rPr lang="zh-CN" altLang="zh-CN" sz="3600" b="1" u="none">
                <a:latin typeface="Arial Black" pitchFamily="34" charset="0"/>
              </a:rPr>
              <a:t> </a:t>
            </a:r>
            <a:r>
              <a:rPr lang="zh-CN" altLang="zh-CN" sz="3600" u="none">
                <a:latin typeface="Arial Black" pitchFamily="34" charset="0"/>
              </a:rPr>
              <a:t>sth.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79388" y="1196975"/>
            <a:ext cx="8569325" cy="579438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CCFF"/>
            </a:extrusionClr>
          </a:sp3d>
        </p:spPr>
        <p:txBody>
          <a:bodyPr>
            <a:spAutoFit/>
            <a:flatTx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zh-CN" sz="2800" b="1" u="none">
                <a:latin typeface="Arial Black" pitchFamily="34" charset="0"/>
              </a:rPr>
              <a:t>2.Contrary to the past</a:t>
            </a:r>
            <a:r>
              <a:rPr lang="zh-CN" altLang="zh-CN" sz="3200" b="1" u="none">
                <a:latin typeface="Arial Black" pitchFamily="34" charset="0"/>
              </a:rPr>
              <a:t>（与过去相反）</a:t>
            </a:r>
            <a:r>
              <a:rPr lang="zh-CN" altLang="zh-CN" sz="3200" b="1" u="none"/>
              <a:t> 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539750" y="4654550"/>
            <a:ext cx="26209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3200" b="1" u="none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had done</a:t>
            </a:r>
          </a:p>
          <a:p>
            <a:pPr>
              <a:defRPr/>
            </a:pPr>
            <a:r>
              <a:rPr lang="zh-CN" sz="3200" b="1" u="none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（</a:t>
            </a:r>
            <a:r>
              <a:rPr lang="zh-CN" sz="3200" b="1" u="none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黑体" pitchFamily="49" charset="-122"/>
              </a:rPr>
              <a:t>过去完成</a:t>
            </a:r>
            <a:r>
              <a:rPr lang="zh-CN" sz="3200" b="1" u="none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仿宋_GB2312" pitchFamily="1" charset="-122"/>
              </a:rPr>
              <a:t>）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3635375" y="4654550"/>
            <a:ext cx="521335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 u="none">
                <a:solidFill>
                  <a:srgbClr val="FF00FF"/>
                </a:solidFill>
                <a:latin typeface="Arial Black" pitchFamily="34" charset="0"/>
              </a:rPr>
              <a:t>would/could/might/should </a:t>
            </a:r>
          </a:p>
          <a:p>
            <a:pPr eaLnBrk="1" hangingPunct="1"/>
            <a:r>
              <a:rPr lang="zh-CN" altLang="zh-CN" sz="2800" b="1" u="none">
                <a:solidFill>
                  <a:srgbClr val="FF00FF"/>
                </a:solidFill>
                <a:latin typeface="Arial Black" pitchFamily="34" charset="0"/>
              </a:rPr>
              <a:t>            have done</a:t>
            </a:r>
          </a:p>
          <a:p>
            <a:pPr eaLnBrk="1" hangingPunct="1"/>
            <a:r>
              <a:rPr lang="zh-CN" altLang="zh-CN" sz="3200" b="1" u="none">
                <a:solidFill>
                  <a:srgbClr val="FF00FF"/>
                </a:solidFill>
                <a:latin typeface="Arial Black" pitchFamily="34" charset="0"/>
              </a:rPr>
              <a:t>      </a:t>
            </a:r>
            <a:r>
              <a:rPr lang="zh-CN" altLang="zh-CN" sz="3200" b="1" u="none">
                <a:solidFill>
                  <a:srgbClr val="FF00FF"/>
                </a:solidFill>
                <a:latin typeface="Arial Black" pitchFamily="34" charset="0"/>
                <a:ea typeface="黑体" pitchFamily="49" charset="-122"/>
              </a:rPr>
              <a:t>（现在完成）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260350"/>
            <a:ext cx="726916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3600" b="1" u="none"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zh-CN" sz="3600" b="1" u="none">
                <a:latin typeface="Arial Black" pitchFamily="34" charset="0"/>
                <a:ea typeface="黑体" pitchFamily="49" charset="-122"/>
              </a:rPr>
              <a:t>Find the rules</a:t>
            </a:r>
            <a:r>
              <a:rPr lang="zh-CN" altLang="zh-CN" sz="3600" b="1" u="none">
                <a:latin typeface="黑体" pitchFamily="49" charset="-122"/>
                <a:ea typeface="黑体" pitchFamily="49" charset="-122"/>
              </a:rPr>
              <a:t>（自我发现）】</a:t>
            </a:r>
          </a:p>
        </p:txBody>
      </p:sp>
    </p:spTree>
    <p:extLst>
      <p:ext uri="{BB962C8B-B14F-4D97-AF65-F5344CB8AC3E}">
        <p14:creationId xmlns:p14="http://schemas.microsoft.com/office/powerpoint/2010/main" val="184938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 autoUpdateAnimBg="0"/>
      <p:bldP spid="24580" grpId="0" animBg="1" autoUpdateAnimBg="0"/>
      <p:bldP spid="24581" grpId="0" autoUpdateAnimBg="0"/>
      <p:bldP spid="24582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0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Verdan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0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Verdana" pitchFamily="34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2213</Words>
  <Application>Microsoft Office PowerPoint</Application>
  <PresentationFormat>全屏显示(4:3)</PresentationFormat>
  <Paragraphs>398</Paragraphs>
  <Slides>49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0" baseType="lpstr">
      <vt:lpstr>默认设计模板</vt:lpstr>
      <vt:lpstr>高考中分词的考查点</vt:lpstr>
      <vt:lpstr>分词考点的两个误区</vt:lpstr>
      <vt:lpstr>PowerPoint 演示文稿</vt:lpstr>
      <vt:lpstr>PowerPoint 演示文稿</vt:lpstr>
      <vt:lpstr>affect &amp; effect</vt:lpstr>
      <vt:lpstr>Subjunctive Mood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COPERNICUS’ REVOLUTIONARY THEORY</vt:lpstr>
      <vt:lpstr>PowerPoint 演示文稿</vt:lpstr>
      <vt:lpstr>PowerPoint 演示文稿</vt:lpstr>
      <vt:lpstr>rise &amp; raise &amp; arise&amp; arouse</vt:lpstr>
      <vt:lpstr>PowerPoint 演示文稿</vt:lpstr>
      <vt:lpstr>高考中with 的考察</vt:lpstr>
      <vt:lpstr>PowerPoint 演示文稿</vt:lpstr>
      <vt:lpstr>lie &amp; lay</vt:lpstr>
      <vt:lpstr>PowerPoint 演示文稿</vt:lpstr>
      <vt:lpstr>PowerPoint 演示文稿</vt:lpstr>
      <vt:lpstr>主张，声称，认为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 spite of &amp; despite </vt:lpstr>
      <vt:lpstr>PowerPoint 演示文稿</vt:lpstr>
      <vt:lpstr>PowerPoint 演示文稿</vt:lpstr>
      <vt:lpstr>Only if  &amp; if only</vt:lpstr>
      <vt:lpstr>By 的用法  （表增减程度）</vt:lpstr>
      <vt:lpstr>attend 的用法 </vt:lpstr>
      <vt:lpstr>PowerPoint 演示文稿</vt:lpstr>
      <vt:lpstr>PowerPoint 演示文稿</vt:lpstr>
      <vt:lpstr>Suggest 的用法</vt:lpstr>
      <vt:lpstr>PowerPoint 演示文稿</vt:lpstr>
      <vt:lpstr>PowerPoint 演示文稿</vt:lpstr>
      <vt:lpstr>PowerPoint 演示文稿</vt:lpstr>
      <vt:lpstr>PowerPoint 演示文稿</vt:lpstr>
      <vt:lpstr>Blame 的用法</vt:lpstr>
      <vt:lpstr>PowerPoint 演示文稿</vt:lpstr>
      <vt:lpstr>enthusiastic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164</cp:revision>
  <dcterms:created xsi:type="dcterms:W3CDTF">2016-08-30T23:57:45Z</dcterms:created>
  <dcterms:modified xsi:type="dcterms:W3CDTF">2016-09-27T02:15:03Z</dcterms:modified>
</cp:coreProperties>
</file>