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51" r:id="rId3"/>
    <p:sldId id="304" r:id="rId4"/>
    <p:sldId id="301" r:id="rId5"/>
    <p:sldId id="302" r:id="rId6"/>
    <p:sldId id="288" r:id="rId7"/>
    <p:sldId id="297" r:id="rId8"/>
    <p:sldId id="300" r:id="rId9"/>
    <p:sldId id="259" r:id="rId10"/>
    <p:sldId id="260" r:id="rId11"/>
    <p:sldId id="261" r:id="rId12"/>
    <p:sldId id="262" r:id="rId13"/>
    <p:sldId id="264" r:id="rId14"/>
    <p:sldId id="305" r:id="rId15"/>
    <p:sldId id="263" r:id="rId16"/>
    <p:sldId id="281" r:id="rId17"/>
    <p:sldId id="282" r:id="rId18"/>
    <p:sldId id="292" r:id="rId19"/>
    <p:sldId id="350" r:id="rId20"/>
    <p:sldId id="291" r:id="rId21"/>
    <p:sldId id="295" r:id="rId22"/>
    <p:sldId id="357" r:id="rId23"/>
    <p:sldId id="293" r:id="rId24"/>
    <p:sldId id="294" r:id="rId25"/>
    <p:sldId id="356" r:id="rId26"/>
    <p:sldId id="296" r:id="rId27"/>
    <p:sldId id="306" r:id="rId28"/>
    <p:sldId id="308" r:id="rId29"/>
    <p:sldId id="268" r:id="rId30"/>
    <p:sldId id="269" r:id="rId31"/>
    <p:sldId id="358" r:id="rId32"/>
    <p:sldId id="286" r:id="rId33"/>
    <p:sldId id="285" r:id="rId34"/>
    <p:sldId id="334" r:id="rId35"/>
    <p:sldId id="283" r:id="rId36"/>
    <p:sldId id="273" r:id="rId37"/>
    <p:sldId id="353" r:id="rId38"/>
    <p:sldId id="276" r:id="rId39"/>
    <p:sldId id="274" r:id="rId40"/>
    <p:sldId id="309" r:id="rId41"/>
    <p:sldId id="284" r:id="rId42"/>
    <p:sldId id="315" r:id="rId43"/>
    <p:sldId id="317" r:id="rId44"/>
    <p:sldId id="318" r:id="rId45"/>
    <p:sldId id="319" r:id="rId46"/>
    <p:sldId id="320" r:id="rId47"/>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charset="0"/>
        <a:ea typeface="华文新魏" pitchFamily="2" charset="-122"/>
        <a:cs typeface="+mn-cs"/>
      </a:defRPr>
    </a:lvl1pPr>
    <a:lvl2pPr marL="457200" algn="l" rtl="0" fontAlgn="base">
      <a:spcBef>
        <a:spcPct val="0"/>
      </a:spcBef>
      <a:spcAft>
        <a:spcPct val="0"/>
      </a:spcAft>
      <a:defRPr b="1" kern="1200">
        <a:solidFill>
          <a:schemeClr val="tx1"/>
        </a:solidFill>
        <a:latin typeface="Arial" charset="0"/>
        <a:ea typeface="华文新魏" pitchFamily="2" charset="-122"/>
        <a:cs typeface="+mn-cs"/>
      </a:defRPr>
    </a:lvl2pPr>
    <a:lvl3pPr marL="914400" algn="l" rtl="0" fontAlgn="base">
      <a:spcBef>
        <a:spcPct val="0"/>
      </a:spcBef>
      <a:spcAft>
        <a:spcPct val="0"/>
      </a:spcAft>
      <a:defRPr b="1" kern="1200">
        <a:solidFill>
          <a:schemeClr val="tx1"/>
        </a:solidFill>
        <a:latin typeface="Arial" charset="0"/>
        <a:ea typeface="华文新魏" pitchFamily="2" charset="-122"/>
        <a:cs typeface="+mn-cs"/>
      </a:defRPr>
    </a:lvl3pPr>
    <a:lvl4pPr marL="1371600" algn="l" rtl="0" fontAlgn="base">
      <a:spcBef>
        <a:spcPct val="0"/>
      </a:spcBef>
      <a:spcAft>
        <a:spcPct val="0"/>
      </a:spcAft>
      <a:defRPr b="1" kern="1200">
        <a:solidFill>
          <a:schemeClr val="tx1"/>
        </a:solidFill>
        <a:latin typeface="Arial" charset="0"/>
        <a:ea typeface="华文新魏" pitchFamily="2" charset="-122"/>
        <a:cs typeface="+mn-cs"/>
      </a:defRPr>
    </a:lvl4pPr>
    <a:lvl5pPr marL="1828800" algn="l" rtl="0" fontAlgn="base">
      <a:spcBef>
        <a:spcPct val="0"/>
      </a:spcBef>
      <a:spcAft>
        <a:spcPct val="0"/>
      </a:spcAft>
      <a:defRPr b="1" kern="1200">
        <a:solidFill>
          <a:schemeClr val="tx1"/>
        </a:solidFill>
        <a:latin typeface="Arial" charset="0"/>
        <a:ea typeface="华文新魏" pitchFamily="2" charset="-122"/>
        <a:cs typeface="+mn-cs"/>
      </a:defRPr>
    </a:lvl5pPr>
    <a:lvl6pPr marL="2286000" algn="l" defTabSz="914400" rtl="0" eaLnBrk="1" latinLnBrk="0" hangingPunct="1">
      <a:defRPr b="1" kern="1200">
        <a:solidFill>
          <a:schemeClr val="tx1"/>
        </a:solidFill>
        <a:latin typeface="Arial" charset="0"/>
        <a:ea typeface="华文新魏" pitchFamily="2" charset="-122"/>
        <a:cs typeface="+mn-cs"/>
      </a:defRPr>
    </a:lvl6pPr>
    <a:lvl7pPr marL="2743200" algn="l" defTabSz="914400" rtl="0" eaLnBrk="1" latinLnBrk="0" hangingPunct="1">
      <a:defRPr b="1" kern="1200">
        <a:solidFill>
          <a:schemeClr val="tx1"/>
        </a:solidFill>
        <a:latin typeface="Arial" charset="0"/>
        <a:ea typeface="华文新魏" pitchFamily="2" charset="-122"/>
        <a:cs typeface="+mn-cs"/>
      </a:defRPr>
    </a:lvl7pPr>
    <a:lvl8pPr marL="3200400" algn="l" defTabSz="914400" rtl="0" eaLnBrk="1" latinLnBrk="0" hangingPunct="1">
      <a:defRPr b="1" kern="1200">
        <a:solidFill>
          <a:schemeClr val="tx1"/>
        </a:solidFill>
        <a:latin typeface="Arial" charset="0"/>
        <a:ea typeface="华文新魏" pitchFamily="2" charset="-122"/>
        <a:cs typeface="+mn-cs"/>
      </a:defRPr>
    </a:lvl8pPr>
    <a:lvl9pPr marL="3657600" algn="l" defTabSz="914400" rtl="0" eaLnBrk="1" latinLnBrk="0" hangingPunct="1">
      <a:defRPr b="1" kern="1200">
        <a:solidFill>
          <a:schemeClr val="tx1"/>
        </a:solidFill>
        <a:latin typeface="Arial" charset="0"/>
        <a:ea typeface="华文新魏"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DDDDDD"/>
    <a:srgbClr val="003366"/>
    <a:srgbClr val="009900"/>
    <a:srgbClr val="333399"/>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a typeface="宋体" pitchFamily="2" charset="-122"/>
              </a:defRPr>
            </a:lvl1pPr>
          </a:lstStyle>
          <a:p>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itchFamily="2" charset="-122"/>
              </a:defRPr>
            </a:lvl1pPr>
          </a:lstStyle>
          <a:p>
            <a:fld id="{2BF8A50A-B1B5-4EEA-B2D1-271201C038B0}" type="slidenum">
              <a:rPr lang="en-US" altLang="zh-CN"/>
              <a:pPr/>
              <a:t>‹#›</a:t>
            </a:fld>
            <a:endParaRPr lang="en-US" altLang="zh-CN"/>
          </a:p>
        </p:txBody>
      </p:sp>
    </p:spTree>
    <p:extLst>
      <p:ext uri="{BB962C8B-B14F-4D97-AF65-F5344CB8AC3E}">
        <p14:creationId xmlns:p14="http://schemas.microsoft.com/office/powerpoint/2010/main" val="39072010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96525-3B34-4AED-A6F4-BBAD6649AA03}" type="slidenum">
              <a:rPr lang="en-US" altLang="zh-CN"/>
              <a:pPr/>
              <a:t>1</a:t>
            </a:fld>
            <a:endParaRPr lang="en-US" altLang="zh-CN"/>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6BF08-F5FB-413B-A603-E7F5E6544417}" type="slidenum">
              <a:rPr lang="en-US" altLang="zh-CN"/>
              <a:pPr/>
              <a:t>30</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00391-2D70-4EC6-AF42-B17EF6982746}" type="slidenum">
              <a:rPr lang="en-US" altLang="zh-CN"/>
              <a:pPr/>
              <a:t>36</a:t>
            </a:fld>
            <a:endParaRPr lang="en-US" altLang="zh-C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8FA750-9F2C-41E9-8B97-C12A8A92A3E3}" type="slidenum">
              <a:rPr lang="en-US" altLang="zh-CN"/>
              <a:pPr/>
              <a:t>38</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F91A0-2FA3-4C12-A880-983C8464EBB2}" type="slidenum">
              <a:rPr lang="en-US" altLang="zh-CN"/>
              <a:pPr/>
              <a:t>39</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862D7-A276-4187-8943-803EBA118F08}" type="slidenum">
              <a:rPr lang="en-US" altLang="zh-CN"/>
              <a:pPr/>
              <a:t>6</a:t>
            </a:fld>
            <a:endParaRPr lang="en-US" altLang="zh-CN"/>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A68344-F2FA-4DEA-B112-8F45E6947839}" type="slidenum">
              <a:rPr lang="en-US" altLang="zh-CN"/>
              <a:pPr/>
              <a:t>9</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4826DD-1885-4D06-8C89-51AD09142868}" type="slidenum">
              <a:rPr lang="en-US" altLang="zh-CN"/>
              <a:pPr/>
              <a:t>10</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CD2A8-8AE0-4702-9F85-1DB95F37635E}" type="slidenum">
              <a:rPr lang="en-US" altLang="zh-CN"/>
              <a:pPr/>
              <a:t>11</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7E7B9-EB26-4F4C-84E1-301D5647F0B4}" type="slidenum">
              <a:rPr lang="en-US" altLang="zh-CN"/>
              <a:pPr/>
              <a:t>12</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E2FA2-051E-4752-98A7-C327F8E921AC}" type="slidenum">
              <a:rPr lang="en-US" altLang="zh-CN"/>
              <a:pPr/>
              <a:t>13</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2BE06-F0A0-435D-A050-EE5728617FC0}" type="slidenum">
              <a:rPr lang="en-US" altLang="zh-CN"/>
              <a:pPr/>
              <a:t>15</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AC85F-ECBF-4D9B-ACF9-912697874235}" type="slidenum">
              <a:rPr lang="en-US" altLang="zh-CN"/>
              <a:pPr/>
              <a:t>29</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emf"/><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Oval 2"/>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endParaRPr lang="zh-CN" altLang="en-US"/>
          </a:p>
        </p:txBody>
      </p:sp>
      <p:sp>
        <p:nvSpPr>
          <p:cNvPr id="2051" name="Rectangle 3"/>
          <p:cNvSpPr>
            <a:spLocks noChangeArrowheads="1"/>
          </p:cNvSpPr>
          <p:nvPr/>
        </p:nvSpPr>
        <p:spPr bwMode="ltGray">
          <a:xfrm>
            <a:off x="0" y="4437063"/>
            <a:ext cx="9144000" cy="1728787"/>
          </a:xfrm>
          <a:prstGeom prst="rect">
            <a:avLst/>
          </a:prstGeom>
          <a:solidFill>
            <a:schemeClr val="accent1"/>
          </a:solidFill>
          <a:ln w="9525">
            <a:noFill/>
            <a:miter lim="800000"/>
            <a:headEnd/>
            <a:tailEnd/>
          </a:ln>
          <a:effectLst/>
        </p:spPr>
        <p:txBody>
          <a:bodyPr wrap="none" anchor="ctr"/>
          <a:lstStyle/>
          <a:p>
            <a:endParaRPr lang="zh-CN" altLang="en-US"/>
          </a:p>
        </p:txBody>
      </p:sp>
      <p:sp>
        <p:nvSpPr>
          <p:cNvPr id="2052" name="Oval 4"/>
          <p:cNvSpPr>
            <a:spLocks noChangeArrowheads="1"/>
          </p:cNvSpPr>
          <p:nvPr/>
        </p:nvSpPr>
        <p:spPr bwMode="gray">
          <a:xfrm>
            <a:off x="971550" y="1628775"/>
            <a:ext cx="3529013" cy="3671888"/>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2053" name="Oval 5"/>
          <p:cNvSpPr>
            <a:spLocks noChangeArrowheads="1"/>
          </p:cNvSpPr>
          <p:nvPr/>
        </p:nvSpPr>
        <p:spPr bwMode="gray">
          <a:xfrm>
            <a:off x="1258888" y="260350"/>
            <a:ext cx="935037" cy="936625"/>
          </a:xfrm>
          <a:prstGeom prst="ellipse">
            <a:avLst/>
          </a:prstGeom>
          <a:solidFill>
            <a:schemeClr val="tx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2054" name="Oval 6"/>
          <p:cNvSpPr>
            <a:spLocks noChangeArrowheads="1"/>
          </p:cNvSpPr>
          <p:nvPr/>
        </p:nvSpPr>
        <p:spPr bwMode="gray">
          <a:xfrm>
            <a:off x="4211638" y="2636838"/>
            <a:ext cx="1223962" cy="1223962"/>
          </a:xfrm>
          <a:prstGeom prst="ellipse">
            <a:avLst/>
          </a:prstGeom>
          <a:solidFill>
            <a:srgbClr val="1BABE5">
              <a:alpha val="10001"/>
            </a:srgbClr>
          </a:solidFill>
          <a:ln w="9525">
            <a:noFill/>
            <a:round/>
            <a:headEnd/>
            <a:tailEnd/>
          </a:ln>
          <a:effectLst/>
        </p:spPr>
        <p:txBody>
          <a:bodyPr wrap="none" anchor="ctr"/>
          <a:lstStyle/>
          <a:p>
            <a:endParaRPr lang="zh-CN" altLang="en-US"/>
          </a:p>
        </p:txBody>
      </p:sp>
      <p:sp>
        <p:nvSpPr>
          <p:cNvPr id="2055" name="Rectangle 7"/>
          <p:cNvSpPr>
            <a:spLocks noGrp="1" noChangeArrowheads="1"/>
          </p:cNvSpPr>
          <p:nvPr>
            <p:ph type="dt" sz="half" idx="2"/>
          </p:nvPr>
        </p:nvSpPr>
        <p:spPr>
          <a:xfrm>
            <a:off x="3581400" y="6400800"/>
            <a:ext cx="2209800" cy="244475"/>
          </a:xfrm>
        </p:spPr>
        <p:txBody>
          <a:bodyPr/>
          <a:lstStyle>
            <a:lvl1pPr algn="ctr">
              <a:defRPr sz="1200"/>
            </a:lvl1pPr>
          </a:lstStyle>
          <a:p>
            <a:fld id="{D293773A-B24C-42D7-8845-00BF10F273E6}" type="datetime1">
              <a:rPr lang="zh-CN" altLang="en-US"/>
              <a:pPr/>
              <a:t>2015-5-21</a:t>
            </a:fld>
            <a:endParaRPr lang="en-US" altLang="zh-CN"/>
          </a:p>
        </p:txBody>
      </p:sp>
      <p:sp>
        <p:nvSpPr>
          <p:cNvPr id="2056" name="Rectangle 8"/>
          <p:cNvSpPr>
            <a:spLocks noGrp="1" noChangeArrowheads="1"/>
          </p:cNvSpPr>
          <p:nvPr>
            <p:ph type="ftr" sz="quarter" idx="3"/>
          </p:nvPr>
        </p:nvSpPr>
        <p:spPr bwMode="gray">
          <a:xfrm>
            <a:off x="5934075" y="6391275"/>
            <a:ext cx="1933575" cy="2444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200" i="1">
                <a:solidFill>
                  <a:schemeClr val="tx2"/>
                </a:solidFill>
                <a:ea typeface="宋体" pitchFamily="2" charset="-122"/>
              </a:defRPr>
            </a:lvl1pPr>
          </a:lstStyle>
          <a:p>
            <a:r>
              <a:rPr lang="en-US" altLang="zh-CN"/>
              <a:t>www.pyez.com</a:t>
            </a:r>
          </a:p>
        </p:txBody>
      </p:sp>
      <p:sp>
        <p:nvSpPr>
          <p:cNvPr id="2057" name="Rectangle 9"/>
          <p:cNvSpPr>
            <a:spLocks noGrp="1" noChangeArrowheads="1"/>
          </p:cNvSpPr>
          <p:nvPr>
            <p:ph type="sldNum" sz="quarter" idx="4"/>
          </p:nvPr>
        </p:nvSpPr>
        <p:spPr>
          <a:xfrm>
            <a:off x="381000" y="6400800"/>
            <a:ext cx="2133600" cy="244475"/>
          </a:xfrm>
        </p:spPr>
        <p:txBody>
          <a:bodyPr/>
          <a:lstStyle>
            <a:lvl1pPr algn="l">
              <a:defRPr sz="1200"/>
            </a:lvl1pPr>
          </a:lstStyle>
          <a:p>
            <a:fld id="{10207D00-B5DB-4C4B-8EF6-9EB7383F7BEA}" type="slidenum">
              <a:rPr lang="en-US" altLang="zh-CN"/>
              <a:pPr/>
              <a:t>‹#›</a:t>
            </a:fld>
            <a:endParaRPr lang="en-US" altLang="zh-CN"/>
          </a:p>
        </p:txBody>
      </p:sp>
      <p:sp>
        <p:nvSpPr>
          <p:cNvPr id="2058" name="Rectangle 10"/>
          <p:cNvSpPr>
            <a:spLocks noGrp="1" noChangeArrowheads="1"/>
          </p:cNvSpPr>
          <p:nvPr>
            <p:ph type="ctrTitle"/>
          </p:nvPr>
        </p:nvSpPr>
        <p:spPr>
          <a:xfrm>
            <a:off x="4267200" y="1219200"/>
            <a:ext cx="4495800" cy="1752600"/>
          </a:xfrm>
        </p:spPr>
        <p:txBody>
          <a:bodyPr/>
          <a:lstStyle>
            <a:lvl1pPr algn="r">
              <a:defRPr sz="4800">
                <a:solidFill>
                  <a:schemeClr val="tx2"/>
                </a:solidFill>
              </a:defRPr>
            </a:lvl1pPr>
          </a:lstStyle>
          <a:p>
            <a:r>
              <a:rPr lang="zh-CN" altLang="en-US"/>
              <a:t>单击此处编辑母版标题样式</a:t>
            </a:r>
          </a:p>
        </p:txBody>
      </p:sp>
      <p:sp>
        <p:nvSpPr>
          <p:cNvPr id="2059" name="Rectangle 11"/>
          <p:cNvSpPr>
            <a:spLocks noGrp="1" noChangeArrowheads="1"/>
          </p:cNvSpPr>
          <p:nvPr>
            <p:ph type="subTitle" idx="1"/>
          </p:nvPr>
        </p:nvSpPr>
        <p:spPr>
          <a:xfrm>
            <a:off x="685800" y="5486400"/>
            <a:ext cx="7620000" cy="304800"/>
          </a:xfrm>
        </p:spPr>
        <p:txBody>
          <a:bodyPr/>
          <a:lstStyle>
            <a:lvl1pPr marL="0" indent="0" algn="ctr">
              <a:buFont typeface="Wingdings" pitchFamily="2" charset="2"/>
              <a:buNone/>
              <a:defRPr sz="2000">
                <a:solidFill>
                  <a:schemeClr val="bg1"/>
                </a:solidFill>
              </a:defRPr>
            </a:lvl1pPr>
          </a:lstStyle>
          <a:p>
            <a:r>
              <a:rPr lang="zh-CN" altLang="en-US"/>
              <a:t>单击此处编辑母版副标题样式</a:t>
            </a:r>
          </a:p>
        </p:txBody>
      </p:sp>
      <p:sp>
        <p:nvSpPr>
          <p:cNvPr id="2060" name="Oval 12"/>
          <p:cNvSpPr>
            <a:spLocks noChangeArrowheads="1"/>
          </p:cNvSpPr>
          <p:nvPr/>
        </p:nvSpPr>
        <p:spPr bwMode="gray">
          <a:xfrm>
            <a:off x="993775" y="1651000"/>
            <a:ext cx="3490913" cy="3629025"/>
          </a:xfrm>
          <a:prstGeom prst="ellipse">
            <a:avLst/>
          </a:prstGeom>
          <a:blipFill dpi="0" rotWithShape="1">
            <a:blip r:embed="rId2" cstate="print"/>
            <a:srcRect/>
            <a:stretch>
              <a:fillRect/>
            </a:stretch>
          </a:blipFill>
          <a:ln w="9525">
            <a:noFill/>
            <a:round/>
            <a:headEnd/>
            <a:tailEnd/>
          </a:ln>
          <a:effectLst/>
        </p:spPr>
        <p:txBody>
          <a:bodyPr wrap="none" anchor="ctr"/>
          <a:lstStyle/>
          <a:p>
            <a:endParaRPr lang="zh-CN" altLang="en-US"/>
          </a:p>
        </p:txBody>
      </p:sp>
      <p:sp>
        <p:nvSpPr>
          <p:cNvPr id="2061" name="Oval 13"/>
          <p:cNvSpPr>
            <a:spLocks noChangeArrowheads="1"/>
          </p:cNvSpPr>
          <p:nvPr/>
        </p:nvSpPr>
        <p:spPr bwMode="gray">
          <a:xfrm>
            <a:off x="1276350" y="277813"/>
            <a:ext cx="900113" cy="900112"/>
          </a:xfrm>
          <a:prstGeom prst="ellipse">
            <a:avLst/>
          </a:prstGeom>
          <a:blipFill dpi="0" rotWithShape="1">
            <a:blip r:embed="rId3" cstate="print"/>
            <a:srcRect/>
            <a:stretch>
              <a:fillRect/>
            </a:stretch>
          </a:blipFill>
          <a:ln w="9525">
            <a:noFill/>
            <a:round/>
            <a:headEnd/>
            <a:tailEnd/>
          </a:ln>
          <a:effectLst/>
        </p:spPr>
        <p:txBody>
          <a:bodyPr wrap="none" anchor="ctr"/>
          <a:lstStyle/>
          <a:p>
            <a:endParaRPr lang="zh-CN" altLang="en-US"/>
          </a:p>
        </p:txBody>
      </p:sp>
      <p:sp>
        <p:nvSpPr>
          <p:cNvPr id="2062" name="Oval 14"/>
          <p:cNvSpPr>
            <a:spLocks noChangeArrowheads="1"/>
          </p:cNvSpPr>
          <p:nvPr/>
        </p:nvSpPr>
        <p:spPr bwMode="gray">
          <a:xfrm>
            <a:off x="3856038" y="3500438"/>
            <a:ext cx="1582737" cy="1582737"/>
          </a:xfrm>
          <a:prstGeom prst="ellipse">
            <a:avLst/>
          </a:prstGeom>
          <a:solidFill>
            <a:schemeClr val="folHlink"/>
          </a:solidFill>
          <a:ln w="38100">
            <a:solidFill>
              <a:schemeClr val="bg1"/>
            </a:solidFill>
            <a:round/>
            <a:headEnd/>
            <a:tailEnd/>
          </a:ln>
          <a:effectLst>
            <a:outerShdw dist="89803" dir="2700000" algn="ctr" rotWithShape="0">
              <a:srgbClr val="000000">
                <a:alpha val="19000"/>
              </a:srgbClr>
            </a:outerShdw>
          </a:effectLst>
        </p:spPr>
        <p:txBody>
          <a:bodyPr wrap="none" anchor="ctr"/>
          <a:lstStyle/>
          <a:p>
            <a:pPr algn="ctr"/>
            <a:endParaRPr lang="zh-CN" altLang="zh-CN">
              <a:ea typeface="宋体" pitchFamily="2" charset="-122"/>
            </a:endParaRPr>
          </a:p>
        </p:txBody>
      </p:sp>
      <p:sp>
        <p:nvSpPr>
          <p:cNvPr id="2063" name="Oval 15"/>
          <p:cNvSpPr>
            <a:spLocks noChangeArrowheads="1"/>
          </p:cNvSpPr>
          <p:nvPr/>
        </p:nvSpPr>
        <p:spPr bwMode="gray">
          <a:xfrm>
            <a:off x="3881438" y="3521075"/>
            <a:ext cx="1533525" cy="1543050"/>
          </a:xfrm>
          <a:prstGeom prst="ellipse">
            <a:avLst/>
          </a:prstGeom>
          <a:blipFill dpi="0" rotWithShape="1">
            <a:blip r:embed="rId4" cstate="print"/>
            <a:srcRect/>
            <a:stretch>
              <a:fillRect/>
            </a:stretch>
          </a:blipFill>
          <a:ln w="9525">
            <a:noFill/>
            <a:round/>
            <a:headEnd/>
            <a:tailEnd/>
          </a:ln>
          <a:effectLst/>
        </p:spPr>
        <p:txBody>
          <a:bodyPr wrap="none" anchor="ctr"/>
          <a:lstStyle/>
          <a:p>
            <a:endParaRPr lang="zh-CN" altLang="en-US"/>
          </a:p>
        </p:txBody>
      </p:sp>
      <p:sp>
        <p:nvSpPr>
          <p:cNvPr id="2064" name="Oval 16"/>
          <p:cNvSpPr>
            <a:spLocks noChangeArrowheads="1"/>
          </p:cNvSpPr>
          <p:nvPr/>
        </p:nvSpPr>
        <p:spPr bwMode="gray">
          <a:xfrm>
            <a:off x="323850" y="1268413"/>
            <a:ext cx="1438275" cy="1511300"/>
          </a:xfrm>
          <a:prstGeom prst="ellipse">
            <a:avLst/>
          </a:prstGeom>
          <a:solidFill>
            <a:schemeClr val="folHlink"/>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2065" name="Oval 17"/>
          <p:cNvSpPr>
            <a:spLocks noChangeArrowheads="1"/>
          </p:cNvSpPr>
          <p:nvPr/>
        </p:nvSpPr>
        <p:spPr bwMode="gray">
          <a:xfrm>
            <a:off x="330200" y="1287463"/>
            <a:ext cx="1419225" cy="1462087"/>
          </a:xfrm>
          <a:prstGeom prst="ellipse">
            <a:avLst/>
          </a:prstGeom>
          <a:blipFill dpi="0" rotWithShape="1">
            <a:blip r:embed="rId5" cstate="print"/>
            <a:srcRect/>
            <a:stretch>
              <a:fillRect/>
            </a:stretch>
          </a:blipFill>
          <a:ln w="9525">
            <a:noFill/>
            <a:round/>
            <a:headEnd/>
            <a:tailEnd/>
          </a:ln>
          <a:effectLst/>
        </p:spPr>
        <p:txBody>
          <a:bodyPr wrap="none" anchor="ctr"/>
          <a:lstStyle/>
          <a:p>
            <a:endParaRPr lang="zh-CN" altLang="en-US"/>
          </a:p>
        </p:txBody>
      </p:sp>
      <p:pic>
        <p:nvPicPr>
          <p:cNvPr id="2066" name="Picture 18" descr="备份_pyez_loge"/>
          <p:cNvPicPr>
            <a:picLocks noChangeAspect="1" noChangeArrowheads="1"/>
          </p:cNvPicPr>
          <p:nvPr userDrawn="1"/>
        </p:nvPicPr>
        <p:blipFill>
          <a:blip r:embed="rId6" cstate="print"/>
          <a:srcRect/>
          <a:stretch>
            <a:fillRect/>
          </a:stretch>
        </p:blipFill>
        <p:spPr bwMode="auto">
          <a:xfrm>
            <a:off x="8248650" y="6343650"/>
            <a:ext cx="420688" cy="349250"/>
          </a:xfrm>
          <a:prstGeom prst="rect">
            <a:avLst/>
          </a:prstGeom>
          <a:noFill/>
          <a:ln w="9525">
            <a:noFill/>
            <a:miter lim="800000"/>
            <a:headEnd/>
            <a:tailEnd/>
          </a:ln>
          <a:effectLst/>
        </p:spPr>
      </p:pic>
      <p:pic>
        <p:nvPicPr>
          <p:cNvPr id="2067" name="Picture 19" descr="备份_pyez_loge"/>
          <p:cNvPicPr>
            <a:picLocks noChangeAspect="1" noChangeArrowheads="1"/>
          </p:cNvPicPr>
          <p:nvPr userDrawn="1"/>
        </p:nvPicPr>
        <p:blipFill>
          <a:blip r:embed="rId7" cstate="print"/>
          <a:srcRect/>
          <a:stretch>
            <a:fillRect/>
          </a:stretch>
        </p:blipFill>
        <p:spPr bwMode="auto">
          <a:xfrm>
            <a:off x="8229600" y="6324600"/>
            <a:ext cx="420688" cy="34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E4E55B6-511B-4501-A8F7-266F71707FD1}"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7229DE2D-6F80-4397-AD7B-19107AFB1A73}" type="datetime1">
              <a:rPr lang="zh-CN" altLang="en-US"/>
              <a:pPr/>
              <a:t>2015-5-21</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609600"/>
            <a:ext cx="2066925"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0F7219F-BD7F-45E4-B5EC-509F0122463E}"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A65069F7-D5D9-45B0-B2A6-D00CBA4BD783}" type="datetime1">
              <a:rPr lang="zh-CN" altLang="en-US"/>
              <a:pPr/>
              <a:t>2015-5-21</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09600"/>
            <a:ext cx="82677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4191000" y="6534150"/>
            <a:ext cx="838200" cy="261938"/>
          </a:xfrm>
        </p:spPr>
        <p:txBody>
          <a:bodyPr/>
          <a:lstStyle>
            <a:lvl1pPr>
              <a:defRPr/>
            </a:lvl1pPr>
          </a:lstStyle>
          <a:p>
            <a:fld id="{D196ADA0-5985-4DD0-B898-B270B4651D7B}" type="slidenum">
              <a:rPr lang="en-US" altLang="zh-CN"/>
              <a:pPr/>
              <a:t>‹#›</a:t>
            </a:fld>
            <a:endParaRPr lang="en-US" altLang="zh-CN"/>
          </a:p>
        </p:txBody>
      </p:sp>
      <p:sp>
        <p:nvSpPr>
          <p:cNvPr id="4" name="日期占位符 3"/>
          <p:cNvSpPr>
            <a:spLocks noGrp="1"/>
          </p:cNvSpPr>
          <p:nvPr>
            <p:ph type="dt" sz="half" idx="11"/>
          </p:nvPr>
        </p:nvSpPr>
        <p:spPr>
          <a:xfrm>
            <a:off x="395288" y="6596063"/>
            <a:ext cx="1905000" cy="261937"/>
          </a:xfrm>
        </p:spPr>
        <p:txBody>
          <a:bodyPr/>
          <a:lstStyle>
            <a:lvl1pPr>
              <a:defRPr/>
            </a:lvl1pPr>
          </a:lstStyle>
          <a:p>
            <a:fld id="{53915D8A-9FCB-4221-ACEB-AC56E499E123}" type="datetime1">
              <a:rPr lang="zh-CN" altLang="en-US"/>
              <a:pPr/>
              <a:t>2015-5-21</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019800" cy="487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76400"/>
            <a:ext cx="8267700" cy="4648200"/>
          </a:xfrm>
        </p:spPr>
        <p:txBody>
          <a:bodyPr/>
          <a:lstStyle/>
          <a:p>
            <a:endParaRPr lang="zh-CN" altLang="en-US"/>
          </a:p>
        </p:txBody>
      </p:sp>
      <p:sp>
        <p:nvSpPr>
          <p:cNvPr id="4" name="灯片编号占位符 3"/>
          <p:cNvSpPr>
            <a:spLocks noGrp="1"/>
          </p:cNvSpPr>
          <p:nvPr>
            <p:ph type="sldNum" sz="quarter" idx="10"/>
          </p:nvPr>
        </p:nvSpPr>
        <p:spPr>
          <a:xfrm>
            <a:off x="4191000" y="6534150"/>
            <a:ext cx="838200" cy="261938"/>
          </a:xfrm>
        </p:spPr>
        <p:txBody>
          <a:bodyPr/>
          <a:lstStyle>
            <a:lvl1pPr>
              <a:defRPr/>
            </a:lvl1pPr>
          </a:lstStyle>
          <a:p>
            <a:fld id="{5AFF394E-B9C7-41C5-AF8A-AEB4220E8DA6}" type="slidenum">
              <a:rPr lang="en-US" altLang="zh-CN"/>
              <a:pPr/>
              <a:t>‹#›</a:t>
            </a:fld>
            <a:endParaRPr lang="en-US" altLang="zh-CN"/>
          </a:p>
        </p:txBody>
      </p:sp>
      <p:sp>
        <p:nvSpPr>
          <p:cNvPr id="5" name="日期占位符 4"/>
          <p:cNvSpPr>
            <a:spLocks noGrp="1"/>
          </p:cNvSpPr>
          <p:nvPr>
            <p:ph type="dt" sz="half" idx="11"/>
          </p:nvPr>
        </p:nvSpPr>
        <p:spPr>
          <a:xfrm>
            <a:off x="395288" y="6596063"/>
            <a:ext cx="1905000" cy="261937"/>
          </a:xfrm>
        </p:spPr>
        <p:txBody>
          <a:bodyPr/>
          <a:lstStyle>
            <a:lvl1pPr>
              <a:defRPr/>
            </a:lvl1pPr>
          </a:lstStyle>
          <a:p>
            <a:fld id="{A9A7384A-9225-4BB5-A047-9E810BA458CC}" type="datetime1">
              <a:rPr lang="zh-CN" altLang="en-US"/>
              <a:pPr/>
              <a:t>2015-5-21</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1350267-5BDA-4B75-87A6-AC419A75990A}"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7CAC8681-18DA-41A6-9F0E-E4D56B4A16FB}" type="datetime1">
              <a:rPr lang="zh-CN" altLang="en-US"/>
              <a:pPr/>
              <a:t>2015-5-21</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123CB5E2-A1AF-48A0-B588-CB7EA0EC5A31}"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fld id="{E22BF5D1-B592-4EA6-B620-9EC159B701B0}" type="datetime1">
              <a:rPr lang="zh-CN" altLang="en-US"/>
              <a:pPr/>
              <a:t>2015-5-21</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F7F0440A-90C3-4854-B1C3-8183BD27DD9C}"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fld id="{362950E7-0B9C-4489-886A-B344E8330A72}" type="datetime1">
              <a:rPr lang="zh-CN" altLang="en-US"/>
              <a:pPr/>
              <a:t>2015-5-21</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F7088ECE-F9DA-49DE-8A46-49A5C5E67A7E}" type="slidenum">
              <a:rPr lang="en-US" altLang="zh-CN"/>
              <a:pPr/>
              <a:t>‹#›</a:t>
            </a:fld>
            <a:endParaRPr lang="en-US" altLang="zh-CN"/>
          </a:p>
        </p:txBody>
      </p:sp>
      <p:sp>
        <p:nvSpPr>
          <p:cNvPr id="8" name="日期占位符 7"/>
          <p:cNvSpPr>
            <a:spLocks noGrp="1"/>
          </p:cNvSpPr>
          <p:nvPr>
            <p:ph type="dt" sz="half" idx="11"/>
          </p:nvPr>
        </p:nvSpPr>
        <p:spPr/>
        <p:txBody>
          <a:bodyPr/>
          <a:lstStyle>
            <a:lvl1pPr>
              <a:defRPr/>
            </a:lvl1pPr>
          </a:lstStyle>
          <a:p>
            <a:fld id="{158D9E02-0BEB-44A1-A7D3-D370FB2C7E75}" type="datetime1">
              <a:rPr lang="zh-CN" altLang="en-US"/>
              <a:pPr/>
              <a:t>2015-5-21</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4E039363-C682-45E2-8E01-7CAF58286190}" type="slidenum">
              <a:rPr lang="en-US" altLang="zh-CN"/>
              <a:pPr/>
              <a:t>‹#›</a:t>
            </a:fld>
            <a:endParaRPr lang="en-US" altLang="zh-CN"/>
          </a:p>
        </p:txBody>
      </p:sp>
      <p:sp>
        <p:nvSpPr>
          <p:cNvPr id="4" name="日期占位符 3"/>
          <p:cNvSpPr>
            <a:spLocks noGrp="1"/>
          </p:cNvSpPr>
          <p:nvPr>
            <p:ph type="dt" sz="half" idx="11"/>
          </p:nvPr>
        </p:nvSpPr>
        <p:spPr/>
        <p:txBody>
          <a:bodyPr/>
          <a:lstStyle>
            <a:lvl1pPr>
              <a:defRPr/>
            </a:lvl1pPr>
          </a:lstStyle>
          <a:p>
            <a:fld id="{A1043224-80D4-4078-8644-D04ED1986B66}" type="datetime1">
              <a:rPr lang="zh-CN" altLang="en-US"/>
              <a:pPr/>
              <a:t>2015-5-21</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BED9B3C6-3C11-4782-B38D-C1C2FD2D8124}" type="slidenum">
              <a:rPr lang="en-US" altLang="zh-CN"/>
              <a:pPr/>
              <a:t>‹#›</a:t>
            </a:fld>
            <a:endParaRPr lang="en-US" altLang="zh-CN"/>
          </a:p>
        </p:txBody>
      </p:sp>
      <p:sp>
        <p:nvSpPr>
          <p:cNvPr id="3" name="日期占位符 2"/>
          <p:cNvSpPr>
            <a:spLocks noGrp="1"/>
          </p:cNvSpPr>
          <p:nvPr>
            <p:ph type="dt" sz="half" idx="11"/>
          </p:nvPr>
        </p:nvSpPr>
        <p:spPr/>
        <p:txBody>
          <a:bodyPr/>
          <a:lstStyle>
            <a:lvl1pPr>
              <a:defRPr/>
            </a:lvl1pPr>
          </a:lstStyle>
          <a:p>
            <a:fld id="{F3A57F89-6C2B-4BEA-AC0F-E28B84F2C9F7}" type="datetime1">
              <a:rPr lang="zh-CN" altLang="en-US"/>
              <a:pPr/>
              <a:t>2015-5-21</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3E02C01A-5859-4F72-B86F-82AF776395BF}"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fld id="{E81FA1FC-BC65-491A-BCCF-7E0747D97FE5}" type="datetime1">
              <a:rPr lang="zh-CN" altLang="en-US"/>
              <a:pPr/>
              <a:t>2015-5-21</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323C09D7-9D60-4BE1-9DC3-6342025FAAB4}"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fld id="{7953250C-8E94-4634-9066-69AAB7D3397B}" type="datetime1">
              <a:rPr lang="zh-CN" altLang="en-US"/>
              <a:pPr/>
              <a:t>2015-5-21</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Oval 2"/>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endParaRPr lang="zh-CN" altLang="en-US"/>
          </a:p>
        </p:txBody>
      </p:sp>
      <p:sp>
        <p:nvSpPr>
          <p:cNvPr id="1027" name="Rectangle 3"/>
          <p:cNvSpPr>
            <a:spLocks noChangeArrowheads="1"/>
          </p:cNvSpPr>
          <p:nvPr/>
        </p:nvSpPr>
        <p:spPr bwMode="gray">
          <a:xfrm>
            <a:off x="0" y="549275"/>
            <a:ext cx="9144000" cy="6477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1028" name="Oval 4"/>
          <p:cNvSpPr>
            <a:spLocks noChangeArrowheads="1"/>
          </p:cNvSpPr>
          <p:nvPr/>
        </p:nvSpPr>
        <p:spPr bwMode="gray">
          <a:xfrm>
            <a:off x="1116013" y="58738"/>
            <a:ext cx="865187" cy="892175"/>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1029" name="Oval 5"/>
          <p:cNvSpPr>
            <a:spLocks noChangeArrowheads="1"/>
          </p:cNvSpPr>
          <p:nvPr/>
        </p:nvSpPr>
        <p:spPr bwMode="gray">
          <a:xfrm>
            <a:off x="8101013" y="106363"/>
            <a:ext cx="790575" cy="830262"/>
          </a:xfrm>
          <a:prstGeom prst="ellipse">
            <a:avLst/>
          </a:prstGeom>
          <a:solidFill>
            <a:schemeClr val="tx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1030" name="Rectangle 6"/>
          <p:cNvSpPr>
            <a:spLocks noGrp="1" noChangeArrowheads="1"/>
          </p:cNvSpPr>
          <p:nvPr>
            <p:ph type="body" idx="1"/>
          </p:nvPr>
        </p:nvSpPr>
        <p:spPr bwMode="gray">
          <a:xfrm>
            <a:off x="457200" y="1676400"/>
            <a:ext cx="82677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3"/>
            <a:r>
              <a:rPr lang="zh-CN" altLang="en-US" smtClean="0"/>
              <a:t>第五级</a:t>
            </a:r>
          </a:p>
        </p:txBody>
      </p:sp>
      <p:sp>
        <p:nvSpPr>
          <p:cNvPr id="1032" name="Rectangle 8"/>
          <p:cNvSpPr>
            <a:spLocks noGrp="1" noChangeArrowheads="1"/>
          </p:cNvSpPr>
          <p:nvPr>
            <p:ph type="sldNum" sz="quarter" idx="4"/>
          </p:nvPr>
        </p:nvSpPr>
        <p:spPr bwMode="gray">
          <a:xfrm>
            <a:off x="4191000" y="6534150"/>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ea typeface="宋体" pitchFamily="2" charset="-122"/>
              </a:defRPr>
            </a:lvl1pPr>
          </a:lstStyle>
          <a:p>
            <a:fld id="{E106F3C3-5223-4E31-A5FC-0D0A5A81E7D7}" type="slidenum">
              <a:rPr lang="en-US" altLang="zh-CN"/>
              <a:pPr/>
              <a:t>‹#›</a:t>
            </a:fld>
            <a:endParaRPr lang="en-US" altLang="zh-CN"/>
          </a:p>
        </p:txBody>
      </p:sp>
      <p:sp>
        <p:nvSpPr>
          <p:cNvPr id="1033" name="Rectangle 9"/>
          <p:cNvSpPr>
            <a:spLocks noGrp="1" noChangeArrowheads="1"/>
          </p:cNvSpPr>
          <p:nvPr>
            <p:ph type="title"/>
          </p:nvPr>
        </p:nvSpPr>
        <p:spPr bwMode="gray">
          <a:xfrm>
            <a:off x="2057400" y="609600"/>
            <a:ext cx="6019800" cy="487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dt" sz="half" idx="2"/>
          </p:nvPr>
        </p:nvSpPr>
        <p:spPr bwMode="gray">
          <a:xfrm>
            <a:off x="395288" y="6596063"/>
            <a:ext cx="1905000" cy="261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ea typeface="宋体" pitchFamily="2" charset="-122"/>
              </a:defRPr>
            </a:lvl1pPr>
          </a:lstStyle>
          <a:p>
            <a:fld id="{5F466B95-9F8C-4BAD-9993-133D59B193E7}" type="datetime1">
              <a:rPr lang="zh-CN" altLang="en-US"/>
              <a:pPr/>
              <a:t>2015-5-21</a:t>
            </a:fld>
            <a:endParaRPr lang="en-US" altLang="zh-CN"/>
          </a:p>
        </p:txBody>
      </p:sp>
      <p:sp>
        <p:nvSpPr>
          <p:cNvPr id="1035" name="Oval 11"/>
          <p:cNvSpPr>
            <a:spLocks noChangeArrowheads="1"/>
          </p:cNvSpPr>
          <p:nvPr/>
        </p:nvSpPr>
        <p:spPr bwMode="gray">
          <a:xfrm>
            <a:off x="1133475" y="76200"/>
            <a:ext cx="828675" cy="857250"/>
          </a:xfrm>
          <a:prstGeom prst="ellipse">
            <a:avLst/>
          </a:prstGeom>
          <a:blipFill dpi="0" rotWithShape="1">
            <a:blip r:embed="rId15" cstate="print"/>
            <a:srcRect/>
            <a:stretch>
              <a:fillRect/>
            </a:stretch>
          </a:blipFill>
          <a:ln w="9525">
            <a:noFill/>
            <a:round/>
            <a:headEnd/>
            <a:tailEnd/>
          </a:ln>
          <a:effectLst/>
        </p:spPr>
        <p:txBody>
          <a:bodyPr wrap="none" anchor="ctr"/>
          <a:lstStyle/>
          <a:p>
            <a:endParaRPr lang="zh-CN" altLang="en-US"/>
          </a:p>
        </p:txBody>
      </p:sp>
      <p:sp>
        <p:nvSpPr>
          <p:cNvPr id="1036" name="Oval 12"/>
          <p:cNvSpPr>
            <a:spLocks noChangeArrowheads="1"/>
          </p:cNvSpPr>
          <p:nvPr/>
        </p:nvSpPr>
        <p:spPr bwMode="gray">
          <a:xfrm>
            <a:off x="179388" y="333375"/>
            <a:ext cx="1152525" cy="1223963"/>
          </a:xfrm>
          <a:prstGeom prst="ellipse">
            <a:avLst/>
          </a:prstGeom>
          <a:solidFill>
            <a:schemeClr val="folHlink"/>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zh-CN" altLang="en-US"/>
          </a:p>
        </p:txBody>
      </p:sp>
      <p:sp>
        <p:nvSpPr>
          <p:cNvPr id="1037" name="Oval 13"/>
          <p:cNvSpPr>
            <a:spLocks noChangeArrowheads="1"/>
          </p:cNvSpPr>
          <p:nvPr/>
        </p:nvSpPr>
        <p:spPr bwMode="gray">
          <a:xfrm>
            <a:off x="190500" y="352425"/>
            <a:ext cx="1128713" cy="1185863"/>
          </a:xfrm>
          <a:prstGeom prst="ellipse">
            <a:avLst/>
          </a:prstGeom>
          <a:blipFill dpi="0" rotWithShape="1">
            <a:blip r:embed="rId16" cstate="print"/>
            <a:srcRect/>
            <a:stretch>
              <a:fillRect/>
            </a:stretch>
          </a:blipFill>
          <a:ln w="9525">
            <a:noFill/>
            <a:round/>
            <a:headEnd/>
            <a:tailEnd/>
          </a:ln>
          <a:effectLst/>
        </p:spPr>
        <p:txBody>
          <a:bodyPr wrap="none" anchor="ctr"/>
          <a:lstStyle/>
          <a:p>
            <a:endParaRPr lang="zh-CN" altLang="en-US"/>
          </a:p>
        </p:txBody>
      </p:sp>
      <p:sp>
        <p:nvSpPr>
          <p:cNvPr id="1038" name="Oval 14"/>
          <p:cNvSpPr>
            <a:spLocks noChangeArrowheads="1"/>
          </p:cNvSpPr>
          <p:nvPr/>
        </p:nvSpPr>
        <p:spPr bwMode="gray">
          <a:xfrm>
            <a:off x="8120063" y="123825"/>
            <a:ext cx="757237" cy="795338"/>
          </a:xfrm>
          <a:prstGeom prst="ellipse">
            <a:avLst/>
          </a:prstGeom>
          <a:blipFill dpi="0" rotWithShape="1">
            <a:blip r:embed="rId17" cstate="print"/>
            <a:srcRect/>
            <a:stretch>
              <a:fillRect/>
            </a:stretch>
          </a:blipFill>
          <a:ln w="9525">
            <a:noFill/>
            <a:round/>
            <a:headEnd/>
            <a:tailEnd/>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p:txStyles>
    <p:titleStyle>
      <a:lvl1pPr algn="ctr" rtl="0" fontAlgn="base">
        <a:spcBef>
          <a:spcPct val="0"/>
        </a:spcBef>
        <a:spcAft>
          <a:spcPct val="0"/>
        </a:spcAft>
        <a:defRPr sz="3200" b="1">
          <a:solidFill>
            <a:schemeClr val="bg1"/>
          </a:solidFill>
          <a:latin typeface="+mj-lt"/>
          <a:ea typeface="+mj-ea"/>
          <a:cs typeface="+mj-cs"/>
        </a:defRPr>
      </a:lvl1pPr>
      <a:lvl2pPr algn="ctr" rtl="0" fontAlgn="base">
        <a:spcBef>
          <a:spcPct val="0"/>
        </a:spcBef>
        <a:spcAft>
          <a:spcPct val="0"/>
        </a:spcAft>
        <a:defRPr sz="3200" b="1">
          <a:solidFill>
            <a:schemeClr val="bg1"/>
          </a:solidFill>
          <a:latin typeface="Arial" charset="0"/>
        </a:defRPr>
      </a:lvl2pPr>
      <a:lvl3pPr algn="ctr" rtl="0" fontAlgn="base">
        <a:spcBef>
          <a:spcPct val="0"/>
        </a:spcBef>
        <a:spcAft>
          <a:spcPct val="0"/>
        </a:spcAft>
        <a:defRPr sz="3200" b="1">
          <a:solidFill>
            <a:schemeClr val="bg1"/>
          </a:solidFill>
          <a:latin typeface="Arial" charset="0"/>
        </a:defRPr>
      </a:lvl3pPr>
      <a:lvl4pPr algn="ctr" rtl="0" fontAlgn="base">
        <a:spcBef>
          <a:spcPct val="0"/>
        </a:spcBef>
        <a:spcAft>
          <a:spcPct val="0"/>
        </a:spcAft>
        <a:defRPr sz="3200" b="1">
          <a:solidFill>
            <a:schemeClr val="bg1"/>
          </a:solidFill>
          <a:latin typeface="Arial" charset="0"/>
        </a:defRPr>
      </a:lvl4pPr>
      <a:lvl5pPr algn="ctr" rtl="0" fontAlgn="base">
        <a:spcBef>
          <a:spcPct val="0"/>
        </a:spcBef>
        <a:spcAft>
          <a:spcPct val="0"/>
        </a:spcAft>
        <a:defRPr sz="3200" b="1">
          <a:solidFill>
            <a:schemeClr val="bg1"/>
          </a:solidFill>
          <a:latin typeface="Arial" charset="0"/>
        </a:defRPr>
      </a:lvl5pPr>
      <a:lvl6pPr marL="457200" algn="ctr" rtl="0" fontAlgn="base">
        <a:spcBef>
          <a:spcPct val="0"/>
        </a:spcBef>
        <a:spcAft>
          <a:spcPct val="0"/>
        </a:spcAft>
        <a:defRPr sz="3200" b="1">
          <a:solidFill>
            <a:schemeClr val="bg1"/>
          </a:solidFill>
          <a:latin typeface="Arial" charset="0"/>
        </a:defRPr>
      </a:lvl6pPr>
      <a:lvl7pPr marL="914400" algn="ctr" rtl="0" fontAlgn="base">
        <a:spcBef>
          <a:spcPct val="0"/>
        </a:spcBef>
        <a:spcAft>
          <a:spcPct val="0"/>
        </a:spcAft>
        <a:defRPr sz="3200" b="1">
          <a:solidFill>
            <a:schemeClr val="bg1"/>
          </a:solidFill>
          <a:latin typeface="Arial" charset="0"/>
        </a:defRPr>
      </a:lvl7pPr>
      <a:lvl8pPr marL="1371600" algn="ctr" rtl="0" fontAlgn="base">
        <a:spcBef>
          <a:spcPct val="0"/>
        </a:spcBef>
        <a:spcAft>
          <a:spcPct val="0"/>
        </a:spcAft>
        <a:defRPr sz="3200" b="1">
          <a:solidFill>
            <a:schemeClr val="bg1"/>
          </a:solidFill>
          <a:latin typeface="Arial" charset="0"/>
        </a:defRPr>
      </a:lvl8pPr>
      <a:lvl9pPr marL="1828800" algn="ctr" rtl="0" fontAlgn="base">
        <a:spcBef>
          <a:spcPct val="0"/>
        </a:spcBef>
        <a:spcAft>
          <a:spcPct val="0"/>
        </a:spcAft>
        <a:defRPr sz="3200" b="1">
          <a:solidFill>
            <a:schemeClr val="bg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fontAlgn="base">
        <a:spcBef>
          <a:spcPct val="20000"/>
        </a:spcBef>
        <a:spcAft>
          <a:spcPct val="0"/>
        </a:spcAft>
        <a:buClr>
          <a:schemeClr val="accent2"/>
        </a:buClr>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file:///E:\MP3\&#36213;&#20256;\&#36213;&#20256;%20-%20&#22987;&#32456;&#26377;&#20320;.mp3" TargetMode="External"/><Relationship Id="rId5" Type="http://schemas.openxmlformats.org/officeDocument/2006/relationships/image" Target="../media/image9.jpe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pep.com.cn/200406/ca458474.htm" TargetMode="Externa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2.jpe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hyperlink" Target="http://resource.smjy.net/staticres/gzpdx/jxzyg/sw/2/23/1/xtjx2.htm" TargetMode="External"/><Relationship Id="rId5" Type="http://schemas.openxmlformats.org/officeDocument/2006/relationships/image" Target="../media/image20.png"/><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dt" sz="half" idx="2"/>
          </p:nvPr>
        </p:nvSpPr>
        <p:spPr/>
        <p:txBody>
          <a:bodyPr/>
          <a:lstStyle/>
          <a:p>
            <a:fld id="{4611F7EC-BB1A-4441-A8ED-6DB36CA7699C}" type="datetime1">
              <a:rPr lang="zh-CN" altLang="en-US"/>
              <a:pPr/>
              <a:t>2015-5-21</a:t>
            </a:fld>
            <a:endParaRPr lang="en-US" altLang="zh-CN"/>
          </a:p>
        </p:txBody>
      </p:sp>
      <p:sp>
        <p:nvSpPr>
          <p:cNvPr id="7" name="Rectangle 8"/>
          <p:cNvSpPr>
            <a:spLocks noGrp="1" noChangeArrowheads="1"/>
          </p:cNvSpPr>
          <p:nvPr>
            <p:ph type="ftr" sz="quarter" idx="3"/>
          </p:nvPr>
        </p:nvSpPr>
        <p:spPr>
          <a:ln/>
        </p:spPr>
        <p:txBody>
          <a:bodyPr/>
          <a:lstStyle/>
          <a:p>
            <a:r>
              <a:rPr lang="en-US" altLang="zh-CN"/>
              <a:t>www.pyez.com</a:t>
            </a:r>
          </a:p>
        </p:txBody>
      </p:sp>
      <p:pic>
        <p:nvPicPr>
          <p:cNvPr id="4103" name="赵传 - 始终有你.mp3">
            <a:hlinkClick r:id="" action="ppaction://media"/>
          </p:cNvPr>
          <p:cNvPicPr>
            <a:picLocks noRot="1" noChangeAspect="1" noChangeArrowheads="1"/>
          </p:cNvPicPr>
          <p:nvPr>
            <a:audioFile r:link="rId1"/>
          </p:nvPr>
        </p:nvPicPr>
        <p:blipFill>
          <a:blip r:embed="rId4" cstate="print"/>
          <a:srcRect/>
          <a:stretch>
            <a:fillRect/>
          </a:stretch>
        </p:blipFill>
        <p:spPr bwMode="auto">
          <a:xfrm>
            <a:off x="8604250" y="5734050"/>
            <a:ext cx="304800" cy="304800"/>
          </a:xfrm>
          <a:prstGeom prst="rect">
            <a:avLst/>
          </a:prstGeom>
          <a:noFill/>
        </p:spPr>
      </p:pic>
      <p:pic>
        <p:nvPicPr>
          <p:cNvPr id="4101" name="Picture 5" descr="Rabbit004"/>
          <p:cNvPicPr>
            <a:picLocks noChangeAspect="1" noChangeArrowheads="1"/>
          </p:cNvPicPr>
          <p:nvPr/>
        </p:nvPicPr>
        <p:blipFill>
          <a:blip r:embed="rId5" cstate="print"/>
          <a:srcRect l="8511" t="13475" r="2127" b="9714"/>
          <a:stretch>
            <a:fillRect/>
          </a:stretch>
        </p:blipFill>
        <p:spPr bwMode="auto">
          <a:xfrm>
            <a:off x="6629400" y="4427538"/>
            <a:ext cx="2514600" cy="1708150"/>
          </a:xfrm>
          <a:prstGeom prst="rect">
            <a:avLst/>
          </a:prstGeom>
          <a:noFill/>
        </p:spPr>
      </p:pic>
      <p:sp>
        <p:nvSpPr>
          <p:cNvPr id="4105" name="WordArt 9"/>
          <p:cNvSpPr>
            <a:spLocks noChangeArrowheads="1" noChangeShapeType="1" noTextEdit="1"/>
          </p:cNvSpPr>
          <p:nvPr/>
        </p:nvSpPr>
        <p:spPr bwMode="gray">
          <a:xfrm>
            <a:off x="3348038" y="333375"/>
            <a:ext cx="5543550" cy="1512888"/>
          </a:xfrm>
          <a:prstGeom prst="rect">
            <a:avLst/>
          </a:prstGeom>
        </p:spPr>
        <p:txBody>
          <a:bodyPr wrap="none" fromWordArt="1">
            <a:prstTxWarp prst="textDeflate">
              <a:avLst>
                <a:gd name="adj" fmla="val 26227"/>
              </a:avLst>
            </a:prstTxWarp>
          </a:bodyPr>
          <a:lstStyle/>
          <a:p>
            <a:pPr algn="ctr"/>
            <a:r>
              <a:rPr lang="zh-CN" altLang="en-US" sz="3600" kern="10">
                <a:ln w="9525">
                  <a:solidFill>
                    <a:srgbClr val="000000"/>
                  </a:solidFill>
                  <a:round/>
                  <a:headEnd/>
                  <a:tailEnd/>
                </a:ln>
                <a:solidFill>
                  <a:srgbClr val="000000"/>
                </a:solidFill>
                <a:ea typeface="华文新魏"/>
              </a:rPr>
              <a:t>基因突变和基因重组</a:t>
            </a:r>
          </a:p>
        </p:txBody>
      </p:sp>
      <p:sp>
        <p:nvSpPr>
          <p:cNvPr id="4107" name="Text Box 11"/>
          <p:cNvSpPr txBox="1">
            <a:spLocks noChangeArrowheads="1"/>
          </p:cNvSpPr>
          <p:nvPr/>
        </p:nvSpPr>
        <p:spPr bwMode="gray">
          <a:xfrm>
            <a:off x="6516688" y="6321425"/>
            <a:ext cx="2303462"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1261" fill="hold"/>
                                        <p:tgtEl>
                                          <p:spTgt spid="410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410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2"/>
          <p:cNvSpPr>
            <a:spLocks noGrp="1"/>
          </p:cNvSpPr>
          <p:nvPr>
            <p:ph type="dt" sz="half" idx="11"/>
          </p:nvPr>
        </p:nvSpPr>
        <p:spPr/>
        <p:txBody>
          <a:bodyPr/>
          <a:lstStyle/>
          <a:p>
            <a:fld id="{D5093539-24C4-489E-A974-438A312B0AA7}" type="datetime1">
              <a:rPr lang="zh-CN" altLang="en-US"/>
              <a:pPr/>
              <a:t>2015-5-21</a:t>
            </a:fld>
            <a:endParaRPr lang="en-US" altLang="zh-CN"/>
          </a:p>
        </p:txBody>
      </p:sp>
      <p:sp>
        <p:nvSpPr>
          <p:cNvPr id="18434" name="Text Box 2"/>
          <p:cNvSpPr txBox="1">
            <a:spLocks noChangeArrowheads="1"/>
          </p:cNvSpPr>
          <p:nvPr/>
        </p:nvSpPr>
        <p:spPr bwMode="auto">
          <a:xfrm>
            <a:off x="1449388" y="5962650"/>
            <a:ext cx="3122612" cy="519113"/>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相应性状的改变</a:t>
            </a:r>
          </a:p>
        </p:txBody>
      </p:sp>
      <p:sp>
        <p:nvSpPr>
          <p:cNvPr id="18435" name="Line 3"/>
          <p:cNvSpPr>
            <a:spLocks noChangeShapeType="1"/>
          </p:cNvSpPr>
          <p:nvPr/>
        </p:nvSpPr>
        <p:spPr bwMode="auto">
          <a:xfrm flipV="1">
            <a:off x="2752725" y="5405438"/>
            <a:ext cx="0" cy="647700"/>
          </a:xfrm>
          <a:prstGeom prst="line">
            <a:avLst/>
          </a:prstGeom>
          <a:noFill/>
          <a:ln w="38100">
            <a:solidFill>
              <a:schemeClr val="tx1"/>
            </a:solidFill>
            <a:round/>
            <a:headEnd type="arrow" w="med" len="med"/>
            <a:tailEnd/>
          </a:ln>
          <a:effectLst/>
        </p:spPr>
        <p:txBody>
          <a:bodyPr/>
          <a:lstStyle/>
          <a:p>
            <a:endParaRPr lang="zh-CN" altLang="en-US"/>
          </a:p>
        </p:txBody>
      </p:sp>
      <p:sp>
        <p:nvSpPr>
          <p:cNvPr id="18436" name="Text Box 4"/>
          <p:cNvSpPr txBox="1">
            <a:spLocks noChangeArrowheads="1"/>
          </p:cNvSpPr>
          <p:nvPr/>
        </p:nvSpPr>
        <p:spPr bwMode="auto">
          <a:xfrm>
            <a:off x="1320800" y="4881563"/>
            <a:ext cx="3708400" cy="519112"/>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相应蛋白质的改变</a:t>
            </a:r>
          </a:p>
        </p:txBody>
      </p:sp>
      <p:sp>
        <p:nvSpPr>
          <p:cNvPr id="18437" name="Line 5"/>
          <p:cNvSpPr>
            <a:spLocks noChangeShapeType="1"/>
          </p:cNvSpPr>
          <p:nvPr/>
        </p:nvSpPr>
        <p:spPr bwMode="auto">
          <a:xfrm flipV="1">
            <a:off x="2752725" y="4252913"/>
            <a:ext cx="0" cy="649287"/>
          </a:xfrm>
          <a:prstGeom prst="line">
            <a:avLst/>
          </a:prstGeom>
          <a:noFill/>
          <a:ln w="38100">
            <a:solidFill>
              <a:schemeClr val="tx1"/>
            </a:solidFill>
            <a:round/>
            <a:headEnd type="arrow" w="med" len="med"/>
            <a:tailEnd/>
          </a:ln>
          <a:effectLst/>
        </p:spPr>
        <p:txBody>
          <a:bodyPr/>
          <a:lstStyle/>
          <a:p>
            <a:endParaRPr lang="zh-CN" altLang="en-US"/>
          </a:p>
        </p:txBody>
      </p:sp>
      <p:sp>
        <p:nvSpPr>
          <p:cNvPr id="18438" name="Text Box 6"/>
          <p:cNvSpPr txBox="1">
            <a:spLocks noChangeArrowheads="1"/>
          </p:cNvSpPr>
          <p:nvPr/>
        </p:nvSpPr>
        <p:spPr bwMode="auto">
          <a:xfrm>
            <a:off x="1371600" y="3657600"/>
            <a:ext cx="3471863" cy="519113"/>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相应氨基酸的改变</a:t>
            </a:r>
          </a:p>
        </p:txBody>
      </p:sp>
      <p:sp>
        <p:nvSpPr>
          <p:cNvPr id="18439" name="Line 7"/>
          <p:cNvSpPr>
            <a:spLocks noChangeShapeType="1"/>
          </p:cNvSpPr>
          <p:nvPr/>
        </p:nvSpPr>
        <p:spPr bwMode="auto">
          <a:xfrm flipV="1">
            <a:off x="2752725" y="3100388"/>
            <a:ext cx="0" cy="576262"/>
          </a:xfrm>
          <a:prstGeom prst="line">
            <a:avLst/>
          </a:prstGeom>
          <a:noFill/>
          <a:ln w="38100">
            <a:solidFill>
              <a:schemeClr val="tx1"/>
            </a:solidFill>
            <a:round/>
            <a:headEnd type="arrow" w="med" len="med"/>
            <a:tailEnd/>
          </a:ln>
          <a:effectLst/>
        </p:spPr>
        <p:txBody>
          <a:bodyPr/>
          <a:lstStyle/>
          <a:p>
            <a:endParaRPr lang="zh-CN" altLang="en-US"/>
          </a:p>
        </p:txBody>
      </p:sp>
      <p:sp>
        <p:nvSpPr>
          <p:cNvPr id="18440" name="Text Box 8"/>
          <p:cNvSpPr txBox="1">
            <a:spLocks noChangeArrowheads="1"/>
          </p:cNvSpPr>
          <p:nvPr/>
        </p:nvSpPr>
        <p:spPr bwMode="auto">
          <a:xfrm>
            <a:off x="611188" y="2616200"/>
            <a:ext cx="5256212" cy="519113"/>
          </a:xfrm>
          <a:prstGeom prst="rect">
            <a:avLst/>
          </a:prstGeom>
          <a:noFill/>
          <a:ln w="9525">
            <a:noFill/>
            <a:miter lim="800000"/>
            <a:headEnd/>
            <a:tailEnd/>
          </a:ln>
          <a:effectLst/>
        </p:spPr>
        <p:txBody>
          <a:bodyPr>
            <a:spAutoFit/>
          </a:bodyPr>
          <a:lstStyle/>
          <a:p>
            <a:r>
              <a:rPr lang="en-US" altLang="zh-CN" sz="2800">
                <a:latin typeface="楷体_GB2312" pitchFamily="49" charset="-122"/>
                <a:ea typeface="楷体_GB2312" pitchFamily="49" charset="-122"/>
              </a:rPr>
              <a:t>mRNA</a:t>
            </a:r>
            <a:r>
              <a:rPr lang="zh-CN" altLang="en-US" sz="2800">
                <a:latin typeface="楷体_GB2312" pitchFamily="49" charset="-122"/>
                <a:ea typeface="楷体_GB2312" pitchFamily="49" charset="-122"/>
              </a:rPr>
              <a:t>分子中的碱基发生变化</a:t>
            </a:r>
          </a:p>
        </p:txBody>
      </p:sp>
      <p:sp>
        <p:nvSpPr>
          <p:cNvPr id="18441" name="Line 9"/>
          <p:cNvSpPr>
            <a:spLocks noChangeShapeType="1"/>
          </p:cNvSpPr>
          <p:nvPr/>
        </p:nvSpPr>
        <p:spPr bwMode="auto">
          <a:xfrm flipV="1">
            <a:off x="2752725" y="2020888"/>
            <a:ext cx="0" cy="576262"/>
          </a:xfrm>
          <a:prstGeom prst="line">
            <a:avLst/>
          </a:prstGeom>
          <a:noFill/>
          <a:ln w="38100">
            <a:solidFill>
              <a:schemeClr val="tx1"/>
            </a:solidFill>
            <a:round/>
            <a:headEnd type="arrow" w="med" len="med"/>
            <a:tailEnd/>
          </a:ln>
          <a:effectLst/>
        </p:spPr>
        <p:txBody>
          <a:bodyPr/>
          <a:lstStyle/>
          <a:p>
            <a:endParaRPr lang="zh-CN" altLang="en-US"/>
          </a:p>
        </p:txBody>
      </p:sp>
      <p:sp>
        <p:nvSpPr>
          <p:cNvPr id="18442" name="Text Box 10"/>
          <p:cNvSpPr txBox="1">
            <a:spLocks noChangeArrowheads="1"/>
          </p:cNvSpPr>
          <p:nvPr/>
        </p:nvSpPr>
        <p:spPr bwMode="auto">
          <a:xfrm>
            <a:off x="381000" y="1511300"/>
            <a:ext cx="5029200" cy="519113"/>
          </a:xfrm>
          <a:prstGeom prst="rect">
            <a:avLst/>
          </a:prstGeom>
          <a:noFill/>
          <a:ln w="9525">
            <a:noFill/>
            <a:miter lim="800000"/>
            <a:headEnd/>
            <a:tailEnd/>
          </a:ln>
          <a:effectLst/>
        </p:spPr>
        <p:txBody>
          <a:bodyPr>
            <a:spAutoFit/>
          </a:bodyPr>
          <a:lstStyle/>
          <a:p>
            <a:r>
              <a:rPr lang="en-US" altLang="zh-CN" sz="2800">
                <a:latin typeface="楷体_GB2312" pitchFamily="49" charset="-122"/>
                <a:ea typeface="楷体_GB2312" pitchFamily="49" charset="-122"/>
              </a:rPr>
              <a:t>DNA</a:t>
            </a:r>
            <a:r>
              <a:rPr lang="zh-CN" altLang="en-US" sz="2800">
                <a:latin typeface="楷体_GB2312" pitchFamily="49" charset="-122"/>
                <a:ea typeface="楷体_GB2312" pitchFamily="49" charset="-122"/>
              </a:rPr>
              <a:t>分子中的碱基对发生变化</a:t>
            </a:r>
          </a:p>
        </p:txBody>
      </p:sp>
      <p:sp>
        <p:nvSpPr>
          <p:cNvPr id="18443" name="Text Box 11"/>
          <p:cNvSpPr txBox="1">
            <a:spLocks noChangeArrowheads="1"/>
          </p:cNvSpPr>
          <p:nvPr/>
        </p:nvSpPr>
        <p:spPr bwMode="auto">
          <a:xfrm>
            <a:off x="2133600" y="547688"/>
            <a:ext cx="3962400" cy="638175"/>
          </a:xfrm>
          <a:prstGeom prst="rect">
            <a:avLst/>
          </a:prstGeom>
          <a:gradFill rotWithShape="1">
            <a:gsLst>
              <a:gs pos="0">
                <a:schemeClr val="accent1"/>
              </a:gs>
              <a:gs pos="100000">
                <a:schemeClr val="accent1">
                  <a:gamma/>
                  <a:tint val="19216"/>
                  <a:invGamma/>
                </a:schemeClr>
              </a:gs>
            </a:gsLst>
            <a:lin ang="0" scaled="1"/>
          </a:gradFill>
          <a:ln w="9525" algn="ctr">
            <a:noFill/>
            <a:miter lim="800000"/>
            <a:headEnd/>
            <a:tailEnd/>
          </a:ln>
          <a:effectLst/>
        </p:spPr>
        <p:txBody>
          <a:bodyPr/>
          <a:lstStyle/>
          <a:p>
            <a:r>
              <a:rPr lang="zh-CN" altLang="en-US" sz="3200">
                <a:latin typeface="楷体_GB2312" pitchFamily="49" charset="-122"/>
                <a:ea typeface="楷体_GB2312" pitchFamily="49" charset="-122"/>
              </a:rPr>
              <a:t>具体变化过程</a:t>
            </a:r>
            <a:r>
              <a:rPr lang="en-US" altLang="zh-CN" sz="3200">
                <a:latin typeface="楷体_GB2312" pitchFamily="49" charset="-122"/>
                <a:ea typeface="楷体_GB2312" pitchFamily="49" charset="-122"/>
              </a:rPr>
              <a:t>:</a:t>
            </a:r>
          </a:p>
        </p:txBody>
      </p:sp>
      <p:sp>
        <p:nvSpPr>
          <p:cNvPr id="18444" name="Text Box 12"/>
          <p:cNvSpPr txBox="1">
            <a:spLocks noChangeArrowheads="1"/>
          </p:cNvSpPr>
          <p:nvPr/>
        </p:nvSpPr>
        <p:spPr bwMode="auto">
          <a:xfrm>
            <a:off x="5308600" y="1447800"/>
            <a:ext cx="3759200" cy="946150"/>
          </a:xfrm>
          <a:prstGeom prst="rect">
            <a:avLst/>
          </a:prstGeom>
          <a:noFill/>
          <a:ln w="9525">
            <a:noFill/>
            <a:miter lim="800000"/>
            <a:headEnd/>
            <a:tailEnd/>
          </a:ln>
          <a:effectLst/>
        </p:spPr>
        <p:txBody>
          <a:bodyPr>
            <a:spAutoFit/>
          </a:bodyPr>
          <a:lstStyle/>
          <a:p>
            <a:pPr algn="ctr"/>
            <a:r>
              <a:rPr lang="zh-CN" altLang="en-US" sz="2800">
                <a:latin typeface="楷体_GB2312" pitchFamily="49" charset="-122"/>
                <a:ea typeface="楷体_GB2312" pitchFamily="49" charset="-122"/>
              </a:rPr>
              <a:t>这种变化可否遗传</a:t>
            </a:r>
            <a:r>
              <a:rPr lang="en-US" altLang="zh-CN" sz="2800">
                <a:latin typeface="楷体_GB2312" pitchFamily="49" charset="-122"/>
                <a:ea typeface="楷体_GB2312" pitchFamily="49" charset="-122"/>
              </a:rPr>
              <a:t>?</a:t>
            </a:r>
          </a:p>
          <a:p>
            <a:pPr algn="ctr"/>
            <a:r>
              <a:rPr lang="zh-CN" altLang="en-US" sz="2800">
                <a:latin typeface="楷体_GB2312" pitchFamily="49" charset="-122"/>
                <a:ea typeface="楷体_GB2312" pitchFamily="49" charset="-122"/>
              </a:rPr>
              <a:t>如何遗传？</a:t>
            </a:r>
          </a:p>
        </p:txBody>
      </p:sp>
      <p:sp>
        <p:nvSpPr>
          <p:cNvPr id="18445" name="Text Box 13"/>
          <p:cNvSpPr txBox="1">
            <a:spLocks noChangeArrowheads="1"/>
          </p:cNvSpPr>
          <p:nvPr/>
        </p:nvSpPr>
        <p:spPr bwMode="auto">
          <a:xfrm>
            <a:off x="5880100" y="2424113"/>
            <a:ext cx="3187700" cy="519112"/>
          </a:xfrm>
          <a:prstGeom prst="rect">
            <a:avLst/>
          </a:prstGeom>
          <a:noFill/>
          <a:ln w="9525">
            <a:noFill/>
            <a:miter lim="800000"/>
            <a:headEnd/>
            <a:tailEnd/>
          </a:ln>
          <a:effectLst/>
        </p:spPr>
        <p:txBody>
          <a:bodyPr>
            <a:spAutoFit/>
          </a:bodyPr>
          <a:lstStyle/>
          <a:p>
            <a:r>
              <a:rPr lang="zh-CN" altLang="en-US" sz="2800">
                <a:solidFill>
                  <a:srgbClr val="0000FF"/>
                </a:solidFill>
                <a:latin typeface="楷体_GB2312" pitchFamily="49" charset="-122"/>
                <a:ea typeface="楷体_GB2312" pitchFamily="49" charset="-122"/>
              </a:rPr>
              <a:t>可以遗传</a:t>
            </a:r>
          </a:p>
        </p:txBody>
      </p:sp>
      <p:sp>
        <p:nvSpPr>
          <p:cNvPr id="18446" name="Rectangle 14"/>
          <p:cNvSpPr>
            <a:spLocks noChangeArrowheads="1"/>
          </p:cNvSpPr>
          <p:nvPr/>
        </p:nvSpPr>
        <p:spPr bwMode="auto">
          <a:xfrm>
            <a:off x="5867400" y="3124200"/>
            <a:ext cx="2819400" cy="2654300"/>
          </a:xfrm>
          <a:prstGeom prst="rect">
            <a:avLst/>
          </a:prstGeom>
          <a:noFill/>
          <a:ln w="9525">
            <a:noFill/>
            <a:miter lim="800000"/>
            <a:headEnd/>
            <a:tailEnd/>
          </a:ln>
          <a:effectLst/>
        </p:spPr>
        <p:txBody>
          <a:bodyPr>
            <a:spAutoFit/>
          </a:bodyPr>
          <a:lstStyle/>
          <a:p>
            <a:r>
              <a:rPr lang="zh-CN" altLang="en-US" sz="2800">
                <a:solidFill>
                  <a:srgbClr val="0000FF"/>
                </a:solidFill>
                <a:latin typeface="楷体_GB2312" pitchFamily="49" charset="-122"/>
                <a:ea typeface="楷体_GB2312" pitchFamily="49" charset="-122"/>
              </a:rPr>
              <a:t>突变后的</a:t>
            </a:r>
            <a:r>
              <a:rPr lang="en-US" altLang="zh-CN" sz="2800">
                <a:solidFill>
                  <a:srgbClr val="0000FF"/>
                </a:solidFill>
                <a:latin typeface="楷体_GB2312" pitchFamily="49" charset="-122"/>
                <a:ea typeface="楷体_GB2312" pitchFamily="49" charset="-122"/>
              </a:rPr>
              <a:t>DNA</a:t>
            </a:r>
            <a:r>
              <a:rPr lang="zh-CN" altLang="en-US" sz="2800">
                <a:solidFill>
                  <a:srgbClr val="0000FF"/>
                </a:solidFill>
                <a:latin typeface="楷体_GB2312" pitchFamily="49" charset="-122"/>
                <a:ea typeface="楷体_GB2312" pitchFamily="49" charset="-122"/>
              </a:rPr>
              <a:t>分子复制</a:t>
            </a:r>
            <a:r>
              <a:rPr lang="en-US" altLang="zh-CN" sz="2800">
                <a:solidFill>
                  <a:srgbClr val="0000FF"/>
                </a:solidFill>
                <a:latin typeface="楷体_GB2312" pitchFamily="49" charset="-122"/>
                <a:ea typeface="楷体_GB2312" pitchFamily="49" charset="-122"/>
              </a:rPr>
              <a:t>,</a:t>
            </a:r>
            <a:r>
              <a:rPr lang="zh-CN" altLang="en-US" sz="2800">
                <a:solidFill>
                  <a:srgbClr val="0000FF"/>
                </a:solidFill>
                <a:latin typeface="楷体_GB2312" pitchFamily="49" charset="-122"/>
                <a:ea typeface="楷体_GB2312" pitchFamily="49" charset="-122"/>
              </a:rPr>
              <a:t>通过减数分裂形成带有突变基因的生殖细胞</a:t>
            </a:r>
            <a:r>
              <a:rPr lang="en-US" altLang="zh-CN" sz="2800">
                <a:solidFill>
                  <a:srgbClr val="0000FF"/>
                </a:solidFill>
                <a:latin typeface="楷体_GB2312" pitchFamily="49" charset="-122"/>
                <a:ea typeface="楷体_GB2312" pitchFamily="49" charset="-122"/>
              </a:rPr>
              <a:t>,</a:t>
            </a:r>
            <a:r>
              <a:rPr lang="zh-CN" altLang="en-US" sz="2800">
                <a:solidFill>
                  <a:srgbClr val="0000FF"/>
                </a:solidFill>
                <a:latin typeface="楷体_GB2312" pitchFamily="49" charset="-122"/>
                <a:ea typeface="楷体_GB2312" pitchFamily="49" charset="-122"/>
              </a:rPr>
              <a:t>并将突变基因传给下一代</a:t>
            </a:r>
            <a:r>
              <a:rPr lang="en-US" altLang="zh-CN" sz="2800">
                <a:solidFill>
                  <a:srgbClr val="0000FF"/>
                </a:solidFill>
                <a:latin typeface="楷体_GB2312" pitchFamily="49" charset="-122"/>
                <a:ea typeface="楷体_GB2312" pitchFamily="49" charset="-122"/>
              </a:rPr>
              <a:t>.</a:t>
            </a:r>
          </a:p>
        </p:txBody>
      </p:sp>
      <p:sp>
        <p:nvSpPr>
          <p:cNvPr id="18447" name="Text Box 1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pic>
        <p:nvPicPr>
          <p:cNvPr id="18448" name="Picture 16" descr="wenhao"/>
          <p:cNvPicPr>
            <a:picLocks noChangeAspect="1" noChangeArrowheads="1" noCrop="1"/>
          </p:cNvPicPr>
          <p:nvPr/>
        </p:nvPicPr>
        <p:blipFill>
          <a:blip r:embed="rId3" cstate="print"/>
          <a:srcRect/>
          <a:stretch>
            <a:fillRect/>
          </a:stretch>
        </p:blipFill>
        <p:spPr bwMode="gray">
          <a:xfrm>
            <a:off x="5638800" y="914400"/>
            <a:ext cx="546100" cy="6477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442"/>
                                        </p:tgtEl>
                                        <p:attrNameLst>
                                          <p:attrName>style.visibility</p:attrName>
                                        </p:attrNameLst>
                                      </p:cBhvr>
                                      <p:to>
                                        <p:strVal val="visible"/>
                                      </p:to>
                                    </p:set>
                                    <p:animEffect transition="in" filter="slide(fromTop)">
                                      <p:cBhvr>
                                        <p:cTn id="7" dur="500"/>
                                        <p:tgtEl>
                                          <p:spTgt spid="18442"/>
                                        </p:tgtEl>
                                      </p:cBhvr>
                                    </p:animEffect>
                                  </p:childTnLst>
                                </p:cTn>
                              </p:par>
                            </p:childTnLst>
                          </p:cTn>
                        </p:par>
                        <p:par>
                          <p:cTn id="8" fill="hold">
                            <p:stCondLst>
                              <p:cond delay="500"/>
                            </p:stCondLst>
                            <p:childTnLst>
                              <p:par>
                                <p:cTn id="9" presetID="12" presetClass="entr" presetSubtype="1" fill="hold" grpId="0" nodeType="afterEffect">
                                  <p:stCondLst>
                                    <p:cond delay="2000"/>
                                  </p:stCondLst>
                                  <p:childTnLst>
                                    <p:set>
                                      <p:cBhvr>
                                        <p:cTn id="10" dur="1" fill="hold">
                                          <p:stCondLst>
                                            <p:cond delay="0"/>
                                          </p:stCondLst>
                                        </p:cTn>
                                        <p:tgtEl>
                                          <p:spTgt spid="18441"/>
                                        </p:tgtEl>
                                        <p:attrNameLst>
                                          <p:attrName>style.visibility</p:attrName>
                                        </p:attrNameLst>
                                      </p:cBhvr>
                                      <p:to>
                                        <p:strVal val="visible"/>
                                      </p:to>
                                    </p:set>
                                    <p:animEffect transition="in" filter="slide(fromTop)">
                                      <p:cBhvr>
                                        <p:cTn id="11" dur="500"/>
                                        <p:tgtEl>
                                          <p:spTgt spid="18441"/>
                                        </p:tgtEl>
                                      </p:cBhvr>
                                    </p:animEffect>
                                  </p:childTnLst>
                                </p:cTn>
                              </p:par>
                            </p:childTnLst>
                          </p:cTn>
                        </p:par>
                        <p:par>
                          <p:cTn id="12" fill="hold">
                            <p:stCondLst>
                              <p:cond delay="3000"/>
                            </p:stCondLst>
                            <p:childTnLst>
                              <p:par>
                                <p:cTn id="13" presetID="12" presetClass="entr" presetSubtype="1" fill="hold" grpId="0" nodeType="afterEffect">
                                  <p:stCondLst>
                                    <p:cond delay="2000"/>
                                  </p:stCondLst>
                                  <p:childTnLst>
                                    <p:set>
                                      <p:cBhvr>
                                        <p:cTn id="14" dur="1" fill="hold">
                                          <p:stCondLst>
                                            <p:cond delay="0"/>
                                          </p:stCondLst>
                                        </p:cTn>
                                        <p:tgtEl>
                                          <p:spTgt spid="18440"/>
                                        </p:tgtEl>
                                        <p:attrNameLst>
                                          <p:attrName>style.visibility</p:attrName>
                                        </p:attrNameLst>
                                      </p:cBhvr>
                                      <p:to>
                                        <p:strVal val="visible"/>
                                      </p:to>
                                    </p:set>
                                    <p:animEffect transition="in" filter="slide(fromTop)">
                                      <p:cBhvr>
                                        <p:cTn id="15" dur="500"/>
                                        <p:tgtEl>
                                          <p:spTgt spid="18440"/>
                                        </p:tgtEl>
                                      </p:cBhvr>
                                    </p:animEffect>
                                  </p:childTnLst>
                                </p:cTn>
                              </p:par>
                            </p:childTnLst>
                          </p:cTn>
                        </p:par>
                        <p:par>
                          <p:cTn id="16" fill="hold">
                            <p:stCondLst>
                              <p:cond delay="5500"/>
                            </p:stCondLst>
                            <p:childTnLst>
                              <p:par>
                                <p:cTn id="17" presetID="12" presetClass="entr" presetSubtype="1" fill="hold" grpId="0" nodeType="afterEffect">
                                  <p:stCondLst>
                                    <p:cond delay="2000"/>
                                  </p:stCondLst>
                                  <p:childTnLst>
                                    <p:set>
                                      <p:cBhvr>
                                        <p:cTn id="18" dur="1" fill="hold">
                                          <p:stCondLst>
                                            <p:cond delay="0"/>
                                          </p:stCondLst>
                                        </p:cTn>
                                        <p:tgtEl>
                                          <p:spTgt spid="18439"/>
                                        </p:tgtEl>
                                        <p:attrNameLst>
                                          <p:attrName>style.visibility</p:attrName>
                                        </p:attrNameLst>
                                      </p:cBhvr>
                                      <p:to>
                                        <p:strVal val="visible"/>
                                      </p:to>
                                    </p:set>
                                    <p:animEffect transition="in" filter="slide(fromTop)">
                                      <p:cBhvr>
                                        <p:cTn id="19" dur="500"/>
                                        <p:tgtEl>
                                          <p:spTgt spid="18439"/>
                                        </p:tgtEl>
                                      </p:cBhvr>
                                    </p:animEffect>
                                  </p:childTnLst>
                                </p:cTn>
                              </p:par>
                            </p:childTnLst>
                          </p:cTn>
                        </p:par>
                        <p:par>
                          <p:cTn id="20" fill="hold">
                            <p:stCondLst>
                              <p:cond delay="8000"/>
                            </p:stCondLst>
                            <p:childTnLst>
                              <p:par>
                                <p:cTn id="21" presetID="12" presetClass="entr" presetSubtype="1" fill="hold" grpId="0" nodeType="afterEffect">
                                  <p:stCondLst>
                                    <p:cond delay="2000"/>
                                  </p:stCondLst>
                                  <p:childTnLst>
                                    <p:set>
                                      <p:cBhvr>
                                        <p:cTn id="22" dur="1" fill="hold">
                                          <p:stCondLst>
                                            <p:cond delay="0"/>
                                          </p:stCondLst>
                                        </p:cTn>
                                        <p:tgtEl>
                                          <p:spTgt spid="18438"/>
                                        </p:tgtEl>
                                        <p:attrNameLst>
                                          <p:attrName>style.visibility</p:attrName>
                                        </p:attrNameLst>
                                      </p:cBhvr>
                                      <p:to>
                                        <p:strVal val="visible"/>
                                      </p:to>
                                    </p:set>
                                    <p:animEffect transition="in" filter="slide(fromTop)">
                                      <p:cBhvr>
                                        <p:cTn id="23" dur="500"/>
                                        <p:tgtEl>
                                          <p:spTgt spid="18438"/>
                                        </p:tgtEl>
                                      </p:cBhvr>
                                    </p:animEffect>
                                  </p:childTnLst>
                                </p:cTn>
                              </p:par>
                            </p:childTnLst>
                          </p:cTn>
                        </p:par>
                        <p:par>
                          <p:cTn id="24" fill="hold">
                            <p:stCondLst>
                              <p:cond delay="10500"/>
                            </p:stCondLst>
                            <p:childTnLst>
                              <p:par>
                                <p:cTn id="25" presetID="12" presetClass="entr" presetSubtype="1" fill="hold" grpId="0" nodeType="afterEffect">
                                  <p:stCondLst>
                                    <p:cond delay="2000"/>
                                  </p:stCondLst>
                                  <p:childTnLst>
                                    <p:set>
                                      <p:cBhvr>
                                        <p:cTn id="26" dur="1" fill="hold">
                                          <p:stCondLst>
                                            <p:cond delay="0"/>
                                          </p:stCondLst>
                                        </p:cTn>
                                        <p:tgtEl>
                                          <p:spTgt spid="18437"/>
                                        </p:tgtEl>
                                        <p:attrNameLst>
                                          <p:attrName>style.visibility</p:attrName>
                                        </p:attrNameLst>
                                      </p:cBhvr>
                                      <p:to>
                                        <p:strVal val="visible"/>
                                      </p:to>
                                    </p:set>
                                    <p:animEffect transition="in" filter="slide(fromTop)">
                                      <p:cBhvr>
                                        <p:cTn id="27" dur="500"/>
                                        <p:tgtEl>
                                          <p:spTgt spid="18437"/>
                                        </p:tgtEl>
                                      </p:cBhvr>
                                    </p:animEffect>
                                  </p:childTnLst>
                                </p:cTn>
                              </p:par>
                            </p:childTnLst>
                          </p:cTn>
                        </p:par>
                        <p:par>
                          <p:cTn id="28" fill="hold">
                            <p:stCondLst>
                              <p:cond delay="13000"/>
                            </p:stCondLst>
                            <p:childTnLst>
                              <p:par>
                                <p:cTn id="29" presetID="12" presetClass="entr" presetSubtype="1" fill="hold" grpId="0" nodeType="afterEffect">
                                  <p:stCondLst>
                                    <p:cond delay="2000"/>
                                  </p:stCondLst>
                                  <p:childTnLst>
                                    <p:set>
                                      <p:cBhvr>
                                        <p:cTn id="30" dur="1" fill="hold">
                                          <p:stCondLst>
                                            <p:cond delay="0"/>
                                          </p:stCondLst>
                                        </p:cTn>
                                        <p:tgtEl>
                                          <p:spTgt spid="18436"/>
                                        </p:tgtEl>
                                        <p:attrNameLst>
                                          <p:attrName>style.visibility</p:attrName>
                                        </p:attrNameLst>
                                      </p:cBhvr>
                                      <p:to>
                                        <p:strVal val="visible"/>
                                      </p:to>
                                    </p:set>
                                    <p:animEffect transition="in" filter="slide(fromTop)">
                                      <p:cBhvr>
                                        <p:cTn id="31" dur="500"/>
                                        <p:tgtEl>
                                          <p:spTgt spid="18436"/>
                                        </p:tgtEl>
                                      </p:cBhvr>
                                    </p:animEffect>
                                  </p:childTnLst>
                                </p:cTn>
                              </p:par>
                            </p:childTnLst>
                          </p:cTn>
                        </p:par>
                        <p:par>
                          <p:cTn id="32" fill="hold">
                            <p:stCondLst>
                              <p:cond delay="15500"/>
                            </p:stCondLst>
                            <p:childTnLst>
                              <p:par>
                                <p:cTn id="33" presetID="12" presetClass="entr" presetSubtype="1" fill="hold" grpId="0" nodeType="afterEffect">
                                  <p:stCondLst>
                                    <p:cond delay="2000"/>
                                  </p:stCondLst>
                                  <p:childTnLst>
                                    <p:set>
                                      <p:cBhvr>
                                        <p:cTn id="34" dur="1" fill="hold">
                                          <p:stCondLst>
                                            <p:cond delay="0"/>
                                          </p:stCondLst>
                                        </p:cTn>
                                        <p:tgtEl>
                                          <p:spTgt spid="18435"/>
                                        </p:tgtEl>
                                        <p:attrNameLst>
                                          <p:attrName>style.visibility</p:attrName>
                                        </p:attrNameLst>
                                      </p:cBhvr>
                                      <p:to>
                                        <p:strVal val="visible"/>
                                      </p:to>
                                    </p:set>
                                    <p:animEffect transition="in" filter="slide(fromTop)">
                                      <p:cBhvr>
                                        <p:cTn id="35" dur="500"/>
                                        <p:tgtEl>
                                          <p:spTgt spid="18435"/>
                                        </p:tgtEl>
                                      </p:cBhvr>
                                    </p:animEffect>
                                  </p:childTnLst>
                                </p:cTn>
                              </p:par>
                            </p:childTnLst>
                          </p:cTn>
                        </p:par>
                        <p:par>
                          <p:cTn id="36" fill="hold">
                            <p:stCondLst>
                              <p:cond delay="18000"/>
                            </p:stCondLst>
                            <p:childTnLst>
                              <p:par>
                                <p:cTn id="37" presetID="12" presetClass="entr" presetSubtype="1" fill="hold" grpId="0" nodeType="afterEffect">
                                  <p:stCondLst>
                                    <p:cond delay="2000"/>
                                  </p:stCondLst>
                                  <p:childTnLst>
                                    <p:set>
                                      <p:cBhvr>
                                        <p:cTn id="38" dur="1" fill="hold">
                                          <p:stCondLst>
                                            <p:cond delay="0"/>
                                          </p:stCondLst>
                                        </p:cTn>
                                        <p:tgtEl>
                                          <p:spTgt spid="18434"/>
                                        </p:tgtEl>
                                        <p:attrNameLst>
                                          <p:attrName>style.visibility</p:attrName>
                                        </p:attrNameLst>
                                      </p:cBhvr>
                                      <p:to>
                                        <p:strVal val="visible"/>
                                      </p:to>
                                    </p:set>
                                    <p:animEffect transition="in" filter="slide(fromTop)">
                                      <p:cBhvr>
                                        <p:cTn id="39" dur="500"/>
                                        <p:tgtEl>
                                          <p:spTgt spid="18434"/>
                                        </p:tgtEl>
                                      </p:cBhvr>
                                    </p:animEffect>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nodeType="clickEffect">
                                  <p:stCondLst>
                                    <p:cond delay="0"/>
                                  </p:stCondLst>
                                  <p:childTnLst>
                                    <p:set>
                                      <p:cBhvr>
                                        <p:cTn id="43" dur="1" fill="hold">
                                          <p:stCondLst>
                                            <p:cond delay="0"/>
                                          </p:stCondLst>
                                        </p:cTn>
                                        <p:tgtEl>
                                          <p:spTgt spid="18448"/>
                                        </p:tgtEl>
                                        <p:attrNameLst>
                                          <p:attrName>style.visibility</p:attrName>
                                        </p:attrNameLst>
                                      </p:cBhvr>
                                      <p:to>
                                        <p:strVal val="visible"/>
                                      </p:to>
                                    </p:set>
                                    <p:anim calcmode="lin" valueType="num">
                                      <p:cBhvr>
                                        <p:cTn id="44" dur="1000" fill="hold"/>
                                        <p:tgtEl>
                                          <p:spTgt spid="18448"/>
                                        </p:tgtEl>
                                        <p:attrNameLst>
                                          <p:attrName>ppt_w</p:attrName>
                                        </p:attrNameLst>
                                      </p:cBhvr>
                                      <p:tavLst>
                                        <p:tav tm="0">
                                          <p:val>
                                            <p:fltVal val="0"/>
                                          </p:val>
                                        </p:tav>
                                        <p:tav tm="100000">
                                          <p:val>
                                            <p:strVal val="#ppt_w"/>
                                          </p:val>
                                        </p:tav>
                                      </p:tavLst>
                                    </p:anim>
                                    <p:anim calcmode="lin" valueType="num">
                                      <p:cBhvr>
                                        <p:cTn id="45" dur="1000" fill="hold"/>
                                        <p:tgtEl>
                                          <p:spTgt spid="18448"/>
                                        </p:tgtEl>
                                        <p:attrNameLst>
                                          <p:attrName>ppt_h</p:attrName>
                                        </p:attrNameLst>
                                      </p:cBhvr>
                                      <p:tavLst>
                                        <p:tav tm="0">
                                          <p:val>
                                            <p:fltVal val="0"/>
                                          </p:val>
                                        </p:tav>
                                        <p:tav tm="100000">
                                          <p:val>
                                            <p:strVal val="#ppt_h"/>
                                          </p:val>
                                        </p:tav>
                                      </p:tavLst>
                                    </p:anim>
                                    <p:anim calcmode="lin" valueType="num">
                                      <p:cBhvr>
                                        <p:cTn id="46" dur="1000" fill="hold"/>
                                        <p:tgtEl>
                                          <p:spTgt spid="18448"/>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18448"/>
                                        </p:tgtEl>
                                        <p:attrNameLst>
                                          <p:attrName>ppt_y</p:attrName>
                                        </p:attrNameLst>
                                      </p:cBhvr>
                                      <p:tavLst>
                                        <p:tav tm="0" fmla="#ppt_y+(sin(-2*pi*(1-$))*-#ppt_x+cos(-2*pi*(1-$))*(1-#ppt_y))*(1-$)">
                                          <p:val>
                                            <p:fltVal val="0"/>
                                          </p:val>
                                        </p:tav>
                                        <p:tav tm="100000">
                                          <p:val>
                                            <p:fltVal val="1"/>
                                          </p:val>
                                        </p:tav>
                                      </p:tavLst>
                                    </p:anim>
                                  </p:childTnLst>
                                </p:cTn>
                              </p:par>
                            </p:childTnLst>
                          </p:cTn>
                        </p:par>
                        <p:par>
                          <p:cTn id="48" fill="hold">
                            <p:stCondLst>
                              <p:cond delay="1000"/>
                            </p:stCondLst>
                            <p:childTnLst>
                              <p:par>
                                <p:cTn id="49" presetID="12" presetClass="entr" presetSubtype="4" fill="hold" grpId="0" nodeType="afterEffect">
                                  <p:stCondLst>
                                    <p:cond delay="0"/>
                                  </p:stCondLst>
                                  <p:childTnLst>
                                    <p:set>
                                      <p:cBhvr>
                                        <p:cTn id="50" dur="1" fill="hold">
                                          <p:stCondLst>
                                            <p:cond delay="0"/>
                                          </p:stCondLst>
                                        </p:cTn>
                                        <p:tgtEl>
                                          <p:spTgt spid="18444"/>
                                        </p:tgtEl>
                                        <p:attrNameLst>
                                          <p:attrName>style.visibility</p:attrName>
                                        </p:attrNameLst>
                                      </p:cBhvr>
                                      <p:to>
                                        <p:strVal val="visible"/>
                                      </p:to>
                                    </p:set>
                                    <p:animEffect transition="in" filter="slide(fromBottom)">
                                      <p:cBhvr>
                                        <p:cTn id="51" dur="500"/>
                                        <p:tgtEl>
                                          <p:spTgt spid="1844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8445"/>
                                        </p:tgtEl>
                                        <p:attrNameLst>
                                          <p:attrName>style.visibility</p:attrName>
                                        </p:attrNameLst>
                                      </p:cBhvr>
                                      <p:to>
                                        <p:strVal val="visible"/>
                                      </p:to>
                                    </p:set>
                                    <p:animEffect transition="in" filter="blinds(horizontal)">
                                      <p:cBhvr>
                                        <p:cTn id="56" dur="500"/>
                                        <p:tgtEl>
                                          <p:spTgt spid="18445"/>
                                        </p:tgtEl>
                                      </p:cBhvr>
                                    </p:animEffect>
                                  </p:childTnLst>
                                </p:cTn>
                              </p:par>
                              <p:par>
                                <p:cTn id="57" presetID="20" presetClass="entr" presetSubtype="0" fill="hold" grpId="0" nodeType="withEffect">
                                  <p:stCondLst>
                                    <p:cond delay="0"/>
                                  </p:stCondLst>
                                  <p:childTnLst>
                                    <p:set>
                                      <p:cBhvr>
                                        <p:cTn id="58" dur="1" fill="hold">
                                          <p:stCondLst>
                                            <p:cond delay="0"/>
                                          </p:stCondLst>
                                        </p:cTn>
                                        <p:tgtEl>
                                          <p:spTgt spid="18446"/>
                                        </p:tgtEl>
                                        <p:attrNameLst>
                                          <p:attrName>style.visibility</p:attrName>
                                        </p:attrNameLst>
                                      </p:cBhvr>
                                      <p:to>
                                        <p:strVal val="visible"/>
                                      </p:to>
                                    </p:set>
                                    <p:animEffect transition="in" filter="wedge">
                                      <p:cBhvr>
                                        <p:cTn id="59" dur="500"/>
                                        <p:tgtEl>
                                          <p:spTgt spid="18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nimBg="1"/>
      <p:bldP spid="18436" grpId="0" autoUpdateAnimBg="0"/>
      <p:bldP spid="18437" grpId="0" animBg="1"/>
      <p:bldP spid="18438" grpId="0" autoUpdateAnimBg="0"/>
      <p:bldP spid="18439" grpId="0" animBg="1"/>
      <p:bldP spid="18440" grpId="0" autoUpdateAnimBg="0"/>
      <p:bldP spid="18441" grpId="0" animBg="1"/>
      <p:bldP spid="18442" grpId="0" autoUpdateAnimBg="0"/>
      <p:bldP spid="18444" grpId="0" autoUpdateAnimBg="0"/>
      <p:bldP spid="18445" grpId="0" autoUpdateAnimBg="0"/>
      <p:bldP spid="1844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2"/>
          <p:cNvSpPr>
            <a:spLocks noGrp="1"/>
          </p:cNvSpPr>
          <p:nvPr>
            <p:ph type="dt" sz="half" idx="11"/>
          </p:nvPr>
        </p:nvSpPr>
        <p:spPr/>
        <p:txBody>
          <a:bodyPr/>
          <a:lstStyle/>
          <a:p>
            <a:fld id="{C2C0820A-CCF7-4730-9F73-38BCCFBA15B8}" type="datetime1">
              <a:rPr lang="zh-CN" altLang="en-US"/>
              <a:pPr/>
              <a:t>2015-5-21</a:t>
            </a:fld>
            <a:endParaRPr lang="en-US" altLang="zh-CN"/>
          </a:p>
        </p:txBody>
      </p:sp>
      <p:sp>
        <p:nvSpPr>
          <p:cNvPr id="20494" name="Text Box 14"/>
          <p:cNvSpPr txBox="1">
            <a:spLocks noChangeArrowheads="1"/>
          </p:cNvSpPr>
          <p:nvPr/>
        </p:nvSpPr>
        <p:spPr bwMode="auto">
          <a:xfrm>
            <a:off x="1219200" y="1295400"/>
            <a:ext cx="7924800" cy="946150"/>
          </a:xfrm>
          <a:prstGeom prst="rect">
            <a:avLst/>
          </a:prstGeom>
          <a:noFill/>
          <a:ln w="9525">
            <a:noFill/>
            <a:miter lim="800000"/>
            <a:headEnd/>
            <a:tailEnd/>
          </a:ln>
          <a:effectLst/>
        </p:spPr>
        <p:txBody>
          <a:bodyPr>
            <a:spAutoFit/>
          </a:bodyPr>
          <a:lstStyle/>
          <a:p>
            <a:r>
              <a:rPr lang="en-US" altLang="zh-CN" sz="2800">
                <a:latin typeface="宋体" pitchFamily="2" charset="-122"/>
                <a:ea typeface="宋体" pitchFamily="2" charset="-122"/>
              </a:rPr>
              <a:t>DNA</a:t>
            </a:r>
            <a:r>
              <a:rPr lang="zh-CN" altLang="en-US" sz="2800">
                <a:latin typeface="宋体" pitchFamily="2" charset="-122"/>
                <a:ea typeface="宋体" pitchFamily="2" charset="-122"/>
              </a:rPr>
              <a:t>分子中发生的 </a:t>
            </a:r>
            <a:r>
              <a:rPr lang="zh-CN" altLang="en-US" sz="2800" u="sng">
                <a:latin typeface="宋体" pitchFamily="2" charset="-122"/>
                <a:ea typeface="宋体" pitchFamily="2" charset="-122"/>
              </a:rPr>
              <a:t>           </a:t>
            </a:r>
            <a:r>
              <a:rPr lang="zh-CN" altLang="en-US" sz="2800">
                <a:latin typeface="宋体" pitchFamily="2" charset="-122"/>
                <a:ea typeface="宋体" pitchFamily="2" charset="-122"/>
              </a:rPr>
              <a:t> 改变。</a:t>
            </a:r>
          </a:p>
          <a:p>
            <a:r>
              <a:rPr lang="zh-CN" altLang="en-US" sz="2800">
                <a:latin typeface="宋体" pitchFamily="2" charset="-122"/>
                <a:ea typeface="宋体" pitchFamily="2" charset="-122"/>
              </a:rPr>
              <a:t>包括</a:t>
            </a:r>
            <a:r>
              <a:rPr lang="zh-CN" altLang="en-US" sz="2800">
                <a:solidFill>
                  <a:srgbClr val="FF0000"/>
                </a:solidFill>
                <a:latin typeface="宋体" pitchFamily="2" charset="-122"/>
                <a:ea typeface="宋体" pitchFamily="2" charset="-122"/>
              </a:rPr>
              <a:t>碱基对</a:t>
            </a:r>
            <a:r>
              <a:rPr lang="zh-CN" altLang="en-US" sz="2800">
                <a:latin typeface="宋体" pitchFamily="2" charset="-122"/>
                <a:ea typeface="宋体" pitchFamily="2" charset="-122"/>
              </a:rPr>
              <a:t>的</a:t>
            </a:r>
            <a:r>
              <a:rPr lang="zh-CN" altLang="en-US" sz="2800" u="sng">
                <a:latin typeface="宋体" pitchFamily="2" charset="-122"/>
                <a:ea typeface="宋体" pitchFamily="2" charset="-122"/>
              </a:rPr>
              <a:t>     </a:t>
            </a:r>
            <a:r>
              <a:rPr lang="zh-CN" altLang="en-US" sz="2800">
                <a:latin typeface="宋体" pitchFamily="2" charset="-122"/>
                <a:ea typeface="宋体" pitchFamily="2" charset="-122"/>
              </a:rPr>
              <a:t>、</a:t>
            </a:r>
            <a:r>
              <a:rPr lang="zh-CN" altLang="en-US" sz="2800" u="sng">
                <a:latin typeface="宋体" pitchFamily="2" charset="-122"/>
                <a:ea typeface="宋体" pitchFamily="2" charset="-122"/>
              </a:rPr>
              <a:t>      </a:t>
            </a:r>
            <a:r>
              <a:rPr lang="zh-CN" altLang="en-US" sz="2800">
                <a:latin typeface="宋体" pitchFamily="2" charset="-122"/>
                <a:ea typeface="宋体" pitchFamily="2" charset="-122"/>
              </a:rPr>
              <a:t>和</a:t>
            </a:r>
            <a:r>
              <a:rPr lang="zh-CN" altLang="en-US" sz="2800" u="sng">
                <a:latin typeface="宋体" pitchFamily="2" charset="-122"/>
                <a:ea typeface="宋体" pitchFamily="2" charset="-122"/>
              </a:rPr>
              <a:t>     </a:t>
            </a:r>
            <a:r>
              <a:rPr lang="zh-CN" altLang="en-US" sz="2800">
                <a:latin typeface="宋体" pitchFamily="2" charset="-122"/>
                <a:ea typeface="宋体" pitchFamily="2" charset="-122"/>
              </a:rPr>
              <a:t>。</a:t>
            </a:r>
            <a:r>
              <a:rPr lang="zh-CN" altLang="en-US" sz="2800">
                <a:latin typeface="华文仿宋" pitchFamily="2" charset="-122"/>
                <a:ea typeface="华文仿宋" pitchFamily="2" charset="-122"/>
              </a:rPr>
              <a:t>        </a:t>
            </a:r>
          </a:p>
        </p:txBody>
      </p:sp>
      <p:sp>
        <p:nvSpPr>
          <p:cNvPr id="20495" name="Text Box 15"/>
          <p:cNvSpPr txBox="1">
            <a:spLocks noChangeArrowheads="1"/>
          </p:cNvSpPr>
          <p:nvPr/>
        </p:nvSpPr>
        <p:spPr bwMode="auto">
          <a:xfrm>
            <a:off x="4781560" y="1706554"/>
            <a:ext cx="1219200" cy="579438"/>
          </a:xfrm>
          <a:prstGeom prst="rect">
            <a:avLst/>
          </a:prstGeom>
          <a:noFill/>
          <a:ln w="9525">
            <a:noFill/>
            <a:miter lim="800000"/>
            <a:headEnd/>
            <a:tailEnd/>
          </a:ln>
          <a:effectLst/>
        </p:spPr>
        <p:txBody>
          <a:bodyPr>
            <a:spAutoFit/>
          </a:bodyPr>
          <a:lstStyle/>
          <a:p>
            <a:r>
              <a:rPr lang="zh-CN" altLang="en-US" sz="3200" dirty="0">
                <a:solidFill>
                  <a:srgbClr val="0000FF"/>
                </a:solidFill>
                <a:ea typeface="楷体_GB2312" pitchFamily="49" charset="-122"/>
              </a:rPr>
              <a:t>增添</a:t>
            </a:r>
          </a:p>
        </p:txBody>
      </p:sp>
      <p:sp>
        <p:nvSpPr>
          <p:cNvPr id="20496" name="Text Box 16"/>
          <p:cNvSpPr txBox="1">
            <a:spLocks noChangeArrowheads="1"/>
          </p:cNvSpPr>
          <p:nvPr/>
        </p:nvSpPr>
        <p:spPr bwMode="auto">
          <a:xfrm>
            <a:off x="6067444" y="1643050"/>
            <a:ext cx="1219200" cy="579438"/>
          </a:xfrm>
          <a:prstGeom prst="rect">
            <a:avLst/>
          </a:prstGeom>
          <a:noFill/>
          <a:ln w="9525">
            <a:noFill/>
            <a:miter lim="800000"/>
            <a:headEnd/>
            <a:tailEnd/>
          </a:ln>
          <a:effectLst/>
        </p:spPr>
        <p:txBody>
          <a:bodyPr>
            <a:spAutoFit/>
          </a:bodyPr>
          <a:lstStyle/>
          <a:p>
            <a:r>
              <a:rPr lang="zh-CN" altLang="en-US" sz="3200" dirty="0">
                <a:solidFill>
                  <a:srgbClr val="0000FF"/>
                </a:solidFill>
                <a:ea typeface="楷体_GB2312" pitchFamily="49" charset="-122"/>
              </a:rPr>
              <a:t>缺失</a:t>
            </a:r>
          </a:p>
        </p:txBody>
      </p:sp>
      <p:sp>
        <p:nvSpPr>
          <p:cNvPr id="20497" name="Text Box 17"/>
          <p:cNvSpPr txBox="1">
            <a:spLocks noChangeArrowheads="1"/>
          </p:cNvSpPr>
          <p:nvPr/>
        </p:nvSpPr>
        <p:spPr bwMode="auto">
          <a:xfrm>
            <a:off x="3357554" y="1643050"/>
            <a:ext cx="1143000" cy="579438"/>
          </a:xfrm>
          <a:prstGeom prst="rect">
            <a:avLst/>
          </a:prstGeom>
          <a:noFill/>
          <a:ln w="9525">
            <a:noFill/>
            <a:miter lim="800000"/>
            <a:headEnd/>
            <a:tailEnd/>
          </a:ln>
          <a:effectLst/>
        </p:spPr>
        <p:txBody>
          <a:bodyPr>
            <a:spAutoFit/>
          </a:bodyPr>
          <a:lstStyle/>
          <a:p>
            <a:r>
              <a:rPr lang="zh-CN" altLang="en-US" sz="3200" dirty="0" smtClean="0">
                <a:solidFill>
                  <a:srgbClr val="0000FF"/>
                </a:solidFill>
                <a:ea typeface="楷体_GB2312" pitchFamily="49" charset="-122"/>
              </a:rPr>
              <a:t>替换</a:t>
            </a:r>
            <a:endParaRPr lang="zh-CN" altLang="en-US" sz="3200" dirty="0">
              <a:solidFill>
                <a:srgbClr val="0000FF"/>
              </a:solidFill>
              <a:ea typeface="楷体_GB2312" pitchFamily="49" charset="-122"/>
            </a:endParaRPr>
          </a:p>
        </p:txBody>
      </p:sp>
      <p:sp>
        <p:nvSpPr>
          <p:cNvPr id="20498" name="Text Box 18"/>
          <p:cNvSpPr txBox="1">
            <a:spLocks noChangeArrowheads="1"/>
          </p:cNvSpPr>
          <p:nvPr/>
        </p:nvSpPr>
        <p:spPr bwMode="auto">
          <a:xfrm>
            <a:off x="4154488" y="1265238"/>
            <a:ext cx="2362200" cy="579437"/>
          </a:xfrm>
          <a:prstGeom prst="rect">
            <a:avLst/>
          </a:prstGeom>
          <a:noFill/>
          <a:ln w="9525">
            <a:noFill/>
            <a:miter lim="800000"/>
            <a:headEnd/>
            <a:tailEnd/>
          </a:ln>
          <a:effectLst/>
        </p:spPr>
        <p:txBody>
          <a:bodyPr>
            <a:spAutoFit/>
          </a:bodyPr>
          <a:lstStyle/>
          <a:p>
            <a:r>
              <a:rPr lang="zh-CN" altLang="en-US" sz="3200">
                <a:solidFill>
                  <a:srgbClr val="0000FF"/>
                </a:solidFill>
                <a:ea typeface="楷体_GB2312" pitchFamily="49" charset="-122"/>
              </a:rPr>
              <a:t>基因结构</a:t>
            </a:r>
          </a:p>
        </p:txBody>
      </p:sp>
      <p:sp>
        <p:nvSpPr>
          <p:cNvPr id="20499" name="Rectangle 19"/>
          <p:cNvSpPr>
            <a:spLocks noChangeArrowheads="1"/>
          </p:cNvSpPr>
          <p:nvPr/>
        </p:nvSpPr>
        <p:spPr bwMode="auto">
          <a:xfrm>
            <a:off x="1979613" y="484188"/>
            <a:ext cx="6046787" cy="641350"/>
          </a:xfrm>
          <a:prstGeom prst="rect">
            <a:avLst/>
          </a:prstGeom>
          <a:noFill/>
          <a:ln w="9525">
            <a:noFill/>
            <a:miter lim="800000"/>
            <a:headEnd/>
            <a:tailEnd/>
          </a:ln>
          <a:effectLst/>
        </p:spPr>
        <p:txBody>
          <a:bodyPr>
            <a:spAutoFit/>
          </a:bodyPr>
          <a:lstStyle/>
          <a:p>
            <a:r>
              <a:rPr lang="zh-CN" altLang="en-US" sz="3600">
                <a:solidFill>
                  <a:srgbClr val="003300"/>
                </a:solidFill>
                <a:latin typeface="楷体_GB2312" pitchFamily="49" charset="-122"/>
                <a:ea typeface="楷体_GB2312" pitchFamily="49" charset="-122"/>
              </a:rPr>
              <a:t>（一）基因突变的概念：</a:t>
            </a:r>
          </a:p>
        </p:txBody>
      </p:sp>
      <p:sp>
        <p:nvSpPr>
          <p:cNvPr id="20500" name="Text Box 20"/>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grpSp>
        <p:nvGrpSpPr>
          <p:cNvPr id="20501" name="Group 21"/>
          <p:cNvGrpSpPr>
            <a:grpSpLocks/>
          </p:cNvGrpSpPr>
          <p:nvPr/>
        </p:nvGrpSpPr>
        <p:grpSpPr bwMode="auto">
          <a:xfrm>
            <a:off x="1454150" y="2705100"/>
            <a:ext cx="1665288" cy="3519488"/>
            <a:chOff x="1080" y="1833"/>
            <a:chExt cx="1049" cy="2217"/>
          </a:xfrm>
        </p:grpSpPr>
        <p:sp>
          <p:nvSpPr>
            <p:cNvPr id="20502" name="Text Box 22"/>
            <p:cNvSpPr txBox="1">
              <a:spLocks noChangeArrowheads="1"/>
            </p:cNvSpPr>
            <p:nvPr/>
          </p:nvSpPr>
          <p:spPr bwMode="auto">
            <a:xfrm>
              <a:off x="1080" y="1833"/>
              <a:ext cx="901"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Ｔ</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Ａ</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03" name="Text Box 23"/>
            <p:cNvSpPr txBox="1">
              <a:spLocks noChangeArrowheads="1"/>
            </p:cNvSpPr>
            <p:nvPr/>
          </p:nvSpPr>
          <p:spPr bwMode="auto">
            <a:xfrm>
              <a:off x="1089" y="3130"/>
              <a:ext cx="1040"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ＴＡ</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ＡＴ</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04" name="Line 24"/>
            <p:cNvSpPr>
              <a:spLocks noChangeShapeType="1"/>
            </p:cNvSpPr>
            <p:nvPr/>
          </p:nvSpPr>
          <p:spPr bwMode="auto">
            <a:xfrm>
              <a:off x="1542" y="2796"/>
              <a:ext cx="0" cy="279"/>
            </a:xfrm>
            <a:prstGeom prst="line">
              <a:avLst/>
            </a:prstGeom>
            <a:noFill/>
            <a:ln w="127000">
              <a:solidFill>
                <a:srgbClr val="FF6600"/>
              </a:solidFill>
              <a:round/>
              <a:headEnd/>
              <a:tailEnd type="triangle" w="lg" len="sm"/>
            </a:ln>
            <a:effectLst/>
          </p:spPr>
          <p:txBody>
            <a:bodyPr lIns="0" tIns="0" rIns="0" bIns="0">
              <a:spAutoFit/>
            </a:bodyPr>
            <a:lstStyle/>
            <a:p>
              <a:endParaRPr lang="zh-CN" altLang="en-US"/>
            </a:p>
          </p:txBody>
        </p:sp>
      </p:grpSp>
      <p:grpSp>
        <p:nvGrpSpPr>
          <p:cNvPr id="20505" name="Group 25"/>
          <p:cNvGrpSpPr>
            <a:grpSpLocks/>
          </p:cNvGrpSpPr>
          <p:nvPr/>
        </p:nvGrpSpPr>
        <p:grpSpPr bwMode="auto">
          <a:xfrm>
            <a:off x="4176713" y="2698750"/>
            <a:ext cx="1414462" cy="3532188"/>
            <a:chOff x="2786" y="1829"/>
            <a:chExt cx="891" cy="2225"/>
          </a:xfrm>
        </p:grpSpPr>
        <p:sp>
          <p:nvSpPr>
            <p:cNvPr id="20506" name="Text Box 26"/>
            <p:cNvSpPr txBox="1">
              <a:spLocks noChangeArrowheads="1"/>
            </p:cNvSpPr>
            <p:nvPr/>
          </p:nvSpPr>
          <p:spPr bwMode="auto">
            <a:xfrm>
              <a:off x="2795" y="1829"/>
              <a:ext cx="882"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Ｔ</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Ａ</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07" name="Text Box 27"/>
            <p:cNvSpPr txBox="1">
              <a:spLocks noChangeArrowheads="1"/>
            </p:cNvSpPr>
            <p:nvPr/>
          </p:nvSpPr>
          <p:spPr bwMode="auto">
            <a:xfrm>
              <a:off x="2786" y="3134"/>
              <a:ext cx="882"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08" name="Line 28"/>
            <p:cNvSpPr>
              <a:spLocks noChangeShapeType="1"/>
            </p:cNvSpPr>
            <p:nvPr/>
          </p:nvSpPr>
          <p:spPr bwMode="auto">
            <a:xfrm>
              <a:off x="3238" y="2786"/>
              <a:ext cx="0" cy="279"/>
            </a:xfrm>
            <a:prstGeom prst="line">
              <a:avLst/>
            </a:prstGeom>
            <a:noFill/>
            <a:ln w="127000">
              <a:solidFill>
                <a:srgbClr val="FF6600"/>
              </a:solidFill>
              <a:round/>
              <a:headEnd/>
              <a:tailEnd type="triangle" w="lg" len="sm"/>
            </a:ln>
            <a:effectLst/>
          </p:spPr>
          <p:txBody>
            <a:bodyPr lIns="0" tIns="0" rIns="0" bIns="0">
              <a:spAutoFit/>
            </a:bodyPr>
            <a:lstStyle/>
            <a:p>
              <a:endParaRPr lang="zh-CN" altLang="en-US"/>
            </a:p>
          </p:txBody>
        </p:sp>
      </p:grpSp>
      <p:grpSp>
        <p:nvGrpSpPr>
          <p:cNvPr id="20509" name="Group 29"/>
          <p:cNvGrpSpPr>
            <a:grpSpLocks/>
          </p:cNvGrpSpPr>
          <p:nvPr/>
        </p:nvGrpSpPr>
        <p:grpSpPr bwMode="auto">
          <a:xfrm>
            <a:off x="6835775" y="2687638"/>
            <a:ext cx="1400175" cy="3511550"/>
            <a:chOff x="4470" y="1822"/>
            <a:chExt cx="882" cy="2212"/>
          </a:xfrm>
        </p:grpSpPr>
        <p:sp>
          <p:nvSpPr>
            <p:cNvPr id="20510" name="Text Box 30"/>
            <p:cNvSpPr txBox="1">
              <a:spLocks noChangeArrowheads="1"/>
            </p:cNvSpPr>
            <p:nvPr/>
          </p:nvSpPr>
          <p:spPr bwMode="auto">
            <a:xfrm>
              <a:off x="4470" y="3114"/>
              <a:ext cx="882"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Ｃ</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Ｇ</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11" name="Text Box 31"/>
            <p:cNvSpPr txBox="1">
              <a:spLocks noChangeArrowheads="1"/>
            </p:cNvSpPr>
            <p:nvPr/>
          </p:nvSpPr>
          <p:spPr bwMode="auto">
            <a:xfrm>
              <a:off x="4470" y="1822"/>
              <a:ext cx="882" cy="920"/>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en-US" altLang="zh-CN" sz="2400">
                  <a:solidFill>
                    <a:srgbClr val="FF00FF"/>
                  </a:solidFill>
                  <a:latin typeface="楷体_GB2312" pitchFamily="49" charset="-122"/>
                  <a:ea typeface="楷体_GB2312" pitchFamily="49" charset="-122"/>
                </a:rPr>
                <a:t>┯┯┯┯</a:t>
              </a:r>
              <a:br>
                <a:rPr lang="en-US" altLang="zh-CN"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Ａ</a:t>
              </a:r>
              <a:r>
                <a:rPr lang="zh-CN" altLang="en-US" sz="2400">
                  <a:solidFill>
                    <a:srgbClr val="FFFF00"/>
                  </a:solidFill>
                  <a:latin typeface="楷体_GB2312" pitchFamily="49" charset="-122"/>
                  <a:ea typeface="楷体_GB2312" pitchFamily="49" charset="-122"/>
                </a:rPr>
                <a:t>Ｔ</a:t>
              </a:r>
              <a:r>
                <a:rPr lang="zh-CN" altLang="en-US" sz="2400">
                  <a:solidFill>
                    <a:srgbClr val="FF00FF"/>
                  </a:solidFill>
                  <a:latin typeface="楷体_GB2312" pitchFamily="49" charset="-122"/>
                  <a:ea typeface="楷体_GB2312" pitchFamily="49" charset="-122"/>
                </a:rPr>
                <a:t>ＧＣ</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Ｔ</a:t>
              </a:r>
              <a:r>
                <a:rPr lang="zh-CN" altLang="en-US" sz="2400">
                  <a:solidFill>
                    <a:srgbClr val="FFFF00"/>
                  </a:solidFill>
                  <a:latin typeface="楷体_GB2312" pitchFamily="49" charset="-122"/>
                  <a:ea typeface="楷体_GB2312" pitchFamily="49" charset="-122"/>
                </a:rPr>
                <a:t>Ａ</a:t>
              </a:r>
              <a:r>
                <a:rPr lang="zh-CN" altLang="en-US" sz="2400">
                  <a:solidFill>
                    <a:srgbClr val="FF00FF"/>
                  </a:solidFill>
                  <a:latin typeface="楷体_GB2312" pitchFamily="49" charset="-122"/>
                  <a:ea typeface="楷体_GB2312" pitchFamily="49" charset="-122"/>
                </a:rPr>
                <a:t>ＣＧ</a:t>
              </a:r>
              <a:br>
                <a:rPr lang="zh-CN" altLang="en-US" sz="2400">
                  <a:solidFill>
                    <a:srgbClr val="FF00FF"/>
                  </a:solidFill>
                  <a:latin typeface="楷体_GB2312" pitchFamily="49" charset="-122"/>
                  <a:ea typeface="楷体_GB2312" pitchFamily="49" charset="-122"/>
                </a:rPr>
              </a:br>
              <a:r>
                <a:rPr lang="zh-CN" altLang="en-US" sz="2400">
                  <a:solidFill>
                    <a:srgbClr val="FF00FF"/>
                  </a:solidFill>
                  <a:latin typeface="楷体_GB2312" pitchFamily="49" charset="-122"/>
                  <a:ea typeface="楷体_GB2312" pitchFamily="49" charset="-122"/>
                </a:rPr>
                <a:t>┷┷┷┷</a:t>
              </a:r>
            </a:p>
          </p:txBody>
        </p:sp>
        <p:sp>
          <p:nvSpPr>
            <p:cNvPr id="20512" name="Line 32"/>
            <p:cNvSpPr>
              <a:spLocks noChangeShapeType="1"/>
            </p:cNvSpPr>
            <p:nvPr/>
          </p:nvSpPr>
          <p:spPr bwMode="auto">
            <a:xfrm>
              <a:off x="4915" y="2796"/>
              <a:ext cx="0" cy="279"/>
            </a:xfrm>
            <a:prstGeom prst="line">
              <a:avLst/>
            </a:prstGeom>
            <a:noFill/>
            <a:ln w="127000">
              <a:solidFill>
                <a:srgbClr val="FF6600"/>
              </a:solidFill>
              <a:round/>
              <a:headEnd/>
              <a:tailEnd type="triangle" w="lg" len="sm"/>
            </a:ln>
            <a:effectLst/>
          </p:spPr>
          <p:txBody>
            <a:bodyPr lIns="0" tIns="0" rIns="0" bIns="0">
              <a:spAutoFit/>
            </a:bodyPr>
            <a:lstStyle/>
            <a:p>
              <a:endParaRPr lang="zh-CN" altLang="en-US"/>
            </a:p>
          </p:txBody>
        </p:sp>
      </p:grpSp>
      <p:sp>
        <p:nvSpPr>
          <p:cNvPr id="20513" name="Text Box 33"/>
          <p:cNvSpPr txBox="1">
            <a:spLocks noChangeArrowheads="1"/>
          </p:cNvSpPr>
          <p:nvPr/>
        </p:nvSpPr>
        <p:spPr bwMode="auto">
          <a:xfrm>
            <a:off x="684213" y="4076700"/>
            <a:ext cx="471487" cy="974725"/>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zh-CN" altLang="en-US" sz="3200">
                <a:solidFill>
                  <a:srgbClr val="FFFF00"/>
                </a:solidFill>
                <a:latin typeface="楷体_GB2312" pitchFamily="49" charset="-122"/>
                <a:ea typeface="楷体_GB2312" pitchFamily="49" charset="-122"/>
              </a:rPr>
              <a:t>增添</a:t>
            </a:r>
          </a:p>
        </p:txBody>
      </p:sp>
      <p:sp>
        <p:nvSpPr>
          <p:cNvPr id="20514" name="Text Box 34"/>
          <p:cNvSpPr txBox="1">
            <a:spLocks noChangeArrowheads="1"/>
          </p:cNvSpPr>
          <p:nvPr/>
        </p:nvSpPr>
        <p:spPr bwMode="auto">
          <a:xfrm>
            <a:off x="3352800" y="4027488"/>
            <a:ext cx="471488" cy="974725"/>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zh-CN" altLang="en-US" sz="3200">
                <a:solidFill>
                  <a:srgbClr val="FFFF00"/>
                </a:solidFill>
                <a:latin typeface="楷体_GB2312" pitchFamily="49" charset="-122"/>
                <a:ea typeface="楷体_GB2312" pitchFamily="49" charset="-122"/>
              </a:rPr>
              <a:t>缺失</a:t>
            </a:r>
          </a:p>
        </p:txBody>
      </p:sp>
      <p:sp>
        <p:nvSpPr>
          <p:cNvPr id="20515" name="Text Box 35"/>
          <p:cNvSpPr txBox="1">
            <a:spLocks noChangeArrowheads="1"/>
          </p:cNvSpPr>
          <p:nvPr/>
        </p:nvSpPr>
        <p:spPr bwMode="auto">
          <a:xfrm>
            <a:off x="6051550" y="3938588"/>
            <a:ext cx="471488" cy="984885"/>
          </a:xfrm>
          <a:prstGeom prst="rect">
            <a:avLst/>
          </a:prstGeom>
          <a:solidFill>
            <a:srgbClr val="003366"/>
          </a:solidFill>
          <a:ln w="63500" algn="ctr">
            <a:noFill/>
            <a:miter lim="800000"/>
            <a:headEnd/>
            <a:tailEnd type="none" w="lg" len="med"/>
          </a:ln>
          <a:effectLst/>
        </p:spPr>
        <p:txBody>
          <a:bodyPr lIns="0" tIns="0" rIns="0" bIns="0">
            <a:spAutoFit/>
          </a:bodyPr>
          <a:lstStyle/>
          <a:p>
            <a:pPr>
              <a:spcBef>
                <a:spcPct val="50000"/>
              </a:spcBef>
            </a:pPr>
            <a:r>
              <a:rPr lang="zh-CN" altLang="en-US" sz="3200" dirty="0" smtClean="0">
                <a:solidFill>
                  <a:srgbClr val="FFFF00"/>
                </a:solidFill>
                <a:latin typeface="楷体_GB2312" pitchFamily="49" charset="-122"/>
                <a:ea typeface="楷体_GB2312" pitchFamily="49" charset="-122"/>
              </a:rPr>
              <a:t>替换</a:t>
            </a:r>
            <a:endParaRPr lang="zh-CN" altLang="en-US" sz="3200" dirty="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0494"/>
                                        </p:tgtEl>
                                        <p:attrNameLst>
                                          <p:attrName>style.visibility</p:attrName>
                                        </p:attrNameLst>
                                      </p:cBhvr>
                                      <p:to>
                                        <p:strVal val="visible"/>
                                      </p:to>
                                    </p:set>
                                    <p:anim calcmode="lin" valueType="num">
                                      <p:cBhvr>
                                        <p:cTn id="7" dur="500" fill="hold"/>
                                        <p:tgtEl>
                                          <p:spTgt spid="20494"/>
                                        </p:tgtEl>
                                        <p:attrNameLst>
                                          <p:attrName>ppt_w</p:attrName>
                                        </p:attrNameLst>
                                      </p:cBhvr>
                                      <p:tavLst>
                                        <p:tav tm="0">
                                          <p:val>
                                            <p:fltVal val="0"/>
                                          </p:val>
                                        </p:tav>
                                        <p:tav tm="100000">
                                          <p:val>
                                            <p:strVal val="#ppt_w"/>
                                          </p:val>
                                        </p:tav>
                                      </p:tavLst>
                                    </p:anim>
                                    <p:anim calcmode="lin" valueType="num">
                                      <p:cBhvr>
                                        <p:cTn id="8" dur="500" fill="hold"/>
                                        <p:tgtEl>
                                          <p:spTgt spid="2049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0498"/>
                                        </p:tgtEl>
                                        <p:attrNameLst>
                                          <p:attrName>style.visibility</p:attrName>
                                        </p:attrNameLst>
                                      </p:cBhvr>
                                      <p:to>
                                        <p:strVal val="visible"/>
                                      </p:to>
                                    </p:set>
                                    <p:anim calcmode="lin" valueType="num">
                                      <p:cBhvr>
                                        <p:cTn id="11" dur="500" fill="hold"/>
                                        <p:tgtEl>
                                          <p:spTgt spid="20498"/>
                                        </p:tgtEl>
                                        <p:attrNameLst>
                                          <p:attrName>ppt_w</p:attrName>
                                        </p:attrNameLst>
                                      </p:cBhvr>
                                      <p:tavLst>
                                        <p:tav tm="0">
                                          <p:val>
                                            <p:fltVal val="0"/>
                                          </p:val>
                                        </p:tav>
                                        <p:tav tm="100000">
                                          <p:val>
                                            <p:strVal val="#ppt_w"/>
                                          </p:val>
                                        </p:tav>
                                      </p:tavLst>
                                    </p:anim>
                                    <p:anim calcmode="lin" valueType="num">
                                      <p:cBhvr>
                                        <p:cTn id="12" dur="500" fill="hold"/>
                                        <p:tgtEl>
                                          <p:spTgt spid="20498"/>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0495"/>
                                        </p:tgtEl>
                                        <p:attrNameLst>
                                          <p:attrName>style.visibility</p:attrName>
                                        </p:attrNameLst>
                                      </p:cBhvr>
                                      <p:to>
                                        <p:strVal val="visible"/>
                                      </p:to>
                                    </p:set>
                                    <p:anim calcmode="lin" valueType="num">
                                      <p:cBhvr>
                                        <p:cTn id="17" dur="500" fill="hold"/>
                                        <p:tgtEl>
                                          <p:spTgt spid="20495"/>
                                        </p:tgtEl>
                                        <p:attrNameLst>
                                          <p:attrName>ppt_w</p:attrName>
                                        </p:attrNameLst>
                                      </p:cBhvr>
                                      <p:tavLst>
                                        <p:tav tm="0">
                                          <p:val>
                                            <p:fltVal val="0"/>
                                          </p:val>
                                        </p:tav>
                                        <p:tav tm="100000">
                                          <p:val>
                                            <p:strVal val="#ppt_w"/>
                                          </p:val>
                                        </p:tav>
                                      </p:tavLst>
                                    </p:anim>
                                    <p:anim calcmode="lin" valueType="num">
                                      <p:cBhvr>
                                        <p:cTn id="18" dur="500" fill="hold"/>
                                        <p:tgtEl>
                                          <p:spTgt spid="20495"/>
                                        </p:tgtEl>
                                        <p:attrNameLst>
                                          <p:attrName>ppt_h</p:attrName>
                                        </p:attrNameLst>
                                      </p:cBhvr>
                                      <p:tavLst>
                                        <p:tav tm="0">
                                          <p:val>
                                            <p:fltVal val="0"/>
                                          </p:val>
                                        </p:tav>
                                        <p:tav tm="100000">
                                          <p:val>
                                            <p:strVal val="#ppt_h"/>
                                          </p:val>
                                        </p:tav>
                                      </p:tavLst>
                                    </p:anim>
                                  </p:childTnLst>
                                </p:cTn>
                              </p:par>
                              <p:par>
                                <p:cTn id="19" presetID="55" presetClass="entr" presetSubtype="0" fill="hold" grpId="0" nodeType="withEffect">
                                  <p:stCondLst>
                                    <p:cond delay="0"/>
                                  </p:stCondLst>
                                  <p:childTnLst>
                                    <p:set>
                                      <p:cBhvr>
                                        <p:cTn id="20" dur="1" fill="hold">
                                          <p:stCondLst>
                                            <p:cond delay="0"/>
                                          </p:stCondLst>
                                        </p:cTn>
                                        <p:tgtEl>
                                          <p:spTgt spid="20513"/>
                                        </p:tgtEl>
                                        <p:attrNameLst>
                                          <p:attrName>style.visibility</p:attrName>
                                        </p:attrNameLst>
                                      </p:cBhvr>
                                      <p:to>
                                        <p:strVal val="visible"/>
                                      </p:to>
                                    </p:set>
                                    <p:anim calcmode="lin" valueType="num">
                                      <p:cBhvr>
                                        <p:cTn id="21" dur="1000" fill="hold"/>
                                        <p:tgtEl>
                                          <p:spTgt spid="20513"/>
                                        </p:tgtEl>
                                        <p:attrNameLst>
                                          <p:attrName>ppt_w</p:attrName>
                                        </p:attrNameLst>
                                      </p:cBhvr>
                                      <p:tavLst>
                                        <p:tav tm="0">
                                          <p:val>
                                            <p:strVal val="#ppt_w*0.70"/>
                                          </p:val>
                                        </p:tav>
                                        <p:tav tm="100000">
                                          <p:val>
                                            <p:strVal val="#ppt_w"/>
                                          </p:val>
                                        </p:tav>
                                      </p:tavLst>
                                    </p:anim>
                                    <p:anim calcmode="lin" valueType="num">
                                      <p:cBhvr>
                                        <p:cTn id="22" dur="1000" fill="hold"/>
                                        <p:tgtEl>
                                          <p:spTgt spid="20513"/>
                                        </p:tgtEl>
                                        <p:attrNameLst>
                                          <p:attrName>ppt_h</p:attrName>
                                        </p:attrNameLst>
                                      </p:cBhvr>
                                      <p:tavLst>
                                        <p:tav tm="0">
                                          <p:val>
                                            <p:strVal val="#ppt_h"/>
                                          </p:val>
                                        </p:tav>
                                        <p:tav tm="100000">
                                          <p:val>
                                            <p:strVal val="#ppt_h"/>
                                          </p:val>
                                        </p:tav>
                                      </p:tavLst>
                                    </p:anim>
                                    <p:animEffect transition="in" filter="fade">
                                      <p:cBhvr>
                                        <p:cTn id="23" dur="1000"/>
                                        <p:tgtEl>
                                          <p:spTgt spid="20513"/>
                                        </p:tgtEl>
                                      </p:cBhvr>
                                    </p:animEffect>
                                  </p:childTnLst>
                                  <p:subTnLst>
                                    <p:audio>
                                      <p:cMediaNode>
                                        <p:cTn display="0" masterRel="sameClick">
                                          <p:stCondLst>
                                            <p:cond evt="begin" delay="0">
                                              <p:tn val="19"/>
                                            </p:cond>
                                          </p:stCondLst>
                                          <p:endCondLst>
                                            <p:cond evt="onStopAudio" delay="0">
                                              <p:tgtEl>
                                                <p:sldTgt/>
                                              </p:tgtEl>
                                            </p:cond>
                                          </p:endCondLst>
                                        </p:cTn>
                                        <p:tgtEl>
                                          <p:sndTgt r:embed="rId3" name="SOUND713.WAV"/>
                                        </p:tgtEl>
                                      </p:cMediaNode>
                                    </p:audio>
                                  </p:subTnLst>
                                </p:cTn>
                              </p:par>
                              <p:par>
                                <p:cTn id="24" presetID="22" presetClass="entr" presetSubtype="1" fill="hold" nodeType="withEffect">
                                  <p:stCondLst>
                                    <p:cond delay="0"/>
                                  </p:stCondLst>
                                  <p:childTnLst>
                                    <p:set>
                                      <p:cBhvr>
                                        <p:cTn id="25" dur="1" fill="hold">
                                          <p:stCondLst>
                                            <p:cond delay="0"/>
                                          </p:stCondLst>
                                        </p:cTn>
                                        <p:tgtEl>
                                          <p:spTgt spid="20501"/>
                                        </p:tgtEl>
                                        <p:attrNameLst>
                                          <p:attrName>style.visibility</p:attrName>
                                        </p:attrNameLst>
                                      </p:cBhvr>
                                      <p:to>
                                        <p:strVal val="visible"/>
                                      </p:to>
                                    </p:set>
                                    <p:animEffect transition="in" filter="wipe(up)">
                                      <p:cBhvr>
                                        <p:cTn id="26" dur="500"/>
                                        <p:tgtEl>
                                          <p:spTgt spid="20501"/>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0496"/>
                                        </p:tgtEl>
                                        <p:attrNameLst>
                                          <p:attrName>style.visibility</p:attrName>
                                        </p:attrNameLst>
                                      </p:cBhvr>
                                      <p:to>
                                        <p:strVal val="visible"/>
                                      </p:to>
                                    </p:set>
                                    <p:anim calcmode="lin" valueType="num">
                                      <p:cBhvr>
                                        <p:cTn id="31" dur="500" fill="hold"/>
                                        <p:tgtEl>
                                          <p:spTgt spid="20496"/>
                                        </p:tgtEl>
                                        <p:attrNameLst>
                                          <p:attrName>ppt_w</p:attrName>
                                        </p:attrNameLst>
                                      </p:cBhvr>
                                      <p:tavLst>
                                        <p:tav tm="0">
                                          <p:val>
                                            <p:fltVal val="0"/>
                                          </p:val>
                                        </p:tav>
                                        <p:tav tm="100000">
                                          <p:val>
                                            <p:strVal val="#ppt_w"/>
                                          </p:val>
                                        </p:tav>
                                      </p:tavLst>
                                    </p:anim>
                                    <p:anim calcmode="lin" valueType="num">
                                      <p:cBhvr>
                                        <p:cTn id="32" dur="500" fill="hold"/>
                                        <p:tgtEl>
                                          <p:spTgt spid="20496"/>
                                        </p:tgtEl>
                                        <p:attrNameLst>
                                          <p:attrName>ppt_h</p:attrName>
                                        </p:attrNameLst>
                                      </p:cBhvr>
                                      <p:tavLst>
                                        <p:tav tm="0">
                                          <p:val>
                                            <p:fltVal val="0"/>
                                          </p:val>
                                        </p:tav>
                                        <p:tav tm="100000">
                                          <p:val>
                                            <p:strVal val="#ppt_h"/>
                                          </p:val>
                                        </p:tav>
                                      </p:tavLst>
                                    </p:anim>
                                  </p:childTnLst>
                                </p:cTn>
                              </p:par>
                              <p:par>
                                <p:cTn id="33" presetID="55" presetClass="entr" presetSubtype="0" fill="hold" grpId="0" nodeType="withEffect">
                                  <p:stCondLst>
                                    <p:cond delay="0"/>
                                  </p:stCondLst>
                                  <p:childTnLst>
                                    <p:set>
                                      <p:cBhvr>
                                        <p:cTn id="34" dur="1" fill="hold">
                                          <p:stCondLst>
                                            <p:cond delay="0"/>
                                          </p:stCondLst>
                                        </p:cTn>
                                        <p:tgtEl>
                                          <p:spTgt spid="20514"/>
                                        </p:tgtEl>
                                        <p:attrNameLst>
                                          <p:attrName>style.visibility</p:attrName>
                                        </p:attrNameLst>
                                      </p:cBhvr>
                                      <p:to>
                                        <p:strVal val="visible"/>
                                      </p:to>
                                    </p:set>
                                    <p:anim calcmode="lin" valueType="num">
                                      <p:cBhvr>
                                        <p:cTn id="35" dur="1000" fill="hold"/>
                                        <p:tgtEl>
                                          <p:spTgt spid="20514"/>
                                        </p:tgtEl>
                                        <p:attrNameLst>
                                          <p:attrName>ppt_w</p:attrName>
                                        </p:attrNameLst>
                                      </p:cBhvr>
                                      <p:tavLst>
                                        <p:tav tm="0">
                                          <p:val>
                                            <p:strVal val="#ppt_w*0.70"/>
                                          </p:val>
                                        </p:tav>
                                        <p:tav tm="100000">
                                          <p:val>
                                            <p:strVal val="#ppt_w"/>
                                          </p:val>
                                        </p:tav>
                                      </p:tavLst>
                                    </p:anim>
                                    <p:anim calcmode="lin" valueType="num">
                                      <p:cBhvr>
                                        <p:cTn id="36" dur="1000" fill="hold"/>
                                        <p:tgtEl>
                                          <p:spTgt spid="20514"/>
                                        </p:tgtEl>
                                        <p:attrNameLst>
                                          <p:attrName>ppt_h</p:attrName>
                                        </p:attrNameLst>
                                      </p:cBhvr>
                                      <p:tavLst>
                                        <p:tav tm="0">
                                          <p:val>
                                            <p:strVal val="#ppt_h"/>
                                          </p:val>
                                        </p:tav>
                                        <p:tav tm="100000">
                                          <p:val>
                                            <p:strVal val="#ppt_h"/>
                                          </p:val>
                                        </p:tav>
                                      </p:tavLst>
                                    </p:anim>
                                    <p:animEffect transition="in" filter="fade">
                                      <p:cBhvr>
                                        <p:cTn id="37" dur="1000"/>
                                        <p:tgtEl>
                                          <p:spTgt spid="20514"/>
                                        </p:tgtEl>
                                      </p:cBhvr>
                                    </p:animEffect>
                                  </p:childTnLst>
                                  <p:subTnLst>
                                    <p:audio>
                                      <p:cMediaNode>
                                        <p:cTn display="0" masterRel="sameClick">
                                          <p:stCondLst>
                                            <p:cond evt="begin" delay="0">
                                              <p:tn val="33"/>
                                            </p:cond>
                                          </p:stCondLst>
                                          <p:endCondLst>
                                            <p:cond evt="onStopAudio" delay="0">
                                              <p:tgtEl>
                                                <p:sldTgt/>
                                              </p:tgtEl>
                                            </p:cond>
                                          </p:endCondLst>
                                        </p:cTn>
                                        <p:tgtEl>
                                          <p:sndTgt r:embed="rId3" name="SOUND713.WAV"/>
                                        </p:tgtEl>
                                      </p:cMediaNode>
                                    </p:audio>
                                  </p:subTnLst>
                                </p:cTn>
                              </p:par>
                              <p:par>
                                <p:cTn id="38" presetID="22" presetClass="entr" presetSubtype="1" fill="hold" nodeType="withEffect">
                                  <p:stCondLst>
                                    <p:cond delay="0"/>
                                  </p:stCondLst>
                                  <p:childTnLst>
                                    <p:set>
                                      <p:cBhvr>
                                        <p:cTn id="39" dur="1" fill="hold">
                                          <p:stCondLst>
                                            <p:cond delay="0"/>
                                          </p:stCondLst>
                                        </p:cTn>
                                        <p:tgtEl>
                                          <p:spTgt spid="20505"/>
                                        </p:tgtEl>
                                        <p:attrNameLst>
                                          <p:attrName>style.visibility</p:attrName>
                                        </p:attrNameLst>
                                      </p:cBhvr>
                                      <p:to>
                                        <p:strVal val="visible"/>
                                      </p:to>
                                    </p:set>
                                    <p:animEffect transition="in" filter="wipe(up)">
                                      <p:cBhvr>
                                        <p:cTn id="40" dur="500"/>
                                        <p:tgtEl>
                                          <p:spTgt spid="20505"/>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20497"/>
                                        </p:tgtEl>
                                        <p:attrNameLst>
                                          <p:attrName>style.visibility</p:attrName>
                                        </p:attrNameLst>
                                      </p:cBhvr>
                                      <p:to>
                                        <p:strVal val="visible"/>
                                      </p:to>
                                    </p:set>
                                    <p:anim calcmode="lin" valueType="num">
                                      <p:cBhvr>
                                        <p:cTn id="45" dur="500" fill="hold"/>
                                        <p:tgtEl>
                                          <p:spTgt spid="20497"/>
                                        </p:tgtEl>
                                        <p:attrNameLst>
                                          <p:attrName>ppt_w</p:attrName>
                                        </p:attrNameLst>
                                      </p:cBhvr>
                                      <p:tavLst>
                                        <p:tav tm="0">
                                          <p:val>
                                            <p:fltVal val="0"/>
                                          </p:val>
                                        </p:tav>
                                        <p:tav tm="100000">
                                          <p:val>
                                            <p:strVal val="#ppt_w"/>
                                          </p:val>
                                        </p:tav>
                                      </p:tavLst>
                                    </p:anim>
                                    <p:anim calcmode="lin" valueType="num">
                                      <p:cBhvr>
                                        <p:cTn id="46" dur="500" fill="hold"/>
                                        <p:tgtEl>
                                          <p:spTgt spid="20497"/>
                                        </p:tgtEl>
                                        <p:attrNameLst>
                                          <p:attrName>ppt_h</p:attrName>
                                        </p:attrNameLst>
                                      </p:cBhvr>
                                      <p:tavLst>
                                        <p:tav tm="0">
                                          <p:val>
                                            <p:fltVal val="0"/>
                                          </p:val>
                                        </p:tav>
                                        <p:tav tm="100000">
                                          <p:val>
                                            <p:strVal val="#ppt_h"/>
                                          </p:val>
                                        </p:tav>
                                      </p:tavLst>
                                    </p:anim>
                                  </p:childTnLst>
                                </p:cTn>
                              </p:par>
                              <p:par>
                                <p:cTn id="47" presetID="55" presetClass="entr" presetSubtype="0" fill="hold" grpId="0" nodeType="withEffect">
                                  <p:stCondLst>
                                    <p:cond delay="0"/>
                                  </p:stCondLst>
                                  <p:childTnLst>
                                    <p:set>
                                      <p:cBhvr>
                                        <p:cTn id="48" dur="1" fill="hold">
                                          <p:stCondLst>
                                            <p:cond delay="0"/>
                                          </p:stCondLst>
                                        </p:cTn>
                                        <p:tgtEl>
                                          <p:spTgt spid="20515"/>
                                        </p:tgtEl>
                                        <p:attrNameLst>
                                          <p:attrName>style.visibility</p:attrName>
                                        </p:attrNameLst>
                                      </p:cBhvr>
                                      <p:to>
                                        <p:strVal val="visible"/>
                                      </p:to>
                                    </p:set>
                                    <p:anim calcmode="lin" valueType="num">
                                      <p:cBhvr>
                                        <p:cTn id="49" dur="1000" fill="hold"/>
                                        <p:tgtEl>
                                          <p:spTgt spid="20515"/>
                                        </p:tgtEl>
                                        <p:attrNameLst>
                                          <p:attrName>ppt_w</p:attrName>
                                        </p:attrNameLst>
                                      </p:cBhvr>
                                      <p:tavLst>
                                        <p:tav tm="0">
                                          <p:val>
                                            <p:strVal val="#ppt_w*0.70"/>
                                          </p:val>
                                        </p:tav>
                                        <p:tav tm="100000">
                                          <p:val>
                                            <p:strVal val="#ppt_w"/>
                                          </p:val>
                                        </p:tav>
                                      </p:tavLst>
                                    </p:anim>
                                    <p:anim calcmode="lin" valueType="num">
                                      <p:cBhvr>
                                        <p:cTn id="50" dur="1000" fill="hold"/>
                                        <p:tgtEl>
                                          <p:spTgt spid="20515"/>
                                        </p:tgtEl>
                                        <p:attrNameLst>
                                          <p:attrName>ppt_h</p:attrName>
                                        </p:attrNameLst>
                                      </p:cBhvr>
                                      <p:tavLst>
                                        <p:tav tm="0">
                                          <p:val>
                                            <p:strVal val="#ppt_h"/>
                                          </p:val>
                                        </p:tav>
                                        <p:tav tm="100000">
                                          <p:val>
                                            <p:strVal val="#ppt_h"/>
                                          </p:val>
                                        </p:tav>
                                      </p:tavLst>
                                    </p:anim>
                                    <p:animEffect transition="in" filter="fade">
                                      <p:cBhvr>
                                        <p:cTn id="51" dur="1000"/>
                                        <p:tgtEl>
                                          <p:spTgt spid="20515"/>
                                        </p:tgtEl>
                                      </p:cBhvr>
                                    </p:animEffect>
                                  </p:childTnLst>
                                  <p:subTnLst>
                                    <p:audio>
                                      <p:cMediaNode>
                                        <p:cTn display="0" masterRel="sameClick">
                                          <p:stCondLst>
                                            <p:cond evt="begin" delay="0">
                                              <p:tn val="47"/>
                                            </p:cond>
                                          </p:stCondLst>
                                          <p:endCondLst>
                                            <p:cond evt="onStopAudio" delay="0">
                                              <p:tgtEl>
                                                <p:sldTgt/>
                                              </p:tgtEl>
                                            </p:cond>
                                          </p:endCondLst>
                                        </p:cTn>
                                        <p:tgtEl>
                                          <p:sndTgt r:embed="rId3" name="SOUND713.WAV"/>
                                        </p:tgtEl>
                                      </p:cMediaNode>
                                    </p:audio>
                                  </p:sub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20509"/>
                                        </p:tgtEl>
                                        <p:attrNameLst>
                                          <p:attrName>style.visibility</p:attrName>
                                        </p:attrNameLst>
                                      </p:cBhvr>
                                      <p:to>
                                        <p:strVal val="visible"/>
                                      </p:to>
                                    </p:set>
                                    <p:animEffect transition="in" filter="wipe(up)">
                                      <p:cBhvr>
                                        <p:cTn id="55" dur="500"/>
                                        <p:tgtEl>
                                          <p:spTgt spid="20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autoUpdateAnimBg="0"/>
      <p:bldP spid="20495" grpId="0" autoUpdateAnimBg="0"/>
      <p:bldP spid="20496" grpId="0" autoUpdateAnimBg="0"/>
      <p:bldP spid="20497" grpId="0" autoUpdateAnimBg="0"/>
      <p:bldP spid="20498" grpId="0" autoUpdateAnimBg="0"/>
      <p:bldP spid="20513" grpId="0" animBg="1"/>
      <p:bldP spid="20514" grpId="0" animBg="1"/>
      <p:bldP spid="205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1"/>
          </p:nvPr>
        </p:nvSpPr>
        <p:spPr/>
        <p:txBody>
          <a:bodyPr/>
          <a:lstStyle/>
          <a:p>
            <a:fld id="{FE1EEC12-AA17-4635-A683-2F2FB7845902}" type="datetime1">
              <a:rPr lang="zh-CN" altLang="en-US"/>
              <a:pPr/>
              <a:t>2015-5-21</a:t>
            </a:fld>
            <a:endParaRPr lang="en-US" altLang="zh-CN"/>
          </a:p>
        </p:txBody>
      </p:sp>
      <p:pic>
        <p:nvPicPr>
          <p:cNvPr id="22530" name="Picture 2" descr="p13"/>
          <p:cNvPicPr>
            <a:picLocks noChangeAspect="1" noChangeArrowheads="1" noCrop="1"/>
          </p:cNvPicPr>
          <p:nvPr/>
        </p:nvPicPr>
        <p:blipFill>
          <a:blip r:embed="rId3" cstate="print"/>
          <a:srcRect/>
          <a:stretch>
            <a:fillRect/>
          </a:stretch>
        </p:blipFill>
        <p:spPr bwMode="auto">
          <a:xfrm>
            <a:off x="2743200" y="0"/>
            <a:ext cx="1524000" cy="1198563"/>
          </a:xfrm>
          <a:prstGeom prst="rect">
            <a:avLst/>
          </a:prstGeom>
          <a:noFill/>
        </p:spPr>
      </p:pic>
      <p:sp>
        <p:nvSpPr>
          <p:cNvPr id="22531" name="Text Box 3"/>
          <p:cNvSpPr txBox="1">
            <a:spLocks noChangeArrowheads="1"/>
          </p:cNvSpPr>
          <p:nvPr/>
        </p:nvSpPr>
        <p:spPr bwMode="auto">
          <a:xfrm>
            <a:off x="4319588" y="620713"/>
            <a:ext cx="2771775" cy="579437"/>
          </a:xfrm>
          <a:prstGeom prst="rect">
            <a:avLst/>
          </a:prstGeom>
          <a:noFill/>
          <a:ln w="9525">
            <a:noFill/>
            <a:miter lim="800000"/>
            <a:headEnd/>
            <a:tailEnd/>
          </a:ln>
          <a:effectLst/>
        </p:spPr>
        <p:txBody>
          <a:bodyPr>
            <a:spAutoFit/>
          </a:bodyPr>
          <a:lstStyle/>
          <a:p>
            <a:pPr>
              <a:spcBef>
                <a:spcPct val="50000"/>
              </a:spcBef>
            </a:pPr>
            <a:r>
              <a:rPr lang="zh-CN" altLang="en-US" sz="3200">
                <a:latin typeface="楷体_GB2312" pitchFamily="49" charset="-122"/>
                <a:ea typeface="楷体_GB2312" pitchFamily="49" charset="-122"/>
              </a:rPr>
              <a:t>思考与讨论：</a:t>
            </a:r>
          </a:p>
        </p:txBody>
      </p:sp>
      <p:sp>
        <p:nvSpPr>
          <p:cNvPr id="22532" name="Rectangle 4"/>
          <p:cNvSpPr>
            <a:spLocks noChangeArrowheads="1"/>
          </p:cNvSpPr>
          <p:nvPr/>
        </p:nvSpPr>
        <p:spPr bwMode="auto">
          <a:xfrm>
            <a:off x="228600" y="1412875"/>
            <a:ext cx="8915400" cy="1066800"/>
          </a:xfrm>
          <a:prstGeom prst="rect">
            <a:avLst/>
          </a:prstGeom>
          <a:noFill/>
          <a:ln w="9525">
            <a:noFill/>
            <a:miter lim="800000"/>
            <a:headEnd/>
            <a:tailEnd/>
          </a:ln>
          <a:effectLst/>
        </p:spPr>
        <p:txBody>
          <a:bodyPr>
            <a:spAutoFit/>
          </a:bodyPr>
          <a:lstStyle/>
          <a:p>
            <a:r>
              <a:rPr lang="en-US" altLang="zh-CN" sz="3200">
                <a:solidFill>
                  <a:schemeClr val="tx2"/>
                </a:solidFill>
                <a:latin typeface="楷体_GB2312" pitchFamily="49" charset="-122"/>
                <a:ea typeface="楷体_GB2312" pitchFamily="49" charset="-122"/>
              </a:rPr>
              <a:t>①</a:t>
            </a:r>
            <a:r>
              <a:rPr lang="zh-CN" altLang="en-US" sz="3200">
                <a:solidFill>
                  <a:schemeClr val="tx2"/>
                </a:solidFill>
                <a:latin typeface="楷体_GB2312" pitchFamily="49" charset="-122"/>
                <a:ea typeface="楷体_GB2312" pitchFamily="49" charset="-122"/>
              </a:rPr>
              <a:t>由于碱基对的改变，是否一定会引起蛋白质的改变？</a:t>
            </a:r>
          </a:p>
        </p:txBody>
      </p:sp>
      <p:pic>
        <p:nvPicPr>
          <p:cNvPr id="22533" name="Picture 5" descr="碱基对置换引起的突变"/>
          <p:cNvPicPr>
            <a:picLocks noChangeAspect="1" noChangeArrowheads="1"/>
          </p:cNvPicPr>
          <p:nvPr/>
        </p:nvPicPr>
        <p:blipFill>
          <a:blip r:embed="rId4" cstate="print"/>
          <a:srcRect t="2835" b="28889"/>
          <a:stretch>
            <a:fillRect/>
          </a:stretch>
        </p:blipFill>
        <p:spPr bwMode="auto">
          <a:xfrm>
            <a:off x="0" y="2420938"/>
            <a:ext cx="9144000" cy="3594100"/>
          </a:xfrm>
          <a:prstGeom prst="rect">
            <a:avLst/>
          </a:prstGeom>
          <a:noFill/>
        </p:spPr>
      </p:pic>
      <p:sp>
        <p:nvSpPr>
          <p:cNvPr id="22534" name="Rectangle 6"/>
          <p:cNvSpPr>
            <a:spLocks noChangeArrowheads="1"/>
          </p:cNvSpPr>
          <p:nvPr/>
        </p:nvSpPr>
        <p:spPr bwMode="auto">
          <a:xfrm>
            <a:off x="0" y="6092825"/>
            <a:ext cx="8001000" cy="579438"/>
          </a:xfrm>
          <a:prstGeom prst="rect">
            <a:avLst/>
          </a:prstGeom>
          <a:noFill/>
          <a:ln w="9525">
            <a:noFill/>
            <a:miter lim="800000"/>
            <a:headEnd/>
            <a:tailEnd/>
          </a:ln>
          <a:effectLst/>
        </p:spPr>
        <p:txBody>
          <a:bodyPr>
            <a:spAutoFit/>
          </a:bodyPr>
          <a:lstStyle/>
          <a:p>
            <a:r>
              <a:rPr lang="en-US" altLang="zh-CN" sz="3200">
                <a:solidFill>
                  <a:schemeClr val="tx2"/>
                </a:solidFill>
                <a:latin typeface="楷体_GB2312" pitchFamily="49" charset="-122"/>
                <a:ea typeface="楷体_GB2312" pitchFamily="49" charset="-122"/>
              </a:rPr>
              <a:t>②</a:t>
            </a:r>
            <a:r>
              <a:rPr lang="zh-CN" altLang="en-US" sz="3200">
                <a:solidFill>
                  <a:schemeClr val="tx2"/>
                </a:solidFill>
                <a:latin typeface="楷体_GB2312" pitchFamily="49" charset="-122"/>
                <a:ea typeface="楷体_GB2312" pitchFamily="49" charset="-122"/>
              </a:rPr>
              <a:t>基因突变都会遗传给后代吗？</a:t>
            </a:r>
          </a:p>
        </p:txBody>
      </p:sp>
      <p:sp>
        <p:nvSpPr>
          <p:cNvPr id="22535" name="Text Box 7"/>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diamond(in)">
                                      <p:cBhvr>
                                        <p:cTn id="7" dur="2000"/>
                                        <p:tgtEl>
                                          <p:spTgt spid="2253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diamond(in)">
                                      <p:cBhvr>
                                        <p:cTn id="12" dur="20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2"/>
          <p:cNvSpPr>
            <a:spLocks noGrp="1"/>
          </p:cNvSpPr>
          <p:nvPr>
            <p:ph type="dt" sz="half" idx="11"/>
          </p:nvPr>
        </p:nvSpPr>
        <p:spPr/>
        <p:txBody>
          <a:bodyPr/>
          <a:lstStyle/>
          <a:p>
            <a:fld id="{FBEAB430-810F-4CCD-B7D0-10323B80708D}" type="datetime1">
              <a:rPr lang="zh-CN" altLang="en-US"/>
              <a:pPr/>
              <a:t>2015-5-21</a:t>
            </a:fld>
            <a:endParaRPr lang="en-US" altLang="zh-CN"/>
          </a:p>
        </p:txBody>
      </p:sp>
      <p:sp>
        <p:nvSpPr>
          <p:cNvPr id="26626" name="Rectangle 2"/>
          <p:cNvSpPr>
            <a:spLocks noChangeArrowheads="1"/>
          </p:cNvSpPr>
          <p:nvPr/>
        </p:nvSpPr>
        <p:spPr bwMode="auto">
          <a:xfrm>
            <a:off x="1600200" y="620713"/>
            <a:ext cx="7543800" cy="641350"/>
          </a:xfrm>
          <a:prstGeom prst="rect">
            <a:avLst/>
          </a:prstGeom>
          <a:noFill/>
          <a:ln w="9525">
            <a:noFill/>
            <a:miter lim="800000"/>
            <a:headEnd/>
            <a:tailEnd/>
          </a:ln>
          <a:effectLst/>
        </p:spPr>
        <p:txBody>
          <a:bodyPr>
            <a:spAutoFit/>
          </a:bodyPr>
          <a:lstStyle/>
          <a:p>
            <a:r>
              <a:rPr lang="en-US" altLang="zh-CN" sz="3600" dirty="0">
                <a:solidFill>
                  <a:srgbClr val="003300"/>
                </a:solidFill>
                <a:latin typeface="楷体_GB2312" pitchFamily="49" charset="-122"/>
                <a:ea typeface="楷体_GB2312" pitchFamily="49" charset="-122"/>
              </a:rPr>
              <a:t>(</a:t>
            </a:r>
            <a:r>
              <a:rPr lang="zh-CN" altLang="en-US" sz="3600" dirty="0">
                <a:solidFill>
                  <a:srgbClr val="003300"/>
                </a:solidFill>
                <a:latin typeface="楷体_GB2312" pitchFamily="49" charset="-122"/>
                <a:ea typeface="楷体_GB2312" pitchFamily="49" charset="-122"/>
              </a:rPr>
              <a:t>二</a:t>
            </a:r>
            <a:r>
              <a:rPr lang="en-US" altLang="zh-CN" sz="3600" dirty="0">
                <a:solidFill>
                  <a:srgbClr val="003300"/>
                </a:solidFill>
                <a:latin typeface="楷体_GB2312" pitchFamily="49" charset="-122"/>
                <a:ea typeface="楷体_GB2312" pitchFamily="49" charset="-122"/>
              </a:rPr>
              <a:t>)</a:t>
            </a:r>
            <a:r>
              <a:rPr lang="zh-CN" altLang="en-US" sz="3600" dirty="0">
                <a:solidFill>
                  <a:srgbClr val="003300"/>
                </a:solidFill>
                <a:latin typeface="楷体_GB2312" pitchFamily="49" charset="-122"/>
                <a:ea typeface="楷体_GB2312" pitchFamily="49" charset="-122"/>
              </a:rPr>
              <a:t>基因突变发生的</a:t>
            </a:r>
            <a:r>
              <a:rPr lang="zh-CN" altLang="en-US" sz="3600" dirty="0" smtClean="0">
                <a:solidFill>
                  <a:srgbClr val="003300"/>
                </a:solidFill>
                <a:latin typeface="楷体_GB2312" pitchFamily="49" charset="-122"/>
                <a:ea typeface="楷体_GB2312" pitchFamily="49" charset="-122"/>
              </a:rPr>
              <a:t>时间</a:t>
            </a:r>
            <a:endParaRPr lang="zh-CN" altLang="en-US" sz="3600" dirty="0">
              <a:solidFill>
                <a:srgbClr val="003300"/>
              </a:solidFill>
              <a:latin typeface="楷体_GB2312" pitchFamily="49" charset="-122"/>
              <a:ea typeface="楷体_GB2312" pitchFamily="49" charset="-122"/>
            </a:endParaRPr>
          </a:p>
        </p:txBody>
      </p:sp>
      <p:sp>
        <p:nvSpPr>
          <p:cNvPr id="26627" name="Rectangle 3"/>
          <p:cNvSpPr>
            <a:spLocks noChangeArrowheads="1"/>
          </p:cNvSpPr>
          <p:nvPr/>
        </p:nvSpPr>
        <p:spPr bwMode="auto">
          <a:xfrm>
            <a:off x="1295400" y="1524000"/>
            <a:ext cx="5715000" cy="519113"/>
          </a:xfrm>
          <a:prstGeom prst="rect">
            <a:avLst/>
          </a:prstGeom>
          <a:noFill/>
          <a:ln w="9525">
            <a:noFill/>
            <a:miter lim="800000"/>
            <a:headEnd/>
            <a:tailEnd/>
          </a:ln>
          <a:effectLst/>
        </p:spPr>
        <p:txBody>
          <a:bodyPr>
            <a:spAutoFit/>
          </a:bodyPr>
          <a:lstStyle/>
          <a:p>
            <a:r>
              <a:rPr lang="zh-CN" altLang="en-US" sz="2800" dirty="0" smtClean="0">
                <a:latin typeface="楷体_GB2312" pitchFamily="49" charset="-122"/>
                <a:ea typeface="楷体_GB2312" pitchFamily="49" charset="-122"/>
              </a:rPr>
              <a:t>细胞分裂的间期</a:t>
            </a:r>
            <a:endParaRPr lang="zh-CN" altLang="en-US" sz="2800" dirty="0">
              <a:latin typeface="楷体_GB2312" pitchFamily="49" charset="-122"/>
              <a:ea typeface="楷体_GB2312" pitchFamily="49" charset="-122"/>
            </a:endParaRPr>
          </a:p>
        </p:txBody>
      </p:sp>
      <p:sp>
        <p:nvSpPr>
          <p:cNvPr id="26628" name="Text Box 4"/>
          <p:cNvSpPr txBox="1">
            <a:spLocks noChangeArrowheads="1"/>
          </p:cNvSpPr>
          <p:nvPr/>
        </p:nvSpPr>
        <p:spPr bwMode="auto">
          <a:xfrm>
            <a:off x="1614470" y="2828924"/>
            <a:ext cx="3733800" cy="519113"/>
          </a:xfrm>
          <a:prstGeom prst="rect">
            <a:avLst/>
          </a:prstGeom>
          <a:noFill/>
          <a:ln w="9525">
            <a:noFill/>
            <a:miter lim="800000"/>
            <a:headEnd/>
            <a:tailEnd/>
          </a:ln>
          <a:effectLst/>
        </p:spPr>
        <p:txBody>
          <a:bodyPr>
            <a:spAutoFit/>
          </a:bodyPr>
          <a:lstStyle/>
          <a:p>
            <a:r>
              <a:rPr lang="en-US" altLang="zh-CN" sz="2800" dirty="0">
                <a:latin typeface="楷体_GB2312" pitchFamily="49" charset="-122"/>
                <a:ea typeface="楷体_GB2312" pitchFamily="49" charset="-122"/>
              </a:rPr>
              <a:t>A.</a:t>
            </a:r>
            <a:r>
              <a:rPr lang="zh-CN" altLang="en-US" sz="2800" dirty="0">
                <a:latin typeface="楷体_GB2312" pitchFamily="49" charset="-122"/>
                <a:ea typeface="楷体_GB2312" pitchFamily="49" charset="-122"/>
              </a:rPr>
              <a:t>有丝分裂间期</a:t>
            </a:r>
          </a:p>
        </p:txBody>
      </p:sp>
      <p:sp>
        <p:nvSpPr>
          <p:cNvPr id="26629" name="Text Box 5"/>
          <p:cNvSpPr txBox="1">
            <a:spLocks noChangeArrowheads="1"/>
          </p:cNvSpPr>
          <p:nvPr/>
        </p:nvSpPr>
        <p:spPr bwMode="auto">
          <a:xfrm>
            <a:off x="1620853" y="5143512"/>
            <a:ext cx="5237163" cy="519112"/>
          </a:xfrm>
          <a:prstGeom prst="rect">
            <a:avLst/>
          </a:prstGeom>
          <a:noFill/>
          <a:ln w="9525">
            <a:noFill/>
            <a:miter lim="800000"/>
            <a:headEnd/>
            <a:tailEnd/>
          </a:ln>
          <a:effectLst/>
        </p:spPr>
        <p:txBody>
          <a:bodyPr>
            <a:spAutoFit/>
          </a:bodyPr>
          <a:lstStyle/>
          <a:p>
            <a:r>
              <a:rPr lang="en-US" altLang="zh-CN" sz="2800" dirty="0">
                <a:latin typeface="楷体_GB2312" pitchFamily="49" charset="-122"/>
                <a:ea typeface="楷体_GB2312" pitchFamily="49" charset="-122"/>
              </a:rPr>
              <a:t>B.</a:t>
            </a:r>
            <a:r>
              <a:rPr lang="zh-CN" altLang="en-US" sz="2800" dirty="0">
                <a:latin typeface="楷体_GB2312" pitchFamily="49" charset="-122"/>
                <a:ea typeface="楷体_GB2312" pitchFamily="49" charset="-122"/>
              </a:rPr>
              <a:t>减数第一次</a:t>
            </a:r>
            <a:r>
              <a:rPr lang="zh-CN" altLang="en-US" sz="2800" dirty="0" smtClean="0">
                <a:latin typeface="楷体_GB2312" pitchFamily="49" charset="-122"/>
                <a:ea typeface="楷体_GB2312" pitchFamily="49" charset="-122"/>
              </a:rPr>
              <a:t>分裂前的间期</a:t>
            </a:r>
            <a:endParaRPr lang="zh-CN" altLang="en-US" sz="2800" dirty="0">
              <a:latin typeface="楷体_GB2312" pitchFamily="49" charset="-122"/>
              <a:ea typeface="楷体_GB2312" pitchFamily="49" charset="-122"/>
            </a:endParaRPr>
          </a:p>
        </p:txBody>
      </p:sp>
      <p:sp>
        <p:nvSpPr>
          <p:cNvPr id="26630" name="Text Box 6"/>
          <p:cNvSpPr txBox="1">
            <a:spLocks noChangeArrowheads="1"/>
          </p:cNvSpPr>
          <p:nvPr/>
        </p:nvSpPr>
        <p:spPr bwMode="auto">
          <a:xfrm>
            <a:off x="2071670" y="3286124"/>
            <a:ext cx="2133600" cy="519113"/>
          </a:xfrm>
          <a:prstGeom prst="rect">
            <a:avLst/>
          </a:prstGeom>
          <a:noFill/>
          <a:ln w="9525">
            <a:noFill/>
            <a:miter lim="800000"/>
            <a:headEnd/>
            <a:tailEnd/>
          </a:ln>
          <a:effectLst/>
        </p:spPr>
        <p:txBody>
          <a:bodyPr>
            <a:spAutoFit/>
          </a:bodyPr>
          <a:lstStyle/>
          <a:p>
            <a:r>
              <a:rPr lang="zh-CN" altLang="en-US" sz="2800" dirty="0">
                <a:solidFill>
                  <a:srgbClr val="0000FF"/>
                </a:solidFill>
                <a:latin typeface="楷体_GB2312" pitchFamily="49" charset="-122"/>
                <a:ea typeface="楷体_GB2312" pitchFamily="49" charset="-122"/>
              </a:rPr>
              <a:t>体细胞</a:t>
            </a:r>
          </a:p>
        </p:txBody>
      </p:sp>
      <p:sp>
        <p:nvSpPr>
          <p:cNvPr id="26631" name="Text Box 7"/>
          <p:cNvSpPr txBox="1">
            <a:spLocks noChangeArrowheads="1"/>
          </p:cNvSpPr>
          <p:nvPr/>
        </p:nvSpPr>
        <p:spPr bwMode="auto">
          <a:xfrm>
            <a:off x="2230453" y="5556262"/>
            <a:ext cx="2590800" cy="519112"/>
          </a:xfrm>
          <a:prstGeom prst="rect">
            <a:avLst/>
          </a:prstGeom>
          <a:noFill/>
          <a:ln w="9525">
            <a:noFill/>
            <a:miter lim="800000"/>
            <a:headEnd/>
            <a:tailEnd/>
          </a:ln>
          <a:effectLst/>
        </p:spPr>
        <p:txBody>
          <a:bodyPr>
            <a:spAutoFit/>
          </a:bodyPr>
          <a:lstStyle/>
          <a:p>
            <a:r>
              <a:rPr lang="zh-CN" altLang="en-US" sz="2800" dirty="0" smtClean="0">
                <a:solidFill>
                  <a:srgbClr val="0000FF"/>
                </a:solidFill>
                <a:latin typeface="楷体_GB2312" pitchFamily="49" charset="-122"/>
                <a:ea typeface="楷体_GB2312" pitchFamily="49" charset="-122"/>
              </a:rPr>
              <a:t>配子</a:t>
            </a:r>
            <a:endParaRPr lang="zh-CN" altLang="en-US" sz="2800" dirty="0">
              <a:solidFill>
                <a:srgbClr val="0000FF"/>
              </a:solidFill>
              <a:latin typeface="楷体_GB2312" pitchFamily="49" charset="-122"/>
              <a:ea typeface="楷体_GB2312" pitchFamily="49" charset="-122"/>
            </a:endParaRPr>
          </a:p>
        </p:txBody>
      </p:sp>
      <p:sp>
        <p:nvSpPr>
          <p:cNvPr id="26632" name="AutoShape 8"/>
          <p:cNvSpPr>
            <a:spLocks/>
          </p:cNvSpPr>
          <p:nvPr/>
        </p:nvSpPr>
        <p:spPr bwMode="auto">
          <a:xfrm>
            <a:off x="990600" y="3071810"/>
            <a:ext cx="457200" cy="2357454"/>
          </a:xfrm>
          <a:prstGeom prst="leftBrace">
            <a:avLst>
              <a:gd name="adj1" fmla="val 26389"/>
              <a:gd name="adj2" fmla="val 50000"/>
            </a:avLst>
          </a:prstGeom>
          <a:noFill/>
          <a:ln w="28575">
            <a:solidFill>
              <a:schemeClr val="tx1"/>
            </a:solidFill>
            <a:round/>
            <a:headEnd/>
            <a:tailEnd/>
          </a:ln>
          <a:effectLst/>
        </p:spPr>
        <p:txBody>
          <a:bodyPr wrap="none" anchor="ctr"/>
          <a:lstStyle/>
          <a:p>
            <a:endParaRPr lang="zh-CN" altLang="en-US"/>
          </a:p>
        </p:txBody>
      </p:sp>
      <p:sp>
        <p:nvSpPr>
          <p:cNvPr id="26634" name="Rectangle 10"/>
          <p:cNvSpPr>
            <a:spLocks noChangeArrowheads="1"/>
          </p:cNvSpPr>
          <p:nvPr/>
        </p:nvSpPr>
        <p:spPr bwMode="auto">
          <a:xfrm>
            <a:off x="2143108" y="3714752"/>
            <a:ext cx="4857784" cy="1384995"/>
          </a:xfrm>
          <a:prstGeom prst="rect">
            <a:avLst/>
          </a:prstGeom>
          <a:noFill/>
          <a:ln w="9525">
            <a:noFill/>
            <a:miter lim="800000"/>
            <a:headEnd/>
            <a:tailEnd/>
          </a:ln>
          <a:effectLst/>
        </p:spPr>
        <p:txBody>
          <a:bodyPr wrap="square">
            <a:spAutoFit/>
          </a:bodyPr>
          <a:lstStyle/>
          <a:p>
            <a:pPr>
              <a:buFont typeface="Wingdings" pitchFamily="2" charset="2"/>
              <a:buChar char="u"/>
            </a:pPr>
            <a:r>
              <a:rPr lang="zh-CN" altLang="en-US" sz="2800" dirty="0" smtClean="0">
                <a:solidFill>
                  <a:srgbClr val="9900CC"/>
                </a:solidFill>
                <a:latin typeface="楷体_GB2312" pitchFamily="49" charset="-122"/>
                <a:ea typeface="楷体_GB2312" pitchFamily="49" charset="-122"/>
              </a:rPr>
              <a:t>一般</a:t>
            </a:r>
            <a:r>
              <a:rPr lang="zh-CN" altLang="en-US" sz="2800" dirty="0">
                <a:solidFill>
                  <a:srgbClr val="9900CC"/>
                </a:solidFill>
                <a:latin typeface="楷体_GB2312" pitchFamily="49" charset="-122"/>
                <a:ea typeface="楷体_GB2312" pitchFamily="49" charset="-122"/>
              </a:rPr>
              <a:t>不能传给</a:t>
            </a:r>
            <a:r>
              <a:rPr lang="zh-CN" altLang="en-US" sz="2800" dirty="0" smtClean="0">
                <a:solidFill>
                  <a:srgbClr val="9900CC"/>
                </a:solidFill>
                <a:latin typeface="楷体_GB2312" pitchFamily="49" charset="-122"/>
                <a:ea typeface="楷体_GB2312" pitchFamily="49" charset="-122"/>
              </a:rPr>
              <a:t>后代</a:t>
            </a:r>
            <a:endParaRPr lang="en-US" altLang="zh-CN" sz="2800" dirty="0" smtClean="0">
              <a:solidFill>
                <a:srgbClr val="9900CC"/>
              </a:solidFill>
              <a:latin typeface="楷体_GB2312" pitchFamily="49" charset="-122"/>
              <a:ea typeface="楷体_GB2312" pitchFamily="49" charset="-122"/>
            </a:endParaRPr>
          </a:p>
          <a:p>
            <a:pPr>
              <a:buFont typeface="Wingdings" pitchFamily="2" charset="2"/>
              <a:buChar char="u"/>
            </a:pPr>
            <a:r>
              <a:rPr lang="zh-CN" altLang="en-US" sz="2800" dirty="0" smtClean="0">
                <a:solidFill>
                  <a:srgbClr val="9900CC"/>
                </a:solidFill>
                <a:latin typeface="楷体_GB2312" pitchFamily="49" charset="-122"/>
                <a:ea typeface="楷体_GB2312" pitchFamily="49" charset="-122"/>
              </a:rPr>
              <a:t>有些可能发展为癌症</a:t>
            </a:r>
            <a:endParaRPr lang="en-US" altLang="zh-CN" sz="2800" dirty="0" smtClean="0">
              <a:solidFill>
                <a:srgbClr val="9900CC"/>
              </a:solidFill>
              <a:latin typeface="楷体_GB2312" pitchFamily="49" charset="-122"/>
              <a:ea typeface="楷体_GB2312" pitchFamily="49" charset="-122"/>
            </a:endParaRPr>
          </a:p>
          <a:p>
            <a:pPr>
              <a:buFont typeface="Wingdings" pitchFamily="2" charset="2"/>
              <a:buChar char="u"/>
            </a:pPr>
            <a:r>
              <a:rPr lang="zh-CN" altLang="en-US" sz="2800" dirty="0" smtClean="0">
                <a:solidFill>
                  <a:srgbClr val="9900CC"/>
                </a:solidFill>
                <a:latin typeface="楷体_GB2312" pitchFamily="49" charset="-122"/>
                <a:ea typeface="楷体_GB2312" pitchFamily="49" charset="-122"/>
              </a:rPr>
              <a:t>植物无性生殖可传递</a:t>
            </a:r>
            <a:endParaRPr lang="zh-CN" altLang="en-US" sz="2800" dirty="0">
              <a:solidFill>
                <a:srgbClr val="9900CC"/>
              </a:solidFill>
              <a:latin typeface="楷体_GB2312" pitchFamily="49" charset="-122"/>
              <a:ea typeface="楷体_GB2312" pitchFamily="49" charset="-122"/>
            </a:endParaRPr>
          </a:p>
        </p:txBody>
      </p:sp>
      <p:sp>
        <p:nvSpPr>
          <p:cNvPr id="26636" name="Rectangle 12"/>
          <p:cNvSpPr>
            <a:spLocks noChangeArrowheads="1"/>
          </p:cNvSpPr>
          <p:nvPr/>
        </p:nvSpPr>
        <p:spPr bwMode="auto">
          <a:xfrm>
            <a:off x="2230453" y="6013462"/>
            <a:ext cx="4913315" cy="646331"/>
          </a:xfrm>
          <a:prstGeom prst="rect">
            <a:avLst/>
          </a:prstGeom>
          <a:noFill/>
          <a:ln w="9525">
            <a:noFill/>
            <a:miter lim="800000"/>
            <a:headEnd/>
            <a:tailEnd/>
          </a:ln>
          <a:effectLst/>
        </p:spPr>
        <p:txBody>
          <a:bodyPr wrap="square">
            <a:spAutoFit/>
          </a:bodyPr>
          <a:lstStyle/>
          <a:p>
            <a:r>
              <a:rPr lang="zh-CN" altLang="en-US" sz="3600" i="1" u="wavyDbl" dirty="0" smtClean="0">
                <a:solidFill>
                  <a:srgbClr val="9900CC"/>
                </a:solidFill>
                <a:latin typeface="楷体_GB2312" pitchFamily="49" charset="-122"/>
                <a:ea typeface="楷体_GB2312" pitchFamily="49" charset="-122"/>
              </a:rPr>
              <a:t>按遗传规律</a:t>
            </a:r>
            <a:r>
              <a:rPr lang="zh-CN" altLang="en-US" sz="2800" dirty="0" smtClean="0">
                <a:solidFill>
                  <a:srgbClr val="9900CC"/>
                </a:solidFill>
                <a:latin typeface="楷体_GB2312" pitchFamily="49" charset="-122"/>
                <a:ea typeface="楷体_GB2312" pitchFamily="49" charset="-122"/>
              </a:rPr>
              <a:t>传递给后代</a:t>
            </a:r>
            <a:endParaRPr lang="zh-CN" altLang="en-US" sz="2800" dirty="0">
              <a:solidFill>
                <a:srgbClr val="9900CC"/>
              </a:solidFill>
              <a:latin typeface="楷体_GB2312" pitchFamily="49" charset="-122"/>
              <a:ea typeface="楷体_GB2312" pitchFamily="49" charset="-122"/>
            </a:endParaRPr>
          </a:p>
        </p:txBody>
      </p:sp>
      <p:sp>
        <p:nvSpPr>
          <p:cNvPr id="26637" name="Rectangle 13"/>
          <p:cNvSpPr>
            <a:spLocks noChangeArrowheads="1"/>
          </p:cNvSpPr>
          <p:nvPr/>
        </p:nvSpPr>
        <p:spPr bwMode="auto">
          <a:xfrm>
            <a:off x="1643042" y="2285992"/>
            <a:ext cx="5386398" cy="430887"/>
          </a:xfrm>
          <a:prstGeom prst="rect">
            <a:avLst/>
          </a:prstGeom>
          <a:noFill/>
          <a:ln w="63500">
            <a:noFill/>
            <a:miter lim="800000"/>
            <a:headEnd/>
            <a:tailEnd type="none" w="lg" len="med"/>
          </a:ln>
          <a:effectLst/>
        </p:spPr>
        <p:txBody>
          <a:bodyPr wrap="square" lIns="0" tIns="0" rIns="0" bIns="0">
            <a:spAutoFit/>
          </a:bodyPr>
          <a:lstStyle/>
          <a:p>
            <a:r>
              <a:rPr lang="en-US" altLang="zh-CN" sz="2800" dirty="0">
                <a:latin typeface="楷体_GB2312" pitchFamily="49" charset="-122"/>
                <a:ea typeface="楷体_GB2312" pitchFamily="49" charset="-122"/>
              </a:rPr>
              <a:t>    DNA</a:t>
            </a:r>
            <a:r>
              <a:rPr lang="zh-CN" altLang="en-US" sz="2800" dirty="0">
                <a:latin typeface="楷体_GB2312" pitchFamily="49" charset="-122"/>
                <a:ea typeface="楷体_GB2312" pitchFamily="49" charset="-122"/>
              </a:rPr>
              <a:t>在进行</a:t>
            </a:r>
            <a:r>
              <a:rPr lang="zh-CN" altLang="en-US" sz="2800" dirty="0">
                <a:solidFill>
                  <a:srgbClr val="FF0000"/>
                </a:solidFill>
                <a:latin typeface="楷体_GB2312" pitchFamily="49" charset="-122"/>
                <a:ea typeface="楷体_GB2312" pitchFamily="49" charset="-122"/>
              </a:rPr>
              <a:t>复制时发生</a:t>
            </a:r>
            <a:r>
              <a:rPr lang="zh-CN" altLang="en-US" sz="2800" dirty="0" smtClean="0">
                <a:solidFill>
                  <a:srgbClr val="FF0000"/>
                </a:solidFill>
                <a:latin typeface="楷体_GB2312" pitchFamily="49" charset="-122"/>
                <a:ea typeface="楷体_GB2312" pitchFamily="49" charset="-122"/>
              </a:rPr>
              <a:t>错误</a:t>
            </a:r>
            <a:endParaRPr lang="zh-CN" altLang="en-US" sz="28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p:cTn id="7" dur="500" fill="hold"/>
                                        <p:tgtEl>
                                          <p:spTgt spid="26627"/>
                                        </p:tgtEl>
                                        <p:attrNameLst>
                                          <p:attrName>ppt_w</p:attrName>
                                        </p:attrNameLst>
                                      </p:cBhvr>
                                      <p:tavLst>
                                        <p:tav tm="0">
                                          <p:val>
                                            <p:fltVal val="0"/>
                                          </p:val>
                                        </p:tav>
                                        <p:tav tm="100000">
                                          <p:val>
                                            <p:strVal val="#ppt_w"/>
                                          </p:val>
                                        </p:tav>
                                      </p:tavLst>
                                    </p:anim>
                                    <p:anim calcmode="lin" valueType="num">
                                      <p:cBhvr>
                                        <p:cTn id="8" dur="500" fill="hold"/>
                                        <p:tgtEl>
                                          <p:spTgt spid="26627"/>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6637"/>
                                        </p:tgtEl>
                                        <p:attrNameLst>
                                          <p:attrName>style.visibility</p:attrName>
                                        </p:attrNameLst>
                                      </p:cBhvr>
                                      <p:to>
                                        <p:strVal val="visible"/>
                                      </p:to>
                                    </p:set>
                                    <p:anim calcmode="lin" valueType="num">
                                      <p:cBhvr>
                                        <p:cTn id="11" dur="500" fill="hold"/>
                                        <p:tgtEl>
                                          <p:spTgt spid="26637"/>
                                        </p:tgtEl>
                                        <p:attrNameLst>
                                          <p:attrName>ppt_w</p:attrName>
                                        </p:attrNameLst>
                                      </p:cBhvr>
                                      <p:tavLst>
                                        <p:tav tm="0">
                                          <p:val>
                                            <p:fltVal val="0"/>
                                          </p:val>
                                        </p:tav>
                                        <p:tav tm="100000">
                                          <p:val>
                                            <p:strVal val="#ppt_w"/>
                                          </p:val>
                                        </p:tav>
                                      </p:tavLst>
                                    </p:anim>
                                    <p:anim calcmode="lin" valueType="num">
                                      <p:cBhvr>
                                        <p:cTn id="12" dur="500" fill="hold"/>
                                        <p:tgtEl>
                                          <p:spTgt spid="26637"/>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632"/>
                                        </p:tgtEl>
                                        <p:attrNameLst>
                                          <p:attrName>style.visibility</p:attrName>
                                        </p:attrNameLst>
                                      </p:cBhvr>
                                      <p:to>
                                        <p:strVal val="visible"/>
                                      </p:to>
                                    </p:set>
                                    <p:animEffect transition="in" filter="slide(fromLeft)">
                                      <p:cBhvr>
                                        <p:cTn id="17" dur="500"/>
                                        <p:tgtEl>
                                          <p:spTgt spid="26632"/>
                                        </p:tgtEl>
                                      </p:cBhvr>
                                    </p:animEffect>
                                  </p:childTnLst>
                                </p:cTn>
                              </p:par>
                              <p:par>
                                <p:cTn id="18" presetID="23" presetClass="entr" presetSubtype="16" fill="hold" grpId="0" nodeType="withEffect">
                                  <p:stCondLst>
                                    <p:cond delay="0"/>
                                  </p:stCondLst>
                                  <p:childTnLst>
                                    <p:set>
                                      <p:cBhvr>
                                        <p:cTn id="19" dur="1" fill="hold">
                                          <p:stCondLst>
                                            <p:cond delay="0"/>
                                          </p:stCondLst>
                                        </p:cTn>
                                        <p:tgtEl>
                                          <p:spTgt spid="26628"/>
                                        </p:tgtEl>
                                        <p:attrNameLst>
                                          <p:attrName>style.visibility</p:attrName>
                                        </p:attrNameLst>
                                      </p:cBhvr>
                                      <p:to>
                                        <p:strVal val="visible"/>
                                      </p:to>
                                    </p:set>
                                    <p:anim calcmode="lin" valueType="num">
                                      <p:cBhvr>
                                        <p:cTn id="20" dur="500" fill="hold"/>
                                        <p:tgtEl>
                                          <p:spTgt spid="26628"/>
                                        </p:tgtEl>
                                        <p:attrNameLst>
                                          <p:attrName>ppt_w</p:attrName>
                                        </p:attrNameLst>
                                      </p:cBhvr>
                                      <p:tavLst>
                                        <p:tav tm="0">
                                          <p:val>
                                            <p:fltVal val="0"/>
                                          </p:val>
                                        </p:tav>
                                        <p:tav tm="100000">
                                          <p:val>
                                            <p:strVal val="#ppt_w"/>
                                          </p:val>
                                        </p:tav>
                                      </p:tavLst>
                                    </p:anim>
                                    <p:anim calcmode="lin" valueType="num">
                                      <p:cBhvr>
                                        <p:cTn id="21" dur="500" fill="hold"/>
                                        <p:tgtEl>
                                          <p:spTgt spid="26628"/>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26629"/>
                                        </p:tgtEl>
                                        <p:attrNameLst>
                                          <p:attrName>style.visibility</p:attrName>
                                        </p:attrNameLst>
                                      </p:cBhvr>
                                      <p:to>
                                        <p:strVal val="visible"/>
                                      </p:to>
                                    </p:set>
                                    <p:anim calcmode="lin" valueType="num">
                                      <p:cBhvr>
                                        <p:cTn id="24" dur="500" fill="hold"/>
                                        <p:tgtEl>
                                          <p:spTgt spid="26629"/>
                                        </p:tgtEl>
                                        <p:attrNameLst>
                                          <p:attrName>ppt_w</p:attrName>
                                        </p:attrNameLst>
                                      </p:cBhvr>
                                      <p:tavLst>
                                        <p:tav tm="0">
                                          <p:val>
                                            <p:fltVal val="0"/>
                                          </p:val>
                                        </p:tav>
                                        <p:tav tm="100000">
                                          <p:val>
                                            <p:strVal val="#ppt_w"/>
                                          </p:val>
                                        </p:tav>
                                      </p:tavLst>
                                    </p:anim>
                                    <p:anim calcmode="lin" valueType="num">
                                      <p:cBhvr>
                                        <p:cTn id="25" dur="500" fill="hold"/>
                                        <p:tgtEl>
                                          <p:spTgt spid="26629"/>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6630"/>
                                        </p:tgtEl>
                                        <p:attrNameLst>
                                          <p:attrName>style.visibility</p:attrName>
                                        </p:attrNameLst>
                                      </p:cBhvr>
                                      <p:to>
                                        <p:strVal val="visible"/>
                                      </p:to>
                                    </p:set>
                                    <p:anim calcmode="lin" valueType="num">
                                      <p:cBhvr>
                                        <p:cTn id="30" dur="500" fill="hold"/>
                                        <p:tgtEl>
                                          <p:spTgt spid="26630"/>
                                        </p:tgtEl>
                                        <p:attrNameLst>
                                          <p:attrName>ppt_w</p:attrName>
                                        </p:attrNameLst>
                                      </p:cBhvr>
                                      <p:tavLst>
                                        <p:tav tm="0">
                                          <p:val>
                                            <p:fltVal val="0"/>
                                          </p:val>
                                        </p:tav>
                                        <p:tav tm="100000">
                                          <p:val>
                                            <p:strVal val="#ppt_w"/>
                                          </p:val>
                                        </p:tav>
                                      </p:tavLst>
                                    </p:anim>
                                    <p:anim calcmode="lin" valueType="num">
                                      <p:cBhvr>
                                        <p:cTn id="31" dur="500" fill="hold"/>
                                        <p:tgtEl>
                                          <p:spTgt spid="26630"/>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26631"/>
                                        </p:tgtEl>
                                        <p:attrNameLst>
                                          <p:attrName>style.visibility</p:attrName>
                                        </p:attrNameLst>
                                      </p:cBhvr>
                                      <p:to>
                                        <p:strVal val="visible"/>
                                      </p:to>
                                    </p:set>
                                    <p:anim calcmode="lin" valueType="num">
                                      <p:cBhvr>
                                        <p:cTn id="34" dur="500" fill="hold"/>
                                        <p:tgtEl>
                                          <p:spTgt spid="26631"/>
                                        </p:tgtEl>
                                        <p:attrNameLst>
                                          <p:attrName>ppt_w</p:attrName>
                                        </p:attrNameLst>
                                      </p:cBhvr>
                                      <p:tavLst>
                                        <p:tav tm="0">
                                          <p:val>
                                            <p:fltVal val="0"/>
                                          </p:val>
                                        </p:tav>
                                        <p:tav tm="100000">
                                          <p:val>
                                            <p:strVal val="#ppt_w"/>
                                          </p:val>
                                        </p:tav>
                                      </p:tavLst>
                                    </p:anim>
                                    <p:anim calcmode="lin" valueType="num">
                                      <p:cBhvr>
                                        <p:cTn id="35" dur="500" fill="hold"/>
                                        <p:tgtEl>
                                          <p:spTgt spid="26631"/>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26634"/>
                                        </p:tgtEl>
                                        <p:attrNameLst>
                                          <p:attrName>style.visibility</p:attrName>
                                        </p:attrNameLst>
                                      </p:cBhvr>
                                      <p:to>
                                        <p:strVal val="visible"/>
                                      </p:to>
                                    </p:set>
                                    <p:anim calcmode="lin" valueType="num">
                                      <p:cBhvr>
                                        <p:cTn id="40" dur="500" fill="hold"/>
                                        <p:tgtEl>
                                          <p:spTgt spid="26634"/>
                                        </p:tgtEl>
                                        <p:attrNameLst>
                                          <p:attrName>ppt_w</p:attrName>
                                        </p:attrNameLst>
                                      </p:cBhvr>
                                      <p:tavLst>
                                        <p:tav tm="0">
                                          <p:val>
                                            <p:fltVal val="0"/>
                                          </p:val>
                                        </p:tav>
                                        <p:tav tm="100000">
                                          <p:val>
                                            <p:strVal val="#ppt_w"/>
                                          </p:val>
                                        </p:tav>
                                      </p:tavLst>
                                    </p:anim>
                                    <p:anim calcmode="lin" valueType="num">
                                      <p:cBhvr>
                                        <p:cTn id="41" dur="500" fill="hold"/>
                                        <p:tgtEl>
                                          <p:spTgt spid="26634"/>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26636"/>
                                        </p:tgtEl>
                                        <p:attrNameLst>
                                          <p:attrName>style.visibility</p:attrName>
                                        </p:attrNameLst>
                                      </p:cBhvr>
                                      <p:to>
                                        <p:strVal val="visible"/>
                                      </p:to>
                                    </p:set>
                                    <p:anim calcmode="lin" valueType="num">
                                      <p:cBhvr>
                                        <p:cTn id="46" dur="500" fill="hold"/>
                                        <p:tgtEl>
                                          <p:spTgt spid="26636"/>
                                        </p:tgtEl>
                                        <p:attrNameLst>
                                          <p:attrName>ppt_w</p:attrName>
                                        </p:attrNameLst>
                                      </p:cBhvr>
                                      <p:tavLst>
                                        <p:tav tm="0">
                                          <p:val>
                                            <p:fltVal val="0"/>
                                          </p:val>
                                        </p:tav>
                                        <p:tav tm="100000">
                                          <p:val>
                                            <p:strVal val="#ppt_w"/>
                                          </p:val>
                                        </p:tav>
                                      </p:tavLst>
                                    </p:anim>
                                    <p:anim calcmode="lin" valueType="num">
                                      <p:cBhvr>
                                        <p:cTn id="47" dur="500" fill="hold"/>
                                        <p:tgtEl>
                                          <p:spTgt spid="266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P spid="26629" grpId="0" autoUpdateAnimBg="0"/>
      <p:bldP spid="26630" grpId="0" autoUpdateAnimBg="0"/>
      <p:bldP spid="26631" grpId="0" autoUpdateAnimBg="0"/>
      <p:bldP spid="26632" grpId="0" animBg="1"/>
      <p:bldP spid="26634" grpId="0" autoUpdateAnimBg="0"/>
      <p:bldP spid="26636" grpId="0" autoUpdateAnimBg="0"/>
      <p:bldP spid="2663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1"/>
          </p:nvPr>
        </p:nvSpPr>
        <p:spPr/>
        <p:txBody>
          <a:bodyPr/>
          <a:lstStyle/>
          <a:p>
            <a:fld id="{E543EBD7-CF18-46A5-AF8C-200827698337}" type="datetime1">
              <a:rPr lang="zh-CN" altLang="en-US"/>
              <a:pPr/>
              <a:t>2015-5-21</a:t>
            </a:fld>
            <a:endParaRPr lang="en-US" altLang="zh-CN"/>
          </a:p>
        </p:txBody>
      </p:sp>
      <p:sp>
        <p:nvSpPr>
          <p:cNvPr id="11266" name="Text Box 2"/>
          <p:cNvSpPr txBox="1">
            <a:spLocks noChangeArrowheads="1"/>
          </p:cNvSpPr>
          <p:nvPr/>
        </p:nvSpPr>
        <p:spPr bwMode="gray">
          <a:xfrm>
            <a:off x="503238" y="1808163"/>
            <a:ext cx="8424862" cy="3503612"/>
          </a:xfrm>
          <a:prstGeom prst="rect">
            <a:avLst/>
          </a:prstGeom>
          <a:noFill/>
          <a:ln w="9525">
            <a:noFill/>
            <a:miter lim="800000"/>
            <a:headEnd/>
            <a:tailEnd/>
          </a:ln>
          <a:effectLst/>
        </p:spPr>
        <p:txBody>
          <a:bodyPr>
            <a:spAutoFit/>
          </a:bodyPr>
          <a:lstStyle/>
          <a:p>
            <a:r>
              <a:rPr lang="en-US" altLang="zh-CN" sz="3200">
                <a:solidFill>
                  <a:srgbClr val="0000FF"/>
                </a:solidFill>
                <a:latin typeface="楷体_GB2312" pitchFamily="49" charset="-122"/>
                <a:ea typeface="楷体_GB2312" pitchFamily="49" charset="-122"/>
              </a:rPr>
              <a:t>1</a:t>
            </a:r>
            <a:r>
              <a:rPr lang="zh-CN" altLang="en-US" sz="3200">
                <a:solidFill>
                  <a:srgbClr val="0000FF"/>
                </a:solidFill>
                <a:latin typeface="楷体_GB2312" pitchFamily="49" charset="-122"/>
                <a:ea typeface="楷体_GB2312" pitchFamily="49" charset="-122"/>
              </a:rPr>
              <a:t>、下面叙述的变异现象，可遗传的是　</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A</a:t>
            </a:r>
            <a:r>
              <a:rPr lang="zh-CN" altLang="en-US" sz="3200">
                <a:latin typeface="楷体_GB2312" pitchFamily="49" charset="-122"/>
                <a:ea typeface="楷体_GB2312" pitchFamily="49" charset="-122"/>
              </a:rPr>
              <a:t>．</a:t>
            </a:r>
            <a:r>
              <a:rPr kumimoji="1" lang="zh-CN" altLang="en-US" sz="3200">
                <a:latin typeface="楷体_GB2312" pitchFamily="49" charset="-122"/>
                <a:ea typeface="楷体_GB2312" pitchFamily="49" charset="-122"/>
              </a:rPr>
              <a:t>由于水肥充足而造成的小麦粒大粒多性状</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B</a:t>
            </a:r>
            <a:r>
              <a:rPr lang="zh-CN" altLang="en-US" sz="3200">
                <a:latin typeface="楷体_GB2312" pitchFamily="49" charset="-122"/>
                <a:ea typeface="楷体_GB2312" pitchFamily="49" charset="-122"/>
              </a:rPr>
              <a:t>．果树修剪后所形成的树冠具有特定的形状</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C</a:t>
            </a:r>
            <a:r>
              <a:rPr lang="zh-CN" altLang="en-US" sz="3200">
                <a:latin typeface="楷体_GB2312" pitchFamily="49" charset="-122"/>
                <a:ea typeface="楷体_GB2312" pitchFamily="49" charset="-122"/>
              </a:rPr>
              <a:t>．用生长素处理未经受粉的番茄雌蕊，得到的果实无子</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D</a:t>
            </a:r>
            <a:r>
              <a:rPr lang="zh-CN" altLang="en-US" sz="3200">
                <a:latin typeface="楷体_GB2312" pitchFamily="49" charset="-122"/>
                <a:ea typeface="楷体_GB2312" pitchFamily="49" charset="-122"/>
              </a:rPr>
              <a:t>．开红花的一株豌豆自交，后代部分植株开白花</a:t>
            </a:r>
          </a:p>
        </p:txBody>
      </p:sp>
      <p:sp>
        <p:nvSpPr>
          <p:cNvPr id="11267" name="Text Box 3"/>
          <p:cNvSpPr txBox="1">
            <a:spLocks noChangeArrowheads="1"/>
          </p:cNvSpPr>
          <p:nvPr/>
        </p:nvSpPr>
        <p:spPr bwMode="gray">
          <a:xfrm>
            <a:off x="7740650" y="1736725"/>
            <a:ext cx="10795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D</a:t>
            </a:r>
          </a:p>
        </p:txBody>
      </p:sp>
      <p:sp>
        <p:nvSpPr>
          <p:cNvPr id="11268" name="Text Box 4"/>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经典</a:t>
            </a:r>
            <a:r>
              <a:rPr lang="zh-CN" altLang="en-US" sz="3600" dirty="0">
                <a:solidFill>
                  <a:srgbClr val="FFFF00"/>
                </a:solidFill>
                <a:ea typeface="宋体" pitchFamily="2" charset="-122"/>
              </a:rPr>
              <a:t>例题</a:t>
            </a:r>
          </a:p>
        </p:txBody>
      </p:sp>
      <p:sp>
        <p:nvSpPr>
          <p:cNvPr id="11269" name="Text Box 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slide(fromBottom)">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F53B8C88-A92C-47AB-A52B-B317C32F3438}" type="datetime1">
              <a:rPr lang="zh-CN" altLang="en-US"/>
              <a:pPr/>
              <a:t>2015-5-21</a:t>
            </a:fld>
            <a:endParaRPr lang="en-US" altLang="zh-CN"/>
          </a:p>
        </p:txBody>
      </p:sp>
      <p:sp>
        <p:nvSpPr>
          <p:cNvPr id="24578" name="Rectangle 2"/>
          <p:cNvSpPr>
            <a:spLocks noChangeArrowheads="1"/>
          </p:cNvSpPr>
          <p:nvPr/>
        </p:nvSpPr>
        <p:spPr bwMode="auto">
          <a:xfrm>
            <a:off x="914400" y="1371600"/>
            <a:ext cx="8001000" cy="5216525"/>
          </a:xfrm>
          <a:prstGeom prst="rect">
            <a:avLst/>
          </a:prstGeom>
          <a:noFill/>
          <a:ln w="9525">
            <a:noFill/>
            <a:miter lim="800000"/>
            <a:headEnd/>
            <a:tailEnd/>
          </a:ln>
          <a:effectLst/>
        </p:spPr>
        <p:txBody>
          <a:bodyPr>
            <a:spAutoFit/>
          </a:bodyPr>
          <a:lstStyle/>
          <a:p>
            <a:r>
              <a:rPr kumimoji="1" lang="en-US" altLang="zh-CN" sz="2800">
                <a:solidFill>
                  <a:srgbClr val="0000FF"/>
                </a:solidFill>
                <a:latin typeface="楷体_GB2312" pitchFamily="49" charset="-122"/>
                <a:ea typeface="楷体_GB2312" pitchFamily="49" charset="-122"/>
              </a:rPr>
              <a:t>2</a:t>
            </a:r>
            <a:r>
              <a:rPr kumimoji="1" lang="zh-CN" altLang="en-US" sz="2800">
                <a:solidFill>
                  <a:srgbClr val="0000FF"/>
                </a:solidFill>
                <a:latin typeface="楷体_GB2312" pitchFamily="49" charset="-122"/>
                <a:ea typeface="楷体_GB2312" pitchFamily="49" charset="-122"/>
              </a:rPr>
              <a:t>、在一个</a:t>
            </a:r>
            <a:r>
              <a:rPr kumimoji="1" lang="en-US" altLang="zh-CN" sz="2800">
                <a:solidFill>
                  <a:srgbClr val="0000FF"/>
                </a:solidFill>
                <a:latin typeface="楷体_GB2312" pitchFamily="49" charset="-122"/>
                <a:ea typeface="楷体_GB2312" pitchFamily="49" charset="-122"/>
              </a:rPr>
              <a:t>DNA</a:t>
            </a:r>
            <a:r>
              <a:rPr kumimoji="1" lang="zh-CN" altLang="en-US" sz="2800">
                <a:solidFill>
                  <a:srgbClr val="0000FF"/>
                </a:solidFill>
                <a:latin typeface="楷体_GB2312" pitchFamily="49" charset="-122"/>
                <a:ea typeface="楷体_GB2312" pitchFamily="49" charset="-122"/>
              </a:rPr>
              <a:t>分子中如果插入了一个碱基对，则</a:t>
            </a:r>
          </a:p>
          <a:p>
            <a:r>
              <a:rPr lang="zh-CN" altLang="en-US">
                <a:ea typeface="宋体" pitchFamily="2" charset="-122"/>
              </a:rPr>
              <a:t>   </a:t>
            </a:r>
            <a:r>
              <a:rPr kumimoji="1" lang="en-US" altLang="zh-CN" sz="2800">
                <a:latin typeface="楷体_GB2312" pitchFamily="49" charset="-122"/>
                <a:ea typeface="楷体_GB2312" pitchFamily="49" charset="-122"/>
              </a:rPr>
              <a:t>A.</a:t>
            </a:r>
            <a:r>
              <a:rPr kumimoji="1" lang="zh-CN" altLang="en-US" sz="2800">
                <a:latin typeface="楷体_GB2312" pitchFamily="49" charset="-122"/>
                <a:ea typeface="楷体_GB2312" pitchFamily="49" charset="-122"/>
              </a:rPr>
              <a:t>不能转录              </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B.</a:t>
            </a:r>
            <a:r>
              <a:rPr kumimoji="1" lang="zh-CN" altLang="en-US" sz="2800">
                <a:latin typeface="楷体_GB2312" pitchFamily="49" charset="-122"/>
                <a:ea typeface="楷体_GB2312" pitchFamily="49" charset="-122"/>
              </a:rPr>
              <a:t>不能翻译</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C.</a:t>
            </a:r>
            <a:r>
              <a:rPr kumimoji="1" lang="zh-CN" altLang="en-US" sz="2800">
                <a:latin typeface="楷体_GB2312" pitchFamily="49" charset="-122"/>
                <a:ea typeface="楷体_GB2312" pitchFamily="49" charset="-122"/>
              </a:rPr>
              <a:t>在转录时造成插入点以前的遗传密码改变</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D.</a:t>
            </a:r>
            <a:r>
              <a:rPr kumimoji="1" lang="zh-CN" altLang="en-US" sz="2800">
                <a:latin typeface="楷体_GB2312" pitchFamily="49" charset="-122"/>
                <a:ea typeface="楷体_GB2312" pitchFamily="49" charset="-122"/>
              </a:rPr>
              <a:t>在转录时造成插入点以后的遗传密码改变</a:t>
            </a:r>
          </a:p>
          <a:p>
            <a:r>
              <a:rPr kumimoji="1" lang="en-US" altLang="zh-CN" sz="2800">
                <a:solidFill>
                  <a:srgbClr val="0000FF"/>
                </a:solidFill>
                <a:latin typeface="楷体_GB2312" pitchFamily="49" charset="-122"/>
                <a:ea typeface="楷体_GB2312" pitchFamily="49" charset="-122"/>
              </a:rPr>
              <a:t>3</a:t>
            </a:r>
            <a:r>
              <a:rPr kumimoji="1" lang="zh-CN" altLang="en-US" sz="2800">
                <a:solidFill>
                  <a:srgbClr val="0000FF"/>
                </a:solidFill>
                <a:latin typeface="楷体_GB2312" pitchFamily="49" charset="-122"/>
                <a:ea typeface="楷体_GB2312" pitchFamily="49" charset="-122"/>
              </a:rPr>
              <a:t>、若某基因原为</a:t>
            </a:r>
            <a:r>
              <a:rPr kumimoji="1" lang="en-US" altLang="zh-CN" sz="2800">
                <a:solidFill>
                  <a:srgbClr val="0000FF"/>
                </a:solidFill>
                <a:latin typeface="楷体_GB2312" pitchFamily="49" charset="-122"/>
                <a:ea typeface="楷体_GB2312" pitchFamily="49" charset="-122"/>
              </a:rPr>
              <a:t>303</a:t>
            </a:r>
            <a:r>
              <a:rPr kumimoji="1" lang="zh-CN" altLang="en-US" sz="2800">
                <a:solidFill>
                  <a:srgbClr val="0000FF"/>
                </a:solidFill>
                <a:latin typeface="楷体_GB2312" pitchFamily="49" charset="-122"/>
                <a:ea typeface="楷体_GB2312" pitchFamily="49" charset="-122"/>
              </a:rPr>
              <a:t>对碱基，现经过突变，成为</a:t>
            </a:r>
            <a:r>
              <a:rPr kumimoji="1" lang="en-US" altLang="zh-CN" sz="2800">
                <a:solidFill>
                  <a:srgbClr val="0000FF"/>
                </a:solidFill>
                <a:latin typeface="楷体_GB2312" pitchFamily="49" charset="-122"/>
                <a:ea typeface="楷体_GB2312" pitchFamily="49" charset="-122"/>
              </a:rPr>
              <a:t>300</a:t>
            </a:r>
            <a:r>
              <a:rPr kumimoji="1" lang="zh-CN" altLang="en-US" sz="2800">
                <a:solidFill>
                  <a:srgbClr val="0000FF"/>
                </a:solidFill>
                <a:latin typeface="楷体_GB2312" pitchFamily="49" charset="-122"/>
                <a:ea typeface="楷体_GB2312" pitchFamily="49" charset="-122"/>
              </a:rPr>
              <a:t>个碱基对，它合成的蛋白质分子与原来基因合成的蛋白质分子相比较，差异可能为　　　</a:t>
            </a:r>
            <a:r>
              <a:rPr kumimoji="1" lang="zh-CN" altLang="en-US" sz="2800">
                <a:latin typeface="楷体_GB2312" pitchFamily="49" charset="-122"/>
                <a:ea typeface="楷体_GB2312" pitchFamily="49" charset="-122"/>
              </a:rPr>
              <a:t>　　</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A</a:t>
            </a:r>
            <a:r>
              <a:rPr kumimoji="1" lang="zh-CN" altLang="en-US" sz="2800">
                <a:latin typeface="楷体_GB2312" pitchFamily="49" charset="-122"/>
                <a:ea typeface="楷体_GB2312" pitchFamily="49" charset="-122"/>
              </a:rPr>
              <a:t>．只相差一个氨基酸，其他顺序不变</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B</a:t>
            </a:r>
            <a:r>
              <a:rPr kumimoji="1" lang="zh-CN" altLang="en-US" sz="2800">
                <a:latin typeface="楷体_GB2312" pitchFamily="49" charset="-122"/>
                <a:ea typeface="楷体_GB2312" pitchFamily="49" charset="-122"/>
              </a:rPr>
              <a:t>．长度相差一个氨基酸外，其他顺序也有改变</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C</a:t>
            </a:r>
            <a:r>
              <a:rPr kumimoji="1" lang="zh-CN" altLang="en-US" sz="2800">
                <a:latin typeface="楷体_GB2312" pitchFamily="49" charset="-122"/>
                <a:ea typeface="楷体_GB2312" pitchFamily="49" charset="-122"/>
              </a:rPr>
              <a:t>．长度不变，但顺序改变</a:t>
            </a:r>
          </a:p>
          <a:p>
            <a:r>
              <a:rPr kumimoji="1" lang="zh-CN" altLang="en-US" sz="2800">
                <a:latin typeface="楷体_GB2312" pitchFamily="49" charset="-122"/>
                <a:ea typeface="楷体_GB2312" pitchFamily="49" charset="-122"/>
              </a:rPr>
              <a:t> </a:t>
            </a:r>
            <a:r>
              <a:rPr kumimoji="1" lang="en-US" altLang="zh-CN" sz="2800">
                <a:latin typeface="楷体_GB2312" pitchFamily="49" charset="-122"/>
                <a:ea typeface="楷体_GB2312" pitchFamily="49" charset="-122"/>
              </a:rPr>
              <a:t>D</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A</a:t>
            </a:r>
            <a:r>
              <a:rPr kumimoji="1" lang="zh-CN" altLang="en-US" sz="2800">
                <a:latin typeface="楷体_GB2312" pitchFamily="49" charset="-122"/>
                <a:ea typeface="楷体_GB2312" pitchFamily="49" charset="-122"/>
              </a:rPr>
              <a:t>、</a:t>
            </a:r>
            <a:r>
              <a:rPr kumimoji="1" lang="en-US" altLang="zh-CN" sz="2800">
                <a:latin typeface="楷体_GB2312" pitchFamily="49" charset="-122"/>
                <a:ea typeface="楷体_GB2312" pitchFamily="49" charset="-122"/>
              </a:rPr>
              <a:t>B</a:t>
            </a:r>
            <a:r>
              <a:rPr kumimoji="1" lang="zh-CN" altLang="en-US" sz="2800">
                <a:latin typeface="楷体_GB2312" pitchFamily="49" charset="-122"/>
                <a:ea typeface="楷体_GB2312" pitchFamily="49" charset="-122"/>
              </a:rPr>
              <a:t>都有可能</a:t>
            </a:r>
          </a:p>
        </p:txBody>
      </p:sp>
      <p:sp>
        <p:nvSpPr>
          <p:cNvPr id="24579"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24580" name="Text Box 4"/>
          <p:cNvSpPr txBox="1">
            <a:spLocks noChangeArrowheads="1"/>
          </p:cNvSpPr>
          <p:nvPr/>
        </p:nvSpPr>
        <p:spPr bwMode="gray">
          <a:xfrm>
            <a:off x="7740650" y="1844675"/>
            <a:ext cx="576263"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FF0000"/>
                </a:solidFill>
                <a:ea typeface="宋体" pitchFamily="2" charset="-122"/>
              </a:rPr>
              <a:t>D</a:t>
            </a:r>
          </a:p>
        </p:txBody>
      </p:sp>
      <p:sp>
        <p:nvSpPr>
          <p:cNvPr id="24581" name="Text Box 5"/>
          <p:cNvSpPr txBox="1">
            <a:spLocks noChangeArrowheads="1"/>
          </p:cNvSpPr>
          <p:nvPr/>
        </p:nvSpPr>
        <p:spPr bwMode="gray">
          <a:xfrm>
            <a:off x="7812088" y="4437063"/>
            <a:ext cx="576262" cy="579437"/>
          </a:xfrm>
          <a:prstGeom prst="rect">
            <a:avLst/>
          </a:prstGeom>
          <a:noFill/>
          <a:ln w="9525">
            <a:noFill/>
            <a:miter lim="800000"/>
            <a:headEnd/>
            <a:tailEnd/>
          </a:ln>
          <a:effectLst/>
        </p:spPr>
        <p:txBody>
          <a:bodyPr>
            <a:spAutoFit/>
          </a:bodyPr>
          <a:lstStyle/>
          <a:p>
            <a:pPr>
              <a:spcBef>
                <a:spcPct val="50000"/>
              </a:spcBef>
            </a:pPr>
            <a:r>
              <a:rPr lang="en-US" altLang="zh-CN" sz="3200">
                <a:solidFill>
                  <a:srgbClr val="FF0000"/>
                </a:solidFill>
                <a:ea typeface="宋体" pitchFamily="2" charset="-122"/>
              </a:rPr>
              <a:t>D</a:t>
            </a:r>
          </a:p>
        </p:txBody>
      </p:sp>
      <p:sp>
        <p:nvSpPr>
          <p:cNvPr id="24582" name="Text Box 6"/>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 经典</a:t>
            </a:r>
            <a:r>
              <a:rPr lang="zh-CN" altLang="en-US" sz="3600" dirty="0">
                <a:solidFill>
                  <a:srgbClr val="FFFF00"/>
                </a:solidFill>
                <a:ea typeface="宋体" pitchFamily="2" charset="-122"/>
              </a:rPr>
              <a:t>例题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slide(fromBottom)">
                                      <p:cBhvr>
                                        <p:cTn id="7" dur="500"/>
                                        <p:tgtEl>
                                          <p:spTgt spid="24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4581">
                                            <p:txEl>
                                              <p:pRg st="0" end="0"/>
                                            </p:txEl>
                                          </p:spTgt>
                                        </p:tgtEl>
                                        <p:attrNameLst>
                                          <p:attrName>style.visibility</p:attrName>
                                        </p:attrNameLst>
                                      </p:cBhvr>
                                      <p:to>
                                        <p:strVal val="visible"/>
                                      </p:to>
                                    </p:set>
                                    <p:animEffect transition="in" filter="slide(fromBottom)">
                                      <p:cBhvr>
                                        <p:cTn id="12" dur="500"/>
                                        <p:tgtEl>
                                          <p:spTgt spid="245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1"/>
          </p:nvPr>
        </p:nvSpPr>
        <p:spPr/>
        <p:txBody>
          <a:bodyPr/>
          <a:lstStyle/>
          <a:p>
            <a:fld id="{E226BEAE-6336-4503-9945-B47C8766C7F2}" type="datetime1">
              <a:rPr lang="zh-CN" altLang="en-US"/>
              <a:pPr/>
              <a:t>2015-5-21</a:t>
            </a:fld>
            <a:endParaRPr lang="en-US" altLang="zh-CN"/>
          </a:p>
        </p:txBody>
      </p:sp>
      <p:sp>
        <p:nvSpPr>
          <p:cNvPr id="28674" name="Text Box 2"/>
          <p:cNvSpPr txBox="1">
            <a:spLocks noChangeArrowheads="1"/>
          </p:cNvSpPr>
          <p:nvPr/>
        </p:nvSpPr>
        <p:spPr bwMode="auto">
          <a:xfrm>
            <a:off x="1331913" y="2384425"/>
            <a:ext cx="6840537" cy="3046988"/>
          </a:xfrm>
          <a:prstGeom prst="rect">
            <a:avLst/>
          </a:prstGeom>
          <a:noFill/>
          <a:ln w="9525">
            <a:noFill/>
            <a:miter lim="800000"/>
            <a:headEnd/>
            <a:tailEnd/>
          </a:ln>
          <a:effectLst/>
        </p:spPr>
        <p:txBody>
          <a:bodyPr>
            <a:spAutoFit/>
          </a:bodyPr>
          <a:lstStyle/>
          <a:p>
            <a:r>
              <a:rPr lang="en-US" altLang="zh-CN" sz="3200" dirty="0">
                <a:latin typeface="楷体_GB2312" pitchFamily="49" charset="-122"/>
                <a:ea typeface="楷体_GB2312" pitchFamily="49" charset="-122"/>
              </a:rPr>
              <a:t>4</a:t>
            </a:r>
            <a:r>
              <a:rPr lang="zh-CN" altLang="en-US" sz="3200" dirty="0">
                <a:latin typeface="楷体_GB2312" pitchFamily="49" charset="-122"/>
                <a:ea typeface="楷体_GB2312" pitchFamily="49" charset="-122"/>
              </a:rPr>
              <a:t>、人类能遗传给后代的基因突变常发生在</a:t>
            </a:r>
          </a:p>
          <a:p>
            <a:r>
              <a:rPr lang="zh-CN" altLang="en-US" sz="3200" dirty="0">
                <a:latin typeface="楷体_GB2312" pitchFamily="49" charset="-122"/>
                <a:ea typeface="楷体_GB2312" pitchFamily="49" charset="-122"/>
              </a:rPr>
              <a:t> </a:t>
            </a:r>
            <a:r>
              <a:rPr lang="en-US" altLang="zh-CN" sz="3200" dirty="0">
                <a:solidFill>
                  <a:srgbClr val="0000FF"/>
                </a:solidFill>
                <a:latin typeface="楷体_GB2312" pitchFamily="49" charset="-122"/>
                <a:ea typeface="楷体_GB2312" pitchFamily="49" charset="-122"/>
              </a:rPr>
              <a:t>A.</a:t>
            </a:r>
            <a:r>
              <a:rPr lang="zh-CN" altLang="en-US" sz="3200" dirty="0">
                <a:solidFill>
                  <a:srgbClr val="0000FF"/>
                </a:solidFill>
                <a:latin typeface="楷体_GB2312" pitchFamily="49" charset="-122"/>
                <a:ea typeface="楷体_GB2312" pitchFamily="49" charset="-122"/>
              </a:rPr>
              <a:t>减数第一次分裂 </a:t>
            </a:r>
          </a:p>
          <a:p>
            <a:r>
              <a:rPr lang="zh-CN" altLang="en-US" sz="3200" dirty="0">
                <a:solidFill>
                  <a:srgbClr val="0000FF"/>
                </a:solidFill>
                <a:latin typeface="楷体_GB2312" pitchFamily="49" charset="-122"/>
                <a:ea typeface="楷体_GB2312" pitchFamily="49" charset="-122"/>
              </a:rPr>
              <a:t> </a:t>
            </a:r>
            <a:r>
              <a:rPr lang="en-US" altLang="zh-CN" sz="3200" dirty="0">
                <a:solidFill>
                  <a:srgbClr val="0000FF"/>
                </a:solidFill>
                <a:latin typeface="楷体_GB2312" pitchFamily="49" charset="-122"/>
                <a:ea typeface="楷体_GB2312" pitchFamily="49" charset="-122"/>
              </a:rPr>
              <a:t>B.</a:t>
            </a:r>
            <a:r>
              <a:rPr lang="zh-CN" altLang="en-US" sz="3200" dirty="0">
                <a:solidFill>
                  <a:srgbClr val="0000FF"/>
                </a:solidFill>
                <a:latin typeface="楷体_GB2312" pitchFamily="49" charset="-122"/>
                <a:ea typeface="楷体_GB2312" pitchFamily="49" charset="-122"/>
              </a:rPr>
              <a:t>四分体时期</a:t>
            </a:r>
          </a:p>
          <a:p>
            <a:r>
              <a:rPr lang="zh-CN" altLang="en-US" sz="3200" dirty="0">
                <a:solidFill>
                  <a:srgbClr val="0000FF"/>
                </a:solidFill>
                <a:latin typeface="楷体_GB2312" pitchFamily="49" charset="-122"/>
                <a:ea typeface="楷体_GB2312" pitchFamily="49" charset="-122"/>
              </a:rPr>
              <a:t> </a:t>
            </a:r>
            <a:r>
              <a:rPr lang="en-US" altLang="zh-CN" sz="3200" dirty="0">
                <a:solidFill>
                  <a:srgbClr val="0000FF"/>
                </a:solidFill>
                <a:latin typeface="楷体_GB2312" pitchFamily="49" charset="-122"/>
                <a:ea typeface="楷体_GB2312" pitchFamily="49" charset="-122"/>
              </a:rPr>
              <a:t>C.</a:t>
            </a:r>
            <a:r>
              <a:rPr lang="zh-CN" altLang="en-US" sz="3200" dirty="0">
                <a:solidFill>
                  <a:srgbClr val="0000FF"/>
                </a:solidFill>
                <a:latin typeface="楷体_GB2312" pitchFamily="49" charset="-122"/>
                <a:ea typeface="楷体_GB2312" pitchFamily="49" charset="-122"/>
              </a:rPr>
              <a:t>减数</a:t>
            </a:r>
            <a:r>
              <a:rPr lang="zh-CN" altLang="en-US" sz="3200">
                <a:solidFill>
                  <a:srgbClr val="0000FF"/>
                </a:solidFill>
                <a:latin typeface="楷体_GB2312" pitchFamily="49" charset="-122"/>
                <a:ea typeface="楷体_GB2312" pitchFamily="49" charset="-122"/>
              </a:rPr>
              <a:t>第一次</a:t>
            </a:r>
            <a:r>
              <a:rPr lang="zh-CN" altLang="en-US" sz="3200" smtClean="0">
                <a:solidFill>
                  <a:srgbClr val="0000FF"/>
                </a:solidFill>
                <a:latin typeface="楷体_GB2312" pitchFamily="49" charset="-122"/>
                <a:ea typeface="楷体_GB2312" pitchFamily="49" charset="-122"/>
              </a:rPr>
              <a:t>分裂前的</a:t>
            </a:r>
            <a:r>
              <a:rPr lang="zh-CN" altLang="en-US" sz="3200" dirty="0">
                <a:solidFill>
                  <a:srgbClr val="0000FF"/>
                </a:solidFill>
                <a:latin typeface="楷体_GB2312" pitchFamily="49" charset="-122"/>
                <a:ea typeface="楷体_GB2312" pitchFamily="49" charset="-122"/>
              </a:rPr>
              <a:t>间期  </a:t>
            </a:r>
          </a:p>
          <a:p>
            <a:r>
              <a:rPr lang="zh-CN" altLang="en-US" sz="3200" dirty="0">
                <a:solidFill>
                  <a:srgbClr val="0000FF"/>
                </a:solidFill>
                <a:latin typeface="楷体_GB2312" pitchFamily="49" charset="-122"/>
                <a:ea typeface="楷体_GB2312" pitchFamily="49" charset="-122"/>
              </a:rPr>
              <a:t> </a:t>
            </a:r>
            <a:r>
              <a:rPr lang="en-US" altLang="zh-CN" sz="3200" dirty="0">
                <a:solidFill>
                  <a:srgbClr val="0000FF"/>
                </a:solidFill>
                <a:latin typeface="楷体_GB2312" pitchFamily="49" charset="-122"/>
                <a:ea typeface="楷体_GB2312" pitchFamily="49" charset="-122"/>
              </a:rPr>
              <a:t>D.</a:t>
            </a:r>
            <a:r>
              <a:rPr lang="zh-CN" altLang="en-US" sz="3200" dirty="0">
                <a:solidFill>
                  <a:srgbClr val="0000FF"/>
                </a:solidFill>
                <a:latin typeface="楷体_GB2312" pitchFamily="49" charset="-122"/>
                <a:ea typeface="楷体_GB2312" pitchFamily="49" charset="-122"/>
              </a:rPr>
              <a:t>有丝分裂间期</a:t>
            </a:r>
          </a:p>
        </p:txBody>
      </p:sp>
      <p:sp>
        <p:nvSpPr>
          <p:cNvPr id="28675"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28676" name="Text Box 4"/>
          <p:cNvSpPr txBox="1">
            <a:spLocks noChangeArrowheads="1"/>
          </p:cNvSpPr>
          <p:nvPr/>
        </p:nvSpPr>
        <p:spPr bwMode="gray">
          <a:xfrm>
            <a:off x="6732588" y="2889250"/>
            <a:ext cx="684212"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C</a:t>
            </a:r>
          </a:p>
        </p:txBody>
      </p:sp>
      <p:sp>
        <p:nvSpPr>
          <p:cNvPr id="28677" name="Text Box 5"/>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经典</a:t>
            </a:r>
            <a:r>
              <a:rPr lang="zh-CN" altLang="en-US" sz="3600" dirty="0">
                <a:solidFill>
                  <a:srgbClr val="FFFF00"/>
                </a:solidFill>
                <a:ea typeface="宋体" pitchFamily="2" charset="-122"/>
              </a:rPr>
              <a:t>例题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500" fill="hold"/>
                                        <p:tgtEl>
                                          <p:spTgt spid="28674"/>
                                        </p:tgtEl>
                                        <p:attrNameLst>
                                          <p:attrName>ppt_w</p:attrName>
                                        </p:attrNameLst>
                                      </p:cBhvr>
                                      <p:tavLst>
                                        <p:tav tm="0">
                                          <p:val>
                                            <p:fltVal val="0"/>
                                          </p:val>
                                        </p:tav>
                                        <p:tav tm="100000">
                                          <p:val>
                                            <p:strVal val="#ppt_w"/>
                                          </p:val>
                                        </p:tav>
                                      </p:tavLst>
                                    </p:anim>
                                    <p:anim calcmode="lin" valueType="num">
                                      <p:cBhvr>
                                        <p:cTn id="8" dur="500" fill="hold"/>
                                        <p:tgtEl>
                                          <p:spTgt spid="2867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Effect transition="in" filter="slide(fromBottom)">
                                      <p:cBhvr>
                                        <p:cTn id="13"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4"/>
          <p:cNvSpPr>
            <a:spLocks noGrp="1"/>
          </p:cNvSpPr>
          <p:nvPr>
            <p:ph type="dt" sz="half" idx="11"/>
          </p:nvPr>
        </p:nvSpPr>
        <p:spPr/>
        <p:txBody>
          <a:bodyPr/>
          <a:lstStyle/>
          <a:p>
            <a:fld id="{3D8BF9CA-89D1-4D1F-A966-AD1E5763D62B}" type="datetime1">
              <a:rPr lang="zh-CN" altLang="en-US"/>
              <a:pPr/>
              <a:t>2015-5-21</a:t>
            </a:fld>
            <a:endParaRPr lang="en-US" altLang="zh-CN"/>
          </a:p>
        </p:txBody>
      </p:sp>
      <p:sp>
        <p:nvSpPr>
          <p:cNvPr id="29698" name="Rectangle 2"/>
          <p:cNvSpPr>
            <a:spLocks noChangeArrowheads="1"/>
          </p:cNvSpPr>
          <p:nvPr/>
        </p:nvSpPr>
        <p:spPr bwMode="auto">
          <a:xfrm>
            <a:off x="2124075" y="549275"/>
            <a:ext cx="4895850" cy="549275"/>
          </a:xfrm>
          <a:prstGeom prst="rect">
            <a:avLst/>
          </a:prstGeom>
          <a:noFill/>
          <a:ln w="63500">
            <a:noFill/>
            <a:miter lim="800000"/>
            <a:headEnd/>
            <a:tailEnd type="none" w="lg" len="med"/>
          </a:ln>
          <a:effectLst/>
        </p:spPr>
        <p:txBody>
          <a:bodyPr lIns="0" tIns="0" rIns="0" bIns="0">
            <a:spAutoFit/>
          </a:bodyPr>
          <a:lstStyle/>
          <a:p>
            <a:r>
              <a:rPr lang="en-US" altLang="zh-CN" sz="3600">
                <a:solidFill>
                  <a:srgbClr val="003300"/>
                </a:solidFill>
                <a:latin typeface="楷体_GB2312" pitchFamily="49" charset="-122"/>
                <a:ea typeface="楷体_GB2312" pitchFamily="49" charset="-122"/>
              </a:rPr>
              <a:t>(</a:t>
            </a:r>
            <a:r>
              <a:rPr lang="zh-CN" altLang="en-US" sz="3600">
                <a:solidFill>
                  <a:srgbClr val="003300"/>
                </a:solidFill>
                <a:latin typeface="楷体_GB2312" pitchFamily="49" charset="-122"/>
                <a:ea typeface="楷体_GB2312" pitchFamily="49" charset="-122"/>
              </a:rPr>
              <a:t>三</a:t>
            </a:r>
            <a:r>
              <a:rPr lang="en-US" altLang="zh-CN" sz="3600">
                <a:solidFill>
                  <a:srgbClr val="003300"/>
                </a:solidFill>
                <a:latin typeface="楷体_GB2312" pitchFamily="49" charset="-122"/>
                <a:ea typeface="楷体_GB2312" pitchFamily="49" charset="-122"/>
              </a:rPr>
              <a:t>)</a:t>
            </a:r>
            <a:r>
              <a:rPr lang="zh-CN" altLang="en-US" sz="3600">
                <a:solidFill>
                  <a:srgbClr val="003300"/>
                </a:solidFill>
                <a:latin typeface="楷体_GB2312" pitchFamily="49" charset="-122"/>
                <a:ea typeface="楷体_GB2312" pitchFamily="49" charset="-122"/>
              </a:rPr>
              <a:t>基因突变的原因</a:t>
            </a:r>
          </a:p>
        </p:txBody>
      </p:sp>
      <p:sp>
        <p:nvSpPr>
          <p:cNvPr id="29699" name="Rectangle 3"/>
          <p:cNvSpPr>
            <a:spLocks noChangeArrowheads="1"/>
          </p:cNvSpPr>
          <p:nvPr/>
        </p:nvSpPr>
        <p:spPr bwMode="auto">
          <a:xfrm>
            <a:off x="3581400" y="2286000"/>
            <a:ext cx="1524000" cy="427038"/>
          </a:xfrm>
          <a:prstGeom prst="rect">
            <a:avLst/>
          </a:prstGeom>
          <a:noFill/>
          <a:ln w="63500">
            <a:noFill/>
            <a:miter lim="800000"/>
            <a:headEnd/>
            <a:tailEnd type="none" w="lg" len="med"/>
          </a:ln>
          <a:effectLst/>
        </p:spPr>
        <p:txBody>
          <a:bodyPr lIns="0" tIns="0" rIns="0" bIns="0">
            <a:spAutoFit/>
          </a:bodyPr>
          <a:lstStyle/>
          <a:p>
            <a:r>
              <a:rPr lang="zh-CN" altLang="en-US" sz="2800">
                <a:latin typeface="楷体_GB2312" pitchFamily="49" charset="-122"/>
                <a:ea typeface="楷体_GB2312" pitchFamily="49" charset="-122"/>
              </a:rPr>
              <a:t>物理因素</a:t>
            </a:r>
          </a:p>
        </p:txBody>
      </p:sp>
      <p:sp>
        <p:nvSpPr>
          <p:cNvPr id="29700" name="Rectangle 4"/>
          <p:cNvSpPr>
            <a:spLocks noChangeArrowheads="1"/>
          </p:cNvSpPr>
          <p:nvPr/>
        </p:nvSpPr>
        <p:spPr bwMode="auto">
          <a:xfrm>
            <a:off x="3581400" y="2971800"/>
            <a:ext cx="2347913" cy="427038"/>
          </a:xfrm>
          <a:prstGeom prst="rect">
            <a:avLst/>
          </a:prstGeom>
          <a:noFill/>
          <a:ln w="63500">
            <a:noFill/>
            <a:miter lim="800000"/>
            <a:headEnd/>
            <a:tailEnd type="none" w="lg" len="med"/>
          </a:ln>
          <a:effectLst/>
        </p:spPr>
        <p:txBody>
          <a:bodyPr lIns="0" tIns="0" rIns="0" bIns="0">
            <a:spAutoFit/>
          </a:bodyPr>
          <a:lstStyle/>
          <a:p>
            <a:r>
              <a:rPr lang="zh-CN" altLang="en-US" sz="2800">
                <a:latin typeface="楷体_GB2312" pitchFamily="49" charset="-122"/>
                <a:ea typeface="楷体_GB2312" pitchFamily="49" charset="-122"/>
              </a:rPr>
              <a:t>化学因素</a:t>
            </a:r>
          </a:p>
        </p:txBody>
      </p:sp>
      <p:sp>
        <p:nvSpPr>
          <p:cNvPr id="29701" name="Rectangle 5"/>
          <p:cNvSpPr>
            <a:spLocks noChangeArrowheads="1"/>
          </p:cNvSpPr>
          <p:nvPr/>
        </p:nvSpPr>
        <p:spPr bwMode="auto">
          <a:xfrm>
            <a:off x="3581400" y="3581400"/>
            <a:ext cx="2057400" cy="427038"/>
          </a:xfrm>
          <a:prstGeom prst="rect">
            <a:avLst/>
          </a:prstGeom>
          <a:noFill/>
          <a:ln w="63500">
            <a:noFill/>
            <a:miter lim="800000"/>
            <a:headEnd/>
            <a:tailEnd type="none" w="lg" len="med"/>
          </a:ln>
          <a:effectLst/>
        </p:spPr>
        <p:txBody>
          <a:bodyPr lIns="0" tIns="0" rIns="0" bIns="0">
            <a:spAutoFit/>
          </a:bodyPr>
          <a:lstStyle/>
          <a:p>
            <a:r>
              <a:rPr lang="zh-CN" altLang="en-US" sz="2800">
                <a:latin typeface="楷体_GB2312" pitchFamily="49" charset="-122"/>
                <a:ea typeface="楷体_GB2312" pitchFamily="49" charset="-122"/>
              </a:rPr>
              <a:t>生物因素</a:t>
            </a:r>
          </a:p>
        </p:txBody>
      </p:sp>
      <p:sp>
        <p:nvSpPr>
          <p:cNvPr id="29702" name="AutoShape 6"/>
          <p:cNvSpPr>
            <a:spLocks/>
          </p:cNvSpPr>
          <p:nvPr/>
        </p:nvSpPr>
        <p:spPr bwMode="auto">
          <a:xfrm>
            <a:off x="3276600" y="2590800"/>
            <a:ext cx="254000" cy="1312863"/>
          </a:xfrm>
          <a:prstGeom prst="leftBrace">
            <a:avLst>
              <a:gd name="adj1" fmla="val 43073"/>
              <a:gd name="adj2" fmla="val 50000"/>
            </a:avLst>
          </a:prstGeom>
          <a:noFill/>
          <a:ln w="28575">
            <a:solidFill>
              <a:schemeClr val="tx1"/>
            </a:solidFill>
            <a:round/>
            <a:headEnd/>
            <a:tailEnd/>
          </a:ln>
          <a:effectLst/>
        </p:spPr>
        <p:txBody>
          <a:bodyPr wrap="none" anchor="ctr"/>
          <a:lstStyle/>
          <a:p>
            <a:endParaRPr lang="zh-CN" altLang="en-US"/>
          </a:p>
        </p:txBody>
      </p:sp>
      <p:sp>
        <p:nvSpPr>
          <p:cNvPr id="29703" name="Rectangle 7"/>
          <p:cNvSpPr>
            <a:spLocks noChangeArrowheads="1"/>
          </p:cNvSpPr>
          <p:nvPr/>
        </p:nvSpPr>
        <p:spPr bwMode="auto">
          <a:xfrm>
            <a:off x="685800" y="3048000"/>
            <a:ext cx="2743200" cy="427038"/>
          </a:xfrm>
          <a:prstGeom prst="rect">
            <a:avLst/>
          </a:prstGeom>
          <a:noFill/>
          <a:ln w="63500">
            <a:noFill/>
            <a:miter lim="800000"/>
            <a:headEnd/>
            <a:tailEnd type="none" w="lg" len="med"/>
          </a:ln>
          <a:effectLst/>
        </p:spPr>
        <p:txBody>
          <a:bodyPr lIns="0" tIns="0" rIns="0" bIns="0">
            <a:spAutoFit/>
          </a:bodyPr>
          <a:lstStyle/>
          <a:p>
            <a:r>
              <a:rPr lang="zh-CN" altLang="en-US" sz="2800">
                <a:latin typeface="楷体_GB2312" pitchFamily="49" charset="-122"/>
                <a:ea typeface="楷体_GB2312" pitchFamily="49" charset="-122"/>
              </a:rPr>
              <a:t>基因突变的原因</a:t>
            </a:r>
          </a:p>
        </p:txBody>
      </p:sp>
      <p:sp>
        <p:nvSpPr>
          <p:cNvPr id="29704" name="Text Box 8"/>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29705" name="Text Box 9"/>
          <p:cNvSpPr txBox="1">
            <a:spLocks noChangeArrowheads="1"/>
          </p:cNvSpPr>
          <p:nvPr/>
        </p:nvSpPr>
        <p:spPr bwMode="gray">
          <a:xfrm>
            <a:off x="5105400" y="2209800"/>
            <a:ext cx="3505200" cy="519113"/>
          </a:xfrm>
          <a:prstGeom prst="rect">
            <a:avLst/>
          </a:prstGeom>
          <a:noFill/>
          <a:ln w="9525">
            <a:noFill/>
            <a:miter lim="800000"/>
            <a:headEnd/>
            <a:tailEnd/>
          </a:ln>
          <a:effectLst/>
        </p:spPr>
        <p:txBody>
          <a:bodyPr>
            <a:spAutoFit/>
          </a:bodyPr>
          <a:lstStyle/>
          <a:p>
            <a:r>
              <a:rPr lang="en-US" altLang="zh-CN" sz="2800">
                <a:solidFill>
                  <a:schemeClr val="tx2"/>
                </a:solidFill>
                <a:latin typeface="楷体_GB2312" pitchFamily="49" charset="-122"/>
                <a:ea typeface="楷体_GB2312" pitchFamily="49" charset="-122"/>
              </a:rPr>
              <a:t>X</a:t>
            </a:r>
            <a:r>
              <a:rPr lang="zh-CN" altLang="en-US" sz="2800">
                <a:solidFill>
                  <a:schemeClr val="tx2"/>
                </a:solidFill>
                <a:latin typeface="楷体_GB2312" pitchFamily="49" charset="-122"/>
                <a:ea typeface="楷体_GB2312" pitchFamily="49" charset="-122"/>
              </a:rPr>
              <a:t>射线、激光等</a:t>
            </a:r>
          </a:p>
        </p:txBody>
      </p:sp>
      <p:sp>
        <p:nvSpPr>
          <p:cNvPr id="29706" name="Text Box 10"/>
          <p:cNvSpPr txBox="1">
            <a:spLocks noChangeArrowheads="1"/>
          </p:cNvSpPr>
          <p:nvPr/>
        </p:nvSpPr>
        <p:spPr bwMode="gray">
          <a:xfrm>
            <a:off x="5029200" y="2895600"/>
            <a:ext cx="4114800" cy="519113"/>
          </a:xfrm>
          <a:prstGeom prst="rect">
            <a:avLst/>
          </a:prstGeom>
          <a:noFill/>
          <a:ln w="9525">
            <a:noFill/>
            <a:miter lim="800000"/>
            <a:headEnd/>
            <a:tailEnd/>
          </a:ln>
          <a:effectLst/>
        </p:spPr>
        <p:txBody>
          <a:bodyPr>
            <a:spAutoFit/>
          </a:bodyPr>
          <a:lstStyle/>
          <a:p>
            <a:r>
              <a:rPr lang="zh-CN" altLang="en-US" sz="2800">
                <a:solidFill>
                  <a:schemeClr val="tx2"/>
                </a:solidFill>
                <a:latin typeface="楷体_GB2312" pitchFamily="49" charset="-122"/>
                <a:ea typeface="楷体_GB2312" pitchFamily="49" charset="-122"/>
              </a:rPr>
              <a:t>亚硝酸和碱基类似物等</a:t>
            </a:r>
          </a:p>
        </p:txBody>
      </p:sp>
      <p:sp>
        <p:nvSpPr>
          <p:cNvPr id="29707" name="Text Box 11"/>
          <p:cNvSpPr txBox="1">
            <a:spLocks noChangeArrowheads="1"/>
          </p:cNvSpPr>
          <p:nvPr/>
        </p:nvSpPr>
        <p:spPr bwMode="gray">
          <a:xfrm>
            <a:off x="5105400" y="3505200"/>
            <a:ext cx="3429000" cy="519113"/>
          </a:xfrm>
          <a:prstGeom prst="rect">
            <a:avLst/>
          </a:prstGeom>
          <a:noFill/>
          <a:ln w="9525">
            <a:noFill/>
            <a:miter lim="800000"/>
            <a:headEnd/>
            <a:tailEnd/>
          </a:ln>
          <a:effectLst/>
        </p:spPr>
        <p:txBody>
          <a:bodyPr>
            <a:spAutoFit/>
          </a:bodyPr>
          <a:lstStyle/>
          <a:p>
            <a:r>
              <a:rPr lang="zh-CN" altLang="en-US" sz="2800">
                <a:solidFill>
                  <a:schemeClr val="tx2"/>
                </a:solidFill>
                <a:latin typeface="楷体_GB2312" pitchFamily="49" charset="-122"/>
                <a:ea typeface="楷体_GB2312" pitchFamily="49" charset="-122"/>
              </a:rPr>
              <a:t>病毒和某些细菌等</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14348" y="571480"/>
            <a:ext cx="6553200" cy="3539430"/>
          </a:xfrm>
          <a:prstGeom prst="rect">
            <a:avLst/>
          </a:prstGeom>
          <a:noFill/>
          <a:ln w="9525">
            <a:noFill/>
            <a:miter lim="800000"/>
            <a:headEnd/>
            <a:tailEnd/>
          </a:ln>
          <a:effectLst/>
        </p:spPr>
        <p:txBody>
          <a:bodyPr>
            <a:spAutoFit/>
          </a:bodyPr>
          <a:lstStyle/>
          <a:p>
            <a:pPr>
              <a:spcBef>
                <a:spcPts val="0"/>
              </a:spcBef>
            </a:pPr>
            <a:r>
              <a:rPr lang="zh-CN" altLang="en-US" sz="3200" dirty="0">
                <a:solidFill>
                  <a:srgbClr val="333399"/>
                </a:solidFill>
                <a:latin typeface="华文新魏" pitchFamily="2" charset="-122"/>
              </a:rPr>
              <a:t>棉花    </a:t>
            </a:r>
            <a:r>
              <a:rPr lang="zh-CN" altLang="en-US" sz="3200" dirty="0" smtClean="0">
                <a:solidFill>
                  <a:srgbClr val="333399"/>
                </a:solidFill>
                <a:latin typeface="华文新魏" pitchFamily="2" charset="-122"/>
              </a:rPr>
              <a:t>正常</a:t>
            </a:r>
            <a:r>
              <a:rPr lang="zh-CN" altLang="en-US" sz="3200" dirty="0">
                <a:solidFill>
                  <a:srgbClr val="333399"/>
                </a:solidFill>
                <a:latin typeface="华文新魏" pitchFamily="2" charset="-122"/>
              </a:rPr>
              <a:t>枝</a:t>
            </a:r>
            <a:r>
              <a:rPr lang="en-US" altLang="zh-CN" sz="3200" dirty="0">
                <a:solidFill>
                  <a:srgbClr val="333399"/>
                </a:solidFill>
                <a:latin typeface="华文中宋"/>
              </a:rPr>
              <a:t>——</a:t>
            </a:r>
            <a:r>
              <a:rPr lang="zh-CN" altLang="en-US" sz="3200" dirty="0">
                <a:solidFill>
                  <a:srgbClr val="333399"/>
                </a:solidFill>
                <a:latin typeface="华文新魏" pitchFamily="2" charset="-122"/>
              </a:rPr>
              <a:t>短果枝 </a:t>
            </a:r>
          </a:p>
          <a:p>
            <a:pPr>
              <a:spcBef>
                <a:spcPts val="0"/>
              </a:spcBef>
            </a:pPr>
            <a:r>
              <a:rPr lang="zh-CN" altLang="en-US" sz="3200" dirty="0">
                <a:solidFill>
                  <a:srgbClr val="333399"/>
                </a:solidFill>
                <a:latin typeface="华文新魏" pitchFamily="2" charset="-122"/>
              </a:rPr>
              <a:t>果蝇    </a:t>
            </a:r>
            <a:r>
              <a:rPr lang="zh-CN" altLang="en-US" sz="3200" dirty="0" smtClean="0">
                <a:solidFill>
                  <a:srgbClr val="333399"/>
                </a:solidFill>
                <a:latin typeface="华文新魏" pitchFamily="2" charset="-122"/>
              </a:rPr>
              <a:t>红眼</a:t>
            </a:r>
            <a:r>
              <a:rPr lang="en-US" altLang="zh-CN" sz="3200" dirty="0">
                <a:solidFill>
                  <a:srgbClr val="333399"/>
                </a:solidFill>
                <a:latin typeface="华文中宋"/>
              </a:rPr>
              <a:t>——</a:t>
            </a:r>
            <a:r>
              <a:rPr lang="zh-CN" altLang="en-US" sz="3200" dirty="0">
                <a:solidFill>
                  <a:srgbClr val="333399"/>
                </a:solidFill>
                <a:latin typeface="华文新魏" pitchFamily="2" charset="-122"/>
              </a:rPr>
              <a:t>白眼           </a:t>
            </a:r>
          </a:p>
          <a:p>
            <a:pPr>
              <a:spcBef>
                <a:spcPts val="0"/>
              </a:spcBef>
            </a:pPr>
            <a:r>
              <a:rPr lang="zh-CN" altLang="en-US" sz="3200" dirty="0">
                <a:solidFill>
                  <a:srgbClr val="333399"/>
                </a:solidFill>
                <a:latin typeface="华文新魏" pitchFamily="2" charset="-122"/>
              </a:rPr>
              <a:t>        </a:t>
            </a:r>
            <a:r>
              <a:rPr lang="zh-CN" altLang="en-US" sz="3200" dirty="0" smtClean="0">
                <a:solidFill>
                  <a:srgbClr val="333399"/>
                </a:solidFill>
                <a:latin typeface="华文新魏" pitchFamily="2" charset="-122"/>
              </a:rPr>
              <a:t>长</a:t>
            </a:r>
            <a:r>
              <a:rPr lang="zh-CN" altLang="en-US" sz="3200" dirty="0">
                <a:solidFill>
                  <a:srgbClr val="333399"/>
                </a:solidFill>
                <a:latin typeface="华文新魏" pitchFamily="2" charset="-122"/>
              </a:rPr>
              <a:t>翅</a:t>
            </a:r>
            <a:r>
              <a:rPr lang="en-US" altLang="zh-CN" sz="3200" dirty="0">
                <a:solidFill>
                  <a:srgbClr val="333399"/>
                </a:solidFill>
                <a:latin typeface="华文中宋"/>
              </a:rPr>
              <a:t>——</a:t>
            </a:r>
            <a:r>
              <a:rPr lang="zh-CN" altLang="en-US" sz="3200" dirty="0">
                <a:solidFill>
                  <a:srgbClr val="333399"/>
                </a:solidFill>
                <a:latin typeface="华文新魏" pitchFamily="2" charset="-122"/>
              </a:rPr>
              <a:t>残翅</a:t>
            </a:r>
          </a:p>
          <a:p>
            <a:pPr>
              <a:spcBef>
                <a:spcPts val="0"/>
              </a:spcBef>
            </a:pPr>
            <a:r>
              <a:rPr lang="zh-CN" altLang="en-US" sz="3200" dirty="0" smtClean="0">
                <a:solidFill>
                  <a:srgbClr val="333399"/>
                </a:solidFill>
                <a:latin typeface="华文新魏" pitchFamily="2" charset="-122"/>
              </a:rPr>
              <a:t>鸡      直羽</a:t>
            </a:r>
            <a:r>
              <a:rPr lang="en-US" altLang="zh-CN" sz="3200" dirty="0" smtClean="0">
                <a:solidFill>
                  <a:srgbClr val="333399"/>
                </a:solidFill>
                <a:latin typeface="华文中宋"/>
              </a:rPr>
              <a:t>——</a:t>
            </a:r>
            <a:r>
              <a:rPr lang="zh-CN" altLang="en-US" sz="3200" dirty="0" smtClean="0">
                <a:solidFill>
                  <a:srgbClr val="333399"/>
                </a:solidFill>
                <a:latin typeface="华文中宋"/>
              </a:rPr>
              <a:t>卷</a:t>
            </a:r>
            <a:r>
              <a:rPr lang="zh-CN" altLang="en-US" sz="3200" dirty="0" smtClean="0">
                <a:solidFill>
                  <a:srgbClr val="333399"/>
                </a:solidFill>
                <a:latin typeface="华文新魏" pitchFamily="2" charset="-122"/>
              </a:rPr>
              <a:t>羽</a:t>
            </a:r>
            <a:endParaRPr lang="en-US" altLang="zh-CN" sz="3200" dirty="0" smtClean="0">
              <a:solidFill>
                <a:srgbClr val="333399"/>
              </a:solidFill>
              <a:latin typeface="华文新魏" pitchFamily="2" charset="-122"/>
            </a:endParaRPr>
          </a:p>
          <a:p>
            <a:pPr>
              <a:spcBef>
                <a:spcPts val="0"/>
              </a:spcBef>
            </a:pPr>
            <a:r>
              <a:rPr lang="zh-CN" altLang="en-US" sz="3200" dirty="0" smtClean="0">
                <a:solidFill>
                  <a:srgbClr val="333399"/>
                </a:solidFill>
                <a:latin typeface="华文新魏" pitchFamily="2" charset="-122"/>
              </a:rPr>
              <a:t>牛      褐色皮毛</a:t>
            </a:r>
            <a:r>
              <a:rPr lang="en-US" altLang="zh-CN" sz="3200" dirty="0" smtClean="0">
                <a:solidFill>
                  <a:srgbClr val="333399"/>
                </a:solidFill>
                <a:latin typeface="华文中宋"/>
              </a:rPr>
              <a:t>——</a:t>
            </a:r>
            <a:r>
              <a:rPr lang="zh-CN" altLang="en-US" sz="3200" dirty="0" smtClean="0">
                <a:solidFill>
                  <a:srgbClr val="333399"/>
                </a:solidFill>
                <a:latin typeface="华文中宋"/>
              </a:rPr>
              <a:t>白</a:t>
            </a:r>
            <a:r>
              <a:rPr lang="zh-CN" altLang="en-US" sz="3200" dirty="0" smtClean="0">
                <a:solidFill>
                  <a:srgbClr val="333399"/>
                </a:solidFill>
                <a:latin typeface="华文新魏" pitchFamily="2" charset="-122"/>
              </a:rPr>
              <a:t>色 </a:t>
            </a:r>
            <a:endParaRPr lang="zh-CN" altLang="en-US" sz="3200" dirty="0">
              <a:solidFill>
                <a:srgbClr val="333399"/>
              </a:solidFill>
              <a:latin typeface="华文新魏" pitchFamily="2" charset="-122"/>
            </a:endParaRPr>
          </a:p>
          <a:p>
            <a:pPr>
              <a:spcBef>
                <a:spcPts val="0"/>
              </a:spcBef>
            </a:pPr>
            <a:r>
              <a:rPr lang="zh-CN" altLang="en-US" sz="3200" dirty="0">
                <a:solidFill>
                  <a:srgbClr val="333399"/>
                </a:solidFill>
                <a:latin typeface="华文新魏" pitchFamily="2" charset="-122"/>
              </a:rPr>
              <a:t>人      </a:t>
            </a:r>
            <a:r>
              <a:rPr lang="zh-CN" altLang="en-US" sz="3200" dirty="0" smtClean="0">
                <a:solidFill>
                  <a:srgbClr val="333399"/>
                </a:solidFill>
                <a:latin typeface="华文新魏" pitchFamily="2" charset="-122"/>
              </a:rPr>
              <a:t>正常</a:t>
            </a:r>
            <a:r>
              <a:rPr lang="zh-CN" altLang="en-US" sz="3200" dirty="0">
                <a:solidFill>
                  <a:srgbClr val="333399"/>
                </a:solidFill>
                <a:latin typeface="华文新魏" pitchFamily="2" charset="-122"/>
              </a:rPr>
              <a:t>色觉</a:t>
            </a:r>
            <a:r>
              <a:rPr lang="en-US" altLang="zh-CN" sz="3200" dirty="0">
                <a:solidFill>
                  <a:srgbClr val="333399"/>
                </a:solidFill>
                <a:latin typeface="华文中宋"/>
              </a:rPr>
              <a:t>——</a:t>
            </a:r>
            <a:r>
              <a:rPr lang="zh-CN" altLang="en-US" sz="3200" dirty="0">
                <a:solidFill>
                  <a:srgbClr val="333399"/>
                </a:solidFill>
                <a:latin typeface="华文新魏" pitchFamily="2" charset="-122"/>
              </a:rPr>
              <a:t>色盲     </a:t>
            </a:r>
          </a:p>
          <a:p>
            <a:pPr>
              <a:spcBef>
                <a:spcPts val="0"/>
              </a:spcBef>
            </a:pPr>
            <a:r>
              <a:rPr lang="zh-CN" altLang="en-US" sz="3200" dirty="0">
                <a:solidFill>
                  <a:srgbClr val="333399"/>
                </a:solidFill>
                <a:latin typeface="华文新魏" pitchFamily="2" charset="-122"/>
              </a:rPr>
              <a:t>        </a:t>
            </a:r>
            <a:r>
              <a:rPr lang="zh-CN" altLang="en-US" sz="3200" dirty="0" smtClean="0">
                <a:solidFill>
                  <a:srgbClr val="333399"/>
                </a:solidFill>
                <a:latin typeface="华文新魏" pitchFamily="2" charset="-122"/>
              </a:rPr>
              <a:t>正常</a:t>
            </a:r>
            <a:r>
              <a:rPr lang="zh-CN" altLang="en-US" sz="3200" dirty="0">
                <a:solidFill>
                  <a:srgbClr val="333399"/>
                </a:solidFill>
                <a:latin typeface="华文新魏" pitchFamily="2" charset="-122"/>
              </a:rPr>
              <a:t>肤色</a:t>
            </a:r>
            <a:r>
              <a:rPr lang="en-US" altLang="zh-CN" sz="3200" dirty="0">
                <a:solidFill>
                  <a:srgbClr val="333399"/>
                </a:solidFill>
                <a:latin typeface="华文中宋"/>
              </a:rPr>
              <a:t>——</a:t>
            </a:r>
            <a:r>
              <a:rPr lang="zh-CN" altLang="en-US" sz="3200" dirty="0">
                <a:solidFill>
                  <a:srgbClr val="333399"/>
                </a:solidFill>
                <a:latin typeface="华文新魏" pitchFamily="2" charset="-122"/>
              </a:rPr>
              <a:t>白化病</a:t>
            </a:r>
          </a:p>
        </p:txBody>
      </p:sp>
      <p:sp>
        <p:nvSpPr>
          <p:cNvPr id="32773" name="Text Box 5"/>
          <p:cNvSpPr txBox="1">
            <a:spLocks noChangeArrowheads="1"/>
          </p:cNvSpPr>
          <p:nvPr/>
        </p:nvSpPr>
        <p:spPr bwMode="auto">
          <a:xfrm>
            <a:off x="0" y="0"/>
            <a:ext cx="4284663" cy="641350"/>
          </a:xfrm>
          <a:prstGeom prst="rect">
            <a:avLst/>
          </a:prstGeom>
          <a:noFill/>
          <a:ln w="9525" algn="ctr">
            <a:noFill/>
            <a:miter lim="800000"/>
            <a:headEnd/>
            <a:tailEnd/>
          </a:ln>
          <a:effectLst/>
        </p:spPr>
        <p:txBody>
          <a:bodyPr>
            <a:spAutoFit/>
          </a:bodyPr>
          <a:lstStyle/>
          <a:p>
            <a:pPr algn="ctr"/>
            <a:r>
              <a:rPr lang="zh-CN" altLang="en-US" sz="3600">
                <a:solidFill>
                  <a:srgbClr val="0066FF"/>
                </a:solidFill>
                <a:ea typeface="隶书" pitchFamily="49" charset="-122"/>
              </a:rPr>
              <a:t>常见突变性状：</a:t>
            </a:r>
          </a:p>
        </p:txBody>
      </p:sp>
      <p:grpSp>
        <p:nvGrpSpPr>
          <p:cNvPr id="32785" name="Group 17"/>
          <p:cNvGrpSpPr>
            <a:grpSpLocks/>
          </p:cNvGrpSpPr>
          <p:nvPr/>
        </p:nvGrpSpPr>
        <p:grpSpPr bwMode="auto">
          <a:xfrm>
            <a:off x="6000760" y="1142984"/>
            <a:ext cx="2411412" cy="1635125"/>
            <a:chOff x="4127" y="0"/>
            <a:chExt cx="1633" cy="1030"/>
          </a:xfrm>
        </p:grpSpPr>
        <p:pic>
          <p:nvPicPr>
            <p:cNvPr id="32778" name="Picture 10" descr="pic_70002">
              <a:hlinkClick r:id="rId2"/>
            </p:cNvPr>
            <p:cNvPicPr>
              <a:picLocks noChangeAspect="1" noChangeArrowheads="1"/>
            </p:cNvPicPr>
            <p:nvPr/>
          </p:nvPicPr>
          <p:blipFill>
            <a:blip r:embed="rId3" cstate="print"/>
            <a:srcRect/>
            <a:stretch>
              <a:fillRect/>
            </a:stretch>
          </p:blipFill>
          <p:spPr bwMode="auto">
            <a:xfrm>
              <a:off x="4127" y="0"/>
              <a:ext cx="1633" cy="1004"/>
            </a:xfrm>
            <a:prstGeom prst="rect">
              <a:avLst/>
            </a:prstGeom>
            <a:noFill/>
          </p:spPr>
        </p:pic>
        <p:sp>
          <p:nvSpPr>
            <p:cNvPr id="32779" name="Text Box 11"/>
            <p:cNvSpPr txBox="1">
              <a:spLocks noChangeArrowheads="1"/>
            </p:cNvSpPr>
            <p:nvPr/>
          </p:nvSpPr>
          <p:spPr bwMode="gray">
            <a:xfrm>
              <a:off x="4309" y="799"/>
              <a:ext cx="1451" cy="231"/>
            </a:xfrm>
            <a:prstGeom prst="rect">
              <a:avLst/>
            </a:prstGeom>
            <a:noFill/>
            <a:ln w="9525">
              <a:noFill/>
              <a:miter lim="800000"/>
              <a:headEnd/>
              <a:tailEnd/>
            </a:ln>
            <a:effectLst/>
          </p:spPr>
          <p:txBody>
            <a:bodyPr>
              <a:spAutoFit/>
            </a:bodyPr>
            <a:lstStyle/>
            <a:p>
              <a:pPr>
                <a:spcBef>
                  <a:spcPct val="50000"/>
                </a:spcBef>
              </a:pPr>
              <a:r>
                <a:rPr lang="zh-CN" altLang="en-US" dirty="0">
                  <a:solidFill>
                    <a:schemeClr val="bg1"/>
                  </a:solidFill>
                  <a:ea typeface="宋体" pitchFamily="2" charset="-122"/>
                </a:rPr>
                <a:t>短腿安康羊（中）</a:t>
              </a:r>
            </a:p>
          </p:txBody>
        </p:sp>
      </p:grpSp>
      <p:grpSp>
        <p:nvGrpSpPr>
          <p:cNvPr id="32786" name="Group 18"/>
          <p:cNvGrpSpPr>
            <a:grpSpLocks/>
          </p:cNvGrpSpPr>
          <p:nvPr/>
        </p:nvGrpSpPr>
        <p:grpSpPr bwMode="auto">
          <a:xfrm>
            <a:off x="4857752" y="4643446"/>
            <a:ext cx="2881313" cy="1343025"/>
            <a:chOff x="4560" y="1008"/>
            <a:chExt cx="1450" cy="734"/>
          </a:xfrm>
        </p:grpSpPr>
        <p:pic>
          <p:nvPicPr>
            <p:cNvPr id="32777" name="Picture 9" descr="玉米白化苗"/>
            <p:cNvPicPr>
              <a:picLocks noChangeAspect="1" noChangeArrowheads="1"/>
            </p:cNvPicPr>
            <p:nvPr/>
          </p:nvPicPr>
          <p:blipFill>
            <a:blip r:embed="rId4" cstate="print"/>
            <a:srcRect/>
            <a:stretch>
              <a:fillRect/>
            </a:stretch>
          </p:blipFill>
          <p:spPr bwMode="auto">
            <a:xfrm>
              <a:off x="4560" y="1008"/>
              <a:ext cx="1200" cy="734"/>
            </a:xfrm>
            <a:prstGeom prst="rect">
              <a:avLst/>
            </a:prstGeom>
            <a:noFill/>
          </p:spPr>
        </p:pic>
        <p:sp>
          <p:nvSpPr>
            <p:cNvPr id="32780" name="Text Box 12"/>
            <p:cNvSpPr txBox="1">
              <a:spLocks noChangeArrowheads="1"/>
            </p:cNvSpPr>
            <p:nvPr/>
          </p:nvSpPr>
          <p:spPr bwMode="gray">
            <a:xfrm>
              <a:off x="4740" y="1525"/>
              <a:ext cx="1270" cy="201"/>
            </a:xfrm>
            <a:prstGeom prst="rect">
              <a:avLst/>
            </a:prstGeom>
            <a:noFill/>
            <a:ln w="9525">
              <a:noFill/>
              <a:miter lim="800000"/>
              <a:headEnd/>
              <a:tailEnd/>
            </a:ln>
            <a:effectLst/>
          </p:spPr>
          <p:txBody>
            <a:bodyPr>
              <a:spAutoFit/>
            </a:bodyPr>
            <a:lstStyle/>
            <a:p>
              <a:pPr>
                <a:spcBef>
                  <a:spcPct val="50000"/>
                </a:spcBef>
              </a:pPr>
              <a:r>
                <a:rPr lang="zh-CN" altLang="en-US">
                  <a:solidFill>
                    <a:schemeClr val="bg1"/>
                  </a:solidFill>
                  <a:ea typeface="宋体" pitchFamily="2" charset="-122"/>
                </a:rPr>
                <a:t>玉米白化苗</a:t>
              </a:r>
            </a:p>
          </p:txBody>
        </p:sp>
      </p:grpSp>
      <p:grpSp>
        <p:nvGrpSpPr>
          <p:cNvPr id="32787" name="Group 19"/>
          <p:cNvGrpSpPr>
            <a:grpSpLocks/>
          </p:cNvGrpSpPr>
          <p:nvPr/>
        </p:nvGrpSpPr>
        <p:grpSpPr bwMode="auto">
          <a:xfrm>
            <a:off x="785786" y="4572008"/>
            <a:ext cx="3201987" cy="1517650"/>
            <a:chOff x="4560" y="1968"/>
            <a:chExt cx="1631" cy="796"/>
          </a:xfrm>
        </p:grpSpPr>
        <p:pic>
          <p:nvPicPr>
            <p:cNvPr id="32776" name="Picture 8" descr="多指症"/>
            <p:cNvPicPr>
              <a:picLocks noChangeAspect="1" noChangeArrowheads="1"/>
            </p:cNvPicPr>
            <p:nvPr/>
          </p:nvPicPr>
          <p:blipFill>
            <a:blip r:embed="rId5" cstate="print"/>
            <a:srcRect/>
            <a:stretch>
              <a:fillRect/>
            </a:stretch>
          </p:blipFill>
          <p:spPr bwMode="auto">
            <a:xfrm>
              <a:off x="4560" y="1968"/>
              <a:ext cx="1200" cy="796"/>
            </a:xfrm>
            <a:prstGeom prst="rect">
              <a:avLst/>
            </a:prstGeom>
            <a:noFill/>
          </p:spPr>
        </p:pic>
        <p:sp>
          <p:nvSpPr>
            <p:cNvPr id="32781" name="Text Box 13"/>
            <p:cNvSpPr txBox="1">
              <a:spLocks noChangeArrowheads="1"/>
            </p:cNvSpPr>
            <p:nvPr/>
          </p:nvSpPr>
          <p:spPr bwMode="gray">
            <a:xfrm>
              <a:off x="4740" y="2568"/>
              <a:ext cx="1451" cy="193"/>
            </a:xfrm>
            <a:prstGeom prst="rect">
              <a:avLst/>
            </a:prstGeom>
            <a:noFill/>
            <a:ln w="9525">
              <a:noFill/>
              <a:miter lim="800000"/>
              <a:headEnd/>
              <a:tailEnd/>
            </a:ln>
            <a:effectLst/>
          </p:spPr>
          <p:txBody>
            <a:bodyPr>
              <a:spAutoFit/>
            </a:bodyPr>
            <a:lstStyle/>
            <a:p>
              <a:pPr>
                <a:spcBef>
                  <a:spcPct val="50000"/>
                </a:spcBef>
              </a:pPr>
              <a:r>
                <a:rPr lang="zh-CN" altLang="en-US">
                  <a:solidFill>
                    <a:schemeClr val="tx2"/>
                  </a:solidFill>
                  <a:ea typeface="宋体" pitchFamily="2" charset="-122"/>
                </a:rPr>
                <a:t>人类多指</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vertical)">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350FB048-BC16-4A90-BCA9-52ED45EBBE81}" type="datetime1">
              <a:rPr lang="zh-CN" altLang="en-US"/>
              <a:pPr/>
              <a:t>2015-5-21</a:t>
            </a:fld>
            <a:endParaRPr lang="en-US" altLang="zh-CN"/>
          </a:p>
        </p:txBody>
      </p:sp>
      <p:sp>
        <p:nvSpPr>
          <p:cNvPr id="122884" name="Rectangle 4"/>
          <p:cNvSpPr>
            <a:spLocks noChangeArrowheads="1"/>
          </p:cNvSpPr>
          <p:nvPr/>
        </p:nvSpPr>
        <p:spPr bwMode="auto">
          <a:xfrm>
            <a:off x="2339975" y="2205038"/>
            <a:ext cx="6335713" cy="701675"/>
          </a:xfrm>
          <a:prstGeom prst="rect">
            <a:avLst/>
          </a:prstGeom>
          <a:noFill/>
          <a:ln w="9525">
            <a:noFill/>
            <a:miter lim="800000"/>
            <a:headEnd/>
            <a:tailEnd/>
          </a:ln>
          <a:effectLst/>
        </p:spPr>
        <p:txBody>
          <a:bodyPr>
            <a:spAutoFit/>
          </a:bodyPr>
          <a:lstStyle/>
          <a:p>
            <a:pPr>
              <a:spcBef>
                <a:spcPct val="50000"/>
              </a:spcBef>
            </a:pPr>
            <a:r>
              <a:rPr lang="zh-CN" altLang="en-US" sz="4000">
                <a:solidFill>
                  <a:srgbClr val="FF0000"/>
                </a:solidFill>
                <a:ea typeface="隶书" pitchFamily="49" charset="-122"/>
              </a:rPr>
              <a:t>你认为突变有什么特点？</a:t>
            </a:r>
          </a:p>
        </p:txBody>
      </p:sp>
      <p:pic>
        <p:nvPicPr>
          <p:cNvPr id="122885" name="Picture 5" descr="wenhao"/>
          <p:cNvPicPr>
            <a:picLocks noChangeAspect="1" noChangeArrowheads="1" noCrop="1"/>
          </p:cNvPicPr>
          <p:nvPr/>
        </p:nvPicPr>
        <p:blipFill>
          <a:blip r:embed="rId2" cstate="print"/>
          <a:srcRect/>
          <a:stretch>
            <a:fillRect/>
          </a:stretch>
        </p:blipFill>
        <p:spPr bwMode="auto">
          <a:xfrm>
            <a:off x="376238" y="2292350"/>
            <a:ext cx="546100" cy="647700"/>
          </a:xfrm>
          <a:prstGeom prst="rect">
            <a:avLst/>
          </a:prstGeom>
          <a:noFill/>
          <a:ln w="9525">
            <a:noFill/>
            <a:miter lim="800000"/>
            <a:headEnd/>
            <a:tailEnd/>
          </a:ln>
        </p:spPr>
      </p:pic>
      <p:sp>
        <p:nvSpPr>
          <p:cNvPr id="122886" name="Rectangle 6"/>
          <p:cNvSpPr>
            <a:spLocks noChangeArrowheads="1"/>
          </p:cNvSpPr>
          <p:nvPr/>
        </p:nvSpPr>
        <p:spPr bwMode="auto">
          <a:xfrm>
            <a:off x="971550" y="3500438"/>
            <a:ext cx="7056438" cy="711200"/>
          </a:xfrm>
          <a:prstGeom prst="rect">
            <a:avLst/>
          </a:prstGeom>
          <a:solidFill>
            <a:srgbClr val="00FF99"/>
          </a:solidFill>
          <a:ln w="9525">
            <a:solidFill>
              <a:srgbClr val="FF00FF"/>
            </a:solidFill>
            <a:miter lim="800000"/>
            <a:headEnd/>
            <a:tailEnd/>
          </a:ln>
          <a:effectLst/>
        </p:spPr>
        <p:txBody>
          <a:bodyPr>
            <a:spAutoFit/>
          </a:bodyPr>
          <a:lstStyle/>
          <a:p>
            <a:pPr>
              <a:spcBef>
                <a:spcPct val="50000"/>
              </a:spcBef>
            </a:pPr>
            <a:r>
              <a:rPr lang="zh-CN" altLang="en-US" sz="4000">
                <a:latin typeface="楷体_GB2312" pitchFamily="49" charset="-122"/>
                <a:ea typeface="楷体_GB2312" pitchFamily="49" charset="-122"/>
              </a:rPr>
              <a:t>一  普遍性</a:t>
            </a:r>
            <a:r>
              <a:rPr lang="en-US" altLang="zh-CN" sz="4000">
                <a:latin typeface="楷体_GB2312" pitchFamily="49" charset="-122"/>
                <a:ea typeface="楷体_GB2312" pitchFamily="49" charset="-122"/>
              </a:rPr>
              <a:t>---</a:t>
            </a:r>
            <a:r>
              <a:rPr lang="zh-CN" altLang="en-US" sz="3200">
                <a:latin typeface="楷体_GB2312" pitchFamily="49" charset="-122"/>
                <a:ea typeface="楷体_GB2312" pitchFamily="49" charset="-122"/>
              </a:rPr>
              <a:t>任何生物都会发生</a:t>
            </a:r>
          </a:p>
        </p:txBody>
      </p:sp>
      <p:sp>
        <p:nvSpPr>
          <p:cNvPr id="122887" name="Text Box 7"/>
          <p:cNvSpPr txBox="1">
            <a:spLocks noChangeArrowheads="1"/>
          </p:cNvSpPr>
          <p:nvPr/>
        </p:nvSpPr>
        <p:spPr bwMode="gray">
          <a:xfrm>
            <a:off x="985838" y="2292350"/>
            <a:ext cx="1524000" cy="396875"/>
          </a:xfrm>
          <a:prstGeom prst="rect">
            <a:avLst/>
          </a:prstGeom>
          <a:noFill/>
          <a:ln w="9525">
            <a:noFill/>
            <a:miter lim="800000"/>
            <a:headEnd/>
            <a:tailEnd/>
          </a:ln>
          <a:effectLst/>
        </p:spPr>
        <p:txBody>
          <a:bodyPr>
            <a:spAutoFit/>
          </a:bodyPr>
          <a:lstStyle/>
          <a:p>
            <a:pPr>
              <a:spcBef>
                <a:spcPct val="50000"/>
              </a:spcBef>
            </a:pPr>
            <a:r>
              <a:rPr lang="zh-CN" altLang="en-US" sz="2000">
                <a:ea typeface="宋体" pitchFamily="2" charset="-122"/>
              </a:rPr>
              <a:t>讨论与思考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122885"/>
                                        </p:tgtEl>
                                        <p:attrNameLst>
                                          <p:attrName>style.visibility</p:attrName>
                                        </p:attrNameLst>
                                      </p:cBhvr>
                                      <p:to>
                                        <p:strVal val="visible"/>
                                      </p:to>
                                    </p:set>
                                    <p:anim calcmode="lin" valueType="num">
                                      <p:cBhvr>
                                        <p:cTn id="7" dur="1000" fill="hold"/>
                                        <p:tgtEl>
                                          <p:spTgt spid="122885"/>
                                        </p:tgtEl>
                                        <p:attrNameLst>
                                          <p:attrName>ppt_w</p:attrName>
                                        </p:attrNameLst>
                                      </p:cBhvr>
                                      <p:tavLst>
                                        <p:tav tm="0">
                                          <p:val>
                                            <p:fltVal val="0"/>
                                          </p:val>
                                        </p:tav>
                                        <p:tav tm="100000">
                                          <p:val>
                                            <p:strVal val="#ppt_w"/>
                                          </p:val>
                                        </p:tav>
                                      </p:tavLst>
                                    </p:anim>
                                    <p:anim calcmode="lin" valueType="num">
                                      <p:cBhvr>
                                        <p:cTn id="8" dur="1000" fill="hold"/>
                                        <p:tgtEl>
                                          <p:spTgt spid="122885"/>
                                        </p:tgtEl>
                                        <p:attrNameLst>
                                          <p:attrName>ppt_h</p:attrName>
                                        </p:attrNameLst>
                                      </p:cBhvr>
                                      <p:tavLst>
                                        <p:tav tm="0">
                                          <p:val>
                                            <p:fltVal val="0"/>
                                          </p:val>
                                        </p:tav>
                                        <p:tav tm="100000">
                                          <p:val>
                                            <p:strVal val="#ppt_h"/>
                                          </p:val>
                                        </p:tav>
                                      </p:tavLst>
                                    </p:anim>
                                    <p:anim calcmode="lin" valueType="num">
                                      <p:cBhvr>
                                        <p:cTn id="9" dur="1000" fill="hold"/>
                                        <p:tgtEl>
                                          <p:spTgt spid="12288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288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22887"/>
                                        </p:tgtEl>
                                        <p:attrNameLst>
                                          <p:attrName>style.visibility</p:attrName>
                                        </p:attrNameLst>
                                      </p:cBhvr>
                                      <p:to>
                                        <p:strVal val="visible"/>
                                      </p:to>
                                    </p:set>
                                    <p:anim calcmode="lin" valueType="num">
                                      <p:cBhvr additive="base">
                                        <p:cTn id="14" dur="500" fill="hold"/>
                                        <p:tgtEl>
                                          <p:spTgt spid="122887"/>
                                        </p:tgtEl>
                                        <p:attrNameLst>
                                          <p:attrName>ppt_x</p:attrName>
                                        </p:attrNameLst>
                                      </p:cBhvr>
                                      <p:tavLst>
                                        <p:tav tm="0">
                                          <p:val>
                                            <p:strVal val="0-#ppt_w/2"/>
                                          </p:val>
                                        </p:tav>
                                        <p:tav tm="100000">
                                          <p:val>
                                            <p:strVal val="#ppt_x"/>
                                          </p:val>
                                        </p:tav>
                                      </p:tavLst>
                                    </p:anim>
                                    <p:anim calcmode="lin" valueType="num">
                                      <p:cBhvr additive="base">
                                        <p:cTn id="15" dur="500" fill="hold"/>
                                        <p:tgtEl>
                                          <p:spTgt spid="122887"/>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2884"/>
                                        </p:tgtEl>
                                        <p:attrNameLst>
                                          <p:attrName>style.visibility</p:attrName>
                                        </p:attrNameLst>
                                      </p:cBhvr>
                                      <p:to>
                                        <p:strVal val="visible"/>
                                      </p:to>
                                    </p:set>
                                    <p:animEffect transition="in" filter="wipe(left)">
                                      <p:cBhvr>
                                        <p:cTn id="19" dur="500"/>
                                        <p:tgtEl>
                                          <p:spTgt spid="12288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2886"/>
                                        </p:tgtEl>
                                        <p:attrNameLst>
                                          <p:attrName>style.visibility</p:attrName>
                                        </p:attrNameLst>
                                      </p:cBhvr>
                                      <p:to>
                                        <p:strVal val="visible"/>
                                      </p:to>
                                    </p:set>
                                    <p:animEffect transition="in" filter="wipe(left)">
                                      <p:cBhvr>
                                        <p:cTn id="24"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P spid="122886" grpId="0" animBg="1" autoUpdateAnimBg="0"/>
      <p:bldP spid="12288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2"/>
          <p:cNvSpPr>
            <a:spLocks noGrp="1"/>
          </p:cNvSpPr>
          <p:nvPr>
            <p:ph type="dt" sz="half" idx="11"/>
          </p:nvPr>
        </p:nvSpPr>
        <p:spPr/>
        <p:txBody>
          <a:bodyPr/>
          <a:lstStyle/>
          <a:p>
            <a:fld id="{B2366A77-CC1F-4FB7-959C-EE9957E3305E}" type="datetime1">
              <a:rPr lang="zh-CN" altLang="en-US"/>
              <a:pPr/>
              <a:t>2015-5-21</a:t>
            </a:fld>
            <a:endParaRPr lang="en-US" altLang="zh-CN"/>
          </a:p>
        </p:txBody>
      </p:sp>
      <p:sp>
        <p:nvSpPr>
          <p:cNvPr id="123908" name="Text Box 4"/>
          <p:cNvSpPr txBox="1">
            <a:spLocks noChangeArrowheads="1"/>
          </p:cNvSpPr>
          <p:nvPr/>
        </p:nvSpPr>
        <p:spPr bwMode="auto">
          <a:xfrm>
            <a:off x="971550" y="1341438"/>
            <a:ext cx="5400675" cy="1190625"/>
          </a:xfrm>
          <a:prstGeom prst="rect">
            <a:avLst/>
          </a:prstGeom>
          <a:noFill/>
          <a:ln w="9525">
            <a:noFill/>
            <a:miter lim="800000"/>
            <a:headEnd/>
            <a:tailEnd/>
          </a:ln>
          <a:effectLst/>
        </p:spPr>
        <p:txBody>
          <a:bodyPr>
            <a:spAutoFit/>
          </a:bodyPr>
          <a:lstStyle/>
          <a:p>
            <a:pPr>
              <a:spcBef>
                <a:spcPct val="50000"/>
              </a:spcBef>
            </a:pPr>
            <a:r>
              <a:rPr kumimoji="1" lang="zh-CN" altLang="en-US" sz="3600">
                <a:solidFill>
                  <a:srgbClr val="000099"/>
                </a:solidFill>
                <a:latin typeface="Times New Roman" pitchFamily="18" charset="0"/>
                <a:ea typeface="宋体" pitchFamily="2" charset="-122"/>
              </a:rPr>
              <a:t>同遗传现象一样，变异的现象在生物界普遍存在</a:t>
            </a:r>
          </a:p>
        </p:txBody>
      </p:sp>
      <p:sp>
        <p:nvSpPr>
          <p:cNvPr id="123909" name="Text Box 5"/>
          <p:cNvSpPr txBox="1">
            <a:spLocks noChangeArrowheads="1"/>
          </p:cNvSpPr>
          <p:nvPr/>
        </p:nvSpPr>
        <p:spPr bwMode="gray">
          <a:xfrm>
            <a:off x="2051050" y="2781300"/>
            <a:ext cx="5040313" cy="1920875"/>
          </a:xfrm>
          <a:prstGeom prst="rect">
            <a:avLst/>
          </a:prstGeom>
          <a:noFill/>
          <a:ln w="9525">
            <a:noFill/>
            <a:miter lim="800000"/>
            <a:headEnd/>
            <a:tailEnd/>
          </a:ln>
          <a:effectLst/>
        </p:spPr>
        <p:txBody>
          <a:bodyPr>
            <a:spAutoFit/>
          </a:bodyPr>
          <a:lstStyle/>
          <a:p>
            <a:pPr>
              <a:spcBef>
                <a:spcPct val="50000"/>
              </a:spcBef>
            </a:pPr>
            <a:r>
              <a:rPr lang="zh-CN" altLang="en-US" sz="6000"/>
              <a:t>遗传是相对的变异是绝对的</a:t>
            </a:r>
          </a:p>
        </p:txBody>
      </p:sp>
      <p:sp>
        <p:nvSpPr>
          <p:cNvPr id="123911" name="Text Box 7"/>
          <p:cNvSpPr txBox="1">
            <a:spLocks noChangeArrowheads="1"/>
          </p:cNvSpPr>
          <p:nvPr/>
        </p:nvSpPr>
        <p:spPr bwMode="gray">
          <a:xfrm>
            <a:off x="3924300" y="5084763"/>
            <a:ext cx="4500563" cy="1190625"/>
          </a:xfrm>
          <a:prstGeom prst="rect">
            <a:avLst/>
          </a:prstGeom>
          <a:noFill/>
          <a:ln w="9525">
            <a:noFill/>
            <a:miter lim="800000"/>
            <a:headEnd/>
            <a:tailEnd/>
          </a:ln>
          <a:effectLst/>
        </p:spPr>
        <p:txBody>
          <a:bodyPr>
            <a:spAutoFit/>
          </a:bodyPr>
          <a:lstStyle/>
          <a:p>
            <a:pPr>
              <a:spcBef>
                <a:spcPct val="50000"/>
              </a:spcBef>
            </a:pPr>
            <a:r>
              <a:rPr lang="zh-CN" altLang="en-US" sz="3600">
                <a:solidFill>
                  <a:srgbClr val="003366"/>
                </a:solidFill>
                <a:ea typeface="华文细黑" pitchFamily="2" charset="-122"/>
              </a:rPr>
              <a:t>遗传使物种得以延续变异使物种得以进化</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33795" name="Group 3"/>
          <p:cNvGrpSpPr>
            <a:grpSpLocks/>
          </p:cNvGrpSpPr>
          <p:nvPr/>
        </p:nvGrpSpPr>
        <p:grpSpPr bwMode="auto">
          <a:xfrm>
            <a:off x="827088" y="981075"/>
            <a:ext cx="7450137" cy="2089150"/>
            <a:chOff x="385" y="572"/>
            <a:chExt cx="4693" cy="1316"/>
          </a:xfrm>
        </p:grpSpPr>
        <p:sp>
          <p:nvSpPr>
            <p:cNvPr id="33796" name="Text Box 4"/>
            <p:cNvSpPr txBox="1">
              <a:spLocks noChangeArrowheads="1"/>
            </p:cNvSpPr>
            <p:nvPr/>
          </p:nvSpPr>
          <p:spPr bwMode="auto">
            <a:xfrm>
              <a:off x="3243" y="1216"/>
              <a:ext cx="1200" cy="672"/>
            </a:xfrm>
            <a:prstGeom prst="rect">
              <a:avLst/>
            </a:prstGeom>
            <a:noFill/>
            <a:ln w="9525">
              <a:noFill/>
              <a:miter lim="800000"/>
              <a:headEnd/>
              <a:tailEnd/>
            </a:ln>
            <a:effectLst/>
          </p:spPr>
          <p:txBody>
            <a:bodyPr>
              <a:spAutoFit/>
            </a:bodyPr>
            <a:lstStyle/>
            <a:p>
              <a:pPr algn="ctr">
                <a:spcBef>
                  <a:spcPct val="50000"/>
                </a:spcBef>
              </a:pPr>
              <a:r>
                <a:rPr kumimoji="1" lang="zh-CN" altLang="en-US" sz="3200">
                  <a:solidFill>
                    <a:srgbClr val="000099"/>
                  </a:solidFill>
                  <a:latin typeface="Times New Roman" pitchFamily="18" charset="0"/>
                </a:rPr>
                <a:t>开花结果的植株</a:t>
              </a:r>
            </a:p>
          </p:txBody>
        </p:sp>
        <p:sp>
          <p:nvSpPr>
            <p:cNvPr id="33797" name="Text Box 5"/>
            <p:cNvSpPr txBox="1">
              <a:spLocks noChangeArrowheads="1"/>
            </p:cNvSpPr>
            <p:nvPr/>
          </p:nvSpPr>
          <p:spPr bwMode="auto">
            <a:xfrm>
              <a:off x="1882" y="773"/>
              <a:ext cx="672" cy="365"/>
            </a:xfrm>
            <a:prstGeom prst="rect">
              <a:avLst/>
            </a:prstGeom>
            <a:noFill/>
            <a:ln w="9525">
              <a:noFill/>
              <a:miter lim="800000"/>
              <a:headEnd/>
              <a:tailEnd/>
            </a:ln>
            <a:effectLst/>
          </p:spPr>
          <p:txBody>
            <a:bodyPr>
              <a:spAutoFit/>
            </a:bodyPr>
            <a:lstStyle/>
            <a:p>
              <a:pPr>
                <a:spcBef>
                  <a:spcPct val="50000"/>
                </a:spcBef>
              </a:pPr>
              <a:r>
                <a:rPr kumimoji="1" lang="zh-CN" altLang="en-US" sz="3200">
                  <a:solidFill>
                    <a:srgbClr val="000099"/>
                  </a:solidFill>
                  <a:latin typeface="Times New Roman" pitchFamily="18" charset="0"/>
                </a:rPr>
                <a:t>胚</a:t>
              </a:r>
            </a:p>
          </p:txBody>
        </p:sp>
        <p:sp>
          <p:nvSpPr>
            <p:cNvPr id="33798" name="Text Box 6"/>
            <p:cNvSpPr txBox="1">
              <a:spLocks noChangeArrowheads="1"/>
            </p:cNvSpPr>
            <p:nvPr/>
          </p:nvSpPr>
          <p:spPr bwMode="auto">
            <a:xfrm>
              <a:off x="2834" y="773"/>
              <a:ext cx="720" cy="365"/>
            </a:xfrm>
            <a:prstGeom prst="rect">
              <a:avLst/>
            </a:prstGeom>
            <a:noFill/>
            <a:ln w="9525">
              <a:noFill/>
              <a:miter lim="800000"/>
              <a:headEnd/>
              <a:tailEnd/>
            </a:ln>
            <a:effectLst/>
          </p:spPr>
          <p:txBody>
            <a:bodyPr>
              <a:spAutoFit/>
            </a:bodyPr>
            <a:lstStyle/>
            <a:p>
              <a:pPr>
                <a:spcBef>
                  <a:spcPct val="50000"/>
                </a:spcBef>
              </a:pPr>
              <a:r>
                <a:rPr kumimoji="1" lang="zh-CN" altLang="en-US" sz="3200">
                  <a:solidFill>
                    <a:srgbClr val="000099"/>
                  </a:solidFill>
                  <a:latin typeface="Times New Roman" pitchFamily="18" charset="0"/>
                </a:rPr>
                <a:t>幼苗</a:t>
              </a:r>
            </a:p>
          </p:txBody>
        </p:sp>
        <p:sp>
          <p:nvSpPr>
            <p:cNvPr id="33799" name="Text Box 7"/>
            <p:cNvSpPr txBox="1">
              <a:spLocks noChangeArrowheads="1"/>
            </p:cNvSpPr>
            <p:nvPr/>
          </p:nvSpPr>
          <p:spPr bwMode="auto">
            <a:xfrm>
              <a:off x="3878" y="572"/>
              <a:ext cx="1200" cy="672"/>
            </a:xfrm>
            <a:prstGeom prst="rect">
              <a:avLst/>
            </a:prstGeom>
            <a:noFill/>
            <a:ln w="9525">
              <a:noFill/>
              <a:miter lim="800000"/>
              <a:headEnd/>
              <a:tailEnd/>
            </a:ln>
            <a:effectLst/>
          </p:spPr>
          <p:txBody>
            <a:bodyPr>
              <a:spAutoFit/>
            </a:bodyPr>
            <a:lstStyle/>
            <a:p>
              <a:pPr algn="ctr">
                <a:spcBef>
                  <a:spcPct val="50000"/>
                </a:spcBef>
              </a:pPr>
              <a:r>
                <a:rPr kumimoji="1" lang="zh-CN" altLang="en-US" sz="3200">
                  <a:solidFill>
                    <a:srgbClr val="000099"/>
                  </a:solidFill>
                  <a:latin typeface="Times New Roman" pitchFamily="18" charset="0"/>
                </a:rPr>
                <a:t>具根茎叶的植株</a:t>
              </a:r>
            </a:p>
          </p:txBody>
        </p:sp>
        <p:sp>
          <p:nvSpPr>
            <p:cNvPr id="33800" name="Text Box 8"/>
            <p:cNvSpPr txBox="1">
              <a:spLocks noChangeArrowheads="1"/>
            </p:cNvSpPr>
            <p:nvPr/>
          </p:nvSpPr>
          <p:spPr bwMode="auto">
            <a:xfrm>
              <a:off x="1111" y="1207"/>
              <a:ext cx="1200" cy="673"/>
            </a:xfrm>
            <a:prstGeom prst="rect">
              <a:avLst/>
            </a:prstGeom>
            <a:noFill/>
            <a:ln w="9525">
              <a:noFill/>
              <a:miter lim="800000"/>
              <a:headEnd/>
              <a:tailEnd/>
            </a:ln>
            <a:effectLst/>
          </p:spPr>
          <p:txBody>
            <a:bodyPr>
              <a:spAutoFit/>
            </a:bodyPr>
            <a:lstStyle/>
            <a:p>
              <a:pPr algn="ctr">
                <a:spcBef>
                  <a:spcPct val="50000"/>
                </a:spcBef>
              </a:pPr>
              <a:r>
                <a:rPr kumimoji="1" lang="zh-CN" altLang="en-US" sz="3200">
                  <a:solidFill>
                    <a:srgbClr val="000099"/>
                  </a:solidFill>
                  <a:latin typeface="Times New Roman" pitchFamily="18" charset="0"/>
                </a:rPr>
                <a:t>分化出花芽的植株</a:t>
              </a:r>
            </a:p>
          </p:txBody>
        </p:sp>
        <p:sp>
          <p:nvSpPr>
            <p:cNvPr id="33801" name="Line 9"/>
            <p:cNvSpPr>
              <a:spLocks noChangeShapeType="1"/>
            </p:cNvSpPr>
            <p:nvPr/>
          </p:nvSpPr>
          <p:spPr bwMode="auto">
            <a:xfrm>
              <a:off x="2381" y="989"/>
              <a:ext cx="432" cy="0"/>
            </a:xfrm>
            <a:prstGeom prst="line">
              <a:avLst/>
            </a:prstGeom>
            <a:noFill/>
            <a:ln w="44450">
              <a:solidFill>
                <a:srgbClr val="333399"/>
              </a:solidFill>
              <a:round/>
              <a:headEnd/>
              <a:tailEnd type="triangle" w="med" len="lg"/>
            </a:ln>
            <a:effectLst/>
          </p:spPr>
          <p:txBody>
            <a:bodyPr/>
            <a:lstStyle/>
            <a:p>
              <a:endParaRPr lang="zh-CN" altLang="en-US"/>
            </a:p>
          </p:txBody>
        </p:sp>
        <p:sp>
          <p:nvSpPr>
            <p:cNvPr id="33802" name="Line 10"/>
            <p:cNvSpPr>
              <a:spLocks noChangeShapeType="1"/>
            </p:cNvSpPr>
            <p:nvPr/>
          </p:nvSpPr>
          <p:spPr bwMode="auto">
            <a:xfrm>
              <a:off x="3560" y="989"/>
              <a:ext cx="336" cy="0"/>
            </a:xfrm>
            <a:prstGeom prst="line">
              <a:avLst/>
            </a:prstGeom>
            <a:noFill/>
            <a:ln w="44450">
              <a:solidFill>
                <a:srgbClr val="333399"/>
              </a:solidFill>
              <a:round/>
              <a:headEnd/>
              <a:tailEnd type="triangle" w="med" len="lg"/>
            </a:ln>
            <a:effectLst/>
          </p:spPr>
          <p:txBody>
            <a:bodyPr/>
            <a:lstStyle/>
            <a:p>
              <a:endParaRPr lang="zh-CN" altLang="en-US"/>
            </a:p>
          </p:txBody>
        </p:sp>
        <p:sp>
          <p:nvSpPr>
            <p:cNvPr id="33803" name="Line 11"/>
            <p:cNvSpPr>
              <a:spLocks noChangeShapeType="1"/>
            </p:cNvSpPr>
            <p:nvPr/>
          </p:nvSpPr>
          <p:spPr bwMode="auto">
            <a:xfrm>
              <a:off x="585" y="1570"/>
              <a:ext cx="480" cy="0"/>
            </a:xfrm>
            <a:prstGeom prst="line">
              <a:avLst/>
            </a:prstGeom>
            <a:noFill/>
            <a:ln w="44450">
              <a:solidFill>
                <a:srgbClr val="333399"/>
              </a:solidFill>
              <a:round/>
              <a:headEnd/>
              <a:tailEnd type="triangle" w="med" len="lg"/>
            </a:ln>
            <a:effectLst/>
          </p:spPr>
          <p:txBody>
            <a:bodyPr/>
            <a:lstStyle/>
            <a:p>
              <a:endParaRPr lang="zh-CN" altLang="en-US"/>
            </a:p>
          </p:txBody>
        </p:sp>
        <p:sp>
          <p:nvSpPr>
            <p:cNvPr id="33804" name="Line 12"/>
            <p:cNvSpPr>
              <a:spLocks noChangeShapeType="1"/>
            </p:cNvSpPr>
            <p:nvPr/>
          </p:nvSpPr>
          <p:spPr bwMode="auto">
            <a:xfrm>
              <a:off x="2426" y="1570"/>
              <a:ext cx="681" cy="0"/>
            </a:xfrm>
            <a:prstGeom prst="line">
              <a:avLst/>
            </a:prstGeom>
            <a:noFill/>
            <a:ln w="44450">
              <a:solidFill>
                <a:srgbClr val="333399"/>
              </a:solidFill>
              <a:round/>
              <a:headEnd/>
              <a:tailEnd type="triangle" w="med" len="lg"/>
            </a:ln>
            <a:effectLst/>
          </p:spPr>
          <p:txBody>
            <a:bodyPr/>
            <a:lstStyle/>
            <a:p>
              <a:endParaRPr lang="zh-CN" altLang="en-US"/>
            </a:p>
          </p:txBody>
        </p:sp>
        <p:sp>
          <p:nvSpPr>
            <p:cNvPr id="33805" name="Text Box 13"/>
            <p:cNvSpPr txBox="1">
              <a:spLocks noChangeArrowheads="1"/>
            </p:cNvSpPr>
            <p:nvPr/>
          </p:nvSpPr>
          <p:spPr bwMode="auto">
            <a:xfrm>
              <a:off x="385" y="775"/>
              <a:ext cx="952" cy="365"/>
            </a:xfrm>
            <a:prstGeom prst="rect">
              <a:avLst/>
            </a:prstGeom>
            <a:noFill/>
            <a:ln w="9525">
              <a:noFill/>
              <a:miter lim="800000"/>
              <a:headEnd/>
              <a:tailEnd/>
            </a:ln>
            <a:effectLst/>
          </p:spPr>
          <p:txBody>
            <a:bodyPr>
              <a:spAutoFit/>
            </a:bodyPr>
            <a:lstStyle/>
            <a:p>
              <a:pPr>
                <a:spcBef>
                  <a:spcPct val="50000"/>
                </a:spcBef>
              </a:pPr>
              <a:r>
                <a:rPr kumimoji="1" lang="zh-CN" altLang="en-US" sz="3200">
                  <a:solidFill>
                    <a:srgbClr val="000099"/>
                  </a:solidFill>
                  <a:latin typeface="Times New Roman" pitchFamily="18" charset="0"/>
                </a:rPr>
                <a:t>受精卵</a:t>
              </a:r>
            </a:p>
          </p:txBody>
        </p:sp>
        <p:sp>
          <p:nvSpPr>
            <p:cNvPr id="33806" name="Line 14"/>
            <p:cNvSpPr>
              <a:spLocks noChangeShapeType="1"/>
            </p:cNvSpPr>
            <p:nvPr/>
          </p:nvSpPr>
          <p:spPr bwMode="auto">
            <a:xfrm>
              <a:off x="1337" y="989"/>
              <a:ext cx="432" cy="0"/>
            </a:xfrm>
            <a:prstGeom prst="line">
              <a:avLst/>
            </a:prstGeom>
            <a:noFill/>
            <a:ln w="44450">
              <a:solidFill>
                <a:srgbClr val="333399"/>
              </a:solidFill>
              <a:round/>
              <a:headEnd/>
              <a:tailEnd type="triangle" w="med" len="lg"/>
            </a:ln>
            <a:effectLst/>
          </p:spPr>
          <p:txBody>
            <a:bodyPr/>
            <a:lstStyle/>
            <a:p>
              <a:endParaRPr lang="zh-CN" altLang="en-US"/>
            </a:p>
          </p:txBody>
        </p:sp>
      </p:grpSp>
      <p:sp>
        <p:nvSpPr>
          <p:cNvPr id="33807" name="Text Box 15"/>
          <p:cNvSpPr txBox="1">
            <a:spLocks noChangeArrowheads="1"/>
          </p:cNvSpPr>
          <p:nvPr/>
        </p:nvSpPr>
        <p:spPr bwMode="auto">
          <a:xfrm>
            <a:off x="1042988" y="3573463"/>
            <a:ext cx="7847012" cy="1066800"/>
          </a:xfrm>
          <a:prstGeom prst="rect">
            <a:avLst/>
          </a:prstGeom>
          <a:noFill/>
          <a:ln w="9525">
            <a:noFill/>
            <a:miter lim="800000"/>
            <a:headEnd/>
            <a:tailEnd/>
          </a:ln>
          <a:effectLst/>
        </p:spPr>
        <p:txBody>
          <a:bodyPr>
            <a:spAutoFit/>
          </a:bodyPr>
          <a:lstStyle/>
          <a:p>
            <a:r>
              <a:rPr lang="zh-CN" altLang="en-US" sz="3200" dirty="0">
                <a:solidFill>
                  <a:srgbClr val="800080"/>
                </a:solidFill>
                <a:ea typeface="隶书" pitchFamily="49" charset="-122"/>
              </a:rPr>
              <a:t>基因突变发生的时期与突变性状在生物体的表现部位及范围大小有没有关系？</a:t>
            </a:r>
          </a:p>
        </p:txBody>
      </p:sp>
      <p:sp>
        <p:nvSpPr>
          <p:cNvPr id="33808" name="Text Box 16"/>
          <p:cNvSpPr txBox="1">
            <a:spLocks noChangeArrowheads="1"/>
          </p:cNvSpPr>
          <p:nvPr/>
        </p:nvSpPr>
        <p:spPr bwMode="auto">
          <a:xfrm>
            <a:off x="1042988" y="4508500"/>
            <a:ext cx="2881312" cy="579438"/>
          </a:xfrm>
          <a:prstGeom prst="rect">
            <a:avLst/>
          </a:prstGeom>
          <a:noFill/>
          <a:ln w="9525">
            <a:noFill/>
            <a:miter lim="800000"/>
            <a:headEnd/>
            <a:tailEnd/>
          </a:ln>
          <a:effectLst/>
        </p:spPr>
        <p:txBody>
          <a:bodyPr>
            <a:spAutoFit/>
          </a:bodyPr>
          <a:lstStyle/>
          <a:p>
            <a:r>
              <a:rPr lang="zh-CN" altLang="en-US" sz="3200">
                <a:solidFill>
                  <a:srgbClr val="800080"/>
                </a:solidFill>
                <a:ea typeface="隶书" pitchFamily="49" charset="-122"/>
              </a:rPr>
              <a:t>有什么关系？</a:t>
            </a:r>
          </a:p>
        </p:txBody>
      </p:sp>
      <p:sp>
        <p:nvSpPr>
          <p:cNvPr id="33809" name="Text Box 17"/>
          <p:cNvSpPr txBox="1">
            <a:spLocks noChangeArrowheads="1"/>
          </p:cNvSpPr>
          <p:nvPr/>
        </p:nvSpPr>
        <p:spPr bwMode="auto">
          <a:xfrm>
            <a:off x="719138" y="5013325"/>
            <a:ext cx="8424862" cy="1066800"/>
          </a:xfrm>
          <a:prstGeom prst="rect">
            <a:avLst/>
          </a:prstGeom>
          <a:noFill/>
          <a:ln w="9525">
            <a:noFill/>
            <a:miter lim="800000"/>
            <a:headEnd/>
            <a:tailEnd/>
          </a:ln>
          <a:effectLst/>
        </p:spPr>
        <p:txBody>
          <a:bodyPr>
            <a:spAutoFit/>
          </a:bodyPr>
          <a:lstStyle/>
          <a:p>
            <a:r>
              <a:rPr lang="zh-CN" altLang="en-US" sz="3200" dirty="0">
                <a:solidFill>
                  <a:srgbClr val="FF0000"/>
                </a:solidFill>
              </a:rPr>
              <a:t>突变发生的时间越早，表现突变的部分越多，突变发生的时期越晚，表现突变的部分越少。</a:t>
            </a:r>
          </a:p>
        </p:txBody>
      </p:sp>
      <p:pic>
        <p:nvPicPr>
          <p:cNvPr id="33810" name="Picture 18" descr="wenhao"/>
          <p:cNvPicPr>
            <a:picLocks noGrp="1" noChangeAspect="1" noChangeArrowheads="1" noCrop="1"/>
          </p:cNvPicPr>
          <p:nvPr>
            <p:ph/>
          </p:nvPr>
        </p:nvPicPr>
        <p:blipFill>
          <a:blip r:embed="rId2" cstate="print"/>
          <a:srcRect/>
          <a:stretch>
            <a:fillRect/>
          </a:stretch>
        </p:blipFill>
        <p:spPr>
          <a:xfrm>
            <a:off x="250825" y="3357563"/>
            <a:ext cx="546100" cy="647700"/>
          </a:xfrm>
          <a:noFill/>
          <a:ln/>
        </p:spPr>
      </p:pic>
      <p:sp>
        <p:nvSpPr>
          <p:cNvPr id="33814" name="Text Box 22"/>
          <p:cNvSpPr txBox="1">
            <a:spLocks noChangeArrowheads="1"/>
          </p:cNvSpPr>
          <p:nvPr/>
        </p:nvSpPr>
        <p:spPr bwMode="auto">
          <a:xfrm>
            <a:off x="7667625" y="4005263"/>
            <a:ext cx="901700" cy="579437"/>
          </a:xfrm>
          <a:prstGeom prst="rect">
            <a:avLst/>
          </a:prstGeom>
          <a:noFill/>
          <a:ln w="9525">
            <a:noFill/>
            <a:miter lim="800000"/>
            <a:headEnd/>
            <a:tailEnd/>
          </a:ln>
          <a:effectLst/>
        </p:spPr>
        <p:txBody>
          <a:bodyPr>
            <a:spAutoFit/>
          </a:bodyPr>
          <a:lstStyle/>
          <a:p>
            <a:r>
              <a:rPr lang="zh-CN" altLang="en-US" sz="3200">
                <a:solidFill>
                  <a:srgbClr val="FF0000"/>
                </a:solidFill>
                <a:ea typeface="隶书" pitchFamily="49" charset="-122"/>
              </a:rPr>
              <a:t>有</a:t>
            </a:r>
          </a:p>
        </p:txBody>
      </p:sp>
      <p:sp>
        <p:nvSpPr>
          <p:cNvPr id="33815" name="Rectangle 23"/>
          <p:cNvSpPr>
            <a:spLocks noChangeArrowheads="1"/>
          </p:cNvSpPr>
          <p:nvPr/>
        </p:nvSpPr>
        <p:spPr bwMode="auto">
          <a:xfrm>
            <a:off x="684213" y="260350"/>
            <a:ext cx="7056437" cy="711200"/>
          </a:xfrm>
          <a:prstGeom prst="rect">
            <a:avLst/>
          </a:prstGeom>
          <a:solidFill>
            <a:srgbClr val="00FF99"/>
          </a:solidFill>
          <a:ln w="9525">
            <a:solidFill>
              <a:srgbClr val="FF00FF"/>
            </a:solidFill>
            <a:miter lim="800000"/>
            <a:headEnd/>
            <a:tailEnd/>
          </a:ln>
          <a:effectLst/>
        </p:spPr>
        <p:txBody>
          <a:bodyPr>
            <a:spAutoFit/>
          </a:bodyPr>
          <a:lstStyle/>
          <a:p>
            <a:pPr>
              <a:spcBef>
                <a:spcPct val="50000"/>
              </a:spcBef>
            </a:pPr>
            <a:r>
              <a:rPr lang="zh-CN" altLang="en-US" sz="4000">
                <a:latin typeface="楷体_GB2312" pitchFamily="49" charset="-122"/>
                <a:ea typeface="楷体_GB2312" pitchFamily="49" charset="-122"/>
              </a:rPr>
              <a:t>二  随机性</a:t>
            </a:r>
            <a:r>
              <a:rPr lang="en-US" altLang="zh-CN" sz="4000">
                <a:latin typeface="楷体_GB2312" pitchFamily="49" charset="-122"/>
                <a:ea typeface="楷体_GB2312" pitchFamily="49" charset="-122"/>
              </a:rPr>
              <a:t>----</a:t>
            </a:r>
            <a:r>
              <a:rPr lang="zh-CN" altLang="en-US" sz="2800">
                <a:latin typeface="楷体_GB2312" pitchFamily="49" charset="-122"/>
                <a:ea typeface="楷体_GB2312" pitchFamily="49" charset="-122"/>
              </a:rPr>
              <a:t>任何时期都可发生</a:t>
            </a:r>
            <a:endParaRPr lang="zh-CN" altLang="en-US" sz="2400">
              <a:latin typeface="楷体_GB2312" pitchFamily="49" charset="-122"/>
              <a:ea typeface="楷体_GB2312" pitchFamily="49" charset="-122"/>
            </a:endParaRPr>
          </a:p>
        </p:txBody>
      </p:sp>
      <p:sp>
        <p:nvSpPr>
          <p:cNvPr id="33817" name="Rectangle 25"/>
          <p:cNvSpPr>
            <a:spLocks noChangeArrowheads="1"/>
          </p:cNvSpPr>
          <p:nvPr/>
        </p:nvSpPr>
        <p:spPr bwMode="gray">
          <a:xfrm>
            <a:off x="6804025" y="2852738"/>
            <a:ext cx="2019300" cy="641350"/>
          </a:xfrm>
          <a:prstGeom prst="rect">
            <a:avLst/>
          </a:prstGeom>
          <a:noFill/>
          <a:ln w="9525">
            <a:noFill/>
            <a:miter lim="800000"/>
            <a:headEnd/>
            <a:tailEnd/>
          </a:ln>
          <a:effectLst/>
        </p:spPr>
        <p:txBody>
          <a:bodyPr wrap="none">
            <a:spAutoFit/>
          </a:bodyPr>
          <a:lstStyle/>
          <a:p>
            <a:r>
              <a:rPr lang="zh-CN" altLang="en-US" sz="3600" dirty="0">
                <a:solidFill>
                  <a:srgbClr val="FF0000"/>
                </a:solidFill>
                <a:latin typeface="黑体" pitchFamily="49" charset="-122"/>
                <a:ea typeface="黑体" pitchFamily="49" charset="-122"/>
              </a:rPr>
              <a:t>任何时期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815"/>
                                        </p:tgtEl>
                                        <p:attrNameLst>
                                          <p:attrName>style.visibility</p:attrName>
                                        </p:attrNameLst>
                                      </p:cBhvr>
                                      <p:to>
                                        <p:strVal val="visible"/>
                                      </p:to>
                                    </p:set>
                                    <p:animEffect transition="in" filter="wipe(left)">
                                      <p:cBhvr>
                                        <p:cTn id="7" dur="500"/>
                                        <p:tgtEl>
                                          <p:spTgt spid="338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left)">
                                      <p:cBhvr>
                                        <p:cTn id="12" dur="500"/>
                                        <p:tgtEl>
                                          <p:spTgt spid="337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17"/>
                                        </p:tgtEl>
                                        <p:attrNameLst>
                                          <p:attrName>style.visibility</p:attrName>
                                        </p:attrNameLst>
                                      </p:cBhvr>
                                      <p:to>
                                        <p:strVal val="visible"/>
                                      </p:to>
                                    </p:set>
                                    <p:animEffect transition="in" filter="blinds(horizontal)">
                                      <p:cBhvr>
                                        <p:cTn id="17" dur="500"/>
                                        <p:tgtEl>
                                          <p:spTgt spid="33817"/>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33810"/>
                                        </p:tgtEl>
                                        <p:attrNameLst>
                                          <p:attrName>style.visibility</p:attrName>
                                        </p:attrNameLst>
                                      </p:cBhvr>
                                      <p:to>
                                        <p:strVal val="visible"/>
                                      </p:to>
                                    </p:set>
                                    <p:anim calcmode="lin" valueType="num">
                                      <p:cBhvr>
                                        <p:cTn id="22" dur="1000" fill="hold"/>
                                        <p:tgtEl>
                                          <p:spTgt spid="33810"/>
                                        </p:tgtEl>
                                        <p:attrNameLst>
                                          <p:attrName>ppt_w</p:attrName>
                                        </p:attrNameLst>
                                      </p:cBhvr>
                                      <p:tavLst>
                                        <p:tav tm="0">
                                          <p:val>
                                            <p:fltVal val="0"/>
                                          </p:val>
                                        </p:tav>
                                        <p:tav tm="100000">
                                          <p:val>
                                            <p:strVal val="#ppt_w"/>
                                          </p:val>
                                        </p:tav>
                                      </p:tavLst>
                                    </p:anim>
                                    <p:anim calcmode="lin" valueType="num">
                                      <p:cBhvr>
                                        <p:cTn id="23" dur="1000" fill="hold"/>
                                        <p:tgtEl>
                                          <p:spTgt spid="33810"/>
                                        </p:tgtEl>
                                        <p:attrNameLst>
                                          <p:attrName>ppt_h</p:attrName>
                                        </p:attrNameLst>
                                      </p:cBhvr>
                                      <p:tavLst>
                                        <p:tav tm="0">
                                          <p:val>
                                            <p:fltVal val="0"/>
                                          </p:val>
                                        </p:tav>
                                        <p:tav tm="100000">
                                          <p:val>
                                            <p:strVal val="#ppt_h"/>
                                          </p:val>
                                        </p:tav>
                                      </p:tavLst>
                                    </p:anim>
                                    <p:anim calcmode="lin" valueType="num">
                                      <p:cBhvr>
                                        <p:cTn id="24" dur="1000" fill="hold"/>
                                        <p:tgtEl>
                                          <p:spTgt spid="33810"/>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33810"/>
                                        </p:tgtEl>
                                        <p:attrNameLst>
                                          <p:attrName>ppt_y</p:attrName>
                                        </p:attrNameLst>
                                      </p:cBhvr>
                                      <p:tavLst>
                                        <p:tav tm="0" fmla="#ppt_y+(sin(-2*pi*(1-$))*-#ppt_x+cos(-2*pi*(1-$))*(1-#ppt_y))*(1-$)">
                                          <p:val>
                                            <p:fltVal val="0"/>
                                          </p:val>
                                        </p:tav>
                                        <p:tav tm="100000">
                                          <p:val>
                                            <p:fltVal val="1"/>
                                          </p:val>
                                        </p:tav>
                                      </p:tavLst>
                                    </p:anim>
                                  </p:childTnLst>
                                </p:cTn>
                              </p:par>
                              <p:par>
                                <p:cTn id="26" presetID="22" presetClass="entr" presetSubtype="8" fill="hold" grpId="0" nodeType="withEffect">
                                  <p:stCondLst>
                                    <p:cond delay="0"/>
                                  </p:stCondLst>
                                  <p:childTnLst>
                                    <p:set>
                                      <p:cBhvr>
                                        <p:cTn id="27" dur="1" fill="hold">
                                          <p:stCondLst>
                                            <p:cond delay="0"/>
                                          </p:stCondLst>
                                        </p:cTn>
                                        <p:tgtEl>
                                          <p:spTgt spid="33807"/>
                                        </p:tgtEl>
                                        <p:attrNameLst>
                                          <p:attrName>style.visibility</p:attrName>
                                        </p:attrNameLst>
                                      </p:cBhvr>
                                      <p:to>
                                        <p:strVal val="visible"/>
                                      </p:to>
                                    </p:set>
                                    <p:animEffect transition="in" filter="wipe(left)">
                                      <p:cBhvr>
                                        <p:cTn id="28" dur="500"/>
                                        <p:tgtEl>
                                          <p:spTgt spid="3380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808"/>
                                        </p:tgtEl>
                                        <p:attrNameLst>
                                          <p:attrName>style.visibility</p:attrName>
                                        </p:attrNameLst>
                                      </p:cBhvr>
                                      <p:to>
                                        <p:strVal val="visible"/>
                                      </p:to>
                                    </p:set>
                                    <p:animEffect transition="in" filter="wipe(left)">
                                      <p:cBhvr>
                                        <p:cTn id="31" dur="500"/>
                                        <p:tgtEl>
                                          <p:spTgt spid="3380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3814"/>
                                        </p:tgtEl>
                                        <p:attrNameLst>
                                          <p:attrName>style.visibility</p:attrName>
                                        </p:attrNameLst>
                                      </p:cBhvr>
                                      <p:to>
                                        <p:strVal val="visible"/>
                                      </p:to>
                                    </p:set>
                                    <p:animEffect transition="in" filter="blinds(horizontal)">
                                      <p:cBhvr>
                                        <p:cTn id="36" dur="500"/>
                                        <p:tgtEl>
                                          <p:spTgt spid="338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3809"/>
                                        </p:tgtEl>
                                        <p:attrNameLst>
                                          <p:attrName>style.visibility</p:attrName>
                                        </p:attrNameLst>
                                      </p:cBhvr>
                                      <p:to>
                                        <p:strVal val="visible"/>
                                      </p:to>
                                    </p:set>
                                    <p:animEffect transition="in" filter="blinds(horizontal)">
                                      <p:cBhvr>
                                        <p:cTn id="39" dur="500"/>
                                        <p:tgtEl>
                                          <p:spTgt spid="3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utoUpdateAnimBg="0"/>
      <p:bldP spid="33808" grpId="0" autoUpdateAnimBg="0"/>
      <p:bldP spid="33809" grpId="0" autoUpdateAnimBg="0"/>
      <p:bldP spid="33814" grpId="0" autoUpdateAnimBg="0"/>
      <p:bldP spid="33815" grpId="0" animBg="1" autoUpdateAnimBg="0"/>
      <p:bldP spid="3381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866" name="Picture 2" descr="豆的种皮变异（菜豆）"/>
          <p:cNvPicPr>
            <a:picLocks noChangeAspect="1" noChangeArrowheads="1"/>
          </p:cNvPicPr>
          <p:nvPr/>
        </p:nvPicPr>
        <p:blipFill>
          <a:blip r:embed="rId3" cstate="print"/>
          <a:srcRect/>
          <a:stretch>
            <a:fillRect/>
          </a:stretch>
        </p:blipFill>
        <p:spPr bwMode="auto">
          <a:xfrm>
            <a:off x="0" y="0"/>
            <a:ext cx="4716463" cy="3509963"/>
          </a:xfrm>
          <a:prstGeom prst="rect">
            <a:avLst/>
          </a:prstGeom>
          <a:noFill/>
        </p:spPr>
      </p:pic>
      <p:graphicFrame>
        <p:nvGraphicFramePr>
          <p:cNvPr id="36867" name="Object 3"/>
          <p:cNvGraphicFramePr>
            <a:graphicFrameLocks noGrp="1" noChangeAspect="1"/>
          </p:cNvGraphicFramePr>
          <p:nvPr>
            <p:ph/>
          </p:nvPr>
        </p:nvGraphicFramePr>
        <p:xfrm>
          <a:off x="0" y="3500438"/>
          <a:ext cx="4716463" cy="3357562"/>
        </p:xfrm>
        <a:graphic>
          <a:graphicData uri="http://schemas.openxmlformats.org/presentationml/2006/ole">
            <mc:AlternateContent xmlns:mc="http://schemas.openxmlformats.org/markup-compatibility/2006">
              <mc:Choice xmlns:v="urn:schemas-microsoft-com:vml" Requires="v">
                <p:oleObj spid="_x0000_s36872" name="Photo Editor 照片" r:id="rId4" imgW="3809524" imgH="2114845" progId="">
                  <p:embed/>
                </p:oleObj>
              </mc:Choice>
              <mc:Fallback>
                <p:oleObj name="Photo Editor 照片" r:id="rId4" imgW="3809524" imgH="2114845"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0438"/>
                        <a:ext cx="4716463" cy="335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7" name="Rectangle 13"/>
          <p:cNvSpPr>
            <a:spLocks noChangeArrowheads="1"/>
          </p:cNvSpPr>
          <p:nvPr/>
        </p:nvSpPr>
        <p:spPr bwMode="auto">
          <a:xfrm>
            <a:off x="4643438" y="4149725"/>
            <a:ext cx="3959225" cy="2509838"/>
          </a:xfrm>
          <a:prstGeom prst="rect">
            <a:avLst/>
          </a:prstGeom>
          <a:solidFill>
            <a:srgbClr val="00FF99"/>
          </a:solidFill>
          <a:ln w="9525">
            <a:solidFill>
              <a:srgbClr val="FF00FF"/>
            </a:solidFill>
            <a:miter lim="800000"/>
            <a:headEnd/>
            <a:tailEnd/>
          </a:ln>
          <a:effectLst/>
        </p:spPr>
        <p:txBody>
          <a:bodyPr>
            <a:spAutoFit/>
          </a:bodyPr>
          <a:lstStyle/>
          <a:p>
            <a:pPr algn="r">
              <a:spcBef>
                <a:spcPct val="50000"/>
              </a:spcBef>
            </a:pPr>
            <a:r>
              <a:rPr lang="zh-CN" altLang="en-US" sz="4400" dirty="0" smtClean="0">
                <a:latin typeface="楷体_GB2312" pitchFamily="49" charset="-122"/>
                <a:ea typeface="楷体_GB2312" pitchFamily="49" charset="-122"/>
              </a:rPr>
              <a:t>基因突变是  </a:t>
            </a:r>
            <a:r>
              <a:rPr lang="zh-CN" altLang="en-US" sz="4400" dirty="0" smtClean="0">
                <a:solidFill>
                  <a:srgbClr val="FF0000"/>
                </a:solidFill>
                <a:latin typeface="楷体_GB2312" pitchFamily="49" charset="-122"/>
                <a:ea typeface="楷体_GB2312" pitchFamily="49" charset="-122"/>
              </a:rPr>
              <a:t>不</a:t>
            </a:r>
            <a:r>
              <a:rPr lang="zh-CN" altLang="en-US" sz="4400" dirty="0">
                <a:solidFill>
                  <a:srgbClr val="FF0000"/>
                </a:solidFill>
                <a:latin typeface="楷体_GB2312" pitchFamily="49" charset="-122"/>
                <a:ea typeface="楷体_GB2312" pitchFamily="49" charset="-122"/>
              </a:rPr>
              <a:t>定向</a:t>
            </a:r>
            <a:r>
              <a:rPr lang="zh-CN" altLang="en-US" sz="4400" dirty="0">
                <a:latin typeface="楷体_GB2312" pitchFamily="49" charset="-122"/>
                <a:ea typeface="楷体_GB2312" pitchFamily="49" charset="-122"/>
              </a:rPr>
              <a:t>的</a:t>
            </a:r>
          </a:p>
          <a:p>
            <a:pPr>
              <a:spcBef>
                <a:spcPct val="50000"/>
              </a:spcBef>
            </a:pPr>
            <a:r>
              <a:rPr lang="zh-CN" altLang="en-US" sz="2800" dirty="0">
                <a:solidFill>
                  <a:schemeClr val="tx2"/>
                </a:solidFill>
                <a:latin typeface="黑体" pitchFamily="49" charset="-122"/>
                <a:ea typeface="黑体" pitchFamily="49" charset="-122"/>
              </a:rPr>
              <a:t>可以产生不不止一个的等位基因</a:t>
            </a:r>
          </a:p>
        </p:txBody>
      </p:sp>
      <p:pic>
        <p:nvPicPr>
          <p:cNvPr id="36878" name="Picture 14" descr="image014">
            <a:hlinkClick r:id="rId6"/>
          </p:cNvPr>
          <p:cNvPicPr>
            <a:picLocks noChangeAspect="1" noChangeArrowheads="1"/>
          </p:cNvPicPr>
          <p:nvPr/>
        </p:nvPicPr>
        <p:blipFill>
          <a:blip r:embed="rId7" cstate="print"/>
          <a:srcRect/>
          <a:stretch>
            <a:fillRect/>
          </a:stretch>
        </p:blipFill>
        <p:spPr bwMode="auto">
          <a:xfrm>
            <a:off x="5364163" y="692150"/>
            <a:ext cx="3095625" cy="2730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878"/>
                                        </p:tgtEl>
                                        <p:attrNameLst>
                                          <p:attrName>style.visibility</p:attrName>
                                        </p:attrNameLst>
                                      </p:cBhvr>
                                      <p:to>
                                        <p:strVal val="visible"/>
                                      </p:to>
                                    </p:set>
                                    <p:animEffect transition="in" filter="box(in)">
                                      <p:cBhvr>
                                        <p:cTn id="7" dur="500"/>
                                        <p:tgtEl>
                                          <p:spTgt spid="368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7"/>
                                        </p:tgtEl>
                                        <p:attrNameLst>
                                          <p:attrName>style.visibility</p:attrName>
                                        </p:attrNameLst>
                                      </p:cBhvr>
                                      <p:to>
                                        <p:strVal val="visible"/>
                                      </p:to>
                                    </p:set>
                                    <p:animEffect transition="in" filter="wipe(left)">
                                      <p:cBhvr>
                                        <p:cTn id="12"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2"/>
          <p:cNvSpPr>
            <a:spLocks noGrp="1"/>
          </p:cNvSpPr>
          <p:nvPr>
            <p:ph type="dt" sz="half" idx="11"/>
          </p:nvPr>
        </p:nvSpPr>
        <p:spPr/>
        <p:txBody>
          <a:bodyPr/>
          <a:lstStyle/>
          <a:p>
            <a:fld id="{9B1A44E8-2AE7-4067-A335-6857FE416341}" type="datetime1">
              <a:rPr lang="zh-CN" altLang="en-US"/>
              <a:pPr/>
              <a:t>2015-5-21</a:t>
            </a:fld>
            <a:endParaRPr lang="en-US" altLang="zh-CN"/>
          </a:p>
        </p:txBody>
      </p:sp>
      <p:sp>
        <p:nvSpPr>
          <p:cNvPr id="130052" name="Text Box 4"/>
          <p:cNvSpPr txBox="1">
            <a:spLocks noChangeArrowheads="1"/>
          </p:cNvSpPr>
          <p:nvPr/>
        </p:nvSpPr>
        <p:spPr bwMode="gray">
          <a:xfrm>
            <a:off x="4427538" y="3357563"/>
            <a:ext cx="576262" cy="701675"/>
          </a:xfrm>
          <a:prstGeom prst="rect">
            <a:avLst/>
          </a:prstGeom>
          <a:noFill/>
          <a:ln w="9525">
            <a:noFill/>
            <a:miter lim="800000"/>
            <a:headEnd/>
            <a:tailEnd/>
          </a:ln>
          <a:effectLst/>
        </p:spPr>
        <p:txBody>
          <a:bodyPr>
            <a:spAutoFit/>
          </a:bodyPr>
          <a:lstStyle/>
          <a:p>
            <a:pPr>
              <a:spcBef>
                <a:spcPct val="50000"/>
              </a:spcBef>
            </a:pPr>
            <a:r>
              <a:rPr lang="en-US" altLang="zh-CN" sz="4000" dirty="0" err="1"/>
              <a:t>i</a:t>
            </a:r>
            <a:endParaRPr lang="en-US" altLang="zh-CN" sz="4000" dirty="0"/>
          </a:p>
        </p:txBody>
      </p:sp>
      <p:sp>
        <p:nvSpPr>
          <p:cNvPr id="130054" name="Text Box 6"/>
          <p:cNvSpPr txBox="1">
            <a:spLocks noChangeArrowheads="1"/>
          </p:cNvSpPr>
          <p:nvPr/>
        </p:nvSpPr>
        <p:spPr bwMode="gray">
          <a:xfrm>
            <a:off x="2916238" y="191611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130055" name="Text Box 7"/>
          <p:cNvSpPr txBox="1">
            <a:spLocks noChangeArrowheads="1"/>
          </p:cNvSpPr>
          <p:nvPr/>
        </p:nvSpPr>
        <p:spPr bwMode="gray">
          <a:xfrm>
            <a:off x="5867400" y="1844675"/>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B</a:t>
            </a:r>
            <a:endParaRPr lang="en-US" altLang="zh-CN" sz="4000"/>
          </a:p>
        </p:txBody>
      </p:sp>
      <p:sp>
        <p:nvSpPr>
          <p:cNvPr id="130056" name="Line 8"/>
          <p:cNvSpPr>
            <a:spLocks noChangeShapeType="1"/>
          </p:cNvSpPr>
          <p:nvPr/>
        </p:nvSpPr>
        <p:spPr bwMode="gray">
          <a:xfrm>
            <a:off x="3708400" y="2205038"/>
            <a:ext cx="2016125" cy="0"/>
          </a:xfrm>
          <a:prstGeom prst="line">
            <a:avLst/>
          </a:prstGeom>
          <a:noFill/>
          <a:ln w="38100" cmpd="dbl">
            <a:solidFill>
              <a:schemeClr val="tx1"/>
            </a:solidFill>
            <a:round/>
            <a:headEnd type="arrow" w="med" len="med"/>
            <a:tailEnd type="arrow" w="med" len="med"/>
          </a:ln>
          <a:effectLst/>
        </p:spPr>
        <p:txBody>
          <a:bodyPr>
            <a:spAutoFit/>
          </a:bodyPr>
          <a:lstStyle/>
          <a:p>
            <a:endParaRPr lang="zh-CN" altLang="en-US"/>
          </a:p>
        </p:txBody>
      </p:sp>
      <p:sp>
        <p:nvSpPr>
          <p:cNvPr id="130057" name="Line 9"/>
          <p:cNvSpPr>
            <a:spLocks noChangeShapeType="1"/>
          </p:cNvSpPr>
          <p:nvPr/>
        </p:nvSpPr>
        <p:spPr bwMode="gray">
          <a:xfrm>
            <a:off x="3492500" y="2565400"/>
            <a:ext cx="865188" cy="936625"/>
          </a:xfrm>
          <a:prstGeom prst="line">
            <a:avLst/>
          </a:prstGeom>
          <a:noFill/>
          <a:ln w="38100" cmpd="dbl">
            <a:solidFill>
              <a:schemeClr val="tx1"/>
            </a:solidFill>
            <a:round/>
            <a:headEnd type="arrow" w="med" len="med"/>
            <a:tailEnd type="arrow" w="med" len="med"/>
          </a:ln>
          <a:effectLst/>
        </p:spPr>
        <p:txBody>
          <a:bodyPr>
            <a:spAutoFit/>
          </a:bodyPr>
          <a:lstStyle/>
          <a:p>
            <a:endParaRPr lang="zh-CN" altLang="en-US"/>
          </a:p>
        </p:txBody>
      </p:sp>
      <p:sp>
        <p:nvSpPr>
          <p:cNvPr id="130058" name="Line 10"/>
          <p:cNvSpPr>
            <a:spLocks noChangeShapeType="1"/>
          </p:cNvSpPr>
          <p:nvPr/>
        </p:nvSpPr>
        <p:spPr bwMode="gray">
          <a:xfrm flipH="1">
            <a:off x="4932363" y="2636838"/>
            <a:ext cx="1008062" cy="936625"/>
          </a:xfrm>
          <a:prstGeom prst="line">
            <a:avLst/>
          </a:prstGeom>
          <a:noFill/>
          <a:ln w="38100" cmpd="dbl">
            <a:solidFill>
              <a:schemeClr val="tx1"/>
            </a:solidFill>
            <a:round/>
            <a:headEnd type="arrow" w="med" len="med"/>
            <a:tailEnd type="arrow" w="med" len="med"/>
          </a:ln>
          <a:effectLst/>
        </p:spPr>
        <p:txBody>
          <a:bodyPr>
            <a:spAutoFit/>
          </a:bodyPr>
          <a:lstStyle/>
          <a:p>
            <a:endParaRPr lang="zh-CN" altLang="en-US"/>
          </a:p>
        </p:txBody>
      </p:sp>
      <p:sp>
        <p:nvSpPr>
          <p:cNvPr id="130059" name="Text Box 11"/>
          <p:cNvSpPr txBox="1">
            <a:spLocks noChangeArrowheads="1"/>
          </p:cNvSpPr>
          <p:nvPr/>
        </p:nvSpPr>
        <p:spPr bwMode="gray">
          <a:xfrm>
            <a:off x="4932363" y="549275"/>
            <a:ext cx="1008062"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C</a:t>
            </a:r>
            <a:endParaRPr lang="en-US" altLang="zh-CN" sz="4000"/>
          </a:p>
        </p:txBody>
      </p:sp>
      <p:sp>
        <p:nvSpPr>
          <p:cNvPr id="130060" name="Line 12"/>
          <p:cNvSpPr>
            <a:spLocks noChangeShapeType="1"/>
          </p:cNvSpPr>
          <p:nvPr/>
        </p:nvSpPr>
        <p:spPr bwMode="gray">
          <a:xfrm flipV="1">
            <a:off x="3419475" y="1125538"/>
            <a:ext cx="1368425" cy="863600"/>
          </a:xfrm>
          <a:prstGeom prst="line">
            <a:avLst/>
          </a:prstGeom>
          <a:noFill/>
          <a:ln w="38100" cmpd="dbl">
            <a:solidFill>
              <a:schemeClr val="tx1"/>
            </a:solidFill>
            <a:prstDash val="sysDot"/>
            <a:round/>
            <a:headEnd type="arrow" w="med" len="med"/>
            <a:tailEnd type="arrow" w="med" len="med"/>
          </a:ln>
          <a:effectLst/>
        </p:spPr>
        <p:txBody>
          <a:bodyPr>
            <a:spAutoFit/>
          </a:bodyPr>
          <a:lstStyle/>
          <a:p>
            <a:endParaRPr lang="zh-CN" altLang="en-US"/>
          </a:p>
        </p:txBody>
      </p:sp>
      <p:sp>
        <p:nvSpPr>
          <p:cNvPr id="130061" name="Line 13"/>
          <p:cNvSpPr>
            <a:spLocks noChangeShapeType="1"/>
          </p:cNvSpPr>
          <p:nvPr/>
        </p:nvSpPr>
        <p:spPr bwMode="gray">
          <a:xfrm>
            <a:off x="1331913"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62" name="Line 14"/>
          <p:cNvSpPr>
            <a:spLocks noChangeShapeType="1"/>
          </p:cNvSpPr>
          <p:nvPr/>
        </p:nvSpPr>
        <p:spPr bwMode="gray">
          <a:xfrm>
            <a:off x="1116013"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63" name="Line 15"/>
          <p:cNvSpPr>
            <a:spLocks noChangeShapeType="1"/>
          </p:cNvSpPr>
          <p:nvPr/>
        </p:nvSpPr>
        <p:spPr bwMode="gray">
          <a:xfrm>
            <a:off x="1042988"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64" name="Line 16"/>
          <p:cNvSpPr>
            <a:spLocks noChangeShapeType="1"/>
          </p:cNvSpPr>
          <p:nvPr/>
        </p:nvSpPr>
        <p:spPr bwMode="gray">
          <a:xfrm>
            <a:off x="1331913"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65" name="Text Box 17"/>
          <p:cNvSpPr txBox="1">
            <a:spLocks noChangeArrowheads="1"/>
          </p:cNvSpPr>
          <p:nvPr/>
        </p:nvSpPr>
        <p:spPr bwMode="gray">
          <a:xfrm>
            <a:off x="2916238" y="191611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130066" name="Text Box 18"/>
          <p:cNvSpPr txBox="1">
            <a:spLocks noChangeArrowheads="1"/>
          </p:cNvSpPr>
          <p:nvPr/>
        </p:nvSpPr>
        <p:spPr bwMode="gray">
          <a:xfrm>
            <a:off x="466725" y="4240213"/>
            <a:ext cx="649288"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130067" name="Text Box 19"/>
          <p:cNvSpPr txBox="1">
            <a:spLocks noChangeArrowheads="1"/>
          </p:cNvSpPr>
          <p:nvPr/>
        </p:nvSpPr>
        <p:spPr bwMode="gray">
          <a:xfrm>
            <a:off x="1476375" y="4221163"/>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B</a:t>
            </a:r>
            <a:endParaRPr lang="en-US" altLang="zh-CN" sz="4000"/>
          </a:p>
        </p:txBody>
      </p:sp>
      <p:sp>
        <p:nvSpPr>
          <p:cNvPr id="130068" name="Text Box 20"/>
          <p:cNvSpPr txBox="1">
            <a:spLocks noChangeArrowheads="1"/>
          </p:cNvSpPr>
          <p:nvPr/>
        </p:nvSpPr>
        <p:spPr bwMode="gray">
          <a:xfrm>
            <a:off x="-4067175" y="652621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130069" name="Line 21"/>
          <p:cNvSpPr>
            <a:spLocks noChangeShapeType="1"/>
          </p:cNvSpPr>
          <p:nvPr/>
        </p:nvSpPr>
        <p:spPr bwMode="gray">
          <a:xfrm>
            <a:off x="3348038"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70" name="Line 22"/>
          <p:cNvSpPr>
            <a:spLocks noChangeShapeType="1"/>
          </p:cNvSpPr>
          <p:nvPr/>
        </p:nvSpPr>
        <p:spPr bwMode="gray">
          <a:xfrm>
            <a:off x="3132138"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71" name="Line 23"/>
          <p:cNvSpPr>
            <a:spLocks noChangeShapeType="1"/>
          </p:cNvSpPr>
          <p:nvPr/>
        </p:nvSpPr>
        <p:spPr bwMode="gray">
          <a:xfrm>
            <a:off x="3059113"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72" name="Line 24"/>
          <p:cNvSpPr>
            <a:spLocks noChangeShapeType="1"/>
          </p:cNvSpPr>
          <p:nvPr/>
        </p:nvSpPr>
        <p:spPr bwMode="gray">
          <a:xfrm>
            <a:off x="3348038"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73" name="Text Box 25"/>
          <p:cNvSpPr txBox="1">
            <a:spLocks noChangeArrowheads="1"/>
          </p:cNvSpPr>
          <p:nvPr/>
        </p:nvSpPr>
        <p:spPr bwMode="gray">
          <a:xfrm>
            <a:off x="2770188" y="424021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p>
        </p:txBody>
      </p:sp>
      <p:sp>
        <p:nvSpPr>
          <p:cNvPr id="130074" name="Text Box 26"/>
          <p:cNvSpPr txBox="1">
            <a:spLocks noChangeArrowheads="1"/>
          </p:cNvSpPr>
          <p:nvPr/>
        </p:nvSpPr>
        <p:spPr bwMode="gray">
          <a:xfrm>
            <a:off x="3492500" y="4221163"/>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p>
        </p:txBody>
      </p:sp>
      <p:sp>
        <p:nvSpPr>
          <p:cNvPr id="130075" name="Line 27"/>
          <p:cNvSpPr>
            <a:spLocks noChangeShapeType="1"/>
          </p:cNvSpPr>
          <p:nvPr/>
        </p:nvSpPr>
        <p:spPr bwMode="gray">
          <a:xfrm>
            <a:off x="5580063"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76" name="Line 28"/>
          <p:cNvSpPr>
            <a:spLocks noChangeShapeType="1"/>
          </p:cNvSpPr>
          <p:nvPr/>
        </p:nvSpPr>
        <p:spPr bwMode="gray">
          <a:xfrm>
            <a:off x="5364163"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77" name="Line 29"/>
          <p:cNvSpPr>
            <a:spLocks noChangeShapeType="1"/>
          </p:cNvSpPr>
          <p:nvPr/>
        </p:nvSpPr>
        <p:spPr bwMode="gray">
          <a:xfrm>
            <a:off x="5291138"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78" name="Line 30"/>
          <p:cNvSpPr>
            <a:spLocks noChangeShapeType="1"/>
          </p:cNvSpPr>
          <p:nvPr/>
        </p:nvSpPr>
        <p:spPr bwMode="gray">
          <a:xfrm>
            <a:off x="5580063"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79" name="Text Box 31"/>
          <p:cNvSpPr txBox="1">
            <a:spLocks noChangeArrowheads="1"/>
          </p:cNvSpPr>
          <p:nvPr/>
        </p:nvSpPr>
        <p:spPr bwMode="gray">
          <a:xfrm>
            <a:off x="4859338" y="4221163"/>
            <a:ext cx="649287" cy="701675"/>
          </a:xfrm>
          <a:prstGeom prst="rect">
            <a:avLst/>
          </a:prstGeom>
          <a:noFill/>
          <a:ln w="9525">
            <a:noFill/>
            <a:miter lim="800000"/>
            <a:headEnd/>
            <a:tailEnd/>
          </a:ln>
          <a:effectLst/>
        </p:spPr>
        <p:txBody>
          <a:bodyPr>
            <a:spAutoFit/>
          </a:bodyPr>
          <a:lstStyle/>
          <a:p>
            <a:pPr>
              <a:spcBef>
                <a:spcPct val="50000"/>
              </a:spcBef>
            </a:pPr>
            <a:r>
              <a:rPr lang="en-US" altLang="zh-CN" sz="4000"/>
              <a:t>i</a:t>
            </a:r>
          </a:p>
        </p:txBody>
      </p:sp>
      <p:sp>
        <p:nvSpPr>
          <p:cNvPr id="130080" name="Text Box 32"/>
          <p:cNvSpPr txBox="1">
            <a:spLocks noChangeArrowheads="1"/>
          </p:cNvSpPr>
          <p:nvPr/>
        </p:nvSpPr>
        <p:spPr bwMode="gray">
          <a:xfrm>
            <a:off x="5724525" y="4221163"/>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B</a:t>
            </a:r>
            <a:endParaRPr lang="en-US" altLang="zh-CN" sz="4000"/>
          </a:p>
        </p:txBody>
      </p:sp>
      <p:sp>
        <p:nvSpPr>
          <p:cNvPr id="130081" name="Line 33"/>
          <p:cNvSpPr>
            <a:spLocks noChangeShapeType="1"/>
          </p:cNvSpPr>
          <p:nvPr/>
        </p:nvSpPr>
        <p:spPr bwMode="gray">
          <a:xfrm>
            <a:off x="7812088"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82" name="Line 34"/>
          <p:cNvSpPr>
            <a:spLocks noChangeShapeType="1"/>
          </p:cNvSpPr>
          <p:nvPr/>
        </p:nvSpPr>
        <p:spPr bwMode="gray">
          <a:xfrm>
            <a:off x="7596188" y="4149725"/>
            <a:ext cx="0" cy="1800225"/>
          </a:xfrm>
          <a:prstGeom prst="line">
            <a:avLst/>
          </a:prstGeom>
          <a:noFill/>
          <a:ln w="28575">
            <a:solidFill>
              <a:schemeClr val="tx1"/>
            </a:solidFill>
            <a:round/>
            <a:headEnd/>
            <a:tailEnd/>
          </a:ln>
          <a:effectLst/>
        </p:spPr>
        <p:txBody>
          <a:bodyPr>
            <a:spAutoFit/>
          </a:bodyPr>
          <a:lstStyle/>
          <a:p>
            <a:endParaRPr lang="zh-CN" altLang="en-US"/>
          </a:p>
        </p:txBody>
      </p:sp>
      <p:sp>
        <p:nvSpPr>
          <p:cNvPr id="130083" name="Line 35"/>
          <p:cNvSpPr>
            <a:spLocks noChangeShapeType="1"/>
          </p:cNvSpPr>
          <p:nvPr/>
        </p:nvSpPr>
        <p:spPr bwMode="gray">
          <a:xfrm>
            <a:off x="7523163"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84" name="Line 36"/>
          <p:cNvSpPr>
            <a:spLocks noChangeShapeType="1"/>
          </p:cNvSpPr>
          <p:nvPr/>
        </p:nvSpPr>
        <p:spPr bwMode="gray">
          <a:xfrm>
            <a:off x="7812088" y="4581525"/>
            <a:ext cx="73025" cy="0"/>
          </a:xfrm>
          <a:prstGeom prst="line">
            <a:avLst/>
          </a:prstGeom>
          <a:noFill/>
          <a:ln w="9525">
            <a:solidFill>
              <a:schemeClr val="tx1"/>
            </a:solidFill>
            <a:round/>
            <a:headEnd/>
            <a:tailEnd/>
          </a:ln>
          <a:effectLst/>
        </p:spPr>
        <p:txBody>
          <a:bodyPr>
            <a:spAutoFit/>
          </a:bodyPr>
          <a:lstStyle/>
          <a:p>
            <a:endParaRPr lang="zh-CN" altLang="en-US"/>
          </a:p>
        </p:txBody>
      </p:sp>
      <p:sp>
        <p:nvSpPr>
          <p:cNvPr id="130085" name="Text Box 37"/>
          <p:cNvSpPr txBox="1">
            <a:spLocks noChangeArrowheads="1"/>
          </p:cNvSpPr>
          <p:nvPr/>
        </p:nvSpPr>
        <p:spPr bwMode="gray">
          <a:xfrm>
            <a:off x="7018338" y="4149725"/>
            <a:ext cx="649287" cy="701675"/>
          </a:xfrm>
          <a:prstGeom prst="rect">
            <a:avLst/>
          </a:prstGeom>
          <a:noFill/>
          <a:ln w="9525">
            <a:noFill/>
            <a:miter lim="800000"/>
            <a:headEnd/>
            <a:tailEnd/>
          </a:ln>
          <a:effectLst/>
        </p:spPr>
        <p:txBody>
          <a:bodyPr>
            <a:spAutoFit/>
          </a:bodyPr>
          <a:lstStyle/>
          <a:p>
            <a:pPr>
              <a:spcBef>
                <a:spcPct val="50000"/>
              </a:spcBef>
            </a:pPr>
            <a:r>
              <a:rPr lang="en-US" altLang="zh-CN" sz="4000" dirty="0" err="1" smtClean="0"/>
              <a:t>i</a:t>
            </a:r>
            <a:endParaRPr lang="en-US" altLang="zh-CN" sz="4000" dirty="0"/>
          </a:p>
        </p:txBody>
      </p:sp>
      <p:sp>
        <p:nvSpPr>
          <p:cNvPr id="130086" name="Text Box 38"/>
          <p:cNvSpPr txBox="1">
            <a:spLocks noChangeArrowheads="1"/>
          </p:cNvSpPr>
          <p:nvPr/>
        </p:nvSpPr>
        <p:spPr bwMode="gray">
          <a:xfrm>
            <a:off x="7956550" y="4221163"/>
            <a:ext cx="1008063" cy="701675"/>
          </a:xfrm>
          <a:prstGeom prst="rect">
            <a:avLst/>
          </a:prstGeom>
          <a:noFill/>
          <a:ln w="9525">
            <a:noFill/>
            <a:miter lim="800000"/>
            <a:headEnd/>
            <a:tailEnd/>
          </a:ln>
          <a:effectLst/>
        </p:spPr>
        <p:txBody>
          <a:bodyPr>
            <a:spAutoFit/>
          </a:bodyPr>
          <a:lstStyle/>
          <a:p>
            <a:pPr>
              <a:spcBef>
                <a:spcPct val="50000"/>
              </a:spcBef>
            </a:pPr>
            <a:r>
              <a:rPr lang="en-US" altLang="zh-CN" sz="4000"/>
              <a:t>I</a:t>
            </a:r>
            <a:r>
              <a:rPr lang="en-US" altLang="zh-CN" sz="4000" baseline="30000"/>
              <a:t>A</a:t>
            </a:r>
            <a:endParaRPr lang="en-US" altLang="zh-CN" sz="4000"/>
          </a:p>
        </p:txBody>
      </p:sp>
      <p:sp>
        <p:nvSpPr>
          <p:cNvPr id="37" name="TextBox 36"/>
          <p:cNvSpPr txBox="1"/>
          <p:nvPr/>
        </p:nvSpPr>
        <p:spPr>
          <a:xfrm>
            <a:off x="0" y="2500306"/>
            <a:ext cx="3929090" cy="1200329"/>
          </a:xfrm>
          <a:prstGeom prst="rect">
            <a:avLst/>
          </a:prstGeom>
          <a:noFill/>
        </p:spPr>
        <p:txBody>
          <a:bodyPr wrap="square" rtlCol="0">
            <a:spAutoFit/>
          </a:bodyPr>
          <a:lstStyle/>
          <a:p>
            <a:r>
              <a:rPr lang="zh-CN" altLang="en-US" sz="3600" dirty="0" smtClean="0">
                <a:solidFill>
                  <a:srgbClr val="C00000"/>
                </a:solidFill>
              </a:rPr>
              <a:t>显性突变，</a:t>
            </a:r>
            <a:endParaRPr lang="en-US" altLang="zh-CN" sz="3600" dirty="0" smtClean="0">
              <a:solidFill>
                <a:srgbClr val="C00000"/>
              </a:solidFill>
            </a:endParaRPr>
          </a:p>
          <a:p>
            <a:r>
              <a:rPr lang="zh-CN" altLang="en-US" sz="3600" dirty="0" smtClean="0">
                <a:solidFill>
                  <a:srgbClr val="C00000"/>
                </a:solidFill>
              </a:rPr>
              <a:t>当代杂合就能表现</a:t>
            </a:r>
            <a:endParaRPr lang="zh-CN" altLang="en-US" sz="3600" dirty="0">
              <a:solidFill>
                <a:srgbClr val="C00000"/>
              </a:solidFill>
            </a:endParaRPr>
          </a:p>
        </p:txBody>
      </p:sp>
      <p:sp>
        <p:nvSpPr>
          <p:cNvPr id="38" name="TextBox 37"/>
          <p:cNvSpPr txBox="1"/>
          <p:nvPr/>
        </p:nvSpPr>
        <p:spPr>
          <a:xfrm>
            <a:off x="5214910" y="2428868"/>
            <a:ext cx="3929090" cy="1200329"/>
          </a:xfrm>
          <a:prstGeom prst="rect">
            <a:avLst/>
          </a:prstGeom>
          <a:noFill/>
        </p:spPr>
        <p:txBody>
          <a:bodyPr wrap="square" rtlCol="0">
            <a:spAutoFit/>
          </a:bodyPr>
          <a:lstStyle/>
          <a:p>
            <a:r>
              <a:rPr lang="zh-CN" altLang="en-US" sz="3600" dirty="0" smtClean="0">
                <a:solidFill>
                  <a:srgbClr val="C00000"/>
                </a:solidFill>
              </a:rPr>
              <a:t>            隐性突变，</a:t>
            </a:r>
            <a:endParaRPr lang="en-US" altLang="zh-CN" sz="3600" dirty="0" smtClean="0">
              <a:solidFill>
                <a:srgbClr val="C00000"/>
              </a:solidFill>
            </a:endParaRPr>
          </a:p>
          <a:p>
            <a:r>
              <a:rPr lang="zh-CN" altLang="en-US" sz="3600" dirty="0" smtClean="0">
                <a:solidFill>
                  <a:srgbClr val="C00000"/>
                </a:solidFill>
              </a:rPr>
              <a:t>后代纯合才能表现</a:t>
            </a:r>
            <a:endParaRPr lang="zh-CN" altLang="en-US" sz="3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9"/>
                                        </p:tgtEl>
                                        <p:attrNameLst>
                                          <p:attrName>style.visibility</p:attrName>
                                        </p:attrNameLst>
                                      </p:cBhvr>
                                      <p:to>
                                        <p:strVal val="visible"/>
                                      </p:to>
                                    </p:set>
                                    <p:animEffect transition="in" filter="blinds(horizontal)">
                                      <p:cBhvr>
                                        <p:cTn id="7" dur="500"/>
                                        <p:tgtEl>
                                          <p:spTgt spid="1300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0060"/>
                                        </p:tgtEl>
                                        <p:attrNameLst>
                                          <p:attrName>style.visibility</p:attrName>
                                        </p:attrNameLst>
                                      </p:cBhvr>
                                      <p:to>
                                        <p:strVal val="visible"/>
                                      </p:to>
                                    </p:set>
                                    <p:animEffect transition="in" filter="blinds(horizontal)">
                                      <p:cBhvr>
                                        <p:cTn id="10" dur="500"/>
                                        <p:tgtEl>
                                          <p:spTgt spid="13006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0061"/>
                                        </p:tgtEl>
                                        <p:attrNameLst>
                                          <p:attrName>style.visibility</p:attrName>
                                        </p:attrNameLst>
                                      </p:cBhvr>
                                      <p:to>
                                        <p:strVal val="visible"/>
                                      </p:to>
                                    </p:set>
                                    <p:animEffect transition="in" filter="blinds(horizontal)">
                                      <p:cBhvr>
                                        <p:cTn id="15" dur="500"/>
                                        <p:tgtEl>
                                          <p:spTgt spid="13006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blinds(horizontal)">
                                      <p:cBhvr>
                                        <p:cTn id="18" dur="500"/>
                                        <p:tgtEl>
                                          <p:spTgt spid="13006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0063"/>
                                        </p:tgtEl>
                                        <p:attrNameLst>
                                          <p:attrName>style.visibility</p:attrName>
                                        </p:attrNameLst>
                                      </p:cBhvr>
                                      <p:to>
                                        <p:strVal val="visible"/>
                                      </p:to>
                                    </p:set>
                                    <p:animEffect transition="in" filter="blinds(horizontal)">
                                      <p:cBhvr>
                                        <p:cTn id="21" dur="500"/>
                                        <p:tgtEl>
                                          <p:spTgt spid="1300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0064"/>
                                        </p:tgtEl>
                                        <p:attrNameLst>
                                          <p:attrName>style.visibility</p:attrName>
                                        </p:attrNameLst>
                                      </p:cBhvr>
                                      <p:to>
                                        <p:strVal val="visible"/>
                                      </p:to>
                                    </p:set>
                                    <p:animEffect transition="in" filter="blinds(horizontal)">
                                      <p:cBhvr>
                                        <p:cTn id="24" dur="500"/>
                                        <p:tgtEl>
                                          <p:spTgt spid="13006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0066"/>
                                        </p:tgtEl>
                                        <p:attrNameLst>
                                          <p:attrName>style.visibility</p:attrName>
                                        </p:attrNameLst>
                                      </p:cBhvr>
                                      <p:to>
                                        <p:strVal val="visible"/>
                                      </p:to>
                                    </p:set>
                                    <p:animEffect transition="in" filter="blinds(horizontal)">
                                      <p:cBhvr>
                                        <p:cTn id="27" dur="500"/>
                                        <p:tgtEl>
                                          <p:spTgt spid="13006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0067"/>
                                        </p:tgtEl>
                                        <p:attrNameLst>
                                          <p:attrName>style.visibility</p:attrName>
                                        </p:attrNameLst>
                                      </p:cBhvr>
                                      <p:to>
                                        <p:strVal val="visible"/>
                                      </p:to>
                                    </p:set>
                                    <p:animEffect transition="in" filter="blinds(horizontal)">
                                      <p:cBhvr>
                                        <p:cTn id="30" dur="500"/>
                                        <p:tgtEl>
                                          <p:spTgt spid="13006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0069"/>
                                        </p:tgtEl>
                                        <p:attrNameLst>
                                          <p:attrName>style.visibility</p:attrName>
                                        </p:attrNameLst>
                                      </p:cBhvr>
                                      <p:to>
                                        <p:strVal val="visible"/>
                                      </p:to>
                                    </p:set>
                                    <p:animEffect transition="in" filter="blinds(horizontal)">
                                      <p:cBhvr>
                                        <p:cTn id="33" dur="500"/>
                                        <p:tgtEl>
                                          <p:spTgt spid="13006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0070"/>
                                        </p:tgtEl>
                                        <p:attrNameLst>
                                          <p:attrName>style.visibility</p:attrName>
                                        </p:attrNameLst>
                                      </p:cBhvr>
                                      <p:to>
                                        <p:strVal val="visible"/>
                                      </p:to>
                                    </p:set>
                                    <p:animEffect transition="in" filter="blinds(horizontal)">
                                      <p:cBhvr>
                                        <p:cTn id="36" dur="500"/>
                                        <p:tgtEl>
                                          <p:spTgt spid="13007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0071"/>
                                        </p:tgtEl>
                                        <p:attrNameLst>
                                          <p:attrName>style.visibility</p:attrName>
                                        </p:attrNameLst>
                                      </p:cBhvr>
                                      <p:to>
                                        <p:strVal val="visible"/>
                                      </p:to>
                                    </p:set>
                                    <p:animEffect transition="in" filter="blinds(horizontal)">
                                      <p:cBhvr>
                                        <p:cTn id="39" dur="500"/>
                                        <p:tgtEl>
                                          <p:spTgt spid="13007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30072"/>
                                        </p:tgtEl>
                                        <p:attrNameLst>
                                          <p:attrName>style.visibility</p:attrName>
                                        </p:attrNameLst>
                                      </p:cBhvr>
                                      <p:to>
                                        <p:strVal val="visible"/>
                                      </p:to>
                                    </p:set>
                                    <p:animEffect transition="in" filter="blinds(horizontal)">
                                      <p:cBhvr>
                                        <p:cTn id="42" dur="500"/>
                                        <p:tgtEl>
                                          <p:spTgt spid="13007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0073"/>
                                        </p:tgtEl>
                                        <p:attrNameLst>
                                          <p:attrName>style.visibility</p:attrName>
                                        </p:attrNameLst>
                                      </p:cBhvr>
                                      <p:to>
                                        <p:strVal val="visible"/>
                                      </p:to>
                                    </p:set>
                                    <p:animEffect transition="in" filter="blinds(horizontal)">
                                      <p:cBhvr>
                                        <p:cTn id="45" dur="500"/>
                                        <p:tgtEl>
                                          <p:spTgt spid="13007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0074"/>
                                        </p:tgtEl>
                                        <p:attrNameLst>
                                          <p:attrName>style.visibility</p:attrName>
                                        </p:attrNameLst>
                                      </p:cBhvr>
                                      <p:to>
                                        <p:strVal val="visible"/>
                                      </p:to>
                                    </p:set>
                                    <p:animEffect transition="in" filter="blinds(horizontal)">
                                      <p:cBhvr>
                                        <p:cTn id="48" dur="500"/>
                                        <p:tgtEl>
                                          <p:spTgt spid="13007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30075"/>
                                        </p:tgtEl>
                                        <p:attrNameLst>
                                          <p:attrName>style.visibility</p:attrName>
                                        </p:attrNameLst>
                                      </p:cBhvr>
                                      <p:to>
                                        <p:strVal val="visible"/>
                                      </p:to>
                                    </p:set>
                                    <p:animEffect transition="in" filter="blinds(horizontal)">
                                      <p:cBhvr>
                                        <p:cTn id="51" dur="500"/>
                                        <p:tgtEl>
                                          <p:spTgt spid="13007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30076"/>
                                        </p:tgtEl>
                                        <p:attrNameLst>
                                          <p:attrName>style.visibility</p:attrName>
                                        </p:attrNameLst>
                                      </p:cBhvr>
                                      <p:to>
                                        <p:strVal val="visible"/>
                                      </p:to>
                                    </p:set>
                                    <p:animEffect transition="in" filter="blinds(horizontal)">
                                      <p:cBhvr>
                                        <p:cTn id="54" dur="500"/>
                                        <p:tgtEl>
                                          <p:spTgt spid="13007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30077"/>
                                        </p:tgtEl>
                                        <p:attrNameLst>
                                          <p:attrName>style.visibility</p:attrName>
                                        </p:attrNameLst>
                                      </p:cBhvr>
                                      <p:to>
                                        <p:strVal val="visible"/>
                                      </p:to>
                                    </p:set>
                                    <p:animEffect transition="in" filter="blinds(horizontal)">
                                      <p:cBhvr>
                                        <p:cTn id="57" dur="500"/>
                                        <p:tgtEl>
                                          <p:spTgt spid="13007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30078"/>
                                        </p:tgtEl>
                                        <p:attrNameLst>
                                          <p:attrName>style.visibility</p:attrName>
                                        </p:attrNameLst>
                                      </p:cBhvr>
                                      <p:to>
                                        <p:strVal val="visible"/>
                                      </p:to>
                                    </p:set>
                                    <p:animEffect transition="in" filter="blinds(horizontal)">
                                      <p:cBhvr>
                                        <p:cTn id="60" dur="500"/>
                                        <p:tgtEl>
                                          <p:spTgt spid="13007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30079"/>
                                        </p:tgtEl>
                                        <p:attrNameLst>
                                          <p:attrName>style.visibility</p:attrName>
                                        </p:attrNameLst>
                                      </p:cBhvr>
                                      <p:to>
                                        <p:strVal val="visible"/>
                                      </p:to>
                                    </p:set>
                                    <p:animEffect transition="in" filter="blinds(horizontal)">
                                      <p:cBhvr>
                                        <p:cTn id="63" dur="500"/>
                                        <p:tgtEl>
                                          <p:spTgt spid="130079"/>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30080"/>
                                        </p:tgtEl>
                                        <p:attrNameLst>
                                          <p:attrName>style.visibility</p:attrName>
                                        </p:attrNameLst>
                                      </p:cBhvr>
                                      <p:to>
                                        <p:strVal val="visible"/>
                                      </p:to>
                                    </p:set>
                                    <p:animEffect transition="in" filter="blinds(horizontal)">
                                      <p:cBhvr>
                                        <p:cTn id="66" dur="500"/>
                                        <p:tgtEl>
                                          <p:spTgt spid="13008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30081"/>
                                        </p:tgtEl>
                                        <p:attrNameLst>
                                          <p:attrName>style.visibility</p:attrName>
                                        </p:attrNameLst>
                                      </p:cBhvr>
                                      <p:to>
                                        <p:strVal val="visible"/>
                                      </p:to>
                                    </p:set>
                                    <p:animEffect transition="in" filter="blinds(horizontal)">
                                      <p:cBhvr>
                                        <p:cTn id="69" dur="500"/>
                                        <p:tgtEl>
                                          <p:spTgt spid="13008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30082"/>
                                        </p:tgtEl>
                                        <p:attrNameLst>
                                          <p:attrName>style.visibility</p:attrName>
                                        </p:attrNameLst>
                                      </p:cBhvr>
                                      <p:to>
                                        <p:strVal val="visible"/>
                                      </p:to>
                                    </p:set>
                                    <p:animEffect transition="in" filter="blinds(horizontal)">
                                      <p:cBhvr>
                                        <p:cTn id="72" dur="500"/>
                                        <p:tgtEl>
                                          <p:spTgt spid="130082"/>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30083"/>
                                        </p:tgtEl>
                                        <p:attrNameLst>
                                          <p:attrName>style.visibility</p:attrName>
                                        </p:attrNameLst>
                                      </p:cBhvr>
                                      <p:to>
                                        <p:strVal val="visible"/>
                                      </p:to>
                                    </p:set>
                                    <p:animEffect transition="in" filter="blinds(horizontal)">
                                      <p:cBhvr>
                                        <p:cTn id="75" dur="500"/>
                                        <p:tgtEl>
                                          <p:spTgt spid="130083"/>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30084"/>
                                        </p:tgtEl>
                                        <p:attrNameLst>
                                          <p:attrName>style.visibility</p:attrName>
                                        </p:attrNameLst>
                                      </p:cBhvr>
                                      <p:to>
                                        <p:strVal val="visible"/>
                                      </p:to>
                                    </p:set>
                                    <p:animEffect transition="in" filter="blinds(horizontal)">
                                      <p:cBhvr>
                                        <p:cTn id="78" dur="500"/>
                                        <p:tgtEl>
                                          <p:spTgt spid="13008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30085"/>
                                        </p:tgtEl>
                                        <p:attrNameLst>
                                          <p:attrName>style.visibility</p:attrName>
                                        </p:attrNameLst>
                                      </p:cBhvr>
                                      <p:to>
                                        <p:strVal val="visible"/>
                                      </p:to>
                                    </p:set>
                                    <p:animEffect transition="in" filter="blinds(horizontal)">
                                      <p:cBhvr>
                                        <p:cTn id="81" dur="500"/>
                                        <p:tgtEl>
                                          <p:spTgt spid="13008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30086"/>
                                        </p:tgtEl>
                                        <p:attrNameLst>
                                          <p:attrName>style.visibility</p:attrName>
                                        </p:attrNameLst>
                                      </p:cBhvr>
                                      <p:to>
                                        <p:strVal val="visible"/>
                                      </p:to>
                                    </p:set>
                                    <p:animEffect transition="in" filter="blinds(horizontal)">
                                      <p:cBhvr>
                                        <p:cTn id="84" dur="500"/>
                                        <p:tgtEl>
                                          <p:spTgt spid="130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9" grpId="0"/>
      <p:bldP spid="130060" grpId="0" animBg="1"/>
      <p:bldP spid="130061" grpId="0" animBg="1"/>
      <p:bldP spid="130062" grpId="0" animBg="1"/>
      <p:bldP spid="130063" grpId="0" animBg="1"/>
      <p:bldP spid="130064" grpId="0" animBg="1"/>
      <p:bldP spid="130066" grpId="0"/>
      <p:bldP spid="130067" grpId="0"/>
      <p:bldP spid="130069" grpId="0" animBg="1"/>
      <p:bldP spid="130070" grpId="0" animBg="1"/>
      <p:bldP spid="130071" grpId="0" animBg="1"/>
      <p:bldP spid="130072" grpId="0" animBg="1"/>
      <p:bldP spid="130073" grpId="0"/>
      <p:bldP spid="130074" grpId="0"/>
      <p:bldP spid="130075" grpId="0" animBg="1"/>
      <p:bldP spid="130076" grpId="0" animBg="1"/>
      <p:bldP spid="130077" grpId="0" animBg="1"/>
      <p:bldP spid="130078" grpId="0" animBg="1"/>
      <p:bldP spid="130079" grpId="0"/>
      <p:bldP spid="130080" grpId="0"/>
      <p:bldP spid="130081" grpId="0" animBg="1"/>
      <p:bldP spid="130082" grpId="0" animBg="1"/>
      <p:bldP spid="130083" grpId="0" animBg="1"/>
      <p:bldP spid="130084" grpId="0" animBg="1"/>
      <p:bldP spid="130085" grpId="0"/>
      <p:bldP spid="13008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4847" name="Group 31"/>
          <p:cNvGraphicFramePr>
            <a:graphicFrameLocks noGrp="1"/>
          </p:cNvGraphicFramePr>
          <p:nvPr/>
        </p:nvGraphicFramePr>
        <p:xfrm>
          <a:off x="611188" y="1268413"/>
          <a:ext cx="7620000" cy="4621215"/>
        </p:xfrm>
        <a:graphic>
          <a:graphicData uri="http://schemas.openxmlformats.org/drawingml/2006/table">
            <a:tbl>
              <a:tblPr/>
              <a:tblGrid>
                <a:gridCol w="5245100"/>
                <a:gridCol w="2374900"/>
              </a:tblGrid>
              <a:tr h="6683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400" b="1" i="0" u="none" strike="noStrike" cap="none" normalizeH="0" baseline="0" dirty="0" smtClean="0">
                        <a:ln>
                          <a:noFill/>
                        </a:ln>
                        <a:solidFill>
                          <a:srgbClr val="333399"/>
                        </a:solidFill>
                        <a:effectLst/>
                        <a:latin typeface="华文新魏" pitchFamily="2" charset="-122"/>
                        <a:ea typeface="华文新魏" pitchFamily="2" charset="-122"/>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smtClean="0">
                          <a:ln>
                            <a:noFill/>
                          </a:ln>
                          <a:solidFill>
                            <a:srgbClr val="333399"/>
                          </a:solidFill>
                          <a:effectLst/>
                          <a:latin typeface="Arial" charset="0"/>
                          <a:ea typeface="华文新魏" pitchFamily="2" charset="-122"/>
                        </a:rPr>
                        <a:t>突变率</a:t>
                      </a:r>
                      <a:endParaRPr kumimoji="0" lang="zh-CN" altLang="en-US" sz="2400" b="1" i="0" u="none" strike="noStrike" cap="none" normalizeH="0" baseline="30000" smtClean="0">
                        <a:ln>
                          <a:noFill/>
                        </a:ln>
                        <a:solidFill>
                          <a:srgbClr val="333399"/>
                        </a:solidFill>
                        <a:effectLst/>
                        <a:latin typeface="Arial" charset="0"/>
                        <a:ea typeface="华文新魏" pitchFamily="2" charset="-122"/>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C00000"/>
                          </a:solidFill>
                          <a:effectLst/>
                          <a:latin typeface="Arial" charset="0"/>
                          <a:ea typeface="华文新魏" pitchFamily="2" charset="-122"/>
                        </a:rPr>
                        <a:t>大肠杆菌</a:t>
                      </a:r>
                      <a:r>
                        <a:rPr kumimoji="0" lang="en-US" altLang="zh-CN" sz="2400" b="1" i="0" u="none" strike="noStrike" cap="none" normalizeH="0" baseline="0" dirty="0" smtClean="0">
                          <a:ln>
                            <a:noFill/>
                          </a:ln>
                          <a:solidFill>
                            <a:srgbClr val="C00000"/>
                          </a:solidFill>
                          <a:effectLst/>
                          <a:latin typeface="Arial" charset="0"/>
                          <a:ea typeface="华文新魏" pitchFamily="2" charset="-122"/>
                        </a:rPr>
                        <a:t>DNA</a:t>
                      </a:r>
                      <a:r>
                        <a:rPr kumimoji="0" lang="zh-CN" altLang="en-US" sz="2400" b="1" i="0" u="none" strike="noStrike" cap="none" normalizeH="0" baseline="0" dirty="0" smtClean="0">
                          <a:ln>
                            <a:noFill/>
                          </a:ln>
                          <a:solidFill>
                            <a:srgbClr val="C00000"/>
                          </a:solidFill>
                          <a:effectLst/>
                          <a:latin typeface="Arial" charset="0"/>
                          <a:ea typeface="华文新魏" pitchFamily="2" charset="-122"/>
                        </a:rPr>
                        <a:t>复制核苷酸错误率</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smtClean="0">
                          <a:ln>
                            <a:noFill/>
                          </a:ln>
                          <a:solidFill>
                            <a:srgbClr val="C00000"/>
                          </a:solidFill>
                          <a:effectLst/>
                          <a:latin typeface="Arial" charset="0"/>
                          <a:ea typeface="华文新魏" pitchFamily="2" charset="-122"/>
                        </a:rPr>
                        <a:t>10</a:t>
                      </a:r>
                      <a:r>
                        <a:rPr kumimoji="0" lang="zh-CN" altLang="en-US" sz="2400" b="1" i="0" u="none" strike="noStrike" cap="none" normalizeH="0" baseline="30000" dirty="0" smtClean="0">
                          <a:ln>
                            <a:noFill/>
                          </a:ln>
                          <a:solidFill>
                            <a:srgbClr val="C00000"/>
                          </a:solidFill>
                          <a:effectLst/>
                          <a:latin typeface="Arial" charset="0"/>
                          <a:ea typeface="华文新魏" pitchFamily="2" charset="-122"/>
                        </a:rPr>
                        <a:t>－</a:t>
                      </a:r>
                      <a:r>
                        <a:rPr kumimoji="0" lang="en-US" altLang="zh-CN" sz="2400" b="1" i="0" u="none" strike="noStrike" cap="none" normalizeH="0" baseline="30000" dirty="0" smtClean="0">
                          <a:ln>
                            <a:noFill/>
                          </a:ln>
                          <a:solidFill>
                            <a:srgbClr val="C00000"/>
                          </a:solidFill>
                          <a:effectLst/>
                          <a:latin typeface="Arial" charset="0"/>
                          <a:ea typeface="华文新魏" pitchFamily="2" charset="-122"/>
                        </a:rPr>
                        <a:t>9</a:t>
                      </a:r>
                      <a:endParaRPr kumimoji="0" lang="zh-CN" altLang="en-US" sz="2400" b="1" i="0" u="none" strike="noStrike" cap="none" normalizeH="0" baseline="30000" dirty="0" smtClean="0">
                        <a:ln>
                          <a:noFill/>
                        </a:ln>
                        <a:solidFill>
                          <a:srgbClr val="C00000"/>
                        </a:solidFill>
                        <a:effectLst/>
                        <a:latin typeface="Arial" charset="0"/>
                        <a:ea typeface="华文新魏" pitchFamily="2" charset="-122"/>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08013">
                <a:tc>
                  <a:txBody>
                    <a:bodyPr/>
                    <a:lstStyle/>
                    <a:p>
                      <a:r>
                        <a:rPr lang="zh-CN" altLang="en-US" sz="2400" b="1" dirty="0" smtClean="0">
                          <a:solidFill>
                            <a:srgbClr val="C00000"/>
                          </a:solidFill>
                        </a:rPr>
                        <a:t>高等生物生殖细胞</a:t>
                      </a:r>
                      <a:endParaRPr lang="zh-CN" altLang="en-US" sz="2400" b="1" dirty="0">
                        <a:solidFill>
                          <a:srgbClr val="C00000"/>
                        </a:solidFill>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cap="none" normalizeH="0" baseline="0" dirty="0" smtClean="0">
                          <a:ln>
                            <a:noFill/>
                          </a:ln>
                          <a:solidFill>
                            <a:srgbClr val="C00000"/>
                          </a:solidFill>
                          <a:effectLst/>
                          <a:latin typeface="Arial" charset="0"/>
                          <a:ea typeface="华文新魏" pitchFamily="2" charset="-122"/>
                        </a:rPr>
                        <a:t>10</a:t>
                      </a:r>
                      <a:r>
                        <a:rPr kumimoji="0" lang="zh-CN" altLang="en-US" sz="2800" b="1" i="0" u="none" strike="noStrike" cap="none" normalizeH="0" baseline="30000" dirty="0" smtClean="0">
                          <a:ln>
                            <a:noFill/>
                          </a:ln>
                          <a:solidFill>
                            <a:srgbClr val="C00000"/>
                          </a:solidFill>
                          <a:effectLst/>
                          <a:latin typeface="Arial" charset="0"/>
                          <a:ea typeface="华文新魏" pitchFamily="2" charset="-122"/>
                        </a:rPr>
                        <a:t>－</a:t>
                      </a:r>
                      <a:r>
                        <a:rPr kumimoji="0" lang="en-US" altLang="zh-CN" sz="2800" b="1" i="0" u="none" strike="noStrike" cap="none" normalizeH="0" baseline="30000" dirty="0" smtClean="0">
                          <a:ln>
                            <a:noFill/>
                          </a:ln>
                          <a:solidFill>
                            <a:srgbClr val="C00000"/>
                          </a:solidFill>
                          <a:effectLst/>
                          <a:latin typeface="Arial" charset="0"/>
                          <a:ea typeface="华文新魏" pitchFamily="2" charset="-122"/>
                        </a:rPr>
                        <a:t>5</a:t>
                      </a:r>
                      <a:r>
                        <a:rPr kumimoji="0" lang="zh-CN" altLang="en-US" sz="2800" b="1" i="0" u="none" strike="noStrike" cap="none" normalizeH="0" baseline="0" dirty="0" smtClean="0">
                          <a:ln>
                            <a:noFill/>
                          </a:ln>
                          <a:solidFill>
                            <a:srgbClr val="C00000"/>
                          </a:solidFill>
                          <a:effectLst/>
                          <a:latin typeface="Arial" charset="0"/>
                          <a:ea typeface="华文新魏" pitchFamily="2" charset="-122"/>
                        </a:rPr>
                        <a:t>－</a:t>
                      </a:r>
                      <a:r>
                        <a:rPr kumimoji="0" lang="en-US" altLang="zh-CN" sz="2800" b="1" i="0" u="none" strike="noStrike" cap="none" normalizeH="0" baseline="0" dirty="0" smtClean="0">
                          <a:ln>
                            <a:noFill/>
                          </a:ln>
                          <a:solidFill>
                            <a:srgbClr val="C00000"/>
                          </a:solidFill>
                          <a:effectLst/>
                          <a:latin typeface="Arial" charset="0"/>
                          <a:ea typeface="华文新魏" pitchFamily="2" charset="-122"/>
                        </a:rPr>
                        <a:t>10</a:t>
                      </a:r>
                      <a:r>
                        <a:rPr kumimoji="0" lang="zh-CN" altLang="en-US" sz="2800" b="1" i="0" u="none" strike="noStrike" cap="none" normalizeH="0" baseline="30000" dirty="0" smtClean="0">
                          <a:ln>
                            <a:noFill/>
                          </a:ln>
                          <a:solidFill>
                            <a:srgbClr val="C00000"/>
                          </a:solidFill>
                          <a:effectLst/>
                          <a:latin typeface="Arial" charset="0"/>
                          <a:ea typeface="华文新魏" pitchFamily="2" charset="-122"/>
                        </a:rPr>
                        <a:t>－</a:t>
                      </a:r>
                      <a:r>
                        <a:rPr kumimoji="0" lang="en-US" altLang="zh-CN" sz="2800" b="1" i="0" u="none" strike="noStrike" cap="none" normalizeH="0" baseline="30000" dirty="0" smtClean="0">
                          <a:ln>
                            <a:noFill/>
                          </a:ln>
                          <a:solidFill>
                            <a:srgbClr val="C00000"/>
                          </a:solidFill>
                          <a:effectLst/>
                          <a:latin typeface="Arial" charset="0"/>
                          <a:ea typeface="华文新魏" pitchFamily="2" charset="-122"/>
                        </a:rPr>
                        <a:t>8</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333399"/>
                          </a:solidFill>
                          <a:effectLst/>
                          <a:latin typeface="Arial" charset="0"/>
                          <a:ea typeface="华文新魏" pitchFamily="2" charset="-122"/>
                        </a:rPr>
                        <a:t>果蝇的白眼基因</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smtClean="0">
                          <a:ln>
                            <a:noFill/>
                          </a:ln>
                          <a:solidFill>
                            <a:srgbClr val="0066FF"/>
                          </a:solidFill>
                          <a:effectLst/>
                          <a:latin typeface="Arial" charset="0"/>
                          <a:ea typeface="华文新魏" pitchFamily="2" charset="-122"/>
                        </a:rPr>
                        <a:t>4×10</a:t>
                      </a:r>
                      <a:r>
                        <a:rPr kumimoji="0" lang="zh-CN" altLang="en-US" sz="2400" b="1" i="0" u="none" strike="noStrike" cap="none" normalizeH="0" baseline="30000" smtClean="0">
                          <a:ln>
                            <a:noFill/>
                          </a:ln>
                          <a:solidFill>
                            <a:srgbClr val="0066FF"/>
                          </a:solidFill>
                          <a:effectLst/>
                          <a:latin typeface="Arial" charset="0"/>
                          <a:ea typeface="华文新魏" pitchFamily="2" charset="-122"/>
                        </a:rPr>
                        <a:t>－</a:t>
                      </a:r>
                      <a:r>
                        <a:rPr kumimoji="0" lang="en-US" altLang="zh-CN" sz="2400" b="1" i="0" u="none" strike="noStrike" cap="none" normalizeH="0" baseline="30000" smtClean="0">
                          <a:ln>
                            <a:noFill/>
                          </a:ln>
                          <a:solidFill>
                            <a:srgbClr val="0066FF"/>
                          </a:solidFill>
                          <a:effectLst/>
                          <a:latin typeface="Arial" charset="0"/>
                          <a:ea typeface="华文新魏" pitchFamily="2" charset="-122"/>
                        </a:rPr>
                        <a:t>5</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333399"/>
                          </a:solidFill>
                          <a:effectLst/>
                          <a:latin typeface="Arial" charset="0"/>
                          <a:ea typeface="华文新魏" pitchFamily="2" charset="-122"/>
                        </a:rPr>
                        <a:t>玉米的皱缩基因</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smtClean="0">
                          <a:ln>
                            <a:noFill/>
                          </a:ln>
                          <a:solidFill>
                            <a:srgbClr val="0066FF"/>
                          </a:solidFill>
                          <a:effectLst/>
                          <a:latin typeface="Arial" charset="0"/>
                          <a:ea typeface="华文新魏" pitchFamily="2" charset="-122"/>
                        </a:rPr>
                        <a:t>1×10</a:t>
                      </a:r>
                      <a:r>
                        <a:rPr kumimoji="0" lang="zh-CN" altLang="en-US" sz="2400" b="1" i="0" u="none" strike="noStrike" cap="none" normalizeH="0" baseline="30000" dirty="0" smtClean="0">
                          <a:ln>
                            <a:noFill/>
                          </a:ln>
                          <a:solidFill>
                            <a:srgbClr val="0066FF"/>
                          </a:solidFill>
                          <a:effectLst/>
                          <a:latin typeface="Arial" charset="0"/>
                          <a:ea typeface="华文新魏" pitchFamily="2" charset="-122"/>
                        </a:rPr>
                        <a:t>－６</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333399"/>
                          </a:solidFill>
                          <a:effectLst/>
                          <a:latin typeface="Arial" charset="0"/>
                          <a:ea typeface="华文新魏" pitchFamily="2" charset="-122"/>
                        </a:rPr>
                        <a:t>小鼠的白化基因</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smtClean="0">
                          <a:ln>
                            <a:noFill/>
                          </a:ln>
                          <a:solidFill>
                            <a:srgbClr val="0066FF"/>
                          </a:solidFill>
                          <a:effectLst/>
                          <a:latin typeface="Arial" charset="0"/>
                          <a:ea typeface="华文新魏" pitchFamily="2" charset="-122"/>
                        </a:rPr>
                        <a:t>1×10</a:t>
                      </a:r>
                      <a:r>
                        <a:rPr kumimoji="0" lang="zh-CN" altLang="en-US" sz="2400" b="1" i="0" u="none" strike="noStrike" cap="none" normalizeH="0" baseline="30000" dirty="0" smtClean="0">
                          <a:ln>
                            <a:noFill/>
                          </a:ln>
                          <a:solidFill>
                            <a:srgbClr val="0066FF"/>
                          </a:solidFill>
                          <a:effectLst/>
                          <a:latin typeface="Arial" charset="0"/>
                          <a:ea typeface="华文新魏" pitchFamily="2" charset="-122"/>
                        </a:rPr>
                        <a:t>－</a:t>
                      </a:r>
                      <a:r>
                        <a:rPr kumimoji="0" lang="en-US" altLang="zh-CN" sz="2400" b="1" i="0" u="none" strike="noStrike" cap="none" normalizeH="0" baseline="30000" dirty="0" smtClean="0">
                          <a:ln>
                            <a:noFill/>
                          </a:ln>
                          <a:solidFill>
                            <a:srgbClr val="0066FF"/>
                          </a:solidFill>
                          <a:effectLst/>
                          <a:latin typeface="Arial" charset="0"/>
                          <a:ea typeface="华文新魏" pitchFamily="2" charset="-122"/>
                        </a:rPr>
                        <a:t>5</a:t>
                      </a:r>
                      <a:endParaRPr kumimoji="0" lang="en-US" altLang="zh-CN" sz="2400" b="1" i="0" u="none" strike="noStrike" cap="none" normalizeH="0" baseline="0" dirty="0" smtClean="0">
                        <a:ln>
                          <a:noFill/>
                        </a:ln>
                        <a:solidFill>
                          <a:srgbClr val="0066FF"/>
                        </a:solidFill>
                        <a:effectLst/>
                        <a:latin typeface="Arial" charset="0"/>
                        <a:ea typeface="华文新魏" pitchFamily="2" charset="-122"/>
                      </a:endParaRP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400" b="1" i="0" u="none" strike="noStrike" cap="none" normalizeH="0" baseline="0" dirty="0" smtClean="0">
                          <a:ln>
                            <a:noFill/>
                          </a:ln>
                          <a:solidFill>
                            <a:srgbClr val="333399"/>
                          </a:solidFill>
                          <a:effectLst/>
                          <a:latin typeface="Arial" charset="0"/>
                          <a:ea typeface="华文新魏" pitchFamily="2" charset="-122"/>
                        </a:rPr>
                        <a:t>人类色盲基因</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400" b="1" i="0" u="none" strike="noStrike" cap="none" normalizeH="0" baseline="0" dirty="0" smtClean="0">
                          <a:ln>
                            <a:noFill/>
                          </a:ln>
                          <a:solidFill>
                            <a:srgbClr val="0066FF"/>
                          </a:solidFill>
                          <a:effectLst/>
                          <a:latin typeface="Arial" charset="0"/>
                          <a:ea typeface="华文新魏" pitchFamily="2" charset="-122"/>
                        </a:rPr>
                        <a:t>3×10</a:t>
                      </a:r>
                      <a:r>
                        <a:rPr kumimoji="0" lang="zh-CN" altLang="en-US" sz="2400" b="1" i="0" u="none" strike="noStrike" cap="none" normalizeH="0" baseline="30000" dirty="0" smtClean="0">
                          <a:ln>
                            <a:noFill/>
                          </a:ln>
                          <a:solidFill>
                            <a:srgbClr val="0066FF"/>
                          </a:solidFill>
                          <a:effectLst/>
                          <a:latin typeface="Arial" charset="0"/>
                          <a:ea typeface="华文新魏" pitchFamily="2" charset="-122"/>
                        </a:rPr>
                        <a:t>－</a:t>
                      </a:r>
                      <a:r>
                        <a:rPr kumimoji="0" lang="en-US" altLang="zh-CN" sz="2400" b="1" i="0" u="none" strike="noStrike" cap="none" normalizeH="0" baseline="30000" dirty="0" smtClean="0">
                          <a:ln>
                            <a:noFill/>
                          </a:ln>
                          <a:solidFill>
                            <a:srgbClr val="0066FF"/>
                          </a:solidFill>
                          <a:effectLst/>
                          <a:latin typeface="Arial" charset="0"/>
                          <a:ea typeface="华文新魏" pitchFamily="2" charset="-122"/>
                        </a:rPr>
                        <a:t>5</a:t>
                      </a:r>
                    </a:p>
                  </a:txBody>
                  <a:tcPr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noFill/>
                  </a:tcPr>
                </a:tc>
              </a:tr>
            </a:tbl>
          </a:graphicData>
        </a:graphic>
      </p:graphicFrame>
      <p:sp>
        <p:nvSpPr>
          <p:cNvPr id="34845" name="Rectangle 29"/>
          <p:cNvSpPr>
            <a:spLocks noChangeArrowheads="1"/>
          </p:cNvSpPr>
          <p:nvPr/>
        </p:nvSpPr>
        <p:spPr bwMode="auto">
          <a:xfrm>
            <a:off x="1476375" y="188913"/>
            <a:ext cx="5467350" cy="1138237"/>
          </a:xfrm>
          <a:prstGeom prst="rect">
            <a:avLst/>
          </a:prstGeom>
          <a:solidFill>
            <a:srgbClr val="00FF99"/>
          </a:solidFill>
          <a:ln w="9525">
            <a:solidFill>
              <a:srgbClr val="FF00FF"/>
            </a:solidFill>
            <a:miter lim="800000"/>
            <a:headEnd/>
            <a:tailEnd/>
          </a:ln>
          <a:effectLst/>
        </p:spPr>
        <p:txBody>
          <a:bodyPr>
            <a:spAutoFit/>
          </a:bodyPr>
          <a:lstStyle/>
          <a:p>
            <a:pPr>
              <a:spcBef>
                <a:spcPct val="50000"/>
              </a:spcBef>
            </a:pPr>
            <a:r>
              <a:rPr lang="zh-CN" altLang="en-US" sz="4000">
                <a:latin typeface="楷体_GB2312" pitchFamily="49" charset="-122"/>
                <a:ea typeface="楷体_GB2312" pitchFamily="49" charset="-122"/>
              </a:rPr>
              <a:t>三  突变率</a:t>
            </a:r>
            <a:r>
              <a:rPr lang="zh-CN" altLang="en-US" sz="4000">
                <a:solidFill>
                  <a:srgbClr val="FF0000"/>
                </a:solidFill>
                <a:latin typeface="楷体_GB2312" pitchFamily="49" charset="-122"/>
                <a:ea typeface="楷体_GB2312" pitchFamily="49" charset="-122"/>
              </a:rPr>
              <a:t>低</a:t>
            </a:r>
            <a:r>
              <a:rPr lang="en-US" altLang="zh-CN" sz="4000">
                <a:latin typeface="楷体_GB2312" pitchFamily="49" charset="-122"/>
                <a:ea typeface="楷体_GB2312" pitchFamily="49" charset="-122"/>
              </a:rPr>
              <a:t>----</a:t>
            </a:r>
            <a:r>
              <a:rPr lang="zh-CN" altLang="en-US" sz="2800">
                <a:latin typeface="楷体_GB2312" pitchFamily="49" charset="-122"/>
                <a:ea typeface="楷体_GB2312" pitchFamily="49" charset="-122"/>
              </a:rPr>
              <a:t>同一基因的突变率很低</a:t>
            </a:r>
          </a:p>
        </p:txBody>
      </p:sp>
      <p:sp>
        <p:nvSpPr>
          <p:cNvPr id="34846" name="Text Box 30"/>
          <p:cNvSpPr txBox="1">
            <a:spLocks noChangeArrowheads="1"/>
          </p:cNvSpPr>
          <p:nvPr/>
        </p:nvSpPr>
        <p:spPr bwMode="gray">
          <a:xfrm>
            <a:off x="2843213" y="5589588"/>
            <a:ext cx="3455987" cy="1066800"/>
          </a:xfrm>
          <a:prstGeom prst="rect">
            <a:avLst/>
          </a:prstGeom>
          <a:noFill/>
          <a:ln w="9525">
            <a:noFill/>
            <a:miter lim="800000"/>
            <a:headEnd/>
            <a:tailEnd/>
          </a:ln>
          <a:effectLst/>
        </p:spPr>
        <p:txBody>
          <a:bodyPr>
            <a:spAutoFit/>
          </a:bodyPr>
          <a:lstStyle/>
          <a:p>
            <a:pPr>
              <a:spcBef>
                <a:spcPct val="50000"/>
              </a:spcBef>
            </a:pPr>
            <a:r>
              <a:rPr lang="zh-CN" altLang="en-US" sz="3200" dirty="0">
                <a:ea typeface="方正姚体" pitchFamily="2" charset="-122"/>
              </a:rPr>
              <a:t>人工诱变可极大地提高突变频率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45"/>
                                        </p:tgtEl>
                                        <p:attrNameLst>
                                          <p:attrName>style.visibility</p:attrName>
                                        </p:attrNameLst>
                                      </p:cBhvr>
                                      <p:to>
                                        <p:strVal val="visible"/>
                                      </p:to>
                                    </p:set>
                                    <p:animEffect transition="in" filter="wipe(left)">
                                      <p:cBhvr>
                                        <p:cTn id="7" dur="500"/>
                                        <p:tgtEl>
                                          <p:spTgt spid="348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46"/>
                                        </p:tgtEl>
                                        <p:attrNameLst>
                                          <p:attrName>style.visibility</p:attrName>
                                        </p:attrNameLst>
                                      </p:cBhvr>
                                      <p:to>
                                        <p:strVal val="visible"/>
                                      </p:to>
                                    </p:set>
                                    <p:animEffect transition="in" filter="blinds(horizontal)">
                                      <p:cBhvr>
                                        <p:cTn id="12" dur="500"/>
                                        <p:tgtEl>
                                          <p:spTgt spid="34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5" grpId="0" animBg="1" autoUpdateAnimBg="0"/>
      <p:bldP spid="3484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1547813" y="1125538"/>
            <a:ext cx="3384550" cy="2879725"/>
            <a:chOff x="288" y="253"/>
            <a:chExt cx="2784" cy="1704"/>
          </a:xfrm>
        </p:grpSpPr>
        <p:pic>
          <p:nvPicPr>
            <p:cNvPr id="35843" name="Picture 3" descr="玉米白化苗"/>
            <p:cNvPicPr>
              <a:picLocks noChangeAspect="1" noChangeArrowheads="1"/>
            </p:cNvPicPr>
            <p:nvPr/>
          </p:nvPicPr>
          <p:blipFill>
            <a:blip r:embed="rId2" cstate="print"/>
            <a:srcRect/>
            <a:stretch>
              <a:fillRect/>
            </a:stretch>
          </p:blipFill>
          <p:spPr bwMode="auto">
            <a:xfrm>
              <a:off x="288" y="253"/>
              <a:ext cx="2784" cy="1704"/>
            </a:xfrm>
            <a:prstGeom prst="rect">
              <a:avLst/>
            </a:prstGeom>
            <a:noFill/>
          </p:spPr>
        </p:pic>
        <p:sp>
          <p:nvSpPr>
            <p:cNvPr id="35844" name="Text Box 4"/>
            <p:cNvSpPr txBox="1">
              <a:spLocks noChangeArrowheads="1"/>
            </p:cNvSpPr>
            <p:nvPr/>
          </p:nvSpPr>
          <p:spPr bwMode="auto">
            <a:xfrm>
              <a:off x="783" y="1433"/>
              <a:ext cx="1534" cy="451"/>
            </a:xfrm>
            <a:prstGeom prst="rect">
              <a:avLst/>
            </a:prstGeom>
            <a:noFill/>
            <a:ln w="9525">
              <a:noFill/>
              <a:miter lim="800000"/>
              <a:headEnd/>
              <a:tailEnd/>
            </a:ln>
            <a:effectLst/>
          </p:spPr>
          <p:txBody>
            <a:bodyPr wrap="none">
              <a:spAutoFit/>
            </a:bodyPr>
            <a:lstStyle/>
            <a:p>
              <a:pPr algn="ctr"/>
              <a:r>
                <a:rPr lang="zh-CN" altLang="en-US" sz="4400">
                  <a:solidFill>
                    <a:schemeClr val="bg1"/>
                  </a:solidFill>
                  <a:ea typeface="隶书" pitchFamily="49" charset="-122"/>
                </a:rPr>
                <a:t>白化苗</a:t>
              </a:r>
            </a:p>
          </p:txBody>
        </p:sp>
      </p:grpSp>
      <p:pic>
        <p:nvPicPr>
          <p:cNvPr id="35845" name="Picture 5" descr="白化病"/>
          <p:cNvPicPr>
            <a:picLocks noChangeAspect="1" noChangeArrowheads="1"/>
          </p:cNvPicPr>
          <p:nvPr/>
        </p:nvPicPr>
        <p:blipFill>
          <a:blip r:embed="rId3" cstate="print"/>
          <a:srcRect/>
          <a:stretch>
            <a:fillRect/>
          </a:stretch>
        </p:blipFill>
        <p:spPr bwMode="auto">
          <a:xfrm>
            <a:off x="5580063" y="908050"/>
            <a:ext cx="2876550" cy="3240088"/>
          </a:xfrm>
          <a:prstGeom prst="rect">
            <a:avLst/>
          </a:prstGeom>
          <a:noFill/>
        </p:spPr>
      </p:pic>
      <p:sp>
        <p:nvSpPr>
          <p:cNvPr id="35846" name="Rectangle 6"/>
          <p:cNvSpPr>
            <a:spLocks noChangeArrowheads="1"/>
          </p:cNvSpPr>
          <p:nvPr/>
        </p:nvSpPr>
        <p:spPr bwMode="auto">
          <a:xfrm>
            <a:off x="1619250" y="0"/>
            <a:ext cx="6534150" cy="771525"/>
          </a:xfrm>
          <a:prstGeom prst="rect">
            <a:avLst/>
          </a:prstGeom>
          <a:solidFill>
            <a:srgbClr val="00FF99"/>
          </a:solidFill>
          <a:ln w="9525">
            <a:solidFill>
              <a:srgbClr val="FF00FF"/>
            </a:solidFill>
            <a:miter lim="800000"/>
            <a:headEnd/>
            <a:tailEnd/>
          </a:ln>
          <a:effectLst/>
        </p:spPr>
        <p:txBody>
          <a:bodyPr>
            <a:spAutoFit/>
          </a:bodyPr>
          <a:lstStyle/>
          <a:p>
            <a:pPr>
              <a:spcBef>
                <a:spcPct val="50000"/>
              </a:spcBef>
            </a:pPr>
            <a:r>
              <a:rPr lang="zh-CN" altLang="en-US" sz="4000">
                <a:latin typeface="楷体_GB2312" pitchFamily="49" charset="-122"/>
                <a:ea typeface="楷体_GB2312" pitchFamily="49" charset="-122"/>
              </a:rPr>
              <a:t>四</a:t>
            </a:r>
            <a:r>
              <a:rPr lang="zh-CN" altLang="en-US" sz="4000">
                <a:solidFill>
                  <a:srgbClr val="EE3ED9"/>
                </a:solidFill>
                <a:latin typeface="楷体_GB2312" pitchFamily="49" charset="-122"/>
                <a:ea typeface="楷体_GB2312" pitchFamily="49" charset="-122"/>
              </a:rPr>
              <a:t>   </a:t>
            </a:r>
            <a:r>
              <a:rPr lang="zh-CN" altLang="en-US" sz="4000">
                <a:latin typeface="楷体_GB2312" pitchFamily="49" charset="-122"/>
                <a:ea typeface="楷体_GB2312" pitchFamily="49" charset="-122"/>
              </a:rPr>
              <a:t>大多数突变是</a:t>
            </a:r>
            <a:r>
              <a:rPr lang="zh-CN" altLang="en-US" sz="4400">
                <a:solidFill>
                  <a:srgbClr val="FF0000"/>
                </a:solidFill>
                <a:latin typeface="楷体_GB2312" pitchFamily="49" charset="-122"/>
                <a:ea typeface="楷体_GB2312" pitchFamily="49" charset="-122"/>
              </a:rPr>
              <a:t>有害</a:t>
            </a:r>
            <a:r>
              <a:rPr lang="zh-CN" altLang="en-US" sz="4000">
                <a:latin typeface="楷体_GB2312" pitchFamily="49" charset="-122"/>
                <a:ea typeface="楷体_GB2312" pitchFamily="49" charset="-122"/>
              </a:rPr>
              <a:t>的</a:t>
            </a:r>
          </a:p>
        </p:txBody>
      </p:sp>
      <p:sp>
        <p:nvSpPr>
          <p:cNvPr id="35847" name="Rectangle 7"/>
          <p:cNvSpPr>
            <a:spLocks noChangeArrowheads="1"/>
          </p:cNvSpPr>
          <p:nvPr/>
        </p:nvSpPr>
        <p:spPr bwMode="auto">
          <a:xfrm>
            <a:off x="6659563" y="3933825"/>
            <a:ext cx="1873250" cy="762000"/>
          </a:xfrm>
          <a:prstGeom prst="rect">
            <a:avLst/>
          </a:prstGeom>
          <a:noFill/>
          <a:ln w="9525" algn="ctr">
            <a:noFill/>
            <a:miter lim="800000"/>
            <a:headEnd/>
            <a:tailEnd/>
          </a:ln>
          <a:effectLst/>
        </p:spPr>
        <p:txBody>
          <a:bodyPr>
            <a:spAutoFit/>
          </a:bodyPr>
          <a:lstStyle/>
          <a:p>
            <a:pPr algn="ctr"/>
            <a:r>
              <a:rPr lang="zh-CN" altLang="en-US" sz="4400">
                <a:solidFill>
                  <a:schemeClr val="bg1"/>
                </a:solidFill>
                <a:ea typeface="隶书" pitchFamily="49" charset="-122"/>
              </a:rPr>
              <a:t>白化病</a:t>
            </a:r>
          </a:p>
        </p:txBody>
      </p:sp>
      <p:sp>
        <p:nvSpPr>
          <p:cNvPr id="35848" name="Text Box 8"/>
          <p:cNvSpPr txBox="1">
            <a:spLocks noChangeArrowheads="1"/>
          </p:cNvSpPr>
          <p:nvPr/>
        </p:nvSpPr>
        <p:spPr bwMode="auto">
          <a:xfrm>
            <a:off x="755650" y="4076700"/>
            <a:ext cx="3589338" cy="762000"/>
          </a:xfrm>
          <a:prstGeom prst="rect">
            <a:avLst/>
          </a:prstGeom>
          <a:noFill/>
          <a:ln w="9525" algn="ctr">
            <a:noFill/>
            <a:miter lim="800000"/>
            <a:headEnd/>
            <a:tailEnd/>
          </a:ln>
          <a:effectLst/>
        </p:spPr>
        <p:txBody>
          <a:bodyPr>
            <a:spAutoFit/>
          </a:bodyPr>
          <a:lstStyle/>
          <a:p>
            <a:pPr algn="ctr"/>
            <a:r>
              <a:rPr lang="zh-CN" altLang="en-US" sz="4400">
                <a:solidFill>
                  <a:srgbClr val="FF0000"/>
                </a:solidFill>
                <a:ea typeface="隶书" pitchFamily="49" charset="-122"/>
              </a:rPr>
              <a:t>为什么呢？</a:t>
            </a:r>
          </a:p>
        </p:txBody>
      </p:sp>
      <p:sp>
        <p:nvSpPr>
          <p:cNvPr id="35849" name="Text Box 9"/>
          <p:cNvSpPr txBox="1">
            <a:spLocks noChangeArrowheads="1"/>
          </p:cNvSpPr>
          <p:nvPr/>
        </p:nvSpPr>
        <p:spPr bwMode="auto">
          <a:xfrm>
            <a:off x="179388" y="4797425"/>
            <a:ext cx="8964612" cy="1066800"/>
          </a:xfrm>
          <a:prstGeom prst="rect">
            <a:avLst/>
          </a:prstGeom>
          <a:noFill/>
          <a:ln w="9525">
            <a:noFill/>
            <a:miter lim="800000"/>
            <a:headEnd/>
            <a:tailEnd/>
          </a:ln>
          <a:effectLst/>
        </p:spPr>
        <p:txBody>
          <a:bodyPr>
            <a:spAutoFit/>
          </a:bodyPr>
          <a:lstStyle/>
          <a:p>
            <a:r>
              <a:rPr lang="en-US" altLang="zh-CN" sz="2400">
                <a:solidFill>
                  <a:srgbClr val="00007D"/>
                </a:solidFill>
                <a:ea typeface="隶书" pitchFamily="49" charset="-122"/>
              </a:rPr>
              <a:t>       </a:t>
            </a:r>
            <a:r>
              <a:rPr lang="zh-CN" altLang="en-US" sz="3200">
                <a:solidFill>
                  <a:srgbClr val="0066FF"/>
                </a:solidFill>
                <a:ea typeface="隶书" pitchFamily="49" charset="-122"/>
              </a:rPr>
              <a:t>任何一种生物都是长期进化过程的产物，它们 与环境取得了高度的协调。突变就打破了协调</a:t>
            </a:r>
          </a:p>
        </p:txBody>
      </p:sp>
      <p:sp>
        <p:nvSpPr>
          <p:cNvPr id="35850" name="Text Box 10"/>
          <p:cNvSpPr txBox="1">
            <a:spLocks noChangeArrowheads="1"/>
          </p:cNvSpPr>
          <p:nvPr/>
        </p:nvSpPr>
        <p:spPr bwMode="gray">
          <a:xfrm>
            <a:off x="1187450" y="5876925"/>
            <a:ext cx="3313113" cy="701675"/>
          </a:xfrm>
          <a:prstGeom prst="rect">
            <a:avLst/>
          </a:prstGeom>
          <a:noFill/>
          <a:ln w="9525">
            <a:noFill/>
            <a:miter lim="800000"/>
            <a:headEnd/>
            <a:tailEnd/>
          </a:ln>
          <a:effectLst/>
        </p:spPr>
        <p:txBody>
          <a:bodyPr>
            <a:spAutoFit/>
          </a:bodyPr>
          <a:lstStyle/>
          <a:p>
            <a:pPr>
              <a:spcBef>
                <a:spcPct val="50000"/>
              </a:spcBef>
            </a:pPr>
            <a:r>
              <a:rPr lang="zh-CN" altLang="en-US" sz="4000" dirty="0">
                <a:solidFill>
                  <a:srgbClr val="FF0000"/>
                </a:solidFill>
              </a:rPr>
              <a:t>对谁有害？</a:t>
            </a:r>
          </a:p>
        </p:txBody>
      </p:sp>
      <p:sp>
        <p:nvSpPr>
          <p:cNvPr id="35851" name="Rectangle 11"/>
          <p:cNvSpPr>
            <a:spLocks noChangeArrowheads="1"/>
          </p:cNvSpPr>
          <p:nvPr/>
        </p:nvSpPr>
        <p:spPr bwMode="gray">
          <a:xfrm>
            <a:off x="4140200" y="5949950"/>
            <a:ext cx="3384550" cy="641350"/>
          </a:xfrm>
          <a:prstGeom prst="rect">
            <a:avLst/>
          </a:prstGeom>
          <a:noFill/>
          <a:ln w="9525">
            <a:noFill/>
            <a:miter lim="800000"/>
            <a:headEnd/>
            <a:tailEnd/>
          </a:ln>
          <a:effectLst/>
        </p:spPr>
        <p:txBody>
          <a:bodyPr wrap="none">
            <a:spAutoFit/>
          </a:bodyPr>
          <a:lstStyle/>
          <a:p>
            <a:r>
              <a:rPr lang="zh-CN" altLang="en-US" sz="3600" dirty="0">
                <a:solidFill>
                  <a:schemeClr val="tx2"/>
                </a:solidFill>
              </a:rPr>
              <a:t>对突变生物自己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left)">
                                      <p:cBhvr>
                                        <p:cTn id="7" dur="500"/>
                                        <p:tgtEl>
                                          <p:spTgt spid="358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8"/>
                                        </p:tgtEl>
                                        <p:attrNameLst>
                                          <p:attrName>style.visibility</p:attrName>
                                        </p:attrNameLst>
                                      </p:cBhvr>
                                      <p:to>
                                        <p:strVal val="visible"/>
                                      </p:to>
                                    </p:set>
                                    <p:animEffect transition="in" filter="blinds(horizontal)">
                                      <p:cBhvr>
                                        <p:cTn id="12" dur="500"/>
                                        <p:tgtEl>
                                          <p:spTgt spid="3584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5849"/>
                                        </p:tgtEl>
                                        <p:attrNameLst>
                                          <p:attrName>style.visibility</p:attrName>
                                        </p:attrNameLst>
                                      </p:cBhvr>
                                      <p:to>
                                        <p:strVal val="visible"/>
                                      </p:to>
                                    </p:set>
                                    <p:animEffect transition="in" filter="slide(fromBottom)">
                                      <p:cBhvr>
                                        <p:cTn id="17" dur="500"/>
                                        <p:tgtEl>
                                          <p:spTgt spid="358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50"/>
                                        </p:tgtEl>
                                        <p:attrNameLst>
                                          <p:attrName>style.visibility</p:attrName>
                                        </p:attrNameLst>
                                      </p:cBhvr>
                                      <p:to>
                                        <p:strVal val="visible"/>
                                      </p:to>
                                    </p:set>
                                    <p:animEffect transition="in" filter="blinds(horizontal)">
                                      <p:cBhvr>
                                        <p:cTn id="22" dur="500"/>
                                        <p:tgtEl>
                                          <p:spTgt spid="358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51"/>
                                        </p:tgtEl>
                                        <p:attrNameLst>
                                          <p:attrName>style.visibility</p:attrName>
                                        </p:attrNameLst>
                                      </p:cBhvr>
                                      <p:to>
                                        <p:strVal val="visible"/>
                                      </p:to>
                                    </p:set>
                                    <p:animEffect transition="in" filter="blinds(horizontal)">
                                      <p:cBhvr>
                                        <p:cTn id="27"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autoUpdateAnimBg="0"/>
      <p:bldP spid="35848" grpId="0" autoUpdateAnimBg="0"/>
      <p:bldP spid="35849" grpId="0" autoUpdateAnimBg="0"/>
      <p:bldP spid="35850" grpId="0"/>
      <p:bldP spid="358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1"/>
          </p:nvPr>
        </p:nvSpPr>
        <p:spPr/>
        <p:txBody>
          <a:bodyPr/>
          <a:lstStyle/>
          <a:p>
            <a:fld id="{4AB4CDA8-446E-461F-B54E-C09BF1F2D536}" type="datetime1">
              <a:rPr lang="zh-CN" altLang="en-US"/>
              <a:pPr/>
              <a:t>2015-5-21</a:t>
            </a:fld>
            <a:endParaRPr lang="en-US" altLang="zh-CN"/>
          </a:p>
        </p:txBody>
      </p:sp>
      <p:sp>
        <p:nvSpPr>
          <p:cNvPr id="129028" name="Text Box 4"/>
          <p:cNvSpPr txBox="1">
            <a:spLocks noChangeArrowheads="1"/>
          </p:cNvSpPr>
          <p:nvPr/>
        </p:nvSpPr>
        <p:spPr bwMode="gray">
          <a:xfrm>
            <a:off x="1979613" y="2060575"/>
            <a:ext cx="5400675" cy="1311275"/>
          </a:xfrm>
          <a:prstGeom prst="rect">
            <a:avLst/>
          </a:prstGeom>
          <a:noFill/>
          <a:ln w="9525">
            <a:noFill/>
            <a:miter lim="800000"/>
            <a:headEnd/>
            <a:tailEnd/>
          </a:ln>
          <a:effectLst/>
        </p:spPr>
        <p:txBody>
          <a:bodyPr>
            <a:spAutoFit/>
          </a:bodyPr>
          <a:lstStyle/>
          <a:p>
            <a:pPr>
              <a:spcBef>
                <a:spcPct val="50000"/>
              </a:spcBef>
            </a:pPr>
            <a:r>
              <a:rPr lang="zh-CN" altLang="en-US" sz="4000">
                <a:ea typeface="华文仿宋" pitchFamily="2" charset="-122"/>
              </a:rPr>
              <a:t>突变是否有利或有害，是由环境条件决定的</a:t>
            </a:r>
          </a:p>
        </p:txBody>
      </p:sp>
      <p:sp>
        <p:nvSpPr>
          <p:cNvPr id="129029" name="Text Box 5"/>
          <p:cNvSpPr txBox="1">
            <a:spLocks noChangeArrowheads="1"/>
          </p:cNvSpPr>
          <p:nvPr/>
        </p:nvSpPr>
        <p:spPr bwMode="gray">
          <a:xfrm>
            <a:off x="3059113" y="4005263"/>
            <a:ext cx="4751387" cy="2041525"/>
          </a:xfrm>
          <a:prstGeom prst="rect">
            <a:avLst/>
          </a:prstGeom>
          <a:noFill/>
          <a:ln w="9525">
            <a:noFill/>
            <a:miter lim="800000"/>
            <a:headEnd/>
            <a:tailEnd/>
          </a:ln>
          <a:effectLst/>
        </p:spPr>
        <p:txBody>
          <a:bodyPr>
            <a:spAutoFit/>
          </a:bodyPr>
          <a:lstStyle/>
          <a:p>
            <a:pPr>
              <a:spcBef>
                <a:spcPct val="50000"/>
              </a:spcBef>
            </a:pPr>
            <a:r>
              <a:rPr lang="zh-CN" altLang="en-US" sz="3200">
                <a:solidFill>
                  <a:schemeClr val="tx2"/>
                </a:solidFill>
              </a:rPr>
              <a:t>农作物矮杆的变异不利于接收阳光，是不利变异。但在多风的环境它又抗倒倒伏，变成有利变异了</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E17A0FEC-37E1-434E-8105-29B62338AC05}" type="datetime1">
              <a:rPr lang="zh-CN" altLang="en-US"/>
              <a:pPr/>
              <a:t>2015-5-21</a:t>
            </a:fld>
            <a:endParaRPr lang="en-US" altLang="zh-CN"/>
          </a:p>
        </p:txBody>
      </p:sp>
      <p:sp>
        <p:nvSpPr>
          <p:cNvPr id="39938" name="Rectangle 2"/>
          <p:cNvSpPr>
            <a:spLocks noChangeArrowheads="1"/>
          </p:cNvSpPr>
          <p:nvPr/>
        </p:nvSpPr>
        <p:spPr bwMode="auto">
          <a:xfrm>
            <a:off x="1619250" y="549275"/>
            <a:ext cx="5715000" cy="641350"/>
          </a:xfrm>
          <a:prstGeom prst="rect">
            <a:avLst/>
          </a:prstGeom>
          <a:noFill/>
          <a:ln w="9525">
            <a:noFill/>
            <a:miter lim="800000"/>
            <a:headEnd/>
            <a:tailEnd/>
          </a:ln>
          <a:effectLst/>
        </p:spPr>
        <p:txBody>
          <a:bodyPr anchor="ctr"/>
          <a:lstStyle/>
          <a:p>
            <a:pPr algn="ctr"/>
            <a:r>
              <a:rPr lang="en-US" altLang="zh-CN" sz="3600">
                <a:solidFill>
                  <a:srgbClr val="003300"/>
                </a:solidFill>
                <a:latin typeface="楷体_GB2312" pitchFamily="49" charset="-122"/>
                <a:ea typeface="楷体_GB2312" pitchFamily="49" charset="-122"/>
              </a:rPr>
              <a:t>(</a:t>
            </a:r>
            <a:r>
              <a:rPr lang="zh-CN" altLang="en-US" sz="3600">
                <a:solidFill>
                  <a:srgbClr val="003300"/>
                </a:solidFill>
                <a:latin typeface="楷体_GB2312" pitchFamily="49" charset="-122"/>
                <a:ea typeface="楷体_GB2312" pitchFamily="49" charset="-122"/>
              </a:rPr>
              <a:t>五</a:t>
            </a:r>
            <a:r>
              <a:rPr lang="en-US" altLang="zh-CN" sz="3600">
                <a:solidFill>
                  <a:srgbClr val="003300"/>
                </a:solidFill>
                <a:latin typeface="楷体_GB2312" pitchFamily="49" charset="-122"/>
                <a:ea typeface="楷体_GB2312" pitchFamily="49" charset="-122"/>
              </a:rPr>
              <a:t>)</a:t>
            </a:r>
            <a:r>
              <a:rPr lang="zh-CN" altLang="en-US" sz="3600">
                <a:solidFill>
                  <a:srgbClr val="003300"/>
                </a:solidFill>
                <a:latin typeface="楷体_GB2312" pitchFamily="49" charset="-122"/>
                <a:ea typeface="楷体_GB2312" pitchFamily="49" charset="-122"/>
              </a:rPr>
              <a:t>基因突变的意义</a:t>
            </a:r>
          </a:p>
        </p:txBody>
      </p:sp>
      <p:sp>
        <p:nvSpPr>
          <p:cNvPr id="39939" name="Text Box 3"/>
          <p:cNvSpPr txBox="1">
            <a:spLocks noChangeArrowheads="1"/>
          </p:cNvSpPr>
          <p:nvPr/>
        </p:nvSpPr>
        <p:spPr bwMode="gray">
          <a:xfrm>
            <a:off x="2339975" y="1773238"/>
            <a:ext cx="5554663" cy="2409825"/>
          </a:xfrm>
          <a:prstGeom prst="rect">
            <a:avLst/>
          </a:prstGeom>
          <a:noFill/>
          <a:ln w="9525">
            <a:noFill/>
            <a:miter lim="800000"/>
            <a:headEnd/>
            <a:tailEnd/>
          </a:ln>
          <a:effectLst/>
        </p:spPr>
        <p:txBody>
          <a:bodyPr>
            <a:spAutoFit/>
          </a:bodyPr>
          <a:lstStyle/>
          <a:p>
            <a:pPr>
              <a:spcBef>
                <a:spcPct val="50000"/>
              </a:spcBef>
            </a:pPr>
            <a:r>
              <a:rPr lang="en-US" altLang="zh-CN" sz="4400">
                <a:latin typeface="Times New Roman" pitchFamily="18" charset="0"/>
                <a:ea typeface="宋体" pitchFamily="2" charset="-122"/>
              </a:rPr>
              <a:t>    </a:t>
            </a:r>
            <a:r>
              <a:rPr lang="zh-CN" altLang="en-US" sz="3600">
                <a:latin typeface="Times New Roman" pitchFamily="18" charset="0"/>
                <a:ea typeface="宋体" pitchFamily="2" charset="-122"/>
              </a:rPr>
              <a:t>生物变异的</a:t>
            </a:r>
            <a:r>
              <a:rPr lang="zh-CN" altLang="en-US" sz="3600">
                <a:solidFill>
                  <a:srgbClr val="FF0066"/>
                </a:solidFill>
                <a:latin typeface="Times New Roman" pitchFamily="18" charset="0"/>
                <a:ea typeface="宋体" pitchFamily="2" charset="-122"/>
              </a:rPr>
              <a:t>根本来源</a:t>
            </a:r>
            <a:r>
              <a:rPr lang="zh-CN" altLang="en-US" sz="3600">
                <a:latin typeface="Times New Roman" pitchFamily="18" charset="0"/>
                <a:ea typeface="宋体" pitchFamily="2" charset="-122"/>
              </a:rPr>
              <a:t>，为生物进化提供了最初的原始材料</a:t>
            </a:r>
            <a:r>
              <a:rPr lang="en-US" altLang="zh-CN" sz="3600">
                <a:latin typeface="Times New Roman" pitchFamily="18" charset="0"/>
                <a:ea typeface="宋体" pitchFamily="2" charset="-122"/>
              </a:rPr>
              <a:t>,</a:t>
            </a:r>
            <a:r>
              <a:rPr kumimoji="1" lang="zh-CN" altLang="en-US" sz="3600">
                <a:latin typeface="Times New Roman" pitchFamily="18" charset="0"/>
                <a:ea typeface="宋体" pitchFamily="2" charset="-122"/>
              </a:rPr>
              <a:t>能使生物的性状出现差别。</a:t>
            </a:r>
          </a:p>
        </p:txBody>
      </p:sp>
      <p:sp>
        <p:nvSpPr>
          <p:cNvPr id="39940" name="Rectangle 4"/>
          <p:cNvSpPr>
            <a:spLocks noChangeArrowheads="1"/>
          </p:cNvSpPr>
          <p:nvPr/>
        </p:nvSpPr>
        <p:spPr bwMode="auto">
          <a:xfrm>
            <a:off x="609600" y="4495800"/>
            <a:ext cx="4141788" cy="762000"/>
          </a:xfrm>
          <a:prstGeom prst="rect">
            <a:avLst/>
          </a:prstGeom>
          <a:noFill/>
          <a:ln w="9525">
            <a:noFill/>
            <a:miter lim="800000"/>
            <a:headEnd/>
            <a:tailEnd/>
          </a:ln>
          <a:effectLst/>
        </p:spPr>
        <p:txBody>
          <a:bodyPr anchor="b"/>
          <a:lstStyle/>
          <a:p>
            <a:r>
              <a:rPr kumimoji="1" lang="zh-CN" altLang="en-US" sz="3600">
                <a:solidFill>
                  <a:srgbClr val="000099"/>
                </a:solidFill>
                <a:latin typeface="宋体" pitchFamily="2" charset="-122"/>
                <a:ea typeface="宋体" pitchFamily="2" charset="-122"/>
              </a:rPr>
              <a:t>基因突变的结果：</a:t>
            </a:r>
            <a:r>
              <a:rPr kumimoji="1" lang="zh-CN" altLang="en-US" sz="3200">
                <a:solidFill>
                  <a:srgbClr val="000099"/>
                </a:solidFill>
                <a:latin typeface="Times New Roman" pitchFamily="18" charset="0"/>
                <a:ea typeface="宋体" pitchFamily="2" charset="-122"/>
              </a:rPr>
              <a:t> </a:t>
            </a:r>
          </a:p>
        </p:txBody>
      </p:sp>
      <p:sp>
        <p:nvSpPr>
          <p:cNvPr id="39941" name="Rectangle 5"/>
          <p:cNvSpPr>
            <a:spLocks noChangeArrowheads="1"/>
          </p:cNvSpPr>
          <p:nvPr/>
        </p:nvSpPr>
        <p:spPr bwMode="auto">
          <a:xfrm>
            <a:off x="1331913" y="5516563"/>
            <a:ext cx="6913562" cy="762000"/>
          </a:xfrm>
          <a:prstGeom prst="rect">
            <a:avLst/>
          </a:prstGeom>
          <a:noFill/>
          <a:ln w="9525">
            <a:noFill/>
            <a:miter lim="800000"/>
            <a:headEnd/>
            <a:tailEnd/>
          </a:ln>
          <a:effectLst/>
        </p:spPr>
        <p:txBody>
          <a:bodyPr anchor="b"/>
          <a:lstStyle/>
          <a:p>
            <a:r>
              <a:rPr kumimoji="1" lang="zh-CN" altLang="en-US" sz="3600" dirty="0">
                <a:solidFill>
                  <a:srgbClr val="070605"/>
                </a:solidFill>
                <a:latin typeface="宋体" pitchFamily="2" charset="-122"/>
                <a:ea typeface="宋体" pitchFamily="2" charset="-122"/>
              </a:rPr>
              <a:t>使一个基因变成它的</a:t>
            </a:r>
            <a:r>
              <a:rPr kumimoji="1" lang="zh-CN" altLang="en-US" sz="3600" dirty="0">
                <a:solidFill>
                  <a:srgbClr val="FF0000"/>
                </a:solidFill>
                <a:latin typeface="宋体" pitchFamily="2" charset="-122"/>
                <a:ea typeface="宋体" pitchFamily="2" charset="-122"/>
              </a:rPr>
              <a:t>等位基因，</a:t>
            </a:r>
            <a:r>
              <a:rPr kumimoji="1" lang="zh-CN" altLang="en-US" sz="3200" dirty="0">
                <a:solidFill>
                  <a:srgbClr val="000099"/>
                </a:solidFill>
                <a:latin typeface="Times New Roman" pitchFamily="18" charset="0"/>
                <a:ea typeface="宋体" pitchFamily="2" charset="-122"/>
              </a:rPr>
              <a:t> 也就是说基因库里多了一种等位基因</a:t>
            </a:r>
          </a:p>
        </p:txBody>
      </p:sp>
      <p:sp>
        <p:nvSpPr>
          <p:cNvPr id="39942" name="Text Box 6"/>
          <p:cNvSpPr txBox="1">
            <a:spLocks noChangeArrowheads="1"/>
          </p:cNvSpPr>
          <p:nvPr/>
        </p:nvSpPr>
        <p:spPr bwMode="gray">
          <a:xfrm>
            <a:off x="7620000" y="6483350"/>
            <a:ext cx="1143000"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strips(downLeft)">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checkerboard(across)">
                                      <p:cBhvr>
                                        <p:cTn id="12" dur="500"/>
                                        <p:tgtEl>
                                          <p:spTgt spid="3993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randombar(horizontal)">
                                      <p:cBhvr>
                                        <p:cTn id="17" dur="500"/>
                                        <p:tgtEl>
                                          <p:spTgt spid="3994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9941"/>
                                        </p:tgtEl>
                                        <p:attrNameLst>
                                          <p:attrName>style.visibility</p:attrName>
                                        </p:attrNameLst>
                                      </p:cBhvr>
                                      <p:to>
                                        <p:strVal val="visible"/>
                                      </p:to>
                                    </p:set>
                                    <p:animEffect transition="in" filter="barn(inHorizontal)">
                                      <p:cBhvr>
                                        <p:cTn id="22"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autoUpdateAnimBg="0"/>
      <p:bldP spid="39940" grpId="0" autoUpdateAnimBg="0"/>
      <p:bldP spid="3994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1"/>
          </p:nvPr>
        </p:nvSpPr>
        <p:spPr/>
        <p:txBody>
          <a:bodyPr/>
          <a:lstStyle/>
          <a:p>
            <a:fld id="{21E5F8C9-75CA-4EF6-B5A9-F68D11621420}" type="datetime1">
              <a:rPr lang="zh-CN" altLang="en-US"/>
              <a:pPr/>
              <a:t>2015-5-21</a:t>
            </a:fld>
            <a:endParaRPr lang="en-US" altLang="zh-CN"/>
          </a:p>
        </p:txBody>
      </p:sp>
      <p:sp>
        <p:nvSpPr>
          <p:cNvPr id="64516" name="Rectangle 4"/>
          <p:cNvSpPr>
            <a:spLocks noChangeArrowheads="1"/>
          </p:cNvSpPr>
          <p:nvPr/>
        </p:nvSpPr>
        <p:spPr bwMode="auto">
          <a:xfrm>
            <a:off x="323850" y="2636838"/>
            <a:ext cx="8513763" cy="1554162"/>
          </a:xfrm>
          <a:prstGeom prst="rect">
            <a:avLst/>
          </a:prstGeom>
          <a:noFill/>
          <a:ln w="9525">
            <a:noFill/>
            <a:miter lim="800000"/>
            <a:headEnd/>
            <a:tailEnd/>
          </a:ln>
          <a:effectLst/>
        </p:spPr>
        <p:txBody>
          <a:bodyPr anchor="ctr">
            <a:spAutoFit/>
          </a:bodyPr>
          <a:lstStyle/>
          <a:p>
            <a:r>
              <a:rPr kumimoji="1" lang="en-US" altLang="zh-CN" sz="3200">
                <a:solidFill>
                  <a:srgbClr val="0000FF"/>
                </a:solidFill>
                <a:latin typeface="楷体_GB2312" pitchFamily="49" charset="-122"/>
                <a:ea typeface="楷体_GB2312" pitchFamily="49" charset="-122"/>
              </a:rPr>
              <a:t>5.</a:t>
            </a:r>
            <a:r>
              <a:rPr kumimoji="1" lang="zh-CN" altLang="en-US" sz="3200">
                <a:solidFill>
                  <a:srgbClr val="0000FF"/>
                </a:solidFill>
                <a:latin typeface="楷体_GB2312" pitchFamily="49" charset="-122"/>
                <a:ea typeface="楷体_GB2312" pitchFamily="49" charset="-122"/>
              </a:rPr>
              <a:t>诱发突变与自然突变相比，正确的是　</a:t>
            </a:r>
            <a:r>
              <a:rPr kumimoji="1" lang="zh-CN" altLang="en-US" sz="3200">
                <a:latin typeface="楷体_GB2312" pitchFamily="49" charset="-122"/>
                <a:ea typeface="楷体_GB2312" pitchFamily="49" charset="-122"/>
              </a:rPr>
              <a:t>　　 </a:t>
            </a:r>
          </a:p>
          <a:p>
            <a:r>
              <a:rPr kumimoji="1" lang="zh-CN" altLang="en-US" sz="3200">
                <a:latin typeface="楷体_GB2312" pitchFamily="49" charset="-122"/>
                <a:ea typeface="楷体_GB2312" pitchFamily="49" charset="-122"/>
              </a:rPr>
              <a:t>  </a:t>
            </a:r>
            <a:r>
              <a:rPr kumimoji="1" lang="en-US" altLang="zh-CN" sz="3200">
                <a:latin typeface="楷体_GB2312" pitchFamily="49" charset="-122"/>
                <a:ea typeface="楷体_GB2312" pitchFamily="49" charset="-122"/>
              </a:rPr>
              <a:t>A</a:t>
            </a:r>
            <a:r>
              <a:rPr kumimoji="1" lang="zh-CN" altLang="en-US" sz="3200">
                <a:latin typeface="楷体_GB2312" pitchFamily="49" charset="-122"/>
                <a:ea typeface="楷体_GB2312" pitchFamily="49" charset="-122"/>
              </a:rPr>
              <a:t>．都是有利的       </a:t>
            </a:r>
            <a:r>
              <a:rPr kumimoji="1" lang="en-US" altLang="zh-CN" sz="3200">
                <a:latin typeface="楷体_GB2312" pitchFamily="49" charset="-122"/>
                <a:ea typeface="楷体_GB2312" pitchFamily="49" charset="-122"/>
              </a:rPr>
              <a:t>B</a:t>
            </a:r>
            <a:r>
              <a:rPr kumimoji="1" lang="zh-CN" altLang="en-US" sz="3200">
                <a:latin typeface="楷体_GB2312" pitchFamily="49" charset="-122"/>
                <a:ea typeface="楷体_GB2312" pitchFamily="49" charset="-122"/>
              </a:rPr>
              <a:t>．都是定向的</a:t>
            </a:r>
          </a:p>
          <a:p>
            <a:r>
              <a:rPr kumimoji="1" lang="zh-CN" altLang="en-US" sz="3200">
                <a:latin typeface="楷体_GB2312" pitchFamily="49" charset="-122"/>
                <a:ea typeface="楷体_GB2312" pitchFamily="49" charset="-122"/>
              </a:rPr>
              <a:t>  </a:t>
            </a:r>
            <a:r>
              <a:rPr kumimoji="1" lang="en-US" altLang="zh-CN" sz="3200">
                <a:latin typeface="楷体_GB2312" pitchFamily="49" charset="-122"/>
                <a:ea typeface="楷体_GB2312" pitchFamily="49" charset="-122"/>
              </a:rPr>
              <a:t>C</a:t>
            </a:r>
            <a:r>
              <a:rPr kumimoji="1" lang="zh-CN" altLang="en-US" sz="3200">
                <a:latin typeface="楷体_GB2312" pitchFamily="49" charset="-122"/>
                <a:ea typeface="楷体_GB2312" pitchFamily="49" charset="-122"/>
              </a:rPr>
              <a:t>．都是隐性突变     </a:t>
            </a:r>
            <a:r>
              <a:rPr kumimoji="1" lang="en-US" altLang="zh-CN" sz="3200">
                <a:latin typeface="楷体_GB2312" pitchFamily="49" charset="-122"/>
                <a:ea typeface="楷体_GB2312" pitchFamily="49" charset="-122"/>
              </a:rPr>
              <a:t>D</a:t>
            </a:r>
            <a:r>
              <a:rPr kumimoji="1" lang="zh-CN" altLang="en-US" sz="3200">
                <a:latin typeface="楷体_GB2312" pitchFamily="49" charset="-122"/>
                <a:ea typeface="楷体_GB2312" pitchFamily="49" charset="-122"/>
              </a:rPr>
              <a:t>．诱发突变率高</a:t>
            </a:r>
          </a:p>
        </p:txBody>
      </p:sp>
      <p:sp>
        <p:nvSpPr>
          <p:cNvPr id="64517" name="Text Box 5"/>
          <p:cNvSpPr txBox="1">
            <a:spLocks noChangeArrowheads="1"/>
          </p:cNvSpPr>
          <p:nvPr/>
        </p:nvSpPr>
        <p:spPr bwMode="gray">
          <a:xfrm>
            <a:off x="7740650" y="2636838"/>
            <a:ext cx="10795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D</a:t>
            </a:r>
          </a:p>
        </p:txBody>
      </p:sp>
      <p:sp>
        <p:nvSpPr>
          <p:cNvPr id="64518" name="Text Box 6"/>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经典</a:t>
            </a:r>
            <a:r>
              <a:rPr lang="zh-CN" altLang="en-US" sz="3600" dirty="0">
                <a:solidFill>
                  <a:srgbClr val="FFFF00"/>
                </a:solidFill>
                <a:ea typeface="宋体" pitchFamily="2" charset="-122"/>
              </a:rPr>
              <a:t>例题</a:t>
            </a:r>
          </a:p>
        </p:txBody>
      </p:sp>
      <p:sp>
        <p:nvSpPr>
          <p:cNvPr id="64519" name="Text Box 7"/>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animEffect transition="in" filter="slide(fromBottom)">
                                      <p:cBhvr>
                                        <p:cTn id="7"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6BD43B58-EEFF-4A58-A636-AAB4D3E5E8A3}" type="datetime1">
              <a:rPr lang="zh-CN" altLang="en-US"/>
              <a:pPr/>
              <a:t>2015-5-21</a:t>
            </a:fld>
            <a:endParaRPr lang="en-US" altLang="zh-CN"/>
          </a:p>
        </p:txBody>
      </p:sp>
      <p:sp>
        <p:nvSpPr>
          <p:cNvPr id="66562" name="Rectangle 2"/>
          <p:cNvSpPr>
            <a:spLocks noChangeArrowheads="1"/>
          </p:cNvSpPr>
          <p:nvPr/>
        </p:nvSpPr>
        <p:spPr bwMode="auto">
          <a:xfrm>
            <a:off x="539750" y="1412875"/>
            <a:ext cx="8305800" cy="204152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3200">
                <a:solidFill>
                  <a:schemeClr val="tx2"/>
                </a:solidFill>
                <a:latin typeface="Times New Roman" pitchFamily="18" charset="0"/>
                <a:ea typeface="宋体" pitchFamily="2" charset="-122"/>
              </a:rPr>
              <a:t>6 .</a:t>
            </a:r>
            <a:r>
              <a:rPr kumimoji="1" lang="zh-CN" altLang="en-US" sz="3200">
                <a:solidFill>
                  <a:schemeClr val="tx2"/>
                </a:solidFill>
                <a:latin typeface="Times New Roman" pitchFamily="18" charset="0"/>
                <a:ea typeface="宋体" pitchFamily="2" charset="-122"/>
              </a:rPr>
              <a:t>大丽花的红色</a:t>
            </a:r>
            <a:r>
              <a:rPr kumimoji="1" lang="en-US" altLang="zh-CN" sz="3200">
                <a:solidFill>
                  <a:schemeClr val="tx2"/>
                </a:solidFill>
                <a:latin typeface="Times New Roman" pitchFamily="18" charset="0"/>
                <a:ea typeface="宋体" pitchFamily="2" charset="-122"/>
              </a:rPr>
              <a:t>( C )</a:t>
            </a:r>
            <a:r>
              <a:rPr kumimoji="1" lang="zh-CN" altLang="en-US" sz="3200">
                <a:solidFill>
                  <a:schemeClr val="tx2"/>
                </a:solidFill>
                <a:latin typeface="Times New Roman" pitchFamily="18" charset="0"/>
                <a:ea typeface="宋体" pitchFamily="2" charset="-122"/>
              </a:rPr>
              <a:t>对白色</a:t>
            </a:r>
            <a:r>
              <a:rPr kumimoji="1" lang="en-US" altLang="zh-CN" sz="3200">
                <a:solidFill>
                  <a:schemeClr val="tx2"/>
                </a:solidFill>
                <a:latin typeface="Times New Roman" pitchFamily="18" charset="0"/>
                <a:ea typeface="宋体" pitchFamily="2" charset="-122"/>
              </a:rPr>
              <a:t>( c )</a:t>
            </a:r>
            <a:r>
              <a:rPr kumimoji="1" lang="zh-CN" altLang="en-US" sz="3200">
                <a:solidFill>
                  <a:schemeClr val="tx2"/>
                </a:solidFill>
                <a:latin typeface="Times New Roman" pitchFamily="18" charset="0"/>
                <a:ea typeface="宋体" pitchFamily="2" charset="-122"/>
              </a:rPr>
              <a:t>为显性，一株杂合的大丽花植株有许多分枝，盛开众多红色花朵，其中有一朵花半边红色半边白色，这可能是哪个部位的</a:t>
            </a:r>
            <a:r>
              <a:rPr kumimoji="1" lang="en-US" altLang="zh-CN" sz="3200">
                <a:solidFill>
                  <a:schemeClr val="tx2"/>
                </a:solidFill>
                <a:latin typeface="Times New Roman" pitchFamily="18" charset="0"/>
                <a:ea typeface="宋体" pitchFamily="2" charset="-122"/>
              </a:rPr>
              <a:t>C</a:t>
            </a:r>
            <a:r>
              <a:rPr kumimoji="1" lang="zh-CN" altLang="en-US" sz="3200">
                <a:solidFill>
                  <a:schemeClr val="tx2"/>
                </a:solidFill>
                <a:latin typeface="Times New Roman" pitchFamily="18" charset="0"/>
                <a:ea typeface="宋体" pitchFamily="2" charset="-122"/>
              </a:rPr>
              <a:t>基因突变为</a:t>
            </a:r>
            <a:r>
              <a:rPr kumimoji="1" lang="en-US" altLang="zh-CN" sz="3200">
                <a:solidFill>
                  <a:schemeClr val="tx2"/>
                </a:solidFill>
                <a:latin typeface="Times New Roman" pitchFamily="18" charset="0"/>
                <a:ea typeface="宋体" pitchFamily="2" charset="-122"/>
              </a:rPr>
              <a:t>c</a:t>
            </a:r>
            <a:r>
              <a:rPr kumimoji="1" lang="zh-CN" altLang="en-US" sz="3200">
                <a:solidFill>
                  <a:schemeClr val="tx2"/>
                </a:solidFill>
                <a:latin typeface="Times New Roman" pitchFamily="18" charset="0"/>
                <a:ea typeface="宋体" pitchFamily="2" charset="-122"/>
              </a:rPr>
              <a:t>造成的？</a:t>
            </a:r>
          </a:p>
        </p:txBody>
      </p:sp>
      <p:sp>
        <p:nvSpPr>
          <p:cNvPr id="66564" name="Rectangle 4"/>
          <p:cNvSpPr>
            <a:spLocks noChangeArrowheads="1"/>
          </p:cNvSpPr>
          <p:nvPr/>
        </p:nvSpPr>
        <p:spPr bwMode="auto">
          <a:xfrm>
            <a:off x="838200" y="3505200"/>
            <a:ext cx="7924800" cy="244316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70605"/>
                </a:solidFill>
                <a:latin typeface="Times New Roman" pitchFamily="18" charset="0"/>
                <a:ea typeface="宋体" pitchFamily="2" charset="-122"/>
              </a:rPr>
              <a:t>   A </a:t>
            </a:r>
            <a:r>
              <a:rPr kumimoji="1" lang="zh-CN" altLang="en-US" sz="2800">
                <a:solidFill>
                  <a:srgbClr val="070605"/>
                </a:solidFill>
                <a:latin typeface="Times New Roman" pitchFamily="18" charset="0"/>
                <a:ea typeface="宋体" pitchFamily="2" charset="-122"/>
              </a:rPr>
              <a:t>、幼苗的体细胞</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B</a:t>
            </a:r>
            <a:r>
              <a:rPr kumimoji="1" lang="zh-CN" altLang="en-US" sz="2800">
                <a:solidFill>
                  <a:srgbClr val="070605"/>
                </a:solidFill>
                <a:latin typeface="Times New Roman" pitchFamily="18" charset="0"/>
                <a:ea typeface="宋体" pitchFamily="2" charset="-122"/>
              </a:rPr>
              <a:t>、早期叶芽的体细胞</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C</a:t>
            </a:r>
            <a:r>
              <a:rPr kumimoji="1" lang="zh-CN" altLang="en-US" sz="2800">
                <a:solidFill>
                  <a:srgbClr val="070605"/>
                </a:solidFill>
                <a:latin typeface="Times New Roman" pitchFamily="18" charset="0"/>
                <a:ea typeface="宋体" pitchFamily="2" charset="-122"/>
              </a:rPr>
              <a:t>、花芽分化时的细胞</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D</a:t>
            </a:r>
            <a:r>
              <a:rPr kumimoji="1" lang="zh-CN" altLang="en-US" sz="2800">
                <a:solidFill>
                  <a:srgbClr val="070605"/>
                </a:solidFill>
                <a:latin typeface="Times New Roman" pitchFamily="18" charset="0"/>
                <a:ea typeface="宋体" pitchFamily="2" charset="-122"/>
              </a:rPr>
              <a:t>、杂合植株产生的性细胞</a:t>
            </a:r>
          </a:p>
        </p:txBody>
      </p:sp>
      <p:sp>
        <p:nvSpPr>
          <p:cNvPr id="66565" name="Text Box 5"/>
          <p:cNvSpPr txBox="1">
            <a:spLocks noChangeArrowheads="1"/>
          </p:cNvSpPr>
          <p:nvPr/>
        </p:nvSpPr>
        <p:spPr bwMode="auto">
          <a:xfrm>
            <a:off x="7524750" y="3644900"/>
            <a:ext cx="455613" cy="641350"/>
          </a:xfrm>
          <a:prstGeom prst="rect">
            <a:avLst/>
          </a:prstGeom>
          <a:noFill/>
          <a:ln w="12700" cap="sq">
            <a:noFill/>
            <a:miter lim="800000"/>
            <a:headEnd type="none" w="sm" len="sm"/>
            <a:tailEnd type="none" w="sm" len="sm"/>
          </a:ln>
          <a:effectLst/>
        </p:spPr>
        <p:txBody>
          <a:bodyPr>
            <a:spAutoFit/>
          </a:bodyPr>
          <a:lstStyle/>
          <a:p>
            <a:r>
              <a:rPr kumimoji="1" lang="en-US" altLang="zh-CN" sz="3600">
                <a:solidFill>
                  <a:srgbClr val="FF0000"/>
                </a:solidFill>
                <a:latin typeface="Times New Roman" pitchFamily="18" charset="0"/>
                <a:ea typeface="宋体" pitchFamily="2" charset="-122"/>
              </a:rPr>
              <a:t>C</a:t>
            </a:r>
          </a:p>
        </p:txBody>
      </p:sp>
      <p:sp>
        <p:nvSpPr>
          <p:cNvPr id="66566" name="Text Box 6"/>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66567" name="Text Box 7"/>
          <p:cNvSpPr txBox="1">
            <a:spLocks noChangeArrowheads="1"/>
          </p:cNvSpPr>
          <p:nvPr/>
        </p:nvSpPr>
        <p:spPr bwMode="gray">
          <a:xfrm>
            <a:off x="2159000" y="549275"/>
            <a:ext cx="2773363"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FFFF00"/>
                </a:solidFill>
                <a:ea typeface="宋体" pitchFamily="2" charset="-122"/>
              </a:rPr>
              <a:t>经典</a:t>
            </a:r>
            <a:r>
              <a:rPr lang="zh-CN" altLang="en-US" sz="3600" dirty="0">
                <a:solidFill>
                  <a:srgbClr val="FFFF00"/>
                </a:solidFill>
                <a:ea typeface="宋体" pitchFamily="2" charset="-122"/>
              </a:rPr>
              <a:t>例题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slide(fromBottom)">
                                      <p:cBhvr>
                                        <p:cTn id="7"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8B60CCEC-F565-45A7-ADED-0E252EC603DD}" type="datetime1">
              <a:rPr lang="zh-CN" altLang="en-US"/>
              <a:pPr/>
              <a:t>2015-5-21</a:t>
            </a:fld>
            <a:endParaRPr lang="en-US" altLang="zh-CN"/>
          </a:p>
        </p:txBody>
      </p:sp>
      <p:sp>
        <p:nvSpPr>
          <p:cNvPr id="45058" name="Rectangle 2"/>
          <p:cNvSpPr>
            <a:spLocks noChangeArrowheads="1"/>
          </p:cNvSpPr>
          <p:nvPr/>
        </p:nvSpPr>
        <p:spPr bwMode="auto">
          <a:xfrm>
            <a:off x="971550" y="1484313"/>
            <a:ext cx="7467600" cy="1066800"/>
          </a:xfrm>
          <a:prstGeom prst="rect">
            <a:avLst/>
          </a:prstGeom>
          <a:noFill/>
          <a:ln w="9525">
            <a:noFill/>
            <a:miter lim="800000"/>
            <a:headEnd/>
            <a:tailEnd/>
          </a:ln>
          <a:effectLst/>
        </p:spPr>
        <p:txBody>
          <a:bodyPr>
            <a:spAutoFit/>
          </a:bodyPr>
          <a:lstStyle/>
          <a:p>
            <a:pPr algn="ctr"/>
            <a:r>
              <a:rPr kumimoji="1" lang="en-US" altLang="zh-CN" sz="3200">
                <a:solidFill>
                  <a:srgbClr val="0000FF"/>
                </a:solidFill>
                <a:latin typeface="Arial"/>
                <a:ea typeface="楷体_GB2312" pitchFamily="49" charset="-122"/>
              </a:rPr>
              <a:t>“</a:t>
            </a:r>
            <a:r>
              <a:rPr kumimoji="1" lang="zh-CN" altLang="en-US" sz="3200">
                <a:solidFill>
                  <a:srgbClr val="0000FF"/>
                </a:solidFill>
                <a:latin typeface="楷体_GB2312" pitchFamily="49" charset="-122"/>
                <a:ea typeface="楷体_GB2312" pitchFamily="49" charset="-122"/>
              </a:rPr>
              <a:t>一母生九仔，连母十个样</a:t>
            </a:r>
            <a:r>
              <a:rPr kumimoji="1" lang="zh-CN" altLang="en-US" sz="3200">
                <a:solidFill>
                  <a:srgbClr val="0000FF"/>
                </a:solidFill>
                <a:latin typeface="Arial"/>
                <a:ea typeface="楷体_GB2312" pitchFamily="49" charset="-122"/>
              </a:rPr>
              <a:t>”</a:t>
            </a:r>
            <a:r>
              <a:rPr kumimoji="1" lang="zh-CN" altLang="en-US" sz="3200">
                <a:solidFill>
                  <a:srgbClr val="0000FF"/>
                </a:solidFill>
                <a:latin typeface="楷体_GB2312" pitchFamily="49" charset="-122"/>
                <a:ea typeface="楷体_GB2312" pitchFamily="49" charset="-122"/>
              </a:rPr>
              <a:t>，这种个体的差异，主要是什么原因产生的</a:t>
            </a:r>
            <a:r>
              <a:rPr kumimoji="1" lang="en-US" altLang="zh-CN" sz="3200">
                <a:solidFill>
                  <a:srgbClr val="0000FF"/>
                </a:solidFill>
                <a:latin typeface="楷体_GB2312" pitchFamily="49" charset="-122"/>
                <a:ea typeface="楷体_GB2312" pitchFamily="49" charset="-122"/>
              </a:rPr>
              <a:t>?</a:t>
            </a:r>
          </a:p>
        </p:txBody>
      </p:sp>
      <p:sp>
        <p:nvSpPr>
          <p:cNvPr id="45059" name="Rectangle 3"/>
          <p:cNvSpPr>
            <a:spLocks noChangeArrowheads="1"/>
          </p:cNvSpPr>
          <p:nvPr/>
        </p:nvSpPr>
        <p:spPr bwMode="auto">
          <a:xfrm>
            <a:off x="179388" y="3213100"/>
            <a:ext cx="2808287" cy="762000"/>
          </a:xfrm>
          <a:prstGeom prst="rect">
            <a:avLst/>
          </a:prstGeom>
          <a:noFill/>
          <a:ln w="9525">
            <a:noFill/>
            <a:miter lim="800000"/>
            <a:headEnd/>
            <a:tailEnd/>
          </a:ln>
          <a:effectLst/>
        </p:spPr>
        <p:txBody>
          <a:bodyPr>
            <a:spAutoFit/>
          </a:bodyPr>
          <a:lstStyle/>
          <a:p>
            <a:pPr algn="ctr">
              <a:spcBef>
                <a:spcPct val="50000"/>
              </a:spcBef>
            </a:pPr>
            <a:r>
              <a:rPr lang="zh-CN" altLang="en-US" sz="4400">
                <a:solidFill>
                  <a:srgbClr val="FF0066"/>
                </a:solidFill>
                <a:latin typeface="楷体_GB2312" pitchFamily="49" charset="-122"/>
                <a:ea typeface="楷体_GB2312" pitchFamily="49" charset="-122"/>
              </a:rPr>
              <a:t>基因重组</a:t>
            </a:r>
          </a:p>
        </p:txBody>
      </p:sp>
      <p:pic>
        <p:nvPicPr>
          <p:cNvPr id="45060" name="Picture 4" descr="0AB54D48989013100CA83F66B361D2F9"/>
          <p:cNvPicPr>
            <a:picLocks noChangeAspect="1" noChangeArrowheads="1" noCrop="1"/>
          </p:cNvPicPr>
          <p:nvPr/>
        </p:nvPicPr>
        <p:blipFill>
          <a:blip r:embed="rId3" cstate="print"/>
          <a:srcRect/>
          <a:stretch>
            <a:fillRect/>
          </a:stretch>
        </p:blipFill>
        <p:spPr bwMode="auto">
          <a:xfrm>
            <a:off x="0" y="4838700"/>
            <a:ext cx="2411413" cy="2019300"/>
          </a:xfrm>
          <a:prstGeom prst="rect">
            <a:avLst/>
          </a:prstGeom>
          <a:noFill/>
        </p:spPr>
      </p:pic>
      <p:pic>
        <p:nvPicPr>
          <p:cNvPr id="45061" name="Picture 5"/>
          <p:cNvPicPr>
            <a:picLocks noChangeAspect="1" noChangeArrowheads="1"/>
          </p:cNvPicPr>
          <p:nvPr/>
        </p:nvPicPr>
        <p:blipFill>
          <a:blip r:embed="rId4" cstate="print"/>
          <a:srcRect/>
          <a:stretch>
            <a:fillRect/>
          </a:stretch>
        </p:blipFill>
        <p:spPr bwMode="auto">
          <a:xfrm>
            <a:off x="4824413" y="3617913"/>
            <a:ext cx="4319587" cy="3240087"/>
          </a:xfrm>
          <a:prstGeom prst="rect">
            <a:avLst/>
          </a:prstGeom>
          <a:noFill/>
        </p:spPr>
      </p:pic>
      <p:pic>
        <p:nvPicPr>
          <p:cNvPr id="45062" name="Picture 6" descr="20032248483zzz"/>
          <p:cNvPicPr>
            <a:picLocks noChangeAspect="1" noChangeArrowheads="1"/>
          </p:cNvPicPr>
          <p:nvPr/>
        </p:nvPicPr>
        <p:blipFill>
          <a:blip r:embed="rId5" cstate="print"/>
          <a:srcRect/>
          <a:stretch>
            <a:fillRect/>
          </a:stretch>
        </p:blipFill>
        <p:spPr bwMode="auto">
          <a:xfrm>
            <a:off x="2987675" y="2879725"/>
            <a:ext cx="6156325" cy="3978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slide(fromTop)">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日期占位符 4"/>
          <p:cNvSpPr>
            <a:spLocks noGrp="1"/>
          </p:cNvSpPr>
          <p:nvPr>
            <p:ph type="dt" sz="half" idx="11"/>
          </p:nvPr>
        </p:nvSpPr>
        <p:spPr/>
        <p:txBody>
          <a:bodyPr/>
          <a:lstStyle/>
          <a:p>
            <a:fld id="{61003993-064B-4FAB-8619-950975CF026E}" type="datetime1">
              <a:rPr lang="zh-CN" altLang="en-US"/>
              <a:pPr/>
              <a:t>2015-5-21</a:t>
            </a:fld>
            <a:endParaRPr lang="en-US" altLang="zh-CN"/>
          </a:p>
        </p:txBody>
      </p:sp>
      <p:sp>
        <p:nvSpPr>
          <p:cNvPr id="6146" name="Rectangle 2"/>
          <p:cNvSpPr>
            <a:spLocks noGrp="1" noChangeArrowheads="1"/>
          </p:cNvSpPr>
          <p:nvPr>
            <p:ph type="body" idx="1"/>
          </p:nvPr>
        </p:nvSpPr>
        <p:spPr>
          <a:xfrm>
            <a:off x="395288" y="2895600"/>
            <a:ext cx="1800225" cy="604838"/>
          </a:xfrm>
          <a:noFill/>
          <a:ln/>
        </p:spPr>
        <p:txBody>
          <a:bodyPr/>
          <a:lstStyle/>
          <a:p>
            <a:pPr>
              <a:buFont typeface="Wingdings" pitchFamily="2" charset="2"/>
              <a:buNone/>
            </a:pPr>
            <a:r>
              <a:rPr lang="zh-CN" altLang="en-US" sz="3600" b="1">
                <a:solidFill>
                  <a:schemeClr val="tx2"/>
                </a:solidFill>
                <a:ea typeface="宋体" pitchFamily="2" charset="-122"/>
              </a:rPr>
              <a:t>表现型</a:t>
            </a:r>
          </a:p>
        </p:txBody>
      </p:sp>
      <p:grpSp>
        <p:nvGrpSpPr>
          <p:cNvPr id="6147" name="Group 3"/>
          <p:cNvGrpSpPr>
            <a:grpSpLocks/>
          </p:cNvGrpSpPr>
          <p:nvPr/>
        </p:nvGrpSpPr>
        <p:grpSpPr bwMode="auto">
          <a:xfrm>
            <a:off x="2016125" y="3176588"/>
            <a:ext cx="1296988" cy="144462"/>
            <a:chOff x="1383" y="1434"/>
            <a:chExt cx="817" cy="91"/>
          </a:xfrm>
        </p:grpSpPr>
        <p:sp>
          <p:nvSpPr>
            <p:cNvPr id="6148" name="Line 4"/>
            <p:cNvSpPr>
              <a:spLocks noChangeShapeType="1"/>
            </p:cNvSpPr>
            <p:nvPr/>
          </p:nvSpPr>
          <p:spPr bwMode="auto">
            <a:xfrm>
              <a:off x="1383" y="1434"/>
              <a:ext cx="817" cy="0"/>
            </a:xfrm>
            <a:prstGeom prst="line">
              <a:avLst/>
            </a:prstGeom>
            <a:noFill/>
            <a:ln w="38100">
              <a:solidFill>
                <a:srgbClr val="CC66FF"/>
              </a:solidFill>
              <a:round/>
              <a:headEnd/>
              <a:tailEnd/>
            </a:ln>
            <a:effectLst/>
          </p:spPr>
          <p:txBody>
            <a:bodyPr/>
            <a:lstStyle/>
            <a:p>
              <a:endParaRPr lang="zh-CN" altLang="en-US"/>
            </a:p>
          </p:txBody>
        </p:sp>
        <p:sp>
          <p:nvSpPr>
            <p:cNvPr id="6149" name="Line 5"/>
            <p:cNvSpPr>
              <a:spLocks noChangeShapeType="1"/>
            </p:cNvSpPr>
            <p:nvPr/>
          </p:nvSpPr>
          <p:spPr bwMode="auto">
            <a:xfrm>
              <a:off x="1383" y="1525"/>
              <a:ext cx="817" cy="0"/>
            </a:xfrm>
            <a:prstGeom prst="line">
              <a:avLst/>
            </a:prstGeom>
            <a:noFill/>
            <a:ln w="38100">
              <a:solidFill>
                <a:srgbClr val="CC66FF"/>
              </a:solidFill>
              <a:round/>
              <a:headEnd/>
              <a:tailEnd/>
            </a:ln>
            <a:effectLst/>
          </p:spPr>
          <p:txBody>
            <a:bodyPr/>
            <a:lstStyle/>
            <a:p>
              <a:endParaRPr lang="zh-CN" altLang="en-US"/>
            </a:p>
          </p:txBody>
        </p:sp>
      </p:grpSp>
      <p:sp>
        <p:nvSpPr>
          <p:cNvPr id="6150" name="Text Box 6"/>
          <p:cNvSpPr txBox="1">
            <a:spLocks noChangeArrowheads="1"/>
          </p:cNvSpPr>
          <p:nvPr/>
        </p:nvSpPr>
        <p:spPr bwMode="auto">
          <a:xfrm>
            <a:off x="3348038" y="2895600"/>
            <a:ext cx="1944687" cy="641350"/>
          </a:xfrm>
          <a:prstGeom prst="rect">
            <a:avLst/>
          </a:prstGeom>
          <a:noFill/>
          <a:ln w="9525">
            <a:noFill/>
            <a:miter lim="800000"/>
            <a:headEnd/>
            <a:tailEnd/>
          </a:ln>
          <a:effectLst/>
        </p:spPr>
        <p:txBody>
          <a:bodyPr>
            <a:spAutoFit/>
          </a:bodyPr>
          <a:lstStyle/>
          <a:p>
            <a:pPr>
              <a:spcBef>
                <a:spcPct val="50000"/>
              </a:spcBef>
            </a:pPr>
            <a:r>
              <a:rPr lang="zh-CN" altLang="en-US" sz="3600">
                <a:solidFill>
                  <a:srgbClr val="008000"/>
                </a:solidFill>
                <a:ea typeface="宋体" pitchFamily="2" charset="-122"/>
              </a:rPr>
              <a:t>基因型</a:t>
            </a:r>
          </a:p>
        </p:txBody>
      </p:sp>
      <p:sp>
        <p:nvSpPr>
          <p:cNvPr id="6151" name="Text Box 7"/>
          <p:cNvSpPr txBox="1">
            <a:spLocks noChangeArrowheads="1"/>
          </p:cNvSpPr>
          <p:nvPr/>
        </p:nvSpPr>
        <p:spPr bwMode="auto">
          <a:xfrm>
            <a:off x="4716463" y="2895600"/>
            <a:ext cx="3563937" cy="641350"/>
          </a:xfrm>
          <a:prstGeom prst="rect">
            <a:avLst/>
          </a:prstGeom>
          <a:noFill/>
          <a:ln w="9525">
            <a:noFill/>
            <a:miter lim="800000"/>
            <a:headEnd/>
            <a:tailEnd/>
          </a:ln>
          <a:effectLst/>
        </p:spPr>
        <p:txBody>
          <a:bodyPr>
            <a:spAutoFit/>
          </a:bodyPr>
          <a:lstStyle/>
          <a:p>
            <a:pPr>
              <a:spcBef>
                <a:spcPct val="50000"/>
              </a:spcBef>
            </a:pPr>
            <a:r>
              <a:rPr lang="en-US" altLang="zh-CN" sz="2800" b="0">
                <a:solidFill>
                  <a:srgbClr val="008000"/>
                </a:solidFill>
                <a:ea typeface="宋体" pitchFamily="2" charset="-122"/>
              </a:rPr>
              <a:t>    </a:t>
            </a:r>
            <a:r>
              <a:rPr lang="en-US" altLang="zh-CN" sz="3600" b="0">
                <a:solidFill>
                  <a:srgbClr val="008000"/>
                </a:solidFill>
                <a:ea typeface="宋体" pitchFamily="2" charset="-122"/>
              </a:rPr>
              <a:t>+     </a:t>
            </a:r>
            <a:r>
              <a:rPr lang="zh-CN" altLang="en-US" sz="3600">
                <a:solidFill>
                  <a:srgbClr val="008000"/>
                </a:solidFill>
                <a:ea typeface="宋体" pitchFamily="2" charset="-122"/>
              </a:rPr>
              <a:t>环境条件</a:t>
            </a:r>
          </a:p>
        </p:txBody>
      </p:sp>
      <p:grpSp>
        <p:nvGrpSpPr>
          <p:cNvPr id="6152" name="Group 8"/>
          <p:cNvGrpSpPr>
            <a:grpSpLocks/>
          </p:cNvGrpSpPr>
          <p:nvPr/>
        </p:nvGrpSpPr>
        <p:grpSpPr bwMode="auto">
          <a:xfrm>
            <a:off x="1403350" y="2390775"/>
            <a:ext cx="5905500" cy="503238"/>
            <a:chOff x="884" y="1162"/>
            <a:chExt cx="3720" cy="317"/>
          </a:xfrm>
        </p:grpSpPr>
        <p:sp>
          <p:nvSpPr>
            <p:cNvPr id="6153" name="Line 9"/>
            <p:cNvSpPr>
              <a:spLocks noChangeShapeType="1"/>
            </p:cNvSpPr>
            <p:nvPr/>
          </p:nvSpPr>
          <p:spPr bwMode="auto">
            <a:xfrm>
              <a:off x="4604" y="1162"/>
              <a:ext cx="0" cy="317"/>
            </a:xfrm>
            <a:prstGeom prst="line">
              <a:avLst/>
            </a:prstGeom>
            <a:noFill/>
            <a:ln w="38100">
              <a:solidFill>
                <a:srgbClr val="CC66FF"/>
              </a:solidFill>
              <a:round/>
              <a:headEnd/>
              <a:tailEnd/>
            </a:ln>
            <a:effectLst/>
          </p:spPr>
          <p:txBody>
            <a:bodyPr/>
            <a:lstStyle/>
            <a:p>
              <a:endParaRPr lang="zh-CN" altLang="en-US"/>
            </a:p>
          </p:txBody>
        </p:sp>
        <p:sp>
          <p:nvSpPr>
            <p:cNvPr id="6154" name="Line 10"/>
            <p:cNvSpPr>
              <a:spLocks noChangeShapeType="1"/>
            </p:cNvSpPr>
            <p:nvPr/>
          </p:nvSpPr>
          <p:spPr bwMode="auto">
            <a:xfrm>
              <a:off x="884" y="1162"/>
              <a:ext cx="3720" cy="0"/>
            </a:xfrm>
            <a:prstGeom prst="line">
              <a:avLst/>
            </a:prstGeom>
            <a:noFill/>
            <a:ln w="38100">
              <a:solidFill>
                <a:srgbClr val="CC66FF"/>
              </a:solidFill>
              <a:round/>
              <a:headEnd/>
              <a:tailEnd/>
            </a:ln>
            <a:effectLst/>
          </p:spPr>
          <p:txBody>
            <a:bodyPr/>
            <a:lstStyle/>
            <a:p>
              <a:endParaRPr lang="zh-CN" altLang="en-US"/>
            </a:p>
          </p:txBody>
        </p:sp>
        <p:sp>
          <p:nvSpPr>
            <p:cNvPr id="6155" name="Line 11"/>
            <p:cNvSpPr>
              <a:spLocks noChangeShapeType="1"/>
            </p:cNvSpPr>
            <p:nvPr/>
          </p:nvSpPr>
          <p:spPr bwMode="auto">
            <a:xfrm>
              <a:off x="884" y="1162"/>
              <a:ext cx="0" cy="317"/>
            </a:xfrm>
            <a:prstGeom prst="line">
              <a:avLst/>
            </a:prstGeom>
            <a:noFill/>
            <a:ln w="38100">
              <a:solidFill>
                <a:srgbClr val="CC66FF"/>
              </a:solidFill>
              <a:round/>
              <a:headEnd/>
              <a:tailEnd type="triangle" w="med" len="med"/>
            </a:ln>
            <a:effectLst/>
          </p:spPr>
          <p:txBody>
            <a:bodyPr/>
            <a:lstStyle/>
            <a:p>
              <a:endParaRPr lang="zh-CN" altLang="en-US"/>
            </a:p>
          </p:txBody>
        </p:sp>
      </p:grpSp>
      <p:sp>
        <p:nvSpPr>
          <p:cNvPr id="6156" name="Text Box 12"/>
          <p:cNvSpPr txBox="1">
            <a:spLocks noChangeArrowheads="1"/>
          </p:cNvSpPr>
          <p:nvPr/>
        </p:nvSpPr>
        <p:spPr bwMode="auto">
          <a:xfrm>
            <a:off x="3203575" y="3465513"/>
            <a:ext cx="1908175" cy="579437"/>
          </a:xfrm>
          <a:prstGeom prst="rect">
            <a:avLst/>
          </a:prstGeom>
          <a:noFill/>
          <a:ln w="9525">
            <a:noFill/>
            <a:miter lim="800000"/>
            <a:headEnd/>
            <a:tailEnd/>
          </a:ln>
          <a:effectLst/>
        </p:spPr>
        <p:txBody>
          <a:bodyPr>
            <a:spAutoFit/>
          </a:bodyPr>
          <a:lstStyle/>
          <a:p>
            <a:pPr>
              <a:spcBef>
                <a:spcPct val="50000"/>
              </a:spcBef>
            </a:pPr>
            <a:r>
              <a:rPr lang="zh-CN" altLang="en-US" sz="3200" b="0">
                <a:solidFill>
                  <a:srgbClr val="FF00FF"/>
                </a:solidFill>
                <a:ea typeface="宋体" pitchFamily="2" charset="-122"/>
              </a:rPr>
              <a:t>（</a:t>
            </a:r>
            <a:r>
              <a:rPr lang="zh-CN" altLang="en-US" sz="3200">
                <a:solidFill>
                  <a:srgbClr val="FF00FF"/>
                </a:solidFill>
                <a:ea typeface="宋体" pitchFamily="2" charset="-122"/>
              </a:rPr>
              <a:t>改变</a:t>
            </a:r>
            <a:r>
              <a:rPr lang="zh-CN" altLang="en-US" sz="3200" b="0">
                <a:solidFill>
                  <a:srgbClr val="FF00FF"/>
                </a:solidFill>
                <a:ea typeface="宋体" pitchFamily="2" charset="-122"/>
              </a:rPr>
              <a:t>）</a:t>
            </a:r>
          </a:p>
        </p:txBody>
      </p:sp>
      <p:grpSp>
        <p:nvGrpSpPr>
          <p:cNvPr id="6157" name="Group 13"/>
          <p:cNvGrpSpPr>
            <a:grpSpLocks/>
          </p:cNvGrpSpPr>
          <p:nvPr/>
        </p:nvGrpSpPr>
        <p:grpSpPr bwMode="auto">
          <a:xfrm>
            <a:off x="1008063" y="4005263"/>
            <a:ext cx="3132137" cy="468312"/>
            <a:chOff x="793" y="1888"/>
            <a:chExt cx="1951" cy="272"/>
          </a:xfrm>
        </p:grpSpPr>
        <p:sp>
          <p:nvSpPr>
            <p:cNvPr id="6158" name="Line 14"/>
            <p:cNvSpPr>
              <a:spLocks noChangeShapeType="1"/>
            </p:cNvSpPr>
            <p:nvPr/>
          </p:nvSpPr>
          <p:spPr bwMode="auto">
            <a:xfrm>
              <a:off x="2744" y="1888"/>
              <a:ext cx="0" cy="272"/>
            </a:xfrm>
            <a:prstGeom prst="line">
              <a:avLst/>
            </a:prstGeom>
            <a:noFill/>
            <a:ln w="38100">
              <a:solidFill>
                <a:srgbClr val="CC66FF"/>
              </a:solidFill>
              <a:round/>
              <a:headEnd/>
              <a:tailEnd/>
            </a:ln>
            <a:effectLst/>
          </p:spPr>
          <p:txBody>
            <a:bodyPr/>
            <a:lstStyle/>
            <a:p>
              <a:endParaRPr lang="zh-CN" altLang="en-US"/>
            </a:p>
          </p:txBody>
        </p:sp>
        <p:sp>
          <p:nvSpPr>
            <p:cNvPr id="6159" name="Line 15"/>
            <p:cNvSpPr>
              <a:spLocks noChangeShapeType="1"/>
            </p:cNvSpPr>
            <p:nvPr/>
          </p:nvSpPr>
          <p:spPr bwMode="auto">
            <a:xfrm>
              <a:off x="793" y="2160"/>
              <a:ext cx="1951" cy="0"/>
            </a:xfrm>
            <a:prstGeom prst="line">
              <a:avLst/>
            </a:prstGeom>
            <a:noFill/>
            <a:ln w="38100">
              <a:solidFill>
                <a:srgbClr val="CC66FF"/>
              </a:solidFill>
              <a:round/>
              <a:headEnd/>
              <a:tailEnd/>
            </a:ln>
            <a:effectLst/>
          </p:spPr>
          <p:txBody>
            <a:bodyPr/>
            <a:lstStyle/>
            <a:p>
              <a:endParaRPr lang="zh-CN" altLang="en-US"/>
            </a:p>
          </p:txBody>
        </p:sp>
        <p:sp>
          <p:nvSpPr>
            <p:cNvPr id="6160" name="Line 16"/>
            <p:cNvSpPr>
              <a:spLocks noChangeShapeType="1"/>
            </p:cNvSpPr>
            <p:nvPr/>
          </p:nvSpPr>
          <p:spPr bwMode="auto">
            <a:xfrm flipV="1">
              <a:off x="793" y="1933"/>
              <a:ext cx="0" cy="227"/>
            </a:xfrm>
            <a:prstGeom prst="line">
              <a:avLst/>
            </a:prstGeom>
            <a:noFill/>
            <a:ln w="38100">
              <a:solidFill>
                <a:srgbClr val="CC66FF"/>
              </a:solidFill>
              <a:round/>
              <a:headEnd/>
              <a:tailEnd type="triangle" w="med" len="med"/>
            </a:ln>
            <a:effectLst/>
          </p:spPr>
          <p:txBody>
            <a:bodyPr/>
            <a:lstStyle/>
            <a:p>
              <a:endParaRPr lang="zh-CN" altLang="en-US"/>
            </a:p>
          </p:txBody>
        </p:sp>
      </p:grpSp>
      <p:sp>
        <p:nvSpPr>
          <p:cNvPr id="6161" name="Text Box 17"/>
          <p:cNvSpPr txBox="1">
            <a:spLocks noChangeArrowheads="1"/>
          </p:cNvSpPr>
          <p:nvPr/>
        </p:nvSpPr>
        <p:spPr bwMode="auto">
          <a:xfrm>
            <a:off x="250825" y="3429000"/>
            <a:ext cx="2089150" cy="579438"/>
          </a:xfrm>
          <a:prstGeom prst="rect">
            <a:avLst/>
          </a:prstGeom>
          <a:noFill/>
          <a:ln w="9525">
            <a:noFill/>
            <a:miter lim="800000"/>
            <a:headEnd/>
            <a:tailEnd/>
          </a:ln>
          <a:effectLst/>
        </p:spPr>
        <p:txBody>
          <a:bodyPr>
            <a:spAutoFit/>
          </a:bodyPr>
          <a:lstStyle/>
          <a:p>
            <a:pPr>
              <a:spcBef>
                <a:spcPct val="50000"/>
              </a:spcBef>
            </a:pPr>
            <a:r>
              <a:rPr lang="zh-CN" altLang="en-US" sz="3200" b="0">
                <a:solidFill>
                  <a:srgbClr val="FF00FF"/>
                </a:solidFill>
                <a:ea typeface="宋体" pitchFamily="2" charset="-122"/>
              </a:rPr>
              <a:t>（</a:t>
            </a:r>
            <a:r>
              <a:rPr lang="zh-CN" altLang="en-US" sz="3200">
                <a:solidFill>
                  <a:srgbClr val="FF00FF"/>
                </a:solidFill>
                <a:ea typeface="宋体" pitchFamily="2" charset="-122"/>
              </a:rPr>
              <a:t>改变</a:t>
            </a:r>
            <a:r>
              <a:rPr lang="zh-CN" altLang="en-US" sz="3200" b="0">
                <a:solidFill>
                  <a:srgbClr val="FF00FF"/>
                </a:solidFill>
                <a:ea typeface="宋体" pitchFamily="2" charset="-122"/>
              </a:rPr>
              <a:t>）</a:t>
            </a:r>
          </a:p>
        </p:txBody>
      </p:sp>
      <p:sp>
        <p:nvSpPr>
          <p:cNvPr id="6162" name="Rectangle 18"/>
          <p:cNvSpPr>
            <a:spLocks noChangeArrowheads="1"/>
          </p:cNvSpPr>
          <p:nvPr/>
        </p:nvSpPr>
        <p:spPr bwMode="auto">
          <a:xfrm>
            <a:off x="6048375" y="3459163"/>
            <a:ext cx="2052638" cy="482600"/>
          </a:xfrm>
          <a:prstGeom prst="rect">
            <a:avLst/>
          </a:prstGeom>
          <a:noFill/>
          <a:ln w="9525" algn="ctr">
            <a:noFill/>
            <a:miter lim="800000"/>
            <a:headEnd/>
            <a:tailEnd/>
          </a:ln>
          <a:effectLst/>
        </p:spPr>
        <p:txBody>
          <a:bodyPr>
            <a:spAutoFit/>
          </a:bodyPr>
          <a:lstStyle/>
          <a:p>
            <a:pPr>
              <a:lnSpc>
                <a:spcPct val="80000"/>
              </a:lnSpc>
            </a:pPr>
            <a:r>
              <a:rPr lang="zh-CN" altLang="en-US" sz="3200">
                <a:solidFill>
                  <a:srgbClr val="FF00FF"/>
                </a:solidFill>
                <a:ea typeface="宋体" pitchFamily="2" charset="-122"/>
              </a:rPr>
              <a:t>（改变）</a:t>
            </a:r>
          </a:p>
        </p:txBody>
      </p:sp>
      <p:sp>
        <p:nvSpPr>
          <p:cNvPr id="6163" name="Text Box 19"/>
          <p:cNvSpPr txBox="1">
            <a:spLocks noChangeArrowheads="1"/>
          </p:cNvSpPr>
          <p:nvPr/>
        </p:nvSpPr>
        <p:spPr bwMode="gray">
          <a:xfrm>
            <a:off x="1403350" y="1341438"/>
            <a:ext cx="6049963" cy="641350"/>
          </a:xfrm>
          <a:prstGeom prst="rect">
            <a:avLst/>
          </a:prstGeom>
          <a:noFill/>
          <a:ln w="9525">
            <a:noFill/>
            <a:miter lim="800000"/>
            <a:headEnd/>
            <a:tailEnd/>
          </a:ln>
          <a:effectLst/>
        </p:spPr>
        <p:txBody>
          <a:bodyPr>
            <a:spAutoFit/>
          </a:bodyPr>
          <a:lstStyle/>
          <a:p>
            <a:pPr>
              <a:spcBef>
                <a:spcPct val="50000"/>
              </a:spcBef>
            </a:pPr>
            <a:r>
              <a:rPr lang="zh-CN" altLang="en-US" sz="3600">
                <a:solidFill>
                  <a:schemeClr val="tx2"/>
                </a:solidFill>
                <a:ea typeface="宋体" pitchFamily="2" charset="-122"/>
              </a:rPr>
              <a:t>复习</a:t>
            </a:r>
            <a:r>
              <a:rPr lang="en-US" altLang="zh-CN" sz="3600">
                <a:ea typeface="宋体" pitchFamily="2" charset="-122"/>
              </a:rPr>
              <a:t>:</a:t>
            </a:r>
            <a:r>
              <a:rPr lang="zh-CN" altLang="en-US" sz="3600">
                <a:ea typeface="宋体" pitchFamily="2" charset="-122"/>
              </a:rPr>
              <a:t>表现型与基因型的关系</a:t>
            </a:r>
          </a:p>
        </p:txBody>
      </p:sp>
      <p:sp>
        <p:nvSpPr>
          <p:cNvPr id="6164" name="Text Box 20"/>
          <p:cNvSpPr txBox="1">
            <a:spLocks noChangeArrowheads="1"/>
          </p:cNvSpPr>
          <p:nvPr/>
        </p:nvSpPr>
        <p:spPr bwMode="gray">
          <a:xfrm>
            <a:off x="7596188"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ransition>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3C507583-3BA5-4278-8660-D33886BA6DFE}" type="datetime1">
              <a:rPr lang="zh-CN" altLang="en-US"/>
              <a:pPr/>
              <a:t>2015-5-21</a:t>
            </a:fld>
            <a:endParaRPr lang="en-US" altLang="zh-CN"/>
          </a:p>
        </p:txBody>
      </p:sp>
      <p:sp>
        <p:nvSpPr>
          <p:cNvPr id="47106" name="Text Box 2"/>
          <p:cNvSpPr txBox="1">
            <a:spLocks noChangeArrowheads="1"/>
          </p:cNvSpPr>
          <p:nvPr/>
        </p:nvSpPr>
        <p:spPr bwMode="auto">
          <a:xfrm>
            <a:off x="2362200" y="609600"/>
            <a:ext cx="4648200" cy="641350"/>
          </a:xfrm>
          <a:prstGeom prst="rect">
            <a:avLst/>
          </a:prstGeom>
          <a:noFill/>
          <a:ln w="9525">
            <a:noFill/>
            <a:miter lim="800000"/>
            <a:headEnd/>
            <a:tailEnd/>
          </a:ln>
          <a:effectLst/>
        </p:spPr>
        <p:txBody>
          <a:bodyPr>
            <a:spAutoFit/>
          </a:bodyPr>
          <a:lstStyle/>
          <a:p>
            <a:pPr>
              <a:spcBef>
                <a:spcPct val="50000"/>
              </a:spcBef>
            </a:pPr>
            <a:r>
              <a:rPr lang="zh-CN" altLang="en-US" sz="3600">
                <a:solidFill>
                  <a:schemeClr val="bg1"/>
                </a:solidFill>
                <a:latin typeface="楷体_GB2312" pitchFamily="49" charset="-122"/>
                <a:ea typeface="楷体_GB2312" pitchFamily="49" charset="-122"/>
              </a:rPr>
              <a:t>二、基因重组</a:t>
            </a:r>
          </a:p>
        </p:txBody>
      </p:sp>
      <p:sp>
        <p:nvSpPr>
          <p:cNvPr id="47107" name="Text Box 3"/>
          <p:cNvSpPr txBox="1">
            <a:spLocks noChangeArrowheads="1"/>
          </p:cNvSpPr>
          <p:nvPr/>
        </p:nvSpPr>
        <p:spPr bwMode="auto">
          <a:xfrm>
            <a:off x="769938" y="1676400"/>
            <a:ext cx="2667000" cy="519113"/>
          </a:xfrm>
          <a:prstGeom prst="rect">
            <a:avLst/>
          </a:prstGeom>
          <a:noFill/>
          <a:ln w="9525">
            <a:noFill/>
            <a:miter lim="800000"/>
            <a:headEnd/>
            <a:tailEnd/>
          </a:ln>
          <a:effectLst/>
        </p:spPr>
        <p:txBody>
          <a:bodyPr>
            <a:spAutoFit/>
          </a:bodyPr>
          <a:lstStyle/>
          <a:p>
            <a:pPr>
              <a:spcBef>
                <a:spcPct val="50000"/>
              </a:spcBef>
            </a:pP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、概念</a:t>
            </a:r>
            <a:r>
              <a:rPr lang="en-US" altLang="zh-CN" sz="2800">
                <a:latin typeface="楷体_GB2312" pitchFamily="49" charset="-122"/>
                <a:ea typeface="楷体_GB2312" pitchFamily="49" charset="-122"/>
              </a:rPr>
              <a:t>:</a:t>
            </a:r>
          </a:p>
        </p:txBody>
      </p:sp>
      <p:sp>
        <p:nvSpPr>
          <p:cNvPr id="47108" name="Text Box 4"/>
          <p:cNvSpPr txBox="1">
            <a:spLocks noChangeArrowheads="1"/>
          </p:cNvSpPr>
          <p:nvPr/>
        </p:nvSpPr>
        <p:spPr bwMode="auto">
          <a:xfrm>
            <a:off x="2362200" y="1676400"/>
            <a:ext cx="6203950" cy="946150"/>
          </a:xfrm>
          <a:prstGeom prst="rect">
            <a:avLst/>
          </a:prstGeom>
          <a:noFill/>
          <a:ln w="9525">
            <a:noFill/>
            <a:miter lim="800000"/>
            <a:headEnd/>
            <a:tailEnd/>
          </a:ln>
          <a:effectLst/>
        </p:spPr>
        <p:txBody>
          <a:bodyPr>
            <a:spAutoFit/>
          </a:bodyPr>
          <a:lstStyle/>
          <a:p>
            <a:pPr>
              <a:spcBef>
                <a:spcPct val="50000"/>
              </a:spcBef>
            </a:pPr>
            <a:r>
              <a:rPr lang="zh-CN" altLang="en-US" sz="2800">
                <a:latin typeface="楷体_GB2312" pitchFamily="49" charset="-122"/>
                <a:ea typeface="楷体_GB2312" pitchFamily="49" charset="-122"/>
              </a:rPr>
              <a:t>在生物进行</a:t>
            </a:r>
            <a:r>
              <a:rPr lang="zh-CN" altLang="en-US" sz="2800">
                <a:solidFill>
                  <a:srgbClr val="FF0000"/>
                </a:solidFill>
                <a:latin typeface="楷体_GB2312" pitchFamily="49" charset="-122"/>
                <a:ea typeface="楷体_GB2312" pitchFamily="49" charset="-122"/>
              </a:rPr>
              <a:t>有性生殖过程</a:t>
            </a:r>
            <a:r>
              <a:rPr lang="zh-CN" altLang="en-US" sz="2800">
                <a:latin typeface="楷体_GB2312" pitchFamily="49" charset="-122"/>
                <a:ea typeface="楷体_GB2312" pitchFamily="49" charset="-122"/>
              </a:rPr>
              <a:t>中</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控制不同性状的基因的自由组合</a:t>
            </a:r>
            <a:r>
              <a:rPr lang="en-US" altLang="zh-CN" sz="2800">
                <a:latin typeface="楷体_GB2312" pitchFamily="49" charset="-122"/>
                <a:ea typeface="楷体_GB2312" pitchFamily="49" charset="-122"/>
              </a:rPr>
              <a:t>.</a:t>
            </a:r>
          </a:p>
        </p:txBody>
      </p:sp>
      <p:sp>
        <p:nvSpPr>
          <p:cNvPr id="47115" name="Text Box 11"/>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47117" name="Text Box 13"/>
          <p:cNvSpPr txBox="1">
            <a:spLocks noChangeArrowheads="1"/>
          </p:cNvSpPr>
          <p:nvPr/>
        </p:nvSpPr>
        <p:spPr bwMode="gray">
          <a:xfrm>
            <a:off x="1908175" y="3357563"/>
            <a:ext cx="5184775" cy="2225675"/>
          </a:xfrm>
          <a:prstGeom prst="rect">
            <a:avLst/>
          </a:prstGeom>
          <a:noFill/>
          <a:ln w="9525">
            <a:noFill/>
            <a:miter lim="800000"/>
            <a:headEnd/>
            <a:tailEnd/>
          </a:ln>
          <a:effectLst/>
        </p:spPr>
        <p:txBody>
          <a:bodyPr>
            <a:spAutoFit/>
          </a:bodyPr>
          <a:lstStyle/>
          <a:p>
            <a:pPr>
              <a:spcBef>
                <a:spcPct val="50000"/>
              </a:spcBef>
            </a:pPr>
            <a:r>
              <a:rPr lang="zh-CN" altLang="en-US" sz="4000"/>
              <a:t>为什么无性生殖生物没有基因重组</a:t>
            </a:r>
            <a:r>
              <a:rPr lang="en-US" altLang="zh-CN" sz="4000"/>
              <a:t>?</a:t>
            </a:r>
          </a:p>
          <a:p>
            <a:pPr>
              <a:spcBef>
                <a:spcPct val="50000"/>
              </a:spcBef>
            </a:pPr>
            <a:r>
              <a:rPr lang="zh-CN" altLang="en-US" sz="4000"/>
              <a:t>没有减数分裂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p:cTn id="7" dur="500" fill="hold"/>
                                        <p:tgtEl>
                                          <p:spTgt spid="47107"/>
                                        </p:tgtEl>
                                        <p:attrNameLst>
                                          <p:attrName>ppt_w</p:attrName>
                                        </p:attrNameLst>
                                      </p:cBhvr>
                                      <p:tavLst>
                                        <p:tav tm="0">
                                          <p:val>
                                            <p:fltVal val="0"/>
                                          </p:val>
                                        </p:tav>
                                        <p:tav tm="100000">
                                          <p:val>
                                            <p:strVal val="#ppt_w"/>
                                          </p:val>
                                        </p:tav>
                                      </p:tavLst>
                                    </p:anim>
                                    <p:anim calcmode="lin" valueType="num">
                                      <p:cBhvr>
                                        <p:cTn id="8" dur="500" fill="hold"/>
                                        <p:tgtEl>
                                          <p:spTgt spid="47107"/>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7108"/>
                                        </p:tgtEl>
                                        <p:attrNameLst>
                                          <p:attrName>style.visibility</p:attrName>
                                        </p:attrNameLst>
                                      </p:cBhvr>
                                      <p:to>
                                        <p:strVal val="visible"/>
                                      </p:to>
                                    </p:set>
                                    <p:anim calcmode="lin" valueType="num">
                                      <p:cBhvr>
                                        <p:cTn id="11" dur="500" fill="hold"/>
                                        <p:tgtEl>
                                          <p:spTgt spid="47108"/>
                                        </p:tgtEl>
                                        <p:attrNameLst>
                                          <p:attrName>ppt_w</p:attrName>
                                        </p:attrNameLst>
                                      </p:cBhvr>
                                      <p:tavLst>
                                        <p:tav tm="0">
                                          <p:val>
                                            <p:fltVal val="0"/>
                                          </p:val>
                                        </p:tav>
                                        <p:tav tm="100000">
                                          <p:val>
                                            <p:strVal val="#ppt_w"/>
                                          </p:val>
                                        </p:tav>
                                      </p:tavLst>
                                    </p:anim>
                                    <p:anim calcmode="lin" valueType="num">
                                      <p:cBhvr>
                                        <p:cTn id="12" dur="500" fill="hold"/>
                                        <p:tgtEl>
                                          <p:spTgt spid="47108"/>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17">
                                            <p:txEl>
                                              <p:pRg st="0" end="0"/>
                                            </p:txEl>
                                          </p:spTgt>
                                        </p:tgtEl>
                                        <p:attrNameLst>
                                          <p:attrName>style.visibility</p:attrName>
                                        </p:attrNameLst>
                                      </p:cBhvr>
                                      <p:to>
                                        <p:strVal val="visible"/>
                                      </p:to>
                                    </p:set>
                                    <p:animEffect transition="in" filter="blinds(horizontal)">
                                      <p:cBhvr>
                                        <p:cTn id="17" dur="500"/>
                                        <p:tgtEl>
                                          <p:spTgt spid="471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17">
                                            <p:txEl>
                                              <p:pRg st="1" end="1"/>
                                            </p:txEl>
                                          </p:spTgt>
                                        </p:tgtEl>
                                        <p:attrNameLst>
                                          <p:attrName>style.visibility</p:attrName>
                                        </p:attrNameLst>
                                      </p:cBhvr>
                                      <p:to>
                                        <p:strVal val="visible"/>
                                      </p:to>
                                    </p:set>
                                    <p:animEffect transition="in" filter="blinds(horizontal)">
                                      <p:cBhvr>
                                        <p:cTn id="22" dur="500"/>
                                        <p:tgtEl>
                                          <p:spTgt spid="471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P spid="47108" grpId="0" autoUpdateAnimBg="0"/>
      <p:bldP spid="4711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28374053-25A5-4D32-AD4E-F9238F737BA6}" type="datetime1">
              <a:rPr lang="zh-CN" altLang="en-US"/>
              <a:pPr/>
              <a:t>2015-5-21</a:t>
            </a:fld>
            <a:endParaRPr lang="en-US" altLang="zh-CN"/>
          </a:p>
        </p:txBody>
      </p:sp>
      <p:sp>
        <p:nvSpPr>
          <p:cNvPr id="132100" name="Text Box 4"/>
          <p:cNvSpPr txBox="1">
            <a:spLocks noChangeArrowheads="1"/>
          </p:cNvSpPr>
          <p:nvPr/>
        </p:nvSpPr>
        <p:spPr bwMode="auto">
          <a:xfrm>
            <a:off x="960438" y="1773238"/>
            <a:ext cx="3455987" cy="519112"/>
          </a:xfrm>
          <a:prstGeom prst="rect">
            <a:avLst/>
          </a:prstGeom>
          <a:noFill/>
          <a:ln w="9525">
            <a:noFill/>
            <a:miter lim="800000"/>
            <a:headEnd/>
            <a:tailEnd/>
          </a:ln>
          <a:effectLst/>
        </p:spPr>
        <p:txBody>
          <a:bodyPr>
            <a:spAutoFit/>
          </a:bodyPr>
          <a:lstStyle/>
          <a:p>
            <a:pPr>
              <a:spcBef>
                <a:spcPct val="50000"/>
              </a:spcBef>
            </a:pP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、基因重组的时机</a:t>
            </a:r>
            <a:r>
              <a:rPr lang="en-US" altLang="zh-CN" sz="2800">
                <a:latin typeface="楷体_GB2312" pitchFamily="49" charset="-122"/>
                <a:ea typeface="楷体_GB2312" pitchFamily="49" charset="-122"/>
              </a:rPr>
              <a:t>:</a:t>
            </a:r>
          </a:p>
        </p:txBody>
      </p:sp>
      <p:sp>
        <p:nvSpPr>
          <p:cNvPr id="132101" name="Rectangle 5"/>
          <p:cNvSpPr>
            <a:spLocks noChangeArrowheads="1"/>
          </p:cNvSpPr>
          <p:nvPr/>
        </p:nvSpPr>
        <p:spPr bwMode="auto">
          <a:xfrm flipH="1" flipV="1">
            <a:off x="960438" y="2492374"/>
            <a:ext cx="6851922" cy="523220"/>
          </a:xfrm>
          <a:prstGeom prst="rect">
            <a:avLst/>
          </a:prstGeom>
          <a:noFill/>
          <a:ln w="9525">
            <a:noFill/>
            <a:miter lim="800000"/>
            <a:headEnd/>
            <a:tailEnd/>
          </a:ln>
          <a:effectLst/>
        </p:spPr>
        <p:txBody>
          <a:bodyPr rot="10800000" wrap="square">
            <a:spAutoFit/>
          </a:bodyPr>
          <a:lstStyle/>
          <a:p>
            <a:r>
              <a:rPr lang="en-US" altLang="zh-CN" sz="2800" dirty="0">
                <a:solidFill>
                  <a:srgbClr val="0000FF"/>
                </a:solidFill>
                <a:latin typeface="楷体_GB2312" pitchFamily="49" charset="-122"/>
                <a:ea typeface="楷体_GB2312" pitchFamily="49" charset="-122"/>
              </a:rPr>
              <a:t>①</a:t>
            </a:r>
            <a:r>
              <a:rPr lang="zh-CN" altLang="en-US" sz="2800" dirty="0">
                <a:solidFill>
                  <a:srgbClr val="0000FF"/>
                </a:solidFill>
                <a:latin typeface="楷体_GB2312" pitchFamily="49" charset="-122"/>
                <a:ea typeface="楷体_GB2312" pitchFamily="49" charset="-122"/>
              </a:rPr>
              <a:t>基因的</a:t>
            </a:r>
            <a:r>
              <a:rPr lang="zh-CN" altLang="en-US" sz="2800" dirty="0" smtClean="0">
                <a:solidFill>
                  <a:srgbClr val="0000FF"/>
                </a:solidFill>
                <a:latin typeface="楷体_GB2312" pitchFamily="49" charset="-122"/>
                <a:ea typeface="楷体_GB2312" pitchFamily="49" charset="-122"/>
              </a:rPr>
              <a:t>自由组合</a:t>
            </a:r>
            <a:r>
              <a:rPr lang="en-US" altLang="zh-CN" sz="2800" dirty="0" smtClean="0">
                <a:solidFill>
                  <a:srgbClr val="0000FF"/>
                </a:solidFill>
                <a:latin typeface="楷体_GB2312" pitchFamily="49" charset="-122"/>
                <a:ea typeface="楷体_GB2312" pitchFamily="49" charset="-122"/>
              </a:rPr>
              <a:t>:</a:t>
            </a:r>
            <a:r>
              <a:rPr lang="zh-CN" altLang="en-US" dirty="0" smtClean="0">
                <a:solidFill>
                  <a:srgbClr val="7030A0"/>
                </a:solidFill>
                <a:latin typeface="楷体_GB2312" pitchFamily="49" charset="-122"/>
                <a:ea typeface="楷体_GB2312" pitchFamily="49" charset="-122"/>
              </a:rPr>
              <a:t>（减数第一次分裂后期）</a:t>
            </a:r>
            <a:endParaRPr lang="en-US" altLang="zh-CN" dirty="0">
              <a:solidFill>
                <a:srgbClr val="7030A0"/>
              </a:solidFill>
              <a:latin typeface="楷体_GB2312" pitchFamily="49" charset="-122"/>
              <a:ea typeface="楷体_GB2312" pitchFamily="49" charset="-122"/>
            </a:endParaRPr>
          </a:p>
        </p:txBody>
      </p:sp>
      <p:sp>
        <p:nvSpPr>
          <p:cNvPr id="132102" name="Rectangle 6"/>
          <p:cNvSpPr>
            <a:spLocks noChangeArrowheads="1"/>
          </p:cNvSpPr>
          <p:nvPr/>
        </p:nvSpPr>
        <p:spPr bwMode="auto">
          <a:xfrm flipH="1" flipV="1">
            <a:off x="885824" y="4381500"/>
            <a:ext cx="7358583" cy="954107"/>
          </a:xfrm>
          <a:prstGeom prst="rect">
            <a:avLst/>
          </a:prstGeom>
          <a:noFill/>
          <a:ln w="9525">
            <a:noFill/>
            <a:miter lim="800000"/>
            <a:headEnd/>
            <a:tailEnd/>
          </a:ln>
          <a:effectLst/>
        </p:spPr>
        <p:txBody>
          <a:bodyPr rot="10800000" wrap="square">
            <a:spAutoFit/>
          </a:bodyPr>
          <a:lstStyle/>
          <a:p>
            <a:r>
              <a:rPr lang="en-US" altLang="zh-CN" sz="2800" dirty="0">
                <a:solidFill>
                  <a:srgbClr val="0000FF"/>
                </a:solidFill>
                <a:latin typeface="楷体_GB2312" pitchFamily="49" charset="-122"/>
                <a:ea typeface="楷体_GB2312" pitchFamily="49" charset="-122"/>
              </a:rPr>
              <a:t>②</a:t>
            </a:r>
            <a:r>
              <a:rPr lang="zh-CN" altLang="en-US" sz="2800" dirty="0">
                <a:solidFill>
                  <a:srgbClr val="0000FF"/>
                </a:solidFill>
                <a:latin typeface="楷体_GB2312" pitchFamily="49" charset="-122"/>
                <a:ea typeface="楷体_GB2312" pitchFamily="49" charset="-122"/>
              </a:rPr>
              <a:t>基因的交叉互换</a:t>
            </a:r>
            <a:r>
              <a:rPr lang="en-US" altLang="zh-CN" sz="2800" dirty="0" smtClean="0">
                <a:solidFill>
                  <a:srgbClr val="0000FF"/>
                </a:solidFill>
                <a:latin typeface="楷体_GB2312" pitchFamily="49" charset="-122"/>
                <a:ea typeface="楷体_GB2312" pitchFamily="49" charset="-122"/>
              </a:rPr>
              <a:t>:</a:t>
            </a:r>
            <a:r>
              <a:rPr lang="zh-CN" altLang="en-US" dirty="0">
                <a:solidFill>
                  <a:srgbClr val="7030A0"/>
                </a:solidFill>
                <a:latin typeface="楷体_GB2312" pitchFamily="49" charset="-122"/>
                <a:ea typeface="楷体_GB2312" pitchFamily="49" charset="-122"/>
              </a:rPr>
              <a:t>（减数第一次</a:t>
            </a:r>
            <a:r>
              <a:rPr lang="zh-CN" altLang="en-US" dirty="0" smtClean="0">
                <a:solidFill>
                  <a:srgbClr val="7030A0"/>
                </a:solidFill>
                <a:latin typeface="楷体_GB2312" pitchFamily="49" charset="-122"/>
                <a:ea typeface="楷体_GB2312" pitchFamily="49" charset="-122"/>
              </a:rPr>
              <a:t>分裂前期、四分体时期）</a:t>
            </a:r>
            <a:endParaRPr lang="en-US" altLang="zh-CN" dirty="0">
              <a:solidFill>
                <a:srgbClr val="7030A0"/>
              </a:solidFill>
              <a:latin typeface="楷体_GB2312" pitchFamily="49" charset="-122"/>
              <a:ea typeface="楷体_GB2312" pitchFamily="49" charset="-122"/>
            </a:endParaRPr>
          </a:p>
          <a:p>
            <a:endParaRPr lang="en-US" altLang="zh-CN" sz="2800" dirty="0">
              <a:latin typeface="楷体_GB2312" pitchFamily="49" charset="-122"/>
              <a:ea typeface="楷体_GB2312" pitchFamily="49" charset="-122"/>
            </a:endParaRPr>
          </a:p>
        </p:txBody>
      </p:sp>
      <p:sp>
        <p:nvSpPr>
          <p:cNvPr id="132103" name="Rectangle 7"/>
          <p:cNvSpPr>
            <a:spLocks noChangeArrowheads="1"/>
          </p:cNvSpPr>
          <p:nvPr/>
        </p:nvSpPr>
        <p:spPr bwMode="auto">
          <a:xfrm>
            <a:off x="2687638" y="3141663"/>
            <a:ext cx="5715000" cy="946150"/>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非同源染色体上的非等位基因的</a:t>
            </a:r>
          </a:p>
          <a:p>
            <a:r>
              <a:rPr lang="zh-CN" altLang="en-US" sz="2800">
                <a:latin typeface="楷体_GB2312" pitchFamily="49" charset="-122"/>
                <a:ea typeface="楷体_GB2312" pitchFamily="49" charset="-122"/>
              </a:rPr>
              <a:t>自由组合</a:t>
            </a:r>
          </a:p>
        </p:txBody>
      </p:sp>
      <p:sp>
        <p:nvSpPr>
          <p:cNvPr id="132104" name="Rectangle 8"/>
          <p:cNvSpPr>
            <a:spLocks noChangeArrowheads="1"/>
          </p:cNvSpPr>
          <p:nvPr/>
        </p:nvSpPr>
        <p:spPr bwMode="auto">
          <a:xfrm>
            <a:off x="2687638" y="5157788"/>
            <a:ext cx="5916612" cy="946150"/>
          </a:xfrm>
          <a:prstGeom prst="rect">
            <a:avLst/>
          </a:prstGeom>
          <a:noFill/>
          <a:ln w="9525">
            <a:noFill/>
            <a:miter lim="800000"/>
            <a:headEnd/>
            <a:tailEnd/>
          </a:ln>
          <a:effectLst/>
        </p:spPr>
        <p:txBody>
          <a:bodyPr>
            <a:spAutoFit/>
          </a:bodyPr>
          <a:lstStyle/>
          <a:p>
            <a:r>
              <a:rPr lang="zh-CN" altLang="en-US" sz="2800">
                <a:latin typeface="楷体_GB2312" pitchFamily="49" charset="-122"/>
                <a:ea typeface="楷体_GB2312" pitchFamily="49" charset="-122"/>
              </a:rPr>
              <a:t>同源染色体上的非姐妹染色单体之间</a:t>
            </a:r>
          </a:p>
          <a:p>
            <a:r>
              <a:rPr lang="zh-CN" altLang="en-US" sz="2800">
                <a:latin typeface="楷体_GB2312" pitchFamily="49" charset="-122"/>
                <a:ea typeface="楷体_GB2312" pitchFamily="49" charset="-122"/>
              </a:rPr>
              <a:t>发生局部互换</a:t>
            </a:r>
            <a:r>
              <a:rPr lang="en-US" altLang="zh-CN" sz="2800">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 calcmode="lin" valueType="num">
                                      <p:cBhvr>
                                        <p:cTn id="7" dur="500" fill="hold"/>
                                        <p:tgtEl>
                                          <p:spTgt spid="132100"/>
                                        </p:tgtEl>
                                        <p:attrNameLst>
                                          <p:attrName>ppt_w</p:attrName>
                                        </p:attrNameLst>
                                      </p:cBhvr>
                                      <p:tavLst>
                                        <p:tav tm="0">
                                          <p:val>
                                            <p:fltVal val="0"/>
                                          </p:val>
                                        </p:tav>
                                        <p:tav tm="100000">
                                          <p:val>
                                            <p:strVal val="#ppt_w"/>
                                          </p:val>
                                        </p:tav>
                                      </p:tavLst>
                                    </p:anim>
                                    <p:anim calcmode="lin" valueType="num">
                                      <p:cBhvr>
                                        <p:cTn id="8" dur="500" fill="hold"/>
                                        <p:tgtEl>
                                          <p:spTgt spid="13210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2101"/>
                                        </p:tgtEl>
                                        <p:attrNameLst>
                                          <p:attrName>style.visibility</p:attrName>
                                        </p:attrNameLst>
                                      </p:cBhvr>
                                      <p:to>
                                        <p:strVal val="visible"/>
                                      </p:to>
                                    </p:set>
                                    <p:animEffect transition="in" filter="wipe(left)">
                                      <p:cBhvr>
                                        <p:cTn id="13" dur="500"/>
                                        <p:tgtEl>
                                          <p:spTgt spid="132101"/>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32103"/>
                                        </p:tgtEl>
                                        <p:attrNameLst>
                                          <p:attrName>style.visibility</p:attrName>
                                        </p:attrNameLst>
                                      </p:cBhvr>
                                      <p:to>
                                        <p:strVal val="visible"/>
                                      </p:to>
                                    </p:set>
                                    <p:animEffect transition="in" filter="slide(fromBottom)">
                                      <p:cBhvr>
                                        <p:cTn id="16" dur="500"/>
                                        <p:tgtEl>
                                          <p:spTgt spid="1321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2102"/>
                                        </p:tgtEl>
                                        <p:attrNameLst>
                                          <p:attrName>style.visibility</p:attrName>
                                        </p:attrNameLst>
                                      </p:cBhvr>
                                      <p:to>
                                        <p:strVal val="visible"/>
                                      </p:to>
                                    </p:set>
                                    <p:animEffect transition="in" filter="wipe(left)">
                                      <p:cBhvr>
                                        <p:cTn id="21" dur="500"/>
                                        <p:tgtEl>
                                          <p:spTgt spid="132102"/>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32104"/>
                                        </p:tgtEl>
                                        <p:attrNameLst>
                                          <p:attrName>style.visibility</p:attrName>
                                        </p:attrNameLst>
                                      </p:cBhvr>
                                      <p:to>
                                        <p:strVal val="visible"/>
                                      </p:to>
                                    </p:set>
                                    <p:animEffect transition="in" filter="slide(fromBottom)">
                                      <p:cBhvr>
                                        <p:cTn id="24" dur="500"/>
                                        <p:tgtEl>
                                          <p:spTgt spid="13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P spid="132101" grpId="0" autoUpdateAnimBg="0"/>
      <p:bldP spid="132102" grpId="0" autoUpdateAnimBg="0"/>
      <p:bldP spid="132103" grpId="0"/>
      <p:bldP spid="1321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4"/>
          <p:cNvSpPr>
            <a:spLocks noGrp="1"/>
          </p:cNvSpPr>
          <p:nvPr>
            <p:ph type="dt" sz="half" idx="11"/>
          </p:nvPr>
        </p:nvSpPr>
        <p:spPr/>
        <p:txBody>
          <a:bodyPr/>
          <a:lstStyle/>
          <a:p>
            <a:fld id="{440A596A-C2FC-4320-90EA-721745D31729}" type="datetime1">
              <a:rPr lang="zh-CN" altLang="en-US"/>
              <a:pPr/>
              <a:t>2015-5-21</a:t>
            </a:fld>
            <a:endParaRPr lang="en-US" altLang="zh-CN"/>
          </a:p>
        </p:txBody>
      </p:sp>
      <p:pic>
        <p:nvPicPr>
          <p:cNvPr id="50178" name="Picture 2" descr="_02f4bs4u9lc9spp8jmn217fdr2epec4trkk9rneo_"/>
          <p:cNvPicPr>
            <a:picLocks noChangeAspect="1" noChangeArrowheads="1"/>
          </p:cNvPicPr>
          <p:nvPr/>
        </p:nvPicPr>
        <p:blipFill>
          <a:blip r:embed="rId2" cstate="print"/>
          <a:srcRect/>
          <a:stretch>
            <a:fillRect/>
          </a:stretch>
        </p:blipFill>
        <p:spPr bwMode="auto">
          <a:xfrm>
            <a:off x="1116013" y="1712913"/>
            <a:ext cx="7127875" cy="5029200"/>
          </a:xfrm>
          <a:prstGeom prst="rect">
            <a:avLst/>
          </a:prstGeom>
          <a:noFill/>
        </p:spPr>
      </p:pic>
      <p:sp>
        <p:nvSpPr>
          <p:cNvPr id="50179" name="AutoShape 3"/>
          <p:cNvSpPr>
            <a:spLocks noChangeArrowheads="1"/>
          </p:cNvSpPr>
          <p:nvPr/>
        </p:nvSpPr>
        <p:spPr bwMode="auto">
          <a:xfrm rot="10724459">
            <a:off x="1557338" y="2932113"/>
            <a:ext cx="908050" cy="536575"/>
          </a:xfrm>
          <a:prstGeom prst="wedgeEllipseCallout">
            <a:avLst>
              <a:gd name="adj1" fmla="val -45782"/>
              <a:gd name="adj2" fmla="val 70014"/>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a:r>
              <a:rPr kumimoji="1" lang="en-US" altLang="zh-CN" sz="2400" b="0">
                <a:solidFill>
                  <a:srgbClr val="FF0000"/>
                </a:solidFill>
                <a:latin typeface="Times New Roman" pitchFamily="18" charset="0"/>
                <a:ea typeface="方正姚体" pitchFamily="2" charset="-122"/>
              </a:rPr>
              <a:t>A</a:t>
            </a:r>
          </a:p>
        </p:txBody>
      </p:sp>
      <p:sp>
        <p:nvSpPr>
          <p:cNvPr id="50180" name="AutoShape 4"/>
          <p:cNvSpPr>
            <a:spLocks noChangeArrowheads="1"/>
          </p:cNvSpPr>
          <p:nvPr/>
        </p:nvSpPr>
        <p:spPr bwMode="auto">
          <a:xfrm rot="10724459">
            <a:off x="3003550" y="2855913"/>
            <a:ext cx="990600" cy="455612"/>
          </a:xfrm>
          <a:prstGeom prst="wedgeEllipseCallout">
            <a:avLst>
              <a:gd name="adj1" fmla="val 58921"/>
              <a:gd name="adj2" fmla="val 54093"/>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a:r>
              <a:rPr kumimoji="1" lang="en-US" altLang="zh-CN" sz="2400" b="0">
                <a:solidFill>
                  <a:srgbClr val="FF0000"/>
                </a:solidFill>
                <a:latin typeface="Times New Roman" pitchFamily="18" charset="0"/>
                <a:ea typeface="方正姚体" pitchFamily="2" charset="-122"/>
              </a:rPr>
              <a:t>a</a:t>
            </a:r>
          </a:p>
        </p:txBody>
      </p:sp>
      <p:sp>
        <p:nvSpPr>
          <p:cNvPr id="50181" name="AutoShape 5"/>
          <p:cNvSpPr>
            <a:spLocks noChangeArrowheads="1"/>
          </p:cNvSpPr>
          <p:nvPr/>
        </p:nvSpPr>
        <p:spPr bwMode="auto">
          <a:xfrm>
            <a:off x="1555750" y="4227513"/>
            <a:ext cx="838200" cy="457200"/>
          </a:xfrm>
          <a:prstGeom prst="wedgeEllipseCallout">
            <a:avLst>
              <a:gd name="adj1" fmla="val 54167"/>
              <a:gd name="adj2" fmla="val 78472"/>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50182" name="AutoShape 6"/>
          <p:cNvSpPr>
            <a:spLocks noChangeArrowheads="1"/>
          </p:cNvSpPr>
          <p:nvPr/>
        </p:nvSpPr>
        <p:spPr bwMode="auto">
          <a:xfrm>
            <a:off x="2622550" y="4303713"/>
            <a:ext cx="838200" cy="457200"/>
          </a:xfrm>
          <a:prstGeom prst="wedgeEllipseCallout">
            <a:avLst>
              <a:gd name="adj1" fmla="val -40907"/>
              <a:gd name="adj2" fmla="val 80556"/>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50183" name="AutoShape 7"/>
          <p:cNvSpPr>
            <a:spLocks noChangeArrowheads="1"/>
          </p:cNvSpPr>
          <p:nvPr/>
        </p:nvSpPr>
        <p:spPr bwMode="auto">
          <a:xfrm rot="10724459">
            <a:off x="4984750" y="2932113"/>
            <a:ext cx="908050" cy="536575"/>
          </a:xfrm>
          <a:prstGeom prst="wedgeEllipseCallout">
            <a:avLst>
              <a:gd name="adj1" fmla="val -46014"/>
              <a:gd name="adj2" fmla="val 56694"/>
            </a:avLst>
          </a:prstGeom>
          <a:gradFill rotWithShape="0">
            <a:gsLst>
              <a:gs pos="0">
                <a:srgbClr val="CCFFCC"/>
              </a:gs>
              <a:gs pos="100000">
                <a:srgbClr val="66FF66"/>
              </a:gs>
            </a:gsLst>
            <a:path path="rect">
              <a:fillToRect l="50000" t="50000" r="50000" b="50000"/>
            </a:path>
          </a:gradFill>
          <a:ln w="12700">
            <a:noFill/>
            <a:miter lim="800000"/>
            <a:headEnd type="none" w="sm" len="sm"/>
            <a:tailEnd type="none" w="sm" len="sm"/>
          </a:ln>
          <a:effectLst/>
        </p:spPr>
        <p:txBody>
          <a:bodyPr rot="10800000"/>
          <a:lstStyle/>
          <a:p>
            <a:pPr algn="ctr" eaLnBrk="0" hangingPunct="0"/>
            <a:r>
              <a:rPr lang="en-US" altLang="zh-CN" sz="2400" b="0">
                <a:solidFill>
                  <a:srgbClr val="FF0000"/>
                </a:solidFill>
                <a:latin typeface="Times New Roman" pitchFamily="18" charset="0"/>
                <a:ea typeface="方正姚体" pitchFamily="2" charset="-122"/>
              </a:rPr>
              <a:t>A</a:t>
            </a:r>
          </a:p>
        </p:txBody>
      </p:sp>
      <p:sp>
        <p:nvSpPr>
          <p:cNvPr id="50184" name="AutoShape 8"/>
          <p:cNvSpPr>
            <a:spLocks noChangeArrowheads="1"/>
          </p:cNvSpPr>
          <p:nvPr/>
        </p:nvSpPr>
        <p:spPr bwMode="auto">
          <a:xfrm rot="10724459">
            <a:off x="6661150" y="2932113"/>
            <a:ext cx="990600" cy="455612"/>
          </a:xfrm>
          <a:prstGeom prst="wedgeEllipseCallout">
            <a:avLst>
              <a:gd name="adj1" fmla="val 38023"/>
              <a:gd name="adj2" fmla="val 64088"/>
            </a:avLst>
          </a:prstGeom>
          <a:gradFill rotWithShape="0">
            <a:gsLst>
              <a:gs pos="0">
                <a:srgbClr val="CCFFCC"/>
              </a:gs>
              <a:gs pos="100000">
                <a:srgbClr val="66FF66"/>
              </a:gs>
            </a:gsLst>
            <a:path path="rect">
              <a:fillToRect l="50000" t="50000" r="50000" b="50000"/>
            </a:path>
          </a:gradFill>
          <a:ln w="12700">
            <a:noFill/>
            <a:miter lim="800000"/>
            <a:headEnd type="none" w="sm" len="sm"/>
            <a:tailEnd type="none" w="sm" len="sm"/>
          </a:ln>
          <a:effectLst/>
        </p:spPr>
        <p:txBody>
          <a:bodyPr rot="10800000"/>
          <a:lstStyle/>
          <a:p>
            <a:pPr algn="ctr" eaLnBrk="0" hangingPunct="0"/>
            <a:r>
              <a:rPr lang="en-US" altLang="zh-CN" sz="2400" b="0">
                <a:solidFill>
                  <a:srgbClr val="FF0000"/>
                </a:solidFill>
                <a:latin typeface="Times New Roman" pitchFamily="18" charset="0"/>
                <a:ea typeface="方正姚体" pitchFamily="2" charset="-122"/>
              </a:rPr>
              <a:t>a</a:t>
            </a:r>
          </a:p>
        </p:txBody>
      </p:sp>
      <p:sp>
        <p:nvSpPr>
          <p:cNvPr id="50185" name="AutoShape 9"/>
          <p:cNvSpPr>
            <a:spLocks noChangeArrowheads="1"/>
          </p:cNvSpPr>
          <p:nvPr/>
        </p:nvSpPr>
        <p:spPr bwMode="auto">
          <a:xfrm>
            <a:off x="6661150" y="4456113"/>
            <a:ext cx="838200" cy="457200"/>
          </a:xfrm>
          <a:prstGeom prst="wedgeEllipseCallout">
            <a:avLst>
              <a:gd name="adj1" fmla="val -61931"/>
              <a:gd name="adj2" fmla="val 84375"/>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eaLnBrk="0" hangingPunct="0"/>
            <a:r>
              <a:rPr lang="en-US" altLang="zh-CN" sz="2400" b="0">
                <a:solidFill>
                  <a:srgbClr val="FF0000"/>
                </a:solidFill>
                <a:latin typeface="Times New Roman" pitchFamily="18" charset="0"/>
                <a:ea typeface="方正姚体" pitchFamily="2" charset="-122"/>
              </a:rPr>
              <a:t>B</a:t>
            </a:r>
          </a:p>
        </p:txBody>
      </p:sp>
      <p:grpSp>
        <p:nvGrpSpPr>
          <p:cNvPr id="50186" name="Group 10"/>
          <p:cNvGrpSpPr>
            <a:grpSpLocks/>
          </p:cNvGrpSpPr>
          <p:nvPr/>
        </p:nvGrpSpPr>
        <p:grpSpPr bwMode="auto">
          <a:xfrm>
            <a:off x="2317750" y="2779713"/>
            <a:ext cx="685800" cy="2133600"/>
            <a:chOff x="1488" y="1344"/>
            <a:chExt cx="432" cy="1344"/>
          </a:xfrm>
        </p:grpSpPr>
        <p:sp>
          <p:nvSpPr>
            <p:cNvPr id="50187" name="Line 11"/>
            <p:cNvSpPr>
              <a:spLocks noChangeShapeType="1"/>
            </p:cNvSpPr>
            <p:nvPr/>
          </p:nvSpPr>
          <p:spPr bwMode="auto">
            <a:xfrm>
              <a:off x="1488" y="1344"/>
              <a:ext cx="192" cy="0"/>
            </a:xfrm>
            <a:prstGeom prst="line">
              <a:avLst/>
            </a:prstGeom>
            <a:noFill/>
            <a:ln w="76200">
              <a:solidFill>
                <a:srgbClr val="33CC33"/>
              </a:solidFill>
              <a:round/>
              <a:headEnd type="none" w="sm" len="sm"/>
              <a:tailEnd type="none" w="sm" len="sm"/>
            </a:ln>
            <a:effectLst/>
          </p:spPr>
          <p:txBody>
            <a:bodyPr wrap="none"/>
            <a:lstStyle/>
            <a:p>
              <a:endParaRPr lang="zh-CN" altLang="en-US"/>
            </a:p>
          </p:txBody>
        </p:sp>
        <p:sp>
          <p:nvSpPr>
            <p:cNvPr id="50188" name="Line 12"/>
            <p:cNvSpPr>
              <a:spLocks noChangeShapeType="1"/>
            </p:cNvSpPr>
            <p:nvPr/>
          </p:nvSpPr>
          <p:spPr bwMode="auto">
            <a:xfrm>
              <a:off x="1776" y="1344"/>
              <a:ext cx="144" cy="0"/>
            </a:xfrm>
            <a:prstGeom prst="line">
              <a:avLst/>
            </a:prstGeom>
            <a:noFill/>
            <a:ln w="76200">
              <a:solidFill>
                <a:srgbClr val="008000"/>
              </a:solidFill>
              <a:round/>
              <a:headEnd type="none" w="sm" len="sm"/>
              <a:tailEnd type="none" w="sm" len="sm"/>
            </a:ln>
            <a:effectLst/>
          </p:spPr>
          <p:txBody>
            <a:bodyPr wrap="none"/>
            <a:lstStyle/>
            <a:p>
              <a:endParaRPr lang="zh-CN" altLang="en-US"/>
            </a:p>
          </p:txBody>
        </p:sp>
        <p:sp>
          <p:nvSpPr>
            <p:cNvPr id="50189" name="Line 13"/>
            <p:cNvSpPr>
              <a:spLocks noChangeShapeType="1"/>
            </p:cNvSpPr>
            <p:nvPr/>
          </p:nvSpPr>
          <p:spPr bwMode="auto">
            <a:xfrm>
              <a:off x="1632" y="2688"/>
              <a:ext cx="144" cy="0"/>
            </a:xfrm>
            <a:prstGeom prst="line">
              <a:avLst/>
            </a:prstGeom>
            <a:noFill/>
            <a:ln w="76200">
              <a:solidFill>
                <a:srgbClr val="0033CC"/>
              </a:solidFill>
              <a:round/>
              <a:headEnd type="none" w="sm" len="sm"/>
              <a:tailEnd type="none" w="sm" len="sm"/>
            </a:ln>
            <a:effectLst/>
          </p:spPr>
          <p:txBody>
            <a:bodyPr wrap="none"/>
            <a:lstStyle/>
            <a:p>
              <a:endParaRPr lang="zh-CN" altLang="en-US"/>
            </a:p>
          </p:txBody>
        </p:sp>
        <p:sp>
          <p:nvSpPr>
            <p:cNvPr id="50190" name="Line 14"/>
            <p:cNvSpPr>
              <a:spLocks noChangeShapeType="1"/>
            </p:cNvSpPr>
            <p:nvPr/>
          </p:nvSpPr>
          <p:spPr bwMode="auto">
            <a:xfrm>
              <a:off x="1488" y="2640"/>
              <a:ext cx="144" cy="0"/>
            </a:xfrm>
            <a:prstGeom prst="line">
              <a:avLst/>
            </a:prstGeom>
            <a:noFill/>
            <a:ln w="76200">
              <a:solidFill>
                <a:srgbClr val="0099FF"/>
              </a:solidFill>
              <a:round/>
              <a:headEnd type="none" w="sm" len="sm"/>
              <a:tailEnd type="none" w="sm" len="sm"/>
            </a:ln>
            <a:effectLst/>
          </p:spPr>
          <p:txBody>
            <a:bodyPr wrap="none"/>
            <a:lstStyle/>
            <a:p>
              <a:endParaRPr lang="zh-CN" altLang="en-US"/>
            </a:p>
          </p:txBody>
        </p:sp>
      </p:grpSp>
      <p:grpSp>
        <p:nvGrpSpPr>
          <p:cNvPr id="50191" name="Group 15"/>
          <p:cNvGrpSpPr>
            <a:grpSpLocks/>
          </p:cNvGrpSpPr>
          <p:nvPr/>
        </p:nvGrpSpPr>
        <p:grpSpPr bwMode="auto">
          <a:xfrm>
            <a:off x="5746750" y="2855913"/>
            <a:ext cx="1066800" cy="2209800"/>
            <a:chOff x="3648" y="1392"/>
            <a:chExt cx="672" cy="1392"/>
          </a:xfrm>
        </p:grpSpPr>
        <p:sp>
          <p:nvSpPr>
            <p:cNvPr id="50192" name="Line 16"/>
            <p:cNvSpPr>
              <a:spLocks noChangeShapeType="1"/>
            </p:cNvSpPr>
            <p:nvPr/>
          </p:nvSpPr>
          <p:spPr bwMode="auto">
            <a:xfrm>
              <a:off x="3648" y="1392"/>
              <a:ext cx="192" cy="0"/>
            </a:xfrm>
            <a:prstGeom prst="line">
              <a:avLst/>
            </a:prstGeom>
            <a:noFill/>
            <a:ln w="76200">
              <a:solidFill>
                <a:srgbClr val="33CC33"/>
              </a:solidFill>
              <a:round/>
              <a:headEnd type="none" w="sm" len="sm"/>
              <a:tailEnd type="none" w="sm" len="sm"/>
            </a:ln>
            <a:effectLst/>
          </p:spPr>
          <p:txBody>
            <a:bodyPr wrap="none"/>
            <a:lstStyle/>
            <a:p>
              <a:endParaRPr lang="zh-CN" altLang="en-US"/>
            </a:p>
          </p:txBody>
        </p:sp>
        <p:sp>
          <p:nvSpPr>
            <p:cNvPr id="50193" name="Line 17"/>
            <p:cNvSpPr>
              <a:spLocks noChangeShapeType="1"/>
            </p:cNvSpPr>
            <p:nvPr/>
          </p:nvSpPr>
          <p:spPr bwMode="auto">
            <a:xfrm>
              <a:off x="4128" y="1392"/>
              <a:ext cx="192" cy="0"/>
            </a:xfrm>
            <a:prstGeom prst="line">
              <a:avLst/>
            </a:prstGeom>
            <a:noFill/>
            <a:ln w="76200">
              <a:solidFill>
                <a:srgbClr val="008000"/>
              </a:solidFill>
              <a:round/>
              <a:headEnd type="none" w="sm" len="sm"/>
              <a:tailEnd type="none" w="sm" len="sm"/>
            </a:ln>
            <a:effectLst/>
          </p:spPr>
          <p:txBody>
            <a:bodyPr wrap="none"/>
            <a:lstStyle/>
            <a:p>
              <a:endParaRPr lang="zh-CN" altLang="en-US"/>
            </a:p>
          </p:txBody>
        </p:sp>
        <p:sp>
          <p:nvSpPr>
            <p:cNvPr id="50194" name="Line 18"/>
            <p:cNvSpPr>
              <a:spLocks noChangeShapeType="1"/>
            </p:cNvSpPr>
            <p:nvPr/>
          </p:nvSpPr>
          <p:spPr bwMode="auto">
            <a:xfrm>
              <a:off x="3744" y="2784"/>
              <a:ext cx="144" cy="0"/>
            </a:xfrm>
            <a:prstGeom prst="line">
              <a:avLst/>
            </a:prstGeom>
            <a:noFill/>
            <a:ln w="76200">
              <a:solidFill>
                <a:srgbClr val="0099FF"/>
              </a:solidFill>
              <a:round/>
              <a:headEnd type="none" w="sm" len="sm"/>
              <a:tailEnd type="none" w="sm" len="sm"/>
            </a:ln>
            <a:effectLst/>
          </p:spPr>
          <p:txBody>
            <a:bodyPr wrap="none"/>
            <a:lstStyle/>
            <a:p>
              <a:endParaRPr lang="zh-CN" altLang="en-US"/>
            </a:p>
          </p:txBody>
        </p:sp>
        <p:sp>
          <p:nvSpPr>
            <p:cNvPr id="50195" name="Line 19"/>
            <p:cNvSpPr>
              <a:spLocks noChangeShapeType="1"/>
            </p:cNvSpPr>
            <p:nvPr/>
          </p:nvSpPr>
          <p:spPr bwMode="auto">
            <a:xfrm>
              <a:off x="4080" y="2784"/>
              <a:ext cx="144" cy="0"/>
            </a:xfrm>
            <a:prstGeom prst="line">
              <a:avLst/>
            </a:prstGeom>
            <a:noFill/>
            <a:ln w="76200">
              <a:solidFill>
                <a:srgbClr val="0033CC"/>
              </a:solidFill>
              <a:round/>
              <a:headEnd type="none" w="sm" len="sm"/>
              <a:tailEnd type="none" w="sm" len="sm"/>
            </a:ln>
            <a:effectLst/>
          </p:spPr>
          <p:txBody>
            <a:bodyPr wrap="none"/>
            <a:lstStyle/>
            <a:p>
              <a:endParaRPr lang="zh-CN" altLang="en-US"/>
            </a:p>
          </p:txBody>
        </p:sp>
      </p:grpSp>
      <p:sp>
        <p:nvSpPr>
          <p:cNvPr id="50196" name="AutoShape 20"/>
          <p:cNvSpPr>
            <a:spLocks noChangeArrowheads="1"/>
          </p:cNvSpPr>
          <p:nvPr/>
        </p:nvSpPr>
        <p:spPr bwMode="auto">
          <a:xfrm>
            <a:off x="5213350" y="4456113"/>
            <a:ext cx="838200" cy="457200"/>
          </a:xfrm>
          <a:prstGeom prst="wedgeEllipseCallout">
            <a:avLst>
              <a:gd name="adj1" fmla="val 46023"/>
              <a:gd name="adj2" fmla="val 76736"/>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eaLnBrk="0" hangingPunct="0"/>
            <a:r>
              <a:rPr lang="en-US" altLang="zh-CN" sz="2400" b="0">
                <a:solidFill>
                  <a:srgbClr val="FF0000"/>
                </a:solidFill>
                <a:latin typeface="Times New Roman" pitchFamily="18" charset="0"/>
                <a:ea typeface="方正姚体" pitchFamily="2" charset="-122"/>
              </a:rPr>
              <a:t>b</a:t>
            </a:r>
          </a:p>
        </p:txBody>
      </p:sp>
      <p:sp>
        <p:nvSpPr>
          <p:cNvPr id="50197" name="Text Box 21"/>
          <p:cNvSpPr txBox="1">
            <a:spLocks noChangeArrowheads="1"/>
          </p:cNvSpPr>
          <p:nvPr/>
        </p:nvSpPr>
        <p:spPr bwMode="auto">
          <a:xfrm>
            <a:off x="1619250" y="549275"/>
            <a:ext cx="6551613" cy="1190625"/>
          </a:xfrm>
          <a:prstGeom prst="rect">
            <a:avLst/>
          </a:prstGeom>
          <a:noFill/>
          <a:ln w="9525" algn="ctr">
            <a:noFill/>
            <a:miter lim="800000"/>
            <a:headEnd/>
            <a:tailEnd/>
          </a:ln>
          <a:effectLst/>
        </p:spPr>
        <p:txBody>
          <a:bodyPr>
            <a:spAutoFit/>
          </a:bodyPr>
          <a:lstStyle/>
          <a:p>
            <a:pPr algn="ctr">
              <a:spcBef>
                <a:spcPct val="50000"/>
              </a:spcBef>
            </a:pPr>
            <a:r>
              <a:rPr lang="zh-CN" altLang="en-US" sz="3600">
                <a:solidFill>
                  <a:srgbClr val="FFFF00"/>
                </a:solidFill>
                <a:ea typeface="隶书" pitchFamily="49" charset="-122"/>
              </a:rPr>
              <a:t>同源染色体的非姐妹染色单体</a:t>
            </a:r>
            <a:r>
              <a:rPr lang="zh-CN" altLang="en-US" sz="3600">
                <a:solidFill>
                  <a:srgbClr val="0066FF"/>
                </a:solidFill>
                <a:ea typeface="隶书" pitchFamily="49" charset="-122"/>
              </a:rPr>
              <a:t>之间的交叉交换</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日期占位符 4"/>
          <p:cNvSpPr>
            <a:spLocks noGrp="1"/>
          </p:cNvSpPr>
          <p:nvPr>
            <p:ph type="dt" sz="half" idx="11"/>
          </p:nvPr>
        </p:nvSpPr>
        <p:spPr/>
        <p:txBody>
          <a:bodyPr/>
          <a:lstStyle/>
          <a:p>
            <a:fld id="{00FDE316-F5F2-4A07-9134-F46877FC4941}" type="datetime1">
              <a:rPr lang="zh-CN" altLang="en-US"/>
              <a:pPr/>
              <a:t>2015-5-21</a:t>
            </a:fld>
            <a:endParaRPr lang="en-US" altLang="zh-CN"/>
          </a:p>
        </p:txBody>
      </p:sp>
      <p:grpSp>
        <p:nvGrpSpPr>
          <p:cNvPr id="49154" name="Group 2"/>
          <p:cNvGrpSpPr>
            <a:grpSpLocks/>
          </p:cNvGrpSpPr>
          <p:nvPr/>
        </p:nvGrpSpPr>
        <p:grpSpPr bwMode="auto">
          <a:xfrm>
            <a:off x="4932363" y="1557338"/>
            <a:ext cx="3124200" cy="3886200"/>
            <a:chOff x="3089" y="864"/>
            <a:chExt cx="1968" cy="2448"/>
          </a:xfrm>
        </p:grpSpPr>
        <p:grpSp>
          <p:nvGrpSpPr>
            <p:cNvPr id="49155" name="Group 3"/>
            <p:cNvGrpSpPr>
              <a:grpSpLocks/>
            </p:cNvGrpSpPr>
            <p:nvPr/>
          </p:nvGrpSpPr>
          <p:grpSpPr bwMode="auto">
            <a:xfrm>
              <a:off x="3089" y="864"/>
              <a:ext cx="1968" cy="2448"/>
              <a:chOff x="3216" y="1200"/>
              <a:chExt cx="1968" cy="2448"/>
            </a:xfrm>
          </p:grpSpPr>
          <p:grpSp>
            <p:nvGrpSpPr>
              <p:cNvPr id="49156" name="Group 4"/>
              <p:cNvGrpSpPr>
                <a:grpSpLocks/>
              </p:cNvGrpSpPr>
              <p:nvPr/>
            </p:nvGrpSpPr>
            <p:grpSpPr bwMode="auto">
              <a:xfrm>
                <a:off x="3216" y="1200"/>
                <a:ext cx="1968" cy="2448"/>
                <a:chOff x="912" y="1392"/>
                <a:chExt cx="1440" cy="1824"/>
              </a:xfrm>
            </p:grpSpPr>
            <p:sp>
              <p:nvSpPr>
                <p:cNvPr id="49157" name="Oval 5"/>
                <p:cNvSpPr>
                  <a:spLocks noChangeArrowheads="1"/>
                </p:cNvSpPr>
                <p:nvPr/>
              </p:nvSpPr>
              <p:spPr bwMode="auto">
                <a:xfrm>
                  <a:off x="912" y="1392"/>
                  <a:ext cx="1440" cy="1152"/>
                </a:xfrm>
                <a:prstGeom prst="ellipse">
                  <a:avLst/>
                </a:prstGeom>
                <a:gradFill rotWithShape="0">
                  <a:gsLst>
                    <a:gs pos="0">
                      <a:srgbClr val="FFFFFF">
                        <a:gamma/>
                        <a:shade val="63137"/>
                        <a:invGamma/>
                      </a:srgbClr>
                    </a:gs>
                    <a:gs pos="50000">
                      <a:srgbClr val="FFFFFF"/>
                    </a:gs>
                    <a:gs pos="100000">
                      <a:srgbClr val="FFFFFF">
                        <a:gamma/>
                        <a:shade val="63137"/>
                        <a:invGamma/>
                      </a:srgbClr>
                    </a:gs>
                  </a:gsLst>
                  <a:lin ang="0" scaled="1"/>
                </a:gradFill>
                <a:ln w="12700">
                  <a:noFill/>
                  <a:round/>
                  <a:headEnd type="none" w="sm" len="sm"/>
                  <a:tailEnd type="none" w="sm" len="sm"/>
                </a:ln>
                <a:effectLst/>
              </p:spPr>
              <p:txBody>
                <a:bodyPr wrap="none" anchor="ctr"/>
                <a:lstStyle/>
                <a:p>
                  <a:endParaRPr lang="zh-CN" altLang="en-US"/>
                </a:p>
              </p:txBody>
            </p:sp>
            <p:sp>
              <p:nvSpPr>
                <p:cNvPr id="49158" name="Oval 6"/>
                <p:cNvSpPr>
                  <a:spLocks noChangeArrowheads="1"/>
                </p:cNvSpPr>
                <p:nvPr/>
              </p:nvSpPr>
              <p:spPr bwMode="auto">
                <a:xfrm>
                  <a:off x="912" y="2064"/>
                  <a:ext cx="1440" cy="1152"/>
                </a:xfrm>
                <a:prstGeom prst="ellipse">
                  <a:avLst/>
                </a:prstGeom>
                <a:gradFill rotWithShape="0">
                  <a:gsLst>
                    <a:gs pos="0">
                      <a:srgbClr val="FFFFFF">
                        <a:gamma/>
                        <a:shade val="63137"/>
                        <a:invGamma/>
                      </a:srgbClr>
                    </a:gs>
                    <a:gs pos="50000">
                      <a:srgbClr val="FFFFFF"/>
                    </a:gs>
                    <a:gs pos="100000">
                      <a:srgbClr val="FFFFFF">
                        <a:gamma/>
                        <a:shade val="63137"/>
                        <a:invGamma/>
                      </a:srgbClr>
                    </a:gs>
                  </a:gsLst>
                  <a:lin ang="0" scaled="1"/>
                </a:gradFill>
                <a:ln w="12700">
                  <a:noFill/>
                  <a:round/>
                  <a:headEnd type="none" w="sm" len="sm"/>
                  <a:tailEnd type="none" w="sm" len="sm"/>
                </a:ln>
                <a:effectLst/>
              </p:spPr>
              <p:txBody>
                <a:bodyPr wrap="none" anchor="ctr"/>
                <a:lstStyle/>
                <a:p>
                  <a:endParaRPr lang="zh-CN" altLang="en-US"/>
                </a:p>
              </p:txBody>
            </p:sp>
          </p:grpSp>
          <p:sp>
            <p:nvSpPr>
              <p:cNvPr id="49159" name="Freeform 7"/>
              <p:cNvSpPr>
                <a:spLocks/>
              </p:cNvSpPr>
              <p:nvPr/>
            </p:nvSpPr>
            <p:spPr bwMode="auto">
              <a:xfrm rot="1649670">
                <a:off x="3504" y="1872"/>
                <a:ext cx="453" cy="319"/>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0000FF"/>
                  </a:gs>
                  <a:gs pos="50000">
                    <a:srgbClr val="0000FF">
                      <a:gamma/>
                      <a:shade val="46275"/>
                      <a:invGamma/>
                    </a:srgbClr>
                  </a:gs>
                  <a:gs pos="100000">
                    <a:srgbClr val="0000FF"/>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60" name="Freeform 8"/>
              <p:cNvSpPr>
                <a:spLocks/>
              </p:cNvSpPr>
              <p:nvPr/>
            </p:nvSpPr>
            <p:spPr bwMode="auto">
              <a:xfrm rot="1649670">
                <a:off x="4128" y="1680"/>
                <a:ext cx="839" cy="661"/>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0000FF"/>
                  </a:gs>
                  <a:gs pos="50000">
                    <a:srgbClr val="0000FF">
                      <a:gamma/>
                      <a:shade val="46275"/>
                      <a:invGamma/>
                    </a:srgbClr>
                  </a:gs>
                  <a:gs pos="100000">
                    <a:srgbClr val="0000FF"/>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61" name="Freeform 9"/>
              <p:cNvSpPr>
                <a:spLocks/>
              </p:cNvSpPr>
              <p:nvPr/>
            </p:nvSpPr>
            <p:spPr bwMode="auto">
              <a:xfrm rot="1649670">
                <a:off x="4176" y="2544"/>
                <a:ext cx="839" cy="661"/>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FF0000"/>
                  </a:gs>
                  <a:gs pos="50000">
                    <a:srgbClr val="FF0000">
                      <a:gamma/>
                      <a:shade val="46275"/>
                      <a:invGamma/>
                    </a:srgbClr>
                  </a:gs>
                  <a:gs pos="100000">
                    <a:srgbClr val="FF0000"/>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62" name="Freeform 10"/>
              <p:cNvSpPr>
                <a:spLocks/>
              </p:cNvSpPr>
              <p:nvPr/>
            </p:nvSpPr>
            <p:spPr bwMode="auto">
              <a:xfrm rot="1649670">
                <a:off x="3552" y="2736"/>
                <a:ext cx="453" cy="319"/>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FF0000"/>
                  </a:gs>
                  <a:gs pos="50000">
                    <a:srgbClr val="FF0000">
                      <a:gamma/>
                      <a:shade val="46275"/>
                      <a:invGamma/>
                    </a:srgbClr>
                  </a:gs>
                  <a:gs pos="100000">
                    <a:srgbClr val="FF0000"/>
                  </a:gs>
                </a:gsLst>
                <a:lin ang="0" scaled="1"/>
              </a:gradFill>
              <a:ln w="12700" cap="flat" cmpd="sng">
                <a:noFill/>
                <a:prstDash val="solid"/>
                <a:round/>
                <a:headEnd type="none" w="sm" len="sm"/>
                <a:tailEnd type="none" w="sm" len="sm"/>
              </a:ln>
              <a:effectLst/>
            </p:spPr>
            <p:txBody>
              <a:bodyPr wrap="none"/>
              <a:lstStyle/>
              <a:p>
                <a:endParaRPr lang="zh-CN" altLang="en-US"/>
              </a:p>
            </p:txBody>
          </p:sp>
        </p:grpSp>
        <p:sp>
          <p:nvSpPr>
            <p:cNvPr id="49163" name="Line 11"/>
            <p:cNvSpPr>
              <a:spLocks noChangeShapeType="1"/>
            </p:cNvSpPr>
            <p:nvPr/>
          </p:nvSpPr>
          <p:spPr bwMode="auto">
            <a:xfrm flipH="1" flipV="1">
              <a:off x="3711" y="1617"/>
              <a:ext cx="0" cy="48"/>
            </a:xfrm>
            <a:prstGeom prst="line">
              <a:avLst/>
            </a:prstGeom>
            <a:noFill/>
            <a:ln w="57150">
              <a:solidFill>
                <a:srgbClr val="FF33CC"/>
              </a:solidFill>
              <a:round/>
              <a:headEnd/>
              <a:tailEnd/>
            </a:ln>
            <a:effectLst/>
          </p:spPr>
          <p:txBody>
            <a:bodyPr anchor="ctr"/>
            <a:lstStyle/>
            <a:p>
              <a:endParaRPr lang="zh-CN" altLang="en-US"/>
            </a:p>
          </p:txBody>
        </p:sp>
        <p:sp>
          <p:nvSpPr>
            <p:cNvPr id="49164" name="Line 12"/>
            <p:cNvSpPr>
              <a:spLocks noChangeShapeType="1"/>
            </p:cNvSpPr>
            <p:nvPr/>
          </p:nvSpPr>
          <p:spPr bwMode="auto">
            <a:xfrm flipH="1" flipV="1">
              <a:off x="3711" y="1735"/>
              <a:ext cx="0" cy="48"/>
            </a:xfrm>
            <a:prstGeom prst="line">
              <a:avLst/>
            </a:prstGeom>
            <a:noFill/>
            <a:ln w="57150">
              <a:solidFill>
                <a:srgbClr val="FF33CC"/>
              </a:solidFill>
              <a:round/>
              <a:headEnd/>
              <a:tailEnd/>
            </a:ln>
            <a:effectLst/>
          </p:spPr>
          <p:txBody>
            <a:bodyPr anchor="ctr"/>
            <a:lstStyle/>
            <a:p>
              <a:endParaRPr lang="zh-CN" altLang="en-US"/>
            </a:p>
          </p:txBody>
        </p:sp>
        <p:sp>
          <p:nvSpPr>
            <p:cNvPr id="49165" name="Line 13"/>
            <p:cNvSpPr>
              <a:spLocks noChangeShapeType="1"/>
            </p:cNvSpPr>
            <p:nvPr/>
          </p:nvSpPr>
          <p:spPr bwMode="auto">
            <a:xfrm flipH="1" flipV="1">
              <a:off x="3770" y="2474"/>
              <a:ext cx="0" cy="48"/>
            </a:xfrm>
            <a:prstGeom prst="line">
              <a:avLst/>
            </a:prstGeom>
            <a:noFill/>
            <a:ln w="57150">
              <a:solidFill>
                <a:srgbClr val="333399"/>
              </a:solidFill>
              <a:round/>
              <a:headEnd/>
              <a:tailEnd/>
            </a:ln>
            <a:effectLst/>
          </p:spPr>
          <p:txBody>
            <a:bodyPr anchor="ctr"/>
            <a:lstStyle/>
            <a:p>
              <a:endParaRPr lang="zh-CN" altLang="en-US"/>
            </a:p>
          </p:txBody>
        </p:sp>
        <p:sp>
          <p:nvSpPr>
            <p:cNvPr id="49166" name="Line 14"/>
            <p:cNvSpPr>
              <a:spLocks noChangeShapeType="1"/>
            </p:cNvSpPr>
            <p:nvPr/>
          </p:nvSpPr>
          <p:spPr bwMode="auto">
            <a:xfrm flipH="1" flipV="1">
              <a:off x="3770" y="2592"/>
              <a:ext cx="0" cy="48"/>
            </a:xfrm>
            <a:prstGeom prst="line">
              <a:avLst/>
            </a:prstGeom>
            <a:noFill/>
            <a:ln w="57150">
              <a:solidFill>
                <a:srgbClr val="333399"/>
              </a:solidFill>
              <a:round/>
              <a:headEnd/>
              <a:tailEnd/>
            </a:ln>
            <a:effectLst/>
          </p:spPr>
          <p:txBody>
            <a:bodyPr anchor="ctr"/>
            <a:lstStyle/>
            <a:p>
              <a:endParaRPr lang="zh-CN" altLang="en-US"/>
            </a:p>
          </p:txBody>
        </p:sp>
        <p:sp>
          <p:nvSpPr>
            <p:cNvPr id="49167" name="Line 15"/>
            <p:cNvSpPr>
              <a:spLocks noChangeShapeType="1"/>
            </p:cNvSpPr>
            <p:nvPr/>
          </p:nvSpPr>
          <p:spPr bwMode="auto">
            <a:xfrm flipV="1">
              <a:off x="4656" y="1488"/>
              <a:ext cx="0" cy="96"/>
            </a:xfrm>
            <a:prstGeom prst="line">
              <a:avLst/>
            </a:prstGeom>
            <a:noFill/>
            <a:ln w="57150">
              <a:solidFill>
                <a:srgbClr val="FF33CC"/>
              </a:solidFill>
              <a:round/>
              <a:headEnd/>
              <a:tailEnd/>
            </a:ln>
            <a:effectLst/>
          </p:spPr>
          <p:txBody>
            <a:bodyPr anchor="ctr"/>
            <a:lstStyle/>
            <a:p>
              <a:endParaRPr lang="zh-CN" altLang="en-US"/>
            </a:p>
          </p:txBody>
        </p:sp>
        <p:sp>
          <p:nvSpPr>
            <p:cNvPr id="49168" name="Line 16"/>
            <p:cNvSpPr>
              <a:spLocks noChangeShapeType="1"/>
            </p:cNvSpPr>
            <p:nvPr/>
          </p:nvSpPr>
          <p:spPr bwMode="auto">
            <a:xfrm flipH="1" flipV="1">
              <a:off x="4704" y="2352"/>
              <a:ext cx="0" cy="96"/>
            </a:xfrm>
            <a:prstGeom prst="line">
              <a:avLst/>
            </a:prstGeom>
            <a:noFill/>
            <a:ln w="57150">
              <a:solidFill>
                <a:srgbClr val="333399"/>
              </a:solidFill>
              <a:round/>
              <a:headEnd/>
              <a:tailEnd/>
            </a:ln>
            <a:effectLst/>
          </p:spPr>
          <p:txBody>
            <a:bodyPr anchor="ctr"/>
            <a:lstStyle/>
            <a:p>
              <a:endParaRPr lang="zh-CN" altLang="en-US"/>
            </a:p>
          </p:txBody>
        </p:sp>
        <p:sp>
          <p:nvSpPr>
            <p:cNvPr id="49169" name="Line 17"/>
            <p:cNvSpPr>
              <a:spLocks noChangeShapeType="1"/>
            </p:cNvSpPr>
            <p:nvPr/>
          </p:nvSpPr>
          <p:spPr bwMode="auto">
            <a:xfrm flipH="1">
              <a:off x="4704" y="2603"/>
              <a:ext cx="0" cy="96"/>
            </a:xfrm>
            <a:prstGeom prst="line">
              <a:avLst/>
            </a:prstGeom>
            <a:noFill/>
            <a:ln w="57150">
              <a:solidFill>
                <a:srgbClr val="333399"/>
              </a:solidFill>
              <a:round/>
              <a:headEnd/>
              <a:tailEnd/>
            </a:ln>
            <a:effectLst/>
          </p:spPr>
          <p:txBody>
            <a:bodyPr anchor="ctr"/>
            <a:lstStyle/>
            <a:p>
              <a:endParaRPr lang="zh-CN" altLang="en-US"/>
            </a:p>
          </p:txBody>
        </p:sp>
        <p:sp>
          <p:nvSpPr>
            <p:cNvPr id="49170" name="Line 18"/>
            <p:cNvSpPr>
              <a:spLocks noChangeShapeType="1"/>
            </p:cNvSpPr>
            <p:nvPr/>
          </p:nvSpPr>
          <p:spPr bwMode="auto">
            <a:xfrm flipV="1">
              <a:off x="4645" y="1739"/>
              <a:ext cx="0" cy="96"/>
            </a:xfrm>
            <a:prstGeom prst="line">
              <a:avLst/>
            </a:prstGeom>
            <a:noFill/>
            <a:ln w="57150">
              <a:solidFill>
                <a:srgbClr val="FF33CC"/>
              </a:solidFill>
              <a:round/>
              <a:headEnd/>
              <a:tailEnd/>
            </a:ln>
            <a:effectLst/>
          </p:spPr>
          <p:txBody>
            <a:bodyPr anchor="ctr"/>
            <a:lstStyle/>
            <a:p>
              <a:endParaRPr lang="zh-CN" altLang="en-US"/>
            </a:p>
          </p:txBody>
        </p:sp>
      </p:grpSp>
      <p:grpSp>
        <p:nvGrpSpPr>
          <p:cNvPr id="49171" name="Group 19"/>
          <p:cNvGrpSpPr>
            <a:grpSpLocks/>
          </p:cNvGrpSpPr>
          <p:nvPr/>
        </p:nvGrpSpPr>
        <p:grpSpPr bwMode="auto">
          <a:xfrm>
            <a:off x="1042988" y="1630363"/>
            <a:ext cx="3124200" cy="3886200"/>
            <a:chOff x="672" y="912"/>
            <a:chExt cx="1968" cy="2448"/>
          </a:xfrm>
        </p:grpSpPr>
        <p:grpSp>
          <p:nvGrpSpPr>
            <p:cNvPr id="49172" name="Group 20"/>
            <p:cNvGrpSpPr>
              <a:grpSpLocks/>
            </p:cNvGrpSpPr>
            <p:nvPr/>
          </p:nvGrpSpPr>
          <p:grpSpPr bwMode="auto">
            <a:xfrm>
              <a:off x="672" y="912"/>
              <a:ext cx="1968" cy="2448"/>
              <a:chOff x="720" y="1200"/>
              <a:chExt cx="1968" cy="2448"/>
            </a:xfrm>
          </p:grpSpPr>
          <p:grpSp>
            <p:nvGrpSpPr>
              <p:cNvPr id="49173" name="Group 21"/>
              <p:cNvGrpSpPr>
                <a:grpSpLocks/>
              </p:cNvGrpSpPr>
              <p:nvPr/>
            </p:nvGrpSpPr>
            <p:grpSpPr bwMode="auto">
              <a:xfrm>
                <a:off x="720" y="1200"/>
                <a:ext cx="1968" cy="2448"/>
                <a:chOff x="912" y="1392"/>
                <a:chExt cx="1440" cy="1824"/>
              </a:xfrm>
            </p:grpSpPr>
            <p:sp>
              <p:nvSpPr>
                <p:cNvPr id="49174" name="Oval 22"/>
                <p:cNvSpPr>
                  <a:spLocks noChangeArrowheads="1"/>
                </p:cNvSpPr>
                <p:nvPr/>
              </p:nvSpPr>
              <p:spPr bwMode="auto">
                <a:xfrm>
                  <a:off x="912" y="1392"/>
                  <a:ext cx="1440" cy="1152"/>
                </a:xfrm>
                <a:prstGeom prst="ellipse">
                  <a:avLst/>
                </a:prstGeom>
                <a:gradFill rotWithShape="0">
                  <a:gsLst>
                    <a:gs pos="0">
                      <a:srgbClr val="FFFFFF">
                        <a:gamma/>
                        <a:shade val="63137"/>
                        <a:invGamma/>
                      </a:srgbClr>
                    </a:gs>
                    <a:gs pos="50000">
                      <a:srgbClr val="FFFFFF"/>
                    </a:gs>
                    <a:gs pos="100000">
                      <a:srgbClr val="FFFFFF">
                        <a:gamma/>
                        <a:shade val="63137"/>
                        <a:invGamma/>
                      </a:srgbClr>
                    </a:gs>
                  </a:gsLst>
                  <a:lin ang="0" scaled="1"/>
                </a:gradFill>
                <a:ln w="12700">
                  <a:noFill/>
                  <a:round/>
                  <a:headEnd type="none" w="sm" len="sm"/>
                  <a:tailEnd type="none" w="sm" len="sm"/>
                </a:ln>
                <a:effectLst/>
              </p:spPr>
              <p:txBody>
                <a:bodyPr wrap="none" anchor="ctr"/>
                <a:lstStyle/>
                <a:p>
                  <a:endParaRPr lang="zh-CN" altLang="en-US"/>
                </a:p>
              </p:txBody>
            </p:sp>
            <p:sp>
              <p:nvSpPr>
                <p:cNvPr id="49175" name="Oval 23"/>
                <p:cNvSpPr>
                  <a:spLocks noChangeArrowheads="1"/>
                </p:cNvSpPr>
                <p:nvPr/>
              </p:nvSpPr>
              <p:spPr bwMode="auto">
                <a:xfrm>
                  <a:off x="912" y="2064"/>
                  <a:ext cx="1440" cy="1152"/>
                </a:xfrm>
                <a:prstGeom prst="ellipse">
                  <a:avLst/>
                </a:prstGeom>
                <a:gradFill rotWithShape="0">
                  <a:gsLst>
                    <a:gs pos="0">
                      <a:srgbClr val="FFFFFF">
                        <a:gamma/>
                        <a:shade val="63137"/>
                        <a:invGamma/>
                      </a:srgbClr>
                    </a:gs>
                    <a:gs pos="50000">
                      <a:srgbClr val="FFFFFF"/>
                    </a:gs>
                    <a:gs pos="100000">
                      <a:srgbClr val="FFFFFF">
                        <a:gamma/>
                        <a:shade val="63137"/>
                        <a:invGamma/>
                      </a:srgbClr>
                    </a:gs>
                  </a:gsLst>
                  <a:lin ang="0" scaled="1"/>
                </a:gradFill>
                <a:ln w="12700">
                  <a:noFill/>
                  <a:round/>
                  <a:headEnd type="none" w="sm" len="sm"/>
                  <a:tailEnd type="none" w="sm" len="sm"/>
                </a:ln>
                <a:effectLst/>
              </p:spPr>
              <p:txBody>
                <a:bodyPr wrap="none" anchor="ctr"/>
                <a:lstStyle/>
                <a:p>
                  <a:endParaRPr lang="zh-CN" altLang="en-US"/>
                </a:p>
              </p:txBody>
            </p:sp>
          </p:grpSp>
          <p:sp>
            <p:nvSpPr>
              <p:cNvPr id="49176" name="Freeform 24"/>
              <p:cNvSpPr>
                <a:spLocks/>
              </p:cNvSpPr>
              <p:nvPr/>
            </p:nvSpPr>
            <p:spPr bwMode="auto">
              <a:xfrm rot="1649670">
                <a:off x="1008" y="1841"/>
                <a:ext cx="453" cy="319"/>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0000FF"/>
                  </a:gs>
                  <a:gs pos="50000">
                    <a:srgbClr val="0000FF">
                      <a:gamma/>
                      <a:shade val="56471"/>
                      <a:invGamma/>
                    </a:srgbClr>
                  </a:gs>
                  <a:gs pos="100000">
                    <a:srgbClr val="0000FF"/>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77" name="Freeform 25"/>
              <p:cNvSpPr>
                <a:spLocks/>
              </p:cNvSpPr>
              <p:nvPr/>
            </p:nvSpPr>
            <p:spPr bwMode="auto">
              <a:xfrm rot="1649670">
                <a:off x="1680" y="2544"/>
                <a:ext cx="839" cy="661"/>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0000FF"/>
                  </a:gs>
                  <a:gs pos="50000">
                    <a:srgbClr val="0000FF">
                      <a:gamma/>
                      <a:shade val="56471"/>
                      <a:invGamma/>
                    </a:srgbClr>
                  </a:gs>
                  <a:gs pos="100000">
                    <a:srgbClr val="0000FF"/>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78" name="Freeform 26"/>
              <p:cNvSpPr>
                <a:spLocks/>
              </p:cNvSpPr>
              <p:nvPr/>
            </p:nvSpPr>
            <p:spPr bwMode="auto">
              <a:xfrm rot="1649670">
                <a:off x="1632" y="1691"/>
                <a:ext cx="839" cy="661"/>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FF0000"/>
                  </a:gs>
                  <a:gs pos="50000">
                    <a:srgbClr val="FF0000">
                      <a:gamma/>
                      <a:shade val="46275"/>
                      <a:invGamma/>
                    </a:srgbClr>
                  </a:gs>
                  <a:gs pos="100000">
                    <a:srgbClr val="FF0000"/>
                  </a:gs>
                </a:gsLst>
                <a:lin ang="0" scaled="1"/>
              </a:gradFill>
              <a:ln w="12700" cap="flat" cmpd="sng">
                <a:noFill/>
                <a:prstDash val="solid"/>
                <a:round/>
                <a:headEnd type="none" w="sm" len="sm"/>
                <a:tailEnd type="none" w="sm" len="sm"/>
              </a:ln>
              <a:effectLst/>
            </p:spPr>
            <p:txBody>
              <a:bodyPr wrap="none"/>
              <a:lstStyle/>
              <a:p>
                <a:endParaRPr lang="zh-CN" altLang="en-US"/>
              </a:p>
            </p:txBody>
          </p:sp>
          <p:sp>
            <p:nvSpPr>
              <p:cNvPr id="49179" name="Freeform 27"/>
              <p:cNvSpPr>
                <a:spLocks/>
              </p:cNvSpPr>
              <p:nvPr/>
            </p:nvSpPr>
            <p:spPr bwMode="auto">
              <a:xfrm rot="1649670">
                <a:off x="1056" y="2640"/>
                <a:ext cx="453" cy="319"/>
              </a:xfrm>
              <a:custGeom>
                <a:avLst/>
                <a:gdLst/>
                <a:ahLst/>
                <a:cxnLst>
                  <a:cxn ang="0">
                    <a:pos x="378" y="355"/>
                  </a:cxn>
                  <a:cxn ang="0">
                    <a:pos x="25" y="332"/>
                  </a:cxn>
                  <a:cxn ang="0">
                    <a:pos x="37" y="402"/>
                  </a:cxn>
                  <a:cxn ang="0">
                    <a:pos x="108" y="426"/>
                  </a:cxn>
                  <a:cxn ang="0">
                    <a:pos x="731" y="249"/>
                  </a:cxn>
                  <a:cxn ang="0">
                    <a:pos x="790" y="261"/>
                  </a:cxn>
                  <a:cxn ang="0">
                    <a:pos x="766" y="355"/>
                  </a:cxn>
                  <a:cxn ang="0">
                    <a:pos x="437" y="390"/>
                  </a:cxn>
                  <a:cxn ang="0">
                    <a:pos x="366" y="379"/>
                  </a:cxn>
                  <a:cxn ang="0">
                    <a:pos x="390" y="308"/>
                  </a:cxn>
                  <a:cxn ang="0">
                    <a:pos x="472" y="120"/>
                  </a:cxn>
                  <a:cxn ang="0">
                    <a:pos x="637" y="2"/>
                  </a:cxn>
                  <a:cxn ang="0">
                    <a:pos x="707" y="50"/>
                  </a:cxn>
                  <a:cxn ang="0">
                    <a:pos x="613" y="108"/>
                  </a:cxn>
                  <a:cxn ang="0">
                    <a:pos x="578" y="132"/>
                  </a:cxn>
                  <a:cxn ang="0">
                    <a:pos x="554" y="167"/>
                  </a:cxn>
                  <a:cxn ang="0">
                    <a:pos x="484" y="214"/>
                  </a:cxn>
                  <a:cxn ang="0">
                    <a:pos x="343" y="426"/>
                  </a:cxn>
                  <a:cxn ang="0">
                    <a:pos x="319" y="461"/>
                  </a:cxn>
                  <a:cxn ang="0">
                    <a:pos x="249" y="531"/>
                  </a:cxn>
                  <a:cxn ang="0">
                    <a:pos x="108" y="661"/>
                  </a:cxn>
                  <a:cxn ang="0">
                    <a:pos x="108" y="520"/>
                  </a:cxn>
                  <a:cxn ang="0">
                    <a:pos x="143" y="508"/>
                  </a:cxn>
                  <a:cxn ang="0">
                    <a:pos x="214" y="473"/>
                  </a:cxn>
                  <a:cxn ang="0">
                    <a:pos x="319" y="402"/>
                  </a:cxn>
                  <a:cxn ang="0">
                    <a:pos x="355" y="379"/>
                  </a:cxn>
                  <a:cxn ang="0">
                    <a:pos x="390" y="355"/>
                  </a:cxn>
                  <a:cxn ang="0">
                    <a:pos x="378" y="355"/>
                  </a:cxn>
                </a:cxnLst>
                <a:rect l="0" t="0" r="r" b="b"/>
                <a:pathLst>
                  <a:path w="839" h="661">
                    <a:moveTo>
                      <a:pt x="378" y="355"/>
                    </a:moveTo>
                    <a:cubicBezTo>
                      <a:pt x="267" y="301"/>
                      <a:pt x="144" y="321"/>
                      <a:pt x="25" y="332"/>
                    </a:cubicBezTo>
                    <a:cubicBezTo>
                      <a:pt x="16" y="361"/>
                      <a:pt x="0" y="379"/>
                      <a:pt x="37" y="402"/>
                    </a:cubicBezTo>
                    <a:cubicBezTo>
                      <a:pt x="58" y="415"/>
                      <a:pt x="108" y="426"/>
                      <a:pt x="108" y="426"/>
                    </a:cubicBezTo>
                    <a:cubicBezTo>
                      <a:pt x="323" y="395"/>
                      <a:pt x="518" y="285"/>
                      <a:pt x="731" y="249"/>
                    </a:cubicBezTo>
                    <a:cubicBezTo>
                      <a:pt x="751" y="253"/>
                      <a:pt x="773" y="251"/>
                      <a:pt x="790" y="261"/>
                    </a:cubicBezTo>
                    <a:cubicBezTo>
                      <a:pt x="839" y="289"/>
                      <a:pt x="802" y="343"/>
                      <a:pt x="766" y="355"/>
                    </a:cubicBezTo>
                    <a:cubicBezTo>
                      <a:pt x="669" y="387"/>
                      <a:pt x="533" y="384"/>
                      <a:pt x="437" y="390"/>
                    </a:cubicBezTo>
                    <a:cubicBezTo>
                      <a:pt x="413" y="386"/>
                      <a:pt x="378" y="400"/>
                      <a:pt x="366" y="379"/>
                    </a:cubicBezTo>
                    <a:cubicBezTo>
                      <a:pt x="354" y="357"/>
                      <a:pt x="382" y="332"/>
                      <a:pt x="390" y="308"/>
                    </a:cubicBezTo>
                    <a:cubicBezTo>
                      <a:pt x="416" y="230"/>
                      <a:pt x="401" y="169"/>
                      <a:pt x="472" y="120"/>
                    </a:cubicBezTo>
                    <a:cubicBezTo>
                      <a:pt x="511" y="63"/>
                      <a:pt x="572" y="24"/>
                      <a:pt x="637" y="2"/>
                    </a:cubicBezTo>
                    <a:cubicBezTo>
                      <a:pt x="668" y="8"/>
                      <a:pt x="715" y="0"/>
                      <a:pt x="707" y="50"/>
                    </a:cubicBezTo>
                    <a:cubicBezTo>
                      <a:pt x="701" y="86"/>
                      <a:pt x="613" y="108"/>
                      <a:pt x="613" y="108"/>
                    </a:cubicBezTo>
                    <a:cubicBezTo>
                      <a:pt x="601" y="116"/>
                      <a:pt x="588" y="122"/>
                      <a:pt x="578" y="132"/>
                    </a:cubicBezTo>
                    <a:cubicBezTo>
                      <a:pt x="568" y="142"/>
                      <a:pt x="565" y="158"/>
                      <a:pt x="554" y="167"/>
                    </a:cubicBezTo>
                    <a:cubicBezTo>
                      <a:pt x="533" y="185"/>
                      <a:pt x="484" y="214"/>
                      <a:pt x="484" y="214"/>
                    </a:cubicBezTo>
                    <a:cubicBezTo>
                      <a:pt x="437" y="285"/>
                      <a:pt x="390" y="355"/>
                      <a:pt x="343" y="426"/>
                    </a:cubicBezTo>
                    <a:cubicBezTo>
                      <a:pt x="335" y="438"/>
                      <a:pt x="327" y="449"/>
                      <a:pt x="319" y="461"/>
                    </a:cubicBezTo>
                    <a:cubicBezTo>
                      <a:pt x="300" y="488"/>
                      <a:pt x="249" y="531"/>
                      <a:pt x="249" y="531"/>
                    </a:cubicBezTo>
                    <a:cubicBezTo>
                      <a:pt x="225" y="602"/>
                      <a:pt x="178" y="637"/>
                      <a:pt x="108" y="661"/>
                    </a:cubicBezTo>
                    <a:cubicBezTo>
                      <a:pt x="90" y="608"/>
                      <a:pt x="79" y="593"/>
                      <a:pt x="108" y="520"/>
                    </a:cubicBezTo>
                    <a:cubicBezTo>
                      <a:pt x="113" y="509"/>
                      <a:pt x="132" y="514"/>
                      <a:pt x="143" y="508"/>
                    </a:cubicBezTo>
                    <a:cubicBezTo>
                      <a:pt x="226" y="466"/>
                      <a:pt x="131" y="498"/>
                      <a:pt x="214" y="473"/>
                    </a:cubicBezTo>
                    <a:cubicBezTo>
                      <a:pt x="249" y="449"/>
                      <a:pt x="284" y="425"/>
                      <a:pt x="319" y="402"/>
                    </a:cubicBezTo>
                    <a:cubicBezTo>
                      <a:pt x="331" y="394"/>
                      <a:pt x="343" y="387"/>
                      <a:pt x="355" y="379"/>
                    </a:cubicBezTo>
                    <a:cubicBezTo>
                      <a:pt x="367" y="371"/>
                      <a:pt x="404" y="355"/>
                      <a:pt x="390" y="355"/>
                    </a:cubicBezTo>
                    <a:cubicBezTo>
                      <a:pt x="386" y="355"/>
                      <a:pt x="382" y="355"/>
                      <a:pt x="378" y="355"/>
                    </a:cubicBezTo>
                    <a:close/>
                  </a:path>
                </a:pathLst>
              </a:custGeom>
              <a:gradFill rotWithShape="0">
                <a:gsLst>
                  <a:gs pos="0">
                    <a:srgbClr val="FF0000"/>
                  </a:gs>
                  <a:gs pos="50000">
                    <a:srgbClr val="FF0000">
                      <a:gamma/>
                      <a:shade val="46275"/>
                      <a:invGamma/>
                    </a:srgbClr>
                  </a:gs>
                  <a:gs pos="100000">
                    <a:srgbClr val="FF0000"/>
                  </a:gs>
                </a:gsLst>
                <a:lin ang="0" scaled="1"/>
              </a:gradFill>
              <a:ln w="12700" cap="flat" cmpd="sng">
                <a:noFill/>
                <a:prstDash val="solid"/>
                <a:round/>
                <a:headEnd type="none" w="sm" len="sm"/>
                <a:tailEnd type="none" w="sm" len="sm"/>
              </a:ln>
              <a:effectLst/>
            </p:spPr>
            <p:txBody>
              <a:bodyPr wrap="none"/>
              <a:lstStyle/>
              <a:p>
                <a:endParaRPr lang="zh-CN" altLang="en-US"/>
              </a:p>
            </p:txBody>
          </p:sp>
        </p:grpSp>
        <p:sp>
          <p:nvSpPr>
            <p:cNvPr id="49180" name="Line 28"/>
            <p:cNvSpPr>
              <a:spLocks noChangeShapeType="1"/>
            </p:cNvSpPr>
            <p:nvPr/>
          </p:nvSpPr>
          <p:spPr bwMode="auto">
            <a:xfrm flipH="1" flipV="1">
              <a:off x="1296" y="1632"/>
              <a:ext cx="0" cy="48"/>
            </a:xfrm>
            <a:prstGeom prst="line">
              <a:avLst/>
            </a:prstGeom>
            <a:noFill/>
            <a:ln w="57150">
              <a:solidFill>
                <a:srgbClr val="FF33CC"/>
              </a:solidFill>
              <a:round/>
              <a:headEnd/>
              <a:tailEnd/>
            </a:ln>
            <a:effectLst/>
          </p:spPr>
          <p:txBody>
            <a:bodyPr anchor="ctr"/>
            <a:lstStyle/>
            <a:p>
              <a:endParaRPr lang="zh-CN" altLang="en-US"/>
            </a:p>
          </p:txBody>
        </p:sp>
        <p:sp>
          <p:nvSpPr>
            <p:cNvPr id="49181" name="Line 29"/>
            <p:cNvSpPr>
              <a:spLocks noChangeShapeType="1"/>
            </p:cNvSpPr>
            <p:nvPr/>
          </p:nvSpPr>
          <p:spPr bwMode="auto">
            <a:xfrm flipH="1" flipV="1">
              <a:off x="1296" y="1750"/>
              <a:ext cx="0" cy="48"/>
            </a:xfrm>
            <a:prstGeom prst="line">
              <a:avLst/>
            </a:prstGeom>
            <a:noFill/>
            <a:ln w="57150">
              <a:solidFill>
                <a:srgbClr val="FF33CC"/>
              </a:solidFill>
              <a:round/>
              <a:headEnd/>
              <a:tailEnd/>
            </a:ln>
            <a:effectLst/>
          </p:spPr>
          <p:txBody>
            <a:bodyPr anchor="ctr"/>
            <a:lstStyle/>
            <a:p>
              <a:endParaRPr lang="zh-CN" altLang="en-US"/>
            </a:p>
          </p:txBody>
        </p:sp>
        <p:sp>
          <p:nvSpPr>
            <p:cNvPr id="49182" name="Line 30"/>
            <p:cNvSpPr>
              <a:spLocks noChangeShapeType="1"/>
            </p:cNvSpPr>
            <p:nvPr/>
          </p:nvSpPr>
          <p:spPr bwMode="auto">
            <a:xfrm flipH="1" flipV="1">
              <a:off x="1344" y="2426"/>
              <a:ext cx="0" cy="48"/>
            </a:xfrm>
            <a:prstGeom prst="line">
              <a:avLst/>
            </a:prstGeom>
            <a:noFill/>
            <a:ln w="57150">
              <a:solidFill>
                <a:srgbClr val="333399"/>
              </a:solidFill>
              <a:round/>
              <a:headEnd/>
              <a:tailEnd/>
            </a:ln>
            <a:effectLst/>
          </p:spPr>
          <p:txBody>
            <a:bodyPr anchor="ctr"/>
            <a:lstStyle/>
            <a:p>
              <a:endParaRPr lang="zh-CN" altLang="en-US"/>
            </a:p>
          </p:txBody>
        </p:sp>
        <p:sp>
          <p:nvSpPr>
            <p:cNvPr id="49183" name="Line 31"/>
            <p:cNvSpPr>
              <a:spLocks noChangeShapeType="1"/>
            </p:cNvSpPr>
            <p:nvPr/>
          </p:nvSpPr>
          <p:spPr bwMode="auto">
            <a:xfrm flipH="1" flipV="1">
              <a:off x="1344" y="2544"/>
              <a:ext cx="0" cy="48"/>
            </a:xfrm>
            <a:prstGeom prst="line">
              <a:avLst/>
            </a:prstGeom>
            <a:noFill/>
            <a:ln w="57150">
              <a:solidFill>
                <a:srgbClr val="333399"/>
              </a:solidFill>
              <a:round/>
              <a:headEnd/>
              <a:tailEnd/>
            </a:ln>
            <a:effectLst/>
          </p:spPr>
          <p:txBody>
            <a:bodyPr anchor="ctr"/>
            <a:lstStyle/>
            <a:p>
              <a:endParaRPr lang="zh-CN" altLang="en-US"/>
            </a:p>
          </p:txBody>
        </p:sp>
        <p:sp>
          <p:nvSpPr>
            <p:cNvPr id="49184" name="Line 32"/>
            <p:cNvSpPr>
              <a:spLocks noChangeShapeType="1"/>
            </p:cNvSpPr>
            <p:nvPr/>
          </p:nvSpPr>
          <p:spPr bwMode="auto">
            <a:xfrm flipV="1">
              <a:off x="2315" y="2389"/>
              <a:ext cx="0" cy="96"/>
            </a:xfrm>
            <a:prstGeom prst="line">
              <a:avLst/>
            </a:prstGeom>
            <a:noFill/>
            <a:ln w="57150">
              <a:solidFill>
                <a:srgbClr val="FF33CC"/>
              </a:solidFill>
              <a:round/>
              <a:headEnd/>
              <a:tailEnd/>
            </a:ln>
            <a:effectLst/>
          </p:spPr>
          <p:txBody>
            <a:bodyPr anchor="ctr"/>
            <a:lstStyle/>
            <a:p>
              <a:endParaRPr lang="zh-CN" altLang="en-US"/>
            </a:p>
          </p:txBody>
        </p:sp>
        <p:sp>
          <p:nvSpPr>
            <p:cNvPr id="49185" name="Line 33"/>
            <p:cNvSpPr>
              <a:spLocks noChangeShapeType="1"/>
            </p:cNvSpPr>
            <p:nvPr/>
          </p:nvSpPr>
          <p:spPr bwMode="auto">
            <a:xfrm flipH="1" flipV="1">
              <a:off x="2256" y="1547"/>
              <a:ext cx="0" cy="96"/>
            </a:xfrm>
            <a:prstGeom prst="line">
              <a:avLst/>
            </a:prstGeom>
            <a:noFill/>
            <a:ln w="57150">
              <a:solidFill>
                <a:srgbClr val="333399"/>
              </a:solidFill>
              <a:round/>
              <a:headEnd/>
              <a:tailEnd/>
            </a:ln>
            <a:effectLst/>
          </p:spPr>
          <p:txBody>
            <a:bodyPr anchor="ctr"/>
            <a:lstStyle/>
            <a:p>
              <a:endParaRPr lang="zh-CN" altLang="en-US"/>
            </a:p>
          </p:txBody>
        </p:sp>
        <p:sp>
          <p:nvSpPr>
            <p:cNvPr id="49186" name="Line 34"/>
            <p:cNvSpPr>
              <a:spLocks noChangeShapeType="1"/>
            </p:cNvSpPr>
            <p:nvPr/>
          </p:nvSpPr>
          <p:spPr bwMode="auto">
            <a:xfrm flipH="1">
              <a:off x="2256" y="1798"/>
              <a:ext cx="0" cy="96"/>
            </a:xfrm>
            <a:prstGeom prst="line">
              <a:avLst/>
            </a:prstGeom>
            <a:noFill/>
            <a:ln w="57150">
              <a:solidFill>
                <a:srgbClr val="333399"/>
              </a:solidFill>
              <a:round/>
              <a:headEnd/>
              <a:tailEnd/>
            </a:ln>
            <a:effectLst/>
          </p:spPr>
          <p:txBody>
            <a:bodyPr anchor="ctr"/>
            <a:lstStyle/>
            <a:p>
              <a:endParaRPr lang="zh-CN" altLang="en-US"/>
            </a:p>
          </p:txBody>
        </p:sp>
        <p:sp>
          <p:nvSpPr>
            <p:cNvPr id="49187" name="Line 35"/>
            <p:cNvSpPr>
              <a:spLocks noChangeShapeType="1"/>
            </p:cNvSpPr>
            <p:nvPr/>
          </p:nvSpPr>
          <p:spPr bwMode="auto">
            <a:xfrm flipV="1">
              <a:off x="2304" y="2640"/>
              <a:ext cx="0" cy="96"/>
            </a:xfrm>
            <a:prstGeom prst="line">
              <a:avLst/>
            </a:prstGeom>
            <a:noFill/>
            <a:ln w="57150">
              <a:solidFill>
                <a:srgbClr val="FF33CC"/>
              </a:solidFill>
              <a:round/>
              <a:headEnd/>
              <a:tailEnd/>
            </a:ln>
            <a:effectLst/>
          </p:spPr>
          <p:txBody>
            <a:bodyPr anchor="ctr"/>
            <a:lstStyle/>
            <a:p>
              <a:endParaRPr lang="zh-CN" altLang="en-US"/>
            </a:p>
          </p:txBody>
        </p:sp>
      </p:grpSp>
      <p:sp>
        <p:nvSpPr>
          <p:cNvPr id="49188" name="Text Box 36"/>
          <p:cNvSpPr txBox="1">
            <a:spLocks noChangeArrowheads="1"/>
          </p:cNvSpPr>
          <p:nvPr/>
        </p:nvSpPr>
        <p:spPr bwMode="auto">
          <a:xfrm>
            <a:off x="2268538" y="549275"/>
            <a:ext cx="4465637" cy="641350"/>
          </a:xfrm>
          <a:prstGeom prst="rect">
            <a:avLst/>
          </a:prstGeom>
          <a:noFill/>
          <a:ln w="9525" algn="ctr">
            <a:noFill/>
            <a:miter lim="800000"/>
            <a:headEnd/>
            <a:tailEnd/>
          </a:ln>
          <a:effectLst/>
        </p:spPr>
        <p:txBody>
          <a:bodyPr>
            <a:spAutoFit/>
          </a:bodyPr>
          <a:lstStyle/>
          <a:p>
            <a:pPr algn="ctr">
              <a:spcBef>
                <a:spcPct val="50000"/>
              </a:spcBef>
            </a:pPr>
            <a:r>
              <a:rPr lang="en-US" altLang="zh-CN" sz="3600">
                <a:solidFill>
                  <a:srgbClr val="FFFF00"/>
                </a:solidFill>
                <a:ea typeface="隶书" pitchFamily="49" charset="-122"/>
              </a:rPr>
              <a:t>“</a:t>
            </a:r>
            <a:r>
              <a:rPr lang="zh-CN" altLang="en-US" sz="3600">
                <a:solidFill>
                  <a:srgbClr val="FFFF00"/>
                </a:solidFill>
                <a:ea typeface="隶书" pitchFamily="49" charset="-122"/>
              </a:rPr>
              <a:t>双非” 自由组合</a:t>
            </a:r>
          </a:p>
        </p:txBody>
      </p:sp>
      <p:sp>
        <p:nvSpPr>
          <p:cNvPr id="49190" name="AutoShape 38"/>
          <p:cNvSpPr>
            <a:spLocks noChangeArrowheads="1"/>
          </p:cNvSpPr>
          <p:nvPr/>
        </p:nvSpPr>
        <p:spPr bwMode="auto">
          <a:xfrm rot="10724459">
            <a:off x="1301750" y="2190750"/>
            <a:ext cx="908050" cy="536575"/>
          </a:xfrm>
          <a:prstGeom prst="wedgeEllipseCallout">
            <a:avLst>
              <a:gd name="adj1" fmla="val -31657"/>
              <a:gd name="adj2" fmla="val -79417"/>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a:r>
              <a:rPr kumimoji="1" lang="en-US" altLang="zh-CN" sz="2400" b="0">
                <a:solidFill>
                  <a:srgbClr val="FF0000"/>
                </a:solidFill>
                <a:latin typeface="Times New Roman" pitchFamily="18" charset="0"/>
                <a:ea typeface="方正姚体" pitchFamily="2" charset="-122"/>
              </a:rPr>
              <a:t>A</a:t>
            </a:r>
          </a:p>
        </p:txBody>
      </p:sp>
      <p:sp>
        <p:nvSpPr>
          <p:cNvPr id="49191" name="AutoShape 39"/>
          <p:cNvSpPr>
            <a:spLocks noChangeArrowheads="1"/>
          </p:cNvSpPr>
          <p:nvPr/>
        </p:nvSpPr>
        <p:spPr bwMode="auto">
          <a:xfrm rot="10724459">
            <a:off x="1370013" y="4630738"/>
            <a:ext cx="838200" cy="455612"/>
          </a:xfrm>
          <a:prstGeom prst="wedgeEllipseCallout">
            <a:avLst>
              <a:gd name="adj1" fmla="val -37301"/>
              <a:gd name="adj2" fmla="val 93801"/>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fontAlgn="t"/>
            <a:r>
              <a:rPr kumimoji="1" lang="en-US" altLang="zh-CN" sz="2400" b="0">
                <a:solidFill>
                  <a:srgbClr val="FF0000"/>
                </a:solidFill>
                <a:latin typeface="Times New Roman" pitchFamily="18" charset="0"/>
                <a:ea typeface="方正姚体" pitchFamily="2" charset="-122"/>
              </a:rPr>
              <a:t>a</a:t>
            </a:r>
          </a:p>
        </p:txBody>
      </p:sp>
      <p:sp>
        <p:nvSpPr>
          <p:cNvPr id="49192" name="AutoShape 40"/>
          <p:cNvSpPr>
            <a:spLocks noChangeArrowheads="1"/>
          </p:cNvSpPr>
          <p:nvPr/>
        </p:nvSpPr>
        <p:spPr bwMode="auto">
          <a:xfrm>
            <a:off x="2743200" y="2117725"/>
            <a:ext cx="838200" cy="457200"/>
          </a:xfrm>
          <a:prstGeom prst="wedgeEllipseCallout">
            <a:avLst>
              <a:gd name="adj1" fmla="val 44884"/>
              <a:gd name="adj2" fmla="val 82292"/>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49193" name="AutoShape 41"/>
          <p:cNvSpPr>
            <a:spLocks noChangeArrowheads="1"/>
          </p:cNvSpPr>
          <p:nvPr/>
        </p:nvSpPr>
        <p:spPr bwMode="auto">
          <a:xfrm>
            <a:off x="2819400" y="4784725"/>
            <a:ext cx="838200" cy="457200"/>
          </a:xfrm>
          <a:prstGeom prst="wedgeEllipseCallout">
            <a:avLst>
              <a:gd name="adj1" fmla="val 42426"/>
              <a:gd name="adj2" fmla="val -92014"/>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49194" name="AutoShape 42"/>
          <p:cNvSpPr>
            <a:spLocks noChangeArrowheads="1"/>
          </p:cNvSpPr>
          <p:nvPr/>
        </p:nvSpPr>
        <p:spPr bwMode="auto">
          <a:xfrm rot="10724459">
            <a:off x="5030788" y="2193925"/>
            <a:ext cx="908050" cy="536575"/>
          </a:xfrm>
          <a:prstGeom prst="wedgeEllipseCallout">
            <a:avLst>
              <a:gd name="adj1" fmla="val -43671"/>
              <a:gd name="adj2" fmla="val -81750"/>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a:r>
              <a:rPr kumimoji="1" lang="en-US" altLang="zh-CN" sz="2400" b="0">
                <a:solidFill>
                  <a:srgbClr val="FF0000"/>
                </a:solidFill>
                <a:latin typeface="Times New Roman" pitchFamily="18" charset="0"/>
                <a:ea typeface="方正姚体" pitchFamily="2" charset="-122"/>
              </a:rPr>
              <a:t>A</a:t>
            </a:r>
          </a:p>
        </p:txBody>
      </p:sp>
      <p:sp>
        <p:nvSpPr>
          <p:cNvPr id="49195" name="AutoShape 43"/>
          <p:cNvSpPr>
            <a:spLocks noChangeArrowheads="1"/>
          </p:cNvSpPr>
          <p:nvPr/>
        </p:nvSpPr>
        <p:spPr bwMode="auto">
          <a:xfrm rot="10724459">
            <a:off x="5257800" y="4632325"/>
            <a:ext cx="838200" cy="455613"/>
          </a:xfrm>
          <a:prstGeom prst="wedgeEllipseCallout">
            <a:avLst>
              <a:gd name="adj1" fmla="val -37301"/>
              <a:gd name="adj2" fmla="val 93801"/>
            </a:avLst>
          </a:prstGeom>
          <a:gradFill rotWithShape="0">
            <a:gsLst>
              <a:gs pos="0">
                <a:srgbClr val="99FF99"/>
              </a:gs>
              <a:gs pos="100000">
                <a:srgbClr val="33CC33"/>
              </a:gs>
            </a:gsLst>
            <a:path path="rect">
              <a:fillToRect l="50000" t="50000" r="50000" b="50000"/>
            </a:path>
          </a:gradFill>
          <a:ln w="12700">
            <a:noFill/>
            <a:miter lim="800000"/>
            <a:headEnd type="none" w="sm" len="sm"/>
            <a:tailEnd type="none" w="sm" len="sm"/>
          </a:ln>
          <a:effectLst/>
        </p:spPr>
        <p:txBody>
          <a:bodyPr rot="10800000"/>
          <a:lstStyle/>
          <a:p>
            <a:pPr algn="ctr" fontAlgn="t"/>
            <a:r>
              <a:rPr kumimoji="1" lang="en-US" altLang="zh-CN" sz="2400" b="0">
                <a:solidFill>
                  <a:srgbClr val="FF0000"/>
                </a:solidFill>
                <a:latin typeface="Times New Roman" pitchFamily="18" charset="0"/>
                <a:ea typeface="方正姚体" pitchFamily="2" charset="-122"/>
              </a:rPr>
              <a:t>a</a:t>
            </a:r>
          </a:p>
        </p:txBody>
      </p:sp>
      <p:sp>
        <p:nvSpPr>
          <p:cNvPr id="49196" name="AutoShape 44"/>
          <p:cNvSpPr>
            <a:spLocks noChangeArrowheads="1"/>
          </p:cNvSpPr>
          <p:nvPr/>
        </p:nvSpPr>
        <p:spPr bwMode="auto">
          <a:xfrm>
            <a:off x="6629400" y="1965325"/>
            <a:ext cx="838200" cy="457200"/>
          </a:xfrm>
          <a:prstGeom prst="wedgeEllipseCallout">
            <a:avLst>
              <a:gd name="adj1" fmla="val 38069"/>
              <a:gd name="adj2" fmla="val 96181"/>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49197" name="AutoShape 45"/>
          <p:cNvSpPr>
            <a:spLocks noChangeArrowheads="1"/>
          </p:cNvSpPr>
          <p:nvPr/>
        </p:nvSpPr>
        <p:spPr bwMode="auto">
          <a:xfrm>
            <a:off x="6559550" y="4632325"/>
            <a:ext cx="838200" cy="457200"/>
          </a:xfrm>
          <a:prstGeom prst="wedgeEllipseCallout">
            <a:avLst>
              <a:gd name="adj1" fmla="val 57574"/>
              <a:gd name="adj2" fmla="val -82292"/>
            </a:avLst>
          </a:prstGeom>
          <a:gradFill rotWithShape="0">
            <a:gsLst>
              <a:gs pos="0">
                <a:srgbClr val="CCECFF"/>
              </a:gs>
              <a:gs pos="100000">
                <a:srgbClr val="66CCFF"/>
              </a:gs>
            </a:gsLst>
            <a:path path="rect">
              <a:fillToRect l="50000" t="50000" r="50000" b="50000"/>
            </a:path>
          </a:gradFill>
          <a:ln w="12700">
            <a:noFill/>
            <a:miter lim="800000"/>
            <a:headEnd type="none" w="sm" len="sm"/>
            <a:tailEnd type="none" w="sm" len="sm"/>
          </a:ln>
          <a:effectLst/>
        </p:spPr>
        <p:txBody>
          <a:bodyPr/>
          <a:lstStyle/>
          <a:p>
            <a:pPr algn="ctr"/>
            <a:r>
              <a:rPr kumimoji="1" lang="en-US" altLang="zh-CN" sz="2400" b="0">
                <a:solidFill>
                  <a:srgbClr val="FF0000"/>
                </a:solidFill>
                <a:latin typeface="Times New Roman" pitchFamily="18" charset="0"/>
                <a:ea typeface="方正姚体" pitchFamily="2" charset="-122"/>
              </a:rPr>
              <a:t>b</a:t>
            </a:r>
          </a:p>
        </p:txBody>
      </p:sp>
      <p:sp>
        <p:nvSpPr>
          <p:cNvPr id="49198" name="Text Box 46"/>
          <p:cNvSpPr txBox="1">
            <a:spLocks noChangeArrowheads="1"/>
          </p:cNvSpPr>
          <p:nvPr/>
        </p:nvSpPr>
        <p:spPr bwMode="auto">
          <a:xfrm>
            <a:off x="0" y="2422525"/>
            <a:ext cx="1101725" cy="2101850"/>
          </a:xfrm>
          <a:prstGeom prst="rect">
            <a:avLst/>
          </a:prstGeom>
          <a:noFill/>
          <a:ln w="9525">
            <a:noFill/>
            <a:miter lim="800000"/>
            <a:headEnd/>
            <a:tailEnd/>
          </a:ln>
          <a:effectLst/>
        </p:spPr>
        <p:txBody>
          <a:bodyPr>
            <a:spAutoFit/>
          </a:bodyPr>
          <a:lstStyle/>
          <a:p>
            <a:pPr algn="ctr"/>
            <a:r>
              <a:rPr lang="en-US" altLang="zh-CN" sz="4400">
                <a:solidFill>
                  <a:srgbClr val="FF33CC"/>
                </a:solidFill>
                <a:ea typeface="隶书" pitchFamily="49" charset="-122"/>
              </a:rPr>
              <a:t>Ab</a:t>
            </a:r>
            <a:r>
              <a:rPr lang="zh-CN" altLang="en-US" sz="4400">
                <a:solidFill>
                  <a:srgbClr val="FF33CC"/>
                </a:solidFill>
                <a:ea typeface="隶书" pitchFamily="49" charset="-122"/>
              </a:rPr>
              <a:t>和</a:t>
            </a:r>
            <a:r>
              <a:rPr lang="en-US" altLang="zh-CN" sz="4400">
                <a:solidFill>
                  <a:srgbClr val="FF33CC"/>
                </a:solidFill>
                <a:ea typeface="隶书" pitchFamily="49" charset="-122"/>
              </a:rPr>
              <a:t>aB</a:t>
            </a:r>
          </a:p>
        </p:txBody>
      </p:sp>
      <p:sp>
        <p:nvSpPr>
          <p:cNvPr id="49199" name="Text Box 47"/>
          <p:cNvSpPr txBox="1">
            <a:spLocks noChangeArrowheads="1"/>
          </p:cNvSpPr>
          <p:nvPr/>
        </p:nvSpPr>
        <p:spPr bwMode="auto">
          <a:xfrm>
            <a:off x="8042275" y="2493963"/>
            <a:ext cx="1101725" cy="2101850"/>
          </a:xfrm>
          <a:prstGeom prst="rect">
            <a:avLst/>
          </a:prstGeom>
          <a:noFill/>
          <a:ln w="9525">
            <a:noFill/>
            <a:miter lim="800000"/>
            <a:headEnd/>
            <a:tailEnd/>
          </a:ln>
          <a:effectLst/>
        </p:spPr>
        <p:txBody>
          <a:bodyPr>
            <a:spAutoFit/>
          </a:bodyPr>
          <a:lstStyle/>
          <a:p>
            <a:pPr algn="ctr"/>
            <a:r>
              <a:rPr lang="en-US" altLang="zh-CN" sz="4400">
                <a:solidFill>
                  <a:srgbClr val="FF33CC"/>
                </a:solidFill>
                <a:ea typeface="隶书" pitchFamily="49" charset="-122"/>
              </a:rPr>
              <a:t>AB</a:t>
            </a:r>
            <a:r>
              <a:rPr lang="zh-CN" altLang="en-US" sz="4400">
                <a:solidFill>
                  <a:srgbClr val="FF33CC"/>
                </a:solidFill>
                <a:ea typeface="隶书" pitchFamily="49" charset="-122"/>
              </a:rPr>
              <a:t>和</a:t>
            </a:r>
            <a:r>
              <a:rPr lang="en-US" altLang="zh-CN" sz="4400">
                <a:solidFill>
                  <a:srgbClr val="FF33CC"/>
                </a:solidFill>
                <a:ea typeface="隶书" pitchFamily="49" charset="-122"/>
              </a:rPr>
              <a:t>ab</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日期占位符 4"/>
          <p:cNvSpPr>
            <a:spLocks noGrp="1"/>
          </p:cNvSpPr>
          <p:nvPr>
            <p:ph type="dt" sz="half" idx="11"/>
          </p:nvPr>
        </p:nvSpPr>
        <p:spPr/>
        <p:txBody>
          <a:bodyPr/>
          <a:lstStyle/>
          <a:p>
            <a:fld id="{2E51F10A-2A94-48F5-A04B-21D508C2C9D8}" type="datetime1">
              <a:rPr lang="zh-CN" altLang="en-US"/>
              <a:pPr/>
              <a:t>2015-5-21</a:t>
            </a:fld>
            <a:endParaRPr lang="en-US" altLang="zh-CN"/>
          </a:p>
        </p:txBody>
      </p:sp>
      <p:sp>
        <p:nvSpPr>
          <p:cNvPr id="103426" name="Rectangle 2"/>
          <p:cNvSpPr>
            <a:spLocks noGrp="1" noChangeArrowheads="1"/>
          </p:cNvSpPr>
          <p:nvPr>
            <p:ph type="title"/>
          </p:nvPr>
        </p:nvSpPr>
        <p:spPr>
          <a:xfrm>
            <a:off x="2124075" y="854075"/>
            <a:ext cx="5948387" cy="487363"/>
          </a:xfrm>
        </p:spPr>
        <p:txBody>
          <a:bodyPr/>
          <a:lstStyle/>
          <a:p>
            <a:r>
              <a:rPr lang="en-US" altLang="zh-CN" dirty="0">
                <a:solidFill>
                  <a:srgbClr val="FFFF00"/>
                </a:solidFill>
                <a:ea typeface="宋体" pitchFamily="2" charset="-122"/>
              </a:rPr>
              <a:t>“</a:t>
            </a:r>
            <a:r>
              <a:rPr lang="zh-CN" altLang="en-US" dirty="0">
                <a:solidFill>
                  <a:srgbClr val="FFFF00"/>
                </a:solidFill>
                <a:ea typeface="宋体" pitchFamily="2" charset="-122"/>
              </a:rPr>
              <a:t>双非”自由组合产生配子种类</a:t>
            </a:r>
            <a:r>
              <a:rPr lang="zh-CN" altLang="en-US" dirty="0">
                <a:solidFill>
                  <a:schemeClr val="tx2"/>
                </a:solidFill>
                <a:ea typeface="宋体" pitchFamily="2" charset="-122"/>
              </a:rPr>
              <a:t>及自交后代情况</a:t>
            </a:r>
          </a:p>
        </p:txBody>
      </p:sp>
      <p:graphicFrame>
        <p:nvGraphicFramePr>
          <p:cNvPr id="103487" name="Group 63"/>
          <p:cNvGraphicFramePr>
            <a:graphicFrameLocks noGrp="1"/>
          </p:cNvGraphicFramePr>
          <p:nvPr>
            <p:ph idx="1"/>
          </p:nvPr>
        </p:nvGraphicFramePr>
        <p:xfrm>
          <a:off x="685800" y="1981200"/>
          <a:ext cx="7989888" cy="4060826"/>
        </p:xfrm>
        <a:graphic>
          <a:graphicData uri="http://schemas.openxmlformats.org/drawingml/2006/table">
            <a:tbl>
              <a:tblPr/>
              <a:tblGrid>
                <a:gridCol w="1771650"/>
                <a:gridCol w="1554163"/>
                <a:gridCol w="1498600"/>
                <a:gridCol w="1611312"/>
                <a:gridCol w="1554163"/>
              </a:tblGrid>
              <a:tr h="8223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双非等位基因</a:t>
                      </a:r>
                    </a:p>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对数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产生配子</a:t>
                      </a:r>
                    </a:p>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自交时受精组合方式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自交后代的基因型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自交后代的表现型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99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465" name="Rectangle 41"/>
          <p:cNvSpPr>
            <a:spLocks noChangeArrowheads="1"/>
          </p:cNvSpPr>
          <p:nvPr/>
        </p:nvSpPr>
        <p:spPr bwMode="auto">
          <a:xfrm>
            <a:off x="973138" y="2997200"/>
            <a:ext cx="1222375" cy="457200"/>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1</a:t>
            </a:r>
            <a:r>
              <a:rPr kumimoji="1" lang="zh-CN" altLang="en-US" sz="2400">
                <a:latin typeface="Times New Roman" pitchFamily="18" charset="0"/>
                <a:ea typeface="宋体" pitchFamily="2" charset="-122"/>
              </a:rPr>
              <a:t>对 </a:t>
            </a:r>
            <a:r>
              <a:rPr kumimoji="1" lang="en-US" altLang="zh-CN" sz="2400">
                <a:latin typeface="Times New Roman" pitchFamily="18" charset="0"/>
                <a:ea typeface="宋体" pitchFamily="2" charset="-122"/>
              </a:rPr>
              <a:t>Aa</a:t>
            </a:r>
          </a:p>
        </p:txBody>
      </p:sp>
      <p:sp>
        <p:nvSpPr>
          <p:cNvPr id="103466" name="Rectangle 42"/>
          <p:cNvSpPr>
            <a:spLocks noChangeArrowheads="1"/>
          </p:cNvSpPr>
          <p:nvPr/>
        </p:nvSpPr>
        <p:spPr bwMode="auto">
          <a:xfrm>
            <a:off x="827088" y="3860800"/>
            <a:ext cx="1465262" cy="45720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2</a:t>
            </a:r>
            <a:r>
              <a:rPr kumimoji="1" lang="zh-CN" altLang="en-US" sz="2400">
                <a:latin typeface="Times New Roman" pitchFamily="18" charset="0"/>
                <a:ea typeface="宋体" pitchFamily="2" charset="-122"/>
              </a:rPr>
              <a:t>对 </a:t>
            </a:r>
            <a:r>
              <a:rPr kumimoji="1" lang="en-US" altLang="zh-CN" sz="2400">
                <a:latin typeface="Times New Roman" pitchFamily="18" charset="0"/>
                <a:ea typeface="宋体" pitchFamily="2" charset="-122"/>
              </a:rPr>
              <a:t>AaBb</a:t>
            </a:r>
          </a:p>
        </p:txBody>
      </p:sp>
      <p:sp>
        <p:nvSpPr>
          <p:cNvPr id="103467" name="Rectangle 43"/>
          <p:cNvSpPr>
            <a:spLocks noChangeArrowheads="1"/>
          </p:cNvSpPr>
          <p:nvPr/>
        </p:nvSpPr>
        <p:spPr bwMode="auto">
          <a:xfrm>
            <a:off x="685800" y="4652963"/>
            <a:ext cx="2085975" cy="457200"/>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3</a:t>
            </a:r>
            <a:r>
              <a:rPr kumimoji="1" lang="zh-CN" altLang="en-US" sz="2400">
                <a:latin typeface="Times New Roman" pitchFamily="18" charset="0"/>
                <a:ea typeface="宋体" pitchFamily="2" charset="-122"/>
              </a:rPr>
              <a:t>对 </a:t>
            </a:r>
            <a:r>
              <a:rPr kumimoji="1" lang="en-US" altLang="zh-CN" sz="2400">
                <a:latin typeface="Times New Roman" pitchFamily="18" charset="0"/>
                <a:ea typeface="宋体" pitchFamily="2" charset="-122"/>
              </a:rPr>
              <a:t>AaBbCc</a:t>
            </a:r>
          </a:p>
        </p:txBody>
      </p:sp>
      <p:sp>
        <p:nvSpPr>
          <p:cNvPr id="103468" name="Rectangle 44"/>
          <p:cNvSpPr>
            <a:spLocks noChangeArrowheads="1"/>
          </p:cNvSpPr>
          <p:nvPr/>
        </p:nvSpPr>
        <p:spPr bwMode="auto">
          <a:xfrm>
            <a:off x="612775" y="5516563"/>
            <a:ext cx="2303463" cy="457200"/>
          </a:xfrm>
          <a:prstGeom prst="rect">
            <a:avLst/>
          </a:prstGeom>
          <a:noFill/>
          <a:ln w="9525">
            <a:noFill/>
            <a:miter lim="800000"/>
            <a:headEnd/>
            <a:tailEnd/>
          </a:ln>
          <a:effectLst/>
        </p:spPr>
        <p:txBody>
          <a:bodyPr>
            <a:spAutoFit/>
          </a:bodyPr>
          <a:lstStyle/>
          <a:p>
            <a:r>
              <a:rPr kumimoji="1" lang="en-US" altLang="zh-CN" sz="2400">
                <a:solidFill>
                  <a:srgbClr val="FF0000"/>
                </a:solidFill>
                <a:latin typeface="Times New Roman" pitchFamily="18" charset="0"/>
                <a:ea typeface="宋体" pitchFamily="2" charset="-122"/>
              </a:rPr>
              <a:t>n</a:t>
            </a:r>
            <a:r>
              <a:rPr kumimoji="1" lang="zh-CN" altLang="en-US" sz="2400">
                <a:solidFill>
                  <a:srgbClr val="FF0000"/>
                </a:solidFill>
                <a:latin typeface="Times New Roman" pitchFamily="18" charset="0"/>
                <a:ea typeface="宋体" pitchFamily="2" charset="-122"/>
              </a:rPr>
              <a:t>对 </a:t>
            </a:r>
            <a:r>
              <a:rPr kumimoji="1" lang="en-US" altLang="zh-CN" sz="2400">
                <a:solidFill>
                  <a:srgbClr val="FF0000"/>
                </a:solidFill>
                <a:latin typeface="Times New Roman" pitchFamily="18" charset="0"/>
                <a:ea typeface="宋体" pitchFamily="2" charset="-122"/>
              </a:rPr>
              <a:t>AaBbCc…</a:t>
            </a:r>
          </a:p>
        </p:txBody>
      </p:sp>
      <p:sp>
        <p:nvSpPr>
          <p:cNvPr id="103469" name="Text Box 45"/>
          <p:cNvSpPr txBox="1">
            <a:spLocks noChangeArrowheads="1"/>
          </p:cNvSpPr>
          <p:nvPr/>
        </p:nvSpPr>
        <p:spPr bwMode="auto">
          <a:xfrm>
            <a:off x="2989263" y="2924175"/>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1</a:t>
            </a:r>
            <a:endParaRPr kumimoji="1" lang="en-US" altLang="zh-CN" sz="3200">
              <a:latin typeface="Times New Roman" pitchFamily="18" charset="0"/>
              <a:ea typeface="宋体" pitchFamily="2" charset="-122"/>
            </a:endParaRPr>
          </a:p>
        </p:txBody>
      </p:sp>
      <p:sp>
        <p:nvSpPr>
          <p:cNvPr id="103470" name="Text Box 46"/>
          <p:cNvSpPr txBox="1">
            <a:spLocks noChangeArrowheads="1"/>
          </p:cNvSpPr>
          <p:nvPr/>
        </p:nvSpPr>
        <p:spPr bwMode="auto">
          <a:xfrm>
            <a:off x="2917825" y="3789363"/>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2</a:t>
            </a:r>
            <a:endParaRPr kumimoji="1" lang="en-US" altLang="zh-CN" sz="3200">
              <a:latin typeface="Times New Roman" pitchFamily="18" charset="0"/>
              <a:ea typeface="宋体" pitchFamily="2" charset="-122"/>
            </a:endParaRPr>
          </a:p>
        </p:txBody>
      </p:sp>
      <p:sp>
        <p:nvSpPr>
          <p:cNvPr id="103471" name="Text Box 47"/>
          <p:cNvSpPr txBox="1">
            <a:spLocks noChangeArrowheads="1"/>
          </p:cNvSpPr>
          <p:nvPr/>
        </p:nvSpPr>
        <p:spPr bwMode="auto">
          <a:xfrm>
            <a:off x="2917825" y="4508500"/>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3</a:t>
            </a:r>
            <a:endParaRPr kumimoji="1" lang="en-US" altLang="zh-CN" sz="3200">
              <a:latin typeface="Times New Roman" pitchFamily="18" charset="0"/>
              <a:ea typeface="宋体" pitchFamily="2" charset="-122"/>
            </a:endParaRPr>
          </a:p>
        </p:txBody>
      </p:sp>
      <p:sp>
        <p:nvSpPr>
          <p:cNvPr id="103472" name="Text Box 48"/>
          <p:cNvSpPr txBox="1">
            <a:spLocks noChangeArrowheads="1"/>
          </p:cNvSpPr>
          <p:nvPr/>
        </p:nvSpPr>
        <p:spPr bwMode="auto">
          <a:xfrm>
            <a:off x="2917825" y="537368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solidFill>
                  <a:srgbClr val="FF0000"/>
                </a:solidFill>
                <a:latin typeface="Times New Roman" pitchFamily="18" charset="0"/>
                <a:ea typeface="宋体" pitchFamily="2" charset="-122"/>
              </a:rPr>
              <a:t>2</a:t>
            </a:r>
            <a:r>
              <a:rPr kumimoji="1" lang="en-US" altLang="zh-CN" sz="3200" baseline="30000">
                <a:solidFill>
                  <a:srgbClr val="FF0000"/>
                </a:solidFill>
                <a:latin typeface="Times New Roman" pitchFamily="18" charset="0"/>
                <a:ea typeface="宋体" pitchFamily="2" charset="-122"/>
              </a:rPr>
              <a:t>n</a:t>
            </a:r>
            <a:endParaRPr kumimoji="1" lang="en-US" altLang="zh-CN" sz="3200">
              <a:solidFill>
                <a:srgbClr val="FF0000"/>
              </a:solidFill>
              <a:latin typeface="Times New Roman" pitchFamily="18" charset="0"/>
              <a:ea typeface="宋体" pitchFamily="2" charset="-122"/>
            </a:endParaRPr>
          </a:p>
        </p:txBody>
      </p:sp>
      <p:sp>
        <p:nvSpPr>
          <p:cNvPr id="103473" name="Text Box 49"/>
          <p:cNvSpPr txBox="1">
            <a:spLocks noChangeArrowheads="1"/>
          </p:cNvSpPr>
          <p:nvPr/>
        </p:nvSpPr>
        <p:spPr bwMode="auto">
          <a:xfrm>
            <a:off x="4429125" y="2924175"/>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4</a:t>
            </a:r>
            <a:r>
              <a:rPr kumimoji="1" lang="en-US" altLang="zh-CN" sz="3200" baseline="30000">
                <a:latin typeface="Times New Roman" pitchFamily="18" charset="0"/>
                <a:ea typeface="宋体" pitchFamily="2" charset="-122"/>
              </a:rPr>
              <a:t>1</a:t>
            </a:r>
            <a:endParaRPr kumimoji="1" lang="en-US" altLang="zh-CN" sz="3200">
              <a:latin typeface="Times New Roman" pitchFamily="18" charset="0"/>
              <a:ea typeface="宋体" pitchFamily="2" charset="-122"/>
            </a:endParaRPr>
          </a:p>
        </p:txBody>
      </p:sp>
      <p:sp>
        <p:nvSpPr>
          <p:cNvPr id="103474" name="Text Box 50"/>
          <p:cNvSpPr txBox="1">
            <a:spLocks noChangeArrowheads="1"/>
          </p:cNvSpPr>
          <p:nvPr/>
        </p:nvSpPr>
        <p:spPr bwMode="auto">
          <a:xfrm>
            <a:off x="4429125" y="371633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4</a:t>
            </a:r>
            <a:r>
              <a:rPr kumimoji="1" lang="en-US" altLang="zh-CN" sz="3200" baseline="30000">
                <a:latin typeface="Times New Roman" pitchFamily="18" charset="0"/>
                <a:ea typeface="宋体" pitchFamily="2" charset="-122"/>
              </a:rPr>
              <a:t>2</a:t>
            </a:r>
            <a:endParaRPr kumimoji="1" lang="en-US" altLang="zh-CN" sz="3200">
              <a:latin typeface="Times New Roman" pitchFamily="18" charset="0"/>
              <a:ea typeface="宋体" pitchFamily="2" charset="-122"/>
            </a:endParaRPr>
          </a:p>
        </p:txBody>
      </p:sp>
      <p:sp>
        <p:nvSpPr>
          <p:cNvPr id="103475" name="Text Box 51"/>
          <p:cNvSpPr txBox="1">
            <a:spLocks noChangeArrowheads="1"/>
          </p:cNvSpPr>
          <p:nvPr/>
        </p:nvSpPr>
        <p:spPr bwMode="auto">
          <a:xfrm>
            <a:off x="4429125" y="537368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solidFill>
                  <a:srgbClr val="FF0000"/>
                </a:solidFill>
                <a:latin typeface="Times New Roman" pitchFamily="18" charset="0"/>
                <a:ea typeface="宋体" pitchFamily="2" charset="-122"/>
              </a:rPr>
              <a:t>4</a:t>
            </a:r>
            <a:r>
              <a:rPr kumimoji="1" lang="en-US" altLang="zh-CN" sz="3200" baseline="30000">
                <a:solidFill>
                  <a:srgbClr val="FF0000"/>
                </a:solidFill>
                <a:latin typeface="Times New Roman" pitchFamily="18" charset="0"/>
                <a:ea typeface="宋体" pitchFamily="2" charset="-122"/>
              </a:rPr>
              <a:t>n</a:t>
            </a:r>
            <a:endParaRPr kumimoji="1" lang="en-US" altLang="zh-CN" sz="3200">
              <a:solidFill>
                <a:srgbClr val="FF0000"/>
              </a:solidFill>
              <a:latin typeface="Times New Roman" pitchFamily="18" charset="0"/>
              <a:ea typeface="宋体" pitchFamily="2" charset="-122"/>
            </a:endParaRPr>
          </a:p>
        </p:txBody>
      </p:sp>
      <p:sp>
        <p:nvSpPr>
          <p:cNvPr id="103476" name="Text Box 52"/>
          <p:cNvSpPr txBox="1">
            <a:spLocks noChangeArrowheads="1"/>
          </p:cNvSpPr>
          <p:nvPr/>
        </p:nvSpPr>
        <p:spPr bwMode="auto">
          <a:xfrm>
            <a:off x="4502150" y="4508500"/>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4</a:t>
            </a:r>
            <a:r>
              <a:rPr kumimoji="1" lang="en-US" altLang="zh-CN" sz="3200" baseline="30000">
                <a:latin typeface="Times New Roman" pitchFamily="18" charset="0"/>
                <a:ea typeface="宋体" pitchFamily="2" charset="-122"/>
              </a:rPr>
              <a:t>3</a:t>
            </a:r>
            <a:endParaRPr kumimoji="1" lang="en-US" altLang="zh-CN" sz="3200">
              <a:latin typeface="Times New Roman" pitchFamily="18" charset="0"/>
              <a:ea typeface="宋体" pitchFamily="2" charset="-122"/>
            </a:endParaRPr>
          </a:p>
        </p:txBody>
      </p:sp>
      <p:sp>
        <p:nvSpPr>
          <p:cNvPr id="103477" name="Text Box 53"/>
          <p:cNvSpPr txBox="1">
            <a:spLocks noChangeArrowheads="1"/>
          </p:cNvSpPr>
          <p:nvPr/>
        </p:nvSpPr>
        <p:spPr bwMode="auto">
          <a:xfrm>
            <a:off x="6013450" y="2924175"/>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3</a:t>
            </a:r>
            <a:r>
              <a:rPr kumimoji="1" lang="en-US" altLang="zh-CN" sz="3200" baseline="30000">
                <a:latin typeface="Times New Roman" pitchFamily="18" charset="0"/>
                <a:ea typeface="宋体" pitchFamily="2" charset="-122"/>
              </a:rPr>
              <a:t>1</a:t>
            </a:r>
          </a:p>
        </p:txBody>
      </p:sp>
      <p:sp>
        <p:nvSpPr>
          <p:cNvPr id="103478" name="Text Box 54"/>
          <p:cNvSpPr txBox="1">
            <a:spLocks noChangeArrowheads="1"/>
          </p:cNvSpPr>
          <p:nvPr/>
        </p:nvSpPr>
        <p:spPr bwMode="auto">
          <a:xfrm>
            <a:off x="6013450" y="3789363"/>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3</a:t>
            </a:r>
            <a:r>
              <a:rPr kumimoji="1" lang="en-US" altLang="zh-CN" sz="3200" baseline="30000">
                <a:latin typeface="Times New Roman" pitchFamily="18" charset="0"/>
                <a:ea typeface="宋体" pitchFamily="2" charset="-122"/>
              </a:rPr>
              <a:t>2</a:t>
            </a:r>
          </a:p>
        </p:txBody>
      </p:sp>
      <p:sp>
        <p:nvSpPr>
          <p:cNvPr id="103479" name="Text Box 55"/>
          <p:cNvSpPr txBox="1">
            <a:spLocks noChangeArrowheads="1"/>
          </p:cNvSpPr>
          <p:nvPr/>
        </p:nvSpPr>
        <p:spPr bwMode="auto">
          <a:xfrm>
            <a:off x="5942013" y="4508500"/>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3</a:t>
            </a:r>
            <a:r>
              <a:rPr kumimoji="1" lang="en-US" altLang="zh-CN" sz="3200" baseline="30000">
                <a:latin typeface="Times New Roman" pitchFamily="18" charset="0"/>
                <a:ea typeface="宋体" pitchFamily="2" charset="-122"/>
              </a:rPr>
              <a:t>3</a:t>
            </a:r>
          </a:p>
        </p:txBody>
      </p:sp>
      <p:sp>
        <p:nvSpPr>
          <p:cNvPr id="103480" name="Text Box 56"/>
          <p:cNvSpPr txBox="1">
            <a:spLocks noChangeArrowheads="1"/>
          </p:cNvSpPr>
          <p:nvPr/>
        </p:nvSpPr>
        <p:spPr bwMode="auto">
          <a:xfrm>
            <a:off x="5942013" y="537368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solidFill>
                  <a:srgbClr val="FF0000"/>
                </a:solidFill>
                <a:latin typeface="Times New Roman" pitchFamily="18" charset="0"/>
                <a:ea typeface="宋体" pitchFamily="2" charset="-122"/>
              </a:rPr>
              <a:t>3</a:t>
            </a:r>
            <a:r>
              <a:rPr kumimoji="1" lang="en-US" altLang="zh-CN" sz="3200" baseline="30000">
                <a:solidFill>
                  <a:srgbClr val="FF0000"/>
                </a:solidFill>
                <a:latin typeface="Times New Roman" pitchFamily="18" charset="0"/>
                <a:ea typeface="宋体" pitchFamily="2" charset="-122"/>
              </a:rPr>
              <a:t>n</a:t>
            </a:r>
          </a:p>
        </p:txBody>
      </p:sp>
      <p:sp>
        <p:nvSpPr>
          <p:cNvPr id="103481" name="Text Box 57"/>
          <p:cNvSpPr txBox="1">
            <a:spLocks noChangeArrowheads="1"/>
          </p:cNvSpPr>
          <p:nvPr/>
        </p:nvSpPr>
        <p:spPr bwMode="auto">
          <a:xfrm>
            <a:off x="7526338" y="2997200"/>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1</a:t>
            </a:r>
            <a:endParaRPr kumimoji="1" lang="en-US" altLang="zh-CN" sz="3200">
              <a:latin typeface="Times New Roman" pitchFamily="18" charset="0"/>
              <a:ea typeface="宋体" pitchFamily="2" charset="-122"/>
            </a:endParaRPr>
          </a:p>
        </p:txBody>
      </p:sp>
      <p:sp>
        <p:nvSpPr>
          <p:cNvPr id="103482" name="Text Box 58"/>
          <p:cNvSpPr txBox="1">
            <a:spLocks noChangeArrowheads="1"/>
          </p:cNvSpPr>
          <p:nvPr/>
        </p:nvSpPr>
        <p:spPr bwMode="auto">
          <a:xfrm>
            <a:off x="7454900" y="386238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2</a:t>
            </a:r>
            <a:endParaRPr kumimoji="1" lang="en-US" altLang="zh-CN" sz="3200">
              <a:latin typeface="Times New Roman" pitchFamily="18" charset="0"/>
              <a:ea typeface="宋体" pitchFamily="2" charset="-122"/>
            </a:endParaRPr>
          </a:p>
        </p:txBody>
      </p:sp>
      <p:sp>
        <p:nvSpPr>
          <p:cNvPr id="103483" name="Text Box 59"/>
          <p:cNvSpPr txBox="1">
            <a:spLocks noChangeArrowheads="1"/>
          </p:cNvSpPr>
          <p:nvPr/>
        </p:nvSpPr>
        <p:spPr bwMode="auto">
          <a:xfrm>
            <a:off x="7454900" y="4581525"/>
            <a:ext cx="647700" cy="579438"/>
          </a:xfrm>
          <a:prstGeom prst="rect">
            <a:avLst/>
          </a:prstGeom>
          <a:noFill/>
          <a:ln w="9525">
            <a:noFill/>
            <a:miter lim="800000"/>
            <a:headEnd/>
            <a:tailEnd/>
          </a:ln>
          <a:effectLst/>
        </p:spPr>
        <p:txBody>
          <a:bodyPr>
            <a:spAutoFit/>
          </a:bodyPr>
          <a:lstStyle/>
          <a:p>
            <a:pPr>
              <a:spcBef>
                <a:spcPct val="50000"/>
              </a:spcBef>
            </a:pPr>
            <a:r>
              <a:rPr kumimoji="1" lang="en-US" altLang="zh-CN" sz="3200">
                <a:latin typeface="Times New Roman" pitchFamily="18" charset="0"/>
                <a:ea typeface="宋体" pitchFamily="2" charset="-122"/>
              </a:rPr>
              <a:t>2</a:t>
            </a:r>
            <a:r>
              <a:rPr kumimoji="1" lang="en-US" altLang="zh-CN" sz="3200" baseline="30000">
                <a:latin typeface="Times New Roman" pitchFamily="18" charset="0"/>
                <a:ea typeface="宋体" pitchFamily="2" charset="-122"/>
              </a:rPr>
              <a:t>3</a:t>
            </a:r>
            <a:endParaRPr kumimoji="1" lang="en-US" altLang="zh-CN" sz="3200">
              <a:latin typeface="Times New Roman" pitchFamily="18" charset="0"/>
              <a:ea typeface="宋体" pitchFamily="2" charset="-122"/>
            </a:endParaRPr>
          </a:p>
        </p:txBody>
      </p:sp>
      <p:sp>
        <p:nvSpPr>
          <p:cNvPr id="103484" name="Text Box 60"/>
          <p:cNvSpPr txBox="1">
            <a:spLocks noChangeArrowheads="1"/>
          </p:cNvSpPr>
          <p:nvPr/>
        </p:nvSpPr>
        <p:spPr bwMode="auto">
          <a:xfrm>
            <a:off x="7454900" y="5446713"/>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a:solidFill>
                  <a:srgbClr val="FF0000"/>
                </a:solidFill>
                <a:latin typeface="Times New Roman" pitchFamily="18" charset="0"/>
                <a:ea typeface="宋体" pitchFamily="2" charset="-122"/>
              </a:rPr>
              <a:t>2</a:t>
            </a:r>
            <a:r>
              <a:rPr kumimoji="1" lang="en-US" altLang="zh-CN" sz="3200" baseline="30000">
                <a:solidFill>
                  <a:srgbClr val="FF0000"/>
                </a:solidFill>
                <a:latin typeface="Times New Roman" pitchFamily="18" charset="0"/>
                <a:ea typeface="宋体" pitchFamily="2" charset="-122"/>
              </a:rPr>
              <a:t>n</a:t>
            </a:r>
            <a:endParaRPr kumimoji="1" lang="en-US" altLang="zh-CN" sz="3200">
              <a:solidFill>
                <a:srgbClr val="FF0000"/>
              </a:solidFill>
              <a:latin typeface="Times New Roman" pitchFamily="18" charset="0"/>
              <a:ea typeface="宋体" pitchFamily="2" charset="-122"/>
            </a:endParaRPr>
          </a:p>
        </p:txBody>
      </p:sp>
      <p:sp>
        <p:nvSpPr>
          <p:cNvPr id="103485" name="Text Box 61"/>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1"/>
          </p:nvPr>
        </p:nvSpPr>
        <p:spPr/>
        <p:txBody>
          <a:bodyPr/>
          <a:lstStyle/>
          <a:p>
            <a:fld id="{93A82856-D789-4F62-937C-7888F71A3F76}" type="datetime1">
              <a:rPr lang="zh-CN" altLang="en-US"/>
              <a:pPr/>
              <a:t>2015-5-21</a:t>
            </a:fld>
            <a:endParaRPr lang="en-US" altLang="zh-CN"/>
          </a:p>
        </p:txBody>
      </p:sp>
      <p:sp>
        <p:nvSpPr>
          <p:cNvPr id="51202" name="Text Box 2"/>
          <p:cNvSpPr txBox="1">
            <a:spLocks noChangeArrowheads="1"/>
          </p:cNvSpPr>
          <p:nvPr/>
        </p:nvSpPr>
        <p:spPr bwMode="auto">
          <a:xfrm>
            <a:off x="1371600" y="1295400"/>
            <a:ext cx="2209800" cy="641350"/>
          </a:xfrm>
          <a:prstGeom prst="rect">
            <a:avLst/>
          </a:prstGeom>
          <a:noFill/>
          <a:ln w="9525">
            <a:noFill/>
            <a:miter lim="800000"/>
            <a:headEnd/>
            <a:tailEnd/>
          </a:ln>
          <a:effectLst/>
        </p:spPr>
        <p:txBody>
          <a:bodyPr>
            <a:spAutoFit/>
          </a:bodyPr>
          <a:lstStyle/>
          <a:p>
            <a:pPr>
              <a:spcBef>
                <a:spcPct val="50000"/>
              </a:spcBef>
            </a:pPr>
            <a:r>
              <a:rPr lang="en-US" altLang="zh-CN" sz="3600">
                <a:latin typeface="楷体_GB2312" pitchFamily="49" charset="-122"/>
                <a:ea typeface="楷体_GB2312" pitchFamily="49" charset="-122"/>
              </a:rPr>
              <a:t>3</a:t>
            </a:r>
            <a:r>
              <a:rPr lang="zh-CN" altLang="en-US" sz="3600">
                <a:latin typeface="楷体_GB2312" pitchFamily="49" charset="-122"/>
                <a:ea typeface="楷体_GB2312" pitchFamily="49" charset="-122"/>
              </a:rPr>
              <a:t>、意义</a:t>
            </a:r>
            <a:r>
              <a:rPr lang="en-US" altLang="zh-CN" sz="3600">
                <a:latin typeface="楷体_GB2312" pitchFamily="49" charset="-122"/>
                <a:ea typeface="楷体_GB2312" pitchFamily="49" charset="-122"/>
              </a:rPr>
              <a:t>:</a:t>
            </a:r>
          </a:p>
        </p:txBody>
      </p:sp>
      <p:sp>
        <p:nvSpPr>
          <p:cNvPr id="51203" name="Text Box 3"/>
          <p:cNvSpPr txBox="1">
            <a:spLocks noChangeArrowheads="1"/>
          </p:cNvSpPr>
          <p:nvPr/>
        </p:nvSpPr>
        <p:spPr bwMode="auto">
          <a:xfrm>
            <a:off x="323528" y="2209800"/>
            <a:ext cx="5772472" cy="1754326"/>
          </a:xfrm>
          <a:prstGeom prst="rect">
            <a:avLst/>
          </a:prstGeom>
          <a:noFill/>
          <a:ln w="9525">
            <a:noFill/>
            <a:miter lim="800000"/>
            <a:headEnd/>
            <a:tailEnd/>
          </a:ln>
          <a:effectLst/>
        </p:spPr>
        <p:txBody>
          <a:bodyPr wrap="square">
            <a:spAutoFit/>
          </a:bodyPr>
          <a:lstStyle/>
          <a:p>
            <a:r>
              <a:rPr lang="zh-CN" altLang="en-US" sz="3600" dirty="0">
                <a:latin typeface="楷体_GB2312" pitchFamily="49" charset="-122"/>
                <a:ea typeface="楷体_GB2312" pitchFamily="49" charset="-122"/>
              </a:rPr>
              <a:t>通过有性生殖实现基因重组</a:t>
            </a:r>
            <a:r>
              <a:rPr lang="zh-CN" altLang="en-US" sz="3600" dirty="0">
                <a:solidFill>
                  <a:srgbClr val="7030A0"/>
                </a:solidFill>
                <a:latin typeface="楷体_GB2312" pitchFamily="49" charset="-122"/>
                <a:ea typeface="楷体_GB2312" pitchFamily="49" charset="-122"/>
              </a:rPr>
              <a:t>为生物</a:t>
            </a:r>
            <a:r>
              <a:rPr lang="zh-CN" altLang="en-US" sz="3600" dirty="0" smtClean="0">
                <a:solidFill>
                  <a:srgbClr val="7030A0"/>
                </a:solidFill>
                <a:latin typeface="楷体_GB2312" pitchFamily="49" charset="-122"/>
                <a:ea typeface="楷体_GB2312" pitchFamily="49" charset="-122"/>
              </a:rPr>
              <a:t>变异的来源之一</a:t>
            </a:r>
            <a:r>
              <a:rPr lang="en-US" altLang="zh-CN" sz="3600" dirty="0" smtClean="0">
                <a:latin typeface="楷体_GB2312" pitchFamily="49" charset="-122"/>
                <a:ea typeface="楷体_GB2312" pitchFamily="49" charset="-122"/>
              </a:rPr>
              <a:t>,</a:t>
            </a:r>
            <a:r>
              <a:rPr lang="zh-CN" altLang="en-US" sz="3600" dirty="0" smtClean="0">
                <a:solidFill>
                  <a:srgbClr val="0070C0"/>
                </a:solidFill>
                <a:latin typeface="楷体_GB2312" pitchFamily="49" charset="-122"/>
                <a:ea typeface="楷体_GB2312" pitchFamily="49" charset="-122"/>
              </a:rPr>
              <a:t>对生物的进化也具有重要意义</a:t>
            </a:r>
            <a:r>
              <a:rPr lang="en-US" altLang="zh-CN" sz="2800" dirty="0" smtClean="0">
                <a:solidFill>
                  <a:srgbClr val="0070C0"/>
                </a:solidFill>
                <a:latin typeface="楷体_GB2312" pitchFamily="49" charset="-122"/>
                <a:ea typeface="楷体_GB2312" pitchFamily="49" charset="-122"/>
              </a:rPr>
              <a:t>.</a:t>
            </a:r>
            <a:endParaRPr lang="en-US" altLang="zh-CN" sz="2800" dirty="0">
              <a:solidFill>
                <a:srgbClr val="0070C0"/>
              </a:solidFill>
              <a:latin typeface="楷体_GB2312" pitchFamily="49" charset="-122"/>
              <a:ea typeface="楷体_GB2312" pitchFamily="49" charset="-122"/>
            </a:endParaRPr>
          </a:p>
        </p:txBody>
      </p:sp>
      <p:sp>
        <p:nvSpPr>
          <p:cNvPr id="51205" name="Text Box 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pic>
        <p:nvPicPr>
          <p:cNvPr id="51206" name="Picture 6" descr="6_34"/>
          <p:cNvPicPr>
            <a:picLocks noChangeAspect="1" noChangeArrowheads="1"/>
          </p:cNvPicPr>
          <p:nvPr/>
        </p:nvPicPr>
        <p:blipFill>
          <a:blip r:embed="rId2" cstate="print"/>
          <a:srcRect/>
          <a:stretch>
            <a:fillRect/>
          </a:stretch>
        </p:blipFill>
        <p:spPr bwMode="auto">
          <a:xfrm>
            <a:off x="5943600" y="0"/>
            <a:ext cx="3200400" cy="3276600"/>
          </a:xfrm>
          <a:prstGeom prst="rect">
            <a:avLst/>
          </a:prstGeom>
          <a:noFill/>
        </p:spPr>
      </p:pic>
      <p:pic>
        <p:nvPicPr>
          <p:cNvPr id="51207" name="Picture 7" descr="图6—41 猫由于基因重组而产生的变异"/>
          <p:cNvPicPr>
            <a:picLocks noChangeAspect="1" noChangeArrowheads="1"/>
          </p:cNvPicPr>
          <p:nvPr/>
        </p:nvPicPr>
        <p:blipFill>
          <a:blip r:embed="rId3" cstate="print"/>
          <a:srcRect/>
          <a:stretch>
            <a:fillRect/>
          </a:stretch>
        </p:blipFill>
        <p:spPr bwMode="auto">
          <a:xfrm>
            <a:off x="6096000" y="3505200"/>
            <a:ext cx="3048000" cy="33448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ppt_w</p:attrName>
                                        </p:attrNameLst>
                                      </p:cBhvr>
                                      <p:tavLst>
                                        <p:tav tm="0">
                                          <p:val>
                                            <p:fltVal val="0"/>
                                          </p:val>
                                        </p:tav>
                                        <p:tav tm="100000">
                                          <p:val>
                                            <p:strVal val="#ppt_w"/>
                                          </p:val>
                                        </p:tav>
                                      </p:tavLst>
                                    </p:anim>
                                    <p:anim calcmode="lin" valueType="num">
                                      <p:cBhvr>
                                        <p:cTn id="8" dur="500" fill="hold"/>
                                        <p:tgtEl>
                                          <p:spTgt spid="5120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1203"/>
                                        </p:tgtEl>
                                        <p:attrNameLst>
                                          <p:attrName>style.visibility</p:attrName>
                                        </p:attrNameLst>
                                      </p:cBhvr>
                                      <p:to>
                                        <p:strVal val="visible"/>
                                      </p:to>
                                    </p:set>
                                    <p:animEffect transition="in" filter="dissolve">
                                      <p:cBhvr>
                                        <p:cTn id="13" dur="500"/>
                                        <p:tgtEl>
                                          <p:spTgt spid="51203"/>
                                        </p:tgtEl>
                                      </p:cBhvr>
                                    </p:animEffect>
                                  </p:childTnLst>
                                </p:cTn>
                              </p:par>
                              <p:par>
                                <p:cTn id="14" presetID="4" presetClass="entr" presetSubtype="32" fill="hold" nodeType="withEffect">
                                  <p:stCondLst>
                                    <p:cond delay="0"/>
                                  </p:stCondLst>
                                  <p:childTnLst>
                                    <p:set>
                                      <p:cBhvr>
                                        <p:cTn id="15" dur="1" fill="hold">
                                          <p:stCondLst>
                                            <p:cond delay="0"/>
                                          </p:stCondLst>
                                        </p:cTn>
                                        <p:tgtEl>
                                          <p:spTgt spid="51206"/>
                                        </p:tgtEl>
                                        <p:attrNameLst>
                                          <p:attrName>style.visibility</p:attrName>
                                        </p:attrNameLst>
                                      </p:cBhvr>
                                      <p:to>
                                        <p:strVal val="visible"/>
                                      </p:to>
                                    </p:set>
                                    <p:animEffect transition="in" filter="box(out)">
                                      <p:cBhvr>
                                        <p:cTn id="16" dur="500"/>
                                        <p:tgtEl>
                                          <p:spTgt spid="51206"/>
                                        </p:tgtEl>
                                      </p:cBhvr>
                                    </p:animEffect>
                                  </p:childTnLst>
                                </p:cTn>
                              </p:par>
                              <p:par>
                                <p:cTn id="17" presetID="4" presetClass="entr" presetSubtype="32" fill="hold" nodeType="withEffect">
                                  <p:stCondLst>
                                    <p:cond delay="0"/>
                                  </p:stCondLst>
                                  <p:childTnLst>
                                    <p:set>
                                      <p:cBhvr>
                                        <p:cTn id="18" dur="1" fill="hold">
                                          <p:stCondLst>
                                            <p:cond delay="0"/>
                                          </p:stCondLst>
                                        </p:cTn>
                                        <p:tgtEl>
                                          <p:spTgt spid="51207"/>
                                        </p:tgtEl>
                                        <p:attrNameLst>
                                          <p:attrName>style.visibility</p:attrName>
                                        </p:attrNameLst>
                                      </p:cBhvr>
                                      <p:to>
                                        <p:strVal val="visible"/>
                                      </p:to>
                                    </p:set>
                                    <p:animEffect transition="in" filter="box(out)">
                                      <p:cBhvr>
                                        <p:cTn id="19"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2"/>
          <p:cNvSpPr>
            <a:spLocks noGrp="1"/>
          </p:cNvSpPr>
          <p:nvPr>
            <p:ph type="dt" sz="half" idx="11"/>
          </p:nvPr>
        </p:nvSpPr>
        <p:spPr/>
        <p:txBody>
          <a:bodyPr/>
          <a:lstStyle/>
          <a:p>
            <a:fld id="{F2DD1C0C-F982-41B7-B8E9-3D12D62D56AE}" type="datetime1">
              <a:rPr lang="zh-CN" altLang="en-US"/>
              <a:pPr/>
              <a:t>2015-5-21</a:t>
            </a:fld>
            <a:endParaRPr lang="en-US" altLang="zh-CN"/>
          </a:p>
        </p:txBody>
      </p:sp>
      <p:sp>
        <p:nvSpPr>
          <p:cNvPr id="52226" name="Rectangle 2"/>
          <p:cNvSpPr>
            <a:spLocks noChangeArrowheads="1"/>
          </p:cNvSpPr>
          <p:nvPr/>
        </p:nvSpPr>
        <p:spPr bwMode="auto">
          <a:xfrm>
            <a:off x="1371600" y="685800"/>
            <a:ext cx="7772400" cy="579438"/>
          </a:xfrm>
          <a:prstGeom prst="rect">
            <a:avLst/>
          </a:prstGeom>
          <a:noFill/>
          <a:ln w="9525">
            <a:noFill/>
            <a:miter lim="800000"/>
            <a:headEnd/>
            <a:tailEnd/>
          </a:ln>
          <a:effectLst/>
        </p:spPr>
        <p:txBody>
          <a:bodyPr>
            <a:spAutoFit/>
          </a:bodyPr>
          <a:lstStyle/>
          <a:p>
            <a:pPr algn="ctr"/>
            <a:r>
              <a:rPr kumimoji="1" lang="zh-CN" altLang="en-US" sz="3200">
                <a:latin typeface="华文新魏" pitchFamily="2" charset="-122"/>
              </a:rPr>
              <a:t>基因突变和重组引起的变异有什么区别</a:t>
            </a:r>
            <a:r>
              <a:rPr kumimoji="1" lang="en-US" altLang="zh-CN" sz="3200">
                <a:latin typeface="华文新魏" pitchFamily="2" charset="-122"/>
              </a:rPr>
              <a:t>?</a:t>
            </a:r>
          </a:p>
        </p:txBody>
      </p:sp>
      <p:sp>
        <p:nvSpPr>
          <p:cNvPr id="52227" name="Rectangle 3"/>
          <p:cNvSpPr>
            <a:spLocks noChangeArrowheads="1"/>
          </p:cNvSpPr>
          <p:nvPr/>
        </p:nvSpPr>
        <p:spPr bwMode="auto">
          <a:xfrm>
            <a:off x="152400" y="1758950"/>
            <a:ext cx="8839200" cy="4853636"/>
          </a:xfrm>
          <a:prstGeom prst="rect">
            <a:avLst/>
          </a:prstGeom>
          <a:noFill/>
          <a:ln w="9525">
            <a:noFill/>
            <a:miter lim="800000"/>
            <a:headEnd/>
            <a:tailEnd/>
          </a:ln>
          <a:effectLst/>
        </p:spPr>
        <p:txBody>
          <a:bodyPr>
            <a:spAutoFit/>
          </a:bodyPr>
          <a:lstStyle/>
          <a:p>
            <a:pPr>
              <a:spcBef>
                <a:spcPct val="15000"/>
              </a:spcBef>
            </a:pPr>
            <a:r>
              <a:rPr kumimoji="1" lang="en-US" altLang="zh-CN" sz="2800" dirty="0">
                <a:latin typeface="华文仿宋" pitchFamily="2" charset="-122"/>
                <a:ea typeface="华文仿宋" pitchFamily="2" charset="-122"/>
              </a:rPr>
              <a:t>1</a:t>
            </a:r>
            <a:r>
              <a:rPr kumimoji="1" lang="zh-CN" altLang="en-US" sz="2800" dirty="0">
                <a:latin typeface="华文仿宋" pitchFamily="2" charset="-122"/>
                <a:ea typeface="华文仿宋" pitchFamily="2" charset="-122"/>
              </a:rPr>
              <a:t>．基因突变：</a:t>
            </a:r>
          </a:p>
          <a:p>
            <a:pPr>
              <a:spcBef>
                <a:spcPct val="15000"/>
              </a:spcBef>
            </a:pPr>
            <a:r>
              <a:rPr kumimoji="1" lang="zh-CN" altLang="en-US" sz="2800" dirty="0">
                <a:latin typeface="华文仿宋" pitchFamily="2" charset="-122"/>
                <a:ea typeface="华文仿宋" pitchFamily="2" charset="-122"/>
              </a:rPr>
              <a:t>   基因</a:t>
            </a:r>
            <a:r>
              <a:rPr kumimoji="1" lang="en-US" altLang="zh-CN" sz="2800" dirty="0">
                <a:latin typeface="华文仿宋" pitchFamily="2" charset="-122"/>
                <a:ea typeface="华文仿宋" pitchFamily="2" charset="-122"/>
              </a:rPr>
              <a:t>_________</a:t>
            </a:r>
            <a:r>
              <a:rPr kumimoji="1" lang="zh-CN" altLang="en-US" sz="2800" dirty="0">
                <a:latin typeface="华文仿宋" pitchFamily="2" charset="-122"/>
                <a:ea typeface="华文仿宋" pitchFamily="2" charset="-122"/>
              </a:rPr>
              <a:t>改变，它</a:t>
            </a:r>
            <a:r>
              <a:rPr kumimoji="1" lang="en-US" altLang="zh-CN" sz="2800" dirty="0">
                <a:latin typeface="华文仿宋" pitchFamily="2" charset="-122"/>
                <a:ea typeface="华文仿宋" pitchFamily="2" charset="-122"/>
              </a:rPr>
              <a:t>________</a:t>
            </a:r>
            <a:r>
              <a:rPr kumimoji="1" lang="zh-CN" altLang="en-US" sz="2800" dirty="0">
                <a:latin typeface="华文仿宋" pitchFamily="2" charset="-122"/>
                <a:ea typeface="华文仿宋" pitchFamily="2" charset="-122"/>
              </a:rPr>
              <a:t>新的基因  </a:t>
            </a:r>
          </a:p>
          <a:p>
            <a:pPr>
              <a:spcBef>
                <a:spcPct val="15000"/>
              </a:spcBef>
            </a:pPr>
            <a:r>
              <a:rPr kumimoji="1" lang="zh-CN" altLang="en-US" sz="2800" dirty="0">
                <a:latin typeface="华文仿宋" pitchFamily="2" charset="-122"/>
                <a:ea typeface="华文仿宋" pitchFamily="2" charset="-122"/>
              </a:rPr>
              <a:t>   发生时期：</a:t>
            </a:r>
            <a:r>
              <a:rPr kumimoji="1" lang="en-US" altLang="zh-CN" sz="2800" dirty="0">
                <a:latin typeface="华文仿宋" pitchFamily="2" charset="-122"/>
                <a:ea typeface="华文仿宋" pitchFamily="2" charset="-122"/>
              </a:rPr>
              <a:t>________________________</a:t>
            </a:r>
          </a:p>
          <a:p>
            <a:pPr>
              <a:spcBef>
                <a:spcPct val="15000"/>
              </a:spcBef>
            </a:pPr>
            <a:r>
              <a:rPr kumimoji="1" lang="en-US" altLang="zh-CN" sz="2800" dirty="0">
                <a:latin typeface="华文仿宋" pitchFamily="2" charset="-122"/>
                <a:ea typeface="华文仿宋" pitchFamily="2" charset="-122"/>
              </a:rPr>
              <a:t>   </a:t>
            </a:r>
            <a:r>
              <a:rPr kumimoji="1" lang="zh-CN" altLang="en-US" sz="2800" dirty="0">
                <a:latin typeface="华文仿宋" pitchFamily="2" charset="-122"/>
                <a:ea typeface="华文仿宋" pitchFamily="2" charset="-122"/>
              </a:rPr>
              <a:t>特点：①普遍性、②随机性、</a:t>
            </a:r>
            <a:r>
              <a:rPr kumimoji="1" lang="zh-CN" altLang="en-US" sz="2800" dirty="0">
                <a:latin typeface="华文仿宋" pitchFamily="2" charset="-122"/>
                <a:ea typeface="华文仿宋" pitchFamily="2" charset="-122"/>
              </a:rPr>
              <a:t>③不</a:t>
            </a:r>
            <a:r>
              <a:rPr kumimoji="1" lang="zh-CN" altLang="en-US" sz="2800" dirty="0" smtClean="0">
                <a:latin typeface="华文仿宋" pitchFamily="2" charset="-122"/>
                <a:ea typeface="华文仿宋" pitchFamily="2" charset="-122"/>
              </a:rPr>
              <a:t>定向性、</a:t>
            </a:r>
            <a:r>
              <a:rPr kumimoji="1" lang="zh-CN" altLang="en-US" sz="2800" dirty="0">
                <a:latin typeface="华文仿宋" pitchFamily="2" charset="-122"/>
                <a:ea typeface="华文仿宋" pitchFamily="2" charset="-122"/>
              </a:rPr>
              <a:t/>
            </a:r>
            <a:br>
              <a:rPr kumimoji="1" lang="zh-CN" altLang="en-US" sz="2800" dirty="0">
                <a:latin typeface="华文仿宋" pitchFamily="2" charset="-122"/>
                <a:ea typeface="华文仿宋" pitchFamily="2" charset="-122"/>
              </a:rPr>
            </a:br>
            <a:r>
              <a:rPr kumimoji="1" lang="zh-CN" altLang="en-US" sz="2800" dirty="0">
                <a:latin typeface="华文仿宋" pitchFamily="2" charset="-122"/>
                <a:ea typeface="华文仿宋" pitchFamily="2" charset="-122"/>
              </a:rPr>
              <a:t>④</a:t>
            </a:r>
            <a:r>
              <a:rPr kumimoji="1" lang="en-US" altLang="zh-CN" sz="2800" dirty="0" smtClean="0">
                <a:latin typeface="华文仿宋" pitchFamily="2" charset="-122"/>
                <a:ea typeface="华文仿宋" pitchFamily="2" charset="-122"/>
              </a:rPr>
              <a:t>___________</a:t>
            </a:r>
            <a:r>
              <a:rPr kumimoji="1" lang="zh-CN" altLang="en-US" sz="2800" dirty="0">
                <a:latin typeface="华文仿宋" pitchFamily="2" charset="-122"/>
                <a:ea typeface="华文仿宋" pitchFamily="2" charset="-122"/>
              </a:rPr>
              <a:t>、</a:t>
            </a:r>
            <a:r>
              <a:rPr kumimoji="1" lang="zh-CN" altLang="en-US" sz="2800" dirty="0" smtClean="0">
                <a:latin typeface="华文仿宋" pitchFamily="2" charset="-122"/>
                <a:ea typeface="华文仿宋" pitchFamily="2" charset="-122"/>
              </a:rPr>
              <a:t>⑤</a:t>
            </a:r>
            <a:r>
              <a:rPr kumimoji="1" lang="zh-CN" altLang="en-US" sz="2800" dirty="0">
                <a:latin typeface="华文仿宋" pitchFamily="2" charset="-122"/>
                <a:ea typeface="华文仿宋" pitchFamily="2" charset="-122"/>
              </a:rPr>
              <a:t>多数</a:t>
            </a:r>
            <a:r>
              <a:rPr kumimoji="1" lang="zh-CN" altLang="en-US" sz="2800" dirty="0" smtClean="0">
                <a:latin typeface="华文仿宋" pitchFamily="2" charset="-122"/>
                <a:ea typeface="华文仿宋" pitchFamily="2" charset="-122"/>
              </a:rPr>
              <a:t>有害</a:t>
            </a:r>
            <a:r>
              <a:rPr kumimoji="1" lang="zh-CN" altLang="en-US" sz="2800" dirty="0">
                <a:latin typeface="华文仿宋" pitchFamily="2" charset="-122"/>
                <a:ea typeface="华文仿宋" pitchFamily="2" charset="-122"/>
              </a:rPr>
              <a:t>。</a:t>
            </a:r>
            <a:endParaRPr kumimoji="1" lang="zh-CN" altLang="en-US" sz="2800" dirty="0">
              <a:latin typeface="华文仿宋" pitchFamily="2" charset="-122"/>
              <a:ea typeface="华文仿宋" pitchFamily="2" charset="-122"/>
            </a:endParaRPr>
          </a:p>
          <a:p>
            <a:pPr>
              <a:spcBef>
                <a:spcPct val="15000"/>
              </a:spcBef>
            </a:pPr>
            <a:r>
              <a:rPr kumimoji="1" lang="en-US" altLang="zh-CN" sz="2800" dirty="0" smtClean="0">
                <a:latin typeface="华文仿宋" pitchFamily="2" charset="-122"/>
                <a:ea typeface="华文仿宋" pitchFamily="2" charset="-122"/>
              </a:rPr>
              <a:t>2</a:t>
            </a:r>
            <a:r>
              <a:rPr kumimoji="1" lang="zh-CN" altLang="en-US" sz="2800" dirty="0">
                <a:latin typeface="华文仿宋" pitchFamily="2" charset="-122"/>
                <a:ea typeface="华文仿宋" pitchFamily="2" charset="-122"/>
              </a:rPr>
              <a:t>．基因重组：</a:t>
            </a:r>
          </a:p>
          <a:p>
            <a:pPr>
              <a:spcBef>
                <a:spcPct val="15000"/>
              </a:spcBef>
            </a:pPr>
            <a:r>
              <a:rPr kumimoji="1" lang="en-US" altLang="zh-CN" sz="2800" dirty="0">
                <a:latin typeface="华文仿宋" pitchFamily="2" charset="-122"/>
                <a:ea typeface="华文仿宋" pitchFamily="2" charset="-122"/>
              </a:rPr>
              <a:t>_________</a:t>
            </a:r>
            <a:r>
              <a:rPr kumimoji="1" lang="en-US" altLang="zh-CN" dirty="0"/>
              <a:t>___</a:t>
            </a:r>
            <a:r>
              <a:rPr kumimoji="1" lang="en-US" altLang="zh-CN" sz="2800" dirty="0">
                <a:latin typeface="华文仿宋" pitchFamily="2" charset="-122"/>
                <a:ea typeface="华文仿宋" pitchFamily="2" charset="-122"/>
              </a:rPr>
              <a:t>____</a:t>
            </a:r>
            <a:r>
              <a:rPr kumimoji="1" lang="zh-CN" altLang="en-US" sz="2800" dirty="0">
                <a:latin typeface="华文仿宋" pitchFamily="2" charset="-122"/>
                <a:ea typeface="华文仿宋" pitchFamily="2" charset="-122"/>
              </a:rPr>
              <a:t>重新组合，</a:t>
            </a:r>
            <a:r>
              <a:rPr kumimoji="1" lang="en-US" altLang="zh-CN" sz="2800" dirty="0">
                <a:latin typeface="华文仿宋" pitchFamily="2" charset="-122"/>
                <a:ea typeface="华文仿宋" pitchFamily="2" charset="-122"/>
              </a:rPr>
              <a:t>_______</a:t>
            </a:r>
            <a:r>
              <a:rPr kumimoji="1" lang="zh-CN" altLang="en-US" sz="2800" dirty="0">
                <a:latin typeface="华文仿宋" pitchFamily="2" charset="-122"/>
                <a:ea typeface="华文仿宋" pitchFamily="2" charset="-122"/>
              </a:rPr>
              <a:t>新基因，可形成新的</a:t>
            </a:r>
            <a:r>
              <a:rPr kumimoji="1" lang="en-US" altLang="zh-CN" sz="2800" dirty="0">
                <a:latin typeface="华文仿宋" pitchFamily="2" charset="-122"/>
                <a:ea typeface="华文仿宋" pitchFamily="2" charset="-122"/>
              </a:rPr>
              <a:t>________</a:t>
            </a:r>
            <a:r>
              <a:rPr kumimoji="1" lang="zh-CN" altLang="en-US" sz="2800" dirty="0">
                <a:latin typeface="华文仿宋" pitchFamily="2" charset="-122"/>
                <a:ea typeface="华文仿宋" pitchFamily="2" charset="-122"/>
              </a:rPr>
              <a:t>型和</a:t>
            </a:r>
            <a:r>
              <a:rPr kumimoji="1" lang="en-US" altLang="zh-CN" sz="2800" dirty="0">
                <a:latin typeface="华文仿宋" pitchFamily="2" charset="-122"/>
                <a:ea typeface="华文仿宋" pitchFamily="2" charset="-122"/>
              </a:rPr>
              <a:t>________</a:t>
            </a:r>
            <a:r>
              <a:rPr kumimoji="1" lang="zh-CN" altLang="en-US" sz="2800" dirty="0">
                <a:latin typeface="华文仿宋" pitchFamily="2" charset="-122"/>
                <a:ea typeface="华文仿宋" pitchFamily="2" charset="-122"/>
              </a:rPr>
              <a:t>型。</a:t>
            </a:r>
          </a:p>
          <a:p>
            <a:pPr>
              <a:spcBef>
                <a:spcPct val="15000"/>
              </a:spcBef>
            </a:pPr>
            <a:r>
              <a:rPr kumimoji="1" lang="zh-CN" altLang="en-US" sz="2800" dirty="0">
                <a:latin typeface="华文仿宋" pitchFamily="2" charset="-122"/>
                <a:ea typeface="华文仿宋" pitchFamily="2" charset="-122"/>
              </a:rPr>
              <a:t>   发生时期：</a:t>
            </a:r>
            <a:r>
              <a:rPr kumimoji="1" lang="en-US" altLang="zh-CN" sz="2800" dirty="0">
                <a:latin typeface="华文仿宋" pitchFamily="2" charset="-122"/>
                <a:ea typeface="华文仿宋" pitchFamily="2" charset="-122"/>
              </a:rPr>
              <a:t>___________________</a:t>
            </a:r>
          </a:p>
          <a:p>
            <a:pPr>
              <a:spcBef>
                <a:spcPct val="15000"/>
              </a:spcBef>
            </a:pPr>
            <a:r>
              <a:rPr kumimoji="1" lang="en-US" altLang="zh-CN" sz="2800" dirty="0">
                <a:latin typeface="华文仿宋" pitchFamily="2" charset="-122"/>
                <a:ea typeface="华文仿宋" pitchFamily="2" charset="-122"/>
              </a:rPr>
              <a:t>   </a:t>
            </a:r>
            <a:r>
              <a:rPr kumimoji="1" lang="zh-CN" altLang="en-US" sz="2800" dirty="0">
                <a:latin typeface="华文仿宋" pitchFamily="2" charset="-122"/>
                <a:ea typeface="华文仿宋" pitchFamily="2" charset="-122"/>
              </a:rPr>
              <a:t>特点：</a:t>
            </a:r>
            <a:r>
              <a:rPr kumimoji="1" lang="en-US" altLang="zh-CN" sz="2800" dirty="0">
                <a:latin typeface="华文仿宋" pitchFamily="2" charset="-122"/>
                <a:ea typeface="华文仿宋" pitchFamily="2" charset="-122"/>
              </a:rPr>
              <a:t>__________</a:t>
            </a:r>
          </a:p>
        </p:txBody>
      </p:sp>
      <p:sp>
        <p:nvSpPr>
          <p:cNvPr id="52228" name="Rectangle 4"/>
          <p:cNvSpPr>
            <a:spLocks noChangeArrowheads="1"/>
          </p:cNvSpPr>
          <p:nvPr/>
        </p:nvSpPr>
        <p:spPr bwMode="auto">
          <a:xfrm>
            <a:off x="1223963" y="2168525"/>
            <a:ext cx="1784350" cy="519113"/>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内部结构</a:t>
            </a:r>
          </a:p>
        </p:txBody>
      </p:sp>
      <p:sp>
        <p:nvSpPr>
          <p:cNvPr id="52229" name="Rectangle 5"/>
          <p:cNvSpPr>
            <a:spLocks noChangeArrowheads="1"/>
          </p:cNvSpPr>
          <p:nvPr/>
        </p:nvSpPr>
        <p:spPr bwMode="auto">
          <a:xfrm>
            <a:off x="4356100" y="2205038"/>
            <a:ext cx="1389063" cy="519112"/>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能产生</a:t>
            </a:r>
          </a:p>
        </p:txBody>
      </p:sp>
      <p:sp>
        <p:nvSpPr>
          <p:cNvPr id="52230" name="Rectangle 6"/>
          <p:cNvSpPr>
            <a:spLocks noChangeArrowheads="1"/>
          </p:cNvSpPr>
          <p:nvPr/>
        </p:nvSpPr>
        <p:spPr bwMode="auto">
          <a:xfrm>
            <a:off x="2447925" y="2673350"/>
            <a:ext cx="5145088" cy="519113"/>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细胞分裂间期（</a:t>
            </a:r>
            <a:r>
              <a:rPr kumimoji="1" lang="en-US" altLang="zh-CN" sz="2800">
                <a:solidFill>
                  <a:srgbClr val="0000FF"/>
                </a:solidFill>
                <a:latin typeface="楷体_GB2312" pitchFamily="49" charset="-122"/>
                <a:ea typeface="楷体_GB2312" pitchFamily="49" charset="-122"/>
              </a:rPr>
              <a:t>DNA</a:t>
            </a:r>
            <a:r>
              <a:rPr kumimoji="1" lang="zh-CN" altLang="en-US" sz="2800">
                <a:solidFill>
                  <a:srgbClr val="0000FF"/>
                </a:solidFill>
                <a:latin typeface="楷体_GB2312" pitchFamily="49" charset="-122"/>
                <a:ea typeface="楷体_GB2312" pitchFamily="49" charset="-122"/>
              </a:rPr>
              <a:t>复制时）</a:t>
            </a:r>
          </a:p>
        </p:txBody>
      </p:sp>
      <p:sp>
        <p:nvSpPr>
          <p:cNvPr id="52231" name="Rectangle 7"/>
          <p:cNvSpPr>
            <a:spLocks noChangeArrowheads="1"/>
          </p:cNvSpPr>
          <p:nvPr/>
        </p:nvSpPr>
        <p:spPr bwMode="auto">
          <a:xfrm>
            <a:off x="823362" y="3573016"/>
            <a:ext cx="1784350" cy="519113"/>
          </a:xfrm>
          <a:prstGeom prst="rect">
            <a:avLst/>
          </a:prstGeom>
          <a:noFill/>
          <a:ln w="9525">
            <a:noFill/>
            <a:miter lim="800000"/>
            <a:headEnd/>
            <a:tailEnd/>
          </a:ln>
          <a:effectLst/>
        </p:spPr>
        <p:txBody>
          <a:bodyPr>
            <a:spAutoFit/>
          </a:bodyPr>
          <a:lstStyle/>
          <a:p>
            <a:r>
              <a:rPr kumimoji="1" lang="zh-CN" altLang="en-US" sz="2800" dirty="0">
                <a:solidFill>
                  <a:srgbClr val="0000FF"/>
                </a:solidFill>
                <a:latin typeface="楷体_GB2312" pitchFamily="49" charset="-122"/>
                <a:ea typeface="楷体_GB2312" pitchFamily="49" charset="-122"/>
              </a:rPr>
              <a:t>突变率低</a:t>
            </a:r>
          </a:p>
        </p:txBody>
      </p:sp>
      <p:sp>
        <p:nvSpPr>
          <p:cNvPr id="52232" name="Rectangle 8"/>
          <p:cNvSpPr>
            <a:spLocks noChangeArrowheads="1"/>
          </p:cNvSpPr>
          <p:nvPr/>
        </p:nvSpPr>
        <p:spPr bwMode="auto">
          <a:xfrm>
            <a:off x="179388" y="4581525"/>
            <a:ext cx="2808287" cy="519113"/>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已有不同基因的</a:t>
            </a:r>
          </a:p>
        </p:txBody>
      </p:sp>
      <p:sp>
        <p:nvSpPr>
          <p:cNvPr id="52233" name="Rectangle 9"/>
          <p:cNvSpPr>
            <a:spLocks noChangeArrowheads="1"/>
          </p:cNvSpPr>
          <p:nvPr/>
        </p:nvSpPr>
        <p:spPr bwMode="auto">
          <a:xfrm>
            <a:off x="4716463" y="4508500"/>
            <a:ext cx="1411287" cy="519113"/>
          </a:xfrm>
          <a:prstGeom prst="rect">
            <a:avLst/>
          </a:prstGeom>
          <a:noFill/>
          <a:ln w="9525">
            <a:noFill/>
            <a:miter lim="800000"/>
            <a:headEnd/>
            <a:tailEnd/>
          </a:ln>
          <a:effectLst/>
        </p:spPr>
        <p:txBody>
          <a:bodyPr>
            <a:spAutoFit/>
          </a:bodyPr>
          <a:lstStyle/>
          <a:p>
            <a:r>
              <a:rPr kumimoji="1" lang="zh-CN" altLang="en-US" sz="2800">
                <a:solidFill>
                  <a:srgbClr val="0000FF"/>
                </a:solidFill>
                <a:latin typeface="楷体_GB2312" pitchFamily="49" charset="-122"/>
                <a:ea typeface="楷体_GB2312" pitchFamily="49" charset="-122"/>
              </a:rPr>
              <a:t>不产生</a:t>
            </a:r>
          </a:p>
        </p:txBody>
      </p:sp>
      <p:sp>
        <p:nvSpPr>
          <p:cNvPr id="52234" name="Rectangle 10"/>
          <p:cNvSpPr>
            <a:spLocks noChangeArrowheads="1"/>
          </p:cNvSpPr>
          <p:nvPr/>
        </p:nvSpPr>
        <p:spPr bwMode="auto">
          <a:xfrm>
            <a:off x="827088" y="4998120"/>
            <a:ext cx="1008062" cy="519112"/>
          </a:xfrm>
          <a:prstGeom prst="rect">
            <a:avLst/>
          </a:prstGeom>
          <a:noFill/>
          <a:ln w="9525">
            <a:noFill/>
            <a:miter lim="800000"/>
            <a:headEnd/>
            <a:tailEnd/>
          </a:ln>
          <a:effectLst/>
        </p:spPr>
        <p:txBody>
          <a:bodyPr>
            <a:spAutoFit/>
          </a:bodyPr>
          <a:lstStyle/>
          <a:p>
            <a:r>
              <a:rPr kumimoji="1" lang="zh-CN" altLang="en-US" sz="2800" dirty="0">
                <a:solidFill>
                  <a:srgbClr val="0000FF"/>
                </a:solidFill>
                <a:latin typeface="楷体_GB2312" pitchFamily="49" charset="-122"/>
                <a:ea typeface="楷体_GB2312" pitchFamily="49" charset="-122"/>
              </a:rPr>
              <a:t>基因</a:t>
            </a:r>
          </a:p>
        </p:txBody>
      </p:sp>
      <p:sp>
        <p:nvSpPr>
          <p:cNvPr id="52235" name="Rectangle 11"/>
          <p:cNvSpPr>
            <a:spLocks noChangeArrowheads="1"/>
          </p:cNvSpPr>
          <p:nvPr/>
        </p:nvSpPr>
        <p:spPr bwMode="auto">
          <a:xfrm>
            <a:off x="2286000" y="5535613"/>
            <a:ext cx="2971800" cy="519112"/>
          </a:xfrm>
          <a:prstGeom prst="rect">
            <a:avLst/>
          </a:prstGeom>
          <a:noFill/>
          <a:ln w="9525">
            <a:noFill/>
            <a:miter lim="800000"/>
            <a:headEnd/>
            <a:tailEnd/>
          </a:ln>
          <a:effectLst/>
        </p:spPr>
        <p:txBody>
          <a:bodyPr wrap="square">
            <a:spAutoFit/>
          </a:bodyPr>
          <a:lstStyle/>
          <a:p>
            <a:r>
              <a:rPr kumimoji="1" lang="zh-CN" altLang="en-US" sz="2800">
                <a:solidFill>
                  <a:srgbClr val="0000FF"/>
                </a:solidFill>
                <a:latin typeface="楷体_GB2312" pitchFamily="49" charset="-122"/>
                <a:ea typeface="楷体_GB2312" pitchFamily="49" charset="-122"/>
              </a:rPr>
              <a:t>减数第一次分裂</a:t>
            </a:r>
          </a:p>
        </p:txBody>
      </p:sp>
      <p:sp>
        <p:nvSpPr>
          <p:cNvPr id="52236" name="Rectangle 12"/>
          <p:cNvSpPr>
            <a:spLocks noChangeArrowheads="1"/>
          </p:cNvSpPr>
          <p:nvPr/>
        </p:nvSpPr>
        <p:spPr bwMode="auto">
          <a:xfrm>
            <a:off x="1606947" y="6006232"/>
            <a:ext cx="1812925" cy="519112"/>
          </a:xfrm>
          <a:prstGeom prst="rect">
            <a:avLst/>
          </a:prstGeom>
          <a:noFill/>
          <a:ln w="9525">
            <a:noFill/>
            <a:miter lim="800000"/>
            <a:headEnd/>
            <a:tailEnd/>
          </a:ln>
          <a:effectLst/>
        </p:spPr>
        <p:txBody>
          <a:bodyPr>
            <a:spAutoFit/>
          </a:bodyPr>
          <a:lstStyle/>
          <a:p>
            <a:r>
              <a:rPr kumimoji="1" lang="zh-CN" altLang="en-US" sz="2800" dirty="0">
                <a:solidFill>
                  <a:srgbClr val="0000FF"/>
                </a:solidFill>
                <a:latin typeface="楷体_GB2312" pitchFamily="49" charset="-122"/>
                <a:ea typeface="楷体_GB2312" pitchFamily="49" charset="-122"/>
              </a:rPr>
              <a:t>非常丰富</a:t>
            </a:r>
          </a:p>
        </p:txBody>
      </p:sp>
      <p:sp>
        <p:nvSpPr>
          <p:cNvPr id="52237" name="Text Box 1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52238" name="Rectangle 14"/>
          <p:cNvSpPr>
            <a:spLocks noChangeArrowheads="1"/>
          </p:cNvSpPr>
          <p:nvPr/>
        </p:nvSpPr>
        <p:spPr bwMode="auto">
          <a:xfrm>
            <a:off x="2987675" y="5013325"/>
            <a:ext cx="1008063" cy="519113"/>
          </a:xfrm>
          <a:prstGeom prst="rect">
            <a:avLst/>
          </a:prstGeom>
          <a:noFill/>
          <a:ln w="9525">
            <a:noFill/>
            <a:miter lim="800000"/>
            <a:headEnd/>
            <a:tailEnd/>
          </a:ln>
          <a:effectLst/>
        </p:spPr>
        <p:txBody>
          <a:bodyPr>
            <a:spAutoFit/>
          </a:bodyPr>
          <a:lstStyle/>
          <a:p>
            <a:r>
              <a:rPr kumimoji="1" lang="zh-CN" altLang="en-US" sz="2800" dirty="0">
                <a:solidFill>
                  <a:srgbClr val="0000FF"/>
                </a:solidFill>
                <a:latin typeface="楷体_GB2312" pitchFamily="49" charset="-122"/>
                <a:ea typeface="楷体_GB2312" pitchFamily="49" charset="-122"/>
              </a:rPr>
              <a:t>表现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dissolve">
                                      <p:cBhvr>
                                        <p:cTn id="7" dur="500"/>
                                        <p:tgtEl>
                                          <p:spTgt spid="522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227"/>
                                        </p:tgtEl>
                                        <p:attrNameLst>
                                          <p:attrName>style.visibility</p:attrName>
                                        </p:attrNameLst>
                                      </p:cBhvr>
                                      <p:to>
                                        <p:strVal val="visible"/>
                                      </p:to>
                                    </p:set>
                                    <p:animEffect transition="in" filter="dissolve">
                                      <p:cBhvr>
                                        <p:cTn id="10" dur="500"/>
                                        <p:tgtEl>
                                          <p:spTgt spid="52227"/>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2228"/>
                                        </p:tgtEl>
                                        <p:attrNameLst>
                                          <p:attrName>style.visibility</p:attrName>
                                        </p:attrNameLst>
                                      </p:cBhvr>
                                      <p:to>
                                        <p:strVal val="visible"/>
                                      </p:to>
                                    </p:set>
                                    <p:animEffect transition="in" filter="slide(fromBottom)">
                                      <p:cBhvr>
                                        <p:cTn id="15" dur="500"/>
                                        <p:tgtEl>
                                          <p:spTgt spid="5222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2229"/>
                                        </p:tgtEl>
                                        <p:attrNameLst>
                                          <p:attrName>style.visibility</p:attrName>
                                        </p:attrNameLst>
                                      </p:cBhvr>
                                      <p:to>
                                        <p:strVal val="visible"/>
                                      </p:to>
                                    </p:set>
                                    <p:animEffect transition="in" filter="slide(fromBottom)">
                                      <p:cBhvr>
                                        <p:cTn id="20" dur="500"/>
                                        <p:tgtEl>
                                          <p:spTgt spid="5222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2230"/>
                                        </p:tgtEl>
                                        <p:attrNameLst>
                                          <p:attrName>style.visibility</p:attrName>
                                        </p:attrNameLst>
                                      </p:cBhvr>
                                      <p:to>
                                        <p:strVal val="visible"/>
                                      </p:to>
                                    </p:set>
                                    <p:animEffect transition="in" filter="slide(fromBottom)">
                                      <p:cBhvr>
                                        <p:cTn id="25" dur="500"/>
                                        <p:tgtEl>
                                          <p:spTgt spid="5223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52231"/>
                                        </p:tgtEl>
                                        <p:attrNameLst>
                                          <p:attrName>style.visibility</p:attrName>
                                        </p:attrNameLst>
                                      </p:cBhvr>
                                      <p:to>
                                        <p:strVal val="visible"/>
                                      </p:to>
                                    </p:set>
                                    <p:animEffect transition="in" filter="slide(fromBottom)">
                                      <p:cBhvr>
                                        <p:cTn id="30" dur="500"/>
                                        <p:tgtEl>
                                          <p:spTgt spid="52231"/>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2232"/>
                                        </p:tgtEl>
                                        <p:attrNameLst>
                                          <p:attrName>style.visibility</p:attrName>
                                        </p:attrNameLst>
                                      </p:cBhvr>
                                      <p:to>
                                        <p:strVal val="visible"/>
                                      </p:to>
                                    </p:set>
                                    <p:animEffect transition="in" filter="slide(fromBottom)">
                                      <p:cBhvr>
                                        <p:cTn id="35" dur="500"/>
                                        <p:tgtEl>
                                          <p:spTgt spid="52232"/>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2233"/>
                                        </p:tgtEl>
                                        <p:attrNameLst>
                                          <p:attrName>style.visibility</p:attrName>
                                        </p:attrNameLst>
                                      </p:cBhvr>
                                      <p:to>
                                        <p:strVal val="visible"/>
                                      </p:to>
                                    </p:set>
                                    <p:animEffect transition="in" filter="slide(fromBottom)">
                                      <p:cBhvr>
                                        <p:cTn id="40" dur="500"/>
                                        <p:tgtEl>
                                          <p:spTgt spid="5223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2234"/>
                                        </p:tgtEl>
                                        <p:attrNameLst>
                                          <p:attrName>style.visibility</p:attrName>
                                        </p:attrNameLst>
                                      </p:cBhvr>
                                      <p:to>
                                        <p:strVal val="visible"/>
                                      </p:to>
                                    </p:set>
                                    <p:animEffect transition="in" filter="slide(fromBottom)">
                                      <p:cBhvr>
                                        <p:cTn id="45" dur="500"/>
                                        <p:tgtEl>
                                          <p:spTgt spid="52234"/>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52238"/>
                                        </p:tgtEl>
                                        <p:attrNameLst>
                                          <p:attrName>style.visibility</p:attrName>
                                        </p:attrNameLst>
                                      </p:cBhvr>
                                      <p:to>
                                        <p:strVal val="visible"/>
                                      </p:to>
                                    </p:set>
                                    <p:animEffect transition="in" filter="slide(fromBottom)">
                                      <p:cBhvr>
                                        <p:cTn id="50" dur="500"/>
                                        <p:tgtEl>
                                          <p:spTgt spid="52238"/>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2235"/>
                                        </p:tgtEl>
                                        <p:attrNameLst>
                                          <p:attrName>style.visibility</p:attrName>
                                        </p:attrNameLst>
                                      </p:cBhvr>
                                      <p:to>
                                        <p:strVal val="visible"/>
                                      </p:to>
                                    </p:set>
                                    <p:animEffect transition="in" filter="slide(fromBottom)">
                                      <p:cBhvr>
                                        <p:cTn id="55" dur="500"/>
                                        <p:tgtEl>
                                          <p:spTgt spid="52235"/>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52236"/>
                                        </p:tgtEl>
                                        <p:attrNameLst>
                                          <p:attrName>style.visibility</p:attrName>
                                        </p:attrNameLst>
                                      </p:cBhvr>
                                      <p:to>
                                        <p:strVal val="visible"/>
                                      </p:to>
                                    </p:set>
                                    <p:animEffect transition="in" filter="slide(fromBottom)">
                                      <p:cBhvr>
                                        <p:cTn id="60"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p:bldP spid="52229" grpId="0"/>
      <p:bldP spid="52230" grpId="0"/>
      <p:bldP spid="52231" grpId="0"/>
      <p:bldP spid="52232" grpId="0"/>
      <p:bldP spid="52233" grpId="0"/>
      <p:bldP spid="52234" grpId="0"/>
      <p:bldP spid="52235" grpId="0"/>
      <p:bldP spid="52236" grpId="0"/>
      <p:bldP spid="522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1"/>
          </p:nvPr>
        </p:nvSpPr>
        <p:spPr/>
        <p:txBody>
          <a:bodyPr/>
          <a:lstStyle/>
          <a:p>
            <a:fld id="{B425AD15-D2E1-4F2F-9C0E-732A81386F1F}" type="datetime1">
              <a:rPr lang="zh-CN" altLang="en-US"/>
              <a:pPr/>
              <a:t>2015-5-21</a:t>
            </a:fld>
            <a:endParaRPr lang="en-US" altLang="zh-CN"/>
          </a:p>
        </p:txBody>
      </p:sp>
      <p:sp>
        <p:nvSpPr>
          <p:cNvPr id="125956" name="Text Box 4"/>
          <p:cNvSpPr txBox="1">
            <a:spLocks noChangeArrowheads="1"/>
          </p:cNvSpPr>
          <p:nvPr/>
        </p:nvSpPr>
        <p:spPr bwMode="gray">
          <a:xfrm>
            <a:off x="2051050" y="4437063"/>
            <a:ext cx="5545138" cy="1465262"/>
          </a:xfrm>
          <a:prstGeom prst="rect">
            <a:avLst/>
          </a:prstGeom>
          <a:noFill/>
          <a:ln w="9525">
            <a:noFill/>
            <a:miter lim="800000"/>
            <a:headEnd/>
            <a:tailEnd/>
          </a:ln>
          <a:effectLst/>
        </p:spPr>
        <p:txBody>
          <a:bodyPr>
            <a:spAutoFit/>
          </a:bodyPr>
          <a:lstStyle/>
          <a:p>
            <a:pPr>
              <a:spcBef>
                <a:spcPct val="50000"/>
              </a:spcBef>
            </a:pPr>
            <a:r>
              <a:rPr lang="zh-CN" altLang="en-US" sz="3600" dirty="0">
                <a:latin typeface="黑体" pitchFamily="49" charset="-122"/>
                <a:ea typeface="黑体" pitchFamily="49" charset="-122"/>
              </a:rPr>
              <a:t>变异的根本来源</a:t>
            </a:r>
            <a:r>
              <a:rPr lang="en-US" altLang="zh-CN" sz="3600" dirty="0">
                <a:latin typeface="黑体" pitchFamily="49" charset="-122"/>
                <a:ea typeface="黑体" pitchFamily="49" charset="-122"/>
              </a:rPr>
              <a:t>:</a:t>
            </a:r>
            <a:r>
              <a:rPr lang="zh-CN" altLang="en-US" sz="3600" dirty="0">
                <a:latin typeface="黑体" pitchFamily="49" charset="-122"/>
                <a:ea typeface="黑体" pitchFamily="49" charset="-122"/>
              </a:rPr>
              <a:t>基因突变</a:t>
            </a:r>
          </a:p>
          <a:p>
            <a:pPr>
              <a:spcBef>
                <a:spcPct val="50000"/>
              </a:spcBef>
            </a:pPr>
            <a:r>
              <a:rPr lang="zh-CN" altLang="en-US" sz="3600" dirty="0">
                <a:latin typeface="黑体" pitchFamily="49" charset="-122"/>
                <a:ea typeface="黑体" pitchFamily="49" charset="-122"/>
              </a:rPr>
              <a:t>变异</a:t>
            </a:r>
            <a:r>
              <a:rPr lang="zh-CN" altLang="en-US" sz="3600" dirty="0" smtClean="0">
                <a:latin typeface="黑体" pitchFamily="49" charset="-122"/>
                <a:ea typeface="黑体" pitchFamily="49" charset="-122"/>
              </a:rPr>
              <a:t>的重要</a:t>
            </a:r>
            <a:r>
              <a:rPr lang="zh-CN" altLang="en-US" sz="3600" dirty="0">
                <a:latin typeface="黑体" pitchFamily="49" charset="-122"/>
                <a:ea typeface="黑体" pitchFamily="49" charset="-122"/>
              </a:rPr>
              <a:t>来源</a:t>
            </a:r>
            <a:r>
              <a:rPr lang="en-US" altLang="zh-CN" sz="3600" dirty="0">
                <a:latin typeface="黑体" pitchFamily="49" charset="-122"/>
                <a:ea typeface="黑体" pitchFamily="49" charset="-122"/>
              </a:rPr>
              <a:t>:</a:t>
            </a:r>
            <a:r>
              <a:rPr lang="zh-CN" altLang="en-US" sz="3600" dirty="0">
                <a:latin typeface="黑体" pitchFamily="49" charset="-122"/>
                <a:ea typeface="黑体" pitchFamily="49" charset="-122"/>
              </a:rPr>
              <a:t>基因重组</a:t>
            </a:r>
          </a:p>
        </p:txBody>
      </p:sp>
      <p:sp>
        <p:nvSpPr>
          <p:cNvPr id="125957" name="Text Box 5"/>
          <p:cNvSpPr txBox="1">
            <a:spLocks noChangeArrowheads="1"/>
          </p:cNvSpPr>
          <p:nvPr/>
        </p:nvSpPr>
        <p:spPr bwMode="gray">
          <a:xfrm>
            <a:off x="1547813" y="1700213"/>
            <a:ext cx="5040312" cy="2465387"/>
          </a:xfrm>
          <a:prstGeom prst="rect">
            <a:avLst/>
          </a:prstGeom>
          <a:noFill/>
          <a:ln w="9525">
            <a:noFill/>
            <a:miter lim="800000"/>
            <a:headEnd/>
            <a:tailEnd/>
          </a:ln>
          <a:effectLst/>
        </p:spPr>
        <p:txBody>
          <a:bodyPr>
            <a:spAutoFit/>
          </a:bodyPr>
          <a:lstStyle/>
          <a:p>
            <a:pPr>
              <a:spcBef>
                <a:spcPct val="50000"/>
              </a:spcBef>
            </a:pPr>
            <a:r>
              <a:rPr lang="zh-CN" altLang="en-US" sz="2400"/>
              <a:t>基因突变是一个基因发生了改变</a:t>
            </a:r>
            <a:r>
              <a:rPr lang="en-US" altLang="zh-CN" sz="2400"/>
              <a:t>,</a:t>
            </a:r>
            <a:r>
              <a:rPr lang="zh-CN" altLang="en-US" sz="2400"/>
              <a:t>产生新的等位基因（同一个字母大小写的改变）</a:t>
            </a:r>
          </a:p>
          <a:p>
            <a:pPr>
              <a:spcBef>
                <a:spcPct val="50000"/>
              </a:spcBef>
            </a:pPr>
            <a:r>
              <a:rPr lang="zh-CN" altLang="en-US" sz="2400"/>
              <a:t>基因重组是二个或二个以上的基因重新组合（二个或二个以上不同字母的重新组合）</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2"/>
          <p:cNvSpPr>
            <a:spLocks noGrp="1"/>
          </p:cNvSpPr>
          <p:nvPr>
            <p:ph type="dt" sz="half" idx="11"/>
          </p:nvPr>
        </p:nvSpPr>
        <p:spPr/>
        <p:txBody>
          <a:bodyPr/>
          <a:lstStyle/>
          <a:p>
            <a:fld id="{4867B4E8-A261-4700-87B3-920C70526C2B}" type="datetime1">
              <a:rPr lang="zh-CN" altLang="en-US"/>
              <a:pPr/>
              <a:t>2015-5-21</a:t>
            </a:fld>
            <a:endParaRPr lang="en-US" altLang="zh-CN"/>
          </a:p>
        </p:txBody>
      </p:sp>
      <p:sp>
        <p:nvSpPr>
          <p:cNvPr id="54274" name="Text Box 2"/>
          <p:cNvSpPr txBox="1">
            <a:spLocks noChangeArrowheads="1"/>
          </p:cNvSpPr>
          <p:nvPr/>
        </p:nvSpPr>
        <p:spPr bwMode="auto">
          <a:xfrm>
            <a:off x="646113" y="1665288"/>
            <a:ext cx="8102600" cy="4478337"/>
          </a:xfrm>
          <a:prstGeom prst="rect">
            <a:avLst/>
          </a:prstGeom>
          <a:noFill/>
          <a:ln w="9525">
            <a:noFill/>
            <a:miter lim="800000"/>
            <a:headEnd/>
            <a:tailEnd/>
          </a:ln>
          <a:effectLst/>
        </p:spPr>
        <p:txBody>
          <a:bodyPr>
            <a:spAutoFit/>
          </a:bodyPr>
          <a:lstStyle/>
          <a:p>
            <a:r>
              <a:rPr lang="en-US" altLang="zh-CN" sz="3200">
                <a:solidFill>
                  <a:srgbClr val="0000FF"/>
                </a:solidFill>
                <a:latin typeface="楷体_GB2312" pitchFamily="49" charset="-122"/>
                <a:ea typeface="楷体_GB2312" pitchFamily="49" charset="-122"/>
              </a:rPr>
              <a:t>1</a:t>
            </a:r>
            <a:r>
              <a:rPr lang="zh-CN" altLang="en-US" sz="3200">
                <a:solidFill>
                  <a:srgbClr val="0000FF"/>
                </a:solidFill>
                <a:latin typeface="楷体_GB2312" pitchFamily="49" charset="-122"/>
                <a:ea typeface="楷体_GB2312" pitchFamily="49" charset="-122"/>
              </a:rPr>
              <a:t>、生物变异的根本来源是　　</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A</a:t>
            </a:r>
            <a:r>
              <a:rPr lang="zh-CN" altLang="en-US" sz="3200">
                <a:latin typeface="楷体_GB2312" pitchFamily="49" charset="-122"/>
                <a:ea typeface="楷体_GB2312" pitchFamily="49" charset="-122"/>
              </a:rPr>
              <a:t>．基因重组        </a:t>
            </a:r>
            <a:r>
              <a:rPr lang="en-US" altLang="zh-CN" sz="3200">
                <a:latin typeface="楷体_GB2312" pitchFamily="49" charset="-122"/>
                <a:ea typeface="楷体_GB2312" pitchFamily="49" charset="-122"/>
              </a:rPr>
              <a:t>B</a:t>
            </a:r>
            <a:r>
              <a:rPr lang="zh-CN" altLang="en-US" sz="3200">
                <a:latin typeface="楷体_GB2312" pitchFamily="49" charset="-122"/>
                <a:ea typeface="楷体_GB2312" pitchFamily="49" charset="-122"/>
              </a:rPr>
              <a:t>．染色体数目变异　     </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C</a:t>
            </a:r>
            <a:r>
              <a:rPr lang="zh-CN" altLang="en-US" sz="3200">
                <a:latin typeface="楷体_GB2312" pitchFamily="49" charset="-122"/>
                <a:ea typeface="楷体_GB2312" pitchFamily="49" charset="-122"/>
              </a:rPr>
              <a:t>．染色体结构变异　</a:t>
            </a:r>
            <a:r>
              <a:rPr lang="en-US" altLang="zh-CN" sz="3200">
                <a:latin typeface="楷体_GB2312" pitchFamily="49" charset="-122"/>
                <a:ea typeface="楷体_GB2312" pitchFamily="49" charset="-122"/>
              </a:rPr>
              <a:t>D</a:t>
            </a:r>
            <a:r>
              <a:rPr lang="zh-CN" altLang="en-US" sz="3200">
                <a:latin typeface="楷体_GB2312" pitchFamily="49" charset="-122"/>
                <a:ea typeface="楷体_GB2312" pitchFamily="49" charset="-122"/>
              </a:rPr>
              <a:t>．基因突变</a:t>
            </a:r>
          </a:p>
          <a:p>
            <a:endParaRPr lang="zh-CN" altLang="en-US" sz="3200">
              <a:latin typeface="楷体_GB2312" pitchFamily="49" charset="-122"/>
              <a:ea typeface="楷体_GB2312" pitchFamily="49" charset="-122"/>
            </a:endParaRPr>
          </a:p>
          <a:p>
            <a:r>
              <a:rPr lang="en-US" altLang="zh-CN" sz="3200">
                <a:solidFill>
                  <a:srgbClr val="0000FF"/>
                </a:solidFill>
                <a:latin typeface="楷体_GB2312" pitchFamily="49" charset="-122"/>
                <a:ea typeface="楷体_GB2312" pitchFamily="49" charset="-122"/>
              </a:rPr>
              <a:t>2</a:t>
            </a:r>
            <a:r>
              <a:rPr lang="zh-CN" altLang="en-US" sz="3200">
                <a:solidFill>
                  <a:srgbClr val="0000FF"/>
                </a:solidFill>
                <a:latin typeface="楷体_GB2312" pitchFamily="49" charset="-122"/>
                <a:ea typeface="楷体_GB2312" pitchFamily="49" charset="-122"/>
              </a:rPr>
              <a:t>、基因重组发生在</a:t>
            </a:r>
          </a:p>
          <a:p>
            <a:r>
              <a:rPr lang="zh-CN" altLang="en-US" sz="3200">
                <a:latin typeface="楷体_GB2312" pitchFamily="49" charset="-122"/>
                <a:ea typeface="楷体_GB2312" pitchFamily="49" charset="-122"/>
              </a:rPr>
              <a:t> </a:t>
            </a:r>
            <a:r>
              <a:rPr lang="en-US" altLang="zh-CN" sz="3200">
                <a:solidFill>
                  <a:srgbClr val="003300"/>
                </a:solidFill>
                <a:latin typeface="楷体_GB2312" pitchFamily="49" charset="-122"/>
                <a:ea typeface="楷体_GB2312" pitchFamily="49" charset="-122"/>
              </a:rPr>
              <a:t>A</a:t>
            </a:r>
            <a:r>
              <a:rPr lang="zh-CN" altLang="en-US" sz="3200">
                <a:solidFill>
                  <a:srgbClr val="003300"/>
                </a:solidFill>
                <a:latin typeface="楷体_GB2312" pitchFamily="49" charset="-122"/>
                <a:ea typeface="楷体_GB2312" pitchFamily="49" charset="-122"/>
              </a:rPr>
              <a:t>．减数分裂形成配子的过程中　　</a:t>
            </a:r>
          </a:p>
          <a:p>
            <a:r>
              <a:rPr lang="zh-CN" altLang="en-US" sz="3200">
                <a:solidFill>
                  <a:srgbClr val="003300"/>
                </a:solidFill>
                <a:latin typeface="楷体_GB2312" pitchFamily="49" charset="-122"/>
                <a:ea typeface="楷体_GB2312" pitchFamily="49" charset="-122"/>
              </a:rPr>
              <a:t> </a:t>
            </a:r>
            <a:r>
              <a:rPr lang="en-US" altLang="zh-CN" sz="3200">
                <a:solidFill>
                  <a:srgbClr val="003300"/>
                </a:solidFill>
                <a:latin typeface="楷体_GB2312" pitchFamily="49" charset="-122"/>
                <a:ea typeface="楷体_GB2312" pitchFamily="49" charset="-122"/>
              </a:rPr>
              <a:t>B</a:t>
            </a:r>
            <a:r>
              <a:rPr lang="zh-CN" altLang="en-US" sz="3200">
                <a:solidFill>
                  <a:srgbClr val="003300"/>
                </a:solidFill>
                <a:latin typeface="楷体_GB2312" pitchFamily="49" charset="-122"/>
                <a:ea typeface="楷体_GB2312" pitchFamily="49" charset="-122"/>
              </a:rPr>
              <a:t>．受精作用形成受精卵的过程中</a:t>
            </a:r>
          </a:p>
          <a:p>
            <a:r>
              <a:rPr lang="zh-CN" altLang="en-US" sz="3200">
                <a:solidFill>
                  <a:srgbClr val="003300"/>
                </a:solidFill>
                <a:latin typeface="楷体_GB2312" pitchFamily="49" charset="-122"/>
                <a:ea typeface="楷体_GB2312" pitchFamily="49" charset="-122"/>
              </a:rPr>
              <a:t> </a:t>
            </a:r>
            <a:r>
              <a:rPr lang="en-US" altLang="zh-CN" sz="3200">
                <a:solidFill>
                  <a:srgbClr val="003300"/>
                </a:solidFill>
                <a:latin typeface="楷体_GB2312" pitchFamily="49" charset="-122"/>
                <a:ea typeface="楷体_GB2312" pitchFamily="49" charset="-122"/>
              </a:rPr>
              <a:t>C</a:t>
            </a:r>
            <a:r>
              <a:rPr lang="zh-CN" altLang="en-US" sz="3200">
                <a:solidFill>
                  <a:srgbClr val="003300"/>
                </a:solidFill>
                <a:latin typeface="楷体_GB2312" pitchFamily="49" charset="-122"/>
                <a:ea typeface="楷体_GB2312" pitchFamily="49" charset="-122"/>
              </a:rPr>
              <a:t>．有丝分裂形成子细胞的过程中　　</a:t>
            </a:r>
          </a:p>
          <a:p>
            <a:r>
              <a:rPr lang="zh-CN" altLang="en-US" sz="3200">
                <a:solidFill>
                  <a:srgbClr val="003300"/>
                </a:solidFill>
                <a:latin typeface="楷体_GB2312" pitchFamily="49" charset="-122"/>
                <a:ea typeface="楷体_GB2312" pitchFamily="49" charset="-122"/>
              </a:rPr>
              <a:t> </a:t>
            </a:r>
            <a:r>
              <a:rPr lang="en-US" altLang="zh-CN" sz="3200">
                <a:solidFill>
                  <a:srgbClr val="003300"/>
                </a:solidFill>
                <a:latin typeface="楷体_GB2312" pitchFamily="49" charset="-122"/>
                <a:ea typeface="楷体_GB2312" pitchFamily="49" charset="-122"/>
              </a:rPr>
              <a:t>D</a:t>
            </a:r>
            <a:r>
              <a:rPr lang="zh-CN" altLang="en-US" sz="3200">
                <a:solidFill>
                  <a:srgbClr val="003300"/>
                </a:solidFill>
                <a:latin typeface="楷体_GB2312" pitchFamily="49" charset="-122"/>
                <a:ea typeface="楷体_GB2312" pitchFamily="49" charset="-122"/>
              </a:rPr>
              <a:t>．通过嫁接，砧木和接穗愈合的过程中</a:t>
            </a:r>
            <a:endParaRPr lang="zh-CN" altLang="en-US" sz="3200">
              <a:latin typeface="楷体_GB2312" pitchFamily="49" charset="-122"/>
              <a:ea typeface="楷体_GB2312" pitchFamily="49" charset="-122"/>
            </a:endParaRPr>
          </a:p>
        </p:txBody>
      </p:sp>
      <p:sp>
        <p:nvSpPr>
          <p:cNvPr id="54275"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grpSp>
        <p:nvGrpSpPr>
          <p:cNvPr id="54276" name="Group 4"/>
          <p:cNvGrpSpPr>
            <a:grpSpLocks/>
          </p:cNvGrpSpPr>
          <p:nvPr/>
        </p:nvGrpSpPr>
        <p:grpSpPr bwMode="auto">
          <a:xfrm>
            <a:off x="2951163" y="584200"/>
            <a:ext cx="3048000" cy="685800"/>
            <a:chOff x="1680" y="0"/>
            <a:chExt cx="1920" cy="432"/>
          </a:xfrm>
        </p:grpSpPr>
        <p:sp>
          <p:nvSpPr>
            <p:cNvPr id="54277" name="AutoShape 5"/>
            <p:cNvSpPr>
              <a:spLocks noChangeArrowheads="1"/>
            </p:cNvSpPr>
            <p:nvPr/>
          </p:nvSpPr>
          <p:spPr bwMode="auto">
            <a:xfrm>
              <a:off x="1680" y="0"/>
              <a:ext cx="1920" cy="432"/>
            </a:xfrm>
            <a:prstGeom prst="ellipseRibbon2">
              <a:avLst>
                <a:gd name="adj1" fmla="val 25000"/>
                <a:gd name="adj2" fmla="val 50000"/>
                <a:gd name="adj3" fmla="val 12500"/>
              </a:avLst>
            </a:prstGeom>
            <a:gradFill rotWithShape="1">
              <a:gsLst>
                <a:gs pos="0">
                  <a:schemeClr val="accent1">
                    <a:gamma/>
                    <a:shade val="54118"/>
                    <a:invGamma/>
                  </a:schemeClr>
                </a:gs>
                <a:gs pos="50000">
                  <a:schemeClr val="accent1"/>
                </a:gs>
                <a:gs pos="100000">
                  <a:schemeClr val="accent1">
                    <a:gamma/>
                    <a:shade val="54118"/>
                    <a:invGamma/>
                  </a:schemeClr>
                </a:gs>
              </a:gsLst>
              <a:lin ang="0" scaled="1"/>
            </a:gradFill>
            <a:ln w="3175">
              <a:solidFill>
                <a:schemeClr val="tx2"/>
              </a:solidFill>
              <a:round/>
              <a:headEnd/>
              <a:tailEnd/>
            </a:ln>
            <a:effectLst/>
          </p:spPr>
          <p:txBody>
            <a:bodyPr wrap="none" anchor="ctr"/>
            <a:lstStyle/>
            <a:p>
              <a:pPr algn="ctr"/>
              <a:endParaRPr lang="zh-CN" altLang="zh-CN">
                <a:solidFill>
                  <a:schemeClr val="hlink"/>
                </a:solidFill>
                <a:ea typeface="宋体" pitchFamily="2" charset="-122"/>
              </a:endParaRPr>
            </a:p>
          </p:txBody>
        </p:sp>
        <p:sp>
          <p:nvSpPr>
            <p:cNvPr id="54278" name="Text Box 6"/>
            <p:cNvSpPr txBox="1">
              <a:spLocks noChangeArrowheads="1"/>
            </p:cNvSpPr>
            <p:nvPr/>
          </p:nvSpPr>
          <p:spPr bwMode="auto">
            <a:xfrm>
              <a:off x="2016" y="0"/>
              <a:ext cx="1248" cy="327"/>
            </a:xfrm>
            <a:prstGeom prst="rect">
              <a:avLst/>
            </a:prstGeom>
            <a:noFill/>
            <a:ln w="9525">
              <a:noFill/>
              <a:miter lim="800000"/>
              <a:headEnd/>
              <a:tailEnd/>
            </a:ln>
            <a:effectLst/>
          </p:spPr>
          <p:txBody>
            <a:bodyPr>
              <a:spAutoFit/>
            </a:bodyPr>
            <a:lstStyle/>
            <a:p>
              <a:pPr algn="ctr">
                <a:spcBef>
                  <a:spcPct val="50000"/>
                </a:spcBef>
              </a:pPr>
              <a:r>
                <a:rPr lang="zh-CN" altLang="en-US" sz="2800">
                  <a:solidFill>
                    <a:schemeClr val="hlink"/>
                  </a:solidFill>
                  <a:latin typeface="楷体_GB2312" pitchFamily="49" charset="-122"/>
                  <a:ea typeface="楷体_GB2312" pitchFamily="49" charset="-122"/>
                </a:rPr>
                <a:t>课堂巩固</a:t>
              </a:r>
            </a:p>
          </p:txBody>
        </p:sp>
      </p:grpSp>
      <p:sp>
        <p:nvSpPr>
          <p:cNvPr id="54279" name="Text Box 7"/>
          <p:cNvSpPr txBox="1">
            <a:spLocks noChangeArrowheads="1"/>
          </p:cNvSpPr>
          <p:nvPr/>
        </p:nvSpPr>
        <p:spPr bwMode="gray">
          <a:xfrm>
            <a:off x="7092950" y="1700213"/>
            <a:ext cx="6477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D</a:t>
            </a:r>
          </a:p>
        </p:txBody>
      </p:sp>
      <p:sp>
        <p:nvSpPr>
          <p:cNvPr id="54280" name="Text Box 8"/>
          <p:cNvSpPr txBox="1">
            <a:spLocks noChangeArrowheads="1"/>
          </p:cNvSpPr>
          <p:nvPr/>
        </p:nvSpPr>
        <p:spPr bwMode="gray">
          <a:xfrm>
            <a:off x="7127875" y="3608388"/>
            <a:ext cx="576263"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slide(fromBottom)">
                                      <p:cBhvr>
                                        <p:cTn id="7" dur="500"/>
                                        <p:tgtEl>
                                          <p:spTgt spid="5427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slide(fromBottom)">
                                      <p:cBhvr>
                                        <p:cTn id="12"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8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F3EB179F-5572-4FC0-9CFA-A862F0756631}" type="datetime1">
              <a:rPr lang="zh-CN" altLang="en-US"/>
              <a:pPr/>
              <a:t>2015-5-21</a:t>
            </a:fld>
            <a:endParaRPr lang="en-US" altLang="zh-CN"/>
          </a:p>
        </p:txBody>
      </p:sp>
      <p:sp>
        <p:nvSpPr>
          <p:cNvPr id="56322" name="Rectangle 2"/>
          <p:cNvSpPr>
            <a:spLocks noChangeArrowheads="1"/>
          </p:cNvSpPr>
          <p:nvPr/>
        </p:nvSpPr>
        <p:spPr bwMode="auto">
          <a:xfrm>
            <a:off x="539750" y="1592263"/>
            <a:ext cx="7589838" cy="2676525"/>
          </a:xfrm>
          <a:prstGeom prst="rect">
            <a:avLst/>
          </a:prstGeom>
          <a:noFill/>
          <a:ln w="9525">
            <a:noFill/>
            <a:miter lim="800000"/>
            <a:headEnd/>
            <a:tailEnd/>
          </a:ln>
          <a:effectLst/>
        </p:spPr>
        <p:txBody>
          <a:bodyPr>
            <a:spAutoFit/>
          </a:bodyPr>
          <a:lstStyle/>
          <a:p>
            <a:pPr>
              <a:lnSpc>
                <a:spcPct val="110000"/>
              </a:lnSpc>
              <a:buClr>
                <a:schemeClr val="hlink"/>
              </a:buClr>
              <a:buSzPct val="70000"/>
              <a:buFont typeface="Wingdings" pitchFamily="2" charset="2"/>
              <a:buNone/>
            </a:pPr>
            <a:r>
              <a:rPr lang="en-US" altLang="zh-CN" sz="3200">
                <a:solidFill>
                  <a:srgbClr val="0000FF"/>
                </a:solidFill>
                <a:latin typeface="楷体_GB2312" pitchFamily="49" charset="-122"/>
                <a:ea typeface="楷体_GB2312" pitchFamily="49" charset="-122"/>
              </a:rPr>
              <a:t>3</a:t>
            </a:r>
            <a:r>
              <a:rPr lang="zh-CN" altLang="en-US" sz="3200">
                <a:solidFill>
                  <a:srgbClr val="0000FF"/>
                </a:solidFill>
                <a:latin typeface="楷体_GB2312" pitchFamily="49" charset="-122"/>
                <a:ea typeface="楷体_GB2312" pitchFamily="49" charset="-122"/>
              </a:rPr>
              <a:t>、某自花传粉植物连续几代开红花，一次开出一朵白花，白花的后代全开白花，其原因是</a:t>
            </a:r>
            <a:r>
              <a:rPr lang="zh-CN" altLang="en-US" sz="3200">
                <a:latin typeface="楷体_GB2312" pitchFamily="49" charset="-122"/>
                <a:ea typeface="楷体_GB2312" pitchFamily="49" charset="-122"/>
              </a:rPr>
              <a:t> </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A</a:t>
            </a:r>
            <a:r>
              <a:rPr lang="zh-CN" altLang="en-US" sz="3200">
                <a:latin typeface="楷体_GB2312" pitchFamily="49" charset="-122"/>
                <a:ea typeface="楷体_GB2312" pitchFamily="49" charset="-122"/>
              </a:rPr>
              <a:t>．基因突变       </a:t>
            </a:r>
            <a:r>
              <a:rPr lang="en-US" altLang="zh-CN" sz="3200">
                <a:latin typeface="楷体_GB2312" pitchFamily="49" charset="-122"/>
                <a:ea typeface="楷体_GB2312" pitchFamily="49" charset="-122"/>
              </a:rPr>
              <a:t>B</a:t>
            </a:r>
            <a:r>
              <a:rPr lang="zh-CN" altLang="en-US" sz="3200">
                <a:latin typeface="楷体_GB2312" pitchFamily="49" charset="-122"/>
                <a:ea typeface="楷体_GB2312" pitchFamily="49" charset="-122"/>
              </a:rPr>
              <a:t>．基因重组</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C</a:t>
            </a:r>
            <a:r>
              <a:rPr lang="zh-CN" altLang="en-US" sz="3200">
                <a:latin typeface="楷体_GB2312" pitchFamily="49" charset="-122"/>
                <a:ea typeface="楷体_GB2312" pitchFamily="49" charset="-122"/>
              </a:rPr>
              <a:t>．基因分离       </a:t>
            </a:r>
            <a:r>
              <a:rPr lang="en-US" altLang="zh-CN" sz="3200">
                <a:latin typeface="楷体_GB2312" pitchFamily="49" charset="-122"/>
                <a:ea typeface="楷体_GB2312" pitchFamily="49" charset="-122"/>
              </a:rPr>
              <a:t>D</a:t>
            </a:r>
            <a:r>
              <a:rPr lang="zh-CN" altLang="en-US" sz="3200">
                <a:latin typeface="楷体_GB2312" pitchFamily="49" charset="-122"/>
                <a:ea typeface="楷体_GB2312" pitchFamily="49" charset="-122"/>
              </a:rPr>
              <a:t>．环境影响</a:t>
            </a:r>
          </a:p>
        </p:txBody>
      </p:sp>
      <p:sp>
        <p:nvSpPr>
          <p:cNvPr id="56323"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56324" name="Text Box 4"/>
          <p:cNvSpPr txBox="1">
            <a:spLocks noChangeArrowheads="1"/>
          </p:cNvSpPr>
          <p:nvPr/>
        </p:nvSpPr>
        <p:spPr bwMode="gray">
          <a:xfrm>
            <a:off x="7524750" y="2816225"/>
            <a:ext cx="6096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A</a:t>
            </a:r>
          </a:p>
        </p:txBody>
      </p:sp>
      <p:sp>
        <p:nvSpPr>
          <p:cNvPr id="56325" name="Text Box 5"/>
          <p:cNvSpPr txBox="1">
            <a:spLocks noChangeArrowheads="1"/>
          </p:cNvSpPr>
          <p:nvPr/>
        </p:nvSpPr>
        <p:spPr bwMode="auto">
          <a:xfrm>
            <a:off x="503238" y="4329113"/>
            <a:ext cx="8424862" cy="2041525"/>
          </a:xfrm>
          <a:prstGeom prst="rect">
            <a:avLst/>
          </a:prstGeom>
          <a:noFill/>
          <a:ln w="9525">
            <a:noFill/>
            <a:miter lim="800000"/>
            <a:headEnd/>
            <a:tailEnd/>
          </a:ln>
          <a:effectLst/>
        </p:spPr>
        <p:txBody>
          <a:bodyPr>
            <a:spAutoFit/>
          </a:bodyPr>
          <a:lstStyle/>
          <a:p>
            <a:r>
              <a:rPr lang="en-US" altLang="zh-CN" sz="3200">
                <a:solidFill>
                  <a:srgbClr val="0000FF"/>
                </a:solidFill>
                <a:latin typeface="楷体_GB2312" pitchFamily="49" charset="-122"/>
                <a:ea typeface="楷体_GB2312" pitchFamily="49" charset="-122"/>
              </a:rPr>
              <a:t>4</a:t>
            </a:r>
            <a:r>
              <a:rPr lang="zh-CN" altLang="en-US" sz="3200">
                <a:solidFill>
                  <a:srgbClr val="0000FF"/>
                </a:solidFill>
                <a:latin typeface="楷体_GB2312" pitchFamily="49" charset="-122"/>
                <a:ea typeface="楷体_GB2312" pitchFamily="49" charset="-122"/>
              </a:rPr>
              <a:t>、上眼睑下垂是一种显性遗传病</a:t>
            </a:r>
            <a:r>
              <a:rPr lang="en-US" altLang="zh-CN" sz="3200">
                <a:solidFill>
                  <a:srgbClr val="0000FF"/>
                </a:solidFill>
                <a:latin typeface="楷体_GB2312" pitchFamily="49" charset="-122"/>
                <a:ea typeface="楷体_GB2312" pitchFamily="49" charset="-122"/>
              </a:rPr>
              <a:t>,</a:t>
            </a:r>
            <a:r>
              <a:rPr lang="zh-CN" altLang="en-US" sz="3200">
                <a:solidFill>
                  <a:srgbClr val="0000FF"/>
                </a:solidFill>
                <a:latin typeface="楷体_GB2312" pitchFamily="49" charset="-122"/>
                <a:ea typeface="楷体_GB2312" pitchFamily="49" charset="-122"/>
              </a:rPr>
              <a:t>某一男性患者</a:t>
            </a:r>
            <a:r>
              <a:rPr lang="en-US" altLang="zh-CN" sz="3200">
                <a:solidFill>
                  <a:srgbClr val="0000FF"/>
                </a:solidFill>
                <a:latin typeface="楷体_GB2312" pitchFamily="49" charset="-122"/>
                <a:ea typeface="楷体_GB2312" pitchFamily="49" charset="-122"/>
              </a:rPr>
              <a:t>,</a:t>
            </a:r>
            <a:r>
              <a:rPr lang="zh-CN" altLang="en-US" sz="3200">
                <a:solidFill>
                  <a:srgbClr val="0000FF"/>
                </a:solidFill>
                <a:latin typeface="楷体_GB2312" pitchFamily="49" charset="-122"/>
                <a:ea typeface="楷体_GB2312" pitchFamily="49" charset="-122"/>
              </a:rPr>
              <a:t>其父母正常，请判断这人性状最可能是</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A.</a:t>
            </a:r>
            <a:r>
              <a:rPr lang="zh-CN" altLang="en-US" sz="3200">
                <a:latin typeface="楷体_GB2312" pitchFamily="49" charset="-122"/>
                <a:ea typeface="楷体_GB2312" pitchFamily="49" charset="-122"/>
              </a:rPr>
              <a:t>伴性遗传          </a:t>
            </a:r>
            <a:r>
              <a:rPr lang="en-US" altLang="zh-CN" sz="3200">
                <a:latin typeface="楷体_GB2312" pitchFamily="49" charset="-122"/>
                <a:ea typeface="楷体_GB2312" pitchFamily="49" charset="-122"/>
              </a:rPr>
              <a:t>B.</a:t>
            </a:r>
            <a:r>
              <a:rPr lang="zh-CN" altLang="en-US" sz="3200">
                <a:latin typeface="楷体_GB2312" pitchFamily="49" charset="-122"/>
                <a:ea typeface="楷体_GB2312" pitchFamily="49" charset="-122"/>
              </a:rPr>
              <a:t>常染色体遗传</a:t>
            </a:r>
          </a:p>
          <a:p>
            <a:r>
              <a:rPr lang="zh-CN" altLang="en-US" sz="3200">
                <a:latin typeface="楷体_GB2312" pitchFamily="49" charset="-122"/>
                <a:ea typeface="楷体_GB2312" pitchFamily="49" charset="-122"/>
              </a:rPr>
              <a:t> </a:t>
            </a:r>
            <a:r>
              <a:rPr lang="en-US" altLang="zh-CN" sz="3200">
                <a:latin typeface="楷体_GB2312" pitchFamily="49" charset="-122"/>
                <a:ea typeface="楷体_GB2312" pitchFamily="49" charset="-122"/>
              </a:rPr>
              <a:t>C.</a:t>
            </a:r>
            <a:r>
              <a:rPr lang="zh-CN" altLang="en-US" sz="3200">
                <a:latin typeface="楷体_GB2312" pitchFamily="49" charset="-122"/>
                <a:ea typeface="楷体_GB2312" pitchFamily="49" charset="-122"/>
              </a:rPr>
              <a:t>基因突变          </a:t>
            </a:r>
            <a:r>
              <a:rPr lang="en-US" altLang="zh-CN" sz="3200">
                <a:latin typeface="楷体_GB2312" pitchFamily="49" charset="-122"/>
                <a:ea typeface="楷体_GB2312" pitchFamily="49" charset="-122"/>
              </a:rPr>
              <a:t>D.</a:t>
            </a:r>
            <a:r>
              <a:rPr lang="zh-CN" altLang="en-US" sz="3200">
                <a:latin typeface="楷体_GB2312" pitchFamily="49" charset="-122"/>
                <a:ea typeface="楷体_GB2312" pitchFamily="49" charset="-122"/>
              </a:rPr>
              <a:t>基因重组</a:t>
            </a:r>
          </a:p>
        </p:txBody>
      </p:sp>
      <p:sp>
        <p:nvSpPr>
          <p:cNvPr id="56326" name="Text Box 6"/>
          <p:cNvSpPr txBox="1">
            <a:spLocks noChangeArrowheads="1"/>
          </p:cNvSpPr>
          <p:nvPr/>
        </p:nvSpPr>
        <p:spPr bwMode="gray">
          <a:xfrm>
            <a:off x="8229600" y="4868863"/>
            <a:ext cx="9144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slide(fromBottom)">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6326"/>
                                        </p:tgtEl>
                                        <p:attrNameLst>
                                          <p:attrName>style.visibility</p:attrName>
                                        </p:attrNameLst>
                                      </p:cBhvr>
                                      <p:to>
                                        <p:strVal val="visible"/>
                                      </p:to>
                                    </p:set>
                                    <p:animEffect transition="in" filter="slide(fromBottom)">
                                      <p:cBhvr>
                                        <p:cTn id="12"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P spid="5632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32AE3B18-5A81-4DFF-8E8F-5BBE431CFD21}" type="datetime1">
              <a:rPr lang="zh-CN" altLang="en-US"/>
              <a:pPr/>
              <a:t>2015-5-21</a:t>
            </a:fld>
            <a:endParaRPr lang="en-US" altLang="zh-CN"/>
          </a:p>
        </p:txBody>
      </p:sp>
      <p:pic>
        <p:nvPicPr>
          <p:cNvPr id="7170" name="Picture 2" descr="小麦穗型变异（密穗）"/>
          <p:cNvPicPr>
            <a:picLocks noChangeAspect="1" noChangeArrowheads="1"/>
          </p:cNvPicPr>
          <p:nvPr/>
        </p:nvPicPr>
        <p:blipFill>
          <a:blip r:embed="rId2" cstate="print"/>
          <a:srcRect/>
          <a:stretch>
            <a:fillRect/>
          </a:stretch>
        </p:blipFill>
        <p:spPr bwMode="auto">
          <a:xfrm>
            <a:off x="0" y="1371600"/>
            <a:ext cx="4267200" cy="3016250"/>
          </a:xfrm>
          <a:prstGeom prst="rect">
            <a:avLst/>
          </a:prstGeom>
          <a:noFill/>
        </p:spPr>
      </p:pic>
      <p:pic>
        <p:nvPicPr>
          <p:cNvPr id="7171" name="Picture 3" descr="小麦穗型变异（无芒）"/>
          <p:cNvPicPr>
            <a:picLocks noChangeAspect="1" noChangeArrowheads="1"/>
          </p:cNvPicPr>
          <p:nvPr/>
        </p:nvPicPr>
        <p:blipFill>
          <a:blip r:embed="rId3" cstate="print"/>
          <a:srcRect/>
          <a:stretch>
            <a:fillRect/>
          </a:stretch>
        </p:blipFill>
        <p:spPr bwMode="auto">
          <a:xfrm>
            <a:off x="4572000" y="1371600"/>
            <a:ext cx="4343400" cy="3054350"/>
          </a:xfrm>
          <a:prstGeom prst="rect">
            <a:avLst/>
          </a:prstGeom>
          <a:noFill/>
        </p:spPr>
      </p:pic>
      <p:sp>
        <p:nvSpPr>
          <p:cNvPr id="7172" name="Text Box 4"/>
          <p:cNvSpPr txBox="1">
            <a:spLocks noChangeArrowheads="1"/>
          </p:cNvSpPr>
          <p:nvPr/>
        </p:nvSpPr>
        <p:spPr bwMode="auto">
          <a:xfrm>
            <a:off x="609600" y="4419600"/>
            <a:ext cx="7772400" cy="2041525"/>
          </a:xfrm>
          <a:prstGeom prst="rect">
            <a:avLst/>
          </a:prstGeom>
          <a:noFill/>
          <a:ln w="9525">
            <a:noFill/>
            <a:miter lim="800000"/>
            <a:headEnd/>
            <a:tailEnd/>
          </a:ln>
          <a:effectLst/>
        </p:spPr>
        <p:txBody>
          <a:bodyPr>
            <a:spAutoFit/>
          </a:bodyPr>
          <a:lstStyle/>
          <a:p>
            <a:pPr>
              <a:spcBef>
                <a:spcPct val="50000"/>
              </a:spcBef>
            </a:pPr>
            <a:r>
              <a:rPr kumimoji="1" lang="en-US" altLang="zh-CN" sz="3200">
                <a:latin typeface="宋体" pitchFamily="2" charset="-122"/>
                <a:ea typeface="宋体" pitchFamily="2" charset="-122"/>
              </a:rPr>
              <a:t>    </a:t>
            </a:r>
            <a:r>
              <a:rPr kumimoji="1" lang="zh-CN" altLang="en-US" sz="3200">
                <a:latin typeface="宋体" pitchFamily="2" charset="-122"/>
                <a:ea typeface="宋体" pitchFamily="2" charset="-122"/>
              </a:rPr>
              <a:t>普通的小麦种子种植在肥沃的土壤中，给予充足的阳光和水分，结出的是粒多饱满的种子，但是</a:t>
            </a:r>
            <a:r>
              <a:rPr kumimoji="1" lang="zh-CN" altLang="en-US" sz="3200">
                <a:solidFill>
                  <a:schemeClr val="tx2"/>
                </a:solidFill>
                <a:latin typeface="宋体" pitchFamily="2" charset="-122"/>
                <a:ea typeface="宋体" pitchFamily="2" charset="-122"/>
              </a:rPr>
              <a:t>再把这些种子种下去结出的仍就是普通的种子</a:t>
            </a:r>
            <a:r>
              <a:rPr kumimoji="1" lang="zh-CN" altLang="en-US" sz="3200">
                <a:latin typeface="Times New Roman" pitchFamily="18" charset="0"/>
                <a:ea typeface="宋体" pitchFamily="2" charset="-122"/>
              </a:rPr>
              <a:t> </a:t>
            </a:r>
          </a:p>
        </p:txBody>
      </p:sp>
      <p:sp>
        <p:nvSpPr>
          <p:cNvPr id="7173" name="Rectangle 5"/>
          <p:cNvSpPr>
            <a:spLocks noChangeArrowheads="1"/>
          </p:cNvSpPr>
          <p:nvPr/>
        </p:nvSpPr>
        <p:spPr bwMode="auto">
          <a:xfrm>
            <a:off x="2735263" y="512763"/>
            <a:ext cx="3636962" cy="641350"/>
          </a:xfrm>
          <a:prstGeom prst="rect">
            <a:avLst/>
          </a:prstGeom>
          <a:noFill/>
          <a:ln w="9525">
            <a:noFill/>
            <a:miter lim="800000"/>
            <a:headEnd/>
            <a:tailEnd/>
          </a:ln>
          <a:effectLst/>
        </p:spPr>
        <p:txBody>
          <a:bodyPr>
            <a:spAutoFit/>
          </a:bodyPr>
          <a:lstStyle/>
          <a:p>
            <a:pPr>
              <a:spcBef>
                <a:spcPct val="50000"/>
              </a:spcBef>
            </a:pPr>
            <a:r>
              <a:rPr kumimoji="1" lang="zh-CN" altLang="en-US" sz="3600">
                <a:solidFill>
                  <a:srgbClr val="FFFF00"/>
                </a:solidFill>
                <a:latin typeface="Times New Roman" pitchFamily="18" charset="0"/>
                <a:ea typeface="宋体" pitchFamily="2" charset="-122"/>
              </a:rPr>
              <a:t>不可遗传的变异</a:t>
            </a:r>
          </a:p>
        </p:txBody>
      </p:sp>
      <p:sp>
        <p:nvSpPr>
          <p:cNvPr id="7174" name="Text Box 6"/>
          <p:cNvSpPr txBox="1">
            <a:spLocks noChangeArrowheads="1"/>
          </p:cNvSpPr>
          <p:nvPr/>
        </p:nvSpPr>
        <p:spPr bwMode="gray">
          <a:xfrm>
            <a:off x="7620000" y="6483350"/>
            <a:ext cx="1143000"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dissolve">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DBE039BA-D647-4F2A-9C99-A9C0DC49A985}" type="datetime1">
              <a:rPr lang="zh-CN" altLang="en-US"/>
              <a:pPr/>
              <a:t>2015-5-21</a:t>
            </a:fld>
            <a:endParaRPr lang="en-US" altLang="zh-CN"/>
          </a:p>
        </p:txBody>
      </p:sp>
      <p:sp>
        <p:nvSpPr>
          <p:cNvPr id="67586" name="Rectangle 2"/>
          <p:cNvSpPr>
            <a:spLocks noChangeArrowheads="1"/>
          </p:cNvSpPr>
          <p:nvPr/>
        </p:nvSpPr>
        <p:spPr bwMode="auto">
          <a:xfrm>
            <a:off x="838200" y="1557338"/>
            <a:ext cx="8305800" cy="10668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3200">
                <a:solidFill>
                  <a:schemeClr val="tx2"/>
                </a:solidFill>
                <a:latin typeface="Times New Roman" pitchFamily="18" charset="0"/>
                <a:ea typeface="宋体" pitchFamily="2" charset="-122"/>
              </a:rPr>
              <a:t>5.</a:t>
            </a:r>
            <a:r>
              <a:rPr kumimoji="1" lang="zh-CN" altLang="en-US" sz="3200">
                <a:solidFill>
                  <a:schemeClr val="tx2"/>
                </a:solidFill>
                <a:latin typeface="Times New Roman" pitchFamily="18" charset="0"/>
                <a:ea typeface="宋体" pitchFamily="2" charset="-122"/>
              </a:rPr>
              <a:t>如果将一个镰刀型细胞贫血症的患者血液</a:t>
            </a:r>
            <a:r>
              <a:rPr kumimoji="1" lang="en-US" altLang="zh-CN" sz="3200">
                <a:solidFill>
                  <a:schemeClr val="tx2"/>
                </a:solidFill>
                <a:latin typeface="Times New Roman" pitchFamily="18" charset="0"/>
                <a:ea typeface="宋体" pitchFamily="2" charset="-122"/>
              </a:rPr>
              <a:t>,</a:t>
            </a:r>
            <a:r>
              <a:rPr kumimoji="1" lang="zh-CN" altLang="en-US" sz="3200">
                <a:solidFill>
                  <a:schemeClr val="tx2"/>
                </a:solidFill>
                <a:latin typeface="Times New Roman" pitchFamily="18" charset="0"/>
                <a:ea typeface="宋体" pitchFamily="2" charset="-122"/>
              </a:rPr>
              <a:t>输给一个血型相同的正常人</a:t>
            </a:r>
            <a:r>
              <a:rPr kumimoji="1" lang="en-US" altLang="zh-CN" sz="3200">
                <a:solidFill>
                  <a:schemeClr val="tx2"/>
                </a:solidFill>
                <a:latin typeface="Times New Roman" pitchFamily="18" charset="0"/>
                <a:ea typeface="宋体" pitchFamily="2" charset="-122"/>
              </a:rPr>
              <a:t>,</a:t>
            </a:r>
            <a:r>
              <a:rPr kumimoji="1" lang="zh-CN" altLang="en-US" sz="3200">
                <a:solidFill>
                  <a:schemeClr val="tx2"/>
                </a:solidFill>
                <a:latin typeface="Times New Roman" pitchFamily="18" charset="0"/>
                <a:ea typeface="宋体" pitchFamily="2" charset="-122"/>
              </a:rPr>
              <a:t>将使正常人</a:t>
            </a:r>
          </a:p>
        </p:txBody>
      </p:sp>
      <p:sp>
        <p:nvSpPr>
          <p:cNvPr id="67588" name="Text Box 4"/>
          <p:cNvSpPr txBox="1">
            <a:spLocks noChangeArrowheads="1"/>
          </p:cNvSpPr>
          <p:nvPr/>
        </p:nvSpPr>
        <p:spPr bwMode="auto">
          <a:xfrm>
            <a:off x="7812088" y="2781300"/>
            <a:ext cx="455612" cy="641350"/>
          </a:xfrm>
          <a:prstGeom prst="rect">
            <a:avLst/>
          </a:prstGeom>
          <a:noFill/>
          <a:ln w="12700" cap="sq">
            <a:noFill/>
            <a:miter lim="800000"/>
            <a:headEnd type="none" w="sm" len="sm"/>
            <a:tailEnd type="none" w="sm" len="sm"/>
          </a:ln>
          <a:effectLst/>
        </p:spPr>
        <p:txBody>
          <a:bodyPr>
            <a:spAutoFit/>
          </a:bodyPr>
          <a:lstStyle/>
          <a:p>
            <a:r>
              <a:rPr kumimoji="1" lang="en-US" altLang="zh-CN" sz="3600">
                <a:solidFill>
                  <a:srgbClr val="FF0000"/>
                </a:solidFill>
                <a:latin typeface="Times New Roman" pitchFamily="18" charset="0"/>
                <a:ea typeface="宋体" pitchFamily="2" charset="-122"/>
              </a:rPr>
              <a:t>B</a:t>
            </a:r>
          </a:p>
        </p:txBody>
      </p:sp>
      <p:sp>
        <p:nvSpPr>
          <p:cNvPr id="67589" name="Rectangle 5"/>
          <p:cNvSpPr>
            <a:spLocks noChangeArrowheads="1"/>
          </p:cNvSpPr>
          <p:nvPr/>
        </p:nvSpPr>
        <p:spPr bwMode="auto">
          <a:xfrm>
            <a:off x="762000" y="2895600"/>
            <a:ext cx="7924800" cy="244316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800">
                <a:solidFill>
                  <a:srgbClr val="070605"/>
                </a:solidFill>
                <a:latin typeface="Times New Roman" pitchFamily="18" charset="0"/>
                <a:ea typeface="宋体" pitchFamily="2" charset="-122"/>
              </a:rPr>
              <a:t>   A</a:t>
            </a:r>
            <a:r>
              <a:rPr kumimoji="1" lang="zh-CN" altLang="en-US" sz="2800">
                <a:solidFill>
                  <a:srgbClr val="070605"/>
                </a:solidFill>
                <a:latin typeface="Times New Roman" pitchFamily="18" charset="0"/>
                <a:ea typeface="宋体" pitchFamily="2" charset="-122"/>
              </a:rPr>
              <a:t>、 基因产生突变</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使此人患病</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B</a:t>
            </a:r>
            <a:r>
              <a:rPr kumimoji="1" lang="zh-CN" altLang="en-US" sz="2800">
                <a:solidFill>
                  <a:srgbClr val="070605"/>
                </a:solidFill>
                <a:latin typeface="Times New Roman" pitchFamily="18" charset="0"/>
                <a:ea typeface="宋体" pitchFamily="2" charset="-122"/>
              </a:rPr>
              <a:t>、无基因突变</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性状不遗传给此人</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C</a:t>
            </a:r>
            <a:r>
              <a:rPr kumimoji="1" lang="zh-CN" altLang="en-US" sz="2800">
                <a:solidFill>
                  <a:srgbClr val="070605"/>
                </a:solidFill>
                <a:latin typeface="Times New Roman" pitchFamily="18" charset="0"/>
                <a:ea typeface="宋体" pitchFamily="2" charset="-122"/>
              </a:rPr>
              <a:t>、基因重组</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将病遗传给此人</a:t>
            </a:r>
          </a:p>
          <a:p>
            <a:pPr>
              <a:spcBef>
                <a:spcPct val="50000"/>
              </a:spcBef>
            </a:pPr>
            <a:r>
              <a:rPr kumimoji="1" lang="zh-CN" altLang="en-US" sz="2800">
                <a:solidFill>
                  <a:srgbClr val="070605"/>
                </a:solidFill>
                <a:latin typeface="Times New Roman" pitchFamily="18" charset="0"/>
                <a:ea typeface="宋体" pitchFamily="2" charset="-122"/>
              </a:rPr>
              <a:t>   </a:t>
            </a:r>
            <a:r>
              <a:rPr kumimoji="1" lang="en-US" altLang="zh-CN" sz="2800">
                <a:solidFill>
                  <a:srgbClr val="070605"/>
                </a:solidFill>
                <a:latin typeface="Times New Roman" pitchFamily="18" charset="0"/>
                <a:ea typeface="宋体" pitchFamily="2" charset="-122"/>
              </a:rPr>
              <a:t>D</a:t>
            </a:r>
            <a:r>
              <a:rPr kumimoji="1" lang="zh-CN" altLang="en-US" sz="2800">
                <a:solidFill>
                  <a:srgbClr val="070605"/>
                </a:solidFill>
                <a:latin typeface="Times New Roman" pitchFamily="18" charset="0"/>
                <a:ea typeface="宋体" pitchFamily="2" charset="-122"/>
              </a:rPr>
              <a:t>、无基因突变</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此人无病</a:t>
            </a:r>
            <a:r>
              <a:rPr kumimoji="1" lang="en-US" altLang="zh-CN" sz="2800">
                <a:solidFill>
                  <a:srgbClr val="070605"/>
                </a:solidFill>
                <a:latin typeface="Times New Roman" pitchFamily="18" charset="0"/>
                <a:ea typeface="宋体" pitchFamily="2" charset="-122"/>
              </a:rPr>
              <a:t>,</a:t>
            </a:r>
            <a:r>
              <a:rPr kumimoji="1" lang="zh-CN" altLang="en-US" sz="2800">
                <a:solidFill>
                  <a:srgbClr val="070605"/>
                </a:solidFill>
                <a:latin typeface="Times New Roman" pitchFamily="18" charset="0"/>
                <a:ea typeface="宋体" pitchFamily="2" charset="-122"/>
              </a:rPr>
              <a:t>其后代患病</a:t>
            </a:r>
          </a:p>
        </p:txBody>
      </p:sp>
      <p:sp>
        <p:nvSpPr>
          <p:cNvPr id="67590" name="Text Box 6"/>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slide(fromBottom)">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1"/>
          </p:nvPr>
        </p:nvSpPr>
        <p:spPr/>
        <p:txBody>
          <a:bodyPr/>
          <a:lstStyle/>
          <a:p>
            <a:fld id="{EA91FD41-F20B-4E44-87B4-8DF7CF44936F}" type="datetime1">
              <a:rPr lang="zh-CN" altLang="en-US"/>
              <a:pPr/>
              <a:t>2015-5-21</a:t>
            </a:fld>
            <a:endParaRPr lang="en-US" altLang="zh-CN"/>
          </a:p>
        </p:txBody>
      </p:sp>
      <p:sp>
        <p:nvSpPr>
          <p:cNvPr id="60418" name="Rectangle 2"/>
          <p:cNvSpPr>
            <a:spLocks noChangeArrowheads="1"/>
          </p:cNvSpPr>
          <p:nvPr/>
        </p:nvSpPr>
        <p:spPr bwMode="gray">
          <a:xfrm>
            <a:off x="228600" y="3789363"/>
            <a:ext cx="8915400" cy="2228850"/>
          </a:xfrm>
          <a:prstGeom prst="rect">
            <a:avLst/>
          </a:prstGeom>
          <a:noFill/>
          <a:ln w="9525">
            <a:noFill/>
            <a:miter lim="800000"/>
            <a:headEnd/>
            <a:tailEnd/>
          </a:ln>
          <a:effectLst/>
        </p:spPr>
        <p:txBody>
          <a:bodyPr>
            <a:spAutoFit/>
          </a:bodyPr>
          <a:lstStyle/>
          <a:p>
            <a:pPr>
              <a:spcBef>
                <a:spcPct val="50000"/>
              </a:spcBef>
            </a:pPr>
            <a:r>
              <a:rPr lang="en-US" altLang="zh-CN" sz="2800" dirty="0">
                <a:solidFill>
                  <a:srgbClr val="0000FF"/>
                </a:solidFill>
                <a:latin typeface="楷体_GB2312" pitchFamily="49" charset="-122"/>
                <a:ea typeface="楷体_GB2312" pitchFamily="49" charset="-122"/>
              </a:rPr>
              <a:t>7</a:t>
            </a:r>
            <a:r>
              <a:rPr lang="zh-CN" altLang="en-US" sz="2800" dirty="0">
                <a:solidFill>
                  <a:srgbClr val="0000FF"/>
                </a:solidFill>
                <a:latin typeface="楷体_GB2312" pitchFamily="49" charset="-122"/>
                <a:ea typeface="楷体_GB2312" pitchFamily="49" charset="-122"/>
              </a:rPr>
              <a:t>、生物界是千姿百态，多种多样的，这都要建立在生物丰富变异的基础上。生物丰富的</a:t>
            </a:r>
            <a:r>
              <a:rPr lang="zh-CN" altLang="en-US" sz="2800" dirty="0" smtClean="0">
                <a:solidFill>
                  <a:srgbClr val="0000FF"/>
                </a:solidFill>
                <a:latin typeface="楷体_GB2312" pitchFamily="49" charset="-122"/>
                <a:ea typeface="楷体_GB2312" pitchFamily="49" charset="-122"/>
              </a:rPr>
              <a:t>变异来源于</a:t>
            </a:r>
            <a:endParaRPr lang="zh-CN" altLang="en-US" sz="2800" dirty="0">
              <a:solidFill>
                <a:srgbClr val="0000FF"/>
              </a:solidFill>
              <a:latin typeface="楷体_GB2312" pitchFamily="49" charset="-122"/>
              <a:ea typeface="楷体_GB2312" pitchFamily="49" charset="-122"/>
            </a:endParaRPr>
          </a:p>
          <a:p>
            <a:pPr>
              <a:spcBef>
                <a:spcPct val="50000"/>
              </a:spcBef>
            </a:pPr>
            <a:r>
              <a:rPr lang="zh-CN" altLang="en-US" sz="2800" dirty="0">
                <a:latin typeface="楷体_GB2312" pitchFamily="49" charset="-122"/>
                <a:ea typeface="楷体_GB2312" pitchFamily="49" charset="-122"/>
              </a:rPr>
              <a:t> </a:t>
            </a:r>
            <a:r>
              <a:rPr lang="en-US" altLang="zh-CN" sz="2800" dirty="0">
                <a:latin typeface="楷体_GB2312" pitchFamily="49" charset="-122"/>
                <a:ea typeface="楷体_GB2312" pitchFamily="49" charset="-122"/>
              </a:rPr>
              <a:t>A.</a:t>
            </a:r>
            <a:r>
              <a:rPr lang="zh-CN" altLang="en-US" sz="2800" dirty="0">
                <a:latin typeface="楷体_GB2312" pitchFamily="49" charset="-122"/>
                <a:ea typeface="楷体_GB2312" pitchFamily="49" charset="-122"/>
              </a:rPr>
              <a:t>基因重组       </a:t>
            </a:r>
            <a:r>
              <a:rPr lang="en-US" altLang="zh-CN" sz="2800" dirty="0">
                <a:latin typeface="楷体_GB2312" pitchFamily="49" charset="-122"/>
                <a:ea typeface="楷体_GB2312" pitchFamily="49" charset="-122"/>
              </a:rPr>
              <a:t>B.</a:t>
            </a:r>
            <a:r>
              <a:rPr lang="zh-CN" altLang="en-US" sz="2800" dirty="0">
                <a:latin typeface="楷体_GB2312" pitchFamily="49" charset="-122"/>
                <a:ea typeface="楷体_GB2312" pitchFamily="49" charset="-122"/>
              </a:rPr>
              <a:t>基因突变 </a:t>
            </a:r>
          </a:p>
          <a:p>
            <a:pPr>
              <a:spcBef>
                <a:spcPct val="50000"/>
              </a:spcBef>
            </a:pPr>
            <a:r>
              <a:rPr lang="zh-CN" altLang="en-US" sz="2800" dirty="0">
                <a:latin typeface="楷体_GB2312" pitchFamily="49" charset="-122"/>
                <a:ea typeface="楷体_GB2312" pitchFamily="49" charset="-122"/>
              </a:rPr>
              <a:t> </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染色体变异     </a:t>
            </a:r>
            <a:r>
              <a:rPr lang="en-US" altLang="zh-CN" sz="2800" dirty="0">
                <a:latin typeface="楷体_GB2312" pitchFamily="49" charset="-122"/>
                <a:ea typeface="楷体_GB2312" pitchFamily="49" charset="-122"/>
              </a:rPr>
              <a:t>D.</a:t>
            </a:r>
            <a:r>
              <a:rPr lang="zh-CN" altLang="en-US" sz="2800" dirty="0">
                <a:latin typeface="楷体_GB2312" pitchFamily="49" charset="-122"/>
                <a:ea typeface="楷体_GB2312" pitchFamily="49" charset="-122"/>
              </a:rPr>
              <a:t>环境变化</a:t>
            </a:r>
          </a:p>
        </p:txBody>
      </p:sp>
      <p:sp>
        <p:nvSpPr>
          <p:cNvPr id="60419" name="Text Box 3"/>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60420" name="Text Box 4"/>
          <p:cNvSpPr txBox="1">
            <a:spLocks noChangeArrowheads="1"/>
          </p:cNvSpPr>
          <p:nvPr/>
        </p:nvSpPr>
        <p:spPr bwMode="gray">
          <a:xfrm>
            <a:off x="7451725" y="4868863"/>
            <a:ext cx="720725"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A</a:t>
            </a:r>
          </a:p>
        </p:txBody>
      </p:sp>
      <p:sp>
        <p:nvSpPr>
          <p:cNvPr id="60421" name="Text Box 5"/>
          <p:cNvSpPr txBox="1">
            <a:spLocks noChangeArrowheads="1"/>
          </p:cNvSpPr>
          <p:nvPr/>
        </p:nvSpPr>
        <p:spPr bwMode="auto">
          <a:xfrm>
            <a:off x="304800" y="1676400"/>
            <a:ext cx="8839200" cy="1800225"/>
          </a:xfrm>
          <a:prstGeom prst="rect">
            <a:avLst/>
          </a:prstGeom>
          <a:noFill/>
          <a:ln w="9525">
            <a:noFill/>
            <a:miter lim="800000"/>
            <a:headEnd/>
            <a:tailEnd/>
          </a:ln>
          <a:effectLst/>
        </p:spPr>
        <p:txBody>
          <a:bodyPr>
            <a:spAutoFit/>
          </a:bodyPr>
          <a:lstStyle/>
          <a:p>
            <a:r>
              <a:rPr kumimoji="1" lang="en-US" altLang="zh-CN" sz="2800">
                <a:solidFill>
                  <a:srgbClr val="0000FF"/>
                </a:solidFill>
                <a:latin typeface="楷体_GB2312" pitchFamily="49" charset="-122"/>
                <a:ea typeface="楷体_GB2312" pitchFamily="49" charset="-122"/>
              </a:rPr>
              <a:t>6</a:t>
            </a:r>
            <a:r>
              <a:rPr kumimoji="1" lang="zh-CN" altLang="en-US" sz="2800">
                <a:solidFill>
                  <a:srgbClr val="0000FF"/>
                </a:solidFill>
                <a:latin typeface="楷体_GB2312" pitchFamily="49" charset="-122"/>
                <a:ea typeface="楷体_GB2312" pitchFamily="49" charset="-122"/>
              </a:rPr>
              <a:t>、若一对夫妇所生育子女中，性状差异甚多，这种变</a:t>
            </a:r>
          </a:p>
          <a:p>
            <a:r>
              <a:rPr kumimoji="1" lang="zh-CN" altLang="en-US" sz="2800">
                <a:solidFill>
                  <a:srgbClr val="0000FF"/>
                </a:solidFill>
                <a:latin typeface="楷体_GB2312" pitchFamily="49" charset="-122"/>
                <a:ea typeface="楷体_GB2312" pitchFamily="49" charset="-122"/>
              </a:rPr>
              <a:t>  异主要来自　</a:t>
            </a:r>
            <a:r>
              <a:rPr kumimoji="1" lang="zh-CN" altLang="en-US" sz="2800">
                <a:latin typeface="楷体_GB2312" pitchFamily="49" charset="-122"/>
                <a:ea typeface="楷体_GB2312" pitchFamily="49" charset="-122"/>
              </a:rPr>
              <a:t> </a:t>
            </a:r>
          </a:p>
          <a:p>
            <a:r>
              <a:rPr kumimoji="1"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A.</a:t>
            </a:r>
            <a:r>
              <a:rPr lang="zh-CN" altLang="en-US" sz="2800">
                <a:latin typeface="楷体_GB2312" pitchFamily="49" charset="-122"/>
                <a:ea typeface="楷体_GB2312" pitchFamily="49" charset="-122"/>
              </a:rPr>
              <a:t>基因突变     </a:t>
            </a:r>
            <a:r>
              <a:rPr lang="en-US" altLang="zh-CN" sz="2800">
                <a:latin typeface="楷体_GB2312" pitchFamily="49" charset="-122"/>
                <a:ea typeface="楷体_GB2312" pitchFamily="49" charset="-122"/>
              </a:rPr>
              <a:t>B.</a:t>
            </a:r>
            <a:r>
              <a:rPr lang="zh-CN" altLang="en-US" sz="2800">
                <a:latin typeface="楷体_GB2312" pitchFamily="49" charset="-122"/>
                <a:ea typeface="楷体_GB2312" pitchFamily="49" charset="-122"/>
              </a:rPr>
              <a:t>基因重组 </a:t>
            </a:r>
          </a:p>
          <a:p>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环境影响     </a:t>
            </a:r>
            <a:r>
              <a:rPr lang="en-US" altLang="zh-CN" sz="2800">
                <a:latin typeface="楷体_GB2312" pitchFamily="49" charset="-122"/>
                <a:ea typeface="楷体_GB2312" pitchFamily="49" charset="-122"/>
              </a:rPr>
              <a:t>D.</a:t>
            </a:r>
            <a:r>
              <a:rPr lang="zh-CN" altLang="en-US" sz="2800">
                <a:latin typeface="楷体_GB2312" pitchFamily="49" charset="-122"/>
                <a:ea typeface="楷体_GB2312" pitchFamily="49" charset="-122"/>
              </a:rPr>
              <a:t>染色体变异</a:t>
            </a:r>
          </a:p>
        </p:txBody>
      </p:sp>
      <p:sp>
        <p:nvSpPr>
          <p:cNvPr id="60422" name="Text Box 6"/>
          <p:cNvSpPr txBox="1">
            <a:spLocks noChangeArrowheads="1"/>
          </p:cNvSpPr>
          <p:nvPr/>
        </p:nvSpPr>
        <p:spPr bwMode="gray">
          <a:xfrm>
            <a:off x="7488238" y="2060575"/>
            <a:ext cx="10795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ea typeface="宋体" pitchFamily="2"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slide(fromBottom)">
                                      <p:cBhvr>
                                        <p:cTn id="7" dur="500"/>
                                        <p:tgtEl>
                                          <p:spTgt spid="604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slide(fromBottom)">
                                      <p:cBhvr>
                                        <p:cTn id="12"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04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27DD7F51-62FF-48E2-B2FA-DA180001CA9D}" type="datetime1">
              <a:rPr lang="zh-CN" altLang="en-US"/>
              <a:pPr/>
              <a:t>2015-5-21</a:t>
            </a:fld>
            <a:endParaRPr lang="en-US" altLang="zh-CN"/>
          </a:p>
        </p:txBody>
      </p:sp>
      <p:sp>
        <p:nvSpPr>
          <p:cNvPr id="79874" name="Text Box 2"/>
          <p:cNvSpPr txBox="1">
            <a:spLocks noChangeArrowheads="1"/>
          </p:cNvSpPr>
          <p:nvPr/>
        </p:nvSpPr>
        <p:spPr bwMode="auto">
          <a:xfrm>
            <a:off x="973138" y="455613"/>
            <a:ext cx="7477125" cy="3821112"/>
          </a:xfrm>
          <a:prstGeom prst="rect">
            <a:avLst/>
          </a:prstGeom>
          <a:noFill/>
          <a:ln w="9525">
            <a:noFill/>
            <a:miter lim="800000"/>
            <a:headEnd/>
            <a:tailEnd/>
          </a:ln>
          <a:effectLst/>
        </p:spPr>
        <p:txBody>
          <a:bodyPr lIns="18000" tIns="10800" rIns="18000" bIns="10800">
            <a:spAutoFit/>
          </a:bodyPr>
          <a:lstStyle/>
          <a:p>
            <a:pPr marL="342900" indent="-342900">
              <a:spcBef>
                <a:spcPct val="50000"/>
              </a:spcBef>
            </a:pPr>
            <a:endParaRPr lang="en-US" altLang="zh-CN" sz="2400">
              <a:ea typeface="黑体" pitchFamily="49" charset="-122"/>
            </a:endParaRPr>
          </a:p>
          <a:p>
            <a:pPr marL="342900" indent="-342900">
              <a:lnSpc>
                <a:spcPct val="105000"/>
              </a:lnSpc>
              <a:spcBef>
                <a:spcPct val="10000"/>
              </a:spcBef>
            </a:pPr>
            <a:r>
              <a:rPr lang="en-US" altLang="zh-CN" sz="2800">
                <a:ea typeface="黑体" pitchFamily="49" charset="-122"/>
              </a:rPr>
              <a:t>⑴</a:t>
            </a:r>
            <a:r>
              <a:rPr lang="zh-CN" altLang="en-US" sz="2800">
                <a:ea typeface="黑体" pitchFamily="49" charset="-122"/>
              </a:rPr>
              <a:t>下列变异属于基因突变的是        　</a:t>
            </a:r>
            <a:r>
              <a:rPr lang="en-US" altLang="zh-CN" sz="2800">
                <a:ea typeface="黑体" pitchFamily="49" charset="-122"/>
              </a:rPr>
              <a:t>(            )</a:t>
            </a:r>
          </a:p>
          <a:p>
            <a:pPr marL="342900" indent="-342900">
              <a:lnSpc>
                <a:spcPct val="105000"/>
              </a:lnSpc>
              <a:spcBef>
                <a:spcPct val="10000"/>
              </a:spcBef>
            </a:pPr>
            <a:r>
              <a:rPr lang="en-US" altLang="zh-CN" sz="2800">
                <a:ea typeface="黑体" pitchFamily="49" charset="-122"/>
              </a:rPr>
              <a:t>A</a:t>
            </a:r>
            <a:r>
              <a:rPr lang="zh-CN" altLang="en-US" sz="2800">
                <a:ea typeface="黑体" pitchFamily="49" charset="-122"/>
              </a:rPr>
              <a:t>、玉米籽粒播于肥沃土壤，植株结的穗大</a:t>
            </a:r>
          </a:p>
          <a:p>
            <a:pPr marL="342900" indent="-342900">
              <a:lnSpc>
                <a:spcPct val="105000"/>
              </a:lnSpc>
              <a:spcBef>
                <a:spcPct val="10000"/>
              </a:spcBef>
            </a:pPr>
            <a:r>
              <a:rPr lang="zh-CN" altLang="en-US" sz="2800">
                <a:ea typeface="黑体" pitchFamily="49" charset="-122"/>
              </a:rPr>
              <a:t>      粒饱；播于贫瘠土壤，结的穗小粒瘪</a:t>
            </a:r>
          </a:p>
          <a:p>
            <a:pPr marL="342900" indent="-342900">
              <a:lnSpc>
                <a:spcPct val="105000"/>
              </a:lnSpc>
              <a:spcBef>
                <a:spcPct val="10000"/>
              </a:spcBef>
            </a:pPr>
            <a:r>
              <a:rPr lang="en-US" altLang="zh-CN" sz="2800">
                <a:ea typeface="黑体" pitchFamily="49" charset="-122"/>
              </a:rPr>
              <a:t>B</a:t>
            </a:r>
            <a:r>
              <a:rPr lang="zh-CN" altLang="en-US" sz="2800">
                <a:ea typeface="黑体" pitchFamily="49" charset="-122"/>
              </a:rPr>
              <a:t>、黄色饱满粒与白色凹陷粒玉米杂交，</a:t>
            </a:r>
          </a:p>
          <a:p>
            <a:pPr marL="342900" indent="-342900">
              <a:lnSpc>
                <a:spcPct val="105000"/>
              </a:lnSpc>
              <a:spcBef>
                <a:spcPct val="10000"/>
              </a:spcBef>
            </a:pPr>
            <a:r>
              <a:rPr lang="zh-CN" altLang="en-US" sz="2800">
                <a:ea typeface="黑体" pitchFamily="49" charset="-122"/>
              </a:rPr>
              <a:t>      </a:t>
            </a:r>
            <a:r>
              <a:rPr lang="en-US" altLang="zh-CN" sz="2800">
                <a:ea typeface="黑体" pitchFamily="49" charset="-122"/>
              </a:rPr>
              <a:t>F</a:t>
            </a:r>
            <a:r>
              <a:rPr lang="en-US" altLang="zh-CN" sz="2800" baseline="-25000">
                <a:ea typeface="黑体" pitchFamily="49" charset="-122"/>
              </a:rPr>
              <a:t>2</a:t>
            </a:r>
            <a:r>
              <a:rPr lang="zh-CN" altLang="en-US" sz="2800">
                <a:ea typeface="黑体" pitchFamily="49" charset="-122"/>
              </a:rPr>
              <a:t>出现黄色凹陷粒与白色饱满粒玉米</a:t>
            </a:r>
          </a:p>
          <a:p>
            <a:pPr marL="342900" indent="-342900">
              <a:lnSpc>
                <a:spcPct val="105000"/>
              </a:lnSpc>
              <a:spcBef>
                <a:spcPct val="10000"/>
              </a:spcBef>
            </a:pPr>
            <a:r>
              <a:rPr lang="en-US" altLang="zh-CN" sz="2800">
                <a:ea typeface="黑体" pitchFamily="49" charset="-122"/>
              </a:rPr>
              <a:t>C</a:t>
            </a:r>
            <a:r>
              <a:rPr lang="zh-CN" altLang="en-US" sz="2800">
                <a:ea typeface="黑体" pitchFamily="49" charset="-122"/>
              </a:rPr>
              <a:t>、在野外的棕色猕猴群中出现一只白色猕猴</a:t>
            </a:r>
          </a:p>
          <a:p>
            <a:pPr marL="342900" indent="-342900">
              <a:lnSpc>
                <a:spcPct val="105000"/>
              </a:lnSpc>
              <a:spcBef>
                <a:spcPct val="10000"/>
              </a:spcBef>
            </a:pPr>
            <a:r>
              <a:rPr lang="en-US" altLang="zh-CN" sz="2800">
                <a:ea typeface="黑体" pitchFamily="49" charset="-122"/>
              </a:rPr>
              <a:t>D</a:t>
            </a:r>
            <a:r>
              <a:rPr lang="zh-CN" altLang="en-US" sz="2800">
                <a:ea typeface="黑体" pitchFamily="49" charset="-122"/>
              </a:rPr>
              <a:t>、小麦花药离体培养成的植株产生的变异</a:t>
            </a:r>
          </a:p>
        </p:txBody>
      </p:sp>
      <p:sp>
        <p:nvSpPr>
          <p:cNvPr id="79875" name="Text Box 3"/>
          <p:cNvSpPr txBox="1">
            <a:spLocks noChangeArrowheads="1"/>
          </p:cNvSpPr>
          <p:nvPr/>
        </p:nvSpPr>
        <p:spPr bwMode="auto">
          <a:xfrm>
            <a:off x="7242175" y="927100"/>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C</a:t>
            </a:r>
          </a:p>
        </p:txBody>
      </p:sp>
      <p:sp>
        <p:nvSpPr>
          <p:cNvPr id="79876" name="Text Box 4"/>
          <p:cNvSpPr txBox="1">
            <a:spLocks noChangeArrowheads="1"/>
          </p:cNvSpPr>
          <p:nvPr/>
        </p:nvSpPr>
        <p:spPr bwMode="auto">
          <a:xfrm>
            <a:off x="827088" y="4525963"/>
            <a:ext cx="8526462" cy="2332037"/>
          </a:xfrm>
          <a:prstGeom prst="rect">
            <a:avLst/>
          </a:prstGeom>
          <a:noFill/>
          <a:ln w="9525">
            <a:noFill/>
            <a:miter lim="800000"/>
            <a:headEnd/>
            <a:tailEnd/>
          </a:ln>
          <a:effectLst/>
        </p:spPr>
        <p:txBody>
          <a:bodyPr>
            <a:spAutoFit/>
          </a:bodyPr>
          <a:lstStyle/>
          <a:p>
            <a:pPr>
              <a:spcBef>
                <a:spcPct val="50000"/>
              </a:spcBef>
            </a:pPr>
            <a:r>
              <a:rPr lang="en-US" altLang="zh-CN" sz="3200">
                <a:ea typeface="黑体" pitchFamily="49" charset="-122"/>
              </a:rPr>
              <a:t>⑵</a:t>
            </a:r>
            <a:r>
              <a:rPr lang="zh-CN" altLang="en-US" sz="3200">
                <a:ea typeface="黑体" pitchFamily="49" charset="-122"/>
              </a:rPr>
              <a:t>基因突变发生在：                  　   </a:t>
            </a:r>
            <a:r>
              <a:rPr lang="en-US" altLang="zh-CN" sz="3200">
                <a:ea typeface="黑体" pitchFamily="49" charset="-122"/>
              </a:rPr>
              <a:t>(            )</a:t>
            </a:r>
          </a:p>
          <a:p>
            <a:pPr>
              <a:lnSpc>
                <a:spcPct val="90000"/>
              </a:lnSpc>
            </a:pPr>
            <a:r>
              <a:rPr lang="en-US" altLang="zh-CN" sz="3200">
                <a:ea typeface="黑体" pitchFamily="49" charset="-122"/>
              </a:rPr>
              <a:t>      A</a:t>
            </a:r>
            <a:r>
              <a:rPr lang="zh-CN" altLang="en-US" sz="3200">
                <a:ea typeface="黑体" pitchFamily="49" charset="-122"/>
              </a:rPr>
              <a:t>．</a:t>
            </a:r>
            <a:r>
              <a:rPr lang="en-US" altLang="zh-CN" sz="3200">
                <a:ea typeface="黑体" pitchFamily="49" charset="-122"/>
              </a:rPr>
              <a:t>DNA→RNA</a:t>
            </a:r>
            <a:r>
              <a:rPr lang="zh-CN" altLang="en-US" sz="3200">
                <a:ea typeface="黑体" pitchFamily="49" charset="-122"/>
              </a:rPr>
              <a:t>的过程中 </a:t>
            </a:r>
          </a:p>
          <a:p>
            <a:pPr>
              <a:lnSpc>
                <a:spcPct val="90000"/>
              </a:lnSpc>
            </a:pPr>
            <a:r>
              <a:rPr lang="zh-CN" altLang="en-US" sz="3200">
                <a:ea typeface="黑体" pitchFamily="49" charset="-122"/>
              </a:rPr>
              <a:t>      </a:t>
            </a:r>
            <a:r>
              <a:rPr lang="en-US" altLang="zh-CN" sz="3200">
                <a:ea typeface="黑体" pitchFamily="49" charset="-122"/>
              </a:rPr>
              <a:t>B</a:t>
            </a:r>
            <a:r>
              <a:rPr lang="zh-CN" altLang="en-US" sz="3200">
                <a:ea typeface="黑体" pitchFamily="49" charset="-122"/>
              </a:rPr>
              <a:t>．</a:t>
            </a:r>
            <a:r>
              <a:rPr lang="en-US" altLang="zh-CN" sz="3200">
                <a:ea typeface="黑体" pitchFamily="49" charset="-122"/>
              </a:rPr>
              <a:t>DNA→DNA</a:t>
            </a:r>
            <a:r>
              <a:rPr lang="zh-CN" altLang="en-US" sz="3200">
                <a:ea typeface="黑体" pitchFamily="49" charset="-122"/>
              </a:rPr>
              <a:t>的过程中</a:t>
            </a:r>
          </a:p>
          <a:p>
            <a:pPr>
              <a:lnSpc>
                <a:spcPct val="90000"/>
              </a:lnSpc>
            </a:pPr>
            <a:r>
              <a:rPr lang="zh-CN" altLang="en-US" sz="3200">
                <a:ea typeface="黑体" pitchFamily="49" charset="-122"/>
              </a:rPr>
              <a:t>      </a:t>
            </a:r>
            <a:r>
              <a:rPr lang="en-US" altLang="zh-CN" sz="3200">
                <a:ea typeface="黑体" pitchFamily="49" charset="-122"/>
              </a:rPr>
              <a:t>C</a:t>
            </a:r>
            <a:r>
              <a:rPr lang="zh-CN" altLang="en-US" sz="3200">
                <a:ea typeface="黑体" pitchFamily="49" charset="-122"/>
              </a:rPr>
              <a:t>．</a:t>
            </a:r>
            <a:r>
              <a:rPr lang="en-US" altLang="zh-CN" sz="3200">
                <a:ea typeface="黑体" pitchFamily="49" charset="-122"/>
              </a:rPr>
              <a:t>RNA→</a:t>
            </a:r>
            <a:r>
              <a:rPr lang="zh-CN" altLang="en-US" sz="3200">
                <a:ea typeface="黑体" pitchFamily="49" charset="-122"/>
              </a:rPr>
              <a:t>蛋白质的过程</a:t>
            </a:r>
          </a:p>
          <a:p>
            <a:pPr>
              <a:lnSpc>
                <a:spcPct val="90000"/>
              </a:lnSpc>
            </a:pPr>
            <a:r>
              <a:rPr lang="zh-CN" altLang="en-US" sz="3200">
                <a:ea typeface="黑体" pitchFamily="49" charset="-122"/>
              </a:rPr>
              <a:t>      </a:t>
            </a:r>
            <a:r>
              <a:rPr lang="en-US" altLang="zh-CN" sz="3200">
                <a:ea typeface="黑体" pitchFamily="49" charset="-122"/>
              </a:rPr>
              <a:t>D</a:t>
            </a:r>
            <a:r>
              <a:rPr lang="zh-CN" altLang="en-US" sz="3200">
                <a:ea typeface="黑体" pitchFamily="49" charset="-122"/>
              </a:rPr>
              <a:t>．</a:t>
            </a:r>
            <a:r>
              <a:rPr lang="en-US" altLang="zh-CN" sz="3200">
                <a:ea typeface="黑体" pitchFamily="49" charset="-122"/>
              </a:rPr>
              <a:t>RNA→</a:t>
            </a:r>
            <a:r>
              <a:rPr lang="zh-CN" altLang="en-US" sz="3200">
                <a:ea typeface="黑体" pitchFamily="49" charset="-122"/>
              </a:rPr>
              <a:t>携带氨基酸的过程</a:t>
            </a:r>
          </a:p>
        </p:txBody>
      </p:sp>
      <p:sp>
        <p:nvSpPr>
          <p:cNvPr id="79877" name="Text Box 5"/>
          <p:cNvSpPr txBox="1">
            <a:spLocks noChangeArrowheads="1"/>
          </p:cNvSpPr>
          <p:nvPr/>
        </p:nvSpPr>
        <p:spPr bwMode="auto">
          <a:xfrm>
            <a:off x="7912100" y="4597400"/>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B</a:t>
            </a:r>
          </a:p>
        </p:txBody>
      </p:sp>
      <p:sp>
        <p:nvSpPr>
          <p:cNvPr id="79878" name="Text Box 6"/>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dissolve">
                                      <p:cBhvr>
                                        <p:cTn id="12" dur="5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2"/>
          <p:cNvSpPr>
            <a:spLocks noGrp="1"/>
          </p:cNvSpPr>
          <p:nvPr>
            <p:ph type="dt" sz="half" idx="11"/>
          </p:nvPr>
        </p:nvSpPr>
        <p:spPr/>
        <p:txBody>
          <a:bodyPr/>
          <a:lstStyle/>
          <a:p>
            <a:fld id="{0F88F6E8-5848-4A4B-A530-851C46294EB3}" type="datetime1">
              <a:rPr lang="zh-CN" altLang="en-US"/>
              <a:pPr/>
              <a:t>2015-5-21</a:t>
            </a:fld>
            <a:endParaRPr lang="en-US" altLang="zh-CN"/>
          </a:p>
        </p:txBody>
      </p:sp>
      <p:sp>
        <p:nvSpPr>
          <p:cNvPr id="81922" name="Text Box 2"/>
          <p:cNvSpPr txBox="1">
            <a:spLocks noChangeArrowheads="1"/>
          </p:cNvSpPr>
          <p:nvPr/>
        </p:nvSpPr>
        <p:spPr bwMode="auto">
          <a:xfrm>
            <a:off x="323850" y="885825"/>
            <a:ext cx="9288463" cy="5972175"/>
          </a:xfrm>
          <a:prstGeom prst="rect">
            <a:avLst/>
          </a:prstGeom>
          <a:noFill/>
          <a:ln w="9525">
            <a:noFill/>
            <a:miter lim="800000"/>
            <a:headEnd/>
            <a:tailEnd/>
          </a:ln>
          <a:effectLst/>
        </p:spPr>
        <p:txBody>
          <a:bodyPr>
            <a:spAutoFit/>
          </a:bodyPr>
          <a:lstStyle/>
          <a:p>
            <a:r>
              <a:rPr lang="en-US" altLang="zh-CN" sz="3200">
                <a:solidFill>
                  <a:schemeClr val="accent2"/>
                </a:solidFill>
                <a:latin typeface="黑体" pitchFamily="49" charset="-122"/>
                <a:ea typeface="黑体" pitchFamily="49" charset="-122"/>
              </a:rPr>
              <a:t> </a:t>
            </a:r>
            <a:r>
              <a:rPr lang="zh-CN" altLang="en-US" sz="2800">
                <a:solidFill>
                  <a:schemeClr val="accent2"/>
                </a:solidFill>
                <a:latin typeface="黑体" pitchFamily="49" charset="-122"/>
                <a:ea typeface="黑体" pitchFamily="49" charset="-122"/>
              </a:rPr>
              <a:t>（</a:t>
            </a:r>
            <a:r>
              <a:rPr lang="en-US" altLang="zh-CN" sz="2800">
                <a:solidFill>
                  <a:schemeClr val="accent2"/>
                </a:solidFill>
                <a:latin typeface="黑体" pitchFamily="49" charset="-122"/>
                <a:ea typeface="黑体" pitchFamily="49" charset="-122"/>
              </a:rPr>
              <a:t>4</a:t>
            </a:r>
            <a:r>
              <a:rPr lang="zh-CN" altLang="en-US" sz="2800">
                <a:solidFill>
                  <a:schemeClr val="accent2"/>
                </a:solidFill>
                <a:latin typeface="黑体" pitchFamily="49" charset="-122"/>
                <a:ea typeface="黑体" pitchFamily="49" charset="-122"/>
              </a:rPr>
              <a:t>）</a:t>
            </a:r>
            <a:r>
              <a:rPr lang="zh-CN" altLang="en-US" sz="2800">
                <a:solidFill>
                  <a:srgbClr val="000099"/>
                </a:solidFill>
                <a:latin typeface="黑体" pitchFamily="49" charset="-122"/>
                <a:ea typeface="黑体" pitchFamily="49" charset="-122"/>
              </a:rPr>
              <a:t>等位基因</a:t>
            </a:r>
            <a:r>
              <a:rPr lang="en-US" altLang="zh-CN" sz="2800">
                <a:solidFill>
                  <a:srgbClr val="000099"/>
                </a:solidFill>
                <a:latin typeface="黑体" pitchFamily="49" charset="-122"/>
                <a:ea typeface="黑体" pitchFamily="49" charset="-122"/>
              </a:rPr>
              <a:t>i</a:t>
            </a:r>
            <a:r>
              <a:rPr lang="en-US" altLang="zh-CN" sz="2800" baseline="30000">
                <a:solidFill>
                  <a:srgbClr val="000099"/>
                </a:solidFill>
                <a:latin typeface="黑体" pitchFamily="49" charset="-122"/>
                <a:ea typeface="黑体" pitchFamily="49" charset="-122"/>
              </a:rPr>
              <a:t>A</a:t>
            </a:r>
            <a:r>
              <a:rPr lang="zh-CN" altLang="en-US" sz="2800">
                <a:solidFill>
                  <a:srgbClr val="000099"/>
                </a:solidFill>
                <a:latin typeface="黑体" pitchFamily="49" charset="-122"/>
                <a:ea typeface="黑体" pitchFamily="49" charset="-122"/>
              </a:rPr>
              <a:t>、</a:t>
            </a:r>
            <a:r>
              <a:rPr lang="en-US" altLang="zh-CN" sz="2800">
                <a:solidFill>
                  <a:srgbClr val="000099"/>
                </a:solidFill>
                <a:latin typeface="黑体" pitchFamily="49" charset="-122"/>
                <a:ea typeface="黑体" pitchFamily="49" charset="-122"/>
              </a:rPr>
              <a:t>i</a:t>
            </a:r>
            <a:r>
              <a:rPr lang="en-US" altLang="zh-CN" sz="2800" baseline="30000">
                <a:solidFill>
                  <a:srgbClr val="000099"/>
                </a:solidFill>
                <a:latin typeface="黑体" pitchFamily="49" charset="-122"/>
                <a:ea typeface="黑体" pitchFamily="49" charset="-122"/>
              </a:rPr>
              <a:t>B</a:t>
            </a:r>
            <a:r>
              <a:rPr lang="zh-CN" altLang="en-US" sz="2800">
                <a:solidFill>
                  <a:srgbClr val="000099"/>
                </a:solidFill>
                <a:latin typeface="黑体" pitchFamily="49" charset="-122"/>
                <a:ea typeface="黑体" pitchFamily="49" charset="-122"/>
              </a:rPr>
              <a:t>、</a:t>
            </a:r>
            <a:r>
              <a:rPr lang="en-US" altLang="zh-CN" sz="2800">
                <a:solidFill>
                  <a:srgbClr val="000099"/>
                </a:solidFill>
                <a:latin typeface="黑体" pitchFamily="49" charset="-122"/>
                <a:ea typeface="黑体" pitchFamily="49" charset="-122"/>
              </a:rPr>
              <a:t>i</a:t>
            </a:r>
            <a:r>
              <a:rPr lang="zh-CN" altLang="en-US" sz="2800">
                <a:solidFill>
                  <a:srgbClr val="000099"/>
                </a:solidFill>
                <a:latin typeface="黑体" pitchFamily="49" charset="-122"/>
                <a:ea typeface="黑体" pitchFamily="49" charset="-122"/>
              </a:rPr>
              <a:t>之间的关系如右下图，该图</a:t>
            </a:r>
          </a:p>
          <a:p>
            <a:r>
              <a:rPr lang="zh-CN" altLang="en-US" sz="2800">
                <a:solidFill>
                  <a:srgbClr val="000099"/>
                </a:solidFill>
                <a:latin typeface="黑体" pitchFamily="49" charset="-122"/>
                <a:ea typeface="黑体" pitchFamily="49" charset="-122"/>
              </a:rPr>
              <a:t>   不能表示的叙述是</a:t>
            </a:r>
            <a:r>
              <a:rPr lang="zh-CN" altLang="en-US" sz="2800">
                <a:latin typeface="黑体" pitchFamily="49" charset="-122"/>
                <a:ea typeface="黑体" pitchFamily="49" charset="-122"/>
              </a:rPr>
              <a:t>               </a:t>
            </a:r>
            <a:r>
              <a:rPr lang="en-US" altLang="zh-CN" sz="2800">
                <a:latin typeface="黑体" pitchFamily="49" charset="-122"/>
                <a:ea typeface="黑体" pitchFamily="49" charset="-122"/>
              </a:rPr>
              <a:t>(        )</a:t>
            </a:r>
          </a:p>
          <a:p>
            <a:pPr>
              <a:spcBef>
                <a:spcPct val="10000"/>
              </a:spcBef>
            </a:pPr>
            <a:r>
              <a:rPr lang="en-US" altLang="zh-CN" sz="2800">
                <a:latin typeface="黑体" pitchFamily="49" charset="-122"/>
                <a:ea typeface="黑体" pitchFamily="49" charset="-122"/>
              </a:rPr>
              <a:t>  A</a:t>
            </a:r>
            <a:r>
              <a:rPr lang="zh-CN" altLang="en-US" sz="2800">
                <a:latin typeface="黑体" pitchFamily="49" charset="-122"/>
                <a:ea typeface="黑体" pitchFamily="49" charset="-122"/>
              </a:rPr>
              <a:t>．基因突变是不定向的</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B</a:t>
            </a:r>
            <a:r>
              <a:rPr lang="zh-CN" altLang="en-US" sz="2800">
                <a:latin typeface="黑体" pitchFamily="49" charset="-122"/>
                <a:ea typeface="黑体" pitchFamily="49" charset="-122"/>
              </a:rPr>
              <a:t>．等位基因的出现是基因突变的结果</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C</a:t>
            </a:r>
            <a:r>
              <a:rPr lang="zh-CN" altLang="en-US" sz="2800">
                <a:latin typeface="黑体" pitchFamily="49" charset="-122"/>
                <a:ea typeface="黑体" pitchFamily="49" charset="-122"/>
              </a:rPr>
              <a:t>．等位基因之间可通过突变相互转化</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D</a:t>
            </a:r>
            <a:r>
              <a:rPr lang="zh-CN" altLang="en-US" sz="2800">
                <a:latin typeface="黑体" pitchFamily="49" charset="-122"/>
                <a:ea typeface="黑体" pitchFamily="49" charset="-122"/>
              </a:rPr>
              <a:t>．这些基因的传递遵循自由组合规律</a:t>
            </a:r>
          </a:p>
          <a:p>
            <a:pPr>
              <a:spcBef>
                <a:spcPct val="10000"/>
              </a:spcBef>
            </a:pPr>
            <a:r>
              <a:rPr lang="zh-CN" altLang="en-US" sz="2800">
                <a:latin typeface="黑体" pitchFamily="49" charset="-122"/>
                <a:ea typeface="黑体" pitchFamily="49" charset="-122"/>
              </a:rPr>
              <a:t> </a:t>
            </a:r>
            <a:r>
              <a:rPr lang="zh-CN" altLang="en-US" sz="2800">
                <a:solidFill>
                  <a:srgbClr val="000099"/>
                </a:solidFill>
                <a:latin typeface="黑体" pitchFamily="49" charset="-122"/>
                <a:ea typeface="黑体" pitchFamily="49" charset="-122"/>
              </a:rPr>
              <a:t>（</a:t>
            </a:r>
            <a:r>
              <a:rPr lang="en-US" altLang="zh-CN" sz="2800">
                <a:solidFill>
                  <a:srgbClr val="000099"/>
                </a:solidFill>
                <a:latin typeface="黑体" pitchFamily="49" charset="-122"/>
                <a:ea typeface="黑体" pitchFamily="49" charset="-122"/>
              </a:rPr>
              <a:t>5</a:t>
            </a:r>
            <a:r>
              <a:rPr lang="zh-CN" altLang="en-US" sz="2800">
                <a:solidFill>
                  <a:srgbClr val="000099"/>
                </a:solidFill>
                <a:latin typeface="黑体" pitchFamily="49" charset="-122"/>
                <a:ea typeface="黑体" pitchFamily="49" charset="-122"/>
              </a:rPr>
              <a:t>）上述等位基因</a:t>
            </a:r>
            <a:r>
              <a:rPr lang="en-US" altLang="zh-CN" sz="3200">
                <a:solidFill>
                  <a:srgbClr val="000099"/>
                </a:solidFill>
                <a:latin typeface="黑体" pitchFamily="49" charset="-122"/>
                <a:ea typeface="黑体" pitchFamily="49" charset="-122"/>
              </a:rPr>
              <a:t>i</a:t>
            </a:r>
            <a:r>
              <a:rPr lang="en-US" altLang="zh-CN" sz="3200" baseline="30000">
                <a:solidFill>
                  <a:srgbClr val="000099"/>
                </a:solidFill>
                <a:latin typeface="黑体" pitchFamily="49" charset="-122"/>
                <a:ea typeface="黑体" pitchFamily="49" charset="-122"/>
              </a:rPr>
              <a:t>A</a:t>
            </a:r>
            <a:r>
              <a:rPr lang="zh-CN" altLang="en-US" sz="3200">
                <a:solidFill>
                  <a:srgbClr val="000099"/>
                </a:solidFill>
                <a:latin typeface="黑体" pitchFamily="49" charset="-122"/>
                <a:ea typeface="黑体" pitchFamily="49" charset="-122"/>
              </a:rPr>
              <a:t>、</a:t>
            </a:r>
            <a:r>
              <a:rPr lang="en-US" altLang="zh-CN" sz="3200">
                <a:solidFill>
                  <a:srgbClr val="000099"/>
                </a:solidFill>
                <a:latin typeface="黑体" pitchFamily="49" charset="-122"/>
                <a:ea typeface="黑体" pitchFamily="49" charset="-122"/>
              </a:rPr>
              <a:t>i</a:t>
            </a:r>
            <a:r>
              <a:rPr lang="en-US" altLang="zh-CN" sz="3200" baseline="30000">
                <a:solidFill>
                  <a:srgbClr val="000099"/>
                </a:solidFill>
                <a:latin typeface="黑体" pitchFamily="49" charset="-122"/>
                <a:ea typeface="黑体" pitchFamily="49" charset="-122"/>
              </a:rPr>
              <a:t>B</a:t>
            </a:r>
            <a:r>
              <a:rPr lang="zh-CN" altLang="en-US" sz="3200">
                <a:solidFill>
                  <a:srgbClr val="000099"/>
                </a:solidFill>
                <a:latin typeface="黑体" pitchFamily="49" charset="-122"/>
                <a:ea typeface="黑体" pitchFamily="49" charset="-122"/>
              </a:rPr>
              <a:t>、</a:t>
            </a:r>
            <a:r>
              <a:rPr lang="en-US" altLang="zh-CN" sz="3200">
                <a:solidFill>
                  <a:srgbClr val="000099"/>
                </a:solidFill>
                <a:latin typeface="黑体" pitchFamily="49" charset="-122"/>
                <a:ea typeface="黑体" pitchFamily="49" charset="-122"/>
              </a:rPr>
              <a:t>i</a:t>
            </a:r>
            <a:r>
              <a:rPr lang="zh-CN" altLang="en-US" sz="2800">
                <a:solidFill>
                  <a:srgbClr val="000099"/>
                </a:solidFill>
                <a:latin typeface="黑体" pitchFamily="49" charset="-122"/>
                <a:ea typeface="黑体" pitchFamily="49" charset="-122"/>
              </a:rPr>
              <a:t>的最本质区别是（    ）</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A</a:t>
            </a:r>
            <a:r>
              <a:rPr lang="zh-CN" altLang="en-US" sz="2800">
                <a:latin typeface="黑体" pitchFamily="49" charset="-122"/>
                <a:ea typeface="黑体" pitchFamily="49" charset="-122"/>
              </a:rPr>
              <a:t>．基因</a:t>
            </a:r>
            <a:r>
              <a:rPr lang="en-US" altLang="zh-CN" sz="2800">
                <a:latin typeface="黑体" pitchFamily="49" charset="-122"/>
                <a:ea typeface="黑体" pitchFamily="49" charset="-122"/>
              </a:rPr>
              <a:t>i</a:t>
            </a:r>
            <a:r>
              <a:rPr lang="en-US" altLang="zh-CN" sz="2800" baseline="30000">
                <a:latin typeface="黑体" pitchFamily="49" charset="-122"/>
                <a:ea typeface="黑体" pitchFamily="49" charset="-122"/>
              </a:rPr>
              <a:t>A</a:t>
            </a:r>
            <a:r>
              <a:rPr lang="zh-CN" altLang="en-US" sz="2800">
                <a:latin typeface="黑体" pitchFamily="49" charset="-122"/>
                <a:ea typeface="黑体" pitchFamily="49" charset="-122"/>
              </a:rPr>
              <a:t>、</a:t>
            </a:r>
            <a:r>
              <a:rPr lang="en-US" altLang="zh-CN" sz="2800">
                <a:latin typeface="黑体" pitchFamily="49" charset="-122"/>
                <a:ea typeface="黑体" pitchFamily="49" charset="-122"/>
              </a:rPr>
              <a:t>i</a:t>
            </a:r>
            <a:r>
              <a:rPr lang="en-US" altLang="zh-CN" sz="2800" baseline="30000">
                <a:latin typeface="黑体" pitchFamily="49" charset="-122"/>
                <a:ea typeface="黑体" pitchFamily="49" charset="-122"/>
              </a:rPr>
              <a:t>B</a:t>
            </a:r>
            <a:r>
              <a:rPr lang="zh-CN" altLang="en-US" sz="2800">
                <a:latin typeface="黑体" pitchFamily="49" charset="-122"/>
                <a:ea typeface="黑体" pitchFamily="49" charset="-122"/>
              </a:rPr>
              <a:t>控制显性性状，而</a:t>
            </a:r>
            <a:r>
              <a:rPr lang="en-US" altLang="zh-CN" sz="2800">
                <a:latin typeface="黑体" pitchFamily="49" charset="-122"/>
                <a:ea typeface="黑体" pitchFamily="49" charset="-122"/>
              </a:rPr>
              <a:t>i</a:t>
            </a:r>
            <a:r>
              <a:rPr lang="zh-CN" altLang="en-US" sz="2800">
                <a:latin typeface="黑体" pitchFamily="49" charset="-122"/>
                <a:ea typeface="黑体" pitchFamily="49" charset="-122"/>
              </a:rPr>
              <a:t>控制隐性性状</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B</a:t>
            </a:r>
            <a:r>
              <a:rPr lang="zh-CN" altLang="en-US" sz="2800">
                <a:latin typeface="黑体" pitchFamily="49" charset="-122"/>
                <a:ea typeface="黑体" pitchFamily="49" charset="-122"/>
              </a:rPr>
              <a:t>．在减数分裂时等位基因</a:t>
            </a:r>
            <a:r>
              <a:rPr lang="en-US" altLang="zh-CN" sz="3200">
                <a:latin typeface="黑体" pitchFamily="49" charset="-122"/>
                <a:ea typeface="黑体" pitchFamily="49" charset="-122"/>
              </a:rPr>
              <a:t>i</a:t>
            </a:r>
            <a:r>
              <a:rPr lang="en-US" altLang="zh-CN" sz="3200" baseline="30000">
                <a:latin typeface="黑体" pitchFamily="49" charset="-122"/>
                <a:ea typeface="黑体" pitchFamily="49" charset="-122"/>
              </a:rPr>
              <a:t>A</a:t>
            </a:r>
            <a:r>
              <a:rPr lang="zh-CN" altLang="en-US" sz="3200">
                <a:latin typeface="黑体" pitchFamily="49" charset="-122"/>
                <a:ea typeface="黑体" pitchFamily="49" charset="-122"/>
              </a:rPr>
              <a:t>与</a:t>
            </a:r>
            <a:r>
              <a:rPr lang="en-US" altLang="zh-CN" sz="3200">
                <a:latin typeface="黑体" pitchFamily="49" charset="-122"/>
                <a:ea typeface="黑体" pitchFamily="49" charset="-122"/>
              </a:rPr>
              <a:t>i</a:t>
            </a:r>
            <a:r>
              <a:rPr lang="zh-CN" altLang="en-US" sz="3200">
                <a:latin typeface="黑体" pitchFamily="49" charset="-122"/>
                <a:ea typeface="黑体" pitchFamily="49" charset="-122"/>
              </a:rPr>
              <a:t>或</a:t>
            </a:r>
            <a:r>
              <a:rPr lang="en-US" altLang="zh-CN" sz="3200">
                <a:latin typeface="黑体" pitchFamily="49" charset="-122"/>
                <a:ea typeface="黑体" pitchFamily="49" charset="-122"/>
              </a:rPr>
              <a:t>i</a:t>
            </a:r>
            <a:r>
              <a:rPr lang="en-US" altLang="zh-CN" sz="3200" baseline="30000">
                <a:latin typeface="黑体" pitchFamily="49" charset="-122"/>
                <a:ea typeface="黑体" pitchFamily="49" charset="-122"/>
              </a:rPr>
              <a:t>A</a:t>
            </a:r>
            <a:r>
              <a:rPr lang="zh-CN" altLang="en-US" sz="3200">
                <a:latin typeface="黑体" pitchFamily="49" charset="-122"/>
                <a:ea typeface="黑体" pitchFamily="49" charset="-122"/>
              </a:rPr>
              <a:t>与</a:t>
            </a:r>
            <a:r>
              <a:rPr lang="en-US" altLang="zh-CN" sz="3200">
                <a:latin typeface="黑体" pitchFamily="49" charset="-122"/>
                <a:ea typeface="黑体" pitchFamily="49" charset="-122"/>
              </a:rPr>
              <a:t>i</a:t>
            </a:r>
            <a:r>
              <a:rPr lang="en-US" altLang="zh-CN" sz="3200" baseline="30000">
                <a:latin typeface="黑体" pitchFamily="49" charset="-122"/>
                <a:ea typeface="黑体" pitchFamily="49" charset="-122"/>
              </a:rPr>
              <a:t>B</a:t>
            </a:r>
          </a:p>
          <a:p>
            <a:pPr>
              <a:spcBef>
                <a:spcPct val="10000"/>
              </a:spcBef>
            </a:pPr>
            <a:r>
              <a:rPr lang="en-US" altLang="zh-CN" sz="3200" baseline="30000">
                <a:latin typeface="黑体" pitchFamily="49" charset="-122"/>
                <a:ea typeface="黑体" pitchFamily="49" charset="-122"/>
              </a:rPr>
              <a:t>       </a:t>
            </a:r>
            <a:r>
              <a:rPr lang="zh-CN" altLang="en-US" sz="3200">
                <a:latin typeface="黑体" pitchFamily="49" charset="-122"/>
                <a:ea typeface="黑体" pitchFamily="49" charset="-122"/>
              </a:rPr>
              <a:t>或</a:t>
            </a:r>
            <a:r>
              <a:rPr lang="en-US" altLang="zh-CN" sz="3200">
                <a:latin typeface="黑体" pitchFamily="49" charset="-122"/>
                <a:ea typeface="黑体" pitchFamily="49" charset="-122"/>
              </a:rPr>
              <a:t>i</a:t>
            </a:r>
            <a:r>
              <a:rPr lang="en-US" altLang="zh-CN" sz="3200" baseline="30000">
                <a:latin typeface="黑体" pitchFamily="49" charset="-122"/>
                <a:ea typeface="黑体" pitchFamily="49" charset="-122"/>
              </a:rPr>
              <a:t>B</a:t>
            </a:r>
            <a:r>
              <a:rPr lang="zh-CN" altLang="en-US" sz="3200">
                <a:latin typeface="黑体" pitchFamily="49" charset="-122"/>
                <a:ea typeface="黑体" pitchFamily="49" charset="-122"/>
              </a:rPr>
              <a:t>与</a:t>
            </a:r>
            <a:r>
              <a:rPr lang="en-US" altLang="zh-CN" sz="3200">
                <a:latin typeface="黑体" pitchFamily="49" charset="-122"/>
                <a:ea typeface="黑体" pitchFamily="49" charset="-122"/>
              </a:rPr>
              <a:t>i</a:t>
            </a:r>
            <a:r>
              <a:rPr lang="zh-CN" altLang="en-US" sz="3200">
                <a:latin typeface="黑体" pitchFamily="49" charset="-122"/>
                <a:ea typeface="黑体" pitchFamily="49" charset="-122"/>
              </a:rPr>
              <a:t>彼此分离</a:t>
            </a:r>
            <a:endParaRPr lang="zh-CN" altLang="en-US" sz="2800">
              <a:latin typeface="黑体" pitchFamily="49" charset="-122"/>
              <a:ea typeface="黑体" pitchFamily="49" charset="-122"/>
            </a:endParaRP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C</a:t>
            </a:r>
            <a:r>
              <a:rPr lang="zh-CN" altLang="en-US" sz="2800">
                <a:latin typeface="黑体" pitchFamily="49" charset="-122"/>
                <a:ea typeface="黑体" pitchFamily="49" charset="-122"/>
              </a:rPr>
              <a:t>．三者的碱基对序列不同</a:t>
            </a:r>
          </a:p>
          <a:p>
            <a:pPr>
              <a:spcBef>
                <a:spcPct val="10000"/>
              </a:spcBef>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D</a:t>
            </a:r>
            <a:r>
              <a:rPr lang="zh-CN" altLang="en-US" sz="2800">
                <a:latin typeface="黑体" pitchFamily="49" charset="-122"/>
                <a:ea typeface="黑体" pitchFamily="49" charset="-122"/>
              </a:rPr>
              <a:t>．</a:t>
            </a:r>
            <a:r>
              <a:rPr lang="en-US" altLang="zh-CN" sz="2800">
                <a:latin typeface="黑体" pitchFamily="49" charset="-122"/>
                <a:ea typeface="黑体" pitchFamily="49" charset="-122"/>
              </a:rPr>
              <a:t>i</a:t>
            </a:r>
            <a:r>
              <a:rPr lang="en-US" altLang="zh-CN" sz="2800" baseline="30000">
                <a:latin typeface="黑体" pitchFamily="49" charset="-122"/>
                <a:ea typeface="黑体" pitchFamily="49" charset="-122"/>
              </a:rPr>
              <a:t>A</a:t>
            </a:r>
            <a:r>
              <a:rPr lang="zh-CN" altLang="en-US" sz="2800">
                <a:latin typeface="黑体" pitchFamily="49" charset="-122"/>
                <a:ea typeface="黑体" pitchFamily="49" charset="-122"/>
              </a:rPr>
              <a:t>或</a:t>
            </a:r>
            <a:r>
              <a:rPr lang="en-US" altLang="zh-CN" sz="2800">
                <a:latin typeface="黑体" pitchFamily="49" charset="-122"/>
                <a:ea typeface="黑体" pitchFamily="49" charset="-122"/>
              </a:rPr>
              <a:t>i</a:t>
            </a:r>
            <a:r>
              <a:rPr lang="en-US" altLang="zh-CN" sz="2800" baseline="30000">
                <a:latin typeface="黑体" pitchFamily="49" charset="-122"/>
                <a:ea typeface="黑体" pitchFamily="49" charset="-122"/>
              </a:rPr>
              <a:t>B</a:t>
            </a:r>
            <a:r>
              <a:rPr lang="zh-CN" altLang="en-US" sz="2800">
                <a:latin typeface="黑体" pitchFamily="49" charset="-122"/>
                <a:ea typeface="黑体" pitchFamily="49" charset="-122"/>
              </a:rPr>
              <a:t>均对</a:t>
            </a:r>
            <a:r>
              <a:rPr lang="en-US" altLang="zh-CN" sz="3200">
                <a:latin typeface="黑体" pitchFamily="49" charset="-122"/>
                <a:ea typeface="黑体" pitchFamily="49" charset="-122"/>
              </a:rPr>
              <a:t>i</a:t>
            </a:r>
            <a:r>
              <a:rPr lang="zh-CN" altLang="en-US" sz="2800">
                <a:latin typeface="黑体" pitchFamily="49" charset="-122"/>
                <a:ea typeface="黑体" pitchFamily="49" charset="-122"/>
              </a:rPr>
              <a:t>起显性作用</a:t>
            </a:r>
          </a:p>
        </p:txBody>
      </p:sp>
      <p:grpSp>
        <p:nvGrpSpPr>
          <p:cNvPr id="81923" name="Group 3"/>
          <p:cNvGrpSpPr>
            <a:grpSpLocks/>
          </p:cNvGrpSpPr>
          <p:nvPr/>
        </p:nvGrpSpPr>
        <p:grpSpPr bwMode="auto">
          <a:xfrm>
            <a:off x="7092950" y="2133600"/>
            <a:ext cx="1582738" cy="1455738"/>
            <a:chOff x="4468" y="1198"/>
            <a:chExt cx="997" cy="917"/>
          </a:xfrm>
        </p:grpSpPr>
        <p:sp>
          <p:nvSpPr>
            <p:cNvPr id="81924" name="Text Box 4"/>
            <p:cNvSpPr txBox="1">
              <a:spLocks noChangeArrowheads="1"/>
            </p:cNvSpPr>
            <p:nvPr/>
          </p:nvSpPr>
          <p:spPr bwMode="auto">
            <a:xfrm>
              <a:off x="4468" y="1198"/>
              <a:ext cx="386" cy="282"/>
            </a:xfrm>
            <a:prstGeom prst="rect">
              <a:avLst/>
            </a:prstGeom>
            <a:noFill/>
            <a:ln w="6350">
              <a:noFill/>
              <a:miter lim="800000"/>
              <a:headEnd/>
              <a:tailEnd/>
            </a:ln>
            <a:effectLst/>
          </p:spPr>
          <p:txBody>
            <a:bodyPr lIns="18000" tIns="10800" rIns="18000" bIns="10800">
              <a:spAutoFit/>
            </a:bodyPr>
            <a:lstStyle/>
            <a:p>
              <a:pPr algn="just"/>
              <a:r>
                <a:rPr lang="en-US" altLang="zh-CN" sz="2800">
                  <a:latin typeface="Times New Roman" pitchFamily="18" charset="0"/>
                  <a:ea typeface="宋体" pitchFamily="2" charset="-122"/>
                </a:rPr>
                <a:t>i</a:t>
              </a:r>
              <a:r>
                <a:rPr lang="en-US" altLang="zh-CN" sz="2800" baseline="30000">
                  <a:latin typeface="Times New Roman" pitchFamily="18" charset="0"/>
                  <a:ea typeface="宋体" pitchFamily="2" charset="-122"/>
                </a:rPr>
                <a:t>A</a:t>
              </a:r>
              <a:r>
                <a:rPr lang="zh-CN" altLang="en-US" sz="1200" baseline="30000">
                  <a:latin typeface="Times New Roman" pitchFamily="18" charset="0"/>
                  <a:ea typeface="宋体" pitchFamily="2" charset="-122"/>
                </a:rPr>
                <a:t>．</a:t>
              </a:r>
              <a:endParaRPr lang="zh-CN" altLang="en-US" b="0">
                <a:ea typeface="宋体" pitchFamily="2" charset="-122"/>
              </a:endParaRPr>
            </a:p>
          </p:txBody>
        </p:sp>
        <p:sp>
          <p:nvSpPr>
            <p:cNvPr id="81925" name="Text Box 5"/>
            <p:cNvSpPr txBox="1">
              <a:spLocks noChangeArrowheads="1"/>
            </p:cNvSpPr>
            <p:nvPr/>
          </p:nvSpPr>
          <p:spPr bwMode="auto">
            <a:xfrm>
              <a:off x="5080" y="1207"/>
              <a:ext cx="385" cy="282"/>
            </a:xfrm>
            <a:prstGeom prst="rect">
              <a:avLst/>
            </a:prstGeom>
            <a:noFill/>
            <a:ln w="6350">
              <a:noFill/>
              <a:miter lim="800000"/>
              <a:headEnd/>
              <a:tailEnd/>
            </a:ln>
            <a:effectLst/>
          </p:spPr>
          <p:txBody>
            <a:bodyPr lIns="18000" tIns="10800" rIns="18000" bIns="10800">
              <a:spAutoFit/>
            </a:bodyPr>
            <a:lstStyle/>
            <a:p>
              <a:pPr algn="just"/>
              <a:r>
                <a:rPr lang="en-US" altLang="zh-CN" sz="2800">
                  <a:latin typeface="Times New Roman" pitchFamily="18" charset="0"/>
                  <a:ea typeface="宋体" pitchFamily="2" charset="-122"/>
                </a:rPr>
                <a:t>i</a:t>
              </a:r>
              <a:r>
                <a:rPr lang="en-US" altLang="zh-CN" sz="2800" baseline="30000">
                  <a:latin typeface="Times New Roman" pitchFamily="18" charset="0"/>
                  <a:ea typeface="宋体" pitchFamily="2" charset="-122"/>
                </a:rPr>
                <a:t>B</a:t>
              </a:r>
              <a:r>
                <a:rPr lang="zh-CN" altLang="en-US" sz="1200" baseline="30000">
                  <a:latin typeface="Times New Roman" pitchFamily="18" charset="0"/>
                  <a:ea typeface="宋体" pitchFamily="2" charset="-122"/>
                </a:rPr>
                <a:t>．</a:t>
              </a:r>
              <a:endParaRPr lang="zh-CN" altLang="en-US" b="0">
                <a:ea typeface="宋体" pitchFamily="2" charset="-122"/>
              </a:endParaRPr>
            </a:p>
          </p:txBody>
        </p:sp>
        <p:sp>
          <p:nvSpPr>
            <p:cNvPr id="81926" name="Text Box 6"/>
            <p:cNvSpPr txBox="1">
              <a:spLocks noChangeArrowheads="1"/>
            </p:cNvSpPr>
            <p:nvPr/>
          </p:nvSpPr>
          <p:spPr bwMode="auto">
            <a:xfrm>
              <a:off x="4785" y="1746"/>
              <a:ext cx="188" cy="369"/>
            </a:xfrm>
            <a:prstGeom prst="rect">
              <a:avLst/>
            </a:prstGeom>
            <a:noFill/>
            <a:ln w="6350">
              <a:noFill/>
              <a:miter lim="800000"/>
              <a:headEnd/>
              <a:tailEnd/>
            </a:ln>
            <a:effectLst/>
          </p:spPr>
          <p:txBody>
            <a:bodyPr/>
            <a:lstStyle/>
            <a:p>
              <a:pPr algn="just"/>
              <a:r>
                <a:rPr lang="en-US" altLang="zh-CN" sz="2800">
                  <a:latin typeface="Times New Roman" pitchFamily="18" charset="0"/>
                  <a:ea typeface="宋体" pitchFamily="2" charset="-122"/>
                </a:rPr>
                <a:t>i</a:t>
              </a:r>
              <a:endParaRPr lang="en-US" altLang="zh-CN" sz="4000" b="0">
                <a:latin typeface="Times New Roman" pitchFamily="18" charset="0"/>
                <a:ea typeface="宋体" pitchFamily="2" charset="-122"/>
              </a:endParaRPr>
            </a:p>
          </p:txBody>
        </p:sp>
        <p:sp>
          <p:nvSpPr>
            <p:cNvPr id="81927" name="Line 7"/>
            <p:cNvSpPr>
              <a:spLocks noChangeShapeType="1"/>
            </p:cNvSpPr>
            <p:nvPr/>
          </p:nvSpPr>
          <p:spPr bwMode="auto">
            <a:xfrm>
              <a:off x="4702" y="1344"/>
              <a:ext cx="355" cy="0"/>
            </a:xfrm>
            <a:prstGeom prst="line">
              <a:avLst/>
            </a:prstGeom>
            <a:noFill/>
            <a:ln w="38100">
              <a:solidFill>
                <a:srgbClr val="000000"/>
              </a:solidFill>
              <a:round/>
              <a:headEnd type="triangle" w="med" len="med"/>
              <a:tailEnd type="triangle" w="sm" len="med"/>
            </a:ln>
            <a:effectLst/>
          </p:spPr>
          <p:txBody>
            <a:bodyPr/>
            <a:lstStyle/>
            <a:p>
              <a:endParaRPr lang="zh-CN" altLang="en-US"/>
            </a:p>
          </p:txBody>
        </p:sp>
        <p:sp>
          <p:nvSpPr>
            <p:cNvPr id="81928" name="Line 8"/>
            <p:cNvSpPr>
              <a:spLocks noChangeShapeType="1"/>
            </p:cNvSpPr>
            <p:nvPr/>
          </p:nvSpPr>
          <p:spPr bwMode="auto">
            <a:xfrm>
              <a:off x="4636" y="1464"/>
              <a:ext cx="141" cy="369"/>
            </a:xfrm>
            <a:prstGeom prst="line">
              <a:avLst/>
            </a:prstGeom>
            <a:noFill/>
            <a:ln w="38100">
              <a:solidFill>
                <a:srgbClr val="000000"/>
              </a:solidFill>
              <a:round/>
              <a:headEnd type="triangle" w="med" len="med"/>
              <a:tailEnd type="triangle" w="sm" len="med"/>
            </a:ln>
            <a:effectLst/>
          </p:spPr>
          <p:txBody>
            <a:bodyPr/>
            <a:lstStyle/>
            <a:p>
              <a:endParaRPr lang="zh-CN" altLang="en-US"/>
            </a:p>
          </p:txBody>
        </p:sp>
        <p:sp>
          <p:nvSpPr>
            <p:cNvPr id="81929" name="Line 9"/>
            <p:cNvSpPr>
              <a:spLocks noChangeShapeType="1"/>
            </p:cNvSpPr>
            <p:nvPr/>
          </p:nvSpPr>
          <p:spPr bwMode="auto">
            <a:xfrm flipH="1">
              <a:off x="4979" y="1474"/>
              <a:ext cx="140" cy="369"/>
            </a:xfrm>
            <a:prstGeom prst="line">
              <a:avLst/>
            </a:prstGeom>
            <a:noFill/>
            <a:ln w="38100">
              <a:solidFill>
                <a:srgbClr val="000000"/>
              </a:solidFill>
              <a:round/>
              <a:headEnd type="triangle" w="med" len="med"/>
              <a:tailEnd type="triangle" w="sm" len="med"/>
            </a:ln>
            <a:effectLst/>
          </p:spPr>
          <p:txBody>
            <a:bodyPr/>
            <a:lstStyle/>
            <a:p>
              <a:endParaRPr lang="zh-CN" altLang="en-US"/>
            </a:p>
          </p:txBody>
        </p:sp>
      </p:grpSp>
      <p:sp>
        <p:nvSpPr>
          <p:cNvPr id="81930" name="Text Box 10"/>
          <p:cNvSpPr txBox="1">
            <a:spLocks noChangeArrowheads="1"/>
          </p:cNvSpPr>
          <p:nvPr/>
        </p:nvSpPr>
        <p:spPr bwMode="auto">
          <a:xfrm>
            <a:off x="7019925" y="1341438"/>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D</a:t>
            </a:r>
          </a:p>
        </p:txBody>
      </p:sp>
      <p:sp>
        <p:nvSpPr>
          <p:cNvPr id="81931" name="Text Box 11"/>
          <p:cNvSpPr txBox="1">
            <a:spLocks noChangeArrowheads="1"/>
          </p:cNvSpPr>
          <p:nvPr/>
        </p:nvSpPr>
        <p:spPr bwMode="auto">
          <a:xfrm>
            <a:off x="8243888" y="3716338"/>
            <a:ext cx="576262"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C</a:t>
            </a:r>
          </a:p>
        </p:txBody>
      </p:sp>
      <p:sp>
        <p:nvSpPr>
          <p:cNvPr id="81932" name="Text Box 12"/>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30"/>
                                        </p:tgtEl>
                                        <p:attrNameLst>
                                          <p:attrName>style.visibility</p:attrName>
                                        </p:attrNameLst>
                                      </p:cBhvr>
                                      <p:to>
                                        <p:strVal val="visible"/>
                                      </p:to>
                                    </p:set>
                                    <p:animEffect transition="in" filter="dissolve">
                                      <p:cBhvr>
                                        <p:cTn id="7" dur="500"/>
                                        <p:tgtEl>
                                          <p:spTgt spid="819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31"/>
                                        </p:tgtEl>
                                        <p:attrNameLst>
                                          <p:attrName>style.visibility</p:attrName>
                                        </p:attrNameLst>
                                      </p:cBhvr>
                                      <p:to>
                                        <p:strVal val="visible"/>
                                      </p:to>
                                    </p:set>
                                    <p:animEffect transition="in" filter="dissolve">
                                      <p:cBhvr>
                                        <p:cTn id="12" dur="500"/>
                                        <p:tgtEl>
                                          <p:spTgt spid="8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0" grpId="0"/>
      <p:bldP spid="819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92FF34FF-6610-4799-B3A4-D5833A0AC3EA}" type="datetime1">
              <a:rPr lang="zh-CN" altLang="en-US"/>
              <a:pPr/>
              <a:t>2015-5-21</a:t>
            </a:fld>
            <a:endParaRPr lang="en-US" altLang="zh-CN"/>
          </a:p>
        </p:txBody>
      </p:sp>
      <p:sp>
        <p:nvSpPr>
          <p:cNvPr id="82947" name="Text Box 3"/>
          <p:cNvSpPr txBox="1">
            <a:spLocks noChangeArrowheads="1"/>
          </p:cNvSpPr>
          <p:nvPr/>
        </p:nvSpPr>
        <p:spPr bwMode="auto">
          <a:xfrm>
            <a:off x="7102475" y="2305050"/>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C</a:t>
            </a:r>
          </a:p>
        </p:txBody>
      </p:sp>
      <p:sp>
        <p:nvSpPr>
          <p:cNvPr id="82948" name="Text Box 4"/>
          <p:cNvSpPr txBox="1">
            <a:spLocks noChangeArrowheads="1"/>
          </p:cNvSpPr>
          <p:nvPr/>
        </p:nvSpPr>
        <p:spPr bwMode="auto">
          <a:xfrm>
            <a:off x="7119938" y="4664075"/>
            <a:ext cx="576262"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B</a:t>
            </a:r>
          </a:p>
        </p:txBody>
      </p:sp>
      <p:sp>
        <p:nvSpPr>
          <p:cNvPr id="82949" name="Text Box 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82946" name="Text Box 2"/>
          <p:cNvSpPr txBox="1">
            <a:spLocks noChangeArrowheads="1"/>
          </p:cNvSpPr>
          <p:nvPr/>
        </p:nvSpPr>
        <p:spPr bwMode="auto">
          <a:xfrm>
            <a:off x="250825" y="944563"/>
            <a:ext cx="8713788" cy="5913437"/>
          </a:xfrm>
          <a:prstGeom prst="rect">
            <a:avLst/>
          </a:prstGeom>
          <a:noFill/>
          <a:ln w="9525">
            <a:noFill/>
            <a:miter lim="800000"/>
            <a:headEnd/>
            <a:tailEnd/>
          </a:ln>
          <a:effectLst/>
        </p:spPr>
        <p:txBody>
          <a:bodyPr lIns="18000" tIns="10800" rIns="18000" bIns="10800">
            <a:spAutoFit/>
          </a:bodyPr>
          <a:lstStyle/>
          <a:p>
            <a:pPr>
              <a:lnSpc>
                <a:spcPct val="105000"/>
              </a:lnSpc>
              <a:spcBef>
                <a:spcPct val="10000"/>
              </a:spcBef>
            </a:pPr>
            <a:endParaRPr lang="en-US" altLang="zh-CN" sz="3200" dirty="0">
              <a:latin typeface="黑体" pitchFamily="49" charset="-122"/>
              <a:ea typeface="黑体" pitchFamily="49" charset="-122"/>
            </a:endParaRPr>
          </a:p>
          <a:p>
            <a:r>
              <a:rPr lang="en-US" altLang="zh-CN" sz="2800" dirty="0">
                <a:solidFill>
                  <a:schemeClr val="accent2"/>
                </a:solidFill>
                <a:latin typeface="黑体" pitchFamily="49" charset="-122"/>
                <a:ea typeface="黑体" pitchFamily="49" charset="-122"/>
              </a:rPr>
              <a:t> </a:t>
            </a:r>
            <a:r>
              <a:rPr lang="zh-CN" altLang="en-US" sz="2800" dirty="0">
                <a:solidFill>
                  <a:schemeClr val="accent2"/>
                </a:solidFill>
                <a:latin typeface="黑体" pitchFamily="49" charset="-122"/>
                <a:ea typeface="黑体" pitchFamily="49" charset="-122"/>
              </a:rPr>
              <a:t>（</a:t>
            </a:r>
            <a:r>
              <a:rPr lang="en-US" altLang="zh-CN" sz="2800" dirty="0">
                <a:solidFill>
                  <a:schemeClr val="accent2"/>
                </a:solidFill>
                <a:latin typeface="黑体" pitchFamily="49" charset="-122"/>
                <a:ea typeface="黑体" pitchFamily="49" charset="-122"/>
              </a:rPr>
              <a:t>6</a:t>
            </a:r>
            <a:r>
              <a:rPr lang="zh-CN" altLang="en-US" sz="2800" dirty="0">
                <a:solidFill>
                  <a:schemeClr val="accent2"/>
                </a:solidFill>
                <a:latin typeface="黑体" pitchFamily="49" charset="-122"/>
                <a:ea typeface="黑体" pitchFamily="49" charset="-122"/>
              </a:rPr>
              <a:t>）</a:t>
            </a:r>
            <a:r>
              <a:rPr lang="zh-CN" altLang="en-US" sz="2800" dirty="0">
                <a:solidFill>
                  <a:srgbClr val="000099"/>
                </a:solidFill>
                <a:latin typeface="黑体" pitchFamily="49" charset="-122"/>
                <a:ea typeface="黑体" pitchFamily="49" charset="-122"/>
              </a:rPr>
              <a:t>一种果蝇的基因突变体在</a:t>
            </a:r>
            <a:r>
              <a:rPr lang="en-US" altLang="zh-CN" sz="2800" dirty="0">
                <a:solidFill>
                  <a:srgbClr val="000099"/>
                </a:solidFill>
                <a:latin typeface="黑体" pitchFamily="49" charset="-122"/>
                <a:ea typeface="黑体" pitchFamily="49" charset="-122"/>
              </a:rPr>
              <a:t>21</a:t>
            </a:r>
            <a:r>
              <a:rPr lang="en-US" altLang="zh-CN" sz="2800" baseline="30000" dirty="0">
                <a:solidFill>
                  <a:srgbClr val="000099"/>
                </a:solidFill>
                <a:latin typeface="黑体" pitchFamily="49" charset="-122"/>
                <a:ea typeface="黑体" pitchFamily="49" charset="-122"/>
              </a:rPr>
              <a:t>0</a:t>
            </a:r>
            <a:r>
              <a:rPr lang="en-US" altLang="zh-CN" sz="2800" dirty="0">
                <a:solidFill>
                  <a:srgbClr val="000099"/>
                </a:solidFill>
                <a:latin typeface="黑体" pitchFamily="49" charset="-122"/>
                <a:ea typeface="黑体" pitchFamily="49" charset="-122"/>
              </a:rPr>
              <a:t>C</a:t>
            </a:r>
            <a:r>
              <a:rPr lang="zh-CN" altLang="en-US" sz="2800" dirty="0">
                <a:solidFill>
                  <a:srgbClr val="000099"/>
                </a:solidFill>
                <a:latin typeface="黑体" pitchFamily="49" charset="-122"/>
                <a:ea typeface="黑体" pitchFamily="49" charset="-122"/>
              </a:rPr>
              <a:t>的气温下，生活能</a:t>
            </a:r>
          </a:p>
          <a:p>
            <a:r>
              <a:rPr lang="zh-CN" altLang="en-US" sz="2800" dirty="0">
                <a:solidFill>
                  <a:srgbClr val="000099"/>
                </a:solidFill>
                <a:latin typeface="黑体" pitchFamily="49" charset="-122"/>
                <a:ea typeface="黑体" pitchFamily="49" charset="-122"/>
              </a:rPr>
              <a:t>   力很差，但是，当气温上升到</a:t>
            </a:r>
            <a:r>
              <a:rPr lang="en-US" altLang="zh-CN" sz="2800" dirty="0">
                <a:solidFill>
                  <a:srgbClr val="000099"/>
                </a:solidFill>
                <a:latin typeface="黑体" pitchFamily="49" charset="-122"/>
                <a:ea typeface="黑体" pitchFamily="49" charset="-122"/>
              </a:rPr>
              <a:t>25.5</a:t>
            </a:r>
            <a:r>
              <a:rPr lang="en-US" altLang="zh-CN" sz="2800" baseline="30000" dirty="0">
                <a:solidFill>
                  <a:srgbClr val="000099"/>
                </a:solidFill>
                <a:latin typeface="黑体" pitchFamily="49" charset="-122"/>
                <a:ea typeface="黑体" pitchFamily="49" charset="-122"/>
              </a:rPr>
              <a:t>0</a:t>
            </a:r>
            <a:r>
              <a:rPr lang="en-US" altLang="zh-CN" sz="2800" dirty="0">
                <a:solidFill>
                  <a:srgbClr val="000099"/>
                </a:solidFill>
                <a:latin typeface="黑体" pitchFamily="49" charset="-122"/>
                <a:ea typeface="黑体" pitchFamily="49" charset="-122"/>
              </a:rPr>
              <a:t>C</a:t>
            </a:r>
            <a:r>
              <a:rPr lang="zh-CN" altLang="en-US" sz="2800" dirty="0">
                <a:solidFill>
                  <a:srgbClr val="000099"/>
                </a:solidFill>
                <a:latin typeface="黑体" pitchFamily="49" charset="-122"/>
                <a:ea typeface="黑体" pitchFamily="49" charset="-122"/>
              </a:rPr>
              <a:t>时，突变体</a:t>
            </a:r>
          </a:p>
          <a:p>
            <a:r>
              <a:rPr lang="zh-CN" altLang="en-US" sz="2800" dirty="0">
                <a:solidFill>
                  <a:srgbClr val="000099"/>
                </a:solidFill>
                <a:latin typeface="黑体" pitchFamily="49" charset="-122"/>
                <a:ea typeface="黑体" pitchFamily="49" charset="-122"/>
              </a:rPr>
              <a:t>   的生活能力大大提高了。这说明</a:t>
            </a:r>
            <a:r>
              <a:rPr lang="zh-CN" altLang="en-US" sz="2800" dirty="0">
                <a:latin typeface="黑体" pitchFamily="49" charset="-122"/>
                <a:ea typeface="黑体" pitchFamily="49" charset="-122"/>
              </a:rPr>
              <a:t>    （      ）</a:t>
            </a:r>
          </a:p>
          <a:p>
            <a:pPr>
              <a:lnSpc>
                <a:spcPct val="90000"/>
              </a:lnSpc>
            </a:pPr>
            <a:r>
              <a:rPr lang="zh-CN" altLang="en-US" sz="2800" dirty="0">
                <a:latin typeface="黑体" pitchFamily="49" charset="-122"/>
                <a:ea typeface="黑体" pitchFamily="49" charset="-122"/>
              </a:rPr>
              <a:t>   Ａ、突变是不定向的</a:t>
            </a:r>
          </a:p>
          <a:p>
            <a:pPr>
              <a:lnSpc>
                <a:spcPct val="90000"/>
              </a:lnSpc>
            </a:pPr>
            <a:r>
              <a:rPr lang="zh-CN" altLang="en-US" sz="2800" dirty="0">
                <a:latin typeface="黑体" pitchFamily="49" charset="-122"/>
                <a:ea typeface="黑体" pitchFamily="49" charset="-122"/>
              </a:rPr>
              <a:t>   Ｂ、突变是随机发生的</a:t>
            </a:r>
          </a:p>
          <a:p>
            <a:pPr>
              <a:lnSpc>
                <a:spcPct val="90000"/>
              </a:lnSpc>
            </a:pPr>
            <a:r>
              <a:rPr lang="zh-CN" altLang="en-US" sz="2800" dirty="0">
                <a:latin typeface="黑体" pitchFamily="49" charset="-122"/>
                <a:ea typeface="黑体" pitchFamily="49" charset="-122"/>
              </a:rPr>
              <a:t>   Ｃ、突变的有害或有利取决于环境条件</a:t>
            </a:r>
          </a:p>
          <a:p>
            <a:pPr>
              <a:lnSpc>
                <a:spcPct val="90000"/>
              </a:lnSpc>
            </a:pPr>
            <a:r>
              <a:rPr lang="zh-CN" altLang="en-US" sz="2800" dirty="0">
                <a:latin typeface="黑体" pitchFamily="49" charset="-122"/>
                <a:ea typeface="黑体" pitchFamily="49" charset="-122"/>
              </a:rPr>
              <a:t>   Ｄ、环境条件的变化对突变体都是有利的</a:t>
            </a:r>
          </a:p>
          <a:p>
            <a:r>
              <a:rPr lang="zh-CN" altLang="en-US" sz="2800" dirty="0">
                <a:solidFill>
                  <a:schemeClr val="accent2"/>
                </a:solidFill>
                <a:latin typeface="黑体" pitchFamily="49" charset="-122"/>
                <a:ea typeface="黑体" pitchFamily="49" charset="-122"/>
              </a:rPr>
              <a:t> （</a:t>
            </a:r>
            <a:r>
              <a:rPr lang="en-US" altLang="zh-CN" sz="2800" dirty="0">
                <a:solidFill>
                  <a:schemeClr val="accent2"/>
                </a:solidFill>
                <a:latin typeface="黑体" pitchFamily="49" charset="-122"/>
                <a:ea typeface="黑体" pitchFamily="49" charset="-122"/>
              </a:rPr>
              <a:t>7</a:t>
            </a:r>
            <a:r>
              <a:rPr lang="zh-CN" altLang="en-US" sz="2800" dirty="0">
                <a:solidFill>
                  <a:schemeClr val="accent2"/>
                </a:solidFill>
                <a:latin typeface="黑体" pitchFamily="49" charset="-122"/>
                <a:ea typeface="黑体" pitchFamily="49" charset="-122"/>
              </a:rPr>
              <a:t>）</a:t>
            </a:r>
            <a:r>
              <a:rPr lang="zh-CN" altLang="en-US" sz="2800" dirty="0">
                <a:solidFill>
                  <a:srgbClr val="000099"/>
                </a:solidFill>
                <a:latin typeface="黑体" pitchFamily="49" charset="-122"/>
                <a:ea typeface="黑体" pitchFamily="49" charset="-122"/>
              </a:rPr>
              <a:t>突变的有利和有害是相对的，下列对这一问题的</a:t>
            </a:r>
          </a:p>
          <a:p>
            <a:r>
              <a:rPr lang="zh-CN" altLang="en-US" sz="2800" dirty="0">
                <a:solidFill>
                  <a:srgbClr val="000099"/>
                </a:solidFill>
                <a:latin typeface="黑体" pitchFamily="49" charset="-122"/>
                <a:ea typeface="黑体" pitchFamily="49" charset="-122"/>
              </a:rPr>
              <a:t>   认识，哪一项是不正确的</a:t>
            </a:r>
            <a:r>
              <a:rPr lang="zh-CN" altLang="en-US" sz="2800" dirty="0">
                <a:latin typeface="黑体" pitchFamily="49" charset="-122"/>
                <a:ea typeface="黑体" pitchFamily="49" charset="-122"/>
              </a:rPr>
              <a:t>         （       ）</a:t>
            </a:r>
          </a:p>
          <a:p>
            <a:r>
              <a:rPr lang="zh-CN" altLang="en-US" sz="2800" dirty="0">
                <a:ea typeface="宋体" pitchFamily="2" charset="-122"/>
              </a:rPr>
              <a:t>      </a:t>
            </a:r>
            <a:r>
              <a:rPr lang="en-US" altLang="zh-CN" sz="2800" dirty="0">
                <a:ea typeface="宋体" pitchFamily="2" charset="-122"/>
              </a:rPr>
              <a:t>A</a:t>
            </a:r>
            <a:r>
              <a:rPr lang="zh-CN" altLang="en-US" sz="2800" dirty="0">
                <a:ea typeface="宋体" pitchFamily="2" charset="-122"/>
              </a:rPr>
              <a:t>．突变的利与害可因生物的不同生存环境而异</a:t>
            </a:r>
          </a:p>
          <a:p>
            <a:r>
              <a:rPr lang="zh-CN" altLang="en-US" sz="2800" dirty="0">
                <a:ea typeface="宋体" pitchFamily="2" charset="-122"/>
              </a:rPr>
              <a:t>      </a:t>
            </a:r>
            <a:r>
              <a:rPr lang="en-US" altLang="zh-CN" sz="2800" dirty="0">
                <a:ea typeface="宋体" pitchFamily="2" charset="-122"/>
              </a:rPr>
              <a:t>B</a:t>
            </a:r>
            <a:r>
              <a:rPr lang="zh-CN" altLang="en-US" sz="2800" dirty="0">
                <a:ea typeface="宋体" pitchFamily="2" charset="-122"/>
              </a:rPr>
              <a:t>．突变的利与害可因人类的需求不同而异</a:t>
            </a:r>
          </a:p>
          <a:p>
            <a:r>
              <a:rPr lang="zh-CN" altLang="en-US" sz="2800" dirty="0">
                <a:ea typeface="宋体" pitchFamily="2" charset="-122"/>
              </a:rPr>
              <a:t>      </a:t>
            </a:r>
            <a:r>
              <a:rPr lang="en-US" altLang="zh-CN" sz="2800" dirty="0">
                <a:ea typeface="宋体" pitchFamily="2" charset="-122"/>
              </a:rPr>
              <a:t>C</a:t>
            </a:r>
            <a:r>
              <a:rPr lang="zh-CN" altLang="en-US" sz="2800" dirty="0">
                <a:ea typeface="宋体" pitchFamily="2" charset="-122"/>
              </a:rPr>
              <a:t>．有的突变对生物生存有害，但对生物进化有利</a:t>
            </a:r>
          </a:p>
          <a:p>
            <a:r>
              <a:rPr lang="zh-CN" altLang="en-US" sz="2800" dirty="0">
                <a:ea typeface="宋体" pitchFamily="2" charset="-122"/>
              </a:rPr>
              <a:t>      </a:t>
            </a:r>
            <a:r>
              <a:rPr lang="en-US" altLang="zh-CN" sz="2800" dirty="0">
                <a:ea typeface="宋体" pitchFamily="2" charset="-122"/>
              </a:rPr>
              <a:t>D</a:t>
            </a:r>
            <a:r>
              <a:rPr lang="zh-CN" altLang="en-US" sz="2800" dirty="0">
                <a:ea typeface="宋体" pitchFamily="2" charset="-122"/>
              </a:rPr>
              <a:t>．有的突变对生物生存有利，对生物进化也有利</a:t>
            </a:r>
            <a:r>
              <a:rPr lang="zh-CN" altLang="en-US" sz="2800" dirty="0">
                <a:latin typeface="黑体" pitchFamily="49" charset="-122"/>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82946">
                                            <p:txEl>
                                              <p:pRg st="1" end="1"/>
                                            </p:txEl>
                                          </p:spTgt>
                                        </p:tgtEl>
                                        <p:attrNameLst>
                                          <p:attrName>style.visibility</p:attrName>
                                        </p:attrNameLst>
                                      </p:cBhvr>
                                      <p:to>
                                        <p:strVal val="visible"/>
                                      </p:to>
                                    </p:set>
                                    <p:animEffect transition="in" filter="blinds(vertical)">
                                      <p:cBhvr>
                                        <p:cTn id="7" dur="500"/>
                                        <p:tgtEl>
                                          <p:spTgt spid="82946">
                                            <p:txEl>
                                              <p:pRg st="1" end="1"/>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82946">
                                            <p:txEl>
                                              <p:pRg st="2" end="2"/>
                                            </p:txEl>
                                          </p:spTgt>
                                        </p:tgtEl>
                                        <p:attrNameLst>
                                          <p:attrName>style.visibility</p:attrName>
                                        </p:attrNameLst>
                                      </p:cBhvr>
                                      <p:to>
                                        <p:strVal val="visible"/>
                                      </p:to>
                                    </p:set>
                                    <p:animEffect transition="in" filter="blinds(vertical)">
                                      <p:cBhvr>
                                        <p:cTn id="10" dur="500"/>
                                        <p:tgtEl>
                                          <p:spTgt spid="82946">
                                            <p:txEl>
                                              <p:pRg st="2" end="2"/>
                                            </p:txEl>
                                          </p:spTgt>
                                        </p:tgtEl>
                                      </p:cBhvr>
                                    </p:animEffect>
                                  </p:childTnLst>
                                </p:cTn>
                              </p:par>
                              <p:par>
                                <p:cTn id="11" presetID="3" presetClass="entr" presetSubtype="5" fill="hold" nodeType="withEffect">
                                  <p:stCondLst>
                                    <p:cond delay="0"/>
                                  </p:stCondLst>
                                  <p:childTnLst>
                                    <p:set>
                                      <p:cBhvr>
                                        <p:cTn id="12" dur="1" fill="hold">
                                          <p:stCondLst>
                                            <p:cond delay="0"/>
                                          </p:stCondLst>
                                        </p:cTn>
                                        <p:tgtEl>
                                          <p:spTgt spid="82946">
                                            <p:txEl>
                                              <p:pRg st="3" end="3"/>
                                            </p:txEl>
                                          </p:spTgt>
                                        </p:tgtEl>
                                        <p:attrNameLst>
                                          <p:attrName>style.visibility</p:attrName>
                                        </p:attrNameLst>
                                      </p:cBhvr>
                                      <p:to>
                                        <p:strVal val="visible"/>
                                      </p:to>
                                    </p:set>
                                    <p:animEffect transition="in" filter="blinds(vertical)">
                                      <p:cBhvr>
                                        <p:cTn id="13" dur="500"/>
                                        <p:tgtEl>
                                          <p:spTgt spid="82946">
                                            <p:txEl>
                                              <p:pRg st="3" end="3"/>
                                            </p:txEl>
                                          </p:spTgt>
                                        </p:tgtEl>
                                      </p:cBhvr>
                                    </p:animEffect>
                                  </p:childTnLst>
                                </p:cTn>
                              </p:par>
                              <p:par>
                                <p:cTn id="14" presetID="3" presetClass="entr" presetSubtype="5" fill="hold" nodeType="withEffect">
                                  <p:stCondLst>
                                    <p:cond delay="0"/>
                                  </p:stCondLst>
                                  <p:childTnLst>
                                    <p:set>
                                      <p:cBhvr>
                                        <p:cTn id="15" dur="1" fill="hold">
                                          <p:stCondLst>
                                            <p:cond delay="0"/>
                                          </p:stCondLst>
                                        </p:cTn>
                                        <p:tgtEl>
                                          <p:spTgt spid="82946">
                                            <p:txEl>
                                              <p:pRg st="4" end="4"/>
                                            </p:txEl>
                                          </p:spTgt>
                                        </p:tgtEl>
                                        <p:attrNameLst>
                                          <p:attrName>style.visibility</p:attrName>
                                        </p:attrNameLst>
                                      </p:cBhvr>
                                      <p:to>
                                        <p:strVal val="visible"/>
                                      </p:to>
                                    </p:set>
                                    <p:animEffect transition="in" filter="blinds(vertical)">
                                      <p:cBhvr>
                                        <p:cTn id="16" dur="500"/>
                                        <p:tgtEl>
                                          <p:spTgt spid="82946">
                                            <p:txEl>
                                              <p:pRg st="4" end="4"/>
                                            </p:txEl>
                                          </p:spTgt>
                                        </p:tgtEl>
                                      </p:cBhvr>
                                    </p:animEffect>
                                  </p:childTnLst>
                                </p:cTn>
                              </p:par>
                              <p:par>
                                <p:cTn id="17" presetID="3" presetClass="entr" presetSubtype="5" fill="hold" nodeType="withEffect">
                                  <p:stCondLst>
                                    <p:cond delay="0"/>
                                  </p:stCondLst>
                                  <p:childTnLst>
                                    <p:set>
                                      <p:cBhvr>
                                        <p:cTn id="18" dur="1" fill="hold">
                                          <p:stCondLst>
                                            <p:cond delay="0"/>
                                          </p:stCondLst>
                                        </p:cTn>
                                        <p:tgtEl>
                                          <p:spTgt spid="82946">
                                            <p:txEl>
                                              <p:pRg st="5" end="5"/>
                                            </p:txEl>
                                          </p:spTgt>
                                        </p:tgtEl>
                                        <p:attrNameLst>
                                          <p:attrName>style.visibility</p:attrName>
                                        </p:attrNameLst>
                                      </p:cBhvr>
                                      <p:to>
                                        <p:strVal val="visible"/>
                                      </p:to>
                                    </p:set>
                                    <p:animEffect transition="in" filter="blinds(vertical)">
                                      <p:cBhvr>
                                        <p:cTn id="19" dur="500"/>
                                        <p:tgtEl>
                                          <p:spTgt spid="82946">
                                            <p:txEl>
                                              <p:pRg st="5" end="5"/>
                                            </p:txEl>
                                          </p:spTgt>
                                        </p:tgtEl>
                                      </p:cBhvr>
                                    </p:animEffect>
                                  </p:childTnLst>
                                </p:cTn>
                              </p:par>
                              <p:par>
                                <p:cTn id="20" presetID="3" presetClass="entr" presetSubtype="5" fill="hold" nodeType="withEffect">
                                  <p:stCondLst>
                                    <p:cond delay="0"/>
                                  </p:stCondLst>
                                  <p:childTnLst>
                                    <p:set>
                                      <p:cBhvr>
                                        <p:cTn id="21" dur="1" fill="hold">
                                          <p:stCondLst>
                                            <p:cond delay="0"/>
                                          </p:stCondLst>
                                        </p:cTn>
                                        <p:tgtEl>
                                          <p:spTgt spid="82946">
                                            <p:txEl>
                                              <p:pRg st="6" end="6"/>
                                            </p:txEl>
                                          </p:spTgt>
                                        </p:tgtEl>
                                        <p:attrNameLst>
                                          <p:attrName>style.visibility</p:attrName>
                                        </p:attrNameLst>
                                      </p:cBhvr>
                                      <p:to>
                                        <p:strVal val="visible"/>
                                      </p:to>
                                    </p:set>
                                    <p:animEffect transition="in" filter="blinds(vertical)">
                                      <p:cBhvr>
                                        <p:cTn id="22" dur="500"/>
                                        <p:tgtEl>
                                          <p:spTgt spid="82946">
                                            <p:txEl>
                                              <p:pRg st="6" end="6"/>
                                            </p:txEl>
                                          </p:spTgt>
                                        </p:tgtEl>
                                      </p:cBhvr>
                                    </p:animEffect>
                                  </p:childTnLst>
                                </p:cTn>
                              </p:par>
                              <p:par>
                                <p:cTn id="23" presetID="3" presetClass="entr" presetSubtype="5" fill="hold" nodeType="withEffect">
                                  <p:stCondLst>
                                    <p:cond delay="0"/>
                                  </p:stCondLst>
                                  <p:childTnLst>
                                    <p:set>
                                      <p:cBhvr>
                                        <p:cTn id="24" dur="1" fill="hold">
                                          <p:stCondLst>
                                            <p:cond delay="0"/>
                                          </p:stCondLst>
                                        </p:cTn>
                                        <p:tgtEl>
                                          <p:spTgt spid="82946">
                                            <p:txEl>
                                              <p:pRg st="7" end="7"/>
                                            </p:txEl>
                                          </p:spTgt>
                                        </p:tgtEl>
                                        <p:attrNameLst>
                                          <p:attrName>style.visibility</p:attrName>
                                        </p:attrNameLst>
                                      </p:cBhvr>
                                      <p:to>
                                        <p:strVal val="visible"/>
                                      </p:to>
                                    </p:set>
                                    <p:animEffect transition="in" filter="blinds(vertical)">
                                      <p:cBhvr>
                                        <p:cTn id="25" dur="500"/>
                                        <p:tgtEl>
                                          <p:spTgt spid="8294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947"/>
                                        </p:tgtEl>
                                        <p:attrNameLst>
                                          <p:attrName>style.visibility</p:attrName>
                                        </p:attrNameLst>
                                      </p:cBhvr>
                                      <p:to>
                                        <p:strVal val="visible"/>
                                      </p:to>
                                    </p:set>
                                    <p:animEffect transition="in" filter="dissolve">
                                      <p:cBhvr>
                                        <p:cTn id="30" dur="500"/>
                                        <p:tgtEl>
                                          <p:spTgt spid="8294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nodeType="clickEffect">
                                  <p:stCondLst>
                                    <p:cond delay="0"/>
                                  </p:stCondLst>
                                  <p:childTnLst>
                                    <p:set>
                                      <p:cBhvr>
                                        <p:cTn id="34" dur="1" fill="hold">
                                          <p:stCondLst>
                                            <p:cond delay="0"/>
                                          </p:stCondLst>
                                        </p:cTn>
                                        <p:tgtEl>
                                          <p:spTgt spid="82946">
                                            <p:txEl>
                                              <p:pRg st="8" end="8"/>
                                            </p:txEl>
                                          </p:spTgt>
                                        </p:tgtEl>
                                        <p:attrNameLst>
                                          <p:attrName>style.visibility</p:attrName>
                                        </p:attrNameLst>
                                      </p:cBhvr>
                                      <p:to>
                                        <p:strVal val="visible"/>
                                      </p:to>
                                    </p:set>
                                    <p:animEffect transition="in" filter="blinds(vertical)">
                                      <p:cBhvr>
                                        <p:cTn id="35" dur="500"/>
                                        <p:tgtEl>
                                          <p:spTgt spid="82946">
                                            <p:txEl>
                                              <p:pRg st="8" end="8"/>
                                            </p:txEl>
                                          </p:spTgt>
                                        </p:tgtEl>
                                      </p:cBhvr>
                                    </p:animEffect>
                                  </p:childTnLst>
                                </p:cTn>
                              </p:par>
                              <p:par>
                                <p:cTn id="36" presetID="3" presetClass="entr" presetSubtype="5" fill="hold" nodeType="withEffect">
                                  <p:stCondLst>
                                    <p:cond delay="0"/>
                                  </p:stCondLst>
                                  <p:childTnLst>
                                    <p:set>
                                      <p:cBhvr>
                                        <p:cTn id="37" dur="1" fill="hold">
                                          <p:stCondLst>
                                            <p:cond delay="0"/>
                                          </p:stCondLst>
                                        </p:cTn>
                                        <p:tgtEl>
                                          <p:spTgt spid="82946">
                                            <p:txEl>
                                              <p:pRg st="9" end="9"/>
                                            </p:txEl>
                                          </p:spTgt>
                                        </p:tgtEl>
                                        <p:attrNameLst>
                                          <p:attrName>style.visibility</p:attrName>
                                        </p:attrNameLst>
                                      </p:cBhvr>
                                      <p:to>
                                        <p:strVal val="visible"/>
                                      </p:to>
                                    </p:set>
                                    <p:animEffect transition="in" filter="blinds(vertical)">
                                      <p:cBhvr>
                                        <p:cTn id="38" dur="500"/>
                                        <p:tgtEl>
                                          <p:spTgt spid="82946">
                                            <p:txEl>
                                              <p:pRg st="9" end="9"/>
                                            </p:txEl>
                                          </p:spTgt>
                                        </p:tgtEl>
                                      </p:cBhvr>
                                    </p:animEffect>
                                  </p:childTnLst>
                                </p:cTn>
                              </p:par>
                              <p:par>
                                <p:cTn id="39" presetID="3" presetClass="entr" presetSubtype="5" fill="hold" nodeType="withEffect">
                                  <p:stCondLst>
                                    <p:cond delay="0"/>
                                  </p:stCondLst>
                                  <p:childTnLst>
                                    <p:set>
                                      <p:cBhvr>
                                        <p:cTn id="40" dur="1" fill="hold">
                                          <p:stCondLst>
                                            <p:cond delay="0"/>
                                          </p:stCondLst>
                                        </p:cTn>
                                        <p:tgtEl>
                                          <p:spTgt spid="82946">
                                            <p:txEl>
                                              <p:pRg st="10" end="10"/>
                                            </p:txEl>
                                          </p:spTgt>
                                        </p:tgtEl>
                                        <p:attrNameLst>
                                          <p:attrName>style.visibility</p:attrName>
                                        </p:attrNameLst>
                                      </p:cBhvr>
                                      <p:to>
                                        <p:strVal val="visible"/>
                                      </p:to>
                                    </p:set>
                                    <p:animEffect transition="in" filter="blinds(vertical)">
                                      <p:cBhvr>
                                        <p:cTn id="41" dur="500"/>
                                        <p:tgtEl>
                                          <p:spTgt spid="82946">
                                            <p:txEl>
                                              <p:pRg st="10" end="10"/>
                                            </p:txEl>
                                          </p:spTgt>
                                        </p:tgtEl>
                                      </p:cBhvr>
                                    </p:animEffect>
                                  </p:childTnLst>
                                </p:cTn>
                              </p:par>
                              <p:par>
                                <p:cTn id="42" presetID="3" presetClass="entr" presetSubtype="5" fill="hold" nodeType="withEffect">
                                  <p:stCondLst>
                                    <p:cond delay="0"/>
                                  </p:stCondLst>
                                  <p:childTnLst>
                                    <p:set>
                                      <p:cBhvr>
                                        <p:cTn id="43" dur="1" fill="hold">
                                          <p:stCondLst>
                                            <p:cond delay="0"/>
                                          </p:stCondLst>
                                        </p:cTn>
                                        <p:tgtEl>
                                          <p:spTgt spid="82946">
                                            <p:txEl>
                                              <p:pRg st="11" end="11"/>
                                            </p:txEl>
                                          </p:spTgt>
                                        </p:tgtEl>
                                        <p:attrNameLst>
                                          <p:attrName>style.visibility</p:attrName>
                                        </p:attrNameLst>
                                      </p:cBhvr>
                                      <p:to>
                                        <p:strVal val="visible"/>
                                      </p:to>
                                    </p:set>
                                    <p:animEffect transition="in" filter="blinds(vertical)">
                                      <p:cBhvr>
                                        <p:cTn id="44" dur="500"/>
                                        <p:tgtEl>
                                          <p:spTgt spid="82946">
                                            <p:txEl>
                                              <p:pRg st="11" end="11"/>
                                            </p:txEl>
                                          </p:spTgt>
                                        </p:tgtEl>
                                      </p:cBhvr>
                                    </p:animEffect>
                                  </p:childTnLst>
                                </p:cTn>
                              </p:par>
                              <p:par>
                                <p:cTn id="45" presetID="3" presetClass="entr" presetSubtype="5" fill="hold" nodeType="withEffect">
                                  <p:stCondLst>
                                    <p:cond delay="0"/>
                                  </p:stCondLst>
                                  <p:childTnLst>
                                    <p:set>
                                      <p:cBhvr>
                                        <p:cTn id="46" dur="1" fill="hold">
                                          <p:stCondLst>
                                            <p:cond delay="0"/>
                                          </p:stCondLst>
                                        </p:cTn>
                                        <p:tgtEl>
                                          <p:spTgt spid="82946">
                                            <p:txEl>
                                              <p:pRg st="12" end="12"/>
                                            </p:txEl>
                                          </p:spTgt>
                                        </p:tgtEl>
                                        <p:attrNameLst>
                                          <p:attrName>style.visibility</p:attrName>
                                        </p:attrNameLst>
                                      </p:cBhvr>
                                      <p:to>
                                        <p:strVal val="visible"/>
                                      </p:to>
                                    </p:set>
                                    <p:animEffect transition="in" filter="blinds(vertical)">
                                      <p:cBhvr>
                                        <p:cTn id="47" dur="500"/>
                                        <p:tgtEl>
                                          <p:spTgt spid="82946">
                                            <p:txEl>
                                              <p:pRg st="12" end="12"/>
                                            </p:txEl>
                                          </p:spTgt>
                                        </p:tgtEl>
                                      </p:cBhvr>
                                    </p:animEffect>
                                  </p:childTnLst>
                                </p:cTn>
                              </p:par>
                              <p:par>
                                <p:cTn id="48" presetID="3" presetClass="entr" presetSubtype="5" fill="hold" nodeType="withEffect">
                                  <p:stCondLst>
                                    <p:cond delay="0"/>
                                  </p:stCondLst>
                                  <p:childTnLst>
                                    <p:set>
                                      <p:cBhvr>
                                        <p:cTn id="49" dur="1" fill="hold">
                                          <p:stCondLst>
                                            <p:cond delay="0"/>
                                          </p:stCondLst>
                                        </p:cTn>
                                        <p:tgtEl>
                                          <p:spTgt spid="82946">
                                            <p:txEl>
                                              <p:pRg st="13" end="13"/>
                                            </p:txEl>
                                          </p:spTgt>
                                        </p:tgtEl>
                                        <p:attrNameLst>
                                          <p:attrName>style.visibility</p:attrName>
                                        </p:attrNameLst>
                                      </p:cBhvr>
                                      <p:to>
                                        <p:strVal val="visible"/>
                                      </p:to>
                                    </p:set>
                                    <p:animEffect transition="in" filter="blinds(vertical)">
                                      <p:cBhvr>
                                        <p:cTn id="50" dur="500"/>
                                        <p:tgtEl>
                                          <p:spTgt spid="82946">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2948"/>
                                        </p:tgtEl>
                                        <p:attrNameLst>
                                          <p:attrName>style.visibility</p:attrName>
                                        </p:attrNameLst>
                                      </p:cBhvr>
                                      <p:to>
                                        <p:strVal val="visible"/>
                                      </p:to>
                                    </p:set>
                                    <p:animEffect transition="in" filter="dissolve">
                                      <p:cBhvr>
                                        <p:cTn id="55"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2"/>
          <p:cNvSpPr>
            <a:spLocks noGrp="1"/>
          </p:cNvSpPr>
          <p:nvPr>
            <p:ph type="dt" sz="half" idx="11"/>
          </p:nvPr>
        </p:nvSpPr>
        <p:spPr/>
        <p:txBody>
          <a:bodyPr/>
          <a:lstStyle/>
          <a:p>
            <a:fld id="{27BB6752-D852-4DB2-BD1D-CFAD14AADE40}" type="datetime1">
              <a:rPr lang="zh-CN" altLang="en-US"/>
              <a:pPr/>
              <a:t>2015-5-21</a:t>
            </a:fld>
            <a:endParaRPr lang="en-US" altLang="zh-CN"/>
          </a:p>
        </p:txBody>
      </p:sp>
      <p:sp>
        <p:nvSpPr>
          <p:cNvPr id="83970" name="Text Box 2"/>
          <p:cNvSpPr txBox="1">
            <a:spLocks noChangeArrowheads="1"/>
          </p:cNvSpPr>
          <p:nvPr/>
        </p:nvSpPr>
        <p:spPr bwMode="auto">
          <a:xfrm>
            <a:off x="539750" y="1557338"/>
            <a:ext cx="8424863" cy="4575175"/>
          </a:xfrm>
          <a:prstGeom prst="rect">
            <a:avLst/>
          </a:prstGeom>
          <a:noFill/>
          <a:ln w="9525">
            <a:noFill/>
            <a:miter lim="800000"/>
            <a:headEnd/>
            <a:tailEnd/>
          </a:ln>
          <a:effectLst/>
        </p:spPr>
        <p:txBody>
          <a:bodyPr lIns="18000" tIns="10800" rIns="18000" bIns="10800">
            <a:spAutoFit/>
          </a:bodyPr>
          <a:lstStyle/>
          <a:p>
            <a:pPr>
              <a:spcBef>
                <a:spcPct val="5000"/>
              </a:spcBef>
            </a:pPr>
            <a:endParaRPr lang="en-US" altLang="zh-CN" sz="2800">
              <a:solidFill>
                <a:schemeClr val="accent2"/>
              </a:solidFill>
              <a:latin typeface="黑体" pitchFamily="49" charset="-122"/>
              <a:ea typeface="黑体" pitchFamily="49" charset="-122"/>
            </a:endParaRPr>
          </a:p>
          <a:p>
            <a:pPr>
              <a:spcBef>
                <a:spcPct val="5000"/>
              </a:spcBef>
            </a:pPr>
            <a:r>
              <a:rPr lang="zh-CN" altLang="en-US" sz="2800">
                <a:solidFill>
                  <a:schemeClr val="accent2"/>
                </a:solidFill>
                <a:latin typeface="黑体" pitchFamily="49" charset="-122"/>
                <a:ea typeface="黑体" pitchFamily="49" charset="-122"/>
              </a:rPr>
              <a:t>（</a:t>
            </a:r>
            <a:r>
              <a:rPr lang="en-US" altLang="zh-CN" sz="2800">
                <a:solidFill>
                  <a:schemeClr val="accent2"/>
                </a:solidFill>
                <a:latin typeface="黑体" pitchFamily="49" charset="-122"/>
                <a:ea typeface="黑体" pitchFamily="49" charset="-122"/>
              </a:rPr>
              <a:t>8</a:t>
            </a:r>
            <a:r>
              <a:rPr lang="zh-CN" altLang="en-US" sz="2800">
                <a:solidFill>
                  <a:schemeClr val="accent2"/>
                </a:solidFill>
                <a:latin typeface="黑体" pitchFamily="49" charset="-122"/>
                <a:ea typeface="黑体" pitchFamily="49" charset="-122"/>
              </a:rPr>
              <a:t>）</a:t>
            </a:r>
            <a:r>
              <a:rPr lang="zh-CN" altLang="en-US" sz="2800">
                <a:solidFill>
                  <a:srgbClr val="000099"/>
                </a:solidFill>
                <a:latin typeface="黑体" pitchFamily="49" charset="-122"/>
                <a:ea typeface="黑体" pitchFamily="49" charset="-122"/>
              </a:rPr>
              <a:t>基因突变对绝大多数个体是不利的，但却是生物进化的重要因素之一。你认为这一说法（     ）</a:t>
            </a:r>
          </a:p>
          <a:p>
            <a:pPr>
              <a:lnSpc>
                <a:spcPct val="95000"/>
              </a:lnSpc>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A</a:t>
            </a:r>
            <a:r>
              <a:rPr lang="zh-CN" altLang="en-US" sz="2800">
                <a:latin typeface="黑体" pitchFamily="49" charset="-122"/>
                <a:ea typeface="黑体" pitchFamily="49" charset="-122"/>
              </a:rPr>
              <a:t>、正确。基因突变虽对多数个体不利，</a:t>
            </a:r>
          </a:p>
          <a:p>
            <a:pPr>
              <a:lnSpc>
                <a:spcPct val="95000"/>
              </a:lnSpc>
            </a:pPr>
            <a:r>
              <a:rPr lang="zh-CN" altLang="en-US" sz="2800">
                <a:latin typeface="黑体" pitchFamily="49" charset="-122"/>
                <a:ea typeface="黑体" pitchFamily="49" charset="-122"/>
              </a:rPr>
              <a:t>     但它为定向的自然选择奠定了基础</a:t>
            </a:r>
          </a:p>
          <a:p>
            <a:pPr>
              <a:lnSpc>
                <a:spcPct val="95000"/>
              </a:lnSpc>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B</a:t>
            </a:r>
            <a:r>
              <a:rPr lang="zh-CN" altLang="en-US" sz="2800">
                <a:latin typeface="黑体" pitchFamily="49" charset="-122"/>
                <a:ea typeface="黑体" pitchFamily="49" charset="-122"/>
              </a:rPr>
              <a:t>、正确。基因突变虽对多数个体不利，</a:t>
            </a:r>
          </a:p>
          <a:p>
            <a:pPr>
              <a:lnSpc>
                <a:spcPct val="95000"/>
              </a:lnSpc>
            </a:pPr>
            <a:r>
              <a:rPr lang="zh-CN" altLang="en-US" sz="2800">
                <a:latin typeface="黑体" pitchFamily="49" charset="-122"/>
                <a:ea typeface="黑体" pitchFamily="49" charset="-122"/>
              </a:rPr>
              <a:t>     但基因突变的方向与生物进化的方向是一致的</a:t>
            </a:r>
          </a:p>
          <a:p>
            <a:pPr>
              <a:lnSpc>
                <a:spcPct val="95000"/>
              </a:lnSpc>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C</a:t>
            </a:r>
            <a:r>
              <a:rPr lang="zh-CN" altLang="en-US" sz="2800">
                <a:latin typeface="黑体" pitchFamily="49" charset="-122"/>
                <a:ea typeface="黑体" pitchFamily="49" charset="-122"/>
              </a:rPr>
              <a:t>、不正确。因为基因突变不利于个体的繁殖，</a:t>
            </a:r>
          </a:p>
          <a:p>
            <a:pPr>
              <a:lnSpc>
                <a:spcPct val="95000"/>
              </a:lnSpc>
            </a:pPr>
            <a:r>
              <a:rPr lang="zh-CN" altLang="en-US" sz="2800">
                <a:latin typeface="黑体" pitchFamily="49" charset="-122"/>
                <a:ea typeface="黑体" pitchFamily="49" charset="-122"/>
              </a:rPr>
              <a:t>     会导致物种灭绝</a:t>
            </a:r>
          </a:p>
          <a:p>
            <a:pPr>
              <a:lnSpc>
                <a:spcPct val="95000"/>
              </a:lnSpc>
            </a:pPr>
            <a:r>
              <a:rPr lang="zh-CN" altLang="en-US" sz="2800">
                <a:latin typeface="黑体" pitchFamily="49" charset="-122"/>
                <a:ea typeface="黑体" pitchFamily="49" charset="-122"/>
              </a:rPr>
              <a:t>  </a:t>
            </a:r>
            <a:r>
              <a:rPr lang="en-US" altLang="zh-CN" sz="2800">
                <a:latin typeface="黑体" pitchFamily="49" charset="-122"/>
                <a:ea typeface="黑体" pitchFamily="49" charset="-122"/>
              </a:rPr>
              <a:t>D</a:t>
            </a:r>
            <a:r>
              <a:rPr lang="zh-CN" altLang="en-US" sz="2800">
                <a:latin typeface="黑体" pitchFamily="49" charset="-122"/>
                <a:ea typeface="黑体" pitchFamily="49" charset="-122"/>
              </a:rPr>
              <a:t>、不正确。因为基因突变导致个体死亡，</a:t>
            </a:r>
          </a:p>
          <a:p>
            <a:pPr>
              <a:lnSpc>
                <a:spcPct val="95000"/>
              </a:lnSpc>
            </a:pPr>
            <a:r>
              <a:rPr lang="zh-CN" altLang="en-US" sz="2800">
                <a:latin typeface="黑体" pitchFamily="49" charset="-122"/>
                <a:ea typeface="黑体" pitchFamily="49" charset="-122"/>
              </a:rPr>
              <a:t>     不利于生物进化</a:t>
            </a:r>
          </a:p>
        </p:txBody>
      </p:sp>
      <p:sp>
        <p:nvSpPr>
          <p:cNvPr id="83971" name="Text Box 3"/>
          <p:cNvSpPr txBox="1">
            <a:spLocks noChangeArrowheads="1"/>
          </p:cNvSpPr>
          <p:nvPr/>
        </p:nvSpPr>
        <p:spPr bwMode="auto">
          <a:xfrm>
            <a:off x="7524750" y="2492375"/>
            <a:ext cx="576263"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A</a:t>
            </a:r>
          </a:p>
        </p:txBody>
      </p:sp>
      <p:sp>
        <p:nvSpPr>
          <p:cNvPr id="83972" name="Text Box 4"/>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dissolve">
                                      <p:cBhvr>
                                        <p:cTn id="7"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0BED79F2-3627-408C-9887-71E124A4DEF1}" type="datetime1">
              <a:rPr lang="zh-CN" altLang="en-US"/>
              <a:pPr/>
              <a:t>2015-5-21</a:t>
            </a:fld>
            <a:endParaRPr lang="en-US" altLang="zh-CN"/>
          </a:p>
        </p:txBody>
      </p:sp>
      <p:sp>
        <p:nvSpPr>
          <p:cNvPr id="84995" name="Text Box 3"/>
          <p:cNvSpPr txBox="1">
            <a:spLocks noChangeArrowheads="1"/>
          </p:cNvSpPr>
          <p:nvPr/>
        </p:nvSpPr>
        <p:spPr bwMode="auto">
          <a:xfrm>
            <a:off x="8345488" y="5770563"/>
            <a:ext cx="576262"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D</a:t>
            </a:r>
          </a:p>
        </p:txBody>
      </p:sp>
      <p:sp>
        <p:nvSpPr>
          <p:cNvPr id="84996" name="Text Box 4"/>
          <p:cNvSpPr txBox="1">
            <a:spLocks noChangeArrowheads="1"/>
          </p:cNvSpPr>
          <p:nvPr/>
        </p:nvSpPr>
        <p:spPr bwMode="auto">
          <a:xfrm>
            <a:off x="7618413" y="2441575"/>
            <a:ext cx="576262" cy="571500"/>
          </a:xfrm>
          <a:prstGeom prst="rect">
            <a:avLst/>
          </a:prstGeom>
          <a:noFill/>
          <a:ln w="9525">
            <a:noFill/>
            <a:miter lim="800000"/>
            <a:headEnd/>
            <a:tailEnd/>
          </a:ln>
          <a:effectLst/>
        </p:spPr>
        <p:txBody>
          <a:bodyPr lIns="54000" tIns="10800" rIns="54000" bIns="10800">
            <a:spAutoFit/>
          </a:bodyPr>
          <a:lstStyle/>
          <a:p>
            <a:pPr algn="ctr">
              <a:spcBef>
                <a:spcPct val="50000"/>
              </a:spcBef>
            </a:pPr>
            <a:r>
              <a:rPr lang="en-US" altLang="zh-CN" sz="3600">
                <a:solidFill>
                  <a:srgbClr val="FF3300"/>
                </a:solidFill>
                <a:ea typeface="宋体" pitchFamily="2" charset="-122"/>
              </a:rPr>
              <a:t>B</a:t>
            </a:r>
          </a:p>
        </p:txBody>
      </p:sp>
      <p:sp>
        <p:nvSpPr>
          <p:cNvPr id="84997" name="Text Box 5"/>
          <p:cNvSpPr txBox="1">
            <a:spLocks noChangeArrowheads="1"/>
          </p:cNvSpPr>
          <p:nvPr/>
        </p:nvSpPr>
        <p:spPr bwMode="gray">
          <a:xfrm>
            <a:off x="76200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84994" name="Text Box 2"/>
          <p:cNvSpPr txBox="1">
            <a:spLocks noChangeArrowheads="1"/>
          </p:cNvSpPr>
          <p:nvPr/>
        </p:nvSpPr>
        <p:spPr bwMode="auto">
          <a:xfrm>
            <a:off x="323850" y="1516063"/>
            <a:ext cx="8640763" cy="5341937"/>
          </a:xfrm>
          <a:prstGeom prst="rect">
            <a:avLst/>
          </a:prstGeom>
          <a:noFill/>
          <a:ln w="9525">
            <a:noFill/>
            <a:miter lim="800000"/>
            <a:headEnd/>
            <a:tailEnd/>
          </a:ln>
          <a:effectLst/>
        </p:spPr>
        <p:txBody>
          <a:bodyPr lIns="18000" tIns="10800" rIns="18000" bIns="10800">
            <a:spAutoFit/>
          </a:bodyPr>
          <a:lstStyle/>
          <a:p>
            <a:pPr>
              <a:lnSpc>
                <a:spcPct val="110000"/>
              </a:lnSpc>
              <a:spcBef>
                <a:spcPct val="50000"/>
              </a:spcBef>
            </a:pPr>
            <a:r>
              <a:rPr lang="zh-CN" altLang="en-US" sz="2800" dirty="0">
                <a:solidFill>
                  <a:srgbClr val="000099"/>
                </a:solidFill>
                <a:latin typeface="黑体" pitchFamily="49" charset="-122"/>
                <a:ea typeface="黑体" pitchFamily="49" charset="-122"/>
              </a:rPr>
              <a:t>（</a:t>
            </a:r>
            <a:r>
              <a:rPr lang="en-US" altLang="zh-CN" sz="2800" dirty="0">
                <a:solidFill>
                  <a:srgbClr val="000099"/>
                </a:solidFill>
                <a:latin typeface="黑体" pitchFamily="49" charset="-122"/>
                <a:ea typeface="黑体" pitchFamily="49" charset="-122"/>
              </a:rPr>
              <a:t>9</a:t>
            </a:r>
            <a:r>
              <a:rPr lang="zh-CN" altLang="en-US" sz="2800" dirty="0">
                <a:solidFill>
                  <a:srgbClr val="000099"/>
                </a:solidFill>
                <a:latin typeface="黑体" pitchFamily="49" charset="-122"/>
                <a:ea typeface="黑体" pitchFamily="49" charset="-122"/>
              </a:rPr>
              <a:t>）果蝇有</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4</a:t>
            </a:r>
            <a:r>
              <a:rPr lang="zh-CN" altLang="en-US" sz="2800" dirty="0">
                <a:solidFill>
                  <a:srgbClr val="000099"/>
                </a:solidFill>
                <a:latin typeface="黑体" pitchFamily="49" charset="-122"/>
                <a:ea typeface="黑体" pitchFamily="49" charset="-122"/>
              </a:rPr>
              <a:t>对基因，每个基因的突变率是</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-5</a:t>
            </a:r>
            <a:r>
              <a:rPr lang="zh-CN" altLang="en-US" sz="2800" dirty="0">
                <a:solidFill>
                  <a:srgbClr val="000099"/>
                </a:solidFill>
                <a:latin typeface="黑体" pitchFamily="49" charset="-122"/>
                <a:ea typeface="黑体" pitchFamily="49" charset="-122"/>
              </a:rPr>
              <a:t>，对于一个等数量的种群（</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8</a:t>
            </a:r>
            <a:r>
              <a:rPr lang="zh-CN" altLang="en-US" sz="2800" dirty="0">
                <a:solidFill>
                  <a:srgbClr val="000099"/>
                </a:solidFill>
                <a:latin typeface="黑体" pitchFamily="49" charset="-122"/>
                <a:ea typeface="黑体" pitchFamily="49" charset="-122"/>
              </a:rPr>
              <a:t>个）来说，每一个种群出现</a:t>
            </a:r>
          </a:p>
          <a:p>
            <a:pPr>
              <a:lnSpc>
                <a:spcPct val="105000"/>
              </a:lnSpc>
              <a:spcBef>
                <a:spcPct val="10000"/>
              </a:spcBef>
            </a:pPr>
            <a:r>
              <a:rPr lang="zh-CN" altLang="en-US" sz="2800" dirty="0">
                <a:solidFill>
                  <a:srgbClr val="000099"/>
                </a:solidFill>
                <a:latin typeface="黑体" pitchFamily="49" charset="-122"/>
                <a:ea typeface="黑体" pitchFamily="49" charset="-122"/>
              </a:rPr>
              <a:t>突变数是</a:t>
            </a:r>
            <a:r>
              <a:rPr lang="en-US" altLang="zh-CN" sz="2800" dirty="0">
                <a:solidFill>
                  <a:srgbClr val="000099"/>
                </a:solidFill>
                <a:latin typeface="黑体" pitchFamily="49" charset="-122"/>
                <a:ea typeface="黑体" pitchFamily="49" charset="-122"/>
              </a:rPr>
              <a:t>2×10</a:t>
            </a:r>
            <a:r>
              <a:rPr lang="en-US" altLang="zh-CN" sz="2800" baseline="30000" dirty="0">
                <a:solidFill>
                  <a:srgbClr val="000099"/>
                </a:solidFill>
                <a:latin typeface="黑体" pitchFamily="49" charset="-122"/>
                <a:ea typeface="黑体" pitchFamily="49" charset="-122"/>
              </a:rPr>
              <a:t>4</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-5</a:t>
            </a:r>
            <a:r>
              <a:rPr lang="en-US" altLang="zh-CN" sz="2800" dirty="0">
                <a:solidFill>
                  <a:srgbClr val="000099"/>
                </a:solidFill>
                <a:latin typeface="黑体" pitchFamily="49" charset="-122"/>
                <a:ea typeface="黑体" pitchFamily="49" charset="-122"/>
              </a:rPr>
              <a:t>×10</a:t>
            </a:r>
            <a:r>
              <a:rPr lang="en-US" altLang="zh-CN" sz="2800" baseline="30000" dirty="0">
                <a:solidFill>
                  <a:srgbClr val="000099"/>
                </a:solidFill>
                <a:latin typeface="黑体" pitchFamily="49" charset="-122"/>
                <a:ea typeface="黑体" pitchFamily="49" charset="-122"/>
              </a:rPr>
              <a:t>8</a:t>
            </a:r>
            <a:r>
              <a:rPr lang="en-US" altLang="zh-CN" sz="2800" dirty="0">
                <a:solidFill>
                  <a:srgbClr val="000099"/>
                </a:solidFill>
                <a:latin typeface="黑体" pitchFamily="49" charset="-122"/>
                <a:ea typeface="黑体" pitchFamily="49" charset="-122"/>
              </a:rPr>
              <a:t>=2×10</a:t>
            </a:r>
            <a:r>
              <a:rPr lang="en-US" altLang="zh-CN" sz="2800" baseline="30000" dirty="0">
                <a:solidFill>
                  <a:srgbClr val="000099"/>
                </a:solidFill>
                <a:latin typeface="黑体" pitchFamily="49" charset="-122"/>
                <a:ea typeface="黑体" pitchFamily="49" charset="-122"/>
              </a:rPr>
              <a:t>7</a:t>
            </a:r>
            <a:r>
              <a:rPr lang="zh-CN" altLang="en-US" sz="2800" dirty="0">
                <a:solidFill>
                  <a:srgbClr val="000099"/>
                </a:solidFill>
                <a:latin typeface="黑体" pitchFamily="49" charset="-122"/>
                <a:ea typeface="黑体" pitchFamily="49" charset="-122"/>
              </a:rPr>
              <a:t>。</a:t>
            </a:r>
            <a:r>
              <a:rPr lang="zh-CN" altLang="en-US" sz="2800" dirty="0">
                <a:solidFill>
                  <a:srgbClr val="000099"/>
                </a:solidFill>
                <a:latin typeface="黑体" pitchFamily="49" charset="-122"/>
                <a:ea typeface="黑体" pitchFamily="49" charset="-122"/>
                <a:hlinkClick r:id="rId2" action="ppaction://hlinksldjump"/>
              </a:rPr>
              <a:t>这说明</a:t>
            </a:r>
            <a:r>
              <a:rPr lang="zh-CN" altLang="en-US" sz="2800" dirty="0">
                <a:latin typeface="黑体" pitchFamily="49" charset="-122"/>
                <a:ea typeface="黑体" pitchFamily="49" charset="-122"/>
              </a:rPr>
              <a:t>（   ）</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A</a:t>
            </a:r>
            <a:r>
              <a:rPr lang="zh-CN" altLang="en-US" sz="2800" dirty="0">
                <a:latin typeface="黑体" pitchFamily="49" charset="-122"/>
                <a:ea typeface="黑体" pitchFamily="49" charset="-122"/>
              </a:rPr>
              <a:t>、突变都是有害的</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B</a:t>
            </a:r>
            <a:r>
              <a:rPr lang="zh-CN" altLang="en-US" sz="2800" dirty="0">
                <a:latin typeface="黑体" pitchFamily="49" charset="-122"/>
                <a:ea typeface="黑体" pitchFamily="49" charset="-122"/>
              </a:rPr>
              <a:t>、突变是为生物进化产生了原材料</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C</a:t>
            </a:r>
            <a:r>
              <a:rPr lang="zh-CN" altLang="en-US" sz="2800" dirty="0">
                <a:latin typeface="黑体" pitchFamily="49" charset="-122"/>
                <a:ea typeface="黑体" pitchFamily="49" charset="-122"/>
              </a:rPr>
              <a:t>、每个基因的突变频率很高</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D</a:t>
            </a:r>
            <a:r>
              <a:rPr lang="zh-CN" altLang="en-US" sz="2800" dirty="0">
                <a:latin typeface="黑体" pitchFamily="49" charset="-122"/>
                <a:ea typeface="黑体" pitchFamily="49" charset="-122"/>
              </a:rPr>
              <a:t>、突变的有害有利不是绝对的</a:t>
            </a:r>
          </a:p>
          <a:p>
            <a:pPr>
              <a:lnSpc>
                <a:spcPct val="110000"/>
              </a:lnSpc>
              <a:spcBef>
                <a:spcPct val="20000"/>
              </a:spcBef>
            </a:pPr>
            <a:r>
              <a:rPr lang="zh-CN" altLang="en-US" sz="2800" dirty="0">
                <a:solidFill>
                  <a:schemeClr val="accent2"/>
                </a:solidFill>
                <a:latin typeface="黑体" pitchFamily="49" charset="-122"/>
                <a:ea typeface="黑体" pitchFamily="49" charset="-122"/>
              </a:rPr>
              <a:t>（</a:t>
            </a:r>
            <a:r>
              <a:rPr lang="en-US" altLang="zh-CN" sz="2800" dirty="0">
                <a:solidFill>
                  <a:schemeClr val="accent2"/>
                </a:solidFill>
                <a:latin typeface="黑体" pitchFamily="49" charset="-122"/>
                <a:ea typeface="黑体" pitchFamily="49" charset="-122"/>
              </a:rPr>
              <a:t>10</a:t>
            </a:r>
            <a:r>
              <a:rPr lang="zh-CN" altLang="en-US" sz="2800" dirty="0">
                <a:solidFill>
                  <a:schemeClr val="accent2"/>
                </a:solidFill>
                <a:latin typeface="黑体" pitchFamily="49" charset="-122"/>
                <a:ea typeface="黑体" pitchFamily="49" charset="-122"/>
              </a:rPr>
              <a:t>）</a:t>
            </a:r>
            <a:r>
              <a:rPr lang="zh-CN" altLang="en-US" sz="2800" dirty="0">
                <a:solidFill>
                  <a:srgbClr val="000099"/>
                </a:solidFill>
                <a:latin typeface="黑体" pitchFamily="49" charset="-122"/>
                <a:ea typeface="黑体" pitchFamily="49" charset="-122"/>
              </a:rPr>
              <a:t>容易在生存斗争中获胜而生存下来的生物个体是</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A</a:t>
            </a:r>
            <a:r>
              <a:rPr lang="zh-CN" altLang="en-US" sz="2800" dirty="0">
                <a:latin typeface="黑体" pitchFamily="49" charset="-122"/>
                <a:ea typeface="黑体" pitchFamily="49" charset="-122"/>
              </a:rPr>
              <a:t>、类似亲本的个体     </a:t>
            </a:r>
            <a:r>
              <a:rPr lang="en-US" altLang="zh-CN" sz="2800" dirty="0">
                <a:latin typeface="黑体" pitchFamily="49" charset="-122"/>
                <a:ea typeface="黑体" pitchFamily="49" charset="-122"/>
              </a:rPr>
              <a:t>B</a:t>
            </a:r>
            <a:r>
              <a:rPr lang="zh-CN" altLang="en-US" sz="2800" dirty="0">
                <a:latin typeface="黑体" pitchFamily="49" charset="-122"/>
                <a:ea typeface="黑体" pitchFamily="49" charset="-122"/>
              </a:rPr>
              <a:t>、体型高大的个体 </a:t>
            </a:r>
          </a:p>
          <a:p>
            <a:pPr>
              <a:lnSpc>
                <a:spcPct val="110000"/>
              </a:lnSpc>
              <a:spcBef>
                <a:spcPct val="20000"/>
              </a:spcBef>
            </a:pPr>
            <a:r>
              <a:rPr lang="zh-CN" altLang="en-US" sz="2800" dirty="0">
                <a:latin typeface="黑体" pitchFamily="49" charset="-122"/>
                <a:ea typeface="黑体" pitchFamily="49" charset="-122"/>
              </a:rPr>
              <a:t>   </a:t>
            </a:r>
            <a:r>
              <a:rPr lang="en-US" altLang="zh-CN" sz="2800" dirty="0">
                <a:latin typeface="黑体" pitchFamily="49" charset="-122"/>
                <a:ea typeface="黑体" pitchFamily="49" charset="-122"/>
              </a:rPr>
              <a:t>C</a:t>
            </a:r>
            <a:r>
              <a:rPr lang="zh-CN" altLang="en-US" sz="2800" dirty="0">
                <a:latin typeface="黑体" pitchFamily="49" charset="-122"/>
                <a:ea typeface="黑体" pitchFamily="49" charset="-122"/>
              </a:rPr>
              <a:t>、结构复杂的个体     </a:t>
            </a:r>
            <a:r>
              <a:rPr lang="en-US" altLang="zh-CN" sz="2800" dirty="0">
                <a:latin typeface="黑体" pitchFamily="49" charset="-122"/>
                <a:ea typeface="黑体" pitchFamily="49" charset="-122"/>
              </a:rPr>
              <a:t>D</a:t>
            </a:r>
            <a:r>
              <a:rPr lang="zh-CN" altLang="en-US" sz="2800" dirty="0" smtClean="0">
                <a:latin typeface="黑体" pitchFamily="49" charset="-122"/>
                <a:ea typeface="黑体" pitchFamily="49" charset="-122"/>
              </a:rPr>
              <a:t>、具有有利变异</a:t>
            </a:r>
            <a:r>
              <a:rPr lang="zh-CN" altLang="en-US" sz="2800" dirty="0">
                <a:latin typeface="黑体" pitchFamily="49" charset="-122"/>
                <a:ea typeface="黑体" pitchFamily="49" charset="-122"/>
              </a:rPr>
              <a:t>的个体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 calcmode="lin" valueType="num">
                                      <p:cBhvr additive="base">
                                        <p:cTn id="7" dur="500" fill="hold"/>
                                        <p:tgtEl>
                                          <p:spTgt spid="84996"/>
                                        </p:tgtEl>
                                        <p:attrNameLst>
                                          <p:attrName>ppt_x</p:attrName>
                                        </p:attrNameLst>
                                      </p:cBhvr>
                                      <p:tavLst>
                                        <p:tav tm="0">
                                          <p:val>
                                            <p:strVal val="#ppt_x"/>
                                          </p:val>
                                        </p:tav>
                                        <p:tav tm="100000">
                                          <p:val>
                                            <p:strVal val="#ppt_x"/>
                                          </p:val>
                                        </p:tav>
                                      </p:tavLst>
                                    </p:anim>
                                    <p:anim calcmode="lin" valueType="num">
                                      <p:cBhvr additive="base">
                                        <p:cTn id="8" dur="500" fill="hold"/>
                                        <p:tgtEl>
                                          <p:spTgt spid="849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iterate type="wd">
                                    <p:tmPct val="10000"/>
                                  </p:iterate>
                                  <p:childTnLst>
                                    <p:set>
                                      <p:cBhvr>
                                        <p:cTn id="12" dur="1" fill="hold">
                                          <p:stCondLst>
                                            <p:cond delay="0"/>
                                          </p:stCondLst>
                                        </p:cTn>
                                        <p:tgtEl>
                                          <p:spTgt spid="84995"/>
                                        </p:tgtEl>
                                        <p:attrNameLst>
                                          <p:attrName>style.visibility</p:attrName>
                                        </p:attrNameLst>
                                      </p:cBhvr>
                                      <p:to>
                                        <p:strVal val="visible"/>
                                      </p:to>
                                    </p:set>
                                    <p:anim calcmode="lin" valueType="num">
                                      <p:cBhvr additive="base">
                                        <p:cTn id="13" dur="500" fill="hold"/>
                                        <p:tgtEl>
                                          <p:spTgt spid="84995"/>
                                        </p:tgtEl>
                                        <p:attrNameLst>
                                          <p:attrName>ppt_x</p:attrName>
                                        </p:attrNameLst>
                                      </p:cBhvr>
                                      <p:tavLst>
                                        <p:tav tm="0">
                                          <p:val>
                                            <p:strVal val="0-#ppt_w/2"/>
                                          </p:val>
                                        </p:tav>
                                        <p:tav tm="100000">
                                          <p:val>
                                            <p:strVal val="#ppt_x"/>
                                          </p:val>
                                        </p:tav>
                                      </p:tavLst>
                                    </p:anim>
                                    <p:anim calcmode="lin" valueType="num">
                                      <p:cBhvr additive="base">
                                        <p:cTn id="14" dur="500" fill="hold"/>
                                        <p:tgtEl>
                                          <p:spTgt spid="849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1"/>
          </p:nvPr>
        </p:nvSpPr>
        <p:spPr/>
        <p:txBody>
          <a:bodyPr/>
          <a:lstStyle/>
          <a:p>
            <a:fld id="{577AA15C-3421-4EC7-B441-5561518D91C2}" type="datetime1">
              <a:rPr lang="zh-CN" altLang="en-US"/>
              <a:pPr/>
              <a:t>2015-5-21</a:t>
            </a:fld>
            <a:endParaRPr lang="en-US" altLang="zh-CN"/>
          </a:p>
        </p:txBody>
      </p:sp>
      <p:sp>
        <p:nvSpPr>
          <p:cNvPr id="8196" name="Text Box 4"/>
          <p:cNvSpPr txBox="1">
            <a:spLocks noChangeArrowheads="1"/>
          </p:cNvSpPr>
          <p:nvPr/>
        </p:nvSpPr>
        <p:spPr bwMode="auto">
          <a:xfrm>
            <a:off x="838200" y="4724400"/>
            <a:ext cx="7391400" cy="2041525"/>
          </a:xfrm>
          <a:prstGeom prst="rect">
            <a:avLst/>
          </a:prstGeom>
          <a:noFill/>
          <a:ln w="9525">
            <a:noFill/>
            <a:miter lim="800000"/>
            <a:headEnd/>
            <a:tailEnd/>
          </a:ln>
          <a:effectLst/>
        </p:spPr>
        <p:txBody>
          <a:bodyPr>
            <a:spAutoFit/>
          </a:bodyPr>
          <a:lstStyle/>
          <a:p>
            <a:pPr algn="just">
              <a:spcBef>
                <a:spcPct val="50000"/>
              </a:spcBef>
            </a:pPr>
            <a:r>
              <a:rPr kumimoji="1" lang="en-US" altLang="zh-CN" sz="3200" dirty="0">
                <a:latin typeface="Times New Roman" pitchFamily="18" charset="0"/>
                <a:ea typeface="宋体" pitchFamily="2" charset="-122"/>
              </a:rPr>
              <a:t>       </a:t>
            </a:r>
            <a:r>
              <a:rPr kumimoji="1" lang="zh-CN" altLang="en-US" sz="3200" dirty="0">
                <a:latin typeface="Times New Roman" pitchFamily="18" charset="0"/>
                <a:ea typeface="宋体" pitchFamily="2" charset="-122"/>
              </a:rPr>
              <a:t>太空椒（经过太空遨游，也就是经过辐射的）和普通椒相比，太空椒具有明显的优势，果实肥大，</a:t>
            </a:r>
            <a:r>
              <a:rPr kumimoji="1" lang="zh-CN" altLang="en-US" sz="3200" dirty="0">
                <a:solidFill>
                  <a:schemeClr val="tx2"/>
                </a:solidFill>
                <a:latin typeface="Times New Roman" pitchFamily="18" charset="0"/>
                <a:ea typeface="宋体" pitchFamily="2" charset="-122"/>
              </a:rPr>
              <a:t>把其种下去后结出的仍是太空椒</a:t>
            </a:r>
          </a:p>
        </p:txBody>
      </p:sp>
      <p:sp>
        <p:nvSpPr>
          <p:cNvPr id="8197" name="Text Box 5"/>
          <p:cNvSpPr txBox="1">
            <a:spLocks noChangeArrowheads="1"/>
          </p:cNvSpPr>
          <p:nvPr/>
        </p:nvSpPr>
        <p:spPr bwMode="auto">
          <a:xfrm>
            <a:off x="2376488" y="512763"/>
            <a:ext cx="3581400" cy="641350"/>
          </a:xfrm>
          <a:prstGeom prst="rect">
            <a:avLst/>
          </a:prstGeom>
          <a:noFill/>
          <a:ln w="9525">
            <a:noFill/>
            <a:miter lim="800000"/>
            <a:headEnd/>
            <a:tailEnd/>
          </a:ln>
          <a:effectLst/>
        </p:spPr>
        <p:txBody>
          <a:bodyPr>
            <a:spAutoFit/>
          </a:bodyPr>
          <a:lstStyle/>
          <a:p>
            <a:pPr>
              <a:spcBef>
                <a:spcPct val="50000"/>
              </a:spcBef>
            </a:pPr>
            <a:r>
              <a:rPr kumimoji="1" lang="zh-CN" altLang="en-US" sz="3600">
                <a:solidFill>
                  <a:srgbClr val="FFFF00"/>
                </a:solidFill>
                <a:latin typeface="Times New Roman" pitchFamily="18" charset="0"/>
                <a:ea typeface="宋体" pitchFamily="2" charset="-122"/>
              </a:rPr>
              <a:t>可遗传的变异</a:t>
            </a:r>
          </a:p>
        </p:txBody>
      </p:sp>
      <p:sp>
        <p:nvSpPr>
          <p:cNvPr id="8198" name="Text Box 6"/>
          <p:cNvSpPr txBox="1">
            <a:spLocks noChangeArrowheads="1"/>
          </p:cNvSpPr>
          <p:nvPr/>
        </p:nvSpPr>
        <p:spPr bwMode="gray">
          <a:xfrm>
            <a:off x="7620000" y="6483350"/>
            <a:ext cx="1143000"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pic>
        <p:nvPicPr>
          <p:cNvPr id="8199" name="Picture 7" descr="6tk"/>
          <p:cNvPicPr>
            <a:picLocks noChangeAspect="1" noChangeArrowheads="1"/>
          </p:cNvPicPr>
          <p:nvPr/>
        </p:nvPicPr>
        <p:blipFill>
          <a:blip r:embed="rId2" cstate="print"/>
          <a:srcRect l="839" t="1105" r="2786" b="3804"/>
          <a:stretch>
            <a:fillRect/>
          </a:stretch>
        </p:blipFill>
        <p:spPr bwMode="auto">
          <a:xfrm>
            <a:off x="1619250" y="1196975"/>
            <a:ext cx="5754688" cy="35274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dissolve">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2"/>
          <p:cNvSpPr>
            <a:spLocks noGrp="1"/>
          </p:cNvSpPr>
          <p:nvPr>
            <p:ph type="dt" sz="half" idx="11"/>
          </p:nvPr>
        </p:nvSpPr>
        <p:spPr/>
        <p:txBody>
          <a:bodyPr/>
          <a:lstStyle/>
          <a:p>
            <a:fld id="{C58670F8-5C79-4C48-AD09-D5CF6D311CCF}" type="datetime1">
              <a:rPr lang="zh-CN" altLang="en-US"/>
              <a:pPr/>
              <a:t>2015-5-21</a:t>
            </a:fld>
            <a:endParaRPr lang="en-US" altLang="zh-CN"/>
          </a:p>
        </p:txBody>
      </p:sp>
      <p:sp>
        <p:nvSpPr>
          <p:cNvPr id="9218" name="Text Box 2">
            <a:hlinkClick r:id="" action="ppaction://hlinkshowjump?jump=nextslide"/>
          </p:cNvPr>
          <p:cNvSpPr txBox="1">
            <a:spLocks noChangeArrowheads="1"/>
          </p:cNvSpPr>
          <p:nvPr/>
        </p:nvSpPr>
        <p:spPr bwMode="auto">
          <a:xfrm>
            <a:off x="755650" y="2168525"/>
            <a:ext cx="1295400" cy="1647825"/>
          </a:xfrm>
          <a:prstGeom prst="rect">
            <a:avLst/>
          </a:prstGeom>
          <a:noFill/>
          <a:ln w="63500" algn="ctr">
            <a:noFill/>
            <a:miter lim="800000"/>
            <a:headEnd/>
            <a:tailEnd type="none" w="lg" len="med"/>
          </a:ln>
          <a:effectLst/>
        </p:spPr>
        <p:txBody>
          <a:bodyPr lIns="0" tIns="0" rIns="0" bIns="0">
            <a:spAutoFit/>
          </a:bodyPr>
          <a:lstStyle/>
          <a:p>
            <a:pPr algn="ctr">
              <a:spcBef>
                <a:spcPct val="50000"/>
              </a:spcBef>
            </a:pPr>
            <a:r>
              <a:rPr lang="zh-CN" altLang="en-US" sz="3600">
                <a:latin typeface="楷体_GB2312" pitchFamily="49" charset="-122"/>
                <a:ea typeface="楷体_GB2312" pitchFamily="49" charset="-122"/>
              </a:rPr>
              <a:t>变异             的  类型</a:t>
            </a:r>
          </a:p>
        </p:txBody>
      </p:sp>
      <p:sp>
        <p:nvSpPr>
          <p:cNvPr id="9219" name="Text Box 3"/>
          <p:cNvSpPr txBox="1">
            <a:spLocks noChangeArrowheads="1"/>
          </p:cNvSpPr>
          <p:nvPr/>
        </p:nvSpPr>
        <p:spPr bwMode="auto">
          <a:xfrm>
            <a:off x="2514600" y="3873500"/>
            <a:ext cx="2538413" cy="487363"/>
          </a:xfrm>
          <a:prstGeom prst="rect">
            <a:avLst/>
          </a:prstGeom>
          <a:noFill/>
          <a:ln w="63500" algn="ctr">
            <a:noFill/>
            <a:miter lim="800000"/>
            <a:headEnd/>
            <a:tailEnd type="none" w="lg" len="med"/>
          </a:ln>
          <a:effectLst/>
        </p:spPr>
        <p:txBody>
          <a:bodyPr lIns="0" tIns="0" rIns="0" bIns="0">
            <a:spAutoFit/>
          </a:bodyPr>
          <a:lstStyle/>
          <a:p>
            <a:pPr>
              <a:spcBef>
                <a:spcPct val="50000"/>
              </a:spcBef>
            </a:pPr>
            <a:r>
              <a:rPr lang="zh-CN" altLang="en-US" sz="3200">
                <a:latin typeface="楷体_GB2312" pitchFamily="49" charset="-122"/>
                <a:ea typeface="楷体_GB2312" pitchFamily="49" charset="-122"/>
              </a:rPr>
              <a:t>遗传的变异：</a:t>
            </a:r>
          </a:p>
        </p:txBody>
      </p:sp>
      <p:sp>
        <p:nvSpPr>
          <p:cNvPr id="9220" name="Text Box 4"/>
          <p:cNvSpPr txBox="1">
            <a:spLocks noChangeArrowheads="1"/>
          </p:cNvSpPr>
          <p:nvPr/>
        </p:nvSpPr>
        <p:spPr bwMode="auto">
          <a:xfrm>
            <a:off x="2530475" y="1295400"/>
            <a:ext cx="3024188" cy="487363"/>
          </a:xfrm>
          <a:prstGeom prst="rect">
            <a:avLst/>
          </a:prstGeom>
          <a:noFill/>
          <a:ln w="63500" algn="ctr">
            <a:noFill/>
            <a:miter lim="800000"/>
            <a:headEnd/>
            <a:tailEnd type="none" w="lg" len="med"/>
          </a:ln>
          <a:effectLst/>
        </p:spPr>
        <p:txBody>
          <a:bodyPr lIns="0" tIns="0" rIns="0" bIns="0">
            <a:spAutoFit/>
          </a:bodyPr>
          <a:lstStyle/>
          <a:p>
            <a:pPr>
              <a:spcBef>
                <a:spcPct val="50000"/>
              </a:spcBef>
            </a:pPr>
            <a:r>
              <a:rPr lang="zh-CN" altLang="en-US" sz="3200">
                <a:latin typeface="楷体_GB2312" pitchFamily="49" charset="-122"/>
                <a:ea typeface="楷体_GB2312" pitchFamily="49" charset="-122"/>
              </a:rPr>
              <a:t>不遗传的变异：</a:t>
            </a:r>
          </a:p>
        </p:txBody>
      </p:sp>
      <p:sp>
        <p:nvSpPr>
          <p:cNvPr id="9221" name="AutoShape 5"/>
          <p:cNvSpPr>
            <a:spLocks/>
          </p:cNvSpPr>
          <p:nvPr/>
        </p:nvSpPr>
        <p:spPr bwMode="auto">
          <a:xfrm>
            <a:off x="2057400" y="1600200"/>
            <a:ext cx="381000" cy="2574925"/>
          </a:xfrm>
          <a:prstGeom prst="leftBrace">
            <a:avLst>
              <a:gd name="adj1" fmla="val 56319"/>
              <a:gd name="adj2" fmla="val 50292"/>
            </a:avLst>
          </a:prstGeom>
          <a:noFill/>
          <a:ln w="28575">
            <a:solidFill>
              <a:srgbClr val="0000FF"/>
            </a:solidFill>
            <a:round/>
            <a:headEnd/>
            <a:tailEnd type="none" w="lg" len="med"/>
          </a:ln>
          <a:effectLst/>
        </p:spPr>
        <p:txBody>
          <a:bodyPr lIns="0" tIns="0" rIns="0" bIns="0" anchor="ctr">
            <a:spAutoFit/>
          </a:bodyPr>
          <a:lstStyle/>
          <a:p>
            <a:endParaRPr lang="zh-CN" altLang="en-US"/>
          </a:p>
        </p:txBody>
      </p:sp>
      <p:sp>
        <p:nvSpPr>
          <p:cNvPr id="9222" name="Text Box 6">
            <a:hlinkClick r:id="rId3" action="ppaction://hlinksldjump"/>
          </p:cNvPr>
          <p:cNvSpPr txBox="1">
            <a:spLocks noChangeArrowheads="1"/>
          </p:cNvSpPr>
          <p:nvPr/>
        </p:nvSpPr>
        <p:spPr bwMode="auto">
          <a:xfrm>
            <a:off x="5334000" y="2971800"/>
            <a:ext cx="1952644" cy="492443"/>
          </a:xfrm>
          <a:prstGeom prst="rect">
            <a:avLst/>
          </a:prstGeom>
          <a:noFill/>
          <a:ln w="63500" algn="ctr">
            <a:noFill/>
            <a:miter lim="800000"/>
            <a:headEnd/>
            <a:tailEnd type="none" w="lg" len="med"/>
          </a:ln>
          <a:effectLst/>
        </p:spPr>
        <p:txBody>
          <a:bodyPr wrap="square" lIns="0" tIns="0" rIns="0" bIns="0">
            <a:spAutoFit/>
          </a:bodyPr>
          <a:lstStyle/>
          <a:p>
            <a:pPr>
              <a:spcBef>
                <a:spcPct val="50000"/>
              </a:spcBef>
            </a:pPr>
            <a:r>
              <a:rPr lang="zh-CN" altLang="en-US" sz="3200" dirty="0" smtClean="0">
                <a:latin typeface="楷体_GB2312" pitchFamily="49" charset="-122"/>
                <a:ea typeface="楷体_GB2312" pitchFamily="49" charset="-122"/>
              </a:rPr>
              <a:t>基因突变</a:t>
            </a:r>
            <a:endParaRPr lang="zh-CN" altLang="en-US" sz="3200" dirty="0">
              <a:latin typeface="楷体_GB2312" pitchFamily="49" charset="-122"/>
              <a:ea typeface="楷体_GB2312" pitchFamily="49" charset="-122"/>
            </a:endParaRPr>
          </a:p>
        </p:txBody>
      </p:sp>
      <p:sp>
        <p:nvSpPr>
          <p:cNvPr id="9223" name="Text Box 7">
            <a:hlinkClick r:id="rId4" action="ppaction://hlinksldjump"/>
          </p:cNvPr>
          <p:cNvSpPr txBox="1">
            <a:spLocks noChangeArrowheads="1"/>
          </p:cNvSpPr>
          <p:nvPr/>
        </p:nvSpPr>
        <p:spPr bwMode="auto">
          <a:xfrm>
            <a:off x="5257800" y="4787900"/>
            <a:ext cx="2819400" cy="487363"/>
          </a:xfrm>
          <a:prstGeom prst="rect">
            <a:avLst/>
          </a:prstGeom>
          <a:noFill/>
          <a:ln w="63500" algn="ctr">
            <a:noFill/>
            <a:miter lim="800000"/>
            <a:headEnd/>
            <a:tailEnd type="none" w="lg" len="med"/>
          </a:ln>
          <a:effectLst/>
        </p:spPr>
        <p:txBody>
          <a:bodyPr lIns="0" tIns="0" rIns="0" bIns="0">
            <a:spAutoFit/>
          </a:bodyPr>
          <a:lstStyle/>
          <a:p>
            <a:pPr>
              <a:spcBef>
                <a:spcPct val="50000"/>
              </a:spcBef>
            </a:pPr>
            <a:r>
              <a:rPr lang="zh-CN" altLang="en-US" sz="3200">
                <a:latin typeface="楷体_GB2312" pitchFamily="49" charset="-122"/>
                <a:ea typeface="楷体_GB2312" pitchFamily="49" charset="-122"/>
              </a:rPr>
              <a:t>染色体变异</a:t>
            </a:r>
          </a:p>
        </p:txBody>
      </p:sp>
      <p:sp>
        <p:nvSpPr>
          <p:cNvPr id="9224" name="AutoShape 8"/>
          <p:cNvSpPr>
            <a:spLocks/>
          </p:cNvSpPr>
          <p:nvPr/>
        </p:nvSpPr>
        <p:spPr bwMode="auto">
          <a:xfrm>
            <a:off x="4840288" y="3159125"/>
            <a:ext cx="417512" cy="2055813"/>
          </a:xfrm>
          <a:prstGeom prst="leftBrace">
            <a:avLst>
              <a:gd name="adj1" fmla="val 41033"/>
              <a:gd name="adj2" fmla="val 50000"/>
            </a:avLst>
          </a:prstGeom>
          <a:noFill/>
          <a:ln w="28575">
            <a:solidFill>
              <a:srgbClr val="0000FF"/>
            </a:solidFill>
            <a:round/>
            <a:headEnd/>
            <a:tailEnd type="none" w="lg" len="med"/>
          </a:ln>
          <a:effectLst/>
        </p:spPr>
        <p:txBody>
          <a:bodyPr lIns="0" tIns="0" rIns="0" bIns="0" anchor="ctr">
            <a:spAutoFit/>
          </a:bodyPr>
          <a:lstStyle/>
          <a:p>
            <a:endParaRPr lang="zh-CN" altLang="en-US"/>
          </a:p>
        </p:txBody>
      </p:sp>
      <p:sp>
        <p:nvSpPr>
          <p:cNvPr id="9225" name="Text Box 9"/>
          <p:cNvSpPr txBox="1">
            <a:spLocks noChangeArrowheads="1"/>
          </p:cNvSpPr>
          <p:nvPr/>
        </p:nvSpPr>
        <p:spPr bwMode="auto">
          <a:xfrm>
            <a:off x="5334000" y="3886200"/>
            <a:ext cx="2592388" cy="487363"/>
          </a:xfrm>
          <a:prstGeom prst="rect">
            <a:avLst/>
          </a:prstGeom>
          <a:noFill/>
          <a:ln w="63500" algn="ctr">
            <a:noFill/>
            <a:miter lim="800000"/>
            <a:headEnd/>
            <a:tailEnd type="none" w="lg" len="med"/>
          </a:ln>
          <a:effectLst/>
        </p:spPr>
        <p:txBody>
          <a:bodyPr lIns="0" tIns="0" rIns="0" bIns="0">
            <a:spAutoFit/>
          </a:bodyPr>
          <a:lstStyle/>
          <a:p>
            <a:pPr>
              <a:spcBef>
                <a:spcPct val="50000"/>
              </a:spcBef>
            </a:pPr>
            <a:r>
              <a:rPr lang="zh-CN" altLang="en-US" sz="3200">
                <a:latin typeface="楷体_GB2312" pitchFamily="49" charset="-122"/>
                <a:ea typeface="楷体_GB2312" pitchFamily="49" charset="-122"/>
              </a:rPr>
              <a:t>基因重组</a:t>
            </a:r>
          </a:p>
        </p:txBody>
      </p:sp>
      <p:sp>
        <p:nvSpPr>
          <p:cNvPr id="9226" name="Rectangle 10"/>
          <p:cNvSpPr>
            <a:spLocks noChangeArrowheads="1"/>
          </p:cNvSpPr>
          <p:nvPr/>
        </p:nvSpPr>
        <p:spPr bwMode="auto">
          <a:xfrm>
            <a:off x="2514600" y="1828800"/>
            <a:ext cx="6324600" cy="974725"/>
          </a:xfrm>
          <a:prstGeom prst="rect">
            <a:avLst/>
          </a:prstGeom>
          <a:noFill/>
          <a:ln w="63500">
            <a:noFill/>
            <a:miter lim="800000"/>
            <a:headEnd/>
            <a:tailEnd type="none" w="lg" len="med"/>
          </a:ln>
          <a:effectLst/>
        </p:spPr>
        <p:txBody>
          <a:bodyPr lIns="0" tIns="0" rIns="0" bIns="0">
            <a:spAutoFit/>
          </a:bodyPr>
          <a:lstStyle/>
          <a:p>
            <a:r>
              <a:rPr lang="zh-CN" altLang="en-US" sz="3200">
                <a:solidFill>
                  <a:srgbClr val="0000FF"/>
                </a:solidFill>
                <a:latin typeface="楷体_GB2312" pitchFamily="49" charset="-122"/>
                <a:ea typeface="楷体_GB2312" pitchFamily="49" charset="-122"/>
              </a:rPr>
              <a:t>仅仅由环境不同引起，</a:t>
            </a:r>
            <a:r>
              <a:rPr lang="zh-CN" altLang="en-US" sz="3200">
                <a:solidFill>
                  <a:srgbClr val="FF0000"/>
                </a:solidFill>
                <a:latin typeface="楷体_GB2312" pitchFamily="49" charset="-122"/>
                <a:ea typeface="楷体_GB2312" pitchFamily="49" charset="-122"/>
              </a:rPr>
              <a:t>遗传物质没有改变</a:t>
            </a:r>
            <a:r>
              <a:rPr lang="zh-CN" altLang="en-US" sz="3200">
                <a:solidFill>
                  <a:srgbClr val="0000FF"/>
                </a:solidFill>
                <a:latin typeface="楷体_GB2312" pitchFamily="49" charset="-122"/>
                <a:ea typeface="楷体_GB2312" pitchFamily="49" charset="-122"/>
              </a:rPr>
              <a:t>，不能进一步遗传给后代。</a:t>
            </a:r>
          </a:p>
        </p:txBody>
      </p:sp>
      <p:sp>
        <p:nvSpPr>
          <p:cNvPr id="9227" name="Rectangle 11"/>
          <p:cNvSpPr>
            <a:spLocks noChangeArrowheads="1"/>
          </p:cNvSpPr>
          <p:nvPr/>
        </p:nvSpPr>
        <p:spPr bwMode="auto">
          <a:xfrm>
            <a:off x="1981200" y="4556125"/>
            <a:ext cx="3200400" cy="1949450"/>
          </a:xfrm>
          <a:prstGeom prst="rect">
            <a:avLst/>
          </a:prstGeom>
          <a:noFill/>
          <a:ln w="63500">
            <a:noFill/>
            <a:miter lim="800000"/>
            <a:headEnd/>
            <a:tailEnd type="none" w="lg" len="med"/>
          </a:ln>
          <a:effectLst/>
        </p:spPr>
        <p:txBody>
          <a:bodyPr lIns="0" tIns="0" rIns="0" bIns="0">
            <a:spAutoFit/>
          </a:bodyPr>
          <a:lstStyle/>
          <a:p>
            <a:r>
              <a:rPr lang="zh-CN" altLang="en-US" sz="3200">
                <a:solidFill>
                  <a:srgbClr val="0000FF"/>
                </a:solidFill>
                <a:latin typeface="楷体_GB2312" pitchFamily="49" charset="-122"/>
                <a:ea typeface="楷体_GB2312" pitchFamily="49" charset="-122"/>
              </a:rPr>
              <a:t>由于</a:t>
            </a:r>
            <a:r>
              <a:rPr lang="zh-CN" altLang="en-US" sz="3200">
                <a:solidFill>
                  <a:srgbClr val="FF0000"/>
                </a:solidFill>
                <a:latin typeface="楷体_GB2312" pitchFamily="49" charset="-122"/>
                <a:ea typeface="楷体_GB2312" pitchFamily="49" charset="-122"/>
              </a:rPr>
              <a:t>生殖细胞中遗传物质发生了改变</a:t>
            </a:r>
            <a:r>
              <a:rPr lang="zh-CN" altLang="en-US" sz="3200">
                <a:solidFill>
                  <a:srgbClr val="0000FF"/>
                </a:solidFill>
                <a:latin typeface="楷体_GB2312" pitchFamily="49" charset="-122"/>
                <a:ea typeface="楷体_GB2312" pitchFamily="49" charset="-122"/>
              </a:rPr>
              <a:t>，其后代将继承这种改变</a:t>
            </a:r>
          </a:p>
        </p:txBody>
      </p:sp>
      <p:sp>
        <p:nvSpPr>
          <p:cNvPr id="9228" name="Text Box 12"/>
          <p:cNvSpPr txBox="1">
            <a:spLocks noChangeArrowheads="1"/>
          </p:cNvSpPr>
          <p:nvPr/>
        </p:nvSpPr>
        <p:spPr bwMode="gray">
          <a:xfrm>
            <a:off x="7696200" y="6491288"/>
            <a:ext cx="11430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9230" name="Text Box 14">
            <a:hlinkClick r:id="" action="ppaction://hlinkshowjump?jump=nextslide"/>
          </p:cNvPr>
          <p:cNvSpPr txBox="1">
            <a:spLocks noChangeArrowheads="1"/>
          </p:cNvSpPr>
          <p:nvPr/>
        </p:nvSpPr>
        <p:spPr bwMode="auto">
          <a:xfrm>
            <a:off x="1835150" y="549275"/>
            <a:ext cx="4968875" cy="549275"/>
          </a:xfrm>
          <a:prstGeom prst="rect">
            <a:avLst/>
          </a:prstGeom>
          <a:noFill/>
          <a:ln w="63500" algn="ctr">
            <a:noFill/>
            <a:miter lim="800000"/>
            <a:headEnd/>
            <a:tailEnd type="none" w="lg" len="med"/>
          </a:ln>
          <a:effectLst/>
        </p:spPr>
        <p:txBody>
          <a:bodyPr lIns="0" tIns="0" rIns="0" bIns="0">
            <a:spAutoFit/>
          </a:bodyPr>
          <a:lstStyle/>
          <a:p>
            <a:pPr algn="ctr">
              <a:spcBef>
                <a:spcPct val="50000"/>
              </a:spcBef>
            </a:pPr>
            <a:r>
              <a:rPr lang="zh-CN" altLang="en-US" sz="3600">
                <a:latin typeface="楷体_GB2312" pitchFamily="49" charset="-122"/>
                <a:ea typeface="楷体_GB2312" pitchFamily="49" charset="-122"/>
              </a:rPr>
              <a:t>生物变异的类型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21"/>
                                        </p:tgtEl>
                                        <p:attrNameLst>
                                          <p:attrName>style.visibility</p:attrName>
                                        </p:attrNameLst>
                                      </p:cBhvr>
                                      <p:to>
                                        <p:strVal val="visible"/>
                                      </p:to>
                                    </p:set>
                                    <p:animEffect transition="in" filter="blinds(horizontal)">
                                      <p:cBhvr>
                                        <p:cTn id="10" dur="500"/>
                                        <p:tgtEl>
                                          <p:spTgt spid="92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blinds(horizontal)">
                                      <p:cBhvr>
                                        <p:cTn id="13" dur="500"/>
                                        <p:tgtEl>
                                          <p:spTgt spid="92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219"/>
                                        </p:tgtEl>
                                        <p:attrNameLst>
                                          <p:attrName>style.visibility</p:attrName>
                                        </p:attrNameLst>
                                      </p:cBhvr>
                                      <p:to>
                                        <p:strVal val="visible"/>
                                      </p:to>
                                    </p:set>
                                    <p:animEffect transition="in" filter="blinds(horizontal)">
                                      <p:cBhvr>
                                        <p:cTn id="16" dur="500"/>
                                        <p:tgtEl>
                                          <p:spTgt spid="9219"/>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226"/>
                                        </p:tgtEl>
                                        <p:attrNameLst>
                                          <p:attrName>style.visibility</p:attrName>
                                        </p:attrNameLst>
                                      </p:cBhvr>
                                      <p:to>
                                        <p:strVal val="visible"/>
                                      </p:to>
                                    </p:set>
                                    <p:animEffect transition="in" filter="checkerboard(across)">
                                      <p:cBhvr>
                                        <p:cTn id="21" dur="500"/>
                                        <p:tgtEl>
                                          <p:spTgt spid="9226"/>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9227"/>
                                        </p:tgtEl>
                                        <p:attrNameLst>
                                          <p:attrName>style.visibility</p:attrName>
                                        </p:attrNameLst>
                                      </p:cBhvr>
                                      <p:to>
                                        <p:strVal val="visible"/>
                                      </p:to>
                                    </p:set>
                                    <p:animEffect transition="in" filter="checkerboard(across)">
                                      <p:cBhvr>
                                        <p:cTn id="26" dur="500"/>
                                        <p:tgtEl>
                                          <p:spTgt spid="922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224"/>
                                        </p:tgtEl>
                                        <p:attrNameLst>
                                          <p:attrName>style.visibility</p:attrName>
                                        </p:attrNameLst>
                                      </p:cBhvr>
                                      <p:to>
                                        <p:strVal val="visible"/>
                                      </p:to>
                                    </p:set>
                                    <p:animEffect transition="in" filter="blinds(horizontal)">
                                      <p:cBhvr>
                                        <p:cTn id="31" dur="500"/>
                                        <p:tgtEl>
                                          <p:spTgt spid="922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222"/>
                                        </p:tgtEl>
                                        <p:attrNameLst>
                                          <p:attrName>style.visibility</p:attrName>
                                        </p:attrNameLst>
                                      </p:cBhvr>
                                      <p:to>
                                        <p:strVal val="visible"/>
                                      </p:to>
                                    </p:set>
                                    <p:animEffect transition="in" filter="blinds(horizontal)">
                                      <p:cBhvr>
                                        <p:cTn id="34" dur="500"/>
                                        <p:tgtEl>
                                          <p:spTgt spid="92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225"/>
                                        </p:tgtEl>
                                        <p:attrNameLst>
                                          <p:attrName>style.visibility</p:attrName>
                                        </p:attrNameLst>
                                      </p:cBhvr>
                                      <p:to>
                                        <p:strVal val="visible"/>
                                      </p:to>
                                    </p:set>
                                    <p:animEffect transition="in" filter="blinds(horizontal)">
                                      <p:cBhvr>
                                        <p:cTn id="37" dur="500"/>
                                        <p:tgtEl>
                                          <p:spTgt spid="922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223"/>
                                        </p:tgtEl>
                                        <p:attrNameLst>
                                          <p:attrName>style.visibility</p:attrName>
                                        </p:attrNameLst>
                                      </p:cBhvr>
                                      <p:to>
                                        <p:strVal val="visible"/>
                                      </p:to>
                                    </p:set>
                                    <p:animEffect transition="in" filter="blinds(horizontal)">
                                      <p:cBhvr>
                                        <p:cTn id="40"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P spid="9221" grpId="0" animBg="1"/>
      <p:bldP spid="9222" grpId="0" autoUpdateAnimBg="0"/>
      <p:bldP spid="9223" grpId="0" autoUpdateAnimBg="0"/>
      <p:bldP spid="9224" grpId="0" animBg="1"/>
      <p:bldP spid="9225" grpId="0" autoUpdateAnimBg="0"/>
      <p:bldP spid="9226" grpId="0" autoUpdateAnimBg="0"/>
      <p:bldP spid="922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1"/>
          </p:nvPr>
        </p:nvSpPr>
        <p:spPr/>
        <p:txBody>
          <a:bodyPr/>
          <a:lstStyle/>
          <a:p>
            <a:fld id="{36505001-1A59-47A6-B3F1-059D07BEE5C2}" type="datetime1">
              <a:rPr lang="zh-CN" altLang="en-US"/>
              <a:pPr/>
              <a:t>2015-5-21</a:t>
            </a:fld>
            <a:endParaRPr lang="en-US" altLang="zh-CN"/>
          </a:p>
        </p:txBody>
      </p:sp>
      <p:sp>
        <p:nvSpPr>
          <p:cNvPr id="12290" name="Rectangle 2"/>
          <p:cNvSpPr>
            <a:spLocks noChangeArrowheads="1"/>
          </p:cNvSpPr>
          <p:nvPr/>
        </p:nvSpPr>
        <p:spPr bwMode="auto">
          <a:xfrm>
            <a:off x="457200" y="1752600"/>
            <a:ext cx="8686800" cy="2714625"/>
          </a:xfrm>
          <a:prstGeom prst="rect">
            <a:avLst/>
          </a:prstGeom>
          <a:noFill/>
          <a:ln w="9525">
            <a:noFill/>
            <a:miter lim="800000"/>
            <a:headEnd/>
            <a:tailEnd/>
          </a:ln>
          <a:effectLst/>
        </p:spPr>
        <p:txBody>
          <a:bodyPr>
            <a:spAutoFit/>
          </a:bodyPr>
          <a:lstStyle/>
          <a:p>
            <a:pPr>
              <a:spcBef>
                <a:spcPct val="20000"/>
              </a:spcBef>
            </a:pPr>
            <a:r>
              <a:rPr kumimoji="1" lang="en-US" altLang="zh-CN" sz="3200">
                <a:latin typeface="Times New Roman" pitchFamily="18" charset="0"/>
                <a:ea typeface="宋体" pitchFamily="2" charset="-122"/>
              </a:rPr>
              <a:t>        </a:t>
            </a:r>
            <a:r>
              <a:rPr kumimoji="1" lang="en-US" altLang="zh-CN" sz="2800">
                <a:latin typeface="Times New Roman" pitchFamily="18" charset="0"/>
                <a:ea typeface="宋体" pitchFamily="2" charset="-122"/>
              </a:rPr>
              <a:t>1910</a:t>
            </a:r>
            <a:r>
              <a:rPr kumimoji="1" lang="zh-CN" altLang="en-US" sz="2800">
                <a:latin typeface="Times New Roman" pitchFamily="18" charset="0"/>
                <a:ea typeface="宋体" pitchFamily="2" charset="-122"/>
              </a:rPr>
              <a:t>年，赫里克医生的诊所来了一位黑人病人，病人脸色苍白，四肢无力，是严重的贫血病患者。医生使用所有能治疗贫血病的药物，但对这个病人无效。对病人做血液检查时发现，红细胞在显微镜不是正常的圆饼形，而是又长又弯的镰刀形，称镰刀状细胞贫血症。</a:t>
            </a:r>
          </a:p>
        </p:txBody>
      </p:sp>
      <p:pic>
        <p:nvPicPr>
          <p:cNvPr id="12291" name="Picture 3" descr="镰刀型红细胞和正常红细胞 "/>
          <p:cNvPicPr>
            <a:picLocks noChangeAspect="1" noChangeArrowheads="1"/>
          </p:cNvPicPr>
          <p:nvPr/>
        </p:nvPicPr>
        <p:blipFill>
          <a:blip r:embed="rId2" cstate="print"/>
          <a:srcRect/>
          <a:stretch>
            <a:fillRect/>
          </a:stretch>
        </p:blipFill>
        <p:spPr bwMode="auto">
          <a:xfrm>
            <a:off x="914400" y="4495800"/>
            <a:ext cx="7696200" cy="2362200"/>
          </a:xfrm>
          <a:prstGeom prst="rect">
            <a:avLst/>
          </a:prstGeom>
          <a:noFill/>
        </p:spPr>
      </p:pic>
      <p:sp>
        <p:nvSpPr>
          <p:cNvPr id="12292" name="Rectangle 4"/>
          <p:cNvSpPr>
            <a:spLocks noChangeArrowheads="1"/>
          </p:cNvSpPr>
          <p:nvPr/>
        </p:nvSpPr>
        <p:spPr bwMode="gray">
          <a:xfrm>
            <a:off x="2057400" y="609600"/>
            <a:ext cx="6019800" cy="487363"/>
          </a:xfrm>
          <a:prstGeom prst="rect">
            <a:avLst/>
          </a:prstGeom>
          <a:noFill/>
          <a:ln w="9525">
            <a:noFill/>
            <a:miter lim="800000"/>
            <a:headEnd/>
            <a:tailEnd/>
          </a:ln>
          <a:effectLst/>
        </p:spPr>
        <p:txBody>
          <a:bodyPr anchor="ctr"/>
          <a:lstStyle/>
          <a:p>
            <a:pPr algn="ctr"/>
            <a:r>
              <a:rPr lang="zh-CN" altLang="en-US" sz="3600">
                <a:solidFill>
                  <a:schemeClr val="bg1"/>
                </a:solidFill>
                <a:ea typeface="宋体" pitchFamily="2" charset="-122"/>
              </a:rPr>
              <a:t>一、基因突变</a:t>
            </a:r>
          </a:p>
        </p:txBody>
      </p:sp>
      <p:sp>
        <p:nvSpPr>
          <p:cNvPr id="12293" name="Text Box 5"/>
          <p:cNvSpPr txBox="1">
            <a:spLocks noChangeArrowheads="1"/>
          </p:cNvSpPr>
          <p:nvPr/>
        </p:nvSpPr>
        <p:spPr bwMode="gray">
          <a:xfrm>
            <a:off x="1447800" y="1295400"/>
            <a:ext cx="3962400" cy="366713"/>
          </a:xfrm>
          <a:prstGeom prst="rect">
            <a:avLst/>
          </a:prstGeom>
          <a:noFill/>
          <a:ln w="9525">
            <a:noFill/>
            <a:miter lim="800000"/>
            <a:headEnd/>
            <a:tailEnd/>
          </a:ln>
          <a:effectLst/>
        </p:spPr>
        <p:txBody>
          <a:bodyPr>
            <a:spAutoFit/>
          </a:bodyPr>
          <a:lstStyle/>
          <a:p>
            <a:pPr>
              <a:spcBef>
                <a:spcPct val="50000"/>
              </a:spcBef>
            </a:pPr>
            <a:endParaRPr lang="zh-CN" altLang="zh-CN">
              <a:ea typeface="宋体" pitchFamily="2" charset="-122"/>
            </a:endParaRPr>
          </a:p>
        </p:txBody>
      </p:sp>
      <p:sp>
        <p:nvSpPr>
          <p:cNvPr id="12294" name="Text Box 6"/>
          <p:cNvSpPr txBox="1">
            <a:spLocks noChangeArrowheads="1"/>
          </p:cNvSpPr>
          <p:nvPr/>
        </p:nvSpPr>
        <p:spPr bwMode="auto">
          <a:xfrm>
            <a:off x="1676400" y="1219200"/>
            <a:ext cx="4648200" cy="487363"/>
          </a:xfrm>
          <a:prstGeom prst="rect">
            <a:avLst/>
          </a:prstGeom>
          <a:noFill/>
          <a:ln w="63500">
            <a:noFill/>
            <a:miter lim="800000"/>
            <a:headEnd/>
            <a:tailEnd type="none" w="lg" len="med"/>
          </a:ln>
          <a:effectLst/>
        </p:spPr>
        <p:txBody>
          <a:bodyPr lIns="0" tIns="0" rIns="0" bIns="0">
            <a:spAutoFit/>
          </a:bodyPr>
          <a:lstStyle/>
          <a:p>
            <a:pPr>
              <a:spcBef>
                <a:spcPct val="20000"/>
              </a:spcBef>
            </a:pPr>
            <a:r>
              <a:rPr lang="en-US" altLang="zh-CN" sz="3200">
                <a:ea typeface="楷体_GB2312" pitchFamily="49" charset="-122"/>
              </a:rPr>
              <a:t>(</a:t>
            </a:r>
            <a:r>
              <a:rPr lang="zh-CN" altLang="en-US" sz="3200">
                <a:ea typeface="楷体_GB2312" pitchFamily="49" charset="-122"/>
              </a:rPr>
              <a:t>一</a:t>
            </a:r>
            <a:r>
              <a:rPr lang="en-US" altLang="zh-CN" sz="3200">
                <a:ea typeface="楷体_GB2312" pitchFamily="49" charset="-122"/>
              </a:rPr>
              <a:t>)</a:t>
            </a:r>
            <a:r>
              <a:rPr lang="zh-CN" altLang="en-US" sz="3200">
                <a:ea typeface="楷体_GB2312" pitchFamily="49" charset="-122"/>
              </a:rPr>
              <a:t>基因突变的实例</a:t>
            </a:r>
            <a:endParaRPr lang="zh-CN" altLang="en-US" sz="320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p:cTn id="7" dur="500" fill="hold"/>
                                        <p:tgtEl>
                                          <p:spTgt spid="12294"/>
                                        </p:tgtEl>
                                        <p:attrNameLst>
                                          <p:attrName>ppt_w</p:attrName>
                                        </p:attrNameLst>
                                      </p:cBhvr>
                                      <p:tavLst>
                                        <p:tav tm="0">
                                          <p:val>
                                            <p:fltVal val="0"/>
                                          </p:val>
                                        </p:tav>
                                        <p:tav tm="100000">
                                          <p:val>
                                            <p:strVal val="#ppt_w"/>
                                          </p:val>
                                        </p:tav>
                                      </p:tavLst>
                                    </p:anim>
                                    <p:anim calcmode="lin" valueType="num">
                                      <p:cBhvr>
                                        <p:cTn id="8" dur="500" fill="hold"/>
                                        <p:tgtEl>
                                          <p:spTgt spid="1229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2290"/>
                                        </p:tgtEl>
                                        <p:attrNameLst>
                                          <p:attrName>style.visibility</p:attrName>
                                        </p:attrNameLst>
                                      </p:cBhvr>
                                      <p:to>
                                        <p:strVal val="visible"/>
                                      </p:to>
                                    </p:set>
                                    <p:animEffect transition="in" filter="barn(outHorizontal)">
                                      <p:cBhvr>
                                        <p:cTn id="13" dur="500"/>
                                        <p:tgtEl>
                                          <p:spTgt spid="12290"/>
                                        </p:tgtEl>
                                      </p:cBhvr>
                                    </p:animEffect>
                                  </p:childTnLst>
                                </p:cTn>
                              </p:par>
                              <p:par>
                                <p:cTn id="14" presetID="4" presetClass="entr" presetSubtype="32" fill="hold" nodeType="withEffect">
                                  <p:stCondLst>
                                    <p:cond delay="0"/>
                                  </p:stCondLst>
                                  <p:childTnLst>
                                    <p:set>
                                      <p:cBhvr>
                                        <p:cTn id="15" dur="1" fill="hold">
                                          <p:stCondLst>
                                            <p:cond delay="0"/>
                                          </p:stCondLst>
                                        </p:cTn>
                                        <p:tgtEl>
                                          <p:spTgt spid="12291"/>
                                        </p:tgtEl>
                                        <p:attrNameLst>
                                          <p:attrName>style.visibility</p:attrName>
                                        </p:attrNameLst>
                                      </p:cBhvr>
                                      <p:to>
                                        <p:strVal val="visible"/>
                                      </p:to>
                                    </p:set>
                                    <p:animEffect transition="in" filter="box(out)">
                                      <p:cBhvr>
                                        <p:cTn id="16"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4"/>
          <p:cNvSpPr>
            <a:spLocks noGrp="1"/>
          </p:cNvSpPr>
          <p:nvPr>
            <p:ph type="dt" sz="half" idx="11"/>
          </p:nvPr>
        </p:nvSpPr>
        <p:spPr/>
        <p:txBody>
          <a:bodyPr/>
          <a:lstStyle/>
          <a:p>
            <a:fld id="{4E101CB7-A2E3-4300-95CB-83D750B996FD}" type="datetime1">
              <a:rPr lang="zh-CN" altLang="en-US"/>
              <a:pPr/>
              <a:t>2015-5-21</a:t>
            </a:fld>
            <a:endParaRPr lang="en-US" altLang="zh-CN"/>
          </a:p>
        </p:txBody>
      </p:sp>
      <p:sp>
        <p:nvSpPr>
          <p:cNvPr id="15362" name="Rectangle 2"/>
          <p:cNvSpPr>
            <a:spLocks noGrp="1" noChangeArrowheads="1"/>
          </p:cNvSpPr>
          <p:nvPr>
            <p:ph type="body" idx="1"/>
          </p:nvPr>
        </p:nvSpPr>
        <p:spPr>
          <a:xfrm>
            <a:off x="914400" y="4648200"/>
            <a:ext cx="8001000" cy="1752600"/>
          </a:xfrm>
          <a:noFill/>
          <a:ln/>
        </p:spPr>
        <p:txBody>
          <a:bodyPr/>
          <a:lstStyle/>
          <a:p>
            <a:pPr>
              <a:buFont typeface="Wingdings" pitchFamily="2" charset="2"/>
              <a:buNone/>
            </a:pPr>
            <a:r>
              <a:rPr lang="zh-CN" altLang="en-US" sz="2800" b="1" dirty="0">
                <a:ea typeface="隶书" pitchFamily="49" charset="-122"/>
              </a:rPr>
              <a:t>　　　</a:t>
            </a:r>
            <a:r>
              <a:rPr lang="zh-CN" altLang="en-US" sz="3200" b="1" dirty="0">
                <a:solidFill>
                  <a:schemeClr val="tx2"/>
                </a:solidFill>
                <a:ea typeface="宋体" pitchFamily="2" charset="-122"/>
              </a:rPr>
              <a:t>为什么谷氨酸会被缬氨酸取代呢？</a:t>
            </a:r>
          </a:p>
          <a:p>
            <a:pPr>
              <a:buFont typeface="Wingdings" pitchFamily="2" charset="2"/>
              <a:buNone/>
            </a:pPr>
            <a:r>
              <a:rPr lang="zh-CN" altLang="en-US" sz="2800" b="1" dirty="0">
                <a:ea typeface="隶书" pitchFamily="49" charset="-122"/>
              </a:rPr>
              <a:t>　　　</a:t>
            </a:r>
            <a:r>
              <a:rPr lang="zh-CN" altLang="en-US" sz="3200" b="1" dirty="0">
                <a:latin typeface="Times New Roman" pitchFamily="18" charset="0"/>
                <a:ea typeface="宋体" pitchFamily="2" charset="-122"/>
              </a:rPr>
              <a:t>随着分子遗传学的崛起，已经查明</a:t>
            </a:r>
            <a:r>
              <a:rPr lang="en-US" altLang="zh-CN" sz="3200" b="1" dirty="0">
                <a:latin typeface="Times New Roman" pitchFamily="18" charset="0"/>
                <a:ea typeface="宋体" pitchFamily="2" charset="-122"/>
              </a:rPr>
              <a:t>DNA</a:t>
            </a:r>
            <a:r>
              <a:rPr lang="zh-CN" altLang="en-US" sz="3200" b="1" dirty="0">
                <a:latin typeface="Times New Roman" pitchFamily="18" charset="0"/>
                <a:ea typeface="宋体" pitchFamily="2" charset="-122"/>
              </a:rPr>
              <a:t>分子中的一组碱基由</a:t>
            </a:r>
            <a:r>
              <a:rPr lang="en-US" altLang="zh-CN" sz="2800" b="1" dirty="0">
                <a:solidFill>
                  <a:srgbClr val="FF0000"/>
                </a:solidFill>
                <a:ea typeface="隶书" pitchFamily="49" charset="-122"/>
              </a:rPr>
              <a:t>CTT</a:t>
            </a:r>
            <a:r>
              <a:rPr lang="zh-CN" altLang="en-US" sz="3200" b="1" dirty="0">
                <a:latin typeface="Times New Roman" pitchFamily="18" charset="0"/>
                <a:ea typeface="宋体" pitchFamily="2" charset="-122"/>
              </a:rPr>
              <a:t>变成</a:t>
            </a:r>
            <a:r>
              <a:rPr lang="en-US" altLang="zh-CN" sz="2800" b="1" dirty="0">
                <a:solidFill>
                  <a:srgbClr val="FF0000"/>
                </a:solidFill>
                <a:ea typeface="隶书" pitchFamily="49" charset="-122"/>
              </a:rPr>
              <a:t>CAT</a:t>
            </a:r>
            <a:r>
              <a:rPr lang="zh-CN" altLang="en-US" sz="2800" b="1" dirty="0">
                <a:ea typeface="隶书" pitchFamily="49" charset="-122"/>
              </a:rPr>
              <a:t>。</a:t>
            </a:r>
          </a:p>
        </p:txBody>
      </p:sp>
      <p:sp>
        <p:nvSpPr>
          <p:cNvPr id="15363" name="Text Box 3"/>
          <p:cNvSpPr txBox="1">
            <a:spLocks noChangeArrowheads="1"/>
          </p:cNvSpPr>
          <p:nvPr/>
        </p:nvSpPr>
        <p:spPr bwMode="gray">
          <a:xfrm>
            <a:off x="755650" y="1341438"/>
            <a:ext cx="8050213" cy="1676400"/>
          </a:xfrm>
          <a:prstGeom prst="rect">
            <a:avLst/>
          </a:prstGeom>
          <a:noFill/>
          <a:ln w="9525">
            <a:noFill/>
            <a:miter lim="800000"/>
            <a:headEnd/>
            <a:tailEnd/>
          </a:ln>
          <a:effectLst/>
        </p:spPr>
        <p:txBody>
          <a:bodyPr>
            <a:spAutoFit/>
          </a:bodyPr>
          <a:lstStyle/>
          <a:p>
            <a:pPr>
              <a:spcBef>
                <a:spcPct val="50000"/>
              </a:spcBef>
            </a:pPr>
            <a:r>
              <a:rPr lang="en-US" altLang="zh-CN" sz="3200">
                <a:latin typeface="Times New Roman" pitchFamily="18" charset="0"/>
                <a:ea typeface="宋体" pitchFamily="2" charset="-122"/>
              </a:rPr>
              <a:t>       1956</a:t>
            </a:r>
            <a:r>
              <a:rPr lang="zh-CN" altLang="en-US" sz="3200">
                <a:latin typeface="Times New Roman" pitchFamily="18" charset="0"/>
                <a:ea typeface="宋体" pitchFamily="2" charset="-122"/>
              </a:rPr>
              <a:t>年，英国科学家英格拉姆发现镰刀状细胞贫血症患者血红蛋白</a:t>
            </a:r>
            <a:r>
              <a:rPr lang="en-US" altLang="zh-CN" sz="4000"/>
              <a:t>α</a:t>
            </a:r>
            <a:r>
              <a:rPr lang="zh-CN" altLang="en-US" sz="3200">
                <a:latin typeface="Times New Roman" pitchFamily="18" charset="0"/>
                <a:ea typeface="宋体" pitchFamily="2" charset="-122"/>
              </a:rPr>
              <a:t>肽链上，第</a:t>
            </a:r>
            <a:r>
              <a:rPr lang="en-US" altLang="zh-CN" sz="3200">
                <a:latin typeface="Times New Roman" pitchFamily="18" charset="0"/>
                <a:ea typeface="宋体" pitchFamily="2" charset="-122"/>
              </a:rPr>
              <a:t>6</a:t>
            </a:r>
            <a:r>
              <a:rPr lang="zh-CN" altLang="en-US" sz="3200">
                <a:latin typeface="Times New Roman" pitchFamily="18" charset="0"/>
                <a:ea typeface="宋体" pitchFamily="2" charset="-122"/>
              </a:rPr>
              <a:t>位的</a:t>
            </a:r>
            <a:r>
              <a:rPr lang="zh-CN" altLang="en-US" sz="2800">
                <a:solidFill>
                  <a:srgbClr val="FF0000"/>
                </a:solidFill>
                <a:latin typeface="宋体" pitchFamily="2" charset="-122"/>
                <a:ea typeface="宋体" pitchFamily="2" charset="-122"/>
              </a:rPr>
              <a:t>谷氨酸</a:t>
            </a:r>
            <a:r>
              <a:rPr lang="zh-CN" altLang="en-US" sz="3200">
                <a:latin typeface="宋体" pitchFamily="2" charset="-122"/>
                <a:ea typeface="宋体" pitchFamily="2" charset="-122"/>
              </a:rPr>
              <a:t>被</a:t>
            </a:r>
            <a:r>
              <a:rPr lang="zh-CN" altLang="en-US" sz="2800">
                <a:solidFill>
                  <a:srgbClr val="FF0000"/>
                </a:solidFill>
                <a:latin typeface="宋体" pitchFamily="2" charset="-122"/>
                <a:ea typeface="宋体" pitchFamily="2" charset="-122"/>
              </a:rPr>
              <a:t>缬氨酸</a:t>
            </a:r>
            <a:r>
              <a:rPr lang="zh-CN" altLang="en-US" sz="3200">
                <a:latin typeface="Times New Roman" pitchFamily="18" charset="0"/>
                <a:ea typeface="宋体" pitchFamily="2" charset="-122"/>
              </a:rPr>
              <a:t>取代</a:t>
            </a:r>
            <a:r>
              <a:rPr lang="zh-CN" altLang="en-US" sz="2800">
                <a:ea typeface="隶书" pitchFamily="49" charset="-122"/>
              </a:rPr>
              <a:t>。</a:t>
            </a:r>
          </a:p>
        </p:txBody>
      </p:sp>
      <p:sp>
        <p:nvSpPr>
          <p:cNvPr id="15364" name="Text Box 4"/>
          <p:cNvSpPr txBox="1">
            <a:spLocks noChangeArrowheads="1"/>
          </p:cNvSpPr>
          <p:nvPr/>
        </p:nvSpPr>
        <p:spPr bwMode="auto">
          <a:xfrm>
            <a:off x="838200" y="3200400"/>
            <a:ext cx="1073150" cy="547688"/>
          </a:xfrm>
          <a:prstGeom prst="rect">
            <a:avLst/>
          </a:prstGeom>
          <a:solidFill>
            <a:srgbClr val="99CC00"/>
          </a:solidFill>
          <a:ln w="28575">
            <a:solidFill>
              <a:srgbClr val="660066"/>
            </a:solidFill>
            <a:miter lim="800000"/>
            <a:headEnd/>
            <a:tailEnd/>
          </a:ln>
          <a:effectLst/>
        </p:spPr>
        <p:txBody>
          <a:bodyPr>
            <a:spAutoFit/>
          </a:bodyPr>
          <a:lstStyle/>
          <a:p>
            <a:pPr>
              <a:spcBef>
                <a:spcPct val="50000"/>
              </a:spcBef>
            </a:pPr>
            <a:r>
              <a:rPr lang="zh-CN" altLang="en-US" sz="2800">
                <a:solidFill>
                  <a:srgbClr val="000000"/>
                </a:solidFill>
                <a:latin typeface="楷体_GB2312" pitchFamily="49" charset="-122"/>
                <a:ea typeface="楷体_GB2312" pitchFamily="49" charset="-122"/>
              </a:rPr>
              <a:t>正常</a:t>
            </a:r>
          </a:p>
        </p:txBody>
      </p:sp>
      <p:sp>
        <p:nvSpPr>
          <p:cNvPr id="15365" name="Rectangle 5"/>
          <p:cNvSpPr>
            <a:spLocks noChangeArrowheads="1"/>
          </p:cNvSpPr>
          <p:nvPr/>
        </p:nvSpPr>
        <p:spPr bwMode="auto">
          <a:xfrm>
            <a:off x="838200" y="3886200"/>
            <a:ext cx="1073150" cy="547688"/>
          </a:xfrm>
          <a:prstGeom prst="rect">
            <a:avLst/>
          </a:prstGeom>
          <a:solidFill>
            <a:srgbClr val="FF99FF"/>
          </a:solidFill>
          <a:ln w="28575">
            <a:solidFill>
              <a:srgbClr val="660066"/>
            </a:solidFill>
            <a:miter lim="800000"/>
            <a:headEnd/>
            <a:tailEnd/>
          </a:ln>
          <a:effectLst/>
        </p:spPr>
        <p:txBody>
          <a:bodyPr>
            <a:spAutoFit/>
          </a:bodyPr>
          <a:lstStyle/>
          <a:p>
            <a:r>
              <a:rPr lang="zh-CN" altLang="en-US" sz="2800">
                <a:solidFill>
                  <a:srgbClr val="000000"/>
                </a:solidFill>
                <a:latin typeface="楷体_GB2312" pitchFamily="49" charset="-122"/>
                <a:ea typeface="楷体_GB2312" pitchFamily="49" charset="-122"/>
              </a:rPr>
              <a:t>异常</a:t>
            </a:r>
          </a:p>
        </p:txBody>
      </p:sp>
      <p:sp>
        <p:nvSpPr>
          <p:cNvPr id="15366" name="Text Box 6"/>
          <p:cNvSpPr txBox="1">
            <a:spLocks noChangeArrowheads="1"/>
          </p:cNvSpPr>
          <p:nvPr/>
        </p:nvSpPr>
        <p:spPr bwMode="auto">
          <a:xfrm>
            <a:off x="2057400" y="3200400"/>
            <a:ext cx="6705600"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000000"/>
                </a:solidFill>
                <a:latin typeface="Arial"/>
                <a:ea typeface="楷体_GB2312" pitchFamily="49" charset="-122"/>
              </a:rPr>
              <a:t>…</a:t>
            </a:r>
            <a:r>
              <a:rPr lang="zh-CN" altLang="en-US" sz="3200">
                <a:solidFill>
                  <a:srgbClr val="000000"/>
                </a:solidFill>
                <a:latin typeface="楷体_GB2312" pitchFamily="49" charset="-122"/>
                <a:ea typeface="楷体_GB2312" pitchFamily="49" charset="-122"/>
              </a:rPr>
              <a:t>－</a:t>
            </a:r>
            <a:r>
              <a:rPr lang="zh-CN" altLang="en-US" sz="2800">
                <a:solidFill>
                  <a:srgbClr val="000000"/>
                </a:solidFill>
                <a:latin typeface="楷体_GB2312" pitchFamily="49" charset="-122"/>
                <a:ea typeface="楷体_GB2312" pitchFamily="49" charset="-122"/>
              </a:rPr>
              <a:t>脯氨酸</a:t>
            </a:r>
            <a:r>
              <a:rPr lang="zh-CN" altLang="en-US" sz="3200">
                <a:solidFill>
                  <a:srgbClr val="000000"/>
                </a:solidFill>
                <a:latin typeface="楷体_GB2312" pitchFamily="49" charset="-122"/>
                <a:ea typeface="楷体_GB2312" pitchFamily="49" charset="-122"/>
              </a:rPr>
              <a:t>－</a:t>
            </a:r>
            <a:r>
              <a:rPr lang="zh-CN" altLang="en-US" sz="2800">
                <a:solidFill>
                  <a:srgbClr val="FF0000"/>
                </a:solidFill>
                <a:latin typeface="楷体_GB2312" pitchFamily="49" charset="-122"/>
                <a:ea typeface="楷体_GB2312" pitchFamily="49" charset="-122"/>
              </a:rPr>
              <a:t>谷氨酸</a:t>
            </a:r>
            <a:r>
              <a:rPr lang="zh-CN" altLang="en-US" sz="3200">
                <a:solidFill>
                  <a:srgbClr val="000000"/>
                </a:solidFill>
                <a:latin typeface="楷体_GB2312" pitchFamily="49" charset="-122"/>
                <a:ea typeface="楷体_GB2312" pitchFamily="49" charset="-122"/>
              </a:rPr>
              <a:t>－</a:t>
            </a:r>
            <a:r>
              <a:rPr lang="zh-CN" altLang="en-US" sz="2800">
                <a:solidFill>
                  <a:srgbClr val="000000"/>
                </a:solidFill>
                <a:latin typeface="楷体_GB2312" pitchFamily="49" charset="-122"/>
                <a:ea typeface="楷体_GB2312" pitchFamily="49" charset="-122"/>
              </a:rPr>
              <a:t>谷氨酸</a:t>
            </a:r>
            <a:r>
              <a:rPr lang="en-US" altLang="zh-CN" sz="3200">
                <a:solidFill>
                  <a:srgbClr val="000000"/>
                </a:solidFill>
                <a:latin typeface="Arial"/>
                <a:ea typeface="楷体_GB2312" pitchFamily="49" charset="-122"/>
              </a:rPr>
              <a:t>—…</a:t>
            </a:r>
            <a:endParaRPr lang="en-US" altLang="zh-CN" b="0">
              <a:solidFill>
                <a:srgbClr val="000000"/>
              </a:solidFill>
              <a:latin typeface="楷体_GB2312" pitchFamily="49" charset="-122"/>
              <a:ea typeface="楷体_GB2312" pitchFamily="49" charset="-122"/>
            </a:endParaRPr>
          </a:p>
        </p:txBody>
      </p:sp>
      <p:sp>
        <p:nvSpPr>
          <p:cNvPr id="15367" name="Text Box 7"/>
          <p:cNvSpPr txBox="1">
            <a:spLocks noChangeArrowheads="1"/>
          </p:cNvSpPr>
          <p:nvPr/>
        </p:nvSpPr>
        <p:spPr bwMode="auto">
          <a:xfrm>
            <a:off x="1905000" y="3886200"/>
            <a:ext cx="6781800"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000000"/>
                </a:solidFill>
                <a:latin typeface="楷体_GB2312" pitchFamily="49" charset="-122"/>
                <a:ea typeface="楷体_GB2312" pitchFamily="49" charset="-122"/>
              </a:rPr>
              <a:t> </a:t>
            </a:r>
            <a:r>
              <a:rPr lang="en-US" altLang="zh-CN" sz="3200">
                <a:solidFill>
                  <a:srgbClr val="000000"/>
                </a:solidFill>
                <a:latin typeface="Arial"/>
                <a:ea typeface="楷体_GB2312" pitchFamily="49" charset="-122"/>
              </a:rPr>
              <a:t>…</a:t>
            </a:r>
            <a:r>
              <a:rPr lang="zh-CN" altLang="en-US" sz="3200">
                <a:solidFill>
                  <a:srgbClr val="000000"/>
                </a:solidFill>
                <a:latin typeface="楷体_GB2312" pitchFamily="49" charset="-122"/>
                <a:ea typeface="楷体_GB2312" pitchFamily="49" charset="-122"/>
              </a:rPr>
              <a:t>－</a:t>
            </a:r>
            <a:r>
              <a:rPr lang="zh-CN" altLang="en-US" sz="2800">
                <a:solidFill>
                  <a:srgbClr val="000000"/>
                </a:solidFill>
                <a:latin typeface="楷体_GB2312" pitchFamily="49" charset="-122"/>
                <a:ea typeface="楷体_GB2312" pitchFamily="49" charset="-122"/>
              </a:rPr>
              <a:t>脯氨酸</a:t>
            </a:r>
            <a:r>
              <a:rPr lang="zh-CN" altLang="en-US" sz="3200">
                <a:solidFill>
                  <a:srgbClr val="000000"/>
                </a:solidFill>
                <a:latin typeface="楷体_GB2312" pitchFamily="49" charset="-122"/>
                <a:ea typeface="楷体_GB2312" pitchFamily="49" charset="-122"/>
              </a:rPr>
              <a:t>－</a:t>
            </a:r>
            <a:r>
              <a:rPr lang="zh-CN" altLang="en-US" sz="2800">
                <a:solidFill>
                  <a:srgbClr val="FF0000"/>
                </a:solidFill>
                <a:latin typeface="楷体_GB2312" pitchFamily="49" charset="-122"/>
                <a:ea typeface="楷体_GB2312" pitchFamily="49" charset="-122"/>
              </a:rPr>
              <a:t>缬氨酸</a:t>
            </a:r>
            <a:r>
              <a:rPr lang="zh-CN" altLang="en-US" sz="3200">
                <a:solidFill>
                  <a:srgbClr val="000000"/>
                </a:solidFill>
                <a:latin typeface="楷体_GB2312" pitchFamily="49" charset="-122"/>
                <a:ea typeface="楷体_GB2312" pitchFamily="49" charset="-122"/>
              </a:rPr>
              <a:t>－</a:t>
            </a:r>
            <a:r>
              <a:rPr lang="zh-CN" altLang="en-US" sz="2800">
                <a:solidFill>
                  <a:srgbClr val="000000"/>
                </a:solidFill>
                <a:latin typeface="楷体_GB2312" pitchFamily="49" charset="-122"/>
                <a:ea typeface="楷体_GB2312" pitchFamily="49" charset="-122"/>
              </a:rPr>
              <a:t>谷氨酸 </a:t>
            </a:r>
            <a:r>
              <a:rPr lang="en-US" altLang="zh-CN" sz="3200">
                <a:solidFill>
                  <a:srgbClr val="000000"/>
                </a:solidFill>
                <a:latin typeface="Arial"/>
                <a:ea typeface="楷体_GB2312" pitchFamily="49" charset="-122"/>
              </a:rPr>
              <a:t>—…</a:t>
            </a:r>
            <a:endParaRPr lang="en-US" altLang="zh-CN" b="0">
              <a:solidFill>
                <a:srgbClr val="000000"/>
              </a:solidFill>
              <a:latin typeface="楷体_GB2312" pitchFamily="49" charset="-122"/>
              <a:ea typeface="楷体_GB2312" pitchFamily="49" charset="-122"/>
            </a:endParaRPr>
          </a:p>
        </p:txBody>
      </p:sp>
      <p:sp>
        <p:nvSpPr>
          <p:cNvPr id="15368" name="Text Box 8"/>
          <p:cNvSpPr txBox="1">
            <a:spLocks noChangeArrowheads="1"/>
          </p:cNvSpPr>
          <p:nvPr/>
        </p:nvSpPr>
        <p:spPr bwMode="gray">
          <a:xfrm>
            <a:off x="7620000" y="6483350"/>
            <a:ext cx="1143000"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500" fill="hold"/>
                                        <p:tgtEl>
                                          <p:spTgt spid="15364"/>
                                        </p:tgtEl>
                                        <p:attrNameLst>
                                          <p:attrName>ppt_w</p:attrName>
                                        </p:attrNameLst>
                                      </p:cBhvr>
                                      <p:tavLst>
                                        <p:tav tm="0">
                                          <p:val>
                                            <p:fltVal val="0"/>
                                          </p:val>
                                        </p:tav>
                                        <p:tav tm="100000">
                                          <p:val>
                                            <p:strVal val="#ppt_w"/>
                                          </p:val>
                                        </p:tav>
                                      </p:tavLst>
                                    </p:anim>
                                    <p:anim calcmode="lin" valueType="num">
                                      <p:cBhvr>
                                        <p:cTn id="8" dur="500" fill="hold"/>
                                        <p:tgtEl>
                                          <p:spTgt spid="1536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5366"/>
                                        </p:tgtEl>
                                        <p:attrNameLst>
                                          <p:attrName>style.visibility</p:attrName>
                                        </p:attrNameLst>
                                      </p:cBhvr>
                                      <p:to>
                                        <p:strVal val="visible"/>
                                      </p:to>
                                    </p:set>
                                    <p:anim calcmode="lin" valueType="num">
                                      <p:cBhvr>
                                        <p:cTn id="11" dur="500" fill="hold"/>
                                        <p:tgtEl>
                                          <p:spTgt spid="15366"/>
                                        </p:tgtEl>
                                        <p:attrNameLst>
                                          <p:attrName>ppt_w</p:attrName>
                                        </p:attrNameLst>
                                      </p:cBhvr>
                                      <p:tavLst>
                                        <p:tav tm="0">
                                          <p:val>
                                            <p:fltVal val="0"/>
                                          </p:val>
                                        </p:tav>
                                        <p:tav tm="100000">
                                          <p:val>
                                            <p:strVal val="#ppt_w"/>
                                          </p:val>
                                        </p:tav>
                                      </p:tavLst>
                                    </p:anim>
                                    <p:anim calcmode="lin" valueType="num">
                                      <p:cBhvr>
                                        <p:cTn id="12" dur="500" fill="hold"/>
                                        <p:tgtEl>
                                          <p:spTgt spid="15366"/>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 calcmode="lin" valueType="num">
                                      <p:cBhvr>
                                        <p:cTn id="17" dur="500" fill="hold"/>
                                        <p:tgtEl>
                                          <p:spTgt spid="15365"/>
                                        </p:tgtEl>
                                        <p:attrNameLst>
                                          <p:attrName>ppt_w</p:attrName>
                                        </p:attrNameLst>
                                      </p:cBhvr>
                                      <p:tavLst>
                                        <p:tav tm="0">
                                          <p:val>
                                            <p:fltVal val="0"/>
                                          </p:val>
                                        </p:tav>
                                        <p:tav tm="100000">
                                          <p:val>
                                            <p:strVal val="#ppt_w"/>
                                          </p:val>
                                        </p:tav>
                                      </p:tavLst>
                                    </p:anim>
                                    <p:anim calcmode="lin" valueType="num">
                                      <p:cBhvr>
                                        <p:cTn id="18" dur="500" fill="hold"/>
                                        <p:tgtEl>
                                          <p:spTgt spid="15365"/>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5367"/>
                                        </p:tgtEl>
                                        <p:attrNameLst>
                                          <p:attrName>style.visibility</p:attrName>
                                        </p:attrNameLst>
                                      </p:cBhvr>
                                      <p:to>
                                        <p:strVal val="visible"/>
                                      </p:to>
                                    </p:set>
                                    <p:anim calcmode="lin" valueType="num">
                                      <p:cBhvr>
                                        <p:cTn id="21" dur="500" fill="hold"/>
                                        <p:tgtEl>
                                          <p:spTgt spid="15367"/>
                                        </p:tgtEl>
                                        <p:attrNameLst>
                                          <p:attrName>ppt_w</p:attrName>
                                        </p:attrNameLst>
                                      </p:cBhvr>
                                      <p:tavLst>
                                        <p:tav tm="0">
                                          <p:val>
                                            <p:fltVal val="0"/>
                                          </p:val>
                                        </p:tav>
                                        <p:tav tm="100000">
                                          <p:val>
                                            <p:strVal val="#ppt_w"/>
                                          </p:val>
                                        </p:tav>
                                      </p:tavLst>
                                    </p:anim>
                                    <p:anim calcmode="lin" valueType="num">
                                      <p:cBhvr>
                                        <p:cTn id="22" dur="500" fill="hold"/>
                                        <p:tgtEl>
                                          <p:spTgt spid="15367"/>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2">
                                            <p:txEl>
                                              <p:pRg st="0" end="0"/>
                                            </p:txEl>
                                          </p:spTgt>
                                        </p:tgtEl>
                                        <p:attrNameLst>
                                          <p:attrName>style.visibility</p:attrName>
                                        </p:attrNameLst>
                                      </p:cBhvr>
                                      <p:to>
                                        <p:strVal val="visible"/>
                                      </p:to>
                                    </p:set>
                                    <p:animEffect transition="in" filter="wipe(left)">
                                      <p:cBhvr>
                                        <p:cTn id="27" dur="500"/>
                                        <p:tgtEl>
                                          <p:spTgt spid="153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2">
                                            <p:txEl>
                                              <p:pRg st="1" end="1"/>
                                            </p:txEl>
                                          </p:spTgt>
                                        </p:tgtEl>
                                        <p:attrNameLst>
                                          <p:attrName>style.visibility</p:attrName>
                                        </p:attrNameLst>
                                      </p:cBhvr>
                                      <p:to>
                                        <p:strVal val="visible"/>
                                      </p:to>
                                    </p:set>
                                    <p:animEffect transition="in" filter="wipe(left)">
                                      <p:cBhvr>
                                        <p:cTn id="32" dur="50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P spid="15364" grpId="0" animBg="1" autoUpdateAnimBg="0"/>
      <p:bldP spid="15365" grpId="0" animBg="1" autoUpdateAnimBg="0"/>
      <p:bldP spid="15366" grpId="0" autoUpdateAnimBg="0"/>
      <p:bldP spid="1536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2"/>
          <p:cNvSpPr>
            <a:spLocks noGrp="1"/>
          </p:cNvSpPr>
          <p:nvPr>
            <p:ph type="dt" sz="half" idx="11"/>
          </p:nvPr>
        </p:nvSpPr>
        <p:spPr/>
        <p:txBody>
          <a:bodyPr/>
          <a:lstStyle/>
          <a:p>
            <a:fld id="{64E196C0-5B1F-4D4B-AEE0-12BD90A2BDC1}" type="datetime1">
              <a:rPr lang="zh-CN" altLang="en-US"/>
              <a:pPr/>
              <a:t>2015-5-21</a:t>
            </a:fld>
            <a:endParaRPr lang="en-US" altLang="zh-CN"/>
          </a:p>
        </p:txBody>
      </p:sp>
      <p:sp>
        <p:nvSpPr>
          <p:cNvPr id="16386" name="Rectangle 2"/>
          <p:cNvSpPr>
            <a:spLocks noChangeArrowheads="1"/>
          </p:cNvSpPr>
          <p:nvPr/>
        </p:nvSpPr>
        <p:spPr bwMode="auto">
          <a:xfrm>
            <a:off x="2133600" y="304800"/>
            <a:ext cx="4953000" cy="685800"/>
          </a:xfrm>
          <a:prstGeom prst="rect">
            <a:avLst/>
          </a:prstGeom>
          <a:gradFill rotWithShape="1">
            <a:gsLst>
              <a:gs pos="0">
                <a:schemeClr val="hlink"/>
              </a:gs>
              <a:gs pos="100000">
                <a:schemeClr val="hlink">
                  <a:gamma/>
                  <a:tint val="19216"/>
                  <a:invGamma/>
                </a:schemeClr>
              </a:gs>
            </a:gsLst>
            <a:lin ang="0" scaled="1"/>
          </a:gradFill>
          <a:ln w="9525">
            <a:noFill/>
            <a:miter lim="800000"/>
            <a:headEnd/>
            <a:tailEnd/>
          </a:ln>
          <a:effectLst/>
        </p:spPr>
        <p:txBody>
          <a:bodyPr/>
          <a:lstStyle/>
          <a:p>
            <a:r>
              <a:rPr lang="zh-CN" altLang="en-US" sz="3200">
                <a:latin typeface="楷体_GB2312" pitchFamily="49" charset="-122"/>
                <a:ea typeface="楷体_GB2312" pitchFamily="49" charset="-122"/>
              </a:rPr>
              <a:t>思考与讨论</a:t>
            </a:r>
          </a:p>
        </p:txBody>
      </p:sp>
      <p:sp>
        <p:nvSpPr>
          <p:cNvPr id="16387" name="Rectangle 3"/>
          <p:cNvSpPr>
            <a:spLocks noChangeArrowheads="1"/>
          </p:cNvSpPr>
          <p:nvPr/>
        </p:nvSpPr>
        <p:spPr bwMode="auto">
          <a:xfrm>
            <a:off x="304800" y="914400"/>
            <a:ext cx="6629400" cy="4495800"/>
          </a:xfrm>
          <a:prstGeom prst="rect">
            <a:avLst/>
          </a:prstGeom>
          <a:gradFill rotWithShape="1">
            <a:gsLst>
              <a:gs pos="0">
                <a:srgbClr val="CCFFCC"/>
              </a:gs>
              <a:gs pos="100000">
                <a:srgbClr val="CCFFCC">
                  <a:gamma/>
                  <a:tint val="15686"/>
                  <a:invGamma/>
                </a:srgbClr>
              </a:gs>
            </a:gsLst>
            <a:lin ang="5400000" scaled="1"/>
          </a:gradFill>
          <a:ln w="19050">
            <a:solidFill>
              <a:srgbClr val="000000"/>
            </a:solidFill>
            <a:miter lim="800000"/>
            <a:headEnd/>
            <a:tailEnd/>
          </a:ln>
          <a:effectLst/>
        </p:spPr>
        <p:txBody>
          <a:bodyPr wrap="none" anchor="ctr"/>
          <a:lstStyle/>
          <a:p>
            <a:endParaRPr lang="zh-CN" altLang="en-US"/>
          </a:p>
        </p:txBody>
      </p:sp>
      <p:grpSp>
        <p:nvGrpSpPr>
          <p:cNvPr id="16388" name="Group 4"/>
          <p:cNvGrpSpPr>
            <a:grpSpLocks/>
          </p:cNvGrpSpPr>
          <p:nvPr/>
        </p:nvGrpSpPr>
        <p:grpSpPr bwMode="auto">
          <a:xfrm>
            <a:off x="2598738" y="979488"/>
            <a:ext cx="1247775" cy="1173162"/>
            <a:chOff x="2286" y="2890"/>
            <a:chExt cx="786" cy="739"/>
          </a:xfrm>
        </p:grpSpPr>
        <p:sp>
          <p:nvSpPr>
            <p:cNvPr id="16389" name="Line 5"/>
            <p:cNvSpPr>
              <a:spLocks noChangeShapeType="1"/>
            </p:cNvSpPr>
            <p:nvPr/>
          </p:nvSpPr>
          <p:spPr bwMode="auto">
            <a:xfrm flipV="1">
              <a:off x="2357" y="3312"/>
              <a:ext cx="523" cy="0"/>
            </a:xfrm>
            <a:prstGeom prst="line">
              <a:avLst/>
            </a:prstGeom>
            <a:noFill/>
            <a:ln w="9525">
              <a:solidFill>
                <a:srgbClr val="000000"/>
              </a:solidFill>
              <a:round/>
              <a:headEnd/>
              <a:tailEnd/>
            </a:ln>
            <a:effectLst/>
          </p:spPr>
          <p:txBody>
            <a:bodyPr wrap="none"/>
            <a:lstStyle/>
            <a:p>
              <a:endParaRPr lang="zh-CN" altLang="en-US"/>
            </a:p>
          </p:txBody>
        </p:sp>
        <p:sp>
          <p:nvSpPr>
            <p:cNvPr id="16390" name="Text Box 6"/>
            <p:cNvSpPr txBox="1">
              <a:spLocks noChangeArrowheads="1"/>
            </p:cNvSpPr>
            <p:nvPr/>
          </p:nvSpPr>
          <p:spPr bwMode="auto">
            <a:xfrm>
              <a:off x="2286" y="3264"/>
              <a:ext cx="786" cy="365"/>
            </a:xfrm>
            <a:prstGeom prst="rect">
              <a:avLst/>
            </a:prstGeom>
            <a:noFill/>
            <a:ln w="9525">
              <a:noFill/>
              <a:miter lim="800000"/>
              <a:headEnd/>
              <a:tailEnd/>
            </a:ln>
            <a:effectLst/>
          </p:spPr>
          <p:txBody>
            <a:bodyPr>
              <a:spAutoFit/>
            </a:bodyPr>
            <a:lstStyle/>
            <a:p>
              <a:r>
                <a:rPr kumimoji="1" lang="en-US" altLang="zh-CN" sz="3200">
                  <a:latin typeface="华文新魏" pitchFamily="2" charset="-122"/>
                </a:rPr>
                <a:t>CTT</a:t>
              </a:r>
            </a:p>
          </p:txBody>
        </p:sp>
        <p:sp>
          <p:nvSpPr>
            <p:cNvPr id="16391" name="Line 7"/>
            <p:cNvSpPr>
              <a:spLocks noChangeShapeType="1"/>
            </p:cNvSpPr>
            <p:nvPr/>
          </p:nvSpPr>
          <p:spPr bwMode="auto">
            <a:xfrm>
              <a:off x="2352" y="3264"/>
              <a:ext cx="528" cy="0"/>
            </a:xfrm>
            <a:prstGeom prst="line">
              <a:avLst/>
            </a:prstGeom>
            <a:noFill/>
            <a:ln w="9525">
              <a:solidFill>
                <a:srgbClr val="000000"/>
              </a:solidFill>
              <a:round/>
              <a:headEnd/>
              <a:tailEnd/>
            </a:ln>
            <a:effectLst/>
          </p:spPr>
          <p:txBody>
            <a:bodyPr wrap="none"/>
            <a:lstStyle/>
            <a:p>
              <a:endParaRPr lang="zh-CN" altLang="en-US"/>
            </a:p>
          </p:txBody>
        </p:sp>
        <p:sp>
          <p:nvSpPr>
            <p:cNvPr id="16392" name="Text Box 8"/>
            <p:cNvSpPr txBox="1">
              <a:spLocks noChangeArrowheads="1"/>
            </p:cNvSpPr>
            <p:nvPr/>
          </p:nvSpPr>
          <p:spPr bwMode="auto">
            <a:xfrm>
              <a:off x="2309" y="2890"/>
              <a:ext cx="646"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GAA</a:t>
              </a:r>
            </a:p>
          </p:txBody>
        </p:sp>
      </p:grpSp>
      <p:sp>
        <p:nvSpPr>
          <p:cNvPr id="16393" name="Text Box 9"/>
          <p:cNvSpPr txBox="1">
            <a:spLocks noChangeArrowheads="1"/>
          </p:cNvSpPr>
          <p:nvPr/>
        </p:nvSpPr>
        <p:spPr bwMode="auto">
          <a:xfrm>
            <a:off x="2438400" y="3429000"/>
            <a:ext cx="1930400" cy="579438"/>
          </a:xfrm>
          <a:prstGeom prst="rect">
            <a:avLst/>
          </a:prstGeom>
          <a:noFill/>
          <a:ln w="9525">
            <a:noFill/>
            <a:miter lim="800000"/>
            <a:headEnd/>
            <a:tailEnd/>
          </a:ln>
          <a:effectLst/>
        </p:spPr>
        <p:txBody>
          <a:bodyPr>
            <a:spAutoFit/>
          </a:bodyPr>
          <a:lstStyle/>
          <a:p>
            <a:r>
              <a:rPr kumimoji="1" lang="zh-CN" altLang="en-US" sz="3200">
                <a:latin typeface="楷体_GB2312" pitchFamily="49" charset="-122"/>
                <a:ea typeface="楷体_GB2312" pitchFamily="49" charset="-122"/>
              </a:rPr>
              <a:t>谷氨酸</a:t>
            </a:r>
          </a:p>
        </p:txBody>
      </p:sp>
      <p:sp>
        <p:nvSpPr>
          <p:cNvPr id="16394" name="Text Box 10"/>
          <p:cNvSpPr txBox="1">
            <a:spLocks noChangeArrowheads="1"/>
          </p:cNvSpPr>
          <p:nvPr/>
        </p:nvSpPr>
        <p:spPr bwMode="auto">
          <a:xfrm>
            <a:off x="5029200" y="3429000"/>
            <a:ext cx="1930400" cy="579438"/>
          </a:xfrm>
          <a:prstGeom prst="rect">
            <a:avLst/>
          </a:prstGeom>
          <a:noFill/>
          <a:ln w="9525">
            <a:noFill/>
            <a:miter lim="800000"/>
            <a:headEnd/>
            <a:tailEnd/>
          </a:ln>
          <a:effectLst/>
        </p:spPr>
        <p:txBody>
          <a:bodyPr>
            <a:spAutoFit/>
          </a:bodyPr>
          <a:lstStyle/>
          <a:p>
            <a:r>
              <a:rPr kumimoji="1" lang="zh-CN" altLang="en-US" sz="3200">
                <a:latin typeface="楷体_GB2312" pitchFamily="49" charset="-122"/>
                <a:ea typeface="楷体_GB2312" pitchFamily="49" charset="-122"/>
              </a:rPr>
              <a:t>缬氨酸</a:t>
            </a:r>
          </a:p>
        </p:txBody>
      </p:sp>
      <p:grpSp>
        <p:nvGrpSpPr>
          <p:cNvPr id="16395" name="Group 11"/>
          <p:cNvGrpSpPr>
            <a:grpSpLocks/>
          </p:cNvGrpSpPr>
          <p:nvPr/>
        </p:nvGrpSpPr>
        <p:grpSpPr bwMode="auto">
          <a:xfrm>
            <a:off x="381000" y="1236663"/>
            <a:ext cx="1524000" cy="3959225"/>
            <a:chOff x="192" y="395"/>
            <a:chExt cx="960" cy="2494"/>
          </a:xfrm>
        </p:grpSpPr>
        <p:sp>
          <p:nvSpPr>
            <p:cNvPr id="16396" name="Text Box 12"/>
            <p:cNvSpPr txBox="1">
              <a:spLocks noChangeArrowheads="1"/>
            </p:cNvSpPr>
            <p:nvPr/>
          </p:nvSpPr>
          <p:spPr bwMode="auto">
            <a:xfrm>
              <a:off x="336" y="395"/>
              <a:ext cx="680"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DNA</a:t>
              </a:r>
            </a:p>
          </p:txBody>
        </p:sp>
        <p:sp>
          <p:nvSpPr>
            <p:cNvPr id="16397" name="Text Box 13"/>
            <p:cNvSpPr txBox="1">
              <a:spLocks noChangeArrowheads="1"/>
            </p:cNvSpPr>
            <p:nvPr/>
          </p:nvSpPr>
          <p:spPr bwMode="auto">
            <a:xfrm>
              <a:off x="240" y="1104"/>
              <a:ext cx="912" cy="365"/>
            </a:xfrm>
            <a:prstGeom prst="rect">
              <a:avLst/>
            </a:prstGeom>
            <a:noFill/>
            <a:ln w="9525">
              <a:noFill/>
              <a:miter lim="800000"/>
              <a:headEnd/>
              <a:tailEnd/>
            </a:ln>
            <a:effectLst/>
          </p:spPr>
          <p:txBody>
            <a:bodyPr>
              <a:spAutoFit/>
            </a:bodyPr>
            <a:lstStyle/>
            <a:p>
              <a:r>
                <a:rPr kumimoji="1" lang="en-US" altLang="zh-CN" sz="3200">
                  <a:latin typeface="华文新魏" pitchFamily="2" charset="-122"/>
                </a:rPr>
                <a:t>mRNA</a:t>
              </a:r>
            </a:p>
          </p:txBody>
        </p:sp>
        <p:sp>
          <p:nvSpPr>
            <p:cNvPr id="16398" name="Text Box 14"/>
            <p:cNvSpPr txBox="1">
              <a:spLocks noChangeArrowheads="1"/>
            </p:cNvSpPr>
            <p:nvPr/>
          </p:nvSpPr>
          <p:spPr bwMode="auto">
            <a:xfrm>
              <a:off x="192" y="1804"/>
              <a:ext cx="884" cy="365"/>
            </a:xfrm>
            <a:prstGeom prst="rect">
              <a:avLst/>
            </a:prstGeom>
            <a:noFill/>
            <a:ln w="9525">
              <a:noFill/>
              <a:miter lim="800000"/>
              <a:headEnd/>
              <a:tailEnd/>
            </a:ln>
            <a:effectLst/>
          </p:spPr>
          <p:txBody>
            <a:bodyPr wrap="none">
              <a:spAutoFit/>
            </a:bodyPr>
            <a:lstStyle/>
            <a:p>
              <a:r>
                <a:rPr kumimoji="1" lang="zh-CN" altLang="en-US" sz="3200">
                  <a:latin typeface="华文新魏" pitchFamily="2" charset="-122"/>
                </a:rPr>
                <a:t>氨基酸</a:t>
              </a:r>
            </a:p>
          </p:txBody>
        </p:sp>
        <p:sp>
          <p:nvSpPr>
            <p:cNvPr id="16399" name="Text Box 15"/>
            <p:cNvSpPr txBox="1">
              <a:spLocks noChangeArrowheads="1"/>
            </p:cNvSpPr>
            <p:nvPr/>
          </p:nvSpPr>
          <p:spPr bwMode="auto">
            <a:xfrm>
              <a:off x="192" y="2524"/>
              <a:ext cx="884" cy="365"/>
            </a:xfrm>
            <a:prstGeom prst="rect">
              <a:avLst/>
            </a:prstGeom>
            <a:noFill/>
            <a:ln w="9525">
              <a:noFill/>
              <a:miter lim="800000"/>
              <a:headEnd/>
              <a:tailEnd/>
            </a:ln>
            <a:effectLst/>
          </p:spPr>
          <p:txBody>
            <a:bodyPr wrap="none">
              <a:spAutoFit/>
            </a:bodyPr>
            <a:lstStyle/>
            <a:p>
              <a:r>
                <a:rPr kumimoji="1" lang="zh-CN" altLang="en-US" sz="3200">
                  <a:latin typeface="华文新魏" pitchFamily="2" charset="-122"/>
                </a:rPr>
                <a:t>蛋白质</a:t>
              </a:r>
            </a:p>
          </p:txBody>
        </p:sp>
      </p:grpSp>
      <p:sp>
        <p:nvSpPr>
          <p:cNvPr id="16400" name="Text Box 16"/>
          <p:cNvSpPr txBox="1">
            <a:spLocks noChangeArrowheads="1"/>
          </p:cNvSpPr>
          <p:nvPr/>
        </p:nvSpPr>
        <p:spPr bwMode="auto">
          <a:xfrm>
            <a:off x="2514600" y="4648200"/>
            <a:ext cx="1371600" cy="579438"/>
          </a:xfrm>
          <a:prstGeom prst="rect">
            <a:avLst/>
          </a:prstGeom>
          <a:noFill/>
          <a:ln w="9525">
            <a:noFill/>
            <a:miter lim="800000"/>
            <a:headEnd/>
            <a:tailEnd/>
          </a:ln>
          <a:effectLst/>
        </p:spPr>
        <p:txBody>
          <a:bodyPr>
            <a:spAutoFit/>
          </a:bodyPr>
          <a:lstStyle/>
          <a:p>
            <a:r>
              <a:rPr kumimoji="1" lang="zh-CN" altLang="en-US" sz="3200">
                <a:latin typeface="楷体_GB2312" pitchFamily="49" charset="-122"/>
                <a:ea typeface="楷体_GB2312" pitchFamily="49" charset="-122"/>
              </a:rPr>
              <a:t>正常</a:t>
            </a:r>
          </a:p>
        </p:txBody>
      </p:sp>
      <p:sp>
        <p:nvSpPr>
          <p:cNvPr id="16401" name="Text Box 17"/>
          <p:cNvSpPr txBox="1">
            <a:spLocks noChangeArrowheads="1"/>
          </p:cNvSpPr>
          <p:nvPr/>
        </p:nvSpPr>
        <p:spPr bwMode="auto">
          <a:xfrm>
            <a:off x="5181600" y="4648200"/>
            <a:ext cx="1371600" cy="579438"/>
          </a:xfrm>
          <a:prstGeom prst="rect">
            <a:avLst/>
          </a:prstGeom>
          <a:noFill/>
          <a:ln w="9525">
            <a:noFill/>
            <a:miter lim="800000"/>
            <a:headEnd/>
            <a:tailEnd/>
          </a:ln>
          <a:effectLst/>
        </p:spPr>
        <p:txBody>
          <a:bodyPr>
            <a:spAutoFit/>
          </a:bodyPr>
          <a:lstStyle/>
          <a:p>
            <a:r>
              <a:rPr kumimoji="1" lang="zh-CN" altLang="en-US" sz="3200">
                <a:latin typeface="楷体_GB2312" pitchFamily="49" charset="-122"/>
                <a:ea typeface="楷体_GB2312" pitchFamily="49" charset="-122"/>
              </a:rPr>
              <a:t>异常</a:t>
            </a:r>
          </a:p>
        </p:txBody>
      </p:sp>
      <p:grpSp>
        <p:nvGrpSpPr>
          <p:cNvPr id="16402" name="Group 18"/>
          <p:cNvGrpSpPr>
            <a:grpSpLocks/>
          </p:cNvGrpSpPr>
          <p:nvPr/>
        </p:nvGrpSpPr>
        <p:grpSpPr bwMode="auto">
          <a:xfrm>
            <a:off x="5256213" y="2384425"/>
            <a:ext cx="1143000" cy="579438"/>
            <a:chOff x="3936" y="2190"/>
            <a:chExt cx="672" cy="365"/>
          </a:xfrm>
        </p:grpSpPr>
        <p:sp>
          <p:nvSpPr>
            <p:cNvPr id="16403" name="Line 19"/>
            <p:cNvSpPr>
              <a:spLocks noChangeShapeType="1"/>
            </p:cNvSpPr>
            <p:nvPr/>
          </p:nvSpPr>
          <p:spPr bwMode="auto">
            <a:xfrm>
              <a:off x="3989" y="2494"/>
              <a:ext cx="619" cy="2"/>
            </a:xfrm>
            <a:prstGeom prst="line">
              <a:avLst/>
            </a:prstGeom>
            <a:noFill/>
            <a:ln w="9525">
              <a:solidFill>
                <a:srgbClr val="000000"/>
              </a:solidFill>
              <a:round/>
              <a:headEnd/>
              <a:tailEnd/>
            </a:ln>
            <a:effectLst/>
          </p:spPr>
          <p:txBody>
            <a:bodyPr wrap="none"/>
            <a:lstStyle/>
            <a:p>
              <a:endParaRPr lang="zh-CN" altLang="en-US"/>
            </a:p>
          </p:txBody>
        </p:sp>
        <p:sp>
          <p:nvSpPr>
            <p:cNvPr id="16404" name="Text Box 20"/>
            <p:cNvSpPr txBox="1">
              <a:spLocks noChangeArrowheads="1"/>
            </p:cNvSpPr>
            <p:nvPr/>
          </p:nvSpPr>
          <p:spPr bwMode="auto">
            <a:xfrm>
              <a:off x="3936" y="2190"/>
              <a:ext cx="623"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GUA</a:t>
              </a:r>
            </a:p>
          </p:txBody>
        </p:sp>
      </p:grpSp>
      <p:grpSp>
        <p:nvGrpSpPr>
          <p:cNvPr id="16405" name="Group 21"/>
          <p:cNvGrpSpPr>
            <a:grpSpLocks/>
          </p:cNvGrpSpPr>
          <p:nvPr/>
        </p:nvGrpSpPr>
        <p:grpSpPr bwMode="auto">
          <a:xfrm>
            <a:off x="5257800" y="931863"/>
            <a:ext cx="1014413" cy="1189037"/>
            <a:chOff x="3264" y="203"/>
            <a:chExt cx="639" cy="749"/>
          </a:xfrm>
        </p:grpSpPr>
        <p:sp>
          <p:nvSpPr>
            <p:cNvPr id="16406" name="Line 22"/>
            <p:cNvSpPr>
              <a:spLocks noChangeShapeType="1"/>
            </p:cNvSpPr>
            <p:nvPr/>
          </p:nvSpPr>
          <p:spPr bwMode="auto">
            <a:xfrm>
              <a:off x="3312" y="625"/>
              <a:ext cx="528" cy="0"/>
            </a:xfrm>
            <a:prstGeom prst="line">
              <a:avLst/>
            </a:prstGeom>
            <a:noFill/>
            <a:ln w="9525">
              <a:solidFill>
                <a:srgbClr val="000000"/>
              </a:solidFill>
              <a:round/>
              <a:headEnd/>
              <a:tailEnd/>
            </a:ln>
            <a:effectLst/>
          </p:spPr>
          <p:txBody>
            <a:bodyPr wrap="none"/>
            <a:lstStyle/>
            <a:p>
              <a:endParaRPr lang="zh-CN" altLang="en-US"/>
            </a:p>
          </p:txBody>
        </p:sp>
        <p:sp>
          <p:nvSpPr>
            <p:cNvPr id="16407" name="Text Box 23"/>
            <p:cNvSpPr txBox="1">
              <a:spLocks noChangeArrowheads="1"/>
            </p:cNvSpPr>
            <p:nvPr/>
          </p:nvSpPr>
          <p:spPr bwMode="auto">
            <a:xfrm>
              <a:off x="3264" y="587"/>
              <a:ext cx="608"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CAT</a:t>
              </a:r>
            </a:p>
          </p:txBody>
        </p:sp>
        <p:sp>
          <p:nvSpPr>
            <p:cNvPr id="16408" name="Line 24"/>
            <p:cNvSpPr>
              <a:spLocks noChangeShapeType="1"/>
            </p:cNvSpPr>
            <p:nvPr/>
          </p:nvSpPr>
          <p:spPr bwMode="auto">
            <a:xfrm>
              <a:off x="3312" y="577"/>
              <a:ext cx="528" cy="0"/>
            </a:xfrm>
            <a:prstGeom prst="line">
              <a:avLst/>
            </a:prstGeom>
            <a:noFill/>
            <a:ln w="9525">
              <a:solidFill>
                <a:srgbClr val="000000"/>
              </a:solidFill>
              <a:round/>
              <a:headEnd/>
              <a:tailEnd/>
            </a:ln>
            <a:effectLst/>
          </p:spPr>
          <p:txBody>
            <a:bodyPr wrap="none"/>
            <a:lstStyle/>
            <a:p>
              <a:endParaRPr lang="zh-CN" altLang="en-US"/>
            </a:p>
          </p:txBody>
        </p:sp>
        <p:sp>
          <p:nvSpPr>
            <p:cNvPr id="16409" name="Text Box 25"/>
            <p:cNvSpPr txBox="1">
              <a:spLocks noChangeArrowheads="1"/>
            </p:cNvSpPr>
            <p:nvPr/>
          </p:nvSpPr>
          <p:spPr bwMode="auto">
            <a:xfrm>
              <a:off x="3275" y="203"/>
              <a:ext cx="628"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GTA</a:t>
              </a:r>
            </a:p>
          </p:txBody>
        </p:sp>
      </p:grpSp>
      <p:grpSp>
        <p:nvGrpSpPr>
          <p:cNvPr id="16410" name="Group 26"/>
          <p:cNvGrpSpPr>
            <a:grpSpLocks/>
          </p:cNvGrpSpPr>
          <p:nvPr/>
        </p:nvGrpSpPr>
        <p:grpSpPr bwMode="auto">
          <a:xfrm>
            <a:off x="3657600" y="958850"/>
            <a:ext cx="1371600" cy="593725"/>
            <a:chOff x="2832" y="2698"/>
            <a:chExt cx="864" cy="374"/>
          </a:xfrm>
        </p:grpSpPr>
        <p:sp>
          <p:nvSpPr>
            <p:cNvPr id="16411" name="Line 27"/>
            <p:cNvSpPr>
              <a:spLocks noChangeShapeType="1"/>
            </p:cNvSpPr>
            <p:nvPr/>
          </p:nvSpPr>
          <p:spPr bwMode="auto">
            <a:xfrm>
              <a:off x="2832" y="3072"/>
              <a:ext cx="864" cy="0"/>
            </a:xfrm>
            <a:prstGeom prst="line">
              <a:avLst/>
            </a:prstGeom>
            <a:noFill/>
            <a:ln w="38100">
              <a:solidFill>
                <a:srgbClr val="000000"/>
              </a:solidFill>
              <a:round/>
              <a:headEnd/>
              <a:tailEnd type="triangle" w="med" len="med"/>
            </a:ln>
            <a:effectLst/>
          </p:spPr>
          <p:txBody>
            <a:bodyPr wrap="none"/>
            <a:lstStyle/>
            <a:p>
              <a:endParaRPr lang="zh-CN" altLang="en-US"/>
            </a:p>
          </p:txBody>
        </p:sp>
        <p:sp>
          <p:nvSpPr>
            <p:cNvPr id="16412" name="Text Box 28"/>
            <p:cNvSpPr txBox="1">
              <a:spLocks noChangeArrowheads="1"/>
            </p:cNvSpPr>
            <p:nvPr/>
          </p:nvSpPr>
          <p:spPr bwMode="auto">
            <a:xfrm>
              <a:off x="3002" y="2698"/>
              <a:ext cx="628" cy="365"/>
            </a:xfrm>
            <a:prstGeom prst="rect">
              <a:avLst/>
            </a:prstGeom>
            <a:noFill/>
            <a:ln w="38100">
              <a:noFill/>
              <a:miter lim="800000"/>
              <a:headEnd/>
              <a:tailEnd/>
            </a:ln>
            <a:effectLst/>
          </p:spPr>
          <p:txBody>
            <a:bodyPr wrap="none">
              <a:spAutoFit/>
            </a:bodyPr>
            <a:lstStyle/>
            <a:p>
              <a:r>
                <a:rPr kumimoji="1" lang="zh-CN" altLang="en-US" sz="3200">
                  <a:latin typeface="华文新魏" pitchFamily="2" charset="-122"/>
                </a:rPr>
                <a:t>突变</a:t>
              </a:r>
            </a:p>
          </p:txBody>
        </p:sp>
      </p:grpSp>
      <p:grpSp>
        <p:nvGrpSpPr>
          <p:cNvPr id="16413" name="Group 29"/>
          <p:cNvGrpSpPr>
            <a:grpSpLocks/>
          </p:cNvGrpSpPr>
          <p:nvPr/>
        </p:nvGrpSpPr>
        <p:grpSpPr bwMode="auto">
          <a:xfrm>
            <a:off x="2667000" y="2379663"/>
            <a:ext cx="1025525" cy="579437"/>
            <a:chOff x="2256" y="2171"/>
            <a:chExt cx="603" cy="365"/>
          </a:xfrm>
        </p:grpSpPr>
        <p:sp>
          <p:nvSpPr>
            <p:cNvPr id="16414" name="Text Box 30"/>
            <p:cNvSpPr txBox="1">
              <a:spLocks noChangeArrowheads="1"/>
            </p:cNvSpPr>
            <p:nvPr/>
          </p:nvSpPr>
          <p:spPr bwMode="auto">
            <a:xfrm>
              <a:off x="2256" y="2171"/>
              <a:ext cx="603" cy="365"/>
            </a:xfrm>
            <a:prstGeom prst="rect">
              <a:avLst/>
            </a:prstGeom>
            <a:noFill/>
            <a:ln w="9525">
              <a:noFill/>
              <a:miter lim="800000"/>
              <a:headEnd/>
              <a:tailEnd/>
            </a:ln>
            <a:effectLst/>
          </p:spPr>
          <p:txBody>
            <a:bodyPr wrap="none">
              <a:spAutoFit/>
            </a:bodyPr>
            <a:lstStyle/>
            <a:p>
              <a:r>
                <a:rPr kumimoji="1" lang="en-US" altLang="zh-CN" sz="3200">
                  <a:latin typeface="华文新魏" pitchFamily="2" charset="-122"/>
                </a:rPr>
                <a:t>GAA</a:t>
              </a:r>
            </a:p>
          </p:txBody>
        </p:sp>
        <p:sp>
          <p:nvSpPr>
            <p:cNvPr id="16415" name="Line 31"/>
            <p:cNvSpPr>
              <a:spLocks noChangeShapeType="1"/>
            </p:cNvSpPr>
            <p:nvPr/>
          </p:nvSpPr>
          <p:spPr bwMode="auto">
            <a:xfrm>
              <a:off x="2304" y="2496"/>
              <a:ext cx="528" cy="0"/>
            </a:xfrm>
            <a:prstGeom prst="line">
              <a:avLst/>
            </a:prstGeom>
            <a:noFill/>
            <a:ln w="9525">
              <a:solidFill>
                <a:srgbClr val="000000"/>
              </a:solidFill>
              <a:round/>
              <a:headEnd/>
              <a:tailEnd/>
            </a:ln>
            <a:effectLst/>
          </p:spPr>
          <p:txBody>
            <a:bodyPr wrap="none"/>
            <a:lstStyle/>
            <a:p>
              <a:endParaRPr lang="zh-CN" altLang="en-US"/>
            </a:p>
          </p:txBody>
        </p:sp>
      </p:grpSp>
      <p:sp>
        <p:nvSpPr>
          <p:cNvPr id="16416" name="Text Box 32"/>
          <p:cNvSpPr txBox="1">
            <a:spLocks noChangeArrowheads="1"/>
          </p:cNvSpPr>
          <p:nvPr/>
        </p:nvSpPr>
        <p:spPr bwMode="auto">
          <a:xfrm>
            <a:off x="6934200" y="3505200"/>
            <a:ext cx="2209800" cy="519113"/>
          </a:xfrm>
          <a:prstGeom prst="rect">
            <a:avLst/>
          </a:prstGeom>
          <a:noFill/>
          <a:ln w="9525">
            <a:noFill/>
            <a:miter lim="800000"/>
            <a:headEnd/>
            <a:tailEnd/>
          </a:ln>
          <a:effectLst/>
        </p:spPr>
        <p:txBody>
          <a:bodyPr>
            <a:spAutoFit/>
          </a:bodyPr>
          <a:lstStyle/>
          <a:p>
            <a:pPr>
              <a:spcBef>
                <a:spcPct val="50000"/>
              </a:spcBef>
            </a:pPr>
            <a:r>
              <a:rPr lang="en-US" altLang="zh-CN" sz="2800">
                <a:latin typeface="华文仿宋" pitchFamily="2" charset="-122"/>
                <a:ea typeface="华文仿宋" pitchFamily="2" charset="-122"/>
              </a:rPr>
              <a:t>_____</a:t>
            </a:r>
            <a:r>
              <a:rPr lang="zh-CN" altLang="en-US" sz="2800">
                <a:latin typeface="华文仿宋" pitchFamily="2" charset="-122"/>
                <a:ea typeface="华文仿宋" pitchFamily="2" charset="-122"/>
              </a:rPr>
              <a:t>原因</a:t>
            </a:r>
            <a:endParaRPr lang="zh-CN" altLang="en-US" sz="2800" b="0">
              <a:latin typeface="华文仿宋" pitchFamily="2" charset="-122"/>
              <a:ea typeface="华文仿宋" pitchFamily="2" charset="-122"/>
            </a:endParaRPr>
          </a:p>
        </p:txBody>
      </p:sp>
      <p:sp>
        <p:nvSpPr>
          <p:cNvPr id="16417" name="Text Box 33"/>
          <p:cNvSpPr txBox="1">
            <a:spLocks noChangeArrowheads="1"/>
          </p:cNvSpPr>
          <p:nvPr/>
        </p:nvSpPr>
        <p:spPr bwMode="auto">
          <a:xfrm>
            <a:off x="6858000" y="1524000"/>
            <a:ext cx="2286000" cy="519113"/>
          </a:xfrm>
          <a:prstGeom prst="rect">
            <a:avLst/>
          </a:prstGeom>
          <a:noFill/>
          <a:ln w="9525">
            <a:noFill/>
            <a:miter lim="800000"/>
            <a:headEnd/>
            <a:tailEnd/>
          </a:ln>
          <a:effectLst/>
        </p:spPr>
        <p:txBody>
          <a:bodyPr>
            <a:spAutoFit/>
          </a:bodyPr>
          <a:lstStyle/>
          <a:p>
            <a:pPr>
              <a:spcBef>
                <a:spcPct val="50000"/>
              </a:spcBef>
            </a:pPr>
            <a:r>
              <a:rPr lang="en-US" altLang="zh-CN" sz="2800">
                <a:latin typeface="华文仿宋" pitchFamily="2" charset="-122"/>
                <a:ea typeface="华文仿宋" pitchFamily="2" charset="-122"/>
              </a:rPr>
              <a:t>_____</a:t>
            </a:r>
            <a:r>
              <a:rPr lang="zh-CN" altLang="en-US" sz="2800">
                <a:latin typeface="华文仿宋" pitchFamily="2" charset="-122"/>
                <a:ea typeface="华文仿宋" pitchFamily="2" charset="-122"/>
              </a:rPr>
              <a:t>原因</a:t>
            </a:r>
            <a:endParaRPr lang="zh-CN" altLang="en-US" sz="2800" b="0">
              <a:latin typeface="华文仿宋" pitchFamily="2" charset="-122"/>
              <a:ea typeface="华文仿宋" pitchFamily="2" charset="-122"/>
            </a:endParaRPr>
          </a:p>
        </p:txBody>
      </p:sp>
      <p:sp>
        <p:nvSpPr>
          <p:cNvPr id="16418" name="Oval 34"/>
          <p:cNvSpPr>
            <a:spLocks noChangeArrowheads="1"/>
          </p:cNvSpPr>
          <p:nvPr/>
        </p:nvSpPr>
        <p:spPr bwMode="auto">
          <a:xfrm>
            <a:off x="5613400" y="974955"/>
            <a:ext cx="381000" cy="1087438"/>
          </a:xfrm>
          <a:prstGeom prst="ellipse">
            <a:avLst/>
          </a:prstGeom>
          <a:noFill/>
          <a:ln w="28575">
            <a:solidFill>
              <a:srgbClr val="FF0000"/>
            </a:solidFill>
            <a:round/>
            <a:headEnd/>
            <a:tailEnd/>
          </a:ln>
          <a:effectLst/>
        </p:spPr>
        <p:txBody>
          <a:bodyPr wrap="none" anchor="ctr"/>
          <a:lstStyle/>
          <a:p>
            <a:endParaRPr lang="zh-CN" altLang="en-US"/>
          </a:p>
        </p:txBody>
      </p:sp>
      <p:sp>
        <p:nvSpPr>
          <p:cNvPr id="16419" name="Oval 35"/>
          <p:cNvSpPr>
            <a:spLocks noChangeArrowheads="1"/>
          </p:cNvSpPr>
          <p:nvPr/>
        </p:nvSpPr>
        <p:spPr bwMode="auto">
          <a:xfrm>
            <a:off x="2957513" y="1087437"/>
            <a:ext cx="381000" cy="1087437"/>
          </a:xfrm>
          <a:prstGeom prst="ellipse">
            <a:avLst/>
          </a:prstGeom>
          <a:noFill/>
          <a:ln w="28575">
            <a:solidFill>
              <a:srgbClr val="FF0000"/>
            </a:solidFill>
            <a:round/>
            <a:headEnd/>
            <a:tailEnd/>
          </a:ln>
          <a:effectLst/>
        </p:spPr>
        <p:txBody>
          <a:bodyPr wrap="none" anchor="ctr"/>
          <a:lstStyle/>
          <a:p>
            <a:endParaRPr lang="zh-CN" altLang="en-US"/>
          </a:p>
        </p:txBody>
      </p:sp>
      <p:sp>
        <p:nvSpPr>
          <p:cNvPr id="16420" name="Rectangle 36"/>
          <p:cNvSpPr>
            <a:spLocks noChangeArrowheads="1"/>
          </p:cNvSpPr>
          <p:nvPr/>
        </p:nvSpPr>
        <p:spPr bwMode="auto">
          <a:xfrm>
            <a:off x="76200" y="5562600"/>
            <a:ext cx="9067800" cy="990600"/>
          </a:xfrm>
          <a:prstGeom prst="rect">
            <a:avLst/>
          </a:prstGeom>
          <a:noFill/>
          <a:ln w="9525">
            <a:noFill/>
            <a:miter lim="800000"/>
            <a:headEnd/>
            <a:tailEnd/>
          </a:ln>
          <a:effectLst/>
        </p:spPr>
        <p:txBody>
          <a:bodyPr/>
          <a:lstStyle/>
          <a:p>
            <a:pPr marL="342900" indent="-342900">
              <a:spcBef>
                <a:spcPct val="20000"/>
              </a:spcBef>
            </a:pPr>
            <a:r>
              <a:rPr kumimoji="1" lang="en-US" altLang="zh-CN" sz="2800" b="0" dirty="0">
                <a:latin typeface="华文仿宋" pitchFamily="2" charset="-122"/>
                <a:ea typeface="华文仿宋" pitchFamily="2" charset="-122"/>
              </a:rPr>
              <a:t>       </a:t>
            </a:r>
            <a:r>
              <a:rPr kumimoji="1" lang="zh-CN" altLang="en-US" sz="2800" dirty="0" smtClean="0">
                <a:latin typeface="华文仿宋" pitchFamily="2" charset="-122"/>
                <a:ea typeface="华文仿宋" pitchFamily="2" charset="-122"/>
              </a:rPr>
              <a:t>镰刀</a:t>
            </a:r>
            <a:r>
              <a:rPr kumimoji="1" lang="zh-CN" altLang="en-US" sz="2800" dirty="0">
                <a:latin typeface="华文仿宋" pitchFamily="2" charset="-122"/>
                <a:ea typeface="华文仿宋" pitchFamily="2" charset="-122"/>
              </a:rPr>
              <a:t>型细胞贫血症是由</a:t>
            </a:r>
            <a:r>
              <a:rPr kumimoji="1" lang="en-US" altLang="zh-CN" sz="2800" dirty="0">
                <a:latin typeface="华文仿宋" pitchFamily="2" charset="-122"/>
                <a:ea typeface="华文仿宋" pitchFamily="2" charset="-122"/>
              </a:rPr>
              <a:t>_________</a:t>
            </a:r>
            <a:r>
              <a:rPr kumimoji="1" lang="zh-CN" altLang="en-US" sz="2800" dirty="0">
                <a:latin typeface="华文仿宋" pitchFamily="2" charset="-122"/>
                <a:ea typeface="华文仿宋" pitchFamily="2" charset="-122"/>
              </a:rPr>
              <a:t>引起的一种遗传病，是由于基因的</a:t>
            </a:r>
            <a:r>
              <a:rPr kumimoji="1" lang="en-US" altLang="zh-CN" sz="2800" dirty="0">
                <a:latin typeface="华文仿宋" pitchFamily="2" charset="-122"/>
                <a:ea typeface="华文仿宋" pitchFamily="2" charset="-122"/>
              </a:rPr>
              <a:t>______</a:t>
            </a:r>
            <a:r>
              <a:rPr kumimoji="1" lang="zh-CN" altLang="en-US" sz="2800" dirty="0">
                <a:latin typeface="华文仿宋" pitchFamily="2" charset="-122"/>
                <a:ea typeface="华文仿宋" pitchFamily="2" charset="-122"/>
              </a:rPr>
              <a:t>发生了改变产生的。</a:t>
            </a:r>
          </a:p>
        </p:txBody>
      </p:sp>
      <p:sp>
        <p:nvSpPr>
          <p:cNvPr id="16421" name="Text Box 37"/>
          <p:cNvSpPr txBox="1">
            <a:spLocks noChangeArrowheads="1"/>
          </p:cNvSpPr>
          <p:nvPr/>
        </p:nvSpPr>
        <p:spPr bwMode="auto">
          <a:xfrm>
            <a:off x="52633" y="5195889"/>
            <a:ext cx="1944688" cy="519113"/>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0000FF"/>
                </a:solidFill>
                <a:latin typeface="楷体_GB2312" pitchFamily="49" charset="-122"/>
                <a:ea typeface="楷体_GB2312" pitchFamily="49" charset="-122"/>
              </a:rPr>
              <a:t>病因：</a:t>
            </a:r>
          </a:p>
        </p:txBody>
      </p:sp>
      <p:sp>
        <p:nvSpPr>
          <p:cNvPr id="16422" name="Rectangle 38"/>
          <p:cNvSpPr>
            <a:spLocks noChangeArrowheads="1"/>
          </p:cNvSpPr>
          <p:nvPr/>
        </p:nvSpPr>
        <p:spPr bwMode="auto">
          <a:xfrm>
            <a:off x="4368800" y="5487362"/>
            <a:ext cx="1974850" cy="519113"/>
          </a:xfrm>
          <a:prstGeom prst="rect">
            <a:avLst/>
          </a:prstGeom>
          <a:noFill/>
          <a:ln w="9525">
            <a:noFill/>
            <a:miter lim="800000"/>
            <a:headEnd/>
            <a:tailEnd/>
          </a:ln>
          <a:effectLst/>
        </p:spPr>
        <p:txBody>
          <a:bodyPr>
            <a:spAutoFit/>
          </a:bodyPr>
          <a:lstStyle/>
          <a:p>
            <a:r>
              <a:rPr kumimoji="1" lang="zh-CN" altLang="en-US" sz="2800" dirty="0">
                <a:solidFill>
                  <a:srgbClr val="0000FF"/>
                </a:solidFill>
                <a:latin typeface="楷体_GB2312" pitchFamily="49" charset="-122"/>
                <a:ea typeface="楷体_GB2312" pitchFamily="49" charset="-122"/>
              </a:rPr>
              <a:t>基因突变</a:t>
            </a:r>
          </a:p>
        </p:txBody>
      </p:sp>
      <p:sp>
        <p:nvSpPr>
          <p:cNvPr id="16423" name="Rectangle 39"/>
          <p:cNvSpPr>
            <a:spLocks noChangeArrowheads="1"/>
          </p:cNvSpPr>
          <p:nvPr/>
        </p:nvSpPr>
        <p:spPr bwMode="auto">
          <a:xfrm>
            <a:off x="2748634" y="5929330"/>
            <a:ext cx="1143000" cy="519112"/>
          </a:xfrm>
          <a:prstGeom prst="rect">
            <a:avLst/>
          </a:prstGeom>
          <a:noFill/>
          <a:ln w="9525">
            <a:noFill/>
            <a:miter lim="800000"/>
            <a:headEnd/>
            <a:tailEnd/>
          </a:ln>
          <a:effectLst/>
        </p:spPr>
        <p:txBody>
          <a:bodyPr>
            <a:spAutoFit/>
          </a:bodyPr>
          <a:lstStyle/>
          <a:p>
            <a:r>
              <a:rPr kumimoji="1" lang="zh-CN" altLang="en-US" sz="2800" dirty="0">
                <a:solidFill>
                  <a:srgbClr val="0000FF"/>
                </a:solidFill>
                <a:latin typeface="楷体_GB2312" pitchFamily="49" charset="-122"/>
                <a:ea typeface="楷体_GB2312" pitchFamily="49" charset="-122"/>
              </a:rPr>
              <a:t>结构</a:t>
            </a:r>
          </a:p>
        </p:txBody>
      </p:sp>
      <p:sp>
        <p:nvSpPr>
          <p:cNvPr id="16424" name="Rectangle 40"/>
          <p:cNvSpPr>
            <a:spLocks noChangeArrowheads="1"/>
          </p:cNvSpPr>
          <p:nvPr/>
        </p:nvSpPr>
        <p:spPr bwMode="auto">
          <a:xfrm>
            <a:off x="6934200" y="1447800"/>
            <a:ext cx="1262063" cy="519113"/>
          </a:xfrm>
          <a:prstGeom prst="rect">
            <a:avLst/>
          </a:prstGeom>
          <a:noFill/>
          <a:ln w="9525">
            <a:noFill/>
            <a:miter lim="800000"/>
            <a:headEnd/>
            <a:tailEnd/>
          </a:ln>
          <a:effectLst/>
        </p:spPr>
        <p:txBody>
          <a:bodyPr>
            <a:spAutoFit/>
          </a:bodyPr>
          <a:lstStyle/>
          <a:p>
            <a:r>
              <a:rPr lang="zh-CN" altLang="en-US" sz="2800">
                <a:solidFill>
                  <a:srgbClr val="0000FF"/>
                </a:solidFill>
                <a:latin typeface="楷体_GB2312" pitchFamily="49" charset="-122"/>
                <a:ea typeface="楷体_GB2312" pitchFamily="49" charset="-122"/>
              </a:rPr>
              <a:t>根本</a:t>
            </a:r>
          </a:p>
        </p:txBody>
      </p:sp>
      <p:sp>
        <p:nvSpPr>
          <p:cNvPr id="16425" name="Rectangle 41"/>
          <p:cNvSpPr>
            <a:spLocks noChangeArrowheads="1"/>
          </p:cNvSpPr>
          <p:nvPr/>
        </p:nvSpPr>
        <p:spPr bwMode="auto">
          <a:xfrm>
            <a:off x="7010400" y="3443288"/>
            <a:ext cx="1143000" cy="519112"/>
          </a:xfrm>
          <a:prstGeom prst="rect">
            <a:avLst/>
          </a:prstGeom>
          <a:noFill/>
          <a:ln w="9525">
            <a:noFill/>
            <a:miter lim="800000"/>
            <a:headEnd/>
            <a:tailEnd/>
          </a:ln>
          <a:effectLst/>
        </p:spPr>
        <p:txBody>
          <a:bodyPr>
            <a:spAutoFit/>
          </a:bodyPr>
          <a:lstStyle/>
          <a:p>
            <a:r>
              <a:rPr lang="zh-CN" altLang="en-US" sz="2800">
                <a:solidFill>
                  <a:srgbClr val="0000FF"/>
                </a:solidFill>
                <a:latin typeface="楷体_GB2312" pitchFamily="49" charset="-122"/>
                <a:ea typeface="楷体_GB2312" pitchFamily="49" charset="-122"/>
              </a:rPr>
              <a:t>直接</a:t>
            </a:r>
          </a:p>
        </p:txBody>
      </p:sp>
      <p:sp>
        <p:nvSpPr>
          <p:cNvPr id="16426" name="Text Box 42"/>
          <p:cNvSpPr txBox="1">
            <a:spLocks noChangeArrowheads="1"/>
          </p:cNvSpPr>
          <p:nvPr/>
        </p:nvSpPr>
        <p:spPr bwMode="gray">
          <a:xfrm>
            <a:off x="7620000" y="6491288"/>
            <a:ext cx="1219200"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6401"/>
                                        </p:tgtEl>
                                        <p:attrNameLst>
                                          <p:attrName>style.visibility</p:attrName>
                                        </p:attrNameLst>
                                      </p:cBhvr>
                                      <p:to>
                                        <p:strVal val="visible"/>
                                      </p:to>
                                    </p:set>
                                    <p:animEffect transition="in" filter="strips(upRight)">
                                      <p:cBhvr>
                                        <p:cTn id="7" dur="500"/>
                                        <p:tgtEl>
                                          <p:spTgt spid="16401"/>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16394"/>
                                        </p:tgtEl>
                                        <p:attrNameLst>
                                          <p:attrName>style.visibility</p:attrName>
                                        </p:attrNameLst>
                                      </p:cBhvr>
                                      <p:to>
                                        <p:strVal val="visible"/>
                                      </p:to>
                                    </p:set>
                                    <p:animEffect transition="in" filter="strips(upRight)">
                                      <p:cBhvr>
                                        <p:cTn id="10" dur="500"/>
                                        <p:tgtEl>
                                          <p:spTgt spid="16394"/>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16400"/>
                                        </p:tgtEl>
                                        <p:attrNameLst>
                                          <p:attrName>style.visibility</p:attrName>
                                        </p:attrNameLst>
                                      </p:cBhvr>
                                      <p:to>
                                        <p:strVal val="visible"/>
                                      </p:to>
                                    </p:set>
                                    <p:animEffect transition="in" filter="strips(upRight)">
                                      <p:cBhvr>
                                        <p:cTn id="15" dur="500"/>
                                        <p:tgtEl>
                                          <p:spTgt spid="16400"/>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16393"/>
                                        </p:tgtEl>
                                        <p:attrNameLst>
                                          <p:attrName>style.visibility</p:attrName>
                                        </p:attrNameLst>
                                      </p:cBhvr>
                                      <p:to>
                                        <p:strVal val="visible"/>
                                      </p:to>
                                    </p:set>
                                    <p:animEffect transition="in" filter="strips(upRight)">
                                      <p:cBhvr>
                                        <p:cTn id="18" dur="500"/>
                                        <p:tgtEl>
                                          <p:spTgt spid="16393"/>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6402"/>
                                        </p:tgtEl>
                                        <p:attrNameLst>
                                          <p:attrName>style.visibility</p:attrName>
                                        </p:attrNameLst>
                                      </p:cBhvr>
                                      <p:to>
                                        <p:strVal val="visible"/>
                                      </p:to>
                                    </p:set>
                                    <p:animEffect transition="in" filter="strips(upRight)">
                                      <p:cBhvr>
                                        <p:cTn id="23" dur="500"/>
                                        <p:tgtEl>
                                          <p:spTgt spid="16402"/>
                                        </p:tgtEl>
                                      </p:cBhvr>
                                    </p:animEffect>
                                  </p:childTnLst>
                                </p:cTn>
                              </p:par>
                              <p:par>
                                <p:cTn id="24" presetID="18" presetClass="entr" presetSubtype="3" fill="hold" nodeType="withEffect">
                                  <p:stCondLst>
                                    <p:cond delay="0"/>
                                  </p:stCondLst>
                                  <p:childTnLst>
                                    <p:set>
                                      <p:cBhvr>
                                        <p:cTn id="25" dur="1" fill="hold">
                                          <p:stCondLst>
                                            <p:cond delay="0"/>
                                          </p:stCondLst>
                                        </p:cTn>
                                        <p:tgtEl>
                                          <p:spTgt spid="16413"/>
                                        </p:tgtEl>
                                        <p:attrNameLst>
                                          <p:attrName>style.visibility</p:attrName>
                                        </p:attrNameLst>
                                      </p:cBhvr>
                                      <p:to>
                                        <p:strVal val="visible"/>
                                      </p:to>
                                    </p:set>
                                    <p:animEffect transition="in" filter="strips(upRight)">
                                      <p:cBhvr>
                                        <p:cTn id="26" dur="500"/>
                                        <p:tgtEl>
                                          <p:spTgt spid="16413"/>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16405"/>
                                        </p:tgtEl>
                                        <p:attrNameLst>
                                          <p:attrName>style.visibility</p:attrName>
                                        </p:attrNameLst>
                                      </p:cBhvr>
                                      <p:to>
                                        <p:strVal val="visible"/>
                                      </p:to>
                                    </p:set>
                                    <p:animEffect transition="in" filter="strips(upRight)">
                                      <p:cBhvr>
                                        <p:cTn id="31" dur="500"/>
                                        <p:tgtEl>
                                          <p:spTgt spid="16405"/>
                                        </p:tgtEl>
                                      </p:cBhvr>
                                    </p:animEffect>
                                  </p:childTnLst>
                                </p:cTn>
                              </p:par>
                              <p:par>
                                <p:cTn id="32" presetID="18" presetClass="entr" presetSubtype="3" fill="hold" nodeType="withEffect">
                                  <p:stCondLst>
                                    <p:cond delay="0"/>
                                  </p:stCondLst>
                                  <p:childTnLst>
                                    <p:set>
                                      <p:cBhvr>
                                        <p:cTn id="33" dur="1" fill="hold">
                                          <p:stCondLst>
                                            <p:cond delay="0"/>
                                          </p:stCondLst>
                                        </p:cTn>
                                        <p:tgtEl>
                                          <p:spTgt spid="16388"/>
                                        </p:tgtEl>
                                        <p:attrNameLst>
                                          <p:attrName>style.visibility</p:attrName>
                                        </p:attrNameLst>
                                      </p:cBhvr>
                                      <p:to>
                                        <p:strVal val="visible"/>
                                      </p:to>
                                    </p:set>
                                    <p:animEffect transition="in" filter="strips(upRight)">
                                      <p:cBhvr>
                                        <p:cTn id="34" dur="500"/>
                                        <p:tgtEl>
                                          <p:spTgt spid="16388"/>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16418"/>
                                        </p:tgtEl>
                                        <p:attrNameLst>
                                          <p:attrName>style.visibility</p:attrName>
                                        </p:attrNameLst>
                                      </p:cBhvr>
                                      <p:to>
                                        <p:strVal val="visible"/>
                                      </p:to>
                                    </p:set>
                                    <p:animEffect transition="in" filter="strips(upRight)">
                                      <p:cBhvr>
                                        <p:cTn id="39" dur="500"/>
                                        <p:tgtEl>
                                          <p:spTgt spid="16418"/>
                                        </p:tgtEl>
                                      </p:cBhvr>
                                    </p:animEffect>
                                  </p:childTnLst>
                                </p:cTn>
                              </p:par>
                              <p:par>
                                <p:cTn id="40" presetID="18" presetClass="entr" presetSubtype="3" fill="hold" grpId="0" nodeType="withEffect">
                                  <p:stCondLst>
                                    <p:cond delay="0"/>
                                  </p:stCondLst>
                                  <p:childTnLst>
                                    <p:set>
                                      <p:cBhvr>
                                        <p:cTn id="41" dur="1" fill="hold">
                                          <p:stCondLst>
                                            <p:cond delay="0"/>
                                          </p:stCondLst>
                                        </p:cTn>
                                        <p:tgtEl>
                                          <p:spTgt spid="16419"/>
                                        </p:tgtEl>
                                        <p:attrNameLst>
                                          <p:attrName>style.visibility</p:attrName>
                                        </p:attrNameLst>
                                      </p:cBhvr>
                                      <p:to>
                                        <p:strVal val="visible"/>
                                      </p:to>
                                    </p:set>
                                    <p:animEffect transition="in" filter="strips(upRight)">
                                      <p:cBhvr>
                                        <p:cTn id="42" dur="500"/>
                                        <p:tgtEl>
                                          <p:spTgt spid="16419"/>
                                        </p:tgtEl>
                                      </p:cBhvr>
                                    </p:animEffect>
                                  </p:childTnLst>
                                </p:cTn>
                              </p:par>
                              <p:par>
                                <p:cTn id="43" presetID="18" presetClass="entr" presetSubtype="3" fill="hold" nodeType="withEffect">
                                  <p:stCondLst>
                                    <p:cond delay="0"/>
                                  </p:stCondLst>
                                  <p:childTnLst>
                                    <p:set>
                                      <p:cBhvr>
                                        <p:cTn id="44" dur="1" fill="hold">
                                          <p:stCondLst>
                                            <p:cond delay="0"/>
                                          </p:stCondLst>
                                        </p:cTn>
                                        <p:tgtEl>
                                          <p:spTgt spid="16410"/>
                                        </p:tgtEl>
                                        <p:attrNameLst>
                                          <p:attrName>style.visibility</p:attrName>
                                        </p:attrNameLst>
                                      </p:cBhvr>
                                      <p:to>
                                        <p:strVal val="visible"/>
                                      </p:to>
                                    </p:set>
                                    <p:animEffect transition="in" filter="strips(upRight)">
                                      <p:cBhvr>
                                        <p:cTn id="45" dur="500"/>
                                        <p:tgtEl>
                                          <p:spTgt spid="16410"/>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6421"/>
                                        </p:tgtEl>
                                        <p:attrNameLst>
                                          <p:attrName>style.visibility</p:attrName>
                                        </p:attrNameLst>
                                      </p:cBhvr>
                                      <p:to>
                                        <p:strVal val="visible"/>
                                      </p:to>
                                    </p:set>
                                    <p:animEffect transition="in" filter="slide(fromBottom)">
                                      <p:cBhvr>
                                        <p:cTn id="50" dur="500"/>
                                        <p:tgtEl>
                                          <p:spTgt spid="16421"/>
                                        </p:tgtEl>
                                      </p:cBhvr>
                                    </p:animEffect>
                                  </p:childTnLst>
                                </p:cTn>
                              </p:par>
                            </p:childTnLst>
                          </p:cTn>
                        </p:par>
                        <p:par>
                          <p:cTn id="51" fill="hold">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16420">
                                            <p:txEl>
                                              <p:pRg st="0" end="0"/>
                                            </p:txEl>
                                          </p:spTgt>
                                        </p:tgtEl>
                                        <p:attrNameLst>
                                          <p:attrName>style.visibility</p:attrName>
                                        </p:attrNameLst>
                                      </p:cBhvr>
                                      <p:to>
                                        <p:strVal val="visible"/>
                                      </p:to>
                                    </p:set>
                                    <p:animEffect transition="in" filter="dissolve">
                                      <p:cBhvr>
                                        <p:cTn id="54" dur="500"/>
                                        <p:tgtEl>
                                          <p:spTgt spid="16420">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6422"/>
                                        </p:tgtEl>
                                        <p:attrNameLst>
                                          <p:attrName>style.visibility</p:attrName>
                                        </p:attrNameLst>
                                      </p:cBhvr>
                                      <p:to>
                                        <p:strVal val="visible"/>
                                      </p:to>
                                    </p:set>
                                    <p:anim calcmode="lin" valueType="num">
                                      <p:cBhvr>
                                        <p:cTn id="59" dur="500" fill="hold"/>
                                        <p:tgtEl>
                                          <p:spTgt spid="16422"/>
                                        </p:tgtEl>
                                        <p:attrNameLst>
                                          <p:attrName>ppt_w</p:attrName>
                                        </p:attrNameLst>
                                      </p:cBhvr>
                                      <p:tavLst>
                                        <p:tav tm="0">
                                          <p:val>
                                            <p:fltVal val="0"/>
                                          </p:val>
                                        </p:tav>
                                        <p:tav tm="100000">
                                          <p:val>
                                            <p:strVal val="#ppt_w"/>
                                          </p:val>
                                        </p:tav>
                                      </p:tavLst>
                                    </p:anim>
                                    <p:anim calcmode="lin" valueType="num">
                                      <p:cBhvr>
                                        <p:cTn id="60" dur="500" fill="hold"/>
                                        <p:tgtEl>
                                          <p:spTgt spid="16422"/>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16423"/>
                                        </p:tgtEl>
                                        <p:attrNameLst>
                                          <p:attrName>style.visibility</p:attrName>
                                        </p:attrNameLst>
                                      </p:cBhvr>
                                      <p:to>
                                        <p:strVal val="visible"/>
                                      </p:to>
                                    </p:set>
                                    <p:anim calcmode="lin" valueType="num">
                                      <p:cBhvr>
                                        <p:cTn id="65" dur="500" fill="hold"/>
                                        <p:tgtEl>
                                          <p:spTgt spid="16423"/>
                                        </p:tgtEl>
                                        <p:attrNameLst>
                                          <p:attrName>ppt_w</p:attrName>
                                        </p:attrNameLst>
                                      </p:cBhvr>
                                      <p:tavLst>
                                        <p:tav tm="0">
                                          <p:val>
                                            <p:fltVal val="0"/>
                                          </p:val>
                                        </p:tav>
                                        <p:tav tm="100000">
                                          <p:val>
                                            <p:strVal val="#ppt_w"/>
                                          </p:val>
                                        </p:tav>
                                      </p:tavLst>
                                    </p:anim>
                                    <p:anim calcmode="lin" valueType="num">
                                      <p:cBhvr>
                                        <p:cTn id="66" dur="500" fill="hold"/>
                                        <p:tgtEl>
                                          <p:spTgt spid="16423"/>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6417"/>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164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16424"/>
                                        </p:tgtEl>
                                        <p:attrNameLst>
                                          <p:attrName>style.visibility</p:attrName>
                                        </p:attrNameLst>
                                      </p:cBhvr>
                                      <p:to>
                                        <p:strVal val="visible"/>
                                      </p:to>
                                    </p:set>
                                    <p:animEffect transition="in" filter="slide(fromBottom)">
                                      <p:cBhvr>
                                        <p:cTn id="78" dur="500"/>
                                        <p:tgtEl>
                                          <p:spTgt spid="16424"/>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16425"/>
                                        </p:tgtEl>
                                        <p:attrNameLst>
                                          <p:attrName>style.visibility</p:attrName>
                                        </p:attrNameLst>
                                      </p:cBhvr>
                                      <p:to>
                                        <p:strVal val="visible"/>
                                      </p:to>
                                    </p:set>
                                    <p:animEffect transition="in" filter="slide(fromBottom)">
                                      <p:cBhvr>
                                        <p:cTn id="83" dur="500"/>
                                        <p:tgtEl>
                                          <p:spTgt spid="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p:bldP spid="16394" grpId="0"/>
      <p:bldP spid="16400" grpId="0"/>
      <p:bldP spid="16401" grpId="0"/>
      <p:bldP spid="16416" grpId="0" autoUpdateAnimBg="0"/>
      <p:bldP spid="16417" grpId="0" autoUpdateAnimBg="0"/>
      <p:bldP spid="16418" grpId="0" animBg="1"/>
      <p:bldP spid="16419" grpId="0" animBg="1"/>
      <p:bldP spid="16420" grpId="0" build="p" autoUpdateAnimBg="0"/>
      <p:bldP spid="16421" grpId="0"/>
      <p:bldP spid="16422" grpId="0"/>
      <p:bldP spid="16423" grpId="0"/>
      <p:bldP spid="16424" grpId="0"/>
      <p:bldP spid="16425"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新魏" pitchFamily="2" charset="-122"/>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797</TotalTime>
  <Words>2440</Words>
  <Application>Microsoft Office PowerPoint</Application>
  <PresentationFormat>全屏显示(4:3)</PresentationFormat>
  <Paragraphs>466</Paragraphs>
  <Slides>46</Slides>
  <Notes>13</Notes>
  <HiddenSlides>0</HiddenSlides>
  <MMClips>1</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Default Design</vt:lpstr>
      <vt:lpstr>Photo Editor 照片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“双非”自由组合产生配子种类及自交后代情况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191</cp:revision>
  <dcterms:created xsi:type="dcterms:W3CDTF">2006-03-09T13:09:23Z</dcterms:created>
  <dcterms:modified xsi:type="dcterms:W3CDTF">2015-05-21T00:27:40Z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