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303" r:id="rId2"/>
    <p:sldId id="328" r:id="rId3"/>
    <p:sldId id="304" r:id="rId4"/>
    <p:sldId id="312" r:id="rId5"/>
    <p:sldId id="329" r:id="rId6"/>
    <p:sldId id="330" r:id="rId7"/>
    <p:sldId id="323" r:id="rId8"/>
    <p:sldId id="280" r:id="rId9"/>
    <p:sldId id="282" r:id="rId10"/>
    <p:sldId id="324" r:id="rId11"/>
    <p:sldId id="335" r:id="rId12"/>
    <p:sldId id="297" r:id="rId13"/>
    <p:sldId id="283" r:id="rId14"/>
    <p:sldId id="327" r:id="rId15"/>
    <p:sldId id="319" r:id="rId16"/>
    <p:sldId id="321" r:id="rId17"/>
    <p:sldId id="326" r:id="rId18"/>
    <p:sldId id="325" r:id="rId19"/>
    <p:sldId id="331" r:id="rId20"/>
    <p:sldId id="269" r:id="rId21"/>
    <p:sldId id="272" r:id="rId22"/>
    <p:sldId id="322" r:id="rId23"/>
    <p:sldId id="286" r:id="rId24"/>
    <p:sldId id="271" r:id="rId25"/>
    <p:sldId id="332" r:id="rId26"/>
    <p:sldId id="314" r:id="rId27"/>
    <p:sldId id="260" r:id="rId28"/>
    <p:sldId id="305" r:id="rId29"/>
    <p:sldId id="311" r:id="rId30"/>
    <p:sldId id="307" r:id="rId31"/>
    <p:sldId id="308" r:id="rId32"/>
    <p:sldId id="309" r:id="rId33"/>
    <p:sldId id="315" r:id="rId34"/>
    <p:sldId id="287" r:id="rId35"/>
    <p:sldId id="336" r:id="rId36"/>
    <p:sldId id="337" r:id="rId37"/>
    <p:sldId id="338" r:id="rId38"/>
    <p:sldId id="339" r:id="rId39"/>
    <p:sldId id="299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4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08000"/>
    <a:srgbClr val="800080"/>
    <a:srgbClr val="3333FF"/>
    <a:srgbClr val="FF0000"/>
    <a:srgbClr val="FF9900"/>
    <a:srgbClr val="D8B624"/>
    <a:srgbClr val="B2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5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9D2EB1-762D-4936-8626-6F82FD360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39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/>
            </a:lvl1pPr>
          </a:lstStyle>
          <a:p>
            <a:fld id="{CCFEF817-9330-4DB2-AB6D-05E22ED80E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181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4D44F-3831-44A8-A2FF-D2A4E657D68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3379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3381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1" name="Rectangle 2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1868488"/>
            <a:ext cx="77724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3822" name="Rectangle 30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73175" y="3729038"/>
            <a:ext cx="6400800" cy="137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823" name="Rectangle 3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3484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37FFF28F-A8C3-4D54-801E-2B9BF8A29561}" type="datetime1">
              <a:rPr lang="zh-CN" altLang="en-US"/>
              <a:pPr/>
              <a:t>2015-5-27</a:t>
            </a:fld>
            <a:endParaRPr lang="en-US" altLang="zh-CN"/>
          </a:p>
        </p:txBody>
      </p:sp>
      <p:sp>
        <p:nvSpPr>
          <p:cNvPr id="33824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48413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382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484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24A9BF5-290E-4325-97FB-E60BB1AACA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oleObject" Target="../embeddings/Microsoft_Word_97_-_2003_Document1.doc"/><Relationship Id="rId7" Type="http://schemas.openxmlformats.org/officeDocument/2006/relationships/image" Target="../media/image11.jpe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11" Type="http://schemas.openxmlformats.org/officeDocument/2006/relationships/image" Target="../media/image22.jpeg"/><Relationship Id="rId5" Type="http://schemas.openxmlformats.org/officeDocument/2006/relationships/image" Target="../media/image18.jpeg"/><Relationship Id="rId10" Type="http://schemas.openxmlformats.org/officeDocument/2006/relationships/image" Target="../media/image21.jpeg"/><Relationship Id="rId4" Type="http://schemas.openxmlformats.org/officeDocument/2006/relationships/image" Target="../media/image17.wmf"/><Relationship Id="rId9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hyperlink" Target="file:///\\Xlc\d\005\&#26579;&#33394;&#20307;&#21464;&#24322;&#32451;&#20064;.doc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676400" y="533400"/>
            <a:ext cx="5264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8000">
                <a:solidFill>
                  <a:srgbClr val="FC4936"/>
                </a:solidFill>
                <a:ea typeface="华文行楷" pitchFamily="2" charset="-122"/>
              </a:rPr>
              <a:t>染色体变异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041525" y="2459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371600" y="220980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 err="1">
                <a:solidFill>
                  <a:srgbClr val="3333FF"/>
                </a:solidFill>
              </a:rPr>
              <a:t>Chromosomatic</a:t>
            </a:r>
            <a:r>
              <a:rPr lang="en-US" altLang="zh-CN" sz="4400" b="1" dirty="0">
                <a:solidFill>
                  <a:srgbClr val="3333FF"/>
                </a:solidFill>
              </a:rPr>
              <a:t> variation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66738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 b="1">
                <a:solidFill>
                  <a:srgbClr val="34A91D"/>
                </a:solidFill>
                <a:latin typeface="Tahoma" pitchFamily="34" charset="0"/>
              </a:rPr>
              <a:t>思考：</a:t>
            </a:r>
            <a:r>
              <a:rPr lang="zh-CN" altLang="en-US" sz="2800" b="1">
                <a:solidFill>
                  <a:srgbClr val="FC4936"/>
                </a:solidFill>
                <a:latin typeface="Tahoma" pitchFamily="34" charset="0"/>
              </a:rPr>
              <a:t>下列细胞中各有几个染色体组？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800" b="1">
                <a:solidFill>
                  <a:srgbClr val="5347EB"/>
                </a:solidFill>
                <a:latin typeface="Tahoma" pitchFamily="34" charset="0"/>
              </a:rPr>
              <a:t> 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en-US" sz="2800" b="1">
              <a:solidFill>
                <a:srgbClr val="5347EB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en-US" sz="2800" b="1">
              <a:solidFill>
                <a:srgbClr val="5347EB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en-US" sz="2800" b="1">
              <a:solidFill>
                <a:srgbClr val="5347EB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800" b="1">
                <a:solidFill>
                  <a:srgbClr val="5347EB"/>
                </a:solidFill>
                <a:latin typeface="Tahoma" pitchFamily="34" charset="0"/>
              </a:rPr>
              <a:t> </a:t>
            </a:r>
            <a:endParaRPr lang="zh-CN" altLang="en-US" sz="2400"/>
          </a:p>
        </p:txBody>
      </p:sp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1187450" y="2060575"/>
            <a:ext cx="6769100" cy="792163"/>
            <a:chOff x="884" y="3521"/>
            <a:chExt cx="4264" cy="499"/>
          </a:xfrm>
        </p:grpSpPr>
        <p:sp>
          <p:nvSpPr>
            <p:cNvPr id="129030" name="Oval 6"/>
            <p:cNvSpPr>
              <a:spLocks noChangeArrowheads="1"/>
            </p:cNvSpPr>
            <p:nvPr/>
          </p:nvSpPr>
          <p:spPr bwMode="auto">
            <a:xfrm>
              <a:off x="2336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>
              <a:off x="2562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>
              <a:off x="2653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2472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4" name="Oval 10"/>
            <p:cNvSpPr>
              <a:spLocks noChangeArrowheads="1"/>
            </p:cNvSpPr>
            <p:nvPr/>
          </p:nvSpPr>
          <p:spPr bwMode="auto">
            <a:xfrm>
              <a:off x="3334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3560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 flipH="1">
              <a:off x="3651" y="3793"/>
              <a:ext cx="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3470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 flipH="1">
              <a:off x="3717" y="3793"/>
              <a:ext cx="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4604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 flipH="1">
              <a:off x="4829" y="3748"/>
              <a:ext cx="2" cy="18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 flipH="1">
              <a:off x="4921" y="3793"/>
              <a:ext cx="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 flipH="1">
              <a:off x="4649" y="3612"/>
              <a:ext cx="182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3" name="Freeform 19"/>
            <p:cNvSpPr>
              <a:spLocks/>
            </p:cNvSpPr>
            <p:nvPr/>
          </p:nvSpPr>
          <p:spPr bwMode="auto">
            <a:xfrm>
              <a:off x="4967" y="3657"/>
              <a:ext cx="97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45"/>
                </a:cxn>
                <a:cxn ang="0">
                  <a:pos x="45" y="136"/>
                </a:cxn>
              </a:cxnLst>
              <a:rect l="0" t="0" r="r" b="b"/>
              <a:pathLst>
                <a:path w="97" h="136">
                  <a:moveTo>
                    <a:pt x="0" y="0"/>
                  </a:moveTo>
                  <a:cubicBezTo>
                    <a:pt x="41" y="11"/>
                    <a:pt x="83" y="22"/>
                    <a:pt x="90" y="45"/>
                  </a:cubicBezTo>
                  <a:cubicBezTo>
                    <a:pt x="97" y="68"/>
                    <a:pt x="45" y="121"/>
                    <a:pt x="45" y="1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4" name="Oval 20"/>
            <p:cNvSpPr>
              <a:spLocks noChangeArrowheads="1"/>
            </p:cNvSpPr>
            <p:nvPr/>
          </p:nvSpPr>
          <p:spPr bwMode="auto">
            <a:xfrm>
              <a:off x="1247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5" name="AutoShape 21"/>
            <p:cNvSpPr>
              <a:spLocks noChangeArrowheads="1"/>
            </p:cNvSpPr>
            <p:nvPr/>
          </p:nvSpPr>
          <p:spPr bwMode="auto">
            <a:xfrm>
              <a:off x="1383" y="3748"/>
              <a:ext cx="272" cy="9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884" y="3566"/>
              <a:ext cx="42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</a:rPr>
                <a:t>A</a:t>
              </a:r>
              <a:r>
                <a:rPr lang="zh-CN" altLang="en-US" sz="2800" b="1">
                  <a:solidFill>
                    <a:srgbClr val="3333FF"/>
                  </a:solidFill>
                </a:rPr>
                <a:t>、            </a:t>
              </a:r>
              <a:r>
                <a:rPr lang="en-US" altLang="zh-CN" sz="2800" b="1">
                  <a:solidFill>
                    <a:srgbClr val="3333FF"/>
                  </a:solidFill>
                </a:rPr>
                <a:t>B</a:t>
              </a:r>
              <a:r>
                <a:rPr lang="zh-CN" altLang="en-US" sz="2800" b="1">
                  <a:solidFill>
                    <a:srgbClr val="3333FF"/>
                  </a:solidFill>
                </a:rPr>
                <a:t>、            </a:t>
              </a:r>
              <a:r>
                <a:rPr lang="en-US" altLang="zh-CN" sz="2800" b="1">
                  <a:solidFill>
                    <a:srgbClr val="3333FF"/>
                  </a:solidFill>
                </a:rPr>
                <a:t>C</a:t>
              </a:r>
              <a:r>
                <a:rPr lang="zh-CN" altLang="en-US" sz="2800" b="1">
                  <a:solidFill>
                    <a:srgbClr val="3333FF"/>
                  </a:solidFill>
                </a:rPr>
                <a:t>、              </a:t>
              </a:r>
              <a:r>
                <a:rPr lang="en-US" altLang="zh-CN" sz="2800" b="1">
                  <a:solidFill>
                    <a:srgbClr val="3333FF"/>
                  </a:solidFill>
                </a:rPr>
                <a:t>D</a:t>
              </a:r>
              <a:r>
                <a:rPr lang="zh-CN" altLang="en-US" sz="2800" b="1">
                  <a:solidFill>
                    <a:srgbClr val="3333FF"/>
                  </a:solidFill>
                </a:rPr>
                <a:t>、</a:t>
              </a:r>
            </a:p>
          </p:txBody>
        </p:sp>
      </p:grp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6516688" y="3284538"/>
            <a:ext cx="2233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800080"/>
                </a:solidFill>
                <a:ea typeface="黑体" pitchFamily="2" charset="-122"/>
              </a:rPr>
              <a:t>看有几条形态大小相同</a:t>
            </a: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1476375" y="5084763"/>
            <a:ext cx="59795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染色体组数 </a:t>
            </a:r>
            <a:r>
              <a:rPr lang="en-US" altLang="zh-CN" b="1" dirty="0"/>
              <a:t>= </a:t>
            </a:r>
            <a:r>
              <a:rPr lang="zh-CN" altLang="en-US" b="1" dirty="0"/>
              <a:t>同源染色体的条数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48" grpId="0"/>
      <p:bldP spid="1290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827088" y="908050"/>
            <a:ext cx="712946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347EB"/>
                </a:solidFill>
              </a:rPr>
              <a:t>E</a:t>
            </a:r>
            <a:r>
              <a:rPr lang="zh-CN" altLang="en-US" b="1">
                <a:solidFill>
                  <a:srgbClr val="5347EB"/>
                </a:solidFill>
              </a:rPr>
              <a:t>、  </a:t>
            </a:r>
            <a:r>
              <a:rPr lang="en-US" altLang="zh-CN" b="1">
                <a:solidFill>
                  <a:srgbClr val="5347EB"/>
                </a:solidFill>
              </a:rPr>
              <a:t>Aa       F</a:t>
            </a:r>
            <a:r>
              <a:rPr lang="zh-CN" altLang="en-US" b="1">
                <a:solidFill>
                  <a:srgbClr val="5347EB"/>
                </a:solidFill>
              </a:rPr>
              <a:t>、   </a:t>
            </a:r>
            <a:r>
              <a:rPr lang="en-US" altLang="zh-CN" b="1">
                <a:solidFill>
                  <a:srgbClr val="5347EB"/>
                </a:solidFill>
              </a:rPr>
              <a:t>AABb    G</a:t>
            </a:r>
            <a:r>
              <a:rPr lang="zh-CN" altLang="en-US" b="1">
                <a:solidFill>
                  <a:srgbClr val="5347EB"/>
                </a:solidFill>
              </a:rPr>
              <a:t>、  </a:t>
            </a:r>
            <a:r>
              <a:rPr lang="en-US" altLang="zh-CN" b="1">
                <a:solidFill>
                  <a:srgbClr val="5347EB"/>
                </a:solidFill>
              </a:rPr>
              <a:t>AAa</a:t>
            </a:r>
          </a:p>
          <a:p>
            <a:pPr>
              <a:spcBef>
                <a:spcPct val="50000"/>
              </a:spcBef>
            </a:pPr>
            <a:endParaRPr lang="en-US" altLang="zh-CN" sz="2400"/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971550" y="3429000"/>
            <a:ext cx="345598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800080"/>
                </a:solidFill>
                <a:ea typeface="黑体" pitchFamily="2" charset="-122"/>
              </a:rPr>
              <a:t>看有几个等位基因</a:t>
            </a:r>
            <a:r>
              <a:rPr lang="en-US" altLang="zh-CN" sz="2000" b="1">
                <a:solidFill>
                  <a:srgbClr val="800080"/>
                </a:solidFill>
                <a:ea typeface="黑体" pitchFamily="2" charset="-122"/>
              </a:rPr>
              <a:t>(</a:t>
            </a:r>
            <a:r>
              <a:rPr lang="zh-CN" altLang="en-US" sz="2000" b="1">
                <a:solidFill>
                  <a:srgbClr val="800080"/>
                </a:solidFill>
                <a:ea typeface="黑体" pitchFamily="2" charset="-122"/>
              </a:rPr>
              <a:t>相同的字母，不分大小写</a:t>
            </a:r>
            <a:r>
              <a:rPr lang="en-US" altLang="zh-CN" sz="2000" b="1">
                <a:solidFill>
                  <a:srgbClr val="800080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29124" y="4286256"/>
            <a:ext cx="40322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等位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相同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基因位于同源染色体的同一位点上，有几个等位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相同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基因，就有几条相同的染色体</a:t>
            </a:r>
          </a:p>
        </p:txBody>
      </p:sp>
      <p:grpSp>
        <p:nvGrpSpPr>
          <p:cNvPr id="152613" name="Group 37"/>
          <p:cNvGrpSpPr>
            <a:grpSpLocks/>
          </p:cNvGrpSpPr>
          <p:nvPr/>
        </p:nvGrpSpPr>
        <p:grpSpPr bwMode="auto">
          <a:xfrm>
            <a:off x="1763713" y="1700213"/>
            <a:ext cx="5327650" cy="647700"/>
            <a:chOff x="1111" y="1071"/>
            <a:chExt cx="3356" cy="408"/>
          </a:xfrm>
        </p:grpSpPr>
        <p:sp>
          <p:nvSpPr>
            <p:cNvPr id="152590" name="Oval 14"/>
            <p:cNvSpPr>
              <a:spLocks noChangeArrowheads="1"/>
            </p:cNvSpPr>
            <p:nvPr/>
          </p:nvSpPr>
          <p:spPr bwMode="auto">
            <a:xfrm>
              <a:off x="1111" y="1071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1247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>
              <a:off x="1338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1247" y="12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>
              <a:off x="1202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>
              <a:off x="1338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6" name="Oval 20"/>
            <p:cNvSpPr>
              <a:spLocks noChangeArrowheads="1"/>
            </p:cNvSpPr>
            <p:nvPr/>
          </p:nvSpPr>
          <p:spPr bwMode="auto">
            <a:xfrm>
              <a:off x="2653" y="1071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7" name="Line 21"/>
            <p:cNvSpPr>
              <a:spLocks noChangeShapeType="1"/>
            </p:cNvSpPr>
            <p:nvPr/>
          </p:nvSpPr>
          <p:spPr bwMode="auto">
            <a:xfrm>
              <a:off x="2805" y="115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2896" y="115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>
              <a:off x="2805" y="124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>
              <a:off x="2760" y="1249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2896" y="1249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>
              <a:off x="2805" y="134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2760" y="1341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>
              <a:off x="2896" y="1341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5" name="Oval 29"/>
            <p:cNvSpPr>
              <a:spLocks noChangeArrowheads="1"/>
            </p:cNvSpPr>
            <p:nvPr/>
          </p:nvSpPr>
          <p:spPr bwMode="auto">
            <a:xfrm>
              <a:off x="4059" y="1071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4150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7" name="Line 31"/>
            <p:cNvSpPr>
              <a:spLocks noChangeShapeType="1"/>
            </p:cNvSpPr>
            <p:nvPr/>
          </p:nvSpPr>
          <p:spPr bwMode="auto">
            <a:xfrm>
              <a:off x="4241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>
              <a:off x="4150" y="12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>
              <a:off x="4105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4241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4332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4332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3657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5347EB"/>
                </a:solidFill>
              </a:rPr>
              <a:t>根据生物</a:t>
            </a:r>
            <a:r>
              <a:rPr lang="zh-CN" altLang="en-US" sz="4000" b="1">
                <a:solidFill>
                  <a:srgbClr val="003300"/>
                </a:solidFill>
              </a:rPr>
              <a:t>体细胞</a:t>
            </a:r>
            <a:r>
              <a:rPr lang="zh-CN" altLang="en-US" sz="4000" b="1">
                <a:solidFill>
                  <a:srgbClr val="5347EB"/>
                </a:solidFill>
              </a:rPr>
              <a:t>内</a:t>
            </a:r>
            <a:r>
              <a:rPr lang="zh-CN" altLang="en-US" sz="4000" b="1">
                <a:solidFill>
                  <a:srgbClr val="003300"/>
                </a:solidFill>
              </a:rPr>
              <a:t>染色体组</a:t>
            </a:r>
            <a:r>
              <a:rPr lang="zh-CN" altLang="en-US" sz="4000" b="1">
                <a:solidFill>
                  <a:srgbClr val="5347EB"/>
                </a:solidFill>
              </a:rPr>
              <a:t>的数目可把生物分为：</a:t>
            </a:r>
          </a:p>
          <a:p>
            <a:r>
              <a:rPr lang="en-US" altLang="zh-CN" sz="4000" b="1">
                <a:solidFill>
                  <a:srgbClr val="FC4936"/>
                </a:solidFill>
              </a:rPr>
              <a:t>1</a:t>
            </a:r>
            <a:r>
              <a:rPr lang="zh-CN" altLang="en-US" sz="4000" b="1">
                <a:solidFill>
                  <a:srgbClr val="FC4936"/>
                </a:solidFill>
              </a:rPr>
              <a:t>、二倍体</a:t>
            </a:r>
            <a:r>
              <a:rPr lang="en-US" altLang="zh-CN" sz="4000" b="1">
                <a:solidFill>
                  <a:srgbClr val="FC4936"/>
                </a:solidFill>
              </a:rPr>
              <a:t>diploid</a:t>
            </a:r>
          </a:p>
          <a:p>
            <a:r>
              <a:rPr lang="en-US" altLang="zh-CN" sz="4000" b="1">
                <a:solidFill>
                  <a:srgbClr val="FC4936"/>
                </a:solidFill>
              </a:rPr>
              <a:t>2</a:t>
            </a:r>
            <a:r>
              <a:rPr lang="zh-CN" altLang="en-US" sz="4000" b="1">
                <a:solidFill>
                  <a:srgbClr val="FC4936"/>
                </a:solidFill>
              </a:rPr>
              <a:t>、多倍体</a:t>
            </a:r>
            <a:r>
              <a:rPr lang="en-US" altLang="zh-CN" sz="4000" b="1">
                <a:solidFill>
                  <a:srgbClr val="FC4936"/>
                </a:solidFill>
              </a:rPr>
              <a:t>multiploid</a:t>
            </a:r>
          </a:p>
          <a:p>
            <a:r>
              <a:rPr lang="en-US" altLang="zh-CN" sz="4000" b="1">
                <a:solidFill>
                  <a:srgbClr val="FC4936"/>
                </a:solidFill>
              </a:rPr>
              <a:t>3</a:t>
            </a:r>
            <a:r>
              <a:rPr lang="zh-CN" altLang="en-US" sz="4000" b="1">
                <a:solidFill>
                  <a:srgbClr val="FC4936"/>
                </a:solidFill>
              </a:rPr>
              <a:t>、单倍体</a:t>
            </a:r>
            <a:r>
              <a:rPr lang="en-US" altLang="zh-CN" sz="4000" b="1">
                <a:solidFill>
                  <a:srgbClr val="FC4936"/>
                </a:solidFill>
              </a:rPr>
              <a:t>haploid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6858000" cy="8318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5400" dirty="0">
                <a:solidFill>
                  <a:schemeClr val="tx1"/>
                </a:solidFill>
                <a:ea typeface="华文行楷" pitchFamily="2" charset="-122"/>
              </a:rPr>
              <a:t>四、二倍体和多倍体   </a:t>
            </a:r>
            <a:r>
              <a:rPr lang="en-US" altLang="zh-CN" sz="4000" b="1" dirty="0">
                <a:solidFill>
                  <a:schemeClr val="tx1"/>
                </a:solidFill>
              </a:rPr>
              <a:t>diploid &amp; </a:t>
            </a:r>
            <a:r>
              <a:rPr lang="en-US" altLang="zh-CN" sz="4000" b="1" dirty="0" err="1">
                <a:solidFill>
                  <a:schemeClr val="tx1"/>
                </a:solidFill>
              </a:rPr>
              <a:t>multiploid</a:t>
            </a:r>
            <a:endParaRPr lang="en-US" altLang="zh-CN" sz="4000" b="1" dirty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981200"/>
            <a:ext cx="8458200" cy="4114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5347EB"/>
                </a:solidFill>
              </a:rPr>
              <a:t>二倍体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：由</a:t>
            </a:r>
            <a:r>
              <a:rPr lang="zh-CN" altLang="en-US" sz="3600" b="1" i="1" u="sng" dirty="0" smtClean="0">
                <a:solidFill>
                  <a:srgbClr val="669900"/>
                </a:solidFill>
              </a:rPr>
              <a:t>受精卵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发育而来，</a:t>
            </a:r>
            <a:r>
              <a:rPr lang="zh-CN" altLang="en-US" b="1" i="1" u="sng" dirty="0" smtClean="0">
                <a:solidFill>
                  <a:srgbClr val="34A91D"/>
                </a:solidFill>
              </a:rPr>
              <a:t>体细胞 </a:t>
            </a:r>
            <a:r>
              <a:rPr lang="zh-CN" altLang="en-US" sz="2800" b="1" dirty="0">
                <a:solidFill>
                  <a:srgbClr val="FC4936"/>
                </a:solidFill>
              </a:rPr>
              <a:t>中含有两个染色体组的个体。如：几乎全部动物和过半数的高等植物。</a:t>
            </a:r>
          </a:p>
          <a:p>
            <a:endParaRPr lang="zh-CN" altLang="en-US" sz="1200" b="1" dirty="0">
              <a:solidFill>
                <a:srgbClr val="FC4936"/>
              </a:solidFill>
            </a:endParaRPr>
          </a:p>
          <a:p>
            <a:r>
              <a:rPr lang="zh-CN" altLang="en-US" b="1" dirty="0">
                <a:solidFill>
                  <a:srgbClr val="5347EB"/>
                </a:solidFill>
              </a:rPr>
              <a:t>多倍体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：</a:t>
            </a:r>
            <a:r>
              <a:rPr lang="zh-CN" altLang="en-US" b="1" dirty="0" smtClean="0">
                <a:solidFill>
                  <a:srgbClr val="FC4936"/>
                </a:solidFill>
              </a:rPr>
              <a:t>由</a:t>
            </a:r>
            <a:r>
              <a:rPr lang="zh-CN" altLang="en-US" sz="3600" b="1" i="1" u="sng" dirty="0" smtClean="0">
                <a:solidFill>
                  <a:srgbClr val="669900"/>
                </a:solidFill>
              </a:rPr>
              <a:t>受精卵</a:t>
            </a:r>
            <a:r>
              <a:rPr lang="zh-CN" altLang="en-US" b="1" dirty="0" smtClean="0">
                <a:solidFill>
                  <a:srgbClr val="FC4936"/>
                </a:solidFill>
              </a:rPr>
              <a:t>发育而来，</a:t>
            </a:r>
            <a:r>
              <a:rPr lang="zh-CN" altLang="en-US" b="1" i="1" u="sng" dirty="0" smtClean="0">
                <a:solidFill>
                  <a:srgbClr val="34A91D"/>
                </a:solidFill>
              </a:rPr>
              <a:t>体细胞 </a:t>
            </a:r>
            <a:r>
              <a:rPr lang="zh-CN" altLang="en-US" sz="2800" b="1" dirty="0">
                <a:solidFill>
                  <a:srgbClr val="FC4936"/>
                </a:solidFill>
              </a:rPr>
              <a:t>中含有三个或三个以上染色体组的个体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。</a:t>
            </a:r>
            <a:endParaRPr lang="en-US" altLang="zh-CN" sz="2800" b="1" dirty="0" smtClean="0">
              <a:solidFill>
                <a:srgbClr val="FC4936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C4936"/>
                </a:solidFill>
              </a:rPr>
              <a:t>如：</a:t>
            </a:r>
            <a:r>
              <a:rPr lang="en-US" altLang="zh-CN" sz="2800" b="1" dirty="0" smtClean="0">
                <a:solidFill>
                  <a:srgbClr val="FC4936"/>
                </a:solidFill>
              </a:rPr>
              <a:t>1/3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的被子植物   香蕉</a:t>
            </a:r>
            <a:r>
              <a:rPr lang="zh-CN" altLang="en-US" sz="2800" b="1" dirty="0">
                <a:solidFill>
                  <a:srgbClr val="FC4936"/>
                </a:solidFill>
              </a:rPr>
              <a:t>（     倍体</a:t>
            </a:r>
            <a:r>
              <a:rPr lang="en-US" altLang="zh-CN" sz="3600" b="1" dirty="0">
                <a:solidFill>
                  <a:srgbClr val="FC4936"/>
                </a:solidFill>
              </a:rPr>
              <a:t>triploid</a:t>
            </a:r>
            <a:r>
              <a:rPr lang="en-US" altLang="zh-CN" sz="2800" b="1" dirty="0">
                <a:solidFill>
                  <a:srgbClr val="FC4936"/>
                </a:solidFill>
              </a:rPr>
              <a:t> 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）         </a:t>
            </a:r>
            <a:endParaRPr lang="en-US" altLang="zh-CN" sz="2800" b="1" dirty="0" smtClean="0">
              <a:solidFill>
                <a:srgbClr val="FC4936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C4936"/>
                </a:solidFill>
              </a:rPr>
              <a:t>                              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马铃薯</a:t>
            </a:r>
            <a:r>
              <a:rPr lang="zh-CN" altLang="en-US" sz="2800" b="1" dirty="0">
                <a:solidFill>
                  <a:srgbClr val="FC4936"/>
                </a:solidFill>
              </a:rPr>
              <a:t>（    倍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体</a:t>
            </a:r>
            <a:r>
              <a:rPr lang="en-US" altLang="zh-CN" sz="3600" b="1" dirty="0" err="1" smtClean="0">
                <a:solidFill>
                  <a:srgbClr val="FC4936"/>
                </a:solidFill>
              </a:rPr>
              <a:t>etraploid</a:t>
            </a:r>
            <a:r>
              <a:rPr lang="en-US" altLang="zh-CN" sz="2800" b="1" dirty="0" smtClean="0">
                <a:solidFill>
                  <a:srgbClr val="FC4936"/>
                </a:solidFill>
              </a:rPr>
              <a:t> 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）</a:t>
            </a:r>
            <a:endParaRPr lang="zh-CN" altLang="en-US" sz="2800" b="1" dirty="0">
              <a:solidFill>
                <a:srgbClr val="FC4936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786314" y="4857760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5347EB"/>
                </a:solidFill>
                <a:latin typeface="Tahoma" pitchFamily="34" charset="0"/>
              </a:rPr>
              <a:t>三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826496" y="5492768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5347EB"/>
                </a:solidFill>
                <a:latin typeface="Tahoma" pitchFamily="34" charset="0"/>
              </a:rPr>
              <a:t>四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87" grpId="0" uiExpand="1" build="p" autoUpdateAnimBg="0"/>
      <p:bldP spid="67590" grpId="0" autoUpdateAnimBg="0"/>
      <p:bldP spid="675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258888" y="1268413"/>
            <a:ext cx="684053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一般地讲    体细胞     </a:t>
            </a:r>
            <a:r>
              <a:rPr lang="en-US" altLang="zh-CN" b="1"/>
              <a:t>2n</a:t>
            </a:r>
            <a:r>
              <a:rPr lang="en-US" altLang="zh-CN"/>
              <a:t> </a:t>
            </a:r>
            <a:endParaRPr lang="en-US" altLang="zh-CN" sz="3600" b="1"/>
          </a:p>
          <a:p>
            <a:pPr>
              <a:spcBef>
                <a:spcPct val="50000"/>
              </a:spcBef>
            </a:pPr>
            <a:r>
              <a:rPr lang="en-US" altLang="zh-CN" sz="3600" b="1"/>
              <a:t>                    </a:t>
            </a:r>
            <a:r>
              <a:rPr lang="zh-CN" altLang="en-US" sz="3600" b="1"/>
              <a:t>性细胞      </a:t>
            </a:r>
            <a:r>
              <a:rPr lang="en-US" altLang="zh-CN" sz="3600" b="1"/>
              <a:t>n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强调染色体组，强调多倍体时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                     体细胞    </a:t>
            </a:r>
            <a:r>
              <a:rPr lang="en-US" altLang="zh-CN" sz="3600" b="1"/>
              <a:t>6N</a:t>
            </a:r>
          </a:p>
          <a:p>
            <a:pPr>
              <a:spcBef>
                <a:spcPct val="50000"/>
              </a:spcBef>
            </a:pPr>
            <a:r>
              <a:rPr lang="en-US" altLang="zh-CN" sz="3600" b="1"/>
              <a:t>                     </a:t>
            </a:r>
            <a:r>
              <a:rPr lang="zh-CN" altLang="en-US" sz="3600" b="1"/>
              <a:t>性细胞    </a:t>
            </a:r>
            <a:r>
              <a:rPr lang="en-US" altLang="zh-CN" sz="3600" b="1"/>
              <a:t>3N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339975" y="404813"/>
            <a:ext cx="4535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多倍体植物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如小麦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2916238" y="5373688"/>
            <a:ext cx="352901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2n =42=6×7= 6N</a:t>
            </a:r>
            <a:r>
              <a:rPr lang="en-US" altLang="zh-CN" sz="3600" b="1" dirty="0">
                <a:solidFill>
                  <a:srgbClr val="3333FF"/>
                </a:solidFill>
              </a:rPr>
              <a:t>        </a:t>
            </a:r>
            <a:r>
              <a:rPr lang="en-US" altLang="zh-CN" sz="3600" b="1" dirty="0" smtClean="0">
                <a:solidFill>
                  <a:srgbClr val="3333FF"/>
                </a:solidFill>
              </a:rPr>
              <a:t>          </a:t>
            </a:r>
            <a:br>
              <a:rPr lang="en-US" altLang="zh-CN" sz="3600" b="1" dirty="0" smtClean="0">
                <a:solidFill>
                  <a:srgbClr val="3333FF"/>
                </a:solidFill>
              </a:rPr>
            </a:br>
            <a:r>
              <a:rPr lang="en-US" altLang="zh-CN" b="1" dirty="0" smtClean="0">
                <a:solidFill>
                  <a:srgbClr val="3333FF"/>
                </a:solidFill>
              </a:rPr>
              <a:t>   n=21=3×7= 3N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57200"/>
            <a:ext cx="8077200" cy="2438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5400" b="1">
                <a:solidFill>
                  <a:srgbClr val="0000FF"/>
                </a:solidFill>
              </a:rPr>
              <a:t>思考：</a:t>
            </a:r>
            <a:r>
              <a:rPr lang="zh-CN" altLang="en-US" sz="4800" b="1">
                <a:solidFill>
                  <a:srgbClr val="990033"/>
                </a:solidFill>
              </a:rPr>
              <a:t>自然情况下，多倍体到底是怎样形成的呢？</a:t>
            </a:r>
            <a:endParaRPr lang="zh-CN" altLang="en-US">
              <a:solidFill>
                <a:srgbClr val="990033"/>
              </a:solidFill>
            </a:endParaRPr>
          </a:p>
          <a:p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14400" y="2286000"/>
            <a:ext cx="74676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669900"/>
                </a:solidFill>
              </a:rPr>
              <a:t>        </a:t>
            </a:r>
            <a:r>
              <a:rPr lang="zh-CN" altLang="en-US" sz="3600" b="1">
                <a:solidFill>
                  <a:srgbClr val="669900"/>
                </a:solidFill>
              </a:rPr>
              <a:t>体细胞有丝分裂过程中，细胞受到外界环境条件的剧烈变化（</a:t>
            </a:r>
            <a:r>
              <a:rPr lang="zh-CN" altLang="en-US" sz="3600" b="1">
                <a:solidFill>
                  <a:srgbClr val="FF0000"/>
                </a:solidFill>
              </a:rPr>
              <a:t>主要是温度</a:t>
            </a:r>
            <a:r>
              <a:rPr lang="zh-CN" altLang="en-US" sz="3600" b="1">
                <a:solidFill>
                  <a:srgbClr val="669900"/>
                </a:solidFill>
              </a:rPr>
              <a:t>）或生物内部因素的干扰，</a:t>
            </a:r>
            <a:r>
              <a:rPr lang="zh-CN" altLang="en-US" sz="3600" b="1">
                <a:solidFill>
                  <a:srgbClr val="FF0000"/>
                </a:solidFill>
              </a:rPr>
              <a:t>染色体已经复制后，但细胞不能一分为二</a:t>
            </a:r>
            <a:r>
              <a:rPr lang="zh-CN" altLang="en-US" sz="3600" b="1">
                <a:solidFill>
                  <a:srgbClr val="669900"/>
                </a:solidFill>
              </a:rPr>
              <a:t>，使细胞内染色体加倍。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63713" y="5949950"/>
            <a:ext cx="6119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也可人工低温诱导（</a:t>
            </a:r>
            <a:r>
              <a:rPr lang="en-US" altLang="zh-CN" b="1"/>
              <a:t>P88 </a:t>
            </a:r>
            <a:r>
              <a:rPr lang="zh-CN" altLang="en-US" b="1"/>
              <a:t>实验）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 l="4167" t="22662" r="4963" b="18889"/>
          <a:stretch>
            <a:fillRect/>
          </a:stretch>
        </p:blipFill>
        <p:spPr bwMode="auto">
          <a:xfrm>
            <a:off x="1357290" y="2285992"/>
            <a:ext cx="7521609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5" name="Picture 3" descr="Cell Division in a heparin treated embryo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33375"/>
            <a:ext cx="2808288" cy="2808288"/>
          </a:xfrm>
          <a:prstGeom prst="rect">
            <a:avLst/>
          </a:prstGeom>
          <a:noFill/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140200" y="692150"/>
            <a:ext cx="4105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多数是有丝分裂受阻也可能减数分裂受阻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900113" y="765175"/>
            <a:ext cx="460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幼圆" pitchFamily="49" charset="-122"/>
              </a:rPr>
              <a:t>人工诱导产生多倍体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692275" y="2060575"/>
            <a:ext cx="619283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药物：秋水仙素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处理时间</a:t>
            </a:r>
            <a:r>
              <a:rPr lang="zh-CN" altLang="en-US" b="1" dirty="0" smtClean="0"/>
              <a:t>：萌发</a:t>
            </a:r>
            <a:r>
              <a:rPr lang="zh-CN" altLang="en-US" b="1" dirty="0"/>
              <a:t>的</a:t>
            </a:r>
            <a:r>
              <a:rPr lang="zh-CN" altLang="en-US" b="1" dirty="0" smtClean="0"/>
              <a:t>种子</a:t>
            </a:r>
            <a:r>
              <a:rPr lang="zh-CN" altLang="en-US" b="1" dirty="0"/>
              <a:t>或幼苗的茎尖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作用时期：有丝分裂前期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作用原理</a:t>
            </a:r>
            <a:r>
              <a:rPr lang="zh-CN" altLang="en-US" b="1" dirty="0" smtClean="0"/>
              <a:t>：前期抑制纺锤体</a:t>
            </a:r>
            <a:r>
              <a:rPr lang="zh-CN" altLang="en-US" b="1" dirty="0"/>
              <a:t>的形成</a:t>
            </a:r>
            <a:r>
              <a:rPr lang="zh-CN" altLang="en-US" b="1" dirty="0" smtClean="0"/>
              <a:t>，后期染色体</a:t>
            </a:r>
            <a:r>
              <a:rPr lang="zh-CN" altLang="en-US" b="1" dirty="0"/>
              <a:t>不能分开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116013" y="1268413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同源多倍体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187450" y="3573463"/>
            <a:ext cx="2592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异源多倍体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708400" y="2133600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800080"/>
                </a:solidFill>
              </a:rPr>
              <a:t>同种植物染色体加倍得到的多倍体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924300" y="4437063"/>
            <a:ext cx="38893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800080"/>
                </a:solidFill>
              </a:rPr>
              <a:t>不同种植物杂交后代，经染色体加倍得到的多倍体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116013" y="1916113"/>
            <a:ext cx="1809750" cy="579437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秋水仙素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476375" y="4003675"/>
            <a:ext cx="1408113" cy="57943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生长素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3563938" y="1484313"/>
            <a:ext cx="30972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染色体加倍     </a:t>
            </a:r>
            <a:r>
              <a:rPr lang="zh-CN" altLang="en-US" sz="2400" b="1" dirty="0"/>
              <a:t>（三倍体</a:t>
            </a:r>
            <a:r>
              <a:rPr lang="zh-CN" altLang="en-US" sz="2400" b="1" dirty="0" smtClean="0"/>
              <a:t>无子西瓜</a:t>
            </a:r>
            <a:r>
              <a:rPr lang="zh-CN" altLang="en-US" sz="2400" b="1" dirty="0"/>
              <a:t>）</a:t>
            </a:r>
            <a:r>
              <a:rPr lang="zh-CN" altLang="en-US" b="1" dirty="0"/>
              <a:t>   也可基因突变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419475" y="3429000"/>
            <a:ext cx="386716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促进果实</a:t>
            </a:r>
            <a:r>
              <a:rPr lang="zh-CN" altLang="en-US" b="1" dirty="0" smtClean="0"/>
              <a:t>发育       </a:t>
            </a:r>
            <a:r>
              <a:rPr lang="zh-CN" altLang="en-US" sz="2400" b="1" dirty="0" smtClean="0"/>
              <a:t>（无子番茄</a:t>
            </a:r>
            <a:r>
              <a:rPr lang="zh-CN" altLang="en-US" sz="2400" b="1" dirty="0"/>
              <a:t>）</a:t>
            </a:r>
            <a:r>
              <a:rPr lang="zh-CN" altLang="en-US" b="1" dirty="0"/>
              <a:t>           </a:t>
            </a:r>
            <a:endParaRPr lang="en-US" altLang="zh-CN" b="1" dirty="0" smtClean="0"/>
          </a:p>
          <a:p>
            <a:pPr>
              <a:spcBef>
                <a:spcPct val="50000"/>
              </a:spcBef>
            </a:pPr>
            <a:r>
              <a:rPr lang="zh-CN" altLang="en-US" b="1" dirty="0" smtClean="0"/>
              <a:t>促进生长  促进生根 </a:t>
            </a:r>
            <a:endParaRPr lang="en-US" altLang="zh-CN" sz="2400" b="1" dirty="0" smtClean="0"/>
          </a:p>
          <a:p>
            <a:pPr>
              <a:spcBef>
                <a:spcPct val="50000"/>
              </a:spcBef>
            </a:pPr>
            <a:r>
              <a:rPr lang="zh-CN" altLang="en-US" b="1" dirty="0" smtClean="0"/>
              <a:t>保</a:t>
            </a:r>
            <a:r>
              <a:rPr lang="zh-CN" altLang="en-US" b="1" dirty="0"/>
              <a:t>铃保</a:t>
            </a:r>
            <a:r>
              <a:rPr lang="zh-CN" altLang="en-US" b="1" dirty="0" smtClean="0"/>
              <a:t>果   疏花疏果</a:t>
            </a:r>
            <a:endParaRPr lang="zh-CN" altLang="en-US" b="1" dirty="0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1476375" y="476250"/>
            <a:ext cx="5329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</a:rPr>
              <a:t>秋水仙素和生长素的比较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1187450" y="479742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(</a:t>
            </a:r>
            <a:r>
              <a:rPr lang="zh-CN" altLang="en-US" sz="2400" b="1"/>
              <a:t>植物激素</a:t>
            </a:r>
            <a:r>
              <a:rPr lang="en-US" altLang="zh-CN" sz="2400" b="1"/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1187450" y="263683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(</a:t>
            </a:r>
            <a:r>
              <a:rPr lang="zh-CN" altLang="en-US" sz="2400" b="1"/>
              <a:t>非激素</a:t>
            </a:r>
            <a:r>
              <a:rPr lang="en-US" altLang="zh-CN" sz="2400" b="1"/>
              <a:t>)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1" name="Picture 5" descr="chp_chromosome_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692150"/>
            <a:ext cx="3744913" cy="5373688"/>
          </a:xfrm>
          <a:prstGeom prst="rect">
            <a:avLst/>
          </a:prstGeom>
          <a:noFill/>
        </p:spPr>
      </p:pic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403350" y="1773238"/>
            <a:ext cx="295116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基因内部的结构改变，光镜下不可见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染色体结构或数目的改变，光镜下可见</a:t>
            </a: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539750" y="765175"/>
            <a:ext cx="2159000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/>
              <a:t>基因突变</a:t>
            </a:r>
          </a:p>
        </p:txBody>
      </p:sp>
      <p:sp>
        <p:nvSpPr>
          <p:cNvPr id="137224" name="Oval 8"/>
          <p:cNvSpPr>
            <a:spLocks noChangeArrowheads="1"/>
          </p:cNvSpPr>
          <p:nvPr/>
        </p:nvSpPr>
        <p:spPr bwMode="auto">
          <a:xfrm>
            <a:off x="539750" y="5157788"/>
            <a:ext cx="2808288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/>
              <a:t>染色体变异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V="1">
            <a:off x="2843213" y="1052513"/>
            <a:ext cx="3889375" cy="2159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V="1">
            <a:off x="3132138" y="4149725"/>
            <a:ext cx="3168650" cy="1152525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000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1319213" cy="4457700"/>
          </a:xfrm>
          <a:prstGeom prst="rect">
            <a:avLst/>
          </a:prstGeom>
          <a:noFill/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76600" y="2438400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</a:rPr>
              <a:t>如：一只雄蜂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81400" y="3381375"/>
            <a:ext cx="472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5347EB"/>
                </a:solidFill>
              </a:rPr>
              <a:t>它是由卵细胞不经过受精直接而来的。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57600" y="4981575"/>
            <a:ext cx="4648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所以，它的</a:t>
            </a: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体细胞染色体数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C4936"/>
                </a:solidFill>
              </a:rPr>
              <a:t>             </a:t>
            </a:r>
            <a:r>
              <a:rPr lang="zh-CN" altLang="en-US" sz="2800" b="1">
                <a:solidFill>
                  <a:srgbClr val="0000FF"/>
                </a:solidFill>
              </a:rPr>
              <a:t>  </a:t>
            </a: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配子染色体数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 rot="-5400000" flipH="1" flipV="1">
            <a:off x="5693569" y="5003006"/>
            <a:ext cx="8969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8000" b="1">
                <a:solidFill>
                  <a:srgbClr val="FC4936"/>
                </a:solidFill>
              </a:rPr>
              <a:t>﹦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304800"/>
            <a:ext cx="6629400" cy="831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5400">
                <a:solidFill>
                  <a:srgbClr val="FF9900"/>
                </a:solidFill>
                <a:latin typeface="Tahoma" pitchFamily="34" charset="0"/>
                <a:ea typeface="华文行楷" pitchFamily="2" charset="-122"/>
              </a:rPr>
              <a:t>五、单倍体</a:t>
            </a:r>
            <a:r>
              <a:rPr lang="en-US" altLang="zh-CN" sz="5400" b="1">
                <a:solidFill>
                  <a:srgbClr val="FC4936"/>
                </a:solidFill>
                <a:latin typeface="Tahoma" pitchFamily="34" charset="0"/>
              </a:rPr>
              <a:t>haploid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971800" y="1143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  <a:latin typeface="Tahoma" pitchFamily="34" charset="0"/>
              </a:rPr>
              <a:t>指体细胞中含有</a:t>
            </a:r>
            <a:r>
              <a:rPr lang="zh-CN" altLang="en-US" b="1">
                <a:solidFill>
                  <a:srgbClr val="34A91D"/>
                </a:solidFill>
                <a:latin typeface="Tahoma" pitchFamily="34" charset="0"/>
              </a:rPr>
              <a:t>本物种配子染色体数</a:t>
            </a:r>
            <a:r>
              <a:rPr lang="zh-CN" altLang="en-US" b="1">
                <a:solidFill>
                  <a:srgbClr val="FC4936"/>
                </a:solidFill>
                <a:latin typeface="Tahoma" pitchFamily="34" charset="0"/>
              </a:rPr>
              <a:t>的个体。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9" grpId="0" autoUpdateAnimBg="0"/>
      <p:bldP spid="52230" grpId="0" autoUpdateAnimBg="0"/>
      <p:bldP spid="52233" grpId="0" autoUpdateAnimBg="0"/>
      <p:bldP spid="52237" grpId="0" animBg="1" autoUpdateAnimBg="0"/>
      <p:bldP spid="522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811236" y="2282603"/>
            <a:ext cx="7118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C4936"/>
                </a:solidFill>
                <a:latin typeface="Tahoma" pitchFamily="34" charset="0"/>
              </a:rPr>
              <a:t>玉米</a:t>
            </a:r>
            <a:r>
              <a:rPr lang="zh-CN" altLang="en-US" sz="3600" b="1" dirty="0">
                <a:solidFill>
                  <a:srgbClr val="FC4936"/>
                </a:solidFill>
                <a:latin typeface="Tahoma" pitchFamily="34" charset="0"/>
              </a:rPr>
              <a:t>的单倍体有</a:t>
            </a:r>
            <a:r>
              <a:rPr lang="en-US" altLang="zh-CN" sz="3600" b="1" dirty="0">
                <a:solidFill>
                  <a:srgbClr val="FC4936"/>
                </a:solidFill>
                <a:latin typeface="Tahoma" pitchFamily="34" charset="0"/>
              </a:rPr>
              <a:t>____</a:t>
            </a:r>
            <a:r>
              <a:rPr lang="zh-CN" altLang="en-US" sz="3600" b="1" dirty="0">
                <a:solidFill>
                  <a:srgbClr val="FC4936"/>
                </a:solidFill>
                <a:latin typeface="Tahoma" pitchFamily="34" charset="0"/>
              </a:rPr>
              <a:t>个染色体组；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42910" y="3357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</a:rPr>
              <a:t>马铃薯的单倍体有</a:t>
            </a:r>
            <a:r>
              <a:rPr lang="en-US" altLang="zh-CN" sz="3600" b="1" dirty="0">
                <a:solidFill>
                  <a:srgbClr val="0000FF"/>
                </a:solidFill>
                <a:latin typeface="Tahoma" pitchFamily="34" charset="0"/>
              </a:rPr>
              <a:t>____</a:t>
            </a: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</a:rPr>
              <a:t>个染色体组；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14414" y="785794"/>
            <a:ext cx="6324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90000"/>
            </a:pPr>
            <a:r>
              <a:rPr lang="zh-CN" altLang="en-US" sz="4000" b="1" dirty="0">
                <a:solidFill>
                  <a:srgbClr val="FC4936"/>
                </a:solidFill>
                <a:latin typeface="Tahoma" pitchFamily="34" charset="0"/>
              </a:rPr>
              <a:t>单倍体是不是体细胞中只含有</a:t>
            </a:r>
            <a:r>
              <a:rPr lang="en-US" altLang="zh-CN" sz="4000" b="1" dirty="0">
                <a:solidFill>
                  <a:srgbClr val="FC4936"/>
                </a:solidFill>
                <a:latin typeface="Tahoma" pitchFamily="34" charset="0"/>
              </a:rPr>
              <a:t>1</a:t>
            </a:r>
            <a:r>
              <a:rPr lang="zh-CN" altLang="en-US" sz="4000" b="1" dirty="0">
                <a:solidFill>
                  <a:srgbClr val="FC4936"/>
                </a:solidFill>
                <a:latin typeface="Tahoma" pitchFamily="34" charset="0"/>
              </a:rPr>
              <a:t>个染色体组的个体？</a:t>
            </a:r>
            <a:endParaRPr lang="zh-CN" altLang="en-US" sz="3600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857224" y="4357694"/>
            <a:ext cx="6934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ahoma" pitchFamily="34" charset="0"/>
              </a:rPr>
              <a:t>普通小麦是六倍体</a:t>
            </a:r>
            <a:r>
              <a:rPr lang="en-US" altLang="zh-CN" sz="4000" b="1" dirty="0" err="1">
                <a:solidFill>
                  <a:srgbClr val="0000FF"/>
                </a:solidFill>
                <a:latin typeface="Tahoma" pitchFamily="34" charset="0"/>
              </a:rPr>
              <a:t>hexaploid</a:t>
            </a:r>
            <a:r>
              <a:rPr lang="zh-CN" altLang="en-US" sz="4000" b="1" dirty="0">
                <a:solidFill>
                  <a:srgbClr val="0000FF"/>
                </a:solidFill>
                <a:latin typeface="Tahoma" pitchFamily="34" charset="0"/>
              </a:rPr>
              <a:t>，现有一株体细胞含三个染色体组的个体，它是</a:t>
            </a:r>
            <a:r>
              <a:rPr lang="en-US" altLang="zh-CN" sz="4000" b="1" dirty="0">
                <a:solidFill>
                  <a:srgbClr val="0000FF"/>
                </a:solidFill>
                <a:latin typeface="Tahoma" pitchFamily="34" charset="0"/>
              </a:rPr>
              <a:t>___</a:t>
            </a:r>
            <a:r>
              <a:rPr lang="zh-CN" altLang="en-US" sz="4000" b="1" dirty="0">
                <a:solidFill>
                  <a:srgbClr val="0000FF"/>
                </a:solidFill>
                <a:latin typeface="Tahoma" pitchFamily="34" charset="0"/>
              </a:rPr>
              <a:t>倍体。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545068" y="2214554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20448"/>
                </a:solidFill>
              </a:rPr>
              <a:t>1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786314" y="3286124"/>
            <a:ext cx="6382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FC4936"/>
                </a:solidFill>
              </a:rPr>
              <a:t>2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143768" y="1500174"/>
            <a:ext cx="1433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C20448"/>
                </a:solidFill>
              </a:rPr>
              <a:t>不是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4714876" y="5572140"/>
            <a:ext cx="76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C4936"/>
                </a:solidFill>
              </a:rPr>
              <a:t>单</a:t>
            </a:r>
          </a:p>
        </p:txBody>
      </p:sp>
      <p:sp>
        <p:nvSpPr>
          <p:cNvPr id="10" name="矩形 9"/>
          <p:cNvSpPr/>
          <p:nvPr/>
        </p:nvSpPr>
        <p:spPr>
          <a:xfrm>
            <a:off x="285720" y="214290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34A91D"/>
                </a:solidFill>
                <a:latin typeface="Tahoma" pitchFamily="34" charset="0"/>
              </a:rPr>
              <a:t>思考：</a:t>
            </a:r>
            <a:endParaRPr lang="zh-CN" alt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  <p:bldP spid="55302" grpId="0" autoUpdateAnimBg="0"/>
      <p:bldP spid="55303" grpId="0" autoUpdateAnimBg="0"/>
      <p:bldP spid="55305" grpId="0" autoUpdateAnimBg="0"/>
      <p:bldP spid="55306" grpId="0" autoUpdateAnimBg="0"/>
      <p:bldP spid="55307" grpId="0" autoUpdateAnimBg="0"/>
      <p:bldP spid="5530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 l="6667" r="6667" b="1555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rgbClr val="34A91D"/>
                </a:solidFill>
              </a:rPr>
              <a:t>单倍体和多倍体的特点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4464050" cy="14398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5347EB"/>
                </a:solidFill>
              </a:rPr>
              <a:t>单倍体：</a:t>
            </a:r>
            <a:r>
              <a:rPr lang="zh-CN" altLang="en-US" b="1">
                <a:solidFill>
                  <a:srgbClr val="FC4936"/>
                </a:solidFill>
              </a:rPr>
              <a:t>植株弱小</a:t>
            </a:r>
          </a:p>
          <a:p>
            <a:pPr>
              <a:buFontTx/>
              <a:buNone/>
            </a:pPr>
            <a:r>
              <a:rPr lang="zh-CN" altLang="en-US" b="1">
                <a:solidFill>
                  <a:srgbClr val="FC4936"/>
                </a:solidFill>
              </a:rPr>
              <a:t>                 高度不育。</a:t>
            </a:r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908175" y="3933825"/>
            <a:ext cx="60483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5347EB"/>
                </a:solidFill>
              </a:rPr>
              <a:t>多倍体：</a:t>
            </a:r>
            <a:r>
              <a:rPr lang="zh-CN" altLang="en-US" b="1" dirty="0">
                <a:solidFill>
                  <a:srgbClr val="FC4936"/>
                </a:solidFill>
              </a:rPr>
              <a:t>茎杆粗壮，叶片、果实和种子都比较大，糖类和蛋白质等营养物质的含量</a:t>
            </a:r>
            <a:r>
              <a:rPr lang="zh-CN" altLang="en-US" b="1" dirty="0" smtClean="0">
                <a:solidFill>
                  <a:srgbClr val="FC4936"/>
                </a:solidFill>
              </a:rPr>
              <a:t>都有所增加。</a:t>
            </a:r>
            <a:endParaRPr lang="zh-CN" altLang="en-US" b="1" dirty="0">
              <a:solidFill>
                <a:srgbClr val="FC4936"/>
              </a:solidFill>
            </a:endParaRPr>
          </a:p>
          <a:p>
            <a:r>
              <a:rPr lang="zh-CN" altLang="en-US" b="1" dirty="0">
                <a:solidFill>
                  <a:srgbClr val="FC4936"/>
                </a:solidFill>
              </a:rPr>
              <a:t>但发育延迟，结实率低。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2048"/>
          <p:cNvGraphicFramePr>
            <a:graphicFrameLocks noGrp="1" noChangeAspect="1"/>
          </p:cNvGraphicFramePr>
          <p:nvPr>
            <p:ph/>
          </p:nvPr>
        </p:nvGraphicFramePr>
        <p:xfrm>
          <a:off x="685800" y="769938"/>
          <a:ext cx="7772400" cy="532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5" name="Document" r:id="rId3" imgW="7779240" imgH="5327640" progId="Word.Document.8">
                  <p:embed/>
                </p:oleObj>
              </mc:Choice>
              <mc:Fallback>
                <p:oleObj name="Document" r:id="rId3" imgW="7779240" imgH="5327640" progId="Word.Document.8">
                  <p:embed/>
                  <p:pic>
                    <p:nvPicPr>
                      <p:cNvPr id="0" name="Picture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9938"/>
                        <a:ext cx="7772400" cy="532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5" name="Picture 3" descr="x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81000"/>
            <a:ext cx="2286000" cy="2066925"/>
          </a:xfrm>
          <a:prstGeom prst="rect">
            <a:avLst/>
          </a:prstGeom>
          <a:noFill/>
        </p:spPr>
      </p:pic>
      <p:pic>
        <p:nvPicPr>
          <p:cNvPr id="54276" name="Picture 4" descr="x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2363788"/>
            <a:ext cx="2133600" cy="2081212"/>
          </a:xfrm>
          <a:prstGeom prst="rect">
            <a:avLst/>
          </a:prstGeom>
          <a:noFill/>
        </p:spPr>
      </p:pic>
      <p:pic>
        <p:nvPicPr>
          <p:cNvPr id="54277" name="Picture 5" descr="x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427538"/>
            <a:ext cx="2286000" cy="2051050"/>
          </a:xfrm>
          <a:prstGeom prst="rect">
            <a:avLst/>
          </a:prstGeom>
          <a:noFill/>
        </p:spPr>
      </p:pic>
      <p:pic>
        <p:nvPicPr>
          <p:cNvPr id="54278" name="Picture 6" descr="x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381000"/>
            <a:ext cx="1150938" cy="1801813"/>
          </a:xfrm>
          <a:prstGeom prst="rect">
            <a:avLst/>
          </a:prstGeom>
          <a:noFill/>
        </p:spPr>
      </p:pic>
      <p:pic>
        <p:nvPicPr>
          <p:cNvPr id="54279" name="Picture 7" descr="x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8600" y="2438400"/>
            <a:ext cx="1303338" cy="1971675"/>
          </a:xfrm>
          <a:prstGeom prst="rect">
            <a:avLst/>
          </a:prstGeom>
          <a:noFill/>
        </p:spPr>
      </p:pic>
      <p:pic>
        <p:nvPicPr>
          <p:cNvPr id="54280" name="Picture 8" descr="x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4343400"/>
            <a:ext cx="1482725" cy="2222500"/>
          </a:xfrm>
          <a:prstGeom prst="rect">
            <a:avLst/>
          </a:prstGeom>
          <a:noFill/>
        </p:spPr>
      </p:pic>
      <p:pic>
        <p:nvPicPr>
          <p:cNvPr id="54281" name="Picture 9" descr="x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0"/>
            <a:ext cx="1697038" cy="2149475"/>
          </a:xfrm>
          <a:prstGeom prst="rect">
            <a:avLst/>
          </a:prstGeom>
          <a:noFill/>
        </p:spPr>
      </p:pic>
      <p:pic>
        <p:nvPicPr>
          <p:cNvPr id="54282" name="Picture 10" descr="x2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2057400"/>
            <a:ext cx="1893888" cy="2112963"/>
          </a:xfrm>
          <a:prstGeom prst="rect">
            <a:avLst/>
          </a:prstGeom>
          <a:noFill/>
        </p:spPr>
      </p:pic>
      <p:pic>
        <p:nvPicPr>
          <p:cNvPr id="54283" name="Picture 11" descr="x2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4479925"/>
            <a:ext cx="1876425" cy="2378075"/>
          </a:xfrm>
          <a:prstGeom prst="rect">
            <a:avLst/>
          </a:prstGeom>
          <a:noFill/>
        </p:spPr>
      </p:pic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200400" y="1371600"/>
            <a:ext cx="8382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352800" y="3429000"/>
            <a:ext cx="7620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276600" y="5486400"/>
            <a:ext cx="8382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5638800" y="5638800"/>
            <a:ext cx="8382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5410200" y="3124200"/>
            <a:ext cx="9144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5334000" y="1143000"/>
            <a:ext cx="9906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0" y="914400"/>
            <a:ext cx="733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C4936"/>
                </a:solidFill>
              </a:rPr>
              <a:t>单、二、多倍体的比较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85" grpId="0" animBg="1"/>
      <p:bldP spid="54286" grpId="0" animBg="1"/>
      <p:bldP spid="54287" grpId="0" animBg="1"/>
      <p:bldP spid="54288" grpId="0" animBg="1"/>
      <p:bldP spid="54289" grpId="0" animBg="1"/>
      <p:bldP spid="542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357290" y="1285860"/>
            <a:ext cx="695327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33FF"/>
                </a:solidFill>
              </a:rPr>
              <a:t>能不能生长</a:t>
            </a:r>
            <a:r>
              <a:rPr lang="zh-CN" altLang="en-US" sz="4000" b="1" dirty="0"/>
              <a:t>，看</a:t>
            </a:r>
            <a:r>
              <a:rPr lang="zh-CN" altLang="en-US" sz="4000" b="1" dirty="0">
                <a:solidFill>
                  <a:srgbClr val="FF0000"/>
                </a:solidFill>
              </a:rPr>
              <a:t>是否具有完整的染色体组</a:t>
            </a:r>
            <a:r>
              <a:rPr lang="zh-CN" altLang="en-US" sz="4000" b="1" dirty="0"/>
              <a:t>，染色体组多的生长更高大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多倍体</a:t>
            </a:r>
            <a:r>
              <a:rPr lang="en-US" altLang="zh-CN" sz="4000" b="1" dirty="0"/>
              <a:t>),</a:t>
            </a:r>
            <a:r>
              <a:rPr lang="zh-CN" altLang="en-US" sz="4000" b="1" dirty="0"/>
              <a:t>染色体少的瘦弱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单倍体</a:t>
            </a:r>
            <a:r>
              <a:rPr lang="en-US" altLang="zh-CN" sz="4000" b="1" dirty="0"/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33FF"/>
                </a:solidFill>
              </a:rPr>
              <a:t>可不可育</a:t>
            </a:r>
            <a:r>
              <a:rPr lang="zh-CN" altLang="en-US" sz="4000" b="1" dirty="0"/>
              <a:t>，看减数分裂中所有染色体能否联会配对，</a:t>
            </a:r>
            <a:r>
              <a:rPr lang="zh-CN" altLang="en-US" sz="4000" b="1" dirty="0">
                <a:solidFill>
                  <a:srgbClr val="FF0000"/>
                </a:solidFill>
              </a:rPr>
              <a:t>能否产生正常的配子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单倍体不育，奇数倍的多倍体也不育</a:t>
            </a:r>
            <a:r>
              <a:rPr lang="en-US" altLang="zh-CN" sz="4000" b="1" dirty="0"/>
              <a:t>)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71472" y="214290"/>
            <a:ext cx="4752975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/>
              <a:t>关于生长和育性问题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5" name="Picture 5" descr="dihap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3762375" cy="3254375"/>
          </a:xfrm>
          <a:prstGeom prst="rect">
            <a:avLst/>
          </a:prstGeom>
          <a:noFill/>
        </p:spPr>
      </p:pic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 doubled (dihaploid) plant after colchicination.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486400" y="4876800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 plant still remaining haploid after colchicination. (Note floral morphology). </a:t>
            </a:r>
          </a:p>
        </p:txBody>
      </p:sp>
      <p:pic>
        <p:nvPicPr>
          <p:cNvPr id="117769" name="Picture 9" descr="hapl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81200"/>
            <a:ext cx="3657600" cy="25574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14290"/>
            <a:ext cx="7239000" cy="6794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solidFill>
                  <a:srgbClr val="FF9900"/>
                </a:solidFill>
                <a:latin typeface="宋体" pitchFamily="2" charset="-122"/>
              </a:rPr>
              <a:t>六、单倍体和多倍体的应用</a:t>
            </a:r>
          </a:p>
        </p:txBody>
      </p:sp>
      <p:graphicFrame>
        <p:nvGraphicFramePr>
          <p:cNvPr id="1234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46950"/>
              </p:ext>
            </p:extLst>
          </p:nvPr>
        </p:nvGraphicFramePr>
        <p:xfrm>
          <a:off x="500034" y="1214422"/>
          <a:ext cx="8143932" cy="5393158"/>
        </p:xfrm>
        <a:graphic>
          <a:graphicData uri="http://schemas.openxmlformats.org/drawingml/2006/table">
            <a:tbl>
              <a:tblPr/>
              <a:tblGrid>
                <a:gridCol w="2000264"/>
                <a:gridCol w="3000396"/>
                <a:gridCol w="3143272"/>
              </a:tblGrid>
              <a:tr h="389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优点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单倍体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的应用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花药离体培养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单倍体育种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后代是纯合子 缩短育种年限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7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多倍体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的应用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无子西瓜培育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无子且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品质优良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1000" y="457200"/>
            <a:ext cx="3962400" cy="831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4800">
                <a:solidFill>
                  <a:srgbClr val="FF9900"/>
                </a:solidFill>
                <a:latin typeface="Tahoma" pitchFamily="34" charset="0"/>
                <a:ea typeface="华文行楷" pitchFamily="2" charset="-122"/>
              </a:rPr>
              <a:t>单倍体育种</a:t>
            </a:r>
            <a:r>
              <a:rPr lang="en-US" altLang="zh-CN" sz="4000">
                <a:solidFill>
                  <a:srgbClr val="FF9900"/>
                </a:solidFill>
                <a:latin typeface="Tahoma" pitchFamily="34" charset="0"/>
                <a:ea typeface="华文行楷" pitchFamily="2" charset="-122"/>
              </a:rPr>
              <a:t>haploid breeding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516688" y="2205038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</a:rPr>
              <a:t>花粉离体培养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3563938" y="4724400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选取目标性状植株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804025" y="4797425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</a:rPr>
              <a:t>染色体加倍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68313" y="4724400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大量繁殖推广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>
            <a:off x="2590800" y="2819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AutoShape 11"/>
          <p:cNvSpPr>
            <a:spLocks noChangeArrowheads="1"/>
          </p:cNvSpPr>
          <p:nvPr/>
        </p:nvSpPr>
        <p:spPr bwMode="auto">
          <a:xfrm>
            <a:off x="5435600" y="270827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AutoShape 12"/>
          <p:cNvSpPr>
            <a:spLocks noChangeArrowheads="1"/>
          </p:cNvSpPr>
          <p:nvPr/>
        </p:nvSpPr>
        <p:spPr bwMode="auto">
          <a:xfrm rot="10800000">
            <a:off x="5724525" y="52292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AutoShape 13"/>
          <p:cNvSpPr>
            <a:spLocks noChangeArrowheads="1"/>
          </p:cNvSpPr>
          <p:nvPr/>
        </p:nvSpPr>
        <p:spPr bwMode="auto">
          <a:xfrm rot="10783199">
            <a:off x="2411413" y="5229225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684213" y="2276475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</a:rPr>
              <a:t>相关品种杂交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492500" y="2349500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/>
              <a:t>杂合子植株</a:t>
            </a: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 rot="5400000">
            <a:off x="7080250" y="38735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1116013" y="3500438"/>
            <a:ext cx="719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8101013" y="2565400"/>
            <a:ext cx="719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7164388" y="6021388"/>
            <a:ext cx="719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0" y="188913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187450" y="5805488"/>
            <a:ext cx="3313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方正姚体" pitchFamily="2" charset="-122"/>
              </a:rPr>
              <a:t>产生几种配子就可以得到几种表现型的纯合子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143504" y="1214422"/>
            <a:ext cx="3139321" cy="50911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 b="1" dirty="0">
                <a:solidFill>
                  <a:srgbClr val="800080"/>
                </a:solidFill>
                <a:ea typeface="华文彩云" pitchFamily="2" charset="-122"/>
              </a:rPr>
              <a:t>明显缩短育种年限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5" name="Text Box 9" descr="瓦形"/>
          <p:cNvSpPr txBox="1">
            <a:spLocks noChangeArrowheads="1"/>
          </p:cNvSpPr>
          <p:nvPr/>
        </p:nvSpPr>
        <p:spPr bwMode="auto">
          <a:xfrm>
            <a:off x="0" y="2438400"/>
            <a:ext cx="2073275" cy="144655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>
                <a:solidFill>
                  <a:srgbClr val="808000"/>
                </a:solidFill>
              </a:rPr>
              <a:t>染色体变异</a:t>
            </a:r>
          </a:p>
        </p:txBody>
      </p:sp>
      <p:sp>
        <p:nvSpPr>
          <p:cNvPr id="106506" name="Text Box 10" descr="瓦形"/>
          <p:cNvSpPr txBox="1">
            <a:spLocks noChangeArrowheads="1"/>
          </p:cNvSpPr>
          <p:nvPr/>
        </p:nvSpPr>
        <p:spPr bwMode="auto">
          <a:xfrm>
            <a:off x="2133600" y="838200"/>
            <a:ext cx="2514600" cy="1311275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solidFill>
                  <a:srgbClr val="808000"/>
                </a:solidFill>
              </a:rPr>
              <a:t>染色体结构变异</a:t>
            </a:r>
          </a:p>
        </p:txBody>
      </p:sp>
      <p:sp>
        <p:nvSpPr>
          <p:cNvPr id="106507" name="Text Box 11" descr="瓦形"/>
          <p:cNvSpPr txBox="1">
            <a:spLocks noChangeArrowheads="1"/>
          </p:cNvSpPr>
          <p:nvPr/>
        </p:nvSpPr>
        <p:spPr bwMode="auto">
          <a:xfrm>
            <a:off x="2133600" y="4114800"/>
            <a:ext cx="2514600" cy="1311275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solidFill>
                  <a:srgbClr val="808000"/>
                </a:solidFill>
              </a:rPr>
              <a:t>染色体数目变异</a:t>
            </a:r>
          </a:p>
        </p:txBody>
      </p:sp>
      <p:sp>
        <p:nvSpPr>
          <p:cNvPr id="106508" name="Text Box 12" descr="瓦形"/>
          <p:cNvSpPr txBox="1">
            <a:spLocks noChangeArrowheads="1"/>
          </p:cNvSpPr>
          <p:nvPr/>
        </p:nvSpPr>
        <p:spPr bwMode="auto">
          <a:xfrm>
            <a:off x="4800600" y="2627313"/>
            <a:ext cx="4343400" cy="144655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 dirty="0" smtClean="0">
                <a:solidFill>
                  <a:srgbClr val="800080"/>
                </a:solidFill>
              </a:rPr>
              <a:t>染色体组</a:t>
            </a:r>
            <a:r>
              <a:rPr lang="zh-CN" altLang="en-US" sz="4400" b="1" dirty="0" smtClean="0">
                <a:solidFill>
                  <a:srgbClr val="808000"/>
                </a:solidFill>
              </a:rPr>
              <a:t>数目</a:t>
            </a:r>
            <a:r>
              <a:rPr lang="zh-CN" altLang="en-US" sz="4400" b="1" dirty="0">
                <a:solidFill>
                  <a:srgbClr val="808000"/>
                </a:solidFill>
              </a:rPr>
              <a:t>的成倍增加或减少</a:t>
            </a:r>
          </a:p>
        </p:txBody>
      </p:sp>
      <p:sp>
        <p:nvSpPr>
          <p:cNvPr id="106509" name="Text Box 13" descr="瓦形"/>
          <p:cNvSpPr txBox="1">
            <a:spLocks noChangeArrowheads="1"/>
          </p:cNvSpPr>
          <p:nvPr/>
        </p:nvSpPr>
        <p:spPr bwMode="auto">
          <a:xfrm>
            <a:off x="4800600" y="5021263"/>
            <a:ext cx="4343400" cy="144655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800080"/>
                </a:solidFill>
              </a:rPr>
              <a:t>个别染色体</a:t>
            </a:r>
            <a:r>
              <a:rPr lang="zh-CN" altLang="en-US" sz="4400" b="1">
                <a:solidFill>
                  <a:srgbClr val="808000"/>
                </a:solidFill>
              </a:rPr>
              <a:t>数目的增加或减少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0" y="0"/>
            <a:ext cx="45159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9900"/>
                </a:solidFill>
                <a:ea typeface="华文行楷" pitchFamily="2" charset="-122"/>
              </a:rPr>
              <a:t>染色体变异包括</a:t>
            </a:r>
          </a:p>
        </p:txBody>
      </p:sp>
      <p:sp>
        <p:nvSpPr>
          <p:cNvPr id="106511" name="AutoShape 15"/>
          <p:cNvSpPr>
            <a:spLocks/>
          </p:cNvSpPr>
          <p:nvPr/>
        </p:nvSpPr>
        <p:spPr bwMode="auto">
          <a:xfrm>
            <a:off x="1828800" y="1066800"/>
            <a:ext cx="457200" cy="4114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C493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6512" name="AutoShape 16"/>
          <p:cNvSpPr>
            <a:spLocks/>
          </p:cNvSpPr>
          <p:nvPr/>
        </p:nvSpPr>
        <p:spPr bwMode="auto">
          <a:xfrm>
            <a:off x="4284663" y="3357563"/>
            <a:ext cx="457200" cy="2994025"/>
          </a:xfrm>
          <a:prstGeom prst="leftBrace">
            <a:avLst>
              <a:gd name="adj1" fmla="val 54572"/>
              <a:gd name="adj2" fmla="val 50000"/>
            </a:avLst>
          </a:prstGeom>
          <a:noFill/>
          <a:ln w="38100">
            <a:solidFill>
              <a:srgbClr val="FC493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6514" name="Text Box 18" descr="瓦形"/>
          <p:cNvSpPr txBox="1">
            <a:spLocks noChangeArrowheads="1"/>
          </p:cNvSpPr>
          <p:nvPr/>
        </p:nvSpPr>
        <p:spPr bwMode="auto">
          <a:xfrm>
            <a:off x="5508625" y="836613"/>
            <a:ext cx="2519363" cy="1190625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808000"/>
                </a:solidFill>
              </a:rPr>
              <a:t>缺失   </a:t>
            </a:r>
            <a:r>
              <a:rPr lang="zh-CN" altLang="en-US" sz="3600" b="1" dirty="0" smtClean="0">
                <a:solidFill>
                  <a:srgbClr val="808000"/>
                </a:solidFill>
              </a:rPr>
              <a:t>增加移接   颠倒</a:t>
            </a:r>
            <a:endParaRPr lang="zh-CN" altLang="en-US" sz="3600" b="1" dirty="0">
              <a:solidFill>
                <a:srgbClr val="80800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x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8534400" cy="3429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524000" y="52578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母   本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6400800" y="52578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C4936"/>
                </a:solidFill>
              </a:rPr>
              <a:t>父  本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203325" y="5659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143000" y="60198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9900"/>
                </a:solidFill>
              </a:rPr>
              <a:t>四倍体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685800" y="3048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90000"/>
            </a:pPr>
            <a:r>
              <a:rPr lang="zh-CN" altLang="en-US" b="1" dirty="0" smtClean="0">
                <a:solidFill>
                  <a:srgbClr val="FC4936"/>
                </a:solidFill>
                <a:latin typeface="宋体" pitchFamily="2" charset="-122"/>
              </a:rPr>
              <a:t>无</a:t>
            </a:r>
            <a:r>
              <a:rPr lang="zh-CN" altLang="en-US" b="1" dirty="0">
                <a:solidFill>
                  <a:srgbClr val="FC4936"/>
                </a:solidFill>
              </a:rPr>
              <a:t>子</a:t>
            </a:r>
            <a:r>
              <a:rPr lang="zh-CN" altLang="en-US" b="1" dirty="0" smtClean="0">
                <a:solidFill>
                  <a:srgbClr val="FC4936"/>
                </a:solidFill>
                <a:latin typeface="宋体" pitchFamily="2" charset="-122"/>
              </a:rPr>
              <a:t>西瓜</a:t>
            </a:r>
            <a:r>
              <a:rPr lang="zh-CN" altLang="en-US" b="1" dirty="0">
                <a:solidFill>
                  <a:srgbClr val="FC4936"/>
                </a:solidFill>
                <a:latin typeface="宋体" pitchFamily="2" charset="-122"/>
              </a:rPr>
              <a:t>的培育</a:t>
            </a:r>
            <a:r>
              <a:rPr lang="en-US" altLang="zh-CN" sz="2400" b="1" dirty="0">
                <a:solidFill>
                  <a:srgbClr val="FC4936"/>
                </a:solidFill>
                <a:latin typeface="宋体" pitchFamily="2" charset="-122"/>
              </a:rPr>
              <a:t>breeding of seedless watermelon</a:t>
            </a:r>
            <a:endParaRPr lang="en-US" altLang="zh-CN" sz="2400" dirty="0"/>
          </a:p>
        </p:txBody>
      </p:sp>
      <p:pic>
        <p:nvPicPr>
          <p:cNvPr id="110595" name="Picture 3" descr="x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8175" y="692150"/>
            <a:ext cx="3733800" cy="2800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utoUpdateAnimBg="0"/>
      <p:bldP spid="110598" grpId="0" autoUpdateAnimBg="0"/>
      <p:bldP spid="1106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x7"/>
          <p:cNvPicPr>
            <a:picLocks noChangeAspect="1" noChangeArrowheads="1"/>
          </p:cNvPicPr>
          <p:nvPr/>
        </p:nvPicPr>
        <p:blipFill>
          <a:blip r:embed="rId2" cstate="print"/>
          <a:srcRect r="7143" b="15086"/>
          <a:stretch>
            <a:fillRect/>
          </a:stretch>
        </p:blipFill>
        <p:spPr bwMode="auto">
          <a:xfrm>
            <a:off x="1371600" y="1160463"/>
            <a:ext cx="2971800" cy="2573337"/>
          </a:xfrm>
          <a:prstGeom prst="rect">
            <a:avLst/>
          </a:prstGeom>
          <a:noFill/>
        </p:spPr>
      </p:pic>
      <p:pic>
        <p:nvPicPr>
          <p:cNvPr id="111619" name="Picture 3" descr="x10"/>
          <p:cNvPicPr>
            <a:picLocks noChangeAspect="1" noChangeArrowheads="1"/>
          </p:cNvPicPr>
          <p:nvPr/>
        </p:nvPicPr>
        <p:blipFill>
          <a:blip r:embed="rId3" cstate="print"/>
          <a:srcRect r="12962"/>
          <a:stretch>
            <a:fillRect/>
          </a:stretch>
        </p:blipFill>
        <p:spPr bwMode="auto">
          <a:xfrm>
            <a:off x="5029200" y="990600"/>
            <a:ext cx="3581400" cy="3048000"/>
          </a:xfrm>
          <a:prstGeom prst="rect">
            <a:avLst/>
          </a:prstGeom>
          <a:noFill/>
        </p:spPr>
      </p:pic>
      <p:sp>
        <p:nvSpPr>
          <p:cNvPr id="111620" name="AutoShape 4"/>
          <p:cNvSpPr>
            <a:spLocks noChangeArrowheads="1"/>
          </p:cNvSpPr>
          <p:nvPr/>
        </p:nvSpPr>
        <p:spPr bwMode="auto">
          <a:xfrm flipH="1">
            <a:off x="4191000" y="685800"/>
            <a:ext cx="1752600" cy="990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5F588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AutoShape 5"/>
          <p:cNvSpPr>
            <a:spLocks noChangeArrowheads="1"/>
          </p:cNvSpPr>
          <p:nvPr/>
        </p:nvSpPr>
        <p:spPr bwMode="auto">
          <a:xfrm rot="-1270956">
            <a:off x="2438400" y="4343400"/>
            <a:ext cx="1600200" cy="1143000"/>
          </a:xfrm>
          <a:prstGeom prst="curvedRightArrow">
            <a:avLst>
              <a:gd name="adj1" fmla="val 20000"/>
              <a:gd name="adj2" fmla="val 40000"/>
              <a:gd name="adj3" fmla="val 4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1622" name="Picture 6" descr="x12"/>
          <p:cNvPicPr>
            <a:picLocks noChangeAspect="1" noChangeArrowheads="1"/>
          </p:cNvPicPr>
          <p:nvPr/>
        </p:nvPicPr>
        <p:blipFill>
          <a:blip r:embed="rId4" cstate="print"/>
          <a:srcRect r="12122"/>
          <a:stretch>
            <a:fillRect/>
          </a:stretch>
        </p:blipFill>
        <p:spPr bwMode="auto">
          <a:xfrm>
            <a:off x="4191000" y="3657600"/>
            <a:ext cx="2209800" cy="2514600"/>
          </a:xfrm>
          <a:prstGeom prst="rect">
            <a:avLst/>
          </a:prstGeom>
          <a:noFill/>
        </p:spPr>
      </p:pic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066800" y="3886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四倍体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7086600" y="41148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二倍体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7391400" y="5181600"/>
            <a:ext cx="129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C4936"/>
                </a:solidFill>
              </a:rPr>
              <a:t>有子西瓜</a:t>
            </a:r>
            <a:endParaRPr lang="zh-CN" altLang="en-US" b="1" dirty="0">
              <a:solidFill>
                <a:srgbClr val="FC4936"/>
              </a:solidFill>
            </a:endParaRP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6324600" y="4953000"/>
            <a:ext cx="990600" cy="6096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6324600" y="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C4936"/>
                </a:solidFill>
              </a:rPr>
              <a:t>父本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143000" y="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C4936"/>
                </a:solidFill>
              </a:rPr>
              <a:t>母本</a:t>
            </a: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1828800" y="685800"/>
            <a:ext cx="0" cy="5334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7239000" y="685800"/>
            <a:ext cx="0" cy="5334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886200" y="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C4936"/>
                </a:solidFill>
              </a:rPr>
              <a:t>去雄授粉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429256" y="6273225"/>
            <a:ext cx="2000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C4936"/>
                </a:solidFill>
              </a:rPr>
              <a:t>？</a:t>
            </a:r>
            <a:r>
              <a:rPr lang="en-US" altLang="zh-CN" b="1" dirty="0" smtClean="0">
                <a:solidFill>
                  <a:srgbClr val="FC4936"/>
                </a:solidFill>
              </a:rPr>
              <a:t>N</a:t>
            </a:r>
            <a:r>
              <a:rPr lang="zh-CN" altLang="en-US" b="1" dirty="0">
                <a:solidFill>
                  <a:srgbClr val="FC4936"/>
                </a:solidFill>
              </a:rPr>
              <a:t>种子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571736" y="6273225"/>
            <a:ext cx="2286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C4936"/>
                </a:solidFill>
              </a:rPr>
              <a:t>？</a:t>
            </a:r>
            <a:r>
              <a:rPr lang="en-US" altLang="zh-CN" b="1" dirty="0" smtClean="0">
                <a:solidFill>
                  <a:srgbClr val="FC4936"/>
                </a:solidFill>
              </a:rPr>
              <a:t>N</a:t>
            </a:r>
            <a:r>
              <a:rPr lang="zh-CN" altLang="en-US" b="1" dirty="0" smtClean="0">
                <a:solidFill>
                  <a:srgbClr val="FC4936"/>
                </a:solidFill>
              </a:rPr>
              <a:t>果实</a:t>
            </a:r>
            <a:endParaRPr lang="zh-CN" altLang="en-US" b="1" dirty="0">
              <a:solidFill>
                <a:srgbClr val="FC4936"/>
              </a:solidFill>
            </a:endParaRPr>
          </a:p>
        </p:txBody>
      </p:sp>
      <p:sp>
        <p:nvSpPr>
          <p:cNvPr id="18" name="上箭头 17"/>
          <p:cNvSpPr/>
          <p:nvPr/>
        </p:nvSpPr>
        <p:spPr bwMode="auto">
          <a:xfrm rot="2968706">
            <a:off x="3997993" y="5292908"/>
            <a:ext cx="342186" cy="102297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3" grpId="0" autoUpdateAnimBg="0"/>
      <p:bldP spid="111624" grpId="0" autoUpdateAnimBg="0"/>
      <p:bldP spid="111625" grpId="0" autoUpdateAnimBg="0"/>
      <p:bldP spid="111626" grpId="0" animBg="1"/>
      <p:bldP spid="111627" grpId="0" autoUpdateAnimBg="0"/>
      <p:bldP spid="111628" grpId="0" autoUpdateAnimBg="0"/>
      <p:bldP spid="111629" grpId="0" animBg="1"/>
      <p:bldP spid="111630" grpId="0" animBg="1"/>
      <p:bldP spid="111631" grpId="0" autoUpdateAnimBg="0"/>
      <p:bldP spid="111632" grpId="0" autoUpdateAnimBg="0"/>
      <p:bldP spid="17" grpId="0" autoUpdateAnimBg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026" descr="x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3505200" cy="3067050"/>
          </a:xfrm>
          <a:prstGeom prst="rect">
            <a:avLst/>
          </a:prstGeom>
          <a:noFill/>
        </p:spPr>
      </p:pic>
      <p:pic>
        <p:nvPicPr>
          <p:cNvPr id="112643" name="Picture 1027" descr="x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4648200" cy="2905125"/>
          </a:xfrm>
          <a:prstGeom prst="rect">
            <a:avLst/>
          </a:prstGeom>
          <a:noFill/>
        </p:spPr>
      </p:pic>
      <p:sp>
        <p:nvSpPr>
          <p:cNvPr id="112644" name="AutoShape 1028"/>
          <p:cNvSpPr>
            <a:spLocks noChangeArrowheads="1"/>
          </p:cNvSpPr>
          <p:nvPr/>
        </p:nvSpPr>
        <p:spPr bwMode="auto">
          <a:xfrm flipH="1">
            <a:off x="3581400" y="914400"/>
            <a:ext cx="2667000" cy="1371600"/>
          </a:xfrm>
          <a:custGeom>
            <a:avLst/>
            <a:gdLst>
              <a:gd name="G0" fmla="+- 0 0 0"/>
              <a:gd name="G1" fmla="+- -11786521 0 0"/>
              <a:gd name="G2" fmla="+- 0 0 -11786521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86521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86521"/>
              <a:gd name="G36" fmla="sin G34 -11786521"/>
              <a:gd name="G37" fmla="+/ -11786521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14 w 21600"/>
              <a:gd name="T5" fmla="*/ 0 h 21600"/>
              <a:gd name="T6" fmla="*/ 2700 w 21600"/>
              <a:gd name="T7" fmla="*/ 10778 h 21600"/>
              <a:gd name="T8" fmla="*/ 10807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23" y="5399"/>
                  <a:pt x="5407" y="7808"/>
                  <a:pt x="5400" y="10785"/>
                </a:cubicBezTo>
                <a:lnTo>
                  <a:pt x="0" y="10771"/>
                </a:lnTo>
                <a:cubicBezTo>
                  <a:pt x="15" y="4817"/>
                  <a:pt x="484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5F588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5" name="AutoShape 1029"/>
          <p:cNvSpPr>
            <a:spLocks noChangeArrowheads="1"/>
          </p:cNvSpPr>
          <p:nvPr/>
        </p:nvSpPr>
        <p:spPr bwMode="auto">
          <a:xfrm>
            <a:off x="2286000" y="4419600"/>
            <a:ext cx="990600" cy="1676400"/>
          </a:xfrm>
          <a:prstGeom prst="curvedRightArrow">
            <a:avLst>
              <a:gd name="adj1" fmla="val 33846"/>
              <a:gd name="adj2" fmla="val 67692"/>
              <a:gd name="adj3" fmla="val 33333"/>
            </a:avLst>
          </a:prstGeom>
          <a:solidFill>
            <a:srgbClr val="05F588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646" name="Picture 1030" descr="x11"/>
          <p:cNvPicPr>
            <a:picLocks noChangeAspect="1" noChangeArrowheads="1"/>
          </p:cNvPicPr>
          <p:nvPr/>
        </p:nvPicPr>
        <p:blipFill>
          <a:blip r:embed="rId4" cstate="print"/>
          <a:srcRect l="9525" r="11905" b="11409"/>
          <a:stretch>
            <a:fillRect/>
          </a:stretch>
        </p:blipFill>
        <p:spPr bwMode="auto">
          <a:xfrm>
            <a:off x="3581400" y="4114800"/>
            <a:ext cx="2514600" cy="2514600"/>
          </a:xfrm>
          <a:prstGeom prst="rect">
            <a:avLst/>
          </a:prstGeom>
          <a:noFill/>
        </p:spPr>
      </p:pic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6172200" y="46482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C4936"/>
                </a:solidFill>
              </a:rPr>
              <a:t>普通西瓜植株</a:t>
            </a:r>
          </a:p>
        </p:txBody>
      </p:sp>
      <p:pic>
        <p:nvPicPr>
          <p:cNvPr id="112648" name="Picture 1032" descr="x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0"/>
            <a:ext cx="847725" cy="1157288"/>
          </a:xfrm>
          <a:prstGeom prst="rect">
            <a:avLst/>
          </a:prstGeom>
          <a:noFill/>
        </p:spPr>
      </p:pic>
      <p:sp>
        <p:nvSpPr>
          <p:cNvPr id="112649" name="Line 1033"/>
          <p:cNvSpPr>
            <a:spLocks noChangeShapeType="1"/>
          </p:cNvSpPr>
          <p:nvPr/>
        </p:nvSpPr>
        <p:spPr bwMode="auto">
          <a:xfrm>
            <a:off x="1828800" y="1219200"/>
            <a:ext cx="0" cy="7620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50" name="Text Box 1034"/>
          <p:cNvSpPr txBox="1">
            <a:spLocks noChangeArrowheads="1"/>
          </p:cNvSpPr>
          <p:nvPr/>
        </p:nvSpPr>
        <p:spPr bwMode="auto">
          <a:xfrm>
            <a:off x="304800" y="11430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C4936"/>
                </a:solidFill>
              </a:rPr>
              <a:t>种下去</a:t>
            </a:r>
          </a:p>
        </p:txBody>
      </p:sp>
      <p:sp>
        <p:nvSpPr>
          <p:cNvPr id="112651" name="Text Box 1035"/>
          <p:cNvSpPr txBox="1">
            <a:spLocks noChangeArrowheads="1"/>
          </p:cNvSpPr>
          <p:nvPr/>
        </p:nvSpPr>
        <p:spPr bwMode="auto">
          <a:xfrm>
            <a:off x="457200" y="41910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三倍体植株</a:t>
            </a:r>
          </a:p>
        </p:txBody>
      </p:sp>
      <p:sp>
        <p:nvSpPr>
          <p:cNvPr id="112652" name="Text Box 1036"/>
          <p:cNvSpPr txBox="1">
            <a:spLocks noChangeArrowheads="1"/>
          </p:cNvSpPr>
          <p:nvPr/>
        </p:nvSpPr>
        <p:spPr bwMode="auto">
          <a:xfrm>
            <a:off x="6477000" y="60198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C4936"/>
                </a:solidFill>
              </a:rPr>
              <a:t>无子西瓜</a:t>
            </a:r>
          </a:p>
        </p:txBody>
      </p:sp>
      <p:sp>
        <p:nvSpPr>
          <p:cNvPr id="112653" name="Line 1037"/>
          <p:cNvSpPr>
            <a:spLocks noChangeShapeType="1"/>
          </p:cNvSpPr>
          <p:nvPr/>
        </p:nvSpPr>
        <p:spPr bwMode="auto">
          <a:xfrm>
            <a:off x="6248400" y="5486400"/>
            <a:ext cx="381000" cy="6096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54" name="Text Box 1038"/>
          <p:cNvSpPr txBox="1">
            <a:spLocks noChangeArrowheads="1"/>
          </p:cNvSpPr>
          <p:nvPr/>
        </p:nvSpPr>
        <p:spPr bwMode="auto">
          <a:xfrm>
            <a:off x="3657600" y="304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C4936"/>
                </a:solidFill>
              </a:rPr>
              <a:t>花粉刺激</a:t>
            </a:r>
          </a:p>
        </p:txBody>
      </p:sp>
      <p:sp>
        <p:nvSpPr>
          <p:cNvPr id="112655" name="Text Box 1039"/>
          <p:cNvSpPr txBox="1">
            <a:spLocks noChangeArrowheads="1"/>
          </p:cNvSpPr>
          <p:nvPr/>
        </p:nvSpPr>
        <p:spPr bwMode="auto">
          <a:xfrm>
            <a:off x="5029200" y="304800"/>
            <a:ext cx="3071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5347EB"/>
                </a:solidFill>
              </a:rPr>
              <a:t>（提供生长素）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7" grpId="0" autoUpdateAnimBg="0"/>
      <p:bldP spid="112649" grpId="0" animBg="1"/>
      <p:bldP spid="112650" grpId="0" autoUpdateAnimBg="0"/>
      <p:bldP spid="112651" grpId="0" autoUpdateAnimBg="0"/>
      <p:bldP spid="112652" grpId="0" autoUpdateAnimBg="0"/>
      <p:bldP spid="112653" grpId="0" animBg="1"/>
      <p:bldP spid="112654" grpId="0" autoUpdateAnimBg="0"/>
      <p:bldP spid="1126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3" descr="Sweet%20Eat'n%20Tripl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0"/>
            <a:ext cx="3638550" cy="2738438"/>
          </a:xfrm>
          <a:prstGeom prst="rect">
            <a:avLst/>
          </a:prstGeom>
          <a:noFill/>
        </p:spPr>
      </p:pic>
      <p:pic>
        <p:nvPicPr>
          <p:cNvPr id="119813" name="Picture 5" descr="5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09800"/>
            <a:ext cx="2514600" cy="2514600"/>
          </a:xfrm>
          <a:prstGeom prst="rect">
            <a:avLst/>
          </a:prstGeom>
          <a:noFill/>
        </p:spPr>
      </p:pic>
      <p:pic>
        <p:nvPicPr>
          <p:cNvPr id="119815" name="Picture 7" descr="wada_4_fre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0"/>
            <a:ext cx="3292475" cy="2457450"/>
          </a:xfrm>
          <a:prstGeom prst="rect">
            <a:avLst/>
          </a:prstGeom>
          <a:noFill/>
        </p:spPr>
      </p:pic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038600" y="58674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Triploid Snapdragons </a:t>
            </a:r>
            <a:endParaRPr lang="en-US" altLang="zh-CN" sz="2400" dirty="0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5410200" y="8382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Triploid Watermelon</a:t>
            </a:r>
            <a:endParaRPr lang="en-US" altLang="zh-CN" sz="24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5800" y="566288"/>
            <a:ext cx="5707063" cy="720725"/>
          </a:xfr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FC4936"/>
                </a:solidFill>
              </a:rPr>
              <a:t>三种西瓜的比较</a:t>
            </a:r>
          </a:p>
        </p:txBody>
      </p:sp>
      <p:graphicFrame>
        <p:nvGraphicFramePr>
          <p:cNvPr id="7382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37782"/>
              </p:ext>
            </p:extLst>
          </p:nvPr>
        </p:nvGraphicFramePr>
        <p:xfrm>
          <a:off x="311150" y="2024241"/>
          <a:ext cx="8818563" cy="4267201"/>
        </p:xfrm>
        <a:graphic>
          <a:graphicData uri="http://schemas.openxmlformats.org/drawingml/2006/table">
            <a:tbl>
              <a:tblPr/>
              <a:tblGrid>
                <a:gridCol w="3251200"/>
                <a:gridCol w="1439863"/>
                <a:gridCol w="1441450"/>
                <a:gridCol w="1439862"/>
                <a:gridCol w="1246188"/>
              </a:tblGrid>
              <a:tr h="1044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2044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果皮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E183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种皮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E183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E183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胚乳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普通西瓜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秋水仙素处理得到的有子西瓜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无子西瓜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83" name="Text Box 55"/>
          <p:cNvSpPr txBox="1">
            <a:spLocks noChangeArrowheads="1"/>
          </p:cNvSpPr>
          <p:nvPr/>
        </p:nvSpPr>
        <p:spPr bwMode="auto">
          <a:xfrm>
            <a:off x="5466184" y="3140968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C4936"/>
                </a:solidFill>
              </a:rPr>
              <a:t>2N </a:t>
            </a:r>
            <a:r>
              <a:rPr lang="en-US" altLang="zh-CN" sz="1600" b="1" dirty="0">
                <a:solidFill>
                  <a:srgbClr val="3333FF"/>
                </a:solidFill>
              </a:rPr>
              <a:t>(2♀)</a:t>
            </a:r>
            <a:r>
              <a:rPr lang="en-US" altLang="zh-CN" sz="2400" dirty="0"/>
              <a:t> </a:t>
            </a:r>
          </a:p>
        </p:txBody>
      </p:sp>
      <p:sp>
        <p:nvSpPr>
          <p:cNvPr id="73789" name="Text Box 61"/>
          <p:cNvSpPr txBox="1">
            <a:spLocks noChangeArrowheads="1"/>
          </p:cNvSpPr>
          <p:nvPr/>
        </p:nvSpPr>
        <p:spPr bwMode="auto">
          <a:xfrm>
            <a:off x="7200900" y="4662666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791" name="Text Box 63"/>
          <p:cNvSpPr txBox="1">
            <a:spLocks noChangeArrowheads="1"/>
          </p:cNvSpPr>
          <p:nvPr/>
        </p:nvSpPr>
        <p:spPr bwMode="auto">
          <a:xfrm>
            <a:off x="6667500" y="5653266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792" name="Text Box 64"/>
          <p:cNvSpPr txBox="1">
            <a:spLocks noChangeArrowheads="1"/>
          </p:cNvSpPr>
          <p:nvPr/>
        </p:nvSpPr>
        <p:spPr bwMode="auto">
          <a:xfrm>
            <a:off x="6802438" y="5480229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无  </a:t>
            </a:r>
            <a:r>
              <a:rPr lang="zh-CN" altLang="en-US" sz="2400"/>
              <a:t>   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3882008" y="3140968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C4936"/>
                </a:solidFill>
              </a:rPr>
              <a:t>2N </a:t>
            </a:r>
            <a:r>
              <a:rPr lang="en-US" altLang="zh-CN" sz="1600" b="1" dirty="0">
                <a:solidFill>
                  <a:srgbClr val="3333FF"/>
                </a:solidFill>
              </a:rPr>
              <a:t>(2♀)</a:t>
            </a:r>
            <a:r>
              <a:rPr lang="en-US" altLang="zh-CN" sz="2400" dirty="0"/>
              <a:t> </a:t>
            </a:r>
          </a:p>
        </p:txBody>
      </p:sp>
      <p:sp>
        <p:nvSpPr>
          <p:cNvPr id="73825" name="Text Box 97"/>
          <p:cNvSpPr txBox="1">
            <a:spLocks noChangeArrowheads="1"/>
          </p:cNvSpPr>
          <p:nvPr/>
        </p:nvSpPr>
        <p:spPr bwMode="auto">
          <a:xfrm>
            <a:off x="7883525" y="3118029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3N </a:t>
            </a:r>
            <a:r>
              <a:rPr lang="en-US" altLang="zh-CN" sz="1800" b="1">
                <a:solidFill>
                  <a:srgbClr val="3333FF"/>
                </a:solidFill>
              </a:rPr>
              <a:t>(2</a:t>
            </a:r>
            <a:r>
              <a:rPr lang="en-US" altLang="zh-CN" sz="1400" b="1">
                <a:solidFill>
                  <a:srgbClr val="3333FF"/>
                </a:solidFill>
              </a:rPr>
              <a:t>♀+1♂)</a:t>
            </a: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827" name="Text Box 99"/>
          <p:cNvSpPr txBox="1">
            <a:spLocks noChangeArrowheads="1"/>
          </p:cNvSpPr>
          <p:nvPr/>
        </p:nvSpPr>
        <p:spPr bwMode="auto">
          <a:xfrm>
            <a:off x="8170863" y="5408791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无  </a:t>
            </a:r>
            <a:r>
              <a:rPr lang="zh-CN" altLang="en-US" sz="2400"/>
              <a:t>   </a:t>
            </a:r>
          </a:p>
        </p:txBody>
      </p:sp>
      <p:sp>
        <p:nvSpPr>
          <p:cNvPr id="73829" name="Text Box 101"/>
          <p:cNvSpPr txBox="1">
            <a:spLocks noChangeArrowheads="1"/>
          </p:cNvSpPr>
          <p:nvPr/>
        </p:nvSpPr>
        <p:spPr bwMode="auto">
          <a:xfrm>
            <a:off x="6515100" y="4111804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3N </a:t>
            </a:r>
            <a:r>
              <a:rPr lang="en-US" altLang="zh-CN" sz="1800" b="1">
                <a:solidFill>
                  <a:srgbClr val="3333FF"/>
                </a:solidFill>
              </a:rPr>
              <a:t>(2</a:t>
            </a:r>
            <a:r>
              <a:rPr lang="en-US" altLang="zh-CN" sz="1400" b="1">
                <a:solidFill>
                  <a:srgbClr val="3333FF"/>
                </a:solidFill>
              </a:rPr>
              <a:t>♀+1♂)</a:t>
            </a: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830" name="Text Box 102"/>
          <p:cNvSpPr txBox="1">
            <a:spLocks noChangeArrowheads="1"/>
          </p:cNvSpPr>
          <p:nvPr/>
        </p:nvSpPr>
        <p:spPr bwMode="auto">
          <a:xfrm>
            <a:off x="7883525" y="4111804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C4936"/>
                </a:solidFill>
              </a:rPr>
              <a:t>5N </a:t>
            </a:r>
            <a:r>
              <a:rPr lang="en-US" altLang="zh-CN" sz="1800" b="1" dirty="0">
                <a:solidFill>
                  <a:srgbClr val="3333FF"/>
                </a:solidFill>
              </a:rPr>
              <a:t>(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2*2</a:t>
            </a:r>
            <a:r>
              <a:rPr lang="en-US" altLang="zh-CN" sz="1400" b="1" dirty="0" smtClean="0">
                <a:solidFill>
                  <a:srgbClr val="3333FF"/>
                </a:solidFill>
              </a:rPr>
              <a:t>♀</a:t>
            </a:r>
            <a:r>
              <a:rPr lang="en-US" altLang="zh-CN" sz="1400" b="1" dirty="0">
                <a:solidFill>
                  <a:srgbClr val="3333FF"/>
                </a:solidFill>
              </a:rPr>
              <a:t>+1♂)</a:t>
            </a:r>
            <a:r>
              <a:rPr lang="en-US" altLang="zh-CN" b="1" dirty="0">
                <a:solidFill>
                  <a:srgbClr val="FC4936"/>
                </a:solidFill>
              </a:rPr>
              <a:t>  </a:t>
            </a:r>
            <a:r>
              <a:rPr lang="en-US" altLang="zh-CN" sz="2400" dirty="0"/>
              <a:t>   </a:t>
            </a:r>
          </a:p>
        </p:txBody>
      </p:sp>
      <p:sp>
        <p:nvSpPr>
          <p:cNvPr id="73831" name="Text Box 103"/>
          <p:cNvSpPr txBox="1">
            <a:spLocks noChangeArrowheads="1"/>
          </p:cNvSpPr>
          <p:nvPr/>
        </p:nvSpPr>
        <p:spPr bwMode="auto">
          <a:xfrm>
            <a:off x="3851275" y="4184829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4N </a:t>
            </a:r>
            <a:r>
              <a:rPr lang="en-US" altLang="zh-CN" sz="1600" b="1">
                <a:solidFill>
                  <a:srgbClr val="3333FF"/>
                </a:solidFill>
              </a:rPr>
              <a:t>(4♀)</a:t>
            </a:r>
            <a:r>
              <a:rPr lang="en-US" altLang="zh-CN" sz="2400"/>
              <a:t> </a:t>
            </a:r>
          </a:p>
        </p:txBody>
      </p:sp>
      <p:sp>
        <p:nvSpPr>
          <p:cNvPr id="73832" name="Text Box 104"/>
          <p:cNvSpPr txBox="1">
            <a:spLocks noChangeArrowheads="1"/>
          </p:cNvSpPr>
          <p:nvPr/>
        </p:nvSpPr>
        <p:spPr bwMode="auto">
          <a:xfrm>
            <a:off x="5219700" y="4184829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4N </a:t>
            </a:r>
            <a:r>
              <a:rPr lang="en-US" altLang="zh-CN" sz="1600" b="1">
                <a:solidFill>
                  <a:srgbClr val="3333FF"/>
                </a:solidFill>
              </a:rPr>
              <a:t>(4♀)</a:t>
            </a:r>
            <a:r>
              <a:rPr lang="en-US" altLang="zh-CN" sz="2400"/>
              <a:t> </a:t>
            </a:r>
          </a:p>
        </p:txBody>
      </p:sp>
      <p:sp>
        <p:nvSpPr>
          <p:cNvPr id="73833" name="Text Box 105"/>
          <p:cNvSpPr txBox="1">
            <a:spLocks noChangeArrowheads="1"/>
          </p:cNvSpPr>
          <p:nvPr/>
        </p:nvSpPr>
        <p:spPr bwMode="auto">
          <a:xfrm>
            <a:off x="6588224" y="3154288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C4936"/>
                </a:solidFill>
              </a:rPr>
              <a:t>2N </a:t>
            </a:r>
            <a:r>
              <a:rPr lang="en-US" altLang="zh-CN" sz="1800" b="1" dirty="0">
                <a:solidFill>
                  <a:srgbClr val="3333FF"/>
                </a:solidFill>
              </a:rPr>
              <a:t>(1</a:t>
            </a:r>
            <a:r>
              <a:rPr lang="en-US" altLang="zh-CN" sz="1400" b="1" dirty="0">
                <a:solidFill>
                  <a:srgbClr val="3333FF"/>
                </a:solidFill>
              </a:rPr>
              <a:t>♀+1♂)</a:t>
            </a:r>
            <a:r>
              <a:rPr lang="en-US" altLang="zh-CN" b="1" dirty="0">
                <a:solidFill>
                  <a:srgbClr val="FC4936"/>
                </a:solidFill>
              </a:rPr>
              <a:t>  </a:t>
            </a:r>
            <a:r>
              <a:rPr lang="en-US" altLang="zh-CN" sz="2400" dirty="0"/>
              <a:t>   </a:t>
            </a:r>
          </a:p>
        </p:txBody>
      </p:sp>
      <p:sp>
        <p:nvSpPr>
          <p:cNvPr id="73834" name="Text Box 106"/>
          <p:cNvSpPr txBox="1">
            <a:spLocks noChangeArrowheads="1"/>
          </p:cNvSpPr>
          <p:nvPr/>
        </p:nvSpPr>
        <p:spPr bwMode="auto">
          <a:xfrm>
            <a:off x="3851275" y="5337354"/>
            <a:ext cx="76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FC4936"/>
                </a:solidFill>
              </a:rPr>
              <a:t>3N </a:t>
            </a:r>
            <a:r>
              <a:rPr lang="en-US" altLang="zh-CN" sz="1600" b="1" dirty="0">
                <a:solidFill>
                  <a:srgbClr val="3333FF"/>
                </a:solidFill>
              </a:rPr>
              <a:t>(3♀)</a:t>
            </a:r>
            <a:r>
              <a:rPr lang="en-US" altLang="zh-CN" sz="2400" dirty="0"/>
              <a:t> </a:t>
            </a:r>
          </a:p>
        </p:txBody>
      </p:sp>
      <p:sp>
        <p:nvSpPr>
          <p:cNvPr id="73835" name="Text Box 107"/>
          <p:cNvSpPr txBox="1">
            <a:spLocks noChangeArrowheads="1"/>
          </p:cNvSpPr>
          <p:nvPr/>
        </p:nvSpPr>
        <p:spPr bwMode="auto">
          <a:xfrm>
            <a:off x="5291138" y="5337354"/>
            <a:ext cx="76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FC4936"/>
                </a:solidFill>
              </a:rPr>
              <a:t>3N </a:t>
            </a:r>
            <a:r>
              <a:rPr lang="en-US" altLang="zh-CN" sz="1600" b="1" dirty="0">
                <a:solidFill>
                  <a:srgbClr val="3333FF"/>
                </a:solidFill>
              </a:rPr>
              <a:t>(3♀)</a:t>
            </a:r>
            <a:r>
              <a:rPr lang="en-US" altLang="zh-CN" sz="2400" dirty="0"/>
              <a:t> </a:t>
            </a:r>
          </a:p>
        </p:txBody>
      </p:sp>
      <p:pic>
        <p:nvPicPr>
          <p:cNvPr id="155650" name="Picture 2" descr="http://swsck.fjsdfz.org/Photo/UploadPhotos/201304/20130401220401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120"/>
            <a:ext cx="3024336" cy="293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下箭头 20"/>
          <p:cNvSpPr/>
          <p:nvPr/>
        </p:nvSpPr>
        <p:spPr bwMode="auto">
          <a:xfrm rot="4001014">
            <a:off x="5396806" y="4102483"/>
            <a:ext cx="404306" cy="22187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 rot="2203555">
            <a:off x="5950129" y="4966555"/>
            <a:ext cx="404306" cy="667322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1691680" y="1988840"/>
            <a:ext cx="6479184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 flipV="1">
            <a:off x="1567979" y="2204864"/>
            <a:ext cx="5328592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1115616" y="2564904"/>
            <a:ext cx="338457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1217712" y="2276872"/>
            <a:ext cx="4454426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83" grpId="0" autoUpdateAnimBg="0"/>
      <p:bldP spid="73792" grpId="0" autoUpdateAnimBg="0"/>
      <p:bldP spid="73794" grpId="0" autoUpdateAnimBg="0"/>
      <p:bldP spid="73825" grpId="0" autoUpdateAnimBg="0"/>
      <p:bldP spid="73827" grpId="0" autoUpdateAnimBg="0"/>
      <p:bldP spid="73829" grpId="0" autoUpdateAnimBg="0"/>
      <p:bldP spid="73830" grpId="0" autoUpdateAnimBg="0"/>
      <p:bldP spid="73831" grpId="0" autoUpdateAnimBg="0"/>
      <p:bldP spid="73832" grpId="0" autoUpdateAnimBg="0"/>
      <p:bldP spid="73833" grpId="0" autoUpdateAnimBg="0"/>
      <p:bldP spid="73834" grpId="0" autoUpdateAnimBg="0"/>
      <p:bldP spid="73835" grpId="0" autoUpdateAnimBg="0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40322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一粒小麦 </a:t>
            </a:r>
            <a:r>
              <a:rPr lang="en-US" altLang="zh-CN" sz="2400" b="1"/>
              <a:t>×</a:t>
            </a:r>
            <a:r>
              <a:rPr lang="zh-CN" altLang="en-US" sz="2400" b="1"/>
              <a:t>节节草               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547813" y="213360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二粒小麦 </a:t>
            </a:r>
            <a:r>
              <a:rPr lang="en-US" altLang="zh-CN" sz="2400" b="1"/>
              <a:t>× </a:t>
            </a:r>
            <a:r>
              <a:rPr lang="zh-CN" altLang="en-US" sz="2400" b="1"/>
              <a:t>粗山羊草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835150" y="1268413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AB    </a:t>
            </a:r>
            <a:r>
              <a:rPr lang="zh-CN" altLang="en-US" sz="2400" b="1"/>
              <a:t>不育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700338" y="30686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ABC    </a:t>
            </a:r>
            <a:r>
              <a:rPr lang="zh-CN" altLang="en-US" sz="2400" b="1"/>
              <a:t>不育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339975" y="386080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普通小麦 </a:t>
            </a:r>
            <a:r>
              <a:rPr lang="en-US" altLang="zh-CN" sz="2400" b="1"/>
              <a:t>× </a:t>
            </a:r>
            <a:r>
              <a:rPr lang="zh-CN" altLang="en-US" sz="2400" b="1"/>
              <a:t>黑麦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348038" y="4868863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ABCD    </a:t>
            </a:r>
            <a:r>
              <a:rPr lang="zh-CN" altLang="en-US" sz="2400" b="1"/>
              <a:t>不育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258888" y="692150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AA             BB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763713" y="24209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en-US" altLang="zh-CN" sz="2400" b="1"/>
              <a:t>AABB             CC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2341563" y="4149725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/>
              <a:t>AABBCC       DD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3348038" y="56610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小黑麦</a:t>
            </a:r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051050" y="836613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2051050" y="1701800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2987675" y="2636838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2987675" y="3500438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3779838" y="4365625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3779838" y="5300663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2987675" y="594995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AABBCCDD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250825" y="765175"/>
            <a:ext cx="1081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9000</a:t>
            </a:r>
            <a:r>
              <a:rPr lang="zh-CN" altLang="en-US" sz="2800">
                <a:solidFill>
                  <a:srgbClr val="3333FF"/>
                </a:solidFill>
              </a:rPr>
              <a:t>年前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755650" y="2852738"/>
            <a:ext cx="1081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5000</a:t>
            </a:r>
            <a:r>
              <a:rPr lang="zh-CN" altLang="en-US" sz="2800">
                <a:solidFill>
                  <a:srgbClr val="3333FF"/>
                </a:solidFill>
              </a:rPr>
              <a:t>年前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1619250" y="479742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50</a:t>
            </a:r>
            <a:r>
              <a:rPr lang="zh-CN" altLang="en-US" sz="2800">
                <a:solidFill>
                  <a:srgbClr val="3333FF"/>
                </a:solidFill>
              </a:rPr>
              <a:t>年前</a:t>
            </a:r>
          </a:p>
        </p:txBody>
      </p:sp>
      <p:sp>
        <p:nvSpPr>
          <p:cNvPr id="153627" name="AutoShape 27"/>
          <p:cNvSpPr>
            <a:spLocks noChangeArrowheads="1"/>
          </p:cNvSpPr>
          <p:nvPr/>
        </p:nvSpPr>
        <p:spPr bwMode="auto">
          <a:xfrm>
            <a:off x="323850" y="3716338"/>
            <a:ext cx="1800225" cy="503237"/>
          </a:xfrm>
          <a:prstGeom prst="wedgeRoundRectCallout">
            <a:avLst>
              <a:gd name="adj1" fmla="val 83509"/>
              <a:gd name="adj2" fmla="val -61356"/>
              <a:gd name="adj3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3333FF"/>
                </a:solidFill>
              </a:rPr>
              <a:t>自然加倍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>
            <a:off x="611188" y="5445125"/>
            <a:ext cx="1873250" cy="1008063"/>
          </a:xfrm>
          <a:prstGeom prst="wedgeRoundRectCallout">
            <a:avLst>
              <a:gd name="adj1" fmla="val 109236"/>
              <a:gd name="adj2" fmla="val -48583"/>
              <a:gd name="adj3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秋水仙素加倍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4932363" y="1916113"/>
            <a:ext cx="39608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利用种间杂交和染色体加倍技术是克服无源杂交障碍、培育生物新品种的有效途径</a:t>
            </a:r>
          </a:p>
        </p:txBody>
      </p:sp>
      <p:sp>
        <p:nvSpPr>
          <p:cNvPr id="153630" name="AutoShape 30"/>
          <p:cNvSpPr>
            <a:spLocks noChangeArrowheads="1"/>
          </p:cNvSpPr>
          <p:nvPr/>
        </p:nvSpPr>
        <p:spPr bwMode="auto">
          <a:xfrm>
            <a:off x="0" y="1773238"/>
            <a:ext cx="1800225" cy="503237"/>
          </a:xfrm>
          <a:prstGeom prst="wedgeRoundRectCallout">
            <a:avLst>
              <a:gd name="adj1" fmla="val 58556"/>
              <a:gd name="adj2" fmla="val -61356"/>
              <a:gd name="adj3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3333FF"/>
                </a:solidFill>
              </a:rPr>
              <a:t>自然加倍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http://www.pep.com.cn/oldimages/pic_2711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35992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763688" y="882266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多倍体</a:t>
            </a:r>
            <a:r>
              <a:rPr lang="zh-CN" altLang="en-US" dirty="0" smtClean="0">
                <a:solidFill>
                  <a:srgbClr val="FF0000"/>
                </a:solidFill>
              </a:rPr>
              <a:t>育种流程图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362"/>
      </p:ext>
    </p:extLst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http://www.pep.com.cn/oldimages/pic_27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90" y="1844824"/>
            <a:ext cx="5874406" cy="36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763688" y="882266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单倍体育种流程图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4247" y="2348880"/>
            <a:ext cx="353943" cy="1323439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新品种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4392668"/>
      </p:ext>
    </p:extLst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97797"/>
              </p:ext>
            </p:extLst>
          </p:nvPr>
        </p:nvGraphicFramePr>
        <p:xfrm>
          <a:off x="2627784" y="1268760"/>
          <a:ext cx="5472608" cy="4896543"/>
        </p:xfrm>
        <a:graphic>
          <a:graphicData uri="http://schemas.openxmlformats.org/drawingml/2006/table">
            <a:tbl>
              <a:tblPr/>
              <a:tblGrid>
                <a:gridCol w="546168"/>
                <a:gridCol w="2463220"/>
                <a:gridCol w="2463220"/>
              </a:tblGrid>
              <a:tr h="928546">
                <a:tc>
                  <a:txBody>
                    <a:bodyPr/>
                    <a:lstStyle/>
                    <a:p>
                      <a:endParaRPr lang="zh-CN" altLang="en-US" sz="18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多倍体育种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单倍体育种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原理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染色体组成倍增加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染色体组成倍减少，再加倍后得到纯种</a:t>
                      </a:r>
                      <a:r>
                        <a:rPr lang="en-US" altLang="zh-CN" sz="1800" b="1"/>
                        <a:t>(</a:t>
                      </a:r>
                      <a:r>
                        <a:rPr lang="zh-CN" altLang="en-US" sz="1800" b="1"/>
                        <a:t>指每对染色体上成对的基因都是纯合的</a:t>
                      </a:r>
                      <a:r>
                        <a:rPr lang="en-US" altLang="zh-CN" sz="1800" b="1"/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5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常用</a:t>
                      </a:r>
                      <a:br>
                        <a:rPr lang="zh-CN" altLang="en-US" sz="1800" b="1"/>
                      </a:br>
                      <a:r>
                        <a:rPr lang="zh-CN" altLang="en-US" sz="1800" b="1">
                          <a:latin typeface="宋体"/>
                        </a:rPr>
                        <a:t>方法</a:t>
                      </a:r>
                      <a:endParaRPr lang="zh-CN" altLang="en-US" sz="18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秋水仙素处理萌发的种子、幼苗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花药的离体培养后，人工诱导染色体加倍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5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优点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器官大，提高产量和营养成分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明显缩短育种年限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5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缺点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适用于植物，在动物方面难以开展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技术复杂一些，须与杂交育种配合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25675" y="1590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19872" y="188640"/>
            <a:ext cx="387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两种育种方法的原理、操作方法和优缺点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93210"/>
      </p:ext>
    </p:extLst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424338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4000" b="1" dirty="0" smtClean="0">
                <a:solidFill>
                  <a:srgbClr val="5347EB"/>
                </a:solidFill>
              </a:rPr>
              <a:t>  有</a:t>
            </a:r>
            <a:r>
              <a:rPr lang="zh-CN" altLang="en-US" sz="4000" b="1" dirty="0">
                <a:solidFill>
                  <a:srgbClr val="5347EB"/>
                </a:solidFill>
              </a:rPr>
              <a:t>一株</a:t>
            </a:r>
            <a:r>
              <a:rPr lang="en-US" altLang="zh-CN" sz="4000" b="1" dirty="0" err="1">
                <a:solidFill>
                  <a:srgbClr val="5347EB"/>
                </a:solidFill>
              </a:rPr>
              <a:t>AaBb</a:t>
            </a:r>
            <a:r>
              <a:rPr lang="zh-CN" altLang="en-US" sz="4000" b="1" dirty="0">
                <a:solidFill>
                  <a:srgbClr val="5347EB"/>
                </a:solidFill>
              </a:rPr>
              <a:t>的植株，要想得到</a:t>
            </a:r>
            <a:r>
              <a:rPr lang="en-US" altLang="zh-CN" sz="4000" b="1" dirty="0">
                <a:solidFill>
                  <a:srgbClr val="5347EB"/>
                </a:solidFill>
              </a:rPr>
              <a:t>AABB</a:t>
            </a:r>
            <a:r>
              <a:rPr lang="zh-CN" altLang="en-US" sz="4000" b="1" dirty="0">
                <a:solidFill>
                  <a:srgbClr val="5347EB"/>
                </a:solidFill>
              </a:rPr>
              <a:t>的植株，可以运用哪些方法？</a:t>
            </a:r>
          </a:p>
          <a:p>
            <a:r>
              <a:rPr lang="en-US" altLang="zh-CN" sz="4000" b="1" dirty="0">
                <a:solidFill>
                  <a:srgbClr val="FC4936"/>
                </a:solidFill>
              </a:rPr>
              <a:t>1</a:t>
            </a:r>
            <a:r>
              <a:rPr lang="zh-CN" altLang="en-US" sz="4000" b="1" dirty="0">
                <a:solidFill>
                  <a:srgbClr val="FC4936"/>
                </a:solidFill>
              </a:rPr>
              <a:t>、</a:t>
            </a:r>
            <a:r>
              <a:rPr lang="zh-CN" altLang="en-US" sz="3600" b="1" dirty="0">
                <a:solidFill>
                  <a:srgbClr val="FC4936"/>
                </a:solidFill>
              </a:rPr>
              <a:t>连续</a:t>
            </a:r>
            <a:r>
              <a:rPr lang="zh-CN" altLang="en-US" sz="3600" b="1" dirty="0" smtClean="0">
                <a:solidFill>
                  <a:srgbClr val="FC4936"/>
                </a:solidFill>
              </a:rPr>
              <a:t>自交、选择；</a:t>
            </a:r>
            <a:r>
              <a:rPr lang="zh-CN" altLang="en-US" sz="3600" b="1" dirty="0">
                <a:solidFill>
                  <a:srgbClr val="3333FF"/>
                </a:solidFill>
              </a:rPr>
              <a:t>（</a:t>
            </a:r>
            <a:r>
              <a:rPr lang="en-US" altLang="zh-CN" sz="3600" b="1" dirty="0">
                <a:solidFill>
                  <a:srgbClr val="3333FF"/>
                </a:solidFill>
              </a:rPr>
              <a:t>1-1/2</a:t>
            </a:r>
            <a:r>
              <a:rPr lang="en-US" altLang="zh-CN" sz="3600" b="1" baseline="30000" dirty="0">
                <a:solidFill>
                  <a:srgbClr val="3333FF"/>
                </a:solidFill>
              </a:rPr>
              <a:t>n</a:t>
            </a:r>
            <a:r>
              <a:rPr lang="zh-CN" altLang="en-US" sz="3600" b="1" dirty="0">
                <a:solidFill>
                  <a:srgbClr val="3333FF"/>
                </a:solidFill>
              </a:rPr>
              <a:t>）</a:t>
            </a:r>
            <a:endParaRPr lang="zh-CN" altLang="en-US" sz="4000" b="1" dirty="0">
              <a:solidFill>
                <a:srgbClr val="3333FF"/>
              </a:solidFill>
            </a:endParaRPr>
          </a:p>
          <a:p>
            <a:r>
              <a:rPr lang="en-US" altLang="zh-CN" sz="4000" b="1" dirty="0">
                <a:solidFill>
                  <a:srgbClr val="FC4936"/>
                </a:solidFill>
              </a:rPr>
              <a:t>2</a:t>
            </a:r>
            <a:r>
              <a:rPr lang="zh-CN" altLang="en-US" sz="4000" b="1" dirty="0">
                <a:solidFill>
                  <a:srgbClr val="FC4936"/>
                </a:solidFill>
              </a:rPr>
              <a:t>、</a:t>
            </a:r>
            <a:r>
              <a:rPr lang="zh-CN" altLang="en-US" sz="3600" b="1" dirty="0" smtClean="0">
                <a:solidFill>
                  <a:srgbClr val="FC4936"/>
                </a:solidFill>
              </a:rPr>
              <a:t>花药离</a:t>
            </a:r>
            <a:r>
              <a:rPr lang="zh-CN" altLang="en-US" sz="3600" b="1" dirty="0">
                <a:solidFill>
                  <a:srgbClr val="FC4936"/>
                </a:solidFill>
              </a:rPr>
              <a:t>体</a:t>
            </a:r>
            <a:r>
              <a:rPr lang="zh-CN" altLang="en-US" sz="3600" b="1" dirty="0" smtClean="0">
                <a:solidFill>
                  <a:srgbClr val="FC4936"/>
                </a:solidFill>
              </a:rPr>
              <a:t>培养、秋水仙素加倍</a:t>
            </a:r>
            <a:endParaRPr lang="zh-CN" altLang="en-US" sz="4000" b="1" dirty="0">
              <a:solidFill>
                <a:srgbClr val="FC4936"/>
              </a:solidFill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5347EB"/>
                </a:solidFill>
              </a:rPr>
              <a:t>（能更快纯合</a:t>
            </a:r>
            <a:r>
              <a:rPr lang="zh-CN" altLang="en-US" sz="3600" b="1" dirty="0" smtClean="0">
                <a:solidFill>
                  <a:srgbClr val="5347EB"/>
                </a:solidFill>
              </a:rPr>
              <a:t>，明显缩短育种年限）</a:t>
            </a:r>
            <a:endParaRPr lang="zh-CN" altLang="en-US" sz="3600" b="1" dirty="0">
              <a:solidFill>
                <a:srgbClr val="5347EB"/>
              </a:solidFill>
            </a:endParaRPr>
          </a:p>
        </p:txBody>
      </p:sp>
      <p:pic>
        <p:nvPicPr>
          <p:cNvPr id="94212" name="Picture 4" descr="000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638800"/>
            <a:ext cx="838200" cy="43021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57200" y="0"/>
            <a:ext cx="2674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9900"/>
                </a:solidFill>
              </a:rPr>
              <a:t>习题：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339975" y="2349500"/>
            <a:ext cx="4038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ea typeface="华文行楷" pitchFamily="2" charset="-122"/>
              </a:rPr>
              <a:t>染色体上基因的数目和排列顺序发生改变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09600" y="838200"/>
            <a:ext cx="62664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9900"/>
                </a:solidFill>
                <a:ea typeface="华文行楷" pitchFamily="2" charset="-122"/>
              </a:rPr>
              <a:t>一、染色体</a:t>
            </a:r>
            <a:r>
              <a:rPr lang="zh-CN" altLang="en-US" sz="4400" b="1">
                <a:solidFill>
                  <a:srgbClr val="FF9900"/>
                </a:solidFill>
                <a:ea typeface="华文行楷" pitchFamily="2" charset="-122"/>
              </a:rPr>
              <a:t>结构</a:t>
            </a:r>
            <a:r>
              <a:rPr lang="zh-CN" altLang="en-US" sz="4800" b="1">
                <a:solidFill>
                  <a:srgbClr val="FF9900"/>
                </a:solidFill>
                <a:ea typeface="华文行楷" pitchFamily="2" charset="-122"/>
              </a:rPr>
              <a:t>的变化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627313" y="4508500"/>
            <a:ext cx="4968875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ea typeface="华文新魏" pitchFamily="2" charset="-122"/>
              </a:rPr>
              <a:t>涉及</a:t>
            </a:r>
            <a:r>
              <a:rPr lang="zh-CN" altLang="en-US" sz="3600" b="1" dirty="0" smtClean="0">
                <a:ea typeface="华文新魏" pitchFamily="2" charset="-122"/>
              </a:rPr>
              <a:t>到一个完整的基因</a:t>
            </a:r>
            <a:r>
              <a:rPr lang="zh-CN" altLang="en-US" sz="3600" b="1" dirty="0">
                <a:ea typeface="华文新魏" pitchFamily="2" charset="-122"/>
              </a:rPr>
              <a:t>，甚至许多基因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143000"/>
            <a:ext cx="7772400" cy="2127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b="1">
                <a:solidFill>
                  <a:srgbClr val="FC4936"/>
                </a:solidFill>
              </a:rPr>
              <a:t>      </a:t>
            </a:r>
            <a:r>
              <a:rPr lang="zh-CN" altLang="en-US" b="1">
                <a:solidFill>
                  <a:srgbClr val="FC4936"/>
                </a:solidFill>
              </a:rPr>
              <a:t>韭菜体细胞中含有的</a:t>
            </a:r>
            <a:r>
              <a:rPr lang="en-US" altLang="zh-CN" b="1">
                <a:solidFill>
                  <a:srgbClr val="FC4936"/>
                </a:solidFill>
              </a:rPr>
              <a:t>32</a:t>
            </a:r>
            <a:r>
              <a:rPr lang="zh-CN" altLang="en-US" b="1">
                <a:solidFill>
                  <a:srgbClr val="FC4936"/>
                </a:solidFill>
              </a:rPr>
              <a:t>条染色体，具有</a:t>
            </a:r>
            <a:r>
              <a:rPr lang="en-US" altLang="zh-CN" b="1">
                <a:solidFill>
                  <a:srgbClr val="FC4936"/>
                </a:solidFill>
              </a:rPr>
              <a:t>8</a:t>
            </a:r>
            <a:r>
              <a:rPr lang="zh-CN" altLang="en-US" b="1">
                <a:solidFill>
                  <a:srgbClr val="FC4936"/>
                </a:solidFill>
              </a:rPr>
              <a:t>种各不相同的形态，韭菜应是：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3733800"/>
            <a:ext cx="7772400" cy="15668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400" b="1" dirty="0">
                <a:solidFill>
                  <a:srgbClr val="5347EB"/>
                </a:solidFill>
              </a:rPr>
              <a:t>A</a:t>
            </a:r>
            <a:r>
              <a:rPr lang="zh-CN" altLang="en-US" sz="4400" b="1" dirty="0">
                <a:solidFill>
                  <a:srgbClr val="5347EB"/>
                </a:solidFill>
              </a:rPr>
              <a:t>、二倍体         </a:t>
            </a:r>
            <a:r>
              <a:rPr lang="en-US" altLang="zh-CN" sz="4400" b="1" dirty="0">
                <a:solidFill>
                  <a:srgbClr val="5347EB"/>
                </a:solidFill>
              </a:rPr>
              <a:t>B</a:t>
            </a:r>
            <a:r>
              <a:rPr lang="zh-CN" altLang="en-US" sz="4400" b="1" dirty="0">
                <a:solidFill>
                  <a:srgbClr val="5347EB"/>
                </a:solidFill>
              </a:rPr>
              <a:t>、三倍体</a:t>
            </a:r>
          </a:p>
          <a:p>
            <a:r>
              <a:rPr lang="en-US" altLang="zh-CN" sz="4400" b="1" dirty="0">
                <a:solidFill>
                  <a:srgbClr val="5347EB"/>
                </a:solidFill>
              </a:rPr>
              <a:t>C</a:t>
            </a:r>
            <a:r>
              <a:rPr lang="zh-CN" altLang="en-US" sz="4400" b="1" dirty="0">
                <a:solidFill>
                  <a:srgbClr val="5347EB"/>
                </a:solidFill>
              </a:rPr>
              <a:t>、四倍体         </a:t>
            </a:r>
            <a:r>
              <a:rPr lang="en-US" altLang="zh-CN" sz="4400" b="1" dirty="0">
                <a:solidFill>
                  <a:srgbClr val="5347EB"/>
                </a:solidFill>
              </a:rPr>
              <a:t>D</a:t>
            </a:r>
            <a:r>
              <a:rPr lang="zh-CN" altLang="en-US" sz="4400" b="1" dirty="0">
                <a:solidFill>
                  <a:srgbClr val="5347EB"/>
                </a:solidFill>
              </a:rPr>
              <a:t>、八倍体</a:t>
            </a:r>
          </a:p>
        </p:txBody>
      </p:sp>
      <p:sp>
        <p:nvSpPr>
          <p:cNvPr id="81924" name="Line 1028"/>
          <p:cNvSpPr>
            <a:spLocks noChangeShapeType="1"/>
          </p:cNvSpPr>
          <p:nvPr/>
        </p:nvSpPr>
        <p:spPr bwMode="auto">
          <a:xfrm>
            <a:off x="1476375" y="5300663"/>
            <a:ext cx="21605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22034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FC4936"/>
                </a:solidFill>
              </a:rPr>
              <a:t>大麦的一个染色体组有</a:t>
            </a:r>
            <a:r>
              <a:rPr lang="en-US" altLang="zh-CN" sz="4000" b="1">
                <a:solidFill>
                  <a:srgbClr val="FC4936"/>
                </a:solidFill>
              </a:rPr>
              <a:t>7</a:t>
            </a:r>
            <a:r>
              <a:rPr lang="zh-CN" altLang="en-US" sz="4000" b="1">
                <a:solidFill>
                  <a:srgbClr val="FC4936"/>
                </a:solidFill>
              </a:rPr>
              <a:t>条染色体，在四倍体大麦根尖细胞有丝分裂后期能观察到的染色体数是：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657600"/>
            <a:ext cx="7772400" cy="14271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A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7</a:t>
            </a:r>
            <a:r>
              <a:rPr lang="zh-CN" altLang="en-US" sz="4000" b="1">
                <a:solidFill>
                  <a:srgbClr val="5347EB"/>
                </a:solidFill>
              </a:rPr>
              <a:t>条               </a:t>
            </a:r>
            <a:r>
              <a:rPr lang="en-US" altLang="zh-CN" sz="4000" b="1">
                <a:solidFill>
                  <a:srgbClr val="5347EB"/>
                </a:solidFill>
              </a:rPr>
              <a:t>B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14</a:t>
            </a:r>
            <a:r>
              <a:rPr lang="zh-CN" altLang="en-US" sz="4000" b="1">
                <a:solidFill>
                  <a:srgbClr val="5347EB"/>
                </a:solidFill>
              </a:rPr>
              <a:t>条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C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28</a:t>
            </a:r>
            <a:r>
              <a:rPr lang="zh-CN" altLang="en-US" sz="4000" b="1">
                <a:solidFill>
                  <a:srgbClr val="5347EB"/>
                </a:solidFill>
              </a:rPr>
              <a:t>条             </a:t>
            </a:r>
            <a:r>
              <a:rPr lang="en-US" altLang="zh-CN" sz="4000" b="1">
                <a:solidFill>
                  <a:srgbClr val="5347EB"/>
                </a:solidFill>
              </a:rPr>
              <a:t>D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56</a:t>
            </a:r>
            <a:r>
              <a:rPr lang="zh-CN" altLang="en-US" sz="4000" b="1">
                <a:solidFill>
                  <a:srgbClr val="5347EB"/>
                </a:solidFill>
              </a:rPr>
              <a:t>条</a:t>
            </a:r>
          </a:p>
        </p:txBody>
      </p:sp>
      <p:pic>
        <p:nvPicPr>
          <p:cNvPr id="82948" name="Picture 1028" descr="0016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5257800"/>
            <a:ext cx="762000" cy="720725"/>
          </a:xfrm>
          <a:prstGeom prst="rect">
            <a:avLst/>
          </a:prstGeom>
          <a:noFill/>
        </p:spPr>
      </p:pic>
      <p:sp>
        <p:nvSpPr>
          <p:cNvPr id="82949" name="Line 1029"/>
          <p:cNvSpPr>
            <a:spLocks noChangeShapeType="1"/>
          </p:cNvSpPr>
          <p:nvPr/>
        </p:nvSpPr>
        <p:spPr bwMode="auto">
          <a:xfrm>
            <a:off x="4932363" y="5013325"/>
            <a:ext cx="216058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85800"/>
            <a:ext cx="7772400" cy="14414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5347EB"/>
                </a:solidFill>
              </a:rPr>
              <a:t>用秋水仙素诱发基因突变和诱导多倍体，起作用的时期分别是：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349500"/>
            <a:ext cx="7772400" cy="2819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A</a:t>
            </a:r>
            <a:r>
              <a:rPr lang="zh-CN" altLang="en-US" sz="4000" b="1">
                <a:solidFill>
                  <a:srgbClr val="FC4936"/>
                </a:solidFill>
              </a:rPr>
              <a:t>、有丝分裂的间期和前期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B</a:t>
            </a:r>
            <a:r>
              <a:rPr lang="zh-CN" altLang="en-US" sz="4000" b="1">
                <a:solidFill>
                  <a:srgbClr val="FC4936"/>
                </a:solidFill>
              </a:rPr>
              <a:t>、有丝分裂的间期和后期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C</a:t>
            </a:r>
            <a:r>
              <a:rPr lang="zh-CN" altLang="en-US" sz="4000" b="1">
                <a:solidFill>
                  <a:srgbClr val="FC4936"/>
                </a:solidFill>
              </a:rPr>
              <a:t>、有丝分裂的前期的前期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D</a:t>
            </a:r>
            <a:r>
              <a:rPr lang="zh-CN" altLang="en-US" sz="4000" b="1">
                <a:solidFill>
                  <a:srgbClr val="FC4936"/>
                </a:solidFill>
              </a:rPr>
              <a:t>、有丝分裂的间期和间期</a:t>
            </a:r>
          </a:p>
        </p:txBody>
      </p:sp>
      <p:pic>
        <p:nvPicPr>
          <p:cNvPr id="83972" name="Picture 4" descr="0008">
            <a:hlinkClick r:id="rId2" action="ppaction://hlinkfile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562600"/>
            <a:ext cx="433388" cy="544513"/>
          </a:xfrm>
          <a:prstGeom prst="rect">
            <a:avLst/>
          </a:prstGeom>
          <a:noFill/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042988" y="2997200"/>
            <a:ext cx="6049962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613650" cy="984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rgbClr val="5347EB"/>
                </a:solidFill>
              </a:rPr>
              <a:t>下列属于单倍体的是：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8583613" cy="3276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1">
                <a:solidFill>
                  <a:srgbClr val="FC4936"/>
                </a:solidFill>
              </a:rPr>
              <a:t>A</a:t>
            </a:r>
            <a:r>
              <a:rPr lang="zh-CN" altLang="en-US" sz="3600" b="1">
                <a:solidFill>
                  <a:srgbClr val="FC4936"/>
                </a:solidFill>
              </a:rPr>
              <a:t>、二倍体种子长出的幼苗；</a:t>
            </a:r>
          </a:p>
          <a:p>
            <a:r>
              <a:rPr lang="en-US" altLang="zh-CN" sz="3600" b="1">
                <a:solidFill>
                  <a:srgbClr val="FC4936"/>
                </a:solidFill>
              </a:rPr>
              <a:t>B</a:t>
            </a:r>
            <a:r>
              <a:rPr lang="zh-CN" altLang="en-US" sz="3600" b="1">
                <a:solidFill>
                  <a:srgbClr val="FC4936"/>
                </a:solidFill>
              </a:rPr>
              <a:t>、四倍体的植株枝条扦插成的植株；</a:t>
            </a:r>
          </a:p>
          <a:p>
            <a:r>
              <a:rPr lang="en-US" altLang="zh-CN" sz="3600" b="1">
                <a:solidFill>
                  <a:srgbClr val="FC4936"/>
                </a:solidFill>
              </a:rPr>
              <a:t>C</a:t>
            </a:r>
            <a:r>
              <a:rPr lang="zh-CN" altLang="en-US" sz="3600" b="1">
                <a:solidFill>
                  <a:srgbClr val="FC4936"/>
                </a:solidFill>
              </a:rPr>
              <a:t>、六倍体小麦花粉离体培养的幼苗；</a:t>
            </a:r>
          </a:p>
          <a:p>
            <a:r>
              <a:rPr lang="en-US" altLang="zh-CN" sz="3600" b="1">
                <a:solidFill>
                  <a:srgbClr val="FC4936"/>
                </a:solidFill>
              </a:rPr>
              <a:t>D</a:t>
            </a:r>
            <a:r>
              <a:rPr lang="zh-CN" altLang="en-US" sz="3600" b="1">
                <a:solidFill>
                  <a:srgbClr val="FC4936"/>
                </a:solidFill>
              </a:rPr>
              <a:t>、用鸡蛋孵化出的小鸡</a:t>
            </a:r>
          </a:p>
        </p:txBody>
      </p:sp>
      <p:pic>
        <p:nvPicPr>
          <p:cNvPr id="84996" name="Picture 4" descr="0006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848600" y="5562600"/>
            <a:ext cx="596900" cy="530225"/>
          </a:xfrm>
          <a:prstGeom prst="rect">
            <a:avLst/>
          </a:prstGeom>
          <a:noFill/>
        </p:spPr>
      </p:pic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755650" y="4005263"/>
            <a:ext cx="74168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289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FC4936"/>
                </a:solidFill>
              </a:rPr>
              <a:t>与正常植株相比，多倍体植株所不具备的特点是：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2057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A</a:t>
            </a:r>
            <a:r>
              <a:rPr lang="zh-CN" altLang="en-US" sz="4000" b="1">
                <a:solidFill>
                  <a:srgbClr val="5347EB"/>
                </a:solidFill>
              </a:rPr>
              <a:t>、茎杆粗壮   </a:t>
            </a:r>
            <a:r>
              <a:rPr lang="en-US" altLang="zh-CN" sz="4000" b="1">
                <a:solidFill>
                  <a:srgbClr val="5347EB"/>
                </a:solidFill>
              </a:rPr>
              <a:t>B</a:t>
            </a:r>
            <a:r>
              <a:rPr lang="zh-CN" altLang="en-US" sz="4000" b="1">
                <a:solidFill>
                  <a:srgbClr val="5347EB"/>
                </a:solidFill>
              </a:rPr>
              <a:t>、营养丰富</a:t>
            </a:r>
          </a:p>
          <a:p>
            <a:pPr>
              <a:lnSpc>
                <a:spcPct val="90000"/>
              </a:lnSpc>
            </a:pPr>
            <a:endParaRPr lang="zh-CN" altLang="en-US" sz="4000" b="1">
              <a:solidFill>
                <a:srgbClr val="5347E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C</a:t>
            </a:r>
            <a:r>
              <a:rPr lang="zh-CN" altLang="en-US" sz="4000" b="1">
                <a:solidFill>
                  <a:srgbClr val="5347EB"/>
                </a:solidFill>
              </a:rPr>
              <a:t>、结实减少   </a:t>
            </a:r>
            <a:r>
              <a:rPr lang="en-US" altLang="zh-CN" sz="4000" b="1">
                <a:solidFill>
                  <a:srgbClr val="5347EB"/>
                </a:solidFill>
              </a:rPr>
              <a:t>D</a:t>
            </a:r>
            <a:r>
              <a:rPr lang="zh-CN" altLang="en-US" sz="4000" b="1">
                <a:solidFill>
                  <a:srgbClr val="5347EB"/>
                </a:solidFill>
              </a:rPr>
              <a:t>、提前成熟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427538" y="4581525"/>
            <a:ext cx="302418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772400" cy="2362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将基因型为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AaBb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（独立遗传）的玉米的一粒花粉离体培养获得幼苗，再用秋水仙素处理幼苗，获得基因型为（      ）的植株。</a:t>
            </a:r>
            <a:r>
              <a:rPr lang="zh-CN" altLang="en-US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200400"/>
            <a:ext cx="7772400" cy="2667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AB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           </a:t>
            </a:r>
          </a:p>
          <a:p>
            <a:pPr algn="just"/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，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，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，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              </a:t>
            </a:r>
          </a:p>
          <a:p>
            <a:pPr algn="just"/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C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endParaRPr lang="en-US" altLang="zh-CN" sz="3600" b="1" dirty="0" smtClean="0">
              <a:solidFill>
                <a:srgbClr val="FC4936"/>
              </a:solidFill>
              <a:latin typeface="Garamond" pitchFamily="18" charset="0"/>
            </a:endParaRPr>
          </a:p>
          <a:p>
            <a:pPr algn="just"/>
            <a:r>
              <a:rPr lang="en-US" altLang="zh-CN" sz="3600" b="1" dirty="0" smtClean="0">
                <a:solidFill>
                  <a:srgbClr val="FC4936"/>
                </a:solidFill>
                <a:latin typeface="Garamond" pitchFamily="18" charset="0"/>
              </a:rPr>
              <a:t>D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AABB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endParaRPr lang="en-US" altLang="zh-CN" sz="3600" b="1" dirty="0">
              <a:solidFill>
                <a:srgbClr val="FC4936"/>
              </a:solidFill>
              <a:latin typeface="Garamond" pitchFamily="18" charset="0"/>
            </a:endParaRPr>
          </a:p>
          <a:p>
            <a:endParaRPr lang="en-US" altLang="zh-CN" sz="3600" b="1" dirty="0">
              <a:solidFill>
                <a:srgbClr val="FC4936"/>
              </a:solidFill>
            </a:endParaRPr>
          </a:p>
        </p:txBody>
      </p:sp>
      <p:sp>
        <p:nvSpPr>
          <p:cNvPr id="8704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092825"/>
            <a:ext cx="3048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1116013" y="5734050"/>
            <a:ext cx="67691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85800"/>
            <a:ext cx="7772400" cy="2667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>
                <a:solidFill>
                  <a:srgbClr val="5347EB"/>
                </a:solidFill>
                <a:latin typeface="Garamond" pitchFamily="18" charset="0"/>
              </a:rPr>
              <a:t>        </a:t>
            </a:r>
            <a:r>
              <a:rPr lang="zh-CN" altLang="en-US" sz="3200" b="1" dirty="0">
                <a:solidFill>
                  <a:srgbClr val="5347EB"/>
                </a:solidFill>
                <a:latin typeface="Garamond" pitchFamily="18" charset="0"/>
              </a:rPr>
              <a:t>在生产实践中，欲想获得</a:t>
            </a:r>
            <a:r>
              <a:rPr lang="zh-CN" altLang="en-US" sz="3200" b="1" dirty="0" smtClean="0">
                <a:solidFill>
                  <a:srgbClr val="5347EB"/>
                </a:solidFill>
                <a:latin typeface="Garamond" pitchFamily="18" charset="0"/>
              </a:rPr>
              <a:t>无子果实</a:t>
            </a:r>
            <a:r>
              <a:rPr lang="zh-CN" altLang="en-US" sz="3200" b="1" dirty="0">
                <a:solidFill>
                  <a:srgbClr val="5347EB"/>
                </a:solidFill>
                <a:latin typeface="Garamond" pitchFamily="18" charset="0"/>
              </a:rPr>
              <a:t>常采用的方法有：</a:t>
            </a:r>
            <a:br>
              <a:rPr lang="zh-CN" altLang="en-US" sz="3200" b="1" dirty="0">
                <a:solidFill>
                  <a:srgbClr val="5347EB"/>
                </a:solidFill>
                <a:latin typeface="Garamond" pitchFamily="18" charset="0"/>
              </a:rPr>
            </a:br>
            <a:r>
              <a:rPr lang="zh-CN" altLang="en-US" sz="3200" b="1" dirty="0">
                <a:solidFill>
                  <a:srgbClr val="5347EB"/>
                </a:solidFill>
                <a:latin typeface="Garamond" pitchFamily="18" charset="0"/>
              </a:rPr>
              <a:t>①人工诱导多倍体育种 ②人工诱变 ③单倍体育种 ④用适当浓度的生长素处理</a:t>
            </a:r>
            <a:r>
              <a:rPr lang="zh-CN" altLang="en-US" dirty="0">
                <a:solidFill>
                  <a:srgbClr val="5347EB"/>
                </a:solidFill>
                <a:latin typeface="Garamond" pitchFamily="18" charset="0"/>
              </a:rPr>
              <a:t/>
            </a:r>
            <a:br>
              <a:rPr lang="zh-CN" altLang="en-US" dirty="0">
                <a:solidFill>
                  <a:srgbClr val="5347EB"/>
                </a:solidFill>
                <a:latin typeface="Garamond" pitchFamily="18" charset="0"/>
              </a:rPr>
            </a:br>
            <a:endParaRPr lang="zh-CN" altLang="en-US" dirty="0">
              <a:solidFill>
                <a:srgbClr val="5347EB"/>
              </a:solidFill>
              <a:latin typeface="Garamond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124200"/>
            <a:ext cx="7772400" cy="1752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A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、①②         </a:t>
            </a:r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B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、②③     </a:t>
            </a:r>
          </a:p>
          <a:p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C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、①④        </a:t>
            </a:r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D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、③④</a:t>
            </a:r>
            <a:r>
              <a:rPr lang="zh-CN" altLang="en-US" sz="4000" b="1" dirty="0">
                <a:solidFill>
                  <a:srgbClr val="FC4936"/>
                </a:solidFill>
              </a:rPr>
              <a:t> </a:t>
            </a:r>
          </a:p>
        </p:txBody>
      </p:sp>
      <p:pic>
        <p:nvPicPr>
          <p:cNvPr id="88068" name="Picture 4" descr="0017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5638800"/>
            <a:ext cx="365125" cy="365125"/>
          </a:xfrm>
          <a:prstGeom prst="rect">
            <a:avLst/>
          </a:prstGeom>
          <a:noFill/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042988" y="4508500"/>
            <a:ext cx="216058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746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用生长素处理二倍体番茄所得的</a:t>
            </a:r>
            <a:r>
              <a:rPr lang="zh-CN" altLang="en-US" sz="4000" b="1" dirty="0" smtClean="0">
                <a:solidFill>
                  <a:srgbClr val="FC4936"/>
                </a:solidFill>
                <a:latin typeface="Garamond" pitchFamily="18" charset="0"/>
              </a:rPr>
              <a:t>无子番茄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是：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3505200"/>
            <a:ext cx="7772400" cy="182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zh-CN" sz="2800">
              <a:latin typeface="Garamond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A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、二倍体       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B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、三倍体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   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C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、四倍体      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D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、单倍体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1187450" y="4508500"/>
            <a:ext cx="21605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746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>
                <a:solidFill>
                  <a:srgbClr val="FC4936"/>
                </a:solidFill>
                <a:latin typeface="Garamond" pitchFamily="18" charset="0"/>
              </a:rPr>
              <a:t>用秋水仙素处理二倍体番茄得到的</a:t>
            </a:r>
            <a:r>
              <a:rPr lang="zh-CN" altLang="en-US" b="1" dirty="0" smtClean="0">
                <a:solidFill>
                  <a:srgbClr val="FC4936"/>
                </a:solidFill>
                <a:latin typeface="Garamond" pitchFamily="18" charset="0"/>
              </a:rPr>
              <a:t>有子番茄</a:t>
            </a:r>
            <a:r>
              <a:rPr lang="zh-CN" altLang="en-US" b="1" dirty="0">
                <a:solidFill>
                  <a:srgbClr val="FC4936"/>
                </a:solidFill>
                <a:latin typeface="Garamond" pitchFamily="18" charset="0"/>
              </a:rPr>
              <a:t>是：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0"/>
            <a:ext cx="7772400" cy="1905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A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、二倍体      </a:t>
            </a:r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B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、三倍体     </a:t>
            </a:r>
          </a:p>
          <a:p>
            <a:pPr algn="just"/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C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、四倍体      </a:t>
            </a:r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D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、单倍体</a:t>
            </a:r>
          </a:p>
          <a:p>
            <a:endParaRPr lang="en-US" altLang="zh-CN" sz="4000" b="1">
              <a:solidFill>
                <a:srgbClr val="5347EB"/>
              </a:solidFill>
            </a:endParaRP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187450" y="4508500"/>
            <a:ext cx="21605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7704137" cy="618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二倍体生物减数分裂得到</a:t>
            </a:r>
            <a:r>
              <a:rPr lang="zh-CN" altLang="en-US" b="1" u="sng"/>
              <a:t>         </a:t>
            </a:r>
            <a:r>
              <a:rPr lang="zh-CN" altLang="en-US" b="1"/>
              <a:t>个染色体组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四倍体生物减数分裂得到</a:t>
            </a:r>
            <a:r>
              <a:rPr lang="zh-CN" altLang="en-US" b="1" u="sng"/>
              <a:t>         </a:t>
            </a:r>
            <a:r>
              <a:rPr lang="zh-CN" altLang="en-US" b="1"/>
              <a:t>个染色体组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六倍体生物减数分裂得到</a:t>
            </a:r>
            <a:r>
              <a:rPr lang="zh-CN" altLang="en-US" b="1" u="sng"/>
              <a:t>         </a:t>
            </a:r>
            <a:r>
              <a:rPr lang="zh-CN" altLang="en-US" b="1"/>
              <a:t>个染色体组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所有这些配子和由配子发育来的个体都   是</a:t>
            </a:r>
            <a:r>
              <a:rPr lang="zh-CN" altLang="en-US" b="1" u="sng"/>
              <a:t>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二个染色体组的玉米是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二个染色体组的马铃薯是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三个染色体组的小麦是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三个染色体组的西瓜是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508625" y="260350"/>
            <a:ext cx="50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5435600" y="981075"/>
            <a:ext cx="50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435600" y="1700213"/>
            <a:ext cx="503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258888" y="2924175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单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435600" y="4365625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单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5003800" y="5084763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单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5003800" y="3573463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二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5003800" y="5805488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  <p:bldP spid="151558" grpId="0"/>
      <p:bldP spid="151559" grpId="0"/>
      <p:bldP spid="151560" grpId="0"/>
      <p:bldP spid="151561" grpId="0"/>
      <p:bldP spid="151562" grpId="0"/>
      <p:bldP spid="151563" grpId="0"/>
      <p:bldP spid="1515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 descr="pic_281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96975"/>
            <a:ext cx="8461375" cy="2633663"/>
          </a:xfrm>
          <a:prstGeom prst="rect">
            <a:avLst/>
          </a:prstGeom>
          <a:noFill/>
        </p:spPr>
      </p:pic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1835150" y="49688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缺失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611188" y="407670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染色体缺失某一片段</a:t>
            </a:r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1042988" y="4868863"/>
            <a:ext cx="244951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/>
              <a:t>果蝇缺刻翅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5148263" y="496888"/>
            <a:ext cx="3455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增加（重复）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4787900" y="407670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染色体增加某一片段</a:t>
            </a:r>
          </a:p>
        </p:txBody>
      </p:sp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5435600" y="4797425"/>
            <a:ext cx="244951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/>
              <a:t>果蝇棒状眼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733256"/>
            <a:ext cx="28083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基因数目减少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6200" y="5733256"/>
            <a:ext cx="28083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基因数目增加</a:t>
            </a:r>
            <a:endParaRPr lang="zh-CN" alt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1" name="Picture 5" descr="pic_2816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96975"/>
            <a:ext cx="6840538" cy="3190875"/>
          </a:xfrm>
          <a:prstGeom prst="rect">
            <a:avLst/>
          </a:prstGeom>
          <a:noFill/>
        </p:spPr>
      </p:pic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714480" y="571480"/>
            <a:ext cx="29511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移接（易位）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5500694" y="639529"/>
            <a:ext cx="2560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颠倒（倒位）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468313" y="4365625"/>
            <a:ext cx="4791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/>
              <a:t>染色体的某一片段移接到另一条非同源染色体上</a:t>
            </a:r>
          </a:p>
        </p:txBody>
      </p:sp>
      <p:sp>
        <p:nvSpPr>
          <p:cNvPr id="147466" name="Oval 10"/>
          <p:cNvSpPr>
            <a:spLocks noChangeArrowheads="1"/>
          </p:cNvSpPr>
          <p:nvPr/>
        </p:nvSpPr>
        <p:spPr bwMode="auto">
          <a:xfrm>
            <a:off x="1115616" y="5432425"/>
            <a:ext cx="244951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/>
              <a:t>夜来香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960340" y="60091"/>
            <a:ext cx="4044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</a:rPr>
              <a:t>涉及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条非同源染色体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5292725" y="4437063"/>
            <a:ext cx="316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/>
              <a:t>染色体某一片段位置颠倒</a:t>
            </a:r>
            <a:r>
              <a:rPr lang="en-US" altLang="zh-CN" b="1" dirty="0"/>
              <a:t>180°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1711" y="6084585"/>
            <a:ext cx="28083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基因数目不变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72894" y="6021388"/>
            <a:ext cx="28083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基因数目不变</a:t>
            </a:r>
            <a:endParaRPr lang="zh-CN" alt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3638550" cy="701675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华文仿宋" pitchFamily="2" charset="-122"/>
              </a:rPr>
              <a:t>染色体</a:t>
            </a:r>
            <a:r>
              <a:rPr lang="zh-CN" altLang="en-US" sz="3600" b="1">
                <a:solidFill>
                  <a:srgbClr val="FF0000"/>
                </a:solidFill>
                <a:ea typeface="华文仿宋" pitchFamily="2" charset="-122"/>
              </a:rPr>
              <a:t>结构</a:t>
            </a:r>
            <a:r>
              <a:rPr lang="zh-CN" altLang="en-US" sz="4000" b="1">
                <a:solidFill>
                  <a:srgbClr val="FF0000"/>
                </a:solidFill>
                <a:ea typeface="华文仿宋" pitchFamily="2" charset="-122"/>
              </a:rPr>
              <a:t>变异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68313" y="4221163"/>
            <a:ext cx="6624637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ea typeface="华文仿宋" pitchFamily="2" charset="-122"/>
              </a:rPr>
              <a:t>表现：</a:t>
            </a:r>
          </a:p>
          <a:p>
            <a:r>
              <a:rPr lang="zh-CN" altLang="en-US" sz="4000" b="1">
                <a:ea typeface="华文仿宋" pitchFamily="2" charset="-122"/>
              </a:rPr>
              <a:t>染色体缺失可导致产生微核</a:t>
            </a:r>
            <a:r>
              <a:rPr lang="zh-CN" altLang="en-US" sz="2800" b="1">
                <a:ea typeface="华文仿宋" pitchFamily="2" charset="-122"/>
              </a:rPr>
              <a:t>（出现微核就意味着产生了染色体变异）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352742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ea typeface="华文仿宋" pitchFamily="2" charset="-122"/>
              </a:rPr>
              <a:t>原因：</a:t>
            </a:r>
          </a:p>
          <a:p>
            <a:r>
              <a:rPr lang="zh-CN" altLang="en-US" sz="3600" b="1"/>
              <a:t>化学药物、辐射和病毒感染    </a:t>
            </a:r>
            <a:r>
              <a:rPr lang="zh-CN" altLang="en-US" sz="2400" b="1"/>
              <a:t>（ 前二者更主要一些）</a:t>
            </a:r>
          </a:p>
        </p:txBody>
      </p:sp>
      <p:pic>
        <p:nvPicPr>
          <p:cNvPr id="128010" name="Picture 10" descr="image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700213"/>
            <a:ext cx="4381500" cy="26479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 descr="x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3013"/>
            <a:ext cx="1981200" cy="1930400"/>
          </a:xfrm>
          <a:prstGeom prst="rect">
            <a:avLst/>
          </a:prstGeom>
          <a:noFill/>
        </p:spPr>
      </p:pic>
      <p:pic>
        <p:nvPicPr>
          <p:cNvPr id="64517" name="Picture 5" descr="x15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505200"/>
            <a:ext cx="2514600" cy="2257425"/>
          </a:xfrm>
          <a:noFill/>
        </p:spPr>
      </p:pic>
      <p:sp>
        <p:nvSpPr>
          <p:cNvPr id="64518" name="Line 6"/>
          <p:cNvSpPr>
            <a:spLocks noChangeShapeType="1"/>
          </p:cNvSpPr>
          <p:nvPr/>
        </p:nvSpPr>
        <p:spPr bwMode="auto">
          <a:xfrm flipV="1">
            <a:off x="2209800" y="2286000"/>
            <a:ext cx="1066800" cy="6096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rot="3732285" flipV="1">
            <a:off x="2209800" y="3810000"/>
            <a:ext cx="1066800" cy="6096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64520" name="Picture 8" descr="x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295400"/>
            <a:ext cx="2286000" cy="2227263"/>
          </a:xfrm>
          <a:prstGeom prst="rect">
            <a:avLst/>
          </a:prstGeom>
          <a:noFill/>
        </p:spPr>
      </p:pic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5638800" y="2438400"/>
            <a:ext cx="685800" cy="0"/>
          </a:xfrm>
          <a:prstGeom prst="line">
            <a:avLst/>
          </a:prstGeom>
          <a:noFill/>
          <a:ln w="76200">
            <a:solidFill>
              <a:srgbClr val="AE183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5638800" y="4724400"/>
            <a:ext cx="685800" cy="0"/>
          </a:xfrm>
          <a:prstGeom prst="line">
            <a:avLst/>
          </a:prstGeom>
          <a:noFill/>
          <a:ln w="76200">
            <a:solidFill>
              <a:srgbClr val="AE183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477000" y="3505200"/>
            <a:ext cx="549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2106C0"/>
                </a:solidFill>
              </a:rPr>
              <a:t>染色体组</a:t>
            </a:r>
            <a:r>
              <a:rPr lang="zh-CN" altLang="en-US" sz="2400" b="1">
                <a:solidFill>
                  <a:srgbClr val="C20448"/>
                </a:solidFill>
              </a:rPr>
              <a:t>成倍变化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477000" y="914400"/>
            <a:ext cx="5492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20448"/>
                </a:solidFill>
              </a:rPr>
              <a:t>个别染色体变化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8153400" y="3352800"/>
            <a:ext cx="549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先天性白痴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8077200" y="762000"/>
            <a:ext cx="549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四倍体水稻</a:t>
            </a: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7239000" y="2286000"/>
            <a:ext cx="609600" cy="22860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7239000" y="2209800"/>
            <a:ext cx="762000" cy="23622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81000" y="304800"/>
            <a:ext cx="6280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9900"/>
                </a:solidFill>
                <a:ea typeface="华文行楷" pitchFamily="2" charset="-122"/>
              </a:rPr>
              <a:t>二、染色体数目的变化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nimBg="1"/>
      <p:bldP spid="64519" grpId="0" animBg="1"/>
      <p:bldP spid="64521" grpId="0" animBg="1"/>
      <p:bldP spid="64522" grpId="0" animBg="1"/>
      <p:bldP spid="64524" grpId="0" autoUpdateAnimBg="0"/>
      <p:bldP spid="64525" grpId="0" autoUpdateAnimBg="0"/>
      <p:bldP spid="64526" grpId="0" autoUpdateAnimBg="0"/>
      <p:bldP spid="64527" grpId="0" autoUpdateAnimBg="0"/>
      <p:bldP spid="64528" grpId="0" animBg="1"/>
      <p:bldP spid="645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700213"/>
            <a:ext cx="8208912" cy="1296739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AE1831"/>
                </a:solidFill>
              </a:rPr>
              <a:t>   细胞</a:t>
            </a:r>
            <a:r>
              <a:rPr lang="zh-CN" altLang="en-US" sz="2800" b="1" dirty="0">
                <a:solidFill>
                  <a:srgbClr val="AE1831"/>
                </a:solidFill>
              </a:rPr>
              <a:t>中形态、功能各不相同的一</a:t>
            </a:r>
            <a:r>
              <a:rPr lang="zh-CN" altLang="en-US" sz="2800" b="1" dirty="0" smtClean="0">
                <a:solidFill>
                  <a:srgbClr val="AE1831"/>
                </a:solidFill>
              </a:rPr>
              <a:t>组非同源染色体，</a:t>
            </a:r>
            <a:r>
              <a:rPr lang="zh-CN" altLang="en-US" sz="2400" b="1" dirty="0" smtClean="0">
                <a:solidFill>
                  <a:srgbClr val="AE1831"/>
                </a:solidFill>
              </a:rPr>
              <a:t>  </a:t>
            </a:r>
            <a:r>
              <a:rPr lang="zh-CN" altLang="en-US" sz="2800" b="1" dirty="0" smtClean="0">
                <a:solidFill>
                  <a:srgbClr val="AE1831"/>
                </a:solidFill>
              </a:rPr>
              <a:t>但双互相协调，共同控制生物的生长、发育、遗传和变异。</a:t>
            </a:r>
            <a:endParaRPr lang="zh-CN" altLang="en-US" sz="2800" b="1" dirty="0">
              <a:solidFill>
                <a:srgbClr val="AE1831"/>
              </a:solidFill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900113" y="3429000"/>
            <a:ext cx="66738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 b="1">
                <a:solidFill>
                  <a:srgbClr val="34A91D"/>
                </a:solidFill>
                <a:latin typeface="Tahoma" pitchFamily="34" charset="0"/>
              </a:rPr>
              <a:t>思考：</a:t>
            </a:r>
            <a:r>
              <a:rPr lang="zh-CN" altLang="en-US" sz="2800" b="1">
                <a:latin typeface="Tahoma" pitchFamily="34" charset="0"/>
              </a:rPr>
              <a:t>果蝇体细胞内有几个染色体组？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                    </a:t>
            </a:r>
            <a:r>
              <a:rPr lang="en-US" altLang="zh-CN" sz="3600">
                <a:solidFill>
                  <a:srgbClr val="5347EB"/>
                </a:solidFill>
                <a:latin typeface="Tahoma" pitchFamily="34" charset="0"/>
              </a:rPr>
              <a:t>2</a:t>
            </a: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个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827088" y="4868863"/>
            <a:ext cx="7129462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 b="1">
                <a:solidFill>
                  <a:srgbClr val="34A91D"/>
                </a:solidFill>
                <a:latin typeface="Tahoma" pitchFamily="34" charset="0"/>
              </a:rPr>
              <a:t>思考：</a:t>
            </a:r>
            <a:r>
              <a:rPr lang="zh-CN" altLang="en-US" sz="2800" b="1">
                <a:latin typeface="Tahoma" pitchFamily="34" charset="0"/>
              </a:rPr>
              <a:t>人的精子细胞内有几个染色体组</a:t>
            </a:r>
            <a:r>
              <a:rPr lang="zh-CN" altLang="en-US" sz="2800" b="1">
                <a:solidFill>
                  <a:srgbClr val="AE1831"/>
                </a:solidFill>
                <a:latin typeface="Tahoma" pitchFamily="34" charset="0"/>
              </a:rPr>
              <a:t>？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                    </a:t>
            </a:r>
            <a:r>
              <a:rPr lang="en-US" altLang="zh-CN" sz="3600">
                <a:solidFill>
                  <a:srgbClr val="5347EB"/>
                </a:solidFill>
                <a:latin typeface="Tahoma" pitchFamily="34" charset="0"/>
              </a:rPr>
              <a:t>1</a:t>
            </a: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个</a:t>
            </a:r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971550" y="549275"/>
            <a:ext cx="579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hlink"/>
                </a:solidFill>
                <a:latin typeface="Tahoma" pitchFamily="34" charset="0"/>
              </a:rPr>
              <a:t>三</a:t>
            </a:r>
            <a:r>
              <a:rPr lang="en-US" altLang="zh-CN" b="1">
                <a:solidFill>
                  <a:schemeClr val="hlink"/>
                </a:solidFill>
                <a:latin typeface="Tahoma" pitchFamily="34" charset="0"/>
              </a:rPr>
              <a:t>.</a:t>
            </a:r>
            <a:r>
              <a:rPr lang="zh-CN" altLang="en-US" b="1">
                <a:solidFill>
                  <a:schemeClr val="hlink"/>
                </a:solidFill>
                <a:latin typeface="Tahoma" pitchFamily="34" charset="0"/>
              </a:rPr>
              <a:t>染色体组</a:t>
            </a:r>
            <a:r>
              <a:rPr lang="en-US" altLang="zh-CN" sz="2800" b="1">
                <a:solidFill>
                  <a:srgbClr val="FC4936"/>
                </a:solidFill>
                <a:latin typeface="Tahoma" pitchFamily="34" charset="0"/>
              </a:rPr>
              <a:t>chromosome group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6" grpId="0" build="p" autoUpdateAnimBg="0"/>
      <p:bldP spid="66590" grpId="0" build="p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Sumi Painting 7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Office\Templates\2052\形式报告.pot</Template>
  <TotalTime>3303</TotalTime>
  <Words>1737</Words>
  <Application>Microsoft Office PowerPoint</Application>
  <PresentationFormat>全屏显示(4:3)</PresentationFormat>
  <Paragraphs>293</Paragraphs>
  <Slides>49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Sumi Painting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四、二倍体和多倍体   diploid &amp; multiploid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单倍体和多倍体的特点</vt:lpstr>
      <vt:lpstr>PowerPoint 演示文稿</vt:lpstr>
      <vt:lpstr>PowerPoint 演示文稿</vt:lpstr>
      <vt:lpstr>PowerPoint 演示文稿</vt:lpstr>
      <vt:lpstr>六、单倍体和多倍体的应用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三种西瓜的比较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韭菜体细胞中含有的32条染色体，具有8种各不相同的形态，韭菜应是：</vt:lpstr>
      <vt:lpstr>大麦的一个染色体组有7条染色体，在四倍体大麦根尖细胞有丝分裂后期能观察到的染色体数是：</vt:lpstr>
      <vt:lpstr>用秋水仙素诱发基因突变和诱导多倍体，起作用的时期分别是：</vt:lpstr>
      <vt:lpstr>下列属于单倍体的是：</vt:lpstr>
      <vt:lpstr>与正常植株相比，多倍体植株所不具备的特点是：</vt:lpstr>
      <vt:lpstr>将基因型为AaBb（独立遗传）的玉米的一粒花粉离体培养获得幼苗，再用秋水仙素处理幼苗，获得基因型为（      ）的植株。 </vt:lpstr>
      <vt:lpstr>        在生产实践中，欲想获得无子果实常采用的方法有： ①人工诱导多倍体育种 ②人工诱变 ③单倍体育种 ④用适当浓度的生长素处理 </vt:lpstr>
      <vt:lpstr>用生长素处理二倍体番茄所得的无子番茄是：</vt:lpstr>
      <vt:lpstr>用秋水仙素处理二倍体番茄得到的有子番茄是：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259</cp:revision>
  <cp:lastPrinted>1601-01-01T00:00:00Z</cp:lastPrinted>
  <dcterms:created xsi:type="dcterms:W3CDTF">1601-01-01T00:00:00Z</dcterms:created>
  <dcterms:modified xsi:type="dcterms:W3CDTF">2015-05-27T02:00:04Z</dcterms:modified>
</cp:coreProperties>
</file>