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2" r:id="rId20"/>
    <p:sldId id="281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3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819C466-B5FA-4DF9-B683-9C730CB21C4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70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5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1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1A59-151B-4C3F-9E04-D4AC75172550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DF06-0C7C-4A8B-BDE0-F5E44014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0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D:\twm\&#26032;&#35838;&#31243;&#31532;&#20108;&#20876;\&#12298;&#35799;&#32463;&#20004;&#39318;&#12299;&#27667;&#12289;&#37319;&#34183;\&#27667;.wma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115616" y="3983649"/>
            <a:ext cx="6696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600" b="1" i="1" dirty="0">
                <a:ea typeface="宋体" pitchFamily="2" charset="-122"/>
              </a:rPr>
              <a:t>聆 听 三 千 年 华 夏 先 民 吟 唱</a:t>
            </a:r>
            <a:br>
              <a:rPr lang="zh-CN" altLang="en-US" sz="3600" b="1" i="1" dirty="0">
                <a:ea typeface="宋体" pitchFamily="2" charset="-122"/>
              </a:rPr>
            </a:br>
            <a:r>
              <a:rPr lang="zh-CN" altLang="en-US" sz="3600" b="1" i="1" dirty="0">
                <a:ea typeface="宋体" pitchFamily="2" charset="-122"/>
              </a:rPr>
              <a:t>感 受 公 元 前 东 方 文 明 辉 煌</a:t>
            </a:r>
          </a:p>
        </p:txBody>
      </p:sp>
      <p:pic>
        <p:nvPicPr>
          <p:cNvPr id="302086" name="Picture 6" descr="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0"/>
            <a:ext cx="3348037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179512" y="1668463"/>
            <a:ext cx="50052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《</a:t>
            </a:r>
            <a:r>
              <a:rPr lang="zh-CN" altLang="en-US" sz="5400" dirty="0"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诗经</a:t>
            </a: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》</a:t>
            </a:r>
            <a:r>
              <a:rPr lang="zh-CN" altLang="en-US" sz="5400" dirty="0"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两首</a:t>
            </a:r>
          </a:p>
        </p:txBody>
      </p:sp>
    </p:spTree>
    <p:extLst>
      <p:ext uri="{BB962C8B-B14F-4D97-AF65-F5344CB8AC3E}">
        <p14:creationId xmlns:p14="http://schemas.microsoft.com/office/powerpoint/2010/main" val="25809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2051720" y="2942981"/>
            <a:ext cx="534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  <a:ea typeface="隶书" pitchFamily="1" charset="-122"/>
              </a:rPr>
              <a:t>“</a:t>
            </a:r>
            <a:r>
              <a:rPr kumimoji="1" lang="zh-CN" altLang="en-US" sz="3600" b="1" dirty="0">
                <a:latin typeface="Times New Roman" pitchFamily="18" charset="0"/>
                <a:ea typeface="隶书" pitchFamily="1" charset="-122"/>
              </a:rPr>
              <a:t>桑”比的是什么？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760121" y="3933056"/>
            <a:ext cx="6708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桑未落，新鲜润泽，既比喻女子的年轻貌美，又比喻恋爱的甜美。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735138" y="5305425"/>
            <a:ext cx="7016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桑之落，枯黄脱落，既比喻女子的年老色衰，又比喻爱情的失败。</a:t>
            </a:r>
          </a:p>
        </p:txBody>
      </p:sp>
      <p:pic>
        <p:nvPicPr>
          <p:cNvPr id="347141" name="Picture 5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00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985043" y="412793"/>
            <a:ext cx="79081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．开头几句，用了什么艺术手法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并举例说明。</a:t>
            </a: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1792287" y="1556792"/>
            <a:ext cx="65897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比兴，“桑之未落，其叶沃若”“桑之落矣，其黄而陨”。</a:t>
            </a:r>
          </a:p>
        </p:txBody>
      </p:sp>
    </p:spTree>
    <p:extLst>
      <p:ext uri="{BB962C8B-B14F-4D97-AF65-F5344CB8AC3E}">
        <p14:creationId xmlns:p14="http://schemas.microsoft.com/office/powerpoint/2010/main" val="56822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39" grpId="0" autoUpdateAnimBg="0"/>
      <p:bldP spid="347140" grpId="0" autoUpdateAnimBg="0"/>
      <p:bldP spid="347143" grpId="0"/>
      <p:bldP spid="347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7489825" y="217488"/>
            <a:ext cx="13970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探究“婚变” 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06388" y="2852936"/>
            <a:ext cx="8636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如：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硕鼠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把奴隶主比作大老鼠，揭露其贪婪凶狠的本质，表现奴隶对奴隶主的憎恨和对美好生活的追求。</a:t>
            </a:r>
          </a:p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关雎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是描写男女恋情的诗篇，开篇借眼前所见景物起兴，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“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关关雎鸠，在河之洲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以雌雄二鸟在水边求偶呜叫引出男女相思之情。</a:t>
            </a:r>
          </a:p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诗经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中的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“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兴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就内容而言：在事，则多半是劳动；在物，则是草木、鸟兽、昆虫以及天象地理之类。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“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兴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rPr>
              <a:t>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就是借助这些事物作为诗歌的发端，以引起所要歌咏的内容。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06388" y="241300"/>
            <a:ext cx="71753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．开头几句，用了什么艺术手法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并举例说明。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376238" y="1019175"/>
            <a:ext cx="6924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</a:rPr>
              <a:t>比兴，“桑之未落，其叶沃若”“桑之落矣，其黄而陨”。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279017" y="841057"/>
            <a:ext cx="40206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．回忆比兴手法的特点。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388715" y="1556792"/>
            <a:ext cx="84981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比，比喻。兴，先言他物以引起所咏之辞，用于一首诗或一章诗的开头。</a:t>
            </a:r>
          </a:p>
        </p:txBody>
      </p:sp>
    </p:spTree>
    <p:extLst>
      <p:ext uri="{BB962C8B-B14F-4D97-AF65-F5344CB8AC3E}">
        <p14:creationId xmlns:p14="http://schemas.microsoft.com/office/powerpoint/2010/main" val="21810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/>
      <p:bldP spid="348166" grpId="0"/>
      <p:bldP spid="3481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844550" y="1601788"/>
            <a:ext cx="8388350" cy="12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比：以此物比彼物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      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/>
                <a:ea typeface="华文新魏" pitchFamily="2" charset="-122"/>
              </a:rPr>
              <a:t>——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借物以喻事谓之比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844550" y="3270250"/>
            <a:ext cx="8388350" cy="12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兴：托诸草木鸟兽以起兴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       </a:t>
            </a:r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/>
                <a:ea typeface="华文新魏" pitchFamily="2" charset="-122"/>
              </a:rPr>
              <a:t>——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感物以起情谓之兴</a:t>
            </a: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700088" y="5048250"/>
            <a:ext cx="1709737" cy="935038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3200"/>
              <a:t>烘托</a:t>
            </a: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2579688" y="5048250"/>
            <a:ext cx="1757362" cy="935038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3200"/>
              <a:t>渲染</a:t>
            </a:r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4494213" y="5048250"/>
            <a:ext cx="1825625" cy="919163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3200"/>
              <a:t>铺垫</a:t>
            </a:r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6459538" y="5048250"/>
            <a:ext cx="1778000" cy="925513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3200"/>
              <a:t>映衬</a:t>
            </a:r>
          </a:p>
        </p:txBody>
      </p:sp>
      <p:sp>
        <p:nvSpPr>
          <p:cNvPr id="244744" name="AutoShape 8"/>
          <p:cNvSpPr>
            <a:spLocks noChangeArrowheads="1"/>
          </p:cNvSpPr>
          <p:nvPr/>
        </p:nvSpPr>
        <p:spPr bwMode="auto">
          <a:xfrm>
            <a:off x="539750" y="333375"/>
            <a:ext cx="2089150" cy="863600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比 兴</a:t>
            </a:r>
          </a:p>
        </p:txBody>
      </p:sp>
    </p:spTree>
    <p:extLst>
      <p:ext uri="{BB962C8B-B14F-4D97-AF65-F5344CB8AC3E}">
        <p14:creationId xmlns:p14="http://schemas.microsoft.com/office/powerpoint/2010/main" val="18369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39" grpId="0"/>
      <p:bldP spid="244740" grpId="0" animBg="1"/>
      <p:bldP spid="244741" grpId="0" animBg="1"/>
      <p:bldP spid="244742" grpId="0" animBg="1"/>
      <p:bldP spid="244743" grpId="0" animBg="1"/>
      <p:bldP spid="2447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539750" y="95250"/>
            <a:ext cx="1430338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0">
                <a:latin typeface="华文行楷" pitchFamily="2" charset="-122"/>
                <a:ea typeface="华文行楷" pitchFamily="2" charset="-122"/>
              </a:rPr>
              <a:t>探究</a:t>
            </a:r>
            <a:r>
              <a:rPr lang="zh-CN" altLang="en-US" sz="2000" b="0">
                <a:latin typeface="Arial"/>
                <a:ea typeface="华文行楷" pitchFamily="2" charset="-122"/>
              </a:rPr>
              <a:t>“</a:t>
            </a:r>
            <a:r>
              <a:rPr lang="zh-CN" altLang="en-US" sz="2000" b="0">
                <a:latin typeface="华文行楷" pitchFamily="2" charset="-122"/>
                <a:ea typeface="华文行楷" pitchFamily="2" charset="-122"/>
              </a:rPr>
              <a:t>决绝</a:t>
            </a:r>
            <a:r>
              <a:rPr lang="zh-CN" altLang="en-US" sz="2000" b="0">
                <a:latin typeface="Arial"/>
                <a:ea typeface="华文行楷" pitchFamily="2" charset="-122"/>
              </a:rPr>
              <a:t>”</a:t>
            </a:r>
            <a:r>
              <a:rPr lang="zh-CN" altLang="en-US" sz="2000" b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288925" y="4077072"/>
            <a:ext cx="841508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氓婚前与婚后的态度：伪装忠厚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喜新厌旧</a:t>
            </a: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女主人公婚前与婚后的性格：软弱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刚强</a:t>
            </a: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女主人公婚前与婚后相貌的变化：美貌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衰老</a:t>
            </a: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对爱情的不同态度：女主人公沉迷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氓“二三其德”</a:t>
            </a: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女士人公婚前美好愿望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婚后不幸遭遇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07504" y="674688"/>
            <a:ext cx="9004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女主人公通过上文的回忆、自省，做出了怎样的选择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?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从中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反映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出什么性格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特征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?</a:t>
            </a: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427260" y="1443892"/>
            <a:ext cx="3743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反是不思，亦已焉哉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!”</a:t>
            </a: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462211" y="1905557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反映了清醒、刚烈的性格特征。</a:t>
            </a:r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179512" y="2379602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．“信誓旦旦，不思其反”采用什么手法来写的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?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文中其他章节还有多处运用对比手法，试举几例。</a:t>
            </a:r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554316" y="3356992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对比手法</a:t>
            </a:r>
          </a:p>
        </p:txBody>
      </p:sp>
    </p:spTree>
    <p:extLst>
      <p:ext uri="{BB962C8B-B14F-4D97-AF65-F5344CB8AC3E}">
        <p14:creationId xmlns:p14="http://schemas.microsoft.com/office/powerpoint/2010/main" val="35356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8" grpId="0"/>
      <p:bldP spid="346119" grpId="0"/>
      <p:bldP spid="346120" grpId="0"/>
      <p:bldP spid="346121" grpId="0"/>
      <p:bldP spid="346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493713" y="0"/>
            <a:ext cx="16843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整合评价 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251520" y="550863"/>
            <a:ext cx="88924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诗经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按其表现内容可分为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“风”“雅”“颂”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三部分。 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     “风”又称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15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国风，大都是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民间的歌谣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，它和屈原的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离骚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后人经常把它们并称为“风骚”，本用来指两大文学流派，后人多用来指文人如“迁客骚人”。但是再后来的许多文学作品中出现的“风骚”其意却大相径庭，如“惜秦皇汉武，略输文采，唐宗宋祖，稍逊风骚”“身量苗条，体格风骚”“卖弄风骚”等。 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“雅”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分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大雅和小雅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，是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宫廷乐曲歌词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。它是一种正统音乐。 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“颂”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分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周颂、鲁颂、商颂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，是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宗庙祭祀的乐歌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诗经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表现手法来分可分为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赋、比、兴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三类。  </a:t>
            </a:r>
          </a:p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，指铺陈排比，使诗歌显得整齐匀称，有气势。 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比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，即比喻，是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诗经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开创的修辞方法。 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兴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，即由此物引起他物。如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信天游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中的“羊群要有领头的羊，共产党是我们的领路人。”兴也是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诗经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首创的修辞形式。 </a:t>
            </a:r>
          </a:p>
        </p:txBody>
      </p:sp>
    </p:spTree>
    <p:extLst>
      <p:ext uri="{BB962C8B-B14F-4D97-AF65-F5344CB8AC3E}">
        <p14:creationId xmlns:p14="http://schemas.microsoft.com/office/powerpoint/2010/main" val="70007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19075" y="769938"/>
            <a:ext cx="8636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．从文中，我们可以看出女主人公什么样的形象特点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这一形象可以引发我们对古代女子命运做怎样的思考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212725" y="0"/>
            <a:ext cx="1477963" cy="676275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拓展延伸 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842963" y="2060575"/>
            <a:ext cx="71609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形象特点：勤劳、温柔、善良、坚强</a:t>
            </a:r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415925" y="4509120"/>
            <a:ext cx="82423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3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作为一名女子要自立自强，做事不可轻易相许，对婚姻大事要慎重，不能被表面现象所迷惑。 </a:t>
            </a:r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611560" y="3388916"/>
            <a:ext cx="280076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引发的思考：</a:t>
            </a:r>
          </a:p>
        </p:txBody>
      </p:sp>
    </p:spTree>
    <p:extLst>
      <p:ext uri="{BB962C8B-B14F-4D97-AF65-F5344CB8AC3E}">
        <p14:creationId xmlns:p14="http://schemas.microsoft.com/office/powerpoint/2010/main" val="39198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  <p:bldP spid="349190" grpId="0"/>
      <p:bldP spid="3491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1668463" y="2741613"/>
            <a:ext cx="4281487" cy="302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1.</a:t>
            </a:r>
            <a:r>
              <a:rPr lang="zh-CN" altLang="en-US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士之变心说</a:t>
            </a:r>
          </a:p>
          <a:p>
            <a:pPr>
              <a:lnSpc>
                <a:spcPct val="140000"/>
              </a:lnSpc>
            </a:pPr>
            <a:r>
              <a:rPr lang="en-US" altLang="zh-CN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2.</a:t>
            </a:r>
            <a:r>
              <a:rPr lang="zh-CN" altLang="en-US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伦理道德说</a:t>
            </a:r>
          </a:p>
          <a:p>
            <a:pPr>
              <a:lnSpc>
                <a:spcPct val="140000"/>
              </a:lnSpc>
            </a:pPr>
            <a:r>
              <a:rPr lang="en-US" altLang="zh-CN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3.</a:t>
            </a:r>
            <a:r>
              <a:rPr lang="zh-CN" altLang="en-US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社会制度说</a:t>
            </a:r>
          </a:p>
          <a:p>
            <a:pPr>
              <a:lnSpc>
                <a:spcPct val="140000"/>
              </a:lnSpc>
            </a:pPr>
            <a:r>
              <a:rPr lang="en-US" altLang="zh-CN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4.</a:t>
            </a:r>
            <a:r>
              <a:rPr lang="zh-CN" altLang="en-US" sz="3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年老色衰说 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79425" y="550863"/>
            <a:ext cx="5316538" cy="900112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rgbClr val="23434D"/>
                </a:solidFill>
                <a:ea typeface="华文行楷" pitchFamily="2" charset="-122"/>
              </a:rPr>
              <a:t>始乱终弃的爱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538163" y="1677988"/>
            <a:ext cx="8648521" cy="77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自由恋爱为什么竟以悲剧而收场？ </a:t>
            </a:r>
          </a:p>
        </p:txBody>
      </p:sp>
    </p:spTree>
    <p:extLst>
      <p:ext uri="{BB962C8B-B14F-4D97-AF65-F5344CB8AC3E}">
        <p14:creationId xmlns:p14="http://schemas.microsoft.com/office/powerpoint/2010/main" val="16411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0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0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40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93713" y="1262063"/>
            <a:ext cx="833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男权社会时的一个代表性人物。求婚时，对女主人公的感情是真挚的，但随着时间的流逝，女主人公容颜的渐衰，他的爱情也随风而去，全然不念往日恩爱，无情地遗弃了妻子，是一个对家庭不负责任的始乱终弃的人。善于伪装，不讲信义，不讲道德，放纵粗暴。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222878" y="260648"/>
            <a:ext cx="8602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．“氓”是个什么样的人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引发我们什么思考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22275" y="4691063"/>
            <a:ext cx="79660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我们看待任何事物都不能被表面现象所迷惑，要透过现象看本质。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1147763" y="4027488"/>
            <a:ext cx="28209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引发的思考：</a:t>
            </a:r>
          </a:p>
        </p:txBody>
      </p:sp>
    </p:spTree>
    <p:extLst>
      <p:ext uri="{BB962C8B-B14F-4D97-AF65-F5344CB8AC3E}">
        <p14:creationId xmlns:p14="http://schemas.microsoft.com/office/powerpoint/2010/main" val="40637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图片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" y="0"/>
            <a:ext cx="9142412" cy="9067800"/>
          </a:xfrm>
          <a:noFill/>
          <a:ln/>
        </p:spPr>
      </p:pic>
      <p:sp>
        <p:nvSpPr>
          <p:cNvPr id="1433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solidFill>
                  <a:srgbClr val="0000FF"/>
                </a:solidFill>
              </a:rPr>
              <a:t>淇水出现几次？</a:t>
            </a:r>
            <a:br>
              <a:rPr lang="zh-CN" altLang="zh-CN" sz="4000" dirty="0">
                <a:solidFill>
                  <a:srgbClr val="0000FF"/>
                </a:solidFill>
              </a:rPr>
            </a:br>
            <a:r>
              <a:rPr lang="zh-CN" altLang="zh-CN" sz="4000" dirty="0">
                <a:solidFill>
                  <a:srgbClr val="0000FF"/>
                </a:solidFill>
              </a:rPr>
              <a:t>在这场爱情悲剧中扮演怎样的角色？</a:t>
            </a:r>
          </a:p>
        </p:txBody>
      </p:sp>
      <p:sp>
        <p:nvSpPr>
          <p:cNvPr id="14340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30188" y="1603375"/>
            <a:ext cx="6246812" cy="5027613"/>
          </a:xfrm>
          <a:solidFill>
            <a:schemeClr val="accent1"/>
          </a:solidFill>
        </p:spPr>
        <p:txBody>
          <a:bodyPr/>
          <a:lstStyle/>
          <a:p>
            <a:r>
              <a:rPr lang="zh-CN" altLang="zh-CN" sz="3600"/>
              <a:t>她在诗歌中出现三次。</a:t>
            </a:r>
          </a:p>
          <a:p>
            <a:r>
              <a:rPr lang="zh-CN" altLang="zh-CN" sz="3600"/>
              <a:t>她是婚姻悲剧的见证者，当初情意绵绵的淇水送别，后来欢欢喜喜披着红盖头嫁过淇水，而今带着受伤的心痛苦再次回到淇水边。她见证了这一场由美丽爱情开始最后以悲剧收场的失败婚姻。</a:t>
            </a:r>
          </a:p>
        </p:txBody>
      </p:sp>
    </p:spTree>
    <p:extLst>
      <p:ext uri="{BB962C8B-B14F-4D97-AF65-F5344CB8AC3E}">
        <p14:creationId xmlns:p14="http://schemas.microsoft.com/office/powerpoint/2010/main" val="20305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无标题345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9225" y="1588"/>
            <a:ext cx="9369425" cy="6934200"/>
          </a:xfrm>
          <a:noFill/>
          <a:ln/>
        </p:spPr>
      </p:pic>
      <p:sp>
        <p:nvSpPr>
          <p:cNvPr id="16387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如果女子心中的淇水是有颜色的，</a:t>
            </a:r>
            <a:b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她曾有过哪些颜色？</a:t>
            </a:r>
          </a:p>
        </p:txBody>
      </p:sp>
      <p:sp>
        <p:nvSpPr>
          <p:cNvPr id="16388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2057400"/>
            <a:ext cx="7696200" cy="2438400"/>
          </a:xfrm>
          <a:solidFill>
            <a:schemeClr val="accent2"/>
          </a:solidFill>
        </p:spPr>
        <p:txBody>
          <a:bodyPr/>
          <a:lstStyle/>
          <a:p>
            <a:r>
              <a:rPr lang="zh-CN" altLang="zh-CN" sz="4400" dirty="0"/>
              <a:t>第一次：送子涉淇一片粉红</a:t>
            </a:r>
          </a:p>
          <a:p>
            <a:r>
              <a:rPr lang="zh-CN" altLang="zh-CN" sz="4400" dirty="0"/>
              <a:t>第二次：淇水汤汤一片浓黑</a:t>
            </a:r>
          </a:p>
          <a:p>
            <a:r>
              <a:rPr lang="zh-CN" altLang="zh-CN" sz="4400" dirty="0"/>
              <a:t>第三次：淇则有岸一片深蓝</a:t>
            </a:r>
          </a:p>
        </p:txBody>
      </p:sp>
    </p:spTree>
    <p:extLst>
      <p:ext uri="{BB962C8B-B14F-4D97-AF65-F5344CB8AC3E}">
        <p14:creationId xmlns:p14="http://schemas.microsoft.com/office/powerpoint/2010/main" val="42747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cou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3675063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993216" y="1125538"/>
            <a:ext cx="1415772" cy="4464050"/>
          </a:xfrm>
          <a:prstGeom prst="rect">
            <a:avLst/>
          </a:prstGeom>
          <a:noFill/>
          <a:ln w="57150" cmpd="thickThin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8000" b="1" dirty="0">
                <a:ea typeface="隶书" pitchFamily="1" charset="-122"/>
              </a:rPr>
              <a:t>卫风</a:t>
            </a:r>
            <a:r>
              <a:rPr lang="en-US" altLang="zh-CN" sz="8000" b="1" dirty="0">
                <a:ea typeface="隶书" pitchFamily="1" charset="-122"/>
              </a:rPr>
              <a:t>·</a:t>
            </a:r>
            <a:r>
              <a:rPr lang="zh-CN" altLang="en-US" sz="8000" b="1" dirty="0">
                <a:ea typeface="隶书" pitchFamily="1" charset="-122"/>
              </a:rPr>
              <a:t>氓</a:t>
            </a:r>
          </a:p>
        </p:txBody>
      </p:sp>
      <p:pic>
        <p:nvPicPr>
          <p:cNvPr id="312325" name="氓.wma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146" fill="hold"/>
                                        <p:tgtEl>
                                          <p:spTgt spid="3123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232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心路历程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（一）不见复关，泣涕涟涟。既见复关，载笑载言。 </a:t>
            </a:r>
          </a:p>
          <a:p>
            <a:r>
              <a:rPr lang="zh-CN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（二）三岁为妇，靡室劳矣。夙兴夜寐，靡有朝矣。言既遂矣,至于暴矣。兄弟不知，咥其笑矣。静言思之，躬自悼矣。</a:t>
            </a:r>
          </a:p>
          <a:p>
            <a:r>
              <a:rPr lang="zh-CN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（三）反是不思，亦已焉哉！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43000" y="1676400"/>
            <a:ext cx="7239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50000"/>
              <a:buFont typeface="Wingdings" pitchFamily="2" charset="2"/>
              <a:buChar char="n"/>
            </a:pPr>
            <a:r>
              <a:rPr lang="zh-CN" altLang="zh-CN" sz="4000" b="1" dirty="0"/>
              <a:t>甜蜜、期盼、依恋、幸福</a:t>
            </a:r>
          </a:p>
          <a:p>
            <a:pPr>
              <a:buClr>
                <a:schemeClr val="hlink"/>
              </a:buClr>
              <a:buSzPct val="50000"/>
              <a:buFont typeface="Wingdings" pitchFamily="2" charset="2"/>
              <a:buChar char="n"/>
            </a:pPr>
            <a:endParaRPr lang="zh-CN" altLang="zh-CN" sz="4000" b="1" dirty="0"/>
          </a:p>
          <a:p>
            <a:pPr>
              <a:buClr>
                <a:schemeClr val="hlink"/>
              </a:buClr>
              <a:buSzPct val="50000"/>
              <a:buFont typeface="Wingdings" pitchFamily="2" charset="2"/>
              <a:buChar char="n"/>
            </a:pPr>
            <a:r>
              <a:rPr lang="zh-CN" altLang="zh-CN" sz="4000" b="1" dirty="0"/>
              <a:t>痛苦、追悔、怨恨、伤心</a:t>
            </a:r>
          </a:p>
          <a:p>
            <a:pPr>
              <a:buClr>
                <a:schemeClr val="hlink"/>
              </a:buClr>
              <a:buSzPct val="50000"/>
              <a:buFont typeface="Wingdings" pitchFamily="2" charset="2"/>
              <a:buChar char="n"/>
            </a:pPr>
            <a:endParaRPr lang="zh-CN" altLang="zh-CN" sz="4000" b="1" dirty="0"/>
          </a:p>
          <a:p>
            <a:pPr>
              <a:buClr>
                <a:schemeClr val="hlink"/>
              </a:buClr>
              <a:buSzPct val="50000"/>
              <a:buFont typeface="Wingdings" pitchFamily="2" charset="2"/>
              <a:buChar char="n"/>
            </a:pPr>
            <a:r>
              <a:rPr lang="zh-CN" altLang="zh-CN" sz="4000" b="1" dirty="0"/>
              <a:t>无助、委屈、愤恨、决绝……</a:t>
            </a:r>
          </a:p>
        </p:txBody>
      </p:sp>
    </p:spTree>
    <p:extLst>
      <p:ext uri="{BB962C8B-B14F-4D97-AF65-F5344CB8AC3E}">
        <p14:creationId xmlns:p14="http://schemas.microsoft.com/office/powerpoint/2010/main" val="21648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0" y="2205038"/>
            <a:ext cx="9144000" cy="3960812"/>
          </a:xfrm>
          <a:prstGeom prst="rect">
            <a:avLst/>
          </a:prstGeom>
          <a:solidFill>
            <a:srgbClr val="FFFFCC"/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rgbClr val="FFFF00"/>
                </a:solidFill>
              </a:rPr>
              <a:t>                                                    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865313" y="2819400"/>
            <a:ext cx="4876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 sz="3200">
                <a:sym typeface="Wingdings 2" pitchFamily="18" charset="2"/>
              </a:rPr>
              <a:t></a:t>
            </a:r>
            <a:r>
              <a:rPr lang="en-US" altLang="zh-CN" sz="3200"/>
              <a:t> </a:t>
            </a:r>
            <a:r>
              <a:rPr lang="zh-CN" altLang="en-US" sz="3200"/>
              <a:t>节奏鲜明，句式整齐。 </a:t>
            </a:r>
            <a:br>
              <a:rPr lang="zh-CN" altLang="en-US" sz="3200"/>
            </a:br>
            <a:r>
              <a:rPr lang="zh-CN" altLang="en-US" sz="3200">
                <a:sym typeface="Wingdings 2" pitchFamily="18" charset="2"/>
              </a:rPr>
              <a:t></a:t>
            </a:r>
            <a:r>
              <a:rPr lang="zh-CN" altLang="en-US" sz="3200"/>
              <a:t> 忠于原文，适当想象。 </a:t>
            </a:r>
            <a:br>
              <a:rPr lang="zh-CN" altLang="en-US" sz="3200"/>
            </a:br>
            <a:r>
              <a:rPr lang="zh-CN" altLang="en-US" sz="3200">
                <a:sym typeface="Wingdings 2" pitchFamily="18" charset="2"/>
              </a:rPr>
              <a:t></a:t>
            </a:r>
            <a:r>
              <a:rPr lang="zh-CN" altLang="en-US" sz="3200"/>
              <a:t> 语言通俗，平白如话。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2182813" y="688975"/>
            <a:ext cx="4086225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4800">
                <a:ea typeface="华文新魏" pitchFamily="2" charset="-122"/>
              </a:rPr>
              <a:t>改写标准</a:t>
            </a:r>
          </a:p>
        </p:txBody>
      </p:sp>
    </p:spTree>
    <p:extLst>
      <p:ext uri="{BB962C8B-B14F-4D97-AF65-F5344CB8AC3E}">
        <p14:creationId xmlns:p14="http://schemas.microsoft.com/office/powerpoint/2010/main" val="19051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AutoShape 2"/>
          <p:cNvSpPr>
            <a:spLocks noChangeArrowheads="1"/>
          </p:cNvSpPr>
          <p:nvPr/>
        </p:nvSpPr>
        <p:spPr bwMode="auto">
          <a:xfrm>
            <a:off x="2073275" y="622300"/>
            <a:ext cx="5954713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4400"/>
              <a:t>寄语多情女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0" y="2220913"/>
            <a:ext cx="9144000" cy="3960812"/>
          </a:xfrm>
          <a:prstGeom prst="rect">
            <a:avLst/>
          </a:prstGeom>
          <a:solidFill>
            <a:srgbClr val="FFFFCC"/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rgbClr val="FFFF00"/>
                </a:solidFill>
              </a:rPr>
              <a:t>                                                    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646238" y="2795588"/>
            <a:ext cx="60833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/>
              <a:t>女人别随便，投入男人怀。</a:t>
            </a:r>
          </a:p>
          <a:p>
            <a:r>
              <a:rPr lang="zh-CN" altLang="en-US" sz="3400"/>
              <a:t>男人寻欢爱，说甩就能甩。</a:t>
            </a:r>
          </a:p>
          <a:p>
            <a:r>
              <a:rPr lang="zh-CN" altLang="en-US" sz="3400"/>
              <a:t>女人沾上了，摆也摆不开。</a:t>
            </a:r>
          </a:p>
        </p:txBody>
      </p:sp>
    </p:spTree>
    <p:extLst>
      <p:ext uri="{BB962C8B-B14F-4D97-AF65-F5344CB8AC3E}">
        <p14:creationId xmlns:p14="http://schemas.microsoft.com/office/powerpoint/2010/main" val="3176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AutoShape 2"/>
          <p:cNvSpPr>
            <a:spLocks noChangeArrowheads="1"/>
          </p:cNvSpPr>
          <p:nvPr/>
        </p:nvSpPr>
        <p:spPr bwMode="auto">
          <a:xfrm>
            <a:off x="2073275" y="622300"/>
            <a:ext cx="6113463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4400"/>
              <a:t>寄语薄情郎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0" y="2220913"/>
            <a:ext cx="9144000" cy="3960812"/>
          </a:xfrm>
          <a:prstGeom prst="rect">
            <a:avLst/>
          </a:prstGeom>
          <a:solidFill>
            <a:srgbClr val="FFFFCC"/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rgbClr val="FFFF00"/>
                </a:solidFill>
              </a:rPr>
              <a:t>                                                    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638175" y="2466975"/>
            <a:ext cx="7475538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你说白头共到老　　想起这话使我怨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淇水滚滚也有岸　　水涯漫漫也有边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两小无猜尽娱乐　　说说笑笑玩得欢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明明白白发过誓　　没想你会把心变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你既变心不念情　　一刀两断不复言</a:t>
            </a:r>
          </a:p>
        </p:txBody>
      </p:sp>
    </p:spTree>
    <p:extLst>
      <p:ext uri="{BB962C8B-B14F-4D97-AF65-F5344CB8AC3E}">
        <p14:creationId xmlns:p14="http://schemas.microsoft.com/office/powerpoint/2010/main" val="19361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读音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704" y="1524050"/>
            <a:ext cx="81534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/>
              <a:t>氓：méng      匪：fēi              愆：qiān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将：qiāng      垝：guǐ            垣yuán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筮：shì          咎：jiù              载：zài        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于：xū           说：tuō             陨：yǔn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徂：cú           汤：shāng       渐：jiān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裳：cháng     罔：wǎng        靡：mǐ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夙：sù           咥：xì              隰：xí      </a:t>
            </a:r>
          </a:p>
          <a:p>
            <a:pPr>
              <a:lnSpc>
                <a:spcPct val="90000"/>
              </a:lnSpc>
            </a:pPr>
            <a:r>
              <a:rPr lang="zh-CN" altLang="zh-CN" b="1" dirty="0"/>
              <a:t>泮：pàn         悼：dào          偕：xi</a:t>
            </a:r>
            <a:r>
              <a:rPr lang="en-US" altLang="zh-CN" b="1" dirty="0"/>
              <a:t>é</a:t>
            </a:r>
            <a:r>
              <a:rPr lang="zh-CN" altLang="zh-CN" b="1" dirty="0"/>
              <a:t> </a:t>
            </a:r>
          </a:p>
          <a:p>
            <a:pPr>
              <a:lnSpc>
                <a:spcPct val="90000"/>
              </a:lnSpc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5808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638175" y="1930400"/>
            <a:ext cx="779462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于嗟鸠矣，无食桑葚</a:t>
            </a:r>
          </a:p>
          <a:p>
            <a:r>
              <a:rPr lang="zh-CN" altLang="en-US" sz="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</a:t>
            </a:r>
          </a:p>
          <a:p>
            <a:r>
              <a:rPr lang="zh-CN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士之耽兮，犹可说也</a:t>
            </a:r>
          </a:p>
          <a:p>
            <a:r>
              <a:rPr lang="zh-CN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淇则有岸，隰则有泮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784225" y="609600"/>
            <a:ext cx="562451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chemeClr val="folHlink"/>
                </a:solidFill>
              </a:rPr>
              <a:t>2</a:t>
            </a:r>
            <a:r>
              <a:rPr lang="zh-CN" altLang="en-US" sz="3400">
                <a:solidFill>
                  <a:schemeClr val="folHlink"/>
                </a:solidFill>
              </a:rPr>
              <a:t>．找出下列句中的通假字。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5254625" y="2074863"/>
            <a:ext cx="19145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>
                <a:solidFill>
                  <a:schemeClr val="bg1"/>
                </a:solidFill>
              </a:rPr>
              <a:t>于</a:t>
            </a:r>
            <a:r>
              <a:rPr lang="en-US" altLang="zh-CN" sz="3400">
                <a:solidFill>
                  <a:schemeClr val="bg1"/>
                </a:solidFill>
              </a:rPr>
              <a:t>——</a:t>
            </a:r>
            <a:r>
              <a:rPr lang="zh-CN" altLang="en-US" sz="3400">
                <a:solidFill>
                  <a:schemeClr val="bg1"/>
                </a:solidFill>
              </a:rPr>
              <a:t>吁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5268913" y="2757488"/>
            <a:ext cx="19145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>
                <a:solidFill>
                  <a:schemeClr val="bg1"/>
                </a:solidFill>
              </a:rPr>
              <a:t>无</a:t>
            </a:r>
            <a:r>
              <a:rPr lang="en-US" altLang="zh-CN" sz="3400">
                <a:solidFill>
                  <a:schemeClr val="bg1"/>
                </a:solidFill>
              </a:rPr>
              <a:t>——</a:t>
            </a:r>
            <a:r>
              <a:rPr lang="zh-CN" altLang="en-US" sz="3400">
                <a:solidFill>
                  <a:schemeClr val="bg1"/>
                </a:solidFill>
              </a:rPr>
              <a:t>毋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5341938" y="3933825"/>
            <a:ext cx="19145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>
                <a:solidFill>
                  <a:schemeClr val="bg1"/>
                </a:solidFill>
              </a:rPr>
              <a:t>说</a:t>
            </a:r>
            <a:r>
              <a:rPr lang="en-US" altLang="zh-CN" sz="3400">
                <a:solidFill>
                  <a:schemeClr val="bg1"/>
                </a:solidFill>
              </a:rPr>
              <a:t>——</a:t>
            </a:r>
            <a:r>
              <a:rPr lang="zh-CN" altLang="en-US" sz="3400">
                <a:solidFill>
                  <a:schemeClr val="bg1"/>
                </a:solidFill>
              </a:rPr>
              <a:t>脱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5311775" y="4819650"/>
            <a:ext cx="19145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>
                <a:solidFill>
                  <a:schemeClr val="bg1"/>
                </a:solidFill>
              </a:rPr>
              <a:t>泮</a:t>
            </a:r>
            <a:r>
              <a:rPr lang="en-US" altLang="zh-CN" sz="3400">
                <a:solidFill>
                  <a:schemeClr val="bg1"/>
                </a:solidFill>
              </a:rPr>
              <a:t>——</a:t>
            </a:r>
            <a:r>
              <a:rPr lang="zh-CN" altLang="en-US" sz="3400">
                <a:solidFill>
                  <a:schemeClr val="bg1"/>
                </a:solidFill>
              </a:rPr>
              <a:t>畔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17415" y="4717832"/>
            <a:ext cx="534793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SzPct val="50000"/>
            </a:pPr>
            <a:r>
              <a:rPr lang="zh-CN" altLang="zh-CN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zh-CN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于──吁 </a:t>
            </a:r>
          </a:p>
          <a:p>
            <a:pPr algn="ctr">
              <a:buSzPct val="50000"/>
              <a:buFont typeface="Wingdings" pitchFamily="2" charset="2"/>
              <a:buChar char="n"/>
            </a:pPr>
            <a:r>
              <a:rPr lang="zh-CN" altLang="zh-CN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说──脱      泮──畔 </a:t>
            </a:r>
          </a:p>
        </p:txBody>
      </p:sp>
    </p:spTree>
    <p:extLst>
      <p:ext uri="{BB962C8B-B14F-4D97-AF65-F5344CB8AC3E}">
        <p14:creationId xmlns:p14="http://schemas.microsoft.com/office/powerpoint/2010/main" val="276491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596900" y="1639888"/>
            <a:ext cx="30607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200" dirty="0"/>
              <a:t>其黄而陨：</a:t>
            </a:r>
          </a:p>
          <a:p>
            <a:r>
              <a:rPr lang="zh-CN" altLang="en-US" sz="4200" dirty="0"/>
              <a:t>士贰其行：</a:t>
            </a:r>
          </a:p>
          <a:p>
            <a:r>
              <a:rPr lang="zh-CN" altLang="en-US" sz="4200" dirty="0"/>
              <a:t>二三其德：</a:t>
            </a: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609600" y="319088"/>
            <a:ext cx="9525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 dirty="0" smtClean="0">
                <a:solidFill>
                  <a:srgbClr val="0066FF"/>
                </a:solidFill>
              </a:rPr>
              <a:t>3</a:t>
            </a:r>
            <a:r>
              <a:rPr lang="zh-CN" altLang="en-US" sz="3400" dirty="0" smtClean="0">
                <a:solidFill>
                  <a:srgbClr val="0066FF"/>
                </a:solidFill>
              </a:rPr>
              <a:t>．</a:t>
            </a:r>
            <a:r>
              <a:rPr lang="zh-CN" altLang="en-US" sz="3400" dirty="0">
                <a:solidFill>
                  <a:srgbClr val="0066FF"/>
                </a:solidFill>
              </a:rPr>
              <a:t>指出下列词语活用现象并释义。</a:t>
            </a: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3135313" y="3832225"/>
            <a:ext cx="53625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二三，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数词</a:t>
            </a:r>
            <a:r>
              <a:rPr lang="zh-CN" altLang="en-US" sz="3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用作动词，经常改变。</a:t>
            </a: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3119438" y="2816225"/>
            <a:ext cx="62889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贰，数量词用作动词，有二心。</a:t>
            </a:r>
          </a:p>
        </p:txBody>
      </p:sp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3235325" y="1712913"/>
            <a:ext cx="62889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黄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，形容词词</a:t>
            </a:r>
            <a:r>
              <a:rPr lang="zh-CN" altLang="en-US" sz="3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用作动词，变黄。</a:t>
            </a:r>
          </a:p>
        </p:txBody>
      </p:sp>
    </p:spTree>
    <p:extLst>
      <p:ext uri="{BB962C8B-B14F-4D97-AF65-F5344CB8AC3E}">
        <p14:creationId xmlns:p14="http://schemas.microsoft.com/office/powerpoint/2010/main" val="37411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AutoShape 2"/>
          <p:cNvSpPr>
            <a:spLocks noChangeArrowheads="1"/>
          </p:cNvSpPr>
          <p:nvPr/>
        </p:nvSpPr>
        <p:spPr bwMode="auto">
          <a:xfrm>
            <a:off x="2090738" y="622300"/>
            <a:ext cx="5170487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4400"/>
              <a:t>婚恋三部曲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0" y="2205038"/>
            <a:ext cx="9144000" cy="3960812"/>
          </a:xfrm>
          <a:prstGeom prst="rect">
            <a:avLst/>
          </a:prstGeom>
          <a:solidFill>
            <a:srgbClr val="FFFFCC"/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rgbClr val="FFFF00"/>
                </a:solidFill>
              </a:rPr>
              <a:t>                                                    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900238" y="2420938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/>
              <a:t>1-2</a:t>
            </a:r>
            <a:r>
              <a:rPr lang="zh-CN" altLang="en-US" sz="3600"/>
              <a:t>章：  爱恋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827213" y="3789363"/>
            <a:ext cx="388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/>
              <a:t>3-5</a:t>
            </a:r>
            <a:r>
              <a:rPr lang="zh-CN" altLang="en-US" sz="3600"/>
              <a:t>章： 婚变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2043113" y="5157788"/>
            <a:ext cx="374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/>
              <a:t>6</a:t>
            </a:r>
            <a:r>
              <a:rPr lang="zh-CN" altLang="en-US" sz="3600"/>
              <a:t>章：   决绝</a:t>
            </a:r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auto">
          <a:xfrm>
            <a:off x="3987800" y="3213100"/>
            <a:ext cx="215900" cy="503238"/>
          </a:xfrm>
          <a:prstGeom prst="downArrow">
            <a:avLst>
              <a:gd name="adj1" fmla="val 50000"/>
              <a:gd name="adj2" fmla="val 58272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4995863" y="279717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867525" y="2241550"/>
            <a:ext cx="14414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/>
              <a:t>甜蜜</a:t>
            </a:r>
          </a:p>
          <a:p>
            <a:pPr>
              <a:lnSpc>
                <a:spcPct val="100000"/>
              </a:lnSpc>
            </a:pPr>
            <a:r>
              <a:rPr lang="zh-CN" altLang="en-US" sz="3400"/>
              <a:t>幸福</a:t>
            </a:r>
          </a:p>
        </p:txBody>
      </p:sp>
      <p:sp>
        <p:nvSpPr>
          <p:cNvPr id="320522" name="AutoShape 10"/>
          <p:cNvSpPr>
            <a:spLocks noChangeArrowheads="1"/>
          </p:cNvSpPr>
          <p:nvPr/>
        </p:nvSpPr>
        <p:spPr bwMode="auto">
          <a:xfrm>
            <a:off x="3987800" y="4654550"/>
            <a:ext cx="215900" cy="503238"/>
          </a:xfrm>
          <a:prstGeom prst="downArrow">
            <a:avLst>
              <a:gd name="adj1" fmla="val 50000"/>
              <a:gd name="adj2" fmla="val 58272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>
            <a:off x="4995863" y="414972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6867525" y="3587750"/>
            <a:ext cx="16303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/>
              <a:t>沉痛</a:t>
            </a:r>
          </a:p>
          <a:p>
            <a:pPr>
              <a:lnSpc>
                <a:spcPct val="100000"/>
              </a:lnSpc>
            </a:pPr>
            <a:r>
              <a:rPr lang="zh-CN" altLang="en-US" sz="3400"/>
              <a:t>怨恨</a:t>
            </a:r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995863" y="5503863"/>
            <a:ext cx="132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6867525" y="4933950"/>
            <a:ext cx="16954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/>
              <a:t>清醒</a:t>
            </a:r>
          </a:p>
          <a:p>
            <a:pPr>
              <a:lnSpc>
                <a:spcPct val="100000"/>
              </a:lnSpc>
            </a:pPr>
            <a:r>
              <a:rPr lang="zh-CN" altLang="en-US" sz="3400"/>
              <a:t>刚强</a:t>
            </a:r>
          </a:p>
        </p:txBody>
      </p:sp>
      <p:sp>
        <p:nvSpPr>
          <p:cNvPr id="320527" name="AutoShape 15"/>
          <p:cNvSpPr>
            <a:spLocks/>
          </p:cNvSpPr>
          <p:nvPr/>
        </p:nvSpPr>
        <p:spPr bwMode="auto">
          <a:xfrm>
            <a:off x="1357313" y="2778125"/>
            <a:ext cx="233362" cy="2663825"/>
          </a:xfrm>
          <a:prstGeom prst="leftBrace">
            <a:avLst>
              <a:gd name="adj1" fmla="val 951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zh-CN" altLang="zh-CN" sz="3200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520700" y="2787650"/>
            <a:ext cx="677863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800"/>
              <a:t>回</a:t>
            </a:r>
          </a:p>
          <a:p>
            <a:pPr>
              <a:lnSpc>
                <a:spcPct val="90000"/>
              </a:lnSpc>
            </a:pPr>
            <a:r>
              <a:rPr lang="zh-CN" altLang="en-US" sz="3800"/>
              <a:t>忆</a:t>
            </a:r>
          </a:p>
          <a:p>
            <a:pPr>
              <a:lnSpc>
                <a:spcPct val="90000"/>
              </a:lnSpc>
            </a:pPr>
            <a:r>
              <a:rPr lang="zh-CN" altLang="en-US" sz="3800"/>
              <a:t> </a:t>
            </a:r>
            <a:r>
              <a:rPr lang="en-US" altLang="zh-CN" sz="3800"/>
              <a:t>·</a:t>
            </a:r>
          </a:p>
          <a:p>
            <a:pPr>
              <a:lnSpc>
                <a:spcPct val="90000"/>
              </a:lnSpc>
            </a:pPr>
            <a:r>
              <a:rPr lang="zh-CN" altLang="en-US" sz="3800"/>
              <a:t>对</a:t>
            </a:r>
          </a:p>
          <a:p>
            <a:pPr>
              <a:lnSpc>
                <a:spcPct val="90000"/>
              </a:lnSpc>
            </a:pPr>
            <a:r>
              <a:rPr lang="zh-CN" altLang="en-US" sz="3800"/>
              <a:t>比</a:t>
            </a:r>
          </a:p>
        </p:txBody>
      </p:sp>
    </p:spTree>
    <p:extLst>
      <p:ext uri="{BB962C8B-B14F-4D97-AF65-F5344CB8AC3E}">
        <p14:creationId xmlns:p14="http://schemas.microsoft.com/office/powerpoint/2010/main" val="35969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  <p:bldP spid="320517" grpId="0"/>
      <p:bldP spid="320518" grpId="0"/>
      <p:bldP spid="320520" grpId="0" animBg="1"/>
      <p:bldP spid="320521" grpId="0"/>
      <p:bldP spid="320523" grpId="0" animBg="1"/>
      <p:bldP spid="320524" grpId="0"/>
      <p:bldP spid="320525" grpId="0" animBg="1"/>
      <p:bldP spid="320526" grpId="0"/>
      <p:bldP spid="320527" grpId="0" animBg="1"/>
      <p:bldP spid="3205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20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390525"/>
            <a:ext cx="1703387" cy="6173788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2039938" y="1484784"/>
            <a:ext cx="65960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相见  定情  相送  约期  相别 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1958975" y="301625"/>
            <a:ext cx="6908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/>
              <a:t>1.</a:t>
            </a:r>
            <a:r>
              <a:rPr lang="zh-CN" altLang="en-US" sz="2600" b="1" dirty="0"/>
              <a:t>依据课文内容运用自己的语言阐述第一章情节，并用简洁的语言概括。</a:t>
            </a:r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2022475" y="5401459"/>
            <a:ext cx="69167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性格决定命运”，再加上当时的社会环境特点，预示了两人今后的悲剧性婚姻生活。 </a:t>
            </a:r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2058988" y="2471738"/>
            <a:ext cx="688181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/>
              <a:t>2.</a:t>
            </a:r>
            <a:r>
              <a:rPr lang="zh-CN" altLang="en-US" sz="2600" b="1" dirty="0"/>
              <a:t>品味“约期相别”这一场景中的语言，概括两人性情。想像两人的婚姻生活。</a:t>
            </a:r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2081213" y="3660775"/>
            <a:ext cx="69627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氓</a:t>
            </a:r>
            <a:r>
              <a:rPr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：急躁、任性    </a:t>
            </a:r>
          </a:p>
          <a:p>
            <a:r>
              <a:rPr lang="zh-CN" alt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姑娘</a:t>
            </a:r>
            <a:r>
              <a:rPr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：温柔、体贴、痴情、迁就男子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296863" y="352425"/>
            <a:ext cx="1397000" cy="531813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探究“恋爱” </a:t>
            </a:r>
          </a:p>
        </p:txBody>
      </p:sp>
    </p:spTree>
    <p:extLst>
      <p:ext uri="{BB962C8B-B14F-4D97-AF65-F5344CB8AC3E}">
        <p14:creationId xmlns:p14="http://schemas.microsoft.com/office/powerpoint/2010/main" val="21197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/>
      <p:bldP spid="342022" grpId="0"/>
      <p:bldP spid="342023" grpId="0"/>
      <p:bldP spid="342024" grpId="0"/>
      <p:bldP spid="3420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4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434975"/>
            <a:ext cx="1644650" cy="6057900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14300" y="4165600"/>
            <a:ext cx="71993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神灵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显示，天赐良缘。娘家以丰厚的嫁妆祝福着女儿的幸福，姑娘带着对幸福生活的憧憬嫁给了男青年。至此，一个完整的叙事段落结束。</a:t>
            </a: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520700" y="409575"/>
            <a:ext cx="6427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．姑娘与心上人约定了婚期，在漫长的等待中，姑娘是什么样的表现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?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用文中语言概括。</a:t>
            </a: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276225" y="1277938"/>
            <a:ext cx="66405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泣涕涟涟”“载笑载言”前后强烈的对比，足见少女对男青年的思念及深情，恋爱中的姑娘是那样的天真、活泼、热烈。</a:t>
            </a: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493713" y="3071813"/>
            <a:ext cx="6492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．“尔卜尔筮”等四句表明恋爱终于有了结果，这是一段怎样的姻缘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7394575" y="395288"/>
            <a:ext cx="1397000" cy="531812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探究“恋爱” </a:t>
            </a:r>
          </a:p>
        </p:txBody>
      </p:sp>
    </p:spTree>
    <p:extLst>
      <p:ext uri="{BB962C8B-B14F-4D97-AF65-F5344CB8AC3E}">
        <p14:creationId xmlns:p14="http://schemas.microsoft.com/office/powerpoint/2010/main" val="39920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  <p:bldP spid="343046" grpId="0"/>
      <p:bldP spid="343047" grpId="0"/>
      <p:bldP spid="3430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8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9388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942975" y="3541713"/>
            <a:ext cx="663416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自由恋爱、自主婚姻。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958850" y="1712913"/>
            <a:ext cx="693261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 b="1" dirty="0"/>
              <a:t>5</a:t>
            </a:r>
            <a:r>
              <a:rPr lang="zh-CN" altLang="en-US" sz="3400" b="1" dirty="0"/>
              <a:t>．从姑娘的回忆看，他们的婚姻是“父母之命，媒妁之言”吗</a:t>
            </a:r>
            <a:r>
              <a:rPr lang="en-US" altLang="zh-CN" sz="3400" b="1" dirty="0"/>
              <a:t>?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296863" y="352425"/>
            <a:ext cx="1397000" cy="531813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探究“恋爱” </a:t>
            </a:r>
          </a:p>
        </p:txBody>
      </p:sp>
    </p:spTree>
    <p:extLst>
      <p:ext uri="{BB962C8B-B14F-4D97-AF65-F5344CB8AC3E}">
        <p14:creationId xmlns:p14="http://schemas.microsoft.com/office/powerpoint/2010/main" val="26628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9" grpId="0"/>
      <p:bldP spid="34407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1492</Words>
  <Application>Microsoft Office PowerPoint</Application>
  <PresentationFormat>全屏显示(4:3)</PresentationFormat>
  <Paragraphs>151</Paragraphs>
  <Slides>23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读音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淇水出现几次？ 在这场爱情悲剧中扮演怎样的角色？</vt:lpstr>
      <vt:lpstr>如果女子心中的淇水是有颜色的， 她曾有过哪些颜色？</vt:lpstr>
      <vt:lpstr>心路历程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2016-10-24T03:16:46Z</dcterms:created>
  <dcterms:modified xsi:type="dcterms:W3CDTF">2016-10-25T11:09:27Z</dcterms:modified>
</cp:coreProperties>
</file>