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 id="289" r:id="rId31"/>
    <p:sldId id="290" r:id="rId32"/>
    <p:sldId id="291" r:id="rId33"/>
    <p:sldId id="292" r:id="rId34"/>
    <p:sldId id="295" r:id="rId35"/>
    <p:sldId id="296" r:id="rId36"/>
    <p:sldId id="297" r:id="rId37"/>
    <p:sldId id="299" r:id="rId38"/>
    <p:sldId id="300" r:id="rId39"/>
    <p:sldId id="301" r:id="rId40"/>
    <p:sldId id="302" r:id="rId41"/>
    <p:sldId id="305" r:id="rId42"/>
    <p:sldId id="306" r:id="rId43"/>
    <p:sldId id="307" r:id="rId44"/>
    <p:sldId id="308" r:id="rId45"/>
    <p:sldId id="309" r:id="rId46"/>
    <p:sldId id="311" r:id="rId47"/>
    <p:sldId id="312" r:id="rId48"/>
    <p:sldId id="313" r:id="rId49"/>
    <p:sldId id="314"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5" d="100"/>
          <a:sy n="105" d="100"/>
        </p:scale>
        <p:origin x="-17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0E0F8582-D63E-49BF-A333-DDB09180542C}" type="slidenum">
              <a:rPr lang="en-US" altLang="zh-CN"/>
              <a:pPr>
                <a:defRPr/>
              </a:pPr>
              <a:t>‹#›</a:t>
            </a:fld>
            <a:endParaRPr lang="en-US" altLang="zh-CN"/>
          </a:p>
        </p:txBody>
      </p:sp>
    </p:spTree>
    <p:extLst>
      <p:ext uri="{BB962C8B-B14F-4D97-AF65-F5344CB8AC3E}">
        <p14:creationId xmlns:p14="http://schemas.microsoft.com/office/powerpoint/2010/main" val="805053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8B8292F-E391-4BF3-9C28-55FC100C2528}" type="slidenum">
              <a:rPr lang="en-US" altLang="zh-CN" smtClean="0"/>
              <a:pPr eaLnBrk="1" hangingPunct="1"/>
              <a:t>1</a:t>
            </a:fld>
            <a:endParaRPr lang="en-US" altLang="zh-CN"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499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8499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D78DE7B-436F-4783-96C1-79D1902E24B1}" type="slidenum">
              <a:rPr lang="en-US" altLang="zh-CN"/>
              <a:pPr>
                <a:defRPr/>
              </a:pPr>
              <a:t>‹#›</a:t>
            </a:fld>
            <a:endParaRPr lang="en-US" altLang="zh-CN"/>
          </a:p>
        </p:txBody>
      </p:sp>
    </p:spTree>
    <p:extLst>
      <p:ext uri="{BB962C8B-B14F-4D97-AF65-F5344CB8AC3E}">
        <p14:creationId xmlns:p14="http://schemas.microsoft.com/office/powerpoint/2010/main" val="6149219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E9564C2-F543-4EDF-933A-ADCDFCD90287}" type="slidenum">
              <a:rPr lang="en-US" altLang="zh-CN"/>
              <a:pPr>
                <a:defRPr/>
              </a:pPr>
              <a:t>‹#›</a:t>
            </a:fld>
            <a:endParaRPr lang="en-US" altLang="zh-CN"/>
          </a:p>
        </p:txBody>
      </p:sp>
    </p:spTree>
    <p:extLst>
      <p:ext uri="{BB962C8B-B14F-4D97-AF65-F5344CB8AC3E}">
        <p14:creationId xmlns:p14="http://schemas.microsoft.com/office/powerpoint/2010/main" val="274921199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7FA588B-45C4-4B7A-870C-CC617FCCD32B}" type="slidenum">
              <a:rPr lang="en-US" altLang="zh-CN"/>
              <a:pPr>
                <a:defRPr/>
              </a:pPr>
              <a:t>‹#›</a:t>
            </a:fld>
            <a:endParaRPr lang="en-US" altLang="zh-CN"/>
          </a:p>
        </p:txBody>
      </p:sp>
    </p:spTree>
    <p:extLst>
      <p:ext uri="{BB962C8B-B14F-4D97-AF65-F5344CB8AC3E}">
        <p14:creationId xmlns:p14="http://schemas.microsoft.com/office/powerpoint/2010/main" val="19029774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804AE44-F016-47FD-AE69-088126528847}" type="slidenum">
              <a:rPr lang="en-US" altLang="zh-CN"/>
              <a:pPr>
                <a:defRPr/>
              </a:pPr>
              <a:t>‹#›</a:t>
            </a:fld>
            <a:endParaRPr lang="en-US" altLang="zh-CN"/>
          </a:p>
        </p:txBody>
      </p:sp>
    </p:spTree>
    <p:extLst>
      <p:ext uri="{BB962C8B-B14F-4D97-AF65-F5344CB8AC3E}">
        <p14:creationId xmlns:p14="http://schemas.microsoft.com/office/powerpoint/2010/main" val="28082172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1E16430-693E-4D3E-9006-87901C60345F}" type="slidenum">
              <a:rPr lang="en-US" altLang="zh-CN"/>
              <a:pPr>
                <a:defRPr/>
              </a:pPr>
              <a:t>‹#›</a:t>
            </a:fld>
            <a:endParaRPr lang="en-US" altLang="zh-CN"/>
          </a:p>
        </p:txBody>
      </p:sp>
    </p:spTree>
    <p:extLst>
      <p:ext uri="{BB962C8B-B14F-4D97-AF65-F5344CB8AC3E}">
        <p14:creationId xmlns:p14="http://schemas.microsoft.com/office/powerpoint/2010/main" val="232962548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FE0ADA3-47FE-4C9B-80D4-960B5A7B94B1}" type="slidenum">
              <a:rPr lang="en-US" altLang="zh-CN"/>
              <a:pPr>
                <a:defRPr/>
              </a:pPr>
              <a:t>‹#›</a:t>
            </a:fld>
            <a:endParaRPr lang="en-US" altLang="zh-CN"/>
          </a:p>
        </p:txBody>
      </p:sp>
    </p:spTree>
    <p:extLst>
      <p:ext uri="{BB962C8B-B14F-4D97-AF65-F5344CB8AC3E}">
        <p14:creationId xmlns:p14="http://schemas.microsoft.com/office/powerpoint/2010/main" val="1619403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D6C1E476-D300-4249-9E73-BD2D1011E456}" type="slidenum">
              <a:rPr lang="en-US" altLang="zh-CN"/>
              <a:pPr>
                <a:defRPr/>
              </a:pPr>
              <a:t>‹#›</a:t>
            </a:fld>
            <a:endParaRPr lang="en-US" altLang="zh-CN"/>
          </a:p>
        </p:txBody>
      </p:sp>
    </p:spTree>
    <p:extLst>
      <p:ext uri="{BB962C8B-B14F-4D97-AF65-F5344CB8AC3E}">
        <p14:creationId xmlns:p14="http://schemas.microsoft.com/office/powerpoint/2010/main" val="27104114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BCA6F26C-397A-4B1D-9F26-8C6067961B98}" type="slidenum">
              <a:rPr lang="en-US" altLang="zh-CN"/>
              <a:pPr>
                <a:defRPr/>
              </a:pPr>
              <a:t>‹#›</a:t>
            </a:fld>
            <a:endParaRPr lang="en-US" altLang="zh-CN"/>
          </a:p>
        </p:txBody>
      </p:sp>
    </p:spTree>
    <p:extLst>
      <p:ext uri="{BB962C8B-B14F-4D97-AF65-F5344CB8AC3E}">
        <p14:creationId xmlns:p14="http://schemas.microsoft.com/office/powerpoint/2010/main" val="22207878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05AAC2DA-5F22-47E5-AF91-FE8647FDE8C5}" type="slidenum">
              <a:rPr lang="en-US" altLang="zh-CN"/>
              <a:pPr>
                <a:defRPr/>
              </a:pPr>
              <a:t>‹#›</a:t>
            </a:fld>
            <a:endParaRPr lang="en-US" altLang="zh-CN"/>
          </a:p>
        </p:txBody>
      </p:sp>
    </p:spTree>
    <p:extLst>
      <p:ext uri="{BB962C8B-B14F-4D97-AF65-F5344CB8AC3E}">
        <p14:creationId xmlns:p14="http://schemas.microsoft.com/office/powerpoint/2010/main" val="29500703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A059ECA-0EF0-4C41-B88D-F26962EA5A4B}" type="slidenum">
              <a:rPr lang="en-US" altLang="zh-CN"/>
              <a:pPr>
                <a:defRPr/>
              </a:pPr>
              <a:t>‹#›</a:t>
            </a:fld>
            <a:endParaRPr lang="en-US" altLang="zh-CN"/>
          </a:p>
        </p:txBody>
      </p:sp>
    </p:spTree>
    <p:extLst>
      <p:ext uri="{BB962C8B-B14F-4D97-AF65-F5344CB8AC3E}">
        <p14:creationId xmlns:p14="http://schemas.microsoft.com/office/powerpoint/2010/main" val="34257781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105EA27-6181-4AAF-B035-E71EEA85BA60}" type="slidenum">
              <a:rPr lang="en-US" altLang="zh-CN"/>
              <a:pPr>
                <a:defRPr/>
              </a:pPr>
              <a:t>‹#›</a:t>
            </a:fld>
            <a:endParaRPr lang="en-US" altLang="zh-CN"/>
          </a:p>
        </p:txBody>
      </p:sp>
    </p:spTree>
    <p:extLst>
      <p:ext uri="{BB962C8B-B14F-4D97-AF65-F5344CB8AC3E}">
        <p14:creationId xmlns:p14="http://schemas.microsoft.com/office/powerpoint/2010/main" val="5319659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8397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053D1E97-835B-4050-B91D-DA4186216E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audio" Target="../media/audio6.wav"/></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7.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27491;&#30005;&#33655;&#30340;&#30005;&#22330;&#32447;&#20998;&#24067;.asf"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36127;&#30005;&#33655;&#30340;&#30005;&#22330;&#32447;&#20998;&#24067;.as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24322;&#31181;&#30005;&#33655;&#30340;&#30005;&#22330;&#32447;&#20998;&#24067;.asf"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30005;&#22330;&#32447;&#30340;&#20998;&#24067;.sw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24179;&#34892;&#26495;&#30005;&#26497;&#30340;&#30005;&#22330;&#32447;&#20998;&#24067;.asf"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1-38.TIF"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1-39.TIF" TargetMode="External"/><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1-38.TIF" TargetMode="Externa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1-39.TIF"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7"/>
          <p:cNvSpPr>
            <a:spLocks noChangeArrowheads="1"/>
          </p:cNvSpPr>
          <p:nvPr/>
        </p:nvSpPr>
        <p:spPr bwMode="auto">
          <a:xfrm>
            <a:off x="1116013" y="4697413"/>
            <a:ext cx="7077075"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4500" b="1">
                <a:solidFill>
                  <a:srgbClr val="003399"/>
                </a:solidFill>
                <a:latin typeface="华文行楷" pitchFamily="2" charset="-122"/>
              </a:rPr>
              <a:t>第一章   </a:t>
            </a:r>
            <a:r>
              <a:rPr lang="zh-CN" altLang="en-US" sz="4500" b="1">
                <a:solidFill>
                  <a:srgbClr val="003399"/>
                </a:solidFill>
              </a:rPr>
              <a:t>静电场</a:t>
            </a:r>
            <a:r>
              <a:rPr lang="zh-CN" altLang="en-US" sz="4000" b="1">
                <a:solidFill>
                  <a:srgbClr val="003399"/>
                </a:solidFill>
                <a:latin typeface="华文行楷" pitchFamily="2" charset="-122"/>
              </a:rPr>
              <a:t/>
            </a:r>
            <a:br>
              <a:rPr lang="zh-CN" altLang="en-US" sz="4000" b="1">
                <a:solidFill>
                  <a:srgbClr val="003399"/>
                </a:solidFill>
                <a:latin typeface="华文行楷" pitchFamily="2" charset="-122"/>
              </a:rPr>
            </a:br>
            <a:r>
              <a:rPr lang="zh-CN" altLang="en-US" sz="4000" b="1">
                <a:solidFill>
                  <a:srgbClr val="003399"/>
                </a:solidFill>
                <a:latin typeface="华文行楷" pitchFamily="2" charset="-122"/>
              </a:rPr>
              <a:t>第三节     电场强度</a:t>
            </a:r>
          </a:p>
        </p:txBody>
      </p:sp>
      <p:sp>
        <p:nvSpPr>
          <p:cNvPr id="2051" name="Text Box 9"/>
          <p:cNvSpPr txBox="1">
            <a:spLocks noChangeArrowheads="1"/>
          </p:cNvSpPr>
          <p:nvPr/>
        </p:nvSpPr>
        <p:spPr bwMode="auto">
          <a:xfrm>
            <a:off x="250825" y="1412875"/>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solidFill>
                  <a:srgbClr val="003399"/>
                </a:solidFill>
              </a:rPr>
              <a:t>人教版选修</a:t>
            </a:r>
            <a:r>
              <a:rPr lang="en-US" altLang="zh-CN" b="1">
                <a:solidFill>
                  <a:srgbClr val="003399"/>
                </a:solidFill>
              </a:rPr>
              <a:t>3-1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4294967295"/>
          </p:nvPr>
        </p:nvSpPr>
        <p:spPr>
          <a:xfrm>
            <a:off x="250825" y="725488"/>
            <a:ext cx="8583613" cy="4719637"/>
          </a:xfrm>
        </p:spPr>
        <p:txBody>
          <a:bodyPr>
            <a:spAutoFit/>
          </a:bodyPr>
          <a:lstStyle/>
          <a:p>
            <a:pPr eaLnBrk="1" hangingPunct="1">
              <a:lnSpc>
                <a:spcPct val="130000"/>
              </a:lnSpc>
            </a:pPr>
            <a:r>
              <a:rPr lang="zh-CN" altLang="en-US" smtClean="0">
                <a:latin typeface="黑体" pitchFamily="2" charset="-122"/>
                <a:ea typeface="黑体" pitchFamily="2" charset="-122"/>
                <a:cs typeface="Times New Roman" pitchFamily="18" charset="0"/>
              </a:rPr>
              <a:t>五、匀强电场</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Courier New" pitchFamily="49" charset="0"/>
              </a:rPr>
              <a:t>1</a:t>
            </a:r>
            <a:r>
              <a:rPr lang="zh-CN" altLang="en-US" smtClean="0">
                <a:latin typeface="黑体" pitchFamily="2" charset="-122"/>
                <a:ea typeface="黑体" pitchFamily="2" charset="-122"/>
                <a:cs typeface="Times New Roman" pitchFamily="18" charset="0"/>
              </a:rPr>
              <a:t>．如果电场中各点电场强度的大小相等、方向相同，这个电场就叫做</a:t>
            </a:r>
            <a:r>
              <a:rPr lang="en-US" altLang="zh-CN" smtClean="0">
                <a:latin typeface="黑体" pitchFamily="2" charset="-122"/>
                <a:ea typeface="黑体" pitchFamily="2" charset="-122"/>
                <a:cs typeface="Times New Roman" pitchFamily="18" charset="0"/>
              </a:rPr>
              <a:t>____________</a:t>
            </a:r>
            <a:r>
              <a:rPr lang="zh-CN" altLang="en-US" smtClean="0">
                <a:solidFill>
                  <a:srgbClr val="000000"/>
                </a:solidFill>
                <a:latin typeface="黑体" pitchFamily="2" charset="-122"/>
                <a:ea typeface="黑体" pitchFamily="2" charset="-122"/>
                <a:cs typeface="Times New Roman" pitchFamily="18" charset="0"/>
              </a:rPr>
              <a:t>．</a:t>
            </a:r>
            <a:endParaRPr lang="zh-CN" altLang="en-US" smtClean="0">
              <a:solidFill>
                <a:srgbClr val="000000"/>
              </a:solidFill>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Times New Roman" pitchFamily="18" charset="0"/>
              </a:rPr>
              <a:t>2</a:t>
            </a:r>
            <a:r>
              <a:rPr lang="zh-CN" altLang="en-US" smtClean="0">
                <a:latin typeface="黑体" pitchFamily="2" charset="-122"/>
                <a:ea typeface="黑体" pitchFamily="2" charset="-122"/>
                <a:cs typeface="Times New Roman" pitchFamily="18" charset="0"/>
              </a:rPr>
              <a:t>．由于方向相同，匀强电场中的电场线应该是</a:t>
            </a:r>
            <a:r>
              <a:rPr lang="en-US" altLang="zh-CN" smtClean="0">
                <a:latin typeface="黑体" pitchFamily="2" charset="-122"/>
                <a:ea typeface="黑体" pitchFamily="2" charset="-122"/>
                <a:cs typeface="Times New Roman" pitchFamily="18" charset="0"/>
              </a:rPr>
              <a:t>_____________</a:t>
            </a:r>
            <a:r>
              <a:rPr lang="zh-CN" altLang="en-US" smtClean="0">
                <a:latin typeface="黑体" pitchFamily="2" charset="-122"/>
                <a:ea typeface="黑体" pitchFamily="2" charset="-122"/>
                <a:cs typeface="Times New Roman" pitchFamily="18" charset="0"/>
              </a:rPr>
              <a:t>；又由于电场强度大小相等，电场线的密度应该是</a:t>
            </a:r>
            <a:r>
              <a:rPr lang="en-US" altLang="zh-CN" smtClean="0">
                <a:latin typeface="黑体" pitchFamily="2" charset="-122"/>
                <a:ea typeface="黑体" pitchFamily="2" charset="-122"/>
                <a:cs typeface="Times New Roman" pitchFamily="18" charset="0"/>
              </a:rPr>
              <a:t>________</a:t>
            </a:r>
            <a:r>
              <a:rPr lang="zh-CN" altLang="en-US" smtClean="0">
                <a:solidFill>
                  <a:srgbClr val="000000"/>
                </a:solidFill>
                <a:latin typeface="黑体" pitchFamily="2" charset="-122"/>
                <a:ea typeface="黑体" pitchFamily="2" charset="-122"/>
                <a:cs typeface="Times New Roman" pitchFamily="18" charset="0"/>
              </a:rPr>
              <a:t>．</a:t>
            </a:r>
            <a:r>
              <a:rPr lang="zh-CN" altLang="en-US" smtClean="0">
                <a:latin typeface="黑体" pitchFamily="2" charset="-122"/>
                <a:ea typeface="黑体" pitchFamily="2" charset="-122"/>
                <a:cs typeface="Times New Roman" pitchFamily="18" charset="0"/>
              </a:rPr>
              <a:t>所以匀强电场的电场线是间隔相等的平行线．</a:t>
            </a:r>
          </a:p>
        </p:txBody>
      </p:sp>
      <p:sp>
        <p:nvSpPr>
          <p:cNvPr id="3" name="TextBox 2"/>
          <p:cNvSpPr txBox="1"/>
          <p:nvPr/>
        </p:nvSpPr>
        <p:spPr>
          <a:xfrm>
            <a:off x="5449888" y="2205038"/>
            <a:ext cx="23622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匀强电场</a:t>
            </a:r>
          </a:p>
        </p:txBody>
      </p:sp>
      <p:sp>
        <p:nvSpPr>
          <p:cNvPr id="4" name="TextBox 3"/>
          <p:cNvSpPr txBox="1"/>
          <p:nvPr/>
        </p:nvSpPr>
        <p:spPr>
          <a:xfrm>
            <a:off x="1620838" y="3573463"/>
            <a:ext cx="12954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平行的</a:t>
            </a:r>
          </a:p>
        </p:txBody>
      </p:sp>
      <p:sp>
        <p:nvSpPr>
          <p:cNvPr id="5" name="TextBox 4"/>
          <p:cNvSpPr txBox="1"/>
          <p:nvPr/>
        </p:nvSpPr>
        <p:spPr>
          <a:xfrm>
            <a:off x="4643438" y="4205288"/>
            <a:ext cx="18288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均匀的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WordArt 13"/>
          <p:cNvSpPr>
            <a:spLocks noChangeArrowheads="1" noChangeShapeType="1" noTextEdit="1"/>
          </p:cNvSpPr>
          <p:nvPr/>
        </p:nvSpPr>
        <p:spPr bwMode="auto">
          <a:xfrm>
            <a:off x="468313" y="836613"/>
            <a:ext cx="8208962" cy="649287"/>
          </a:xfrm>
          <a:prstGeom prst="rect">
            <a:avLst/>
          </a:prstGeom>
        </p:spPr>
        <p:txBody>
          <a:bodyPr wrap="none" fromWordArt="1">
            <a:prstTxWarp prst="textPlain">
              <a:avLst>
                <a:gd name="adj" fmla="val 50000"/>
              </a:avLst>
            </a:prstTxWarp>
          </a:bodyPr>
          <a:lstStyle/>
          <a:p>
            <a:pPr algn="ctr"/>
            <a:r>
              <a:rPr lang="zh-CN" altLang="en-US" sz="3600" kern="10">
                <a:ln w="15875">
                  <a:solidFill>
                    <a:schemeClr val="bg1"/>
                  </a:solidFill>
                  <a:round/>
                  <a:headEnd/>
                  <a:tailEnd/>
                </a:ln>
                <a:solidFill>
                  <a:srgbClr val="FF0000"/>
                </a:solidFill>
                <a:latin typeface="华文琥珀"/>
                <a:ea typeface="华文琥珀"/>
              </a:rPr>
              <a:t>任何力的作用都离不开物质</a:t>
            </a:r>
          </a:p>
        </p:txBody>
      </p:sp>
      <p:grpSp>
        <p:nvGrpSpPr>
          <p:cNvPr id="2" name="xjhrw12"/>
          <p:cNvGrpSpPr>
            <a:grpSpLocks noChangeAspect="1"/>
          </p:cNvGrpSpPr>
          <p:nvPr/>
        </p:nvGrpSpPr>
        <p:grpSpPr bwMode="auto">
          <a:xfrm>
            <a:off x="1187450" y="1844675"/>
            <a:ext cx="2439988" cy="3024188"/>
            <a:chOff x="1792" y="1443"/>
            <a:chExt cx="5177" cy="6422"/>
          </a:xfrm>
        </p:grpSpPr>
        <p:sp>
          <p:nvSpPr>
            <p:cNvPr id="12294" name="Freeform 15"/>
            <p:cNvSpPr>
              <a:spLocks noChangeAspect="1"/>
            </p:cNvSpPr>
            <p:nvPr/>
          </p:nvSpPr>
          <p:spPr bwMode="auto">
            <a:xfrm>
              <a:off x="3157" y="2670"/>
              <a:ext cx="1150" cy="838"/>
            </a:xfrm>
            <a:custGeom>
              <a:avLst/>
              <a:gdLst>
                <a:gd name="T0" fmla="*/ 852 w 1150"/>
                <a:gd name="T1" fmla="*/ 0 h 838"/>
                <a:gd name="T2" fmla="*/ 672 w 1150"/>
                <a:gd name="T3" fmla="*/ 105 h 838"/>
                <a:gd name="T4" fmla="*/ 525 w 1150"/>
                <a:gd name="T5" fmla="*/ 128 h 838"/>
                <a:gd name="T6" fmla="*/ 380 w 1150"/>
                <a:gd name="T7" fmla="*/ 288 h 838"/>
                <a:gd name="T8" fmla="*/ 335 w 1150"/>
                <a:gd name="T9" fmla="*/ 350 h 838"/>
                <a:gd name="T10" fmla="*/ 320 w 1150"/>
                <a:gd name="T11" fmla="*/ 403 h 838"/>
                <a:gd name="T12" fmla="*/ 300 w 1150"/>
                <a:gd name="T13" fmla="*/ 458 h 838"/>
                <a:gd name="T14" fmla="*/ 262 w 1150"/>
                <a:gd name="T15" fmla="*/ 518 h 838"/>
                <a:gd name="T16" fmla="*/ 210 w 1150"/>
                <a:gd name="T17" fmla="*/ 550 h 838"/>
                <a:gd name="T18" fmla="*/ 122 w 1150"/>
                <a:gd name="T19" fmla="*/ 565 h 838"/>
                <a:gd name="T20" fmla="*/ 0 w 1150"/>
                <a:gd name="T21" fmla="*/ 565 h 838"/>
                <a:gd name="T22" fmla="*/ 97 w 1150"/>
                <a:gd name="T23" fmla="*/ 838 h 838"/>
                <a:gd name="T24" fmla="*/ 437 w 1150"/>
                <a:gd name="T25" fmla="*/ 838 h 838"/>
                <a:gd name="T26" fmla="*/ 485 w 1150"/>
                <a:gd name="T27" fmla="*/ 743 h 838"/>
                <a:gd name="T28" fmla="*/ 492 w 1150"/>
                <a:gd name="T29" fmla="*/ 703 h 838"/>
                <a:gd name="T30" fmla="*/ 710 w 1150"/>
                <a:gd name="T31" fmla="*/ 430 h 838"/>
                <a:gd name="T32" fmla="*/ 792 w 1150"/>
                <a:gd name="T33" fmla="*/ 393 h 838"/>
                <a:gd name="T34" fmla="*/ 835 w 1150"/>
                <a:gd name="T35" fmla="*/ 358 h 838"/>
                <a:gd name="T36" fmla="*/ 895 w 1150"/>
                <a:gd name="T37" fmla="*/ 370 h 838"/>
                <a:gd name="T38" fmla="*/ 990 w 1150"/>
                <a:gd name="T39" fmla="*/ 370 h 838"/>
                <a:gd name="T40" fmla="*/ 1150 w 1150"/>
                <a:gd name="T41" fmla="*/ 363 h 838"/>
                <a:gd name="T42" fmla="*/ 1142 w 1150"/>
                <a:gd name="T43" fmla="*/ 105 h 838"/>
                <a:gd name="T44" fmla="*/ 852 w 1150"/>
                <a:gd name="T45" fmla="*/ 0 h 8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50"/>
                <a:gd name="T70" fmla="*/ 0 h 838"/>
                <a:gd name="T71" fmla="*/ 1150 w 1150"/>
                <a:gd name="T72" fmla="*/ 838 h 8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50" h="838">
                  <a:moveTo>
                    <a:pt x="852" y="0"/>
                  </a:moveTo>
                  <a:lnTo>
                    <a:pt x="672" y="105"/>
                  </a:lnTo>
                  <a:lnTo>
                    <a:pt x="525" y="128"/>
                  </a:lnTo>
                  <a:lnTo>
                    <a:pt x="380" y="288"/>
                  </a:lnTo>
                  <a:lnTo>
                    <a:pt x="335" y="350"/>
                  </a:lnTo>
                  <a:lnTo>
                    <a:pt x="320" y="403"/>
                  </a:lnTo>
                  <a:lnTo>
                    <a:pt x="300" y="458"/>
                  </a:lnTo>
                  <a:lnTo>
                    <a:pt x="262" y="518"/>
                  </a:lnTo>
                  <a:lnTo>
                    <a:pt x="210" y="550"/>
                  </a:lnTo>
                  <a:lnTo>
                    <a:pt x="122" y="565"/>
                  </a:lnTo>
                  <a:lnTo>
                    <a:pt x="0" y="565"/>
                  </a:lnTo>
                  <a:lnTo>
                    <a:pt x="97" y="838"/>
                  </a:lnTo>
                  <a:lnTo>
                    <a:pt x="437" y="838"/>
                  </a:lnTo>
                  <a:lnTo>
                    <a:pt x="485" y="743"/>
                  </a:lnTo>
                  <a:lnTo>
                    <a:pt x="492" y="703"/>
                  </a:lnTo>
                  <a:lnTo>
                    <a:pt x="710" y="430"/>
                  </a:lnTo>
                  <a:lnTo>
                    <a:pt x="792" y="393"/>
                  </a:lnTo>
                  <a:lnTo>
                    <a:pt x="835" y="358"/>
                  </a:lnTo>
                  <a:lnTo>
                    <a:pt x="895" y="370"/>
                  </a:lnTo>
                  <a:lnTo>
                    <a:pt x="990" y="370"/>
                  </a:lnTo>
                  <a:lnTo>
                    <a:pt x="1150" y="363"/>
                  </a:lnTo>
                  <a:lnTo>
                    <a:pt x="1142" y="105"/>
                  </a:lnTo>
                  <a:lnTo>
                    <a:pt x="852" y="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5" name="Freeform 16"/>
            <p:cNvSpPr>
              <a:spLocks noChangeAspect="1"/>
            </p:cNvSpPr>
            <p:nvPr/>
          </p:nvSpPr>
          <p:spPr bwMode="auto">
            <a:xfrm>
              <a:off x="5542" y="6238"/>
              <a:ext cx="710" cy="1297"/>
            </a:xfrm>
            <a:custGeom>
              <a:avLst/>
              <a:gdLst>
                <a:gd name="T0" fmla="*/ 75 w 710"/>
                <a:gd name="T1" fmla="*/ 0 h 1297"/>
                <a:gd name="T2" fmla="*/ 45 w 710"/>
                <a:gd name="T3" fmla="*/ 32 h 1297"/>
                <a:gd name="T4" fmla="*/ 27 w 710"/>
                <a:gd name="T5" fmla="*/ 90 h 1297"/>
                <a:gd name="T6" fmla="*/ 7 w 710"/>
                <a:gd name="T7" fmla="*/ 170 h 1297"/>
                <a:gd name="T8" fmla="*/ 0 w 710"/>
                <a:gd name="T9" fmla="*/ 297 h 1297"/>
                <a:gd name="T10" fmla="*/ 7 w 710"/>
                <a:gd name="T11" fmla="*/ 460 h 1297"/>
                <a:gd name="T12" fmla="*/ 42 w 710"/>
                <a:gd name="T13" fmla="*/ 500 h 1297"/>
                <a:gd name="T14" fmla="*/ 75 w 710"/>
                <a:gd name="T15" fmla="*/ 522 h 1297"/>
                <a:gd name="T16" fmla="*/ 152 w 710"/>
                <a:gd name="T17" fmla="*/ 747 h 1297"/>
                <a:gd name="T18" fmla="*/ 275 w 710"/>
                <a:gd name="T19" fmla="*/ 1052 h 1297"/>
                <a:gd name="T20" fmla="*/ 305 w 710"/>
                <a:gd name="T21" fmla="*/ 1232 h 1297"/>
                <a:gd name="T22" fmla="*/ 507 w 710"/>
                <a:gd name="T23" fmla="*/ 1297 h 1297"/>
                <a:gd name="T24" fmla="*/ 710 w 710"/>
                <a:gd name="T25" fmla="*/ 1112 h 1297"/>
                <a:gd name="T26" fmla="*/ 657 w 710"/>
                <a:gd name="T27" fmla="*/ 507 h 1297"/>
                <a:gd name="T28" fmla="*/ 675 w 710"/>
                <a:gd name="T29" fmla="*/ 482 h 1297"/>
                <a:gd name="T30" fmla="*/ 687 w 710"/>
                <a:gd name="T31" fmla="*/ 445 h 1297"/>
                <a:gd name="T32" fmla="*/ 690 w 710"/>
                <a:gd name="T33" fmla="*/ 350 h 1297"/>
                <a:gd name="T34" fmla="*/ 680 w 710"/>
                <a:gd name="T35" fmla="*/ 275 h 1297"/>
                <a:gd name="T36" fmla="*/ 650 w 710"/>
                <a:gd name="T37" fmla="*/ 162 h 1297"/>
                <a:gd name="T38" fmla="*/ 585 w 710"/>
                <a:gd name="T39" fmla="*/ 2 h 1297"/>
                <a:gd name="T40" fmla="*/ 460 w 710"/>
                <a:gd name="T41" fmla="*/ 22 h 1297"/>
                <a:gd name="T42" fmla="*/ 360 w 710"/>
                <a:gd name="T43" fmla="*/ 47 h 1297"/>
                <a:gd name="T44" fmla="*/ 285 w 710"/>
                <a:gd name="T45" fmla="*/ 60 h 1297"/>
                <a:gd name="T46" fmla="*/ 190 w 710"/>
                <a:gd name="T47" fmla="*/ 55 h 1297"/>
                <a:gd name="T48" fmla="*/ 75 w 710"/>
                <a:gd name="T49" fmla="*/ 0 h 12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10"/>
                <a:gd name="T76" fmla="*/ 0 h 1297"/>
                <a:gd name="T77" fmla="*/ 710 w 710"/>
                <a:gd name="T78" fmla="*/ 1297 h 12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10" h="1297">
                  <a:moveTo>
                    <a:pt x="75" y="0"/>
                  </a:moveTo>
                  <a:lnTo>
                    <a:pt x="45" y="32"/>
                  </a:lnTo>
                  <a:lnTo>
                    <a:pt x="27" y="90"/>
                  </a:lnTo>
                  <a:lnTo>
                    <a:pt x="7" y="170"/>
                  </a:lnTo>
                  <a:lnTo>
                    <a:pt x="0" y="297"/>
                  </a:lnTo>
                  <a:lnTo>
                    <a:pt x="7" y="460"/>
                  </a:lnTo>
                  <a:lnTo>
                    <a:pt x="42" y="500"/>
                  </a:lnTo>
                  <a:lnTo>
                    <a:pt x="75" y="522"/>
                  </a:lnTo>
                  <a:lnTo>
                    <a:pt x="152" y="747"/>
                  </a:lnTo>
                  <a:lnTo>
                    <a:pt x="275" y="1052"/>
                  </a:lnTo>
                  <a:lnTo>
                    <a:pt x="305" y="1232"/>
                  </a:lnTo>
                  <a:lnTo>
                    <a:pt x="507" y="1297"/>
                  </a:lnTo>
                  <a:lnTo>
                    <a:pt x="710" y="1112"/>
                  </a:lnTo>
                  <a:lnTo>
                    <a:pt x="657" y="507"/>
                  </a:lnTo>
                  <a:lnTo>
                    <a:pt x="675" y="482"/>
                  </a:lnTo>
                  <a:lnTo>
                    <a:pt x="687" y="445"/>
                  </a:lnTo>
                  <a:lnTo>
                    <a:pt x="690" y="350"/>
                  </a:lnTo>
                  <a:lnTo>
                    <a:pt x="680" y="275"/>
                  </a:lnTo>
                  <a:lnTo>
                    <a:pt x="650" y="162"/>
                  </a:lnTo>
                  <a:lnTo>
                    <a:pt x="585" y="2"/>
                  </a:lnTo>
                  <a:lnTo>
                    <a:pt x="460" y="22"/>
                  </a:lnTo>
                  <a:lnTo>
                    <a:pt x="360" y="47"/>
                  </a:lnTo>
                  <a:lnTo>
                    <a:pt x="285" y="60"/>
                  </a:lnTo>
                  <a:lnTo>
                    <a:pt x="190" y="55"/>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6" name="Freeform 17"/>
            <p:cNvSpPr>
              <a:spLocks noChangeAspect="1"/>
            </p:cNvSpPr>
            <p:nvPr/>
          </p:nvSpPr>
          <p:spPr bwMode="auto">
            <a:xfrm>
              <a:off x="2389" y="4928"/>
              <a:ext cx="743" cy="945"/>
            </a:xfrm>
            <a:custGeom>
              <a:avLst/>
              <a:gdLst>
                <a:gd name="T0" fmla="*/ 43 w 743"/>
                <a:gd name="T1" fmla="*/ 392 h 945"/>
                <a:gd name="T2" fmla="*/ 185 w 743"/>
                <a:gd name="T3" fmla="*/ 582 h 945"/>
                <a:gd name="T4" fmla="*/ 185 w 743"/>
                <a:gd name="T5" fmla="*/ 665 h 945"/>
                <a:gd name="T6" fmla="*/ 198 w 743"/>
                <a:gd name="T7" fmla="*/ 715 h 945"/>
                <a:gd name="T8" fmla="*/ 283 w 743"/>
                <a:gd name="T9" fmla="*/ 870 h 945"/>
                <a:gd name="T10" fmla="*/ 313 w 743"/>
                <a:gd name="T11" fmla="*/ 907 h 945"/>
                <a:gd name="T12" fmla="*/ 355 w 743"/>
                <a:gd name="T13" fmla="*/ 937 h 945"/>
                <a:gd name="T14" fmla="*/ 445 w 743"/>
                <a:gd name="T15" fmla="*/ 945 h 945"/>
                <a:gd name="T16" fmla="*/ 735 w 743"/>
                <a:gd name="T17" fmla="*/ 512 h 945"/>
                <a:gd name="T18" fmla="*/ 743 w 743"/>
                <a:gd name="T19" fmla="*/ 422 h 945"/>
                <a:gd name="T20" fmla="*/ 743 w 743"/>
                <a:gd name="T21" fmla="*/ 387 h 945"/>
                <a:gd name="T22" fmla="*/ 735 w 743"/>
                <a:gd name="T23" fmla="*/ 370 h 945"/>
                <a:gd name="T24" fmla="*/ 720 w 743"/>
                <a:gd name="T25" fmla="*/ 337 h 945"/>
                <a:gd name="T26" fmla="*/ 573 w 743"/>
                <a:gd name="T27" fmla="*/ 212 h 945"/>
                <a:gd name="T28" fmla="*/ 535 w 743"/>
                <a:gd name="T29" fmla="*/ 210 h 945"/>
                <a:gd name="T30" fmla="*/ 463 w 743"/>
                <a:gd name="T31" fmla="*/ 205 h 945"/>
                <a:gd name="T32" fmla="*/ 313 w 743"/>
                <a:gd name="T33" fmla="*/ 0 h 945"/>
                <a:gd name="T34" fmla="*/ 0 w 743"/>
                <a:gd name="T35" fmla="*/ 227 h 945"/>
                <a:gd name="T36" fmla="*/ 43 w 743"/>
                <a:gd name="T37" fmla="*/ 392 h 9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3"/>
                <a:gd name="T58" fmla="*/ 0 h 945"/>
                <a:gd name="T59" fmla="*/ 743 w 743"/>
                <a:gd name="T60" fmla="*/ 945 h 9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3" h="945">
                  <a:moveTo>
                    <a:pt x="43" y="392"/>
                  </a:moveTo>
                  <a:lnTo>
                    <a:pt x="185" y="582"/>
                  </a:lnTo>
                  <a:lnTo>
                    <a:pt x="185" y="665"/>
                  </a:lnTo>
                  <a:lnTo>
                    <a:pt x="198" y="715"/>
                  </a:lnTo>
                  <a:lnTo>
                    <a:pt x="283" y="870"/>
                  </a:lnTo>
                  <a:lnTo>
                    <a:pt x="313" y="907"/>
                  </a:lnTo>
                  <a:lnTo>
                    <a:pt x="355" y="937"/>
                  </a:lnTo>
                  <a:lnTo>
                    <a:pt x="445" y="945"/>
                  </a:lnTo>
                  <a:lnTo>
                    <a:pt x="735" y="512"/>
                  </a:lnTo>
                  <a:lnTo>
                    <a:pt x="743" y="422"/>
                  </a:lnTo>
                  <a:lnTo>
                    <a:pt x="743" y="387"/>
                  </a:lnTo>
                  <a:lnTo>
                    <a:pt x="735" y="370"/>
                  </a:lnTo>
                  <a:lnTo>
                    <a:pt x="720" y="337"/>
                  </a:lnTo>
                  <a:lnTo>
                    <a:pt x="573" y="212"/>
                  </a:lnTo>
                  <a:lnTo>
                    <a:pt x="535" y="210"/>
                  </a:lnTo>
                  <a:lnTo>
                    <a:pt x="463" y="205"/>
                  </a:lnTo>
                  <a:lnTo>
                    <a:pt x="313" y="0"/>
                  </a:lnTo>
                  <a:lnTo>
                    <a:pt x="0" y="227"/>
                  </a:lnTo>
                  <a:lnTo>
                    <a:pt x="43" y="39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7" name="Freeform 18"/>
            <p:cNvSpPr>
              <a:spLocks noChangeAspect="1"/>
            </p:cNvSpPr>
            <p:nvPr/>
          </p:nvSpPr>
          <p:spPr bwMode="auto">
            <a:xfrm>
              <a:off x="1792" y="4718"/>
              <a:ext cx="1095" cy="580"/>
            </a:xfrm>
            <a:custGeom>
              <a:avLst/>
              <a:gdLst>
                <a:gd name="T0" fmla="*/ 95 w 1095"/>
                <a:gd name="T1" fmla="*/ 580 h 580"/>
                <a:gd name="T2" fmla="*/ 37 w 1095"/>
                <a:gd name="T3" fmla="*/ 580 h 580"/>
                <a:gd name="T4" fmla="*/ 27 w 1095"/>
                <a:gd name="T5" fmla="*/ 572 h 580"/>
                <a:gd name="T6" fmla="*/ 7 w 1095"/>
                <a:gd name="T7" fmla="*/ 552 h 580"/>
                <a:gd name="T8" fmla="*/ 0 w 1095"/>
                <a:gd name="T9" fmla="*/ 527 h 580"/>
                <a:gd name="T10" fmla="*/ 5 w 1095"/>
                <a:gd name="T11" fmla="*/ 492 h 580"/>
                <a:gd name="T12" fmla="*/ 20 w 1095"/>
                <a:gd name="T13" fmla="*/ 460 h 580"/>
                <a:gd name="T14" fmla="*/ 57 w 1095"/>
                <a:gd name="T15" fmla="*/ 390 h 580"/>
                <a:gd name="T16" fmla="*/ 95 w 1095"/>
                <a:gd name="T17" fmla="*/ 342 h 580"/>
                <a:gd name="T18" fmla="*/ 147 w 1095"/>
                <a:gd name="T19" fmla="*/ 270 h 580"/>
                <a:gd name="T20" fmla="*/ 202 w 1095"/>
                <a:gd name="T21" fmla="*/ 215 h 580"/>
                <a:gd name="T22" fmla="*/ 320 w 1095"/>
                <a:gd name="T23" fmla="*/ 122 h 580"/>
                <a:gd name="T24" fmla="*/ 400 w 1095"/>
                <a:gd name="T25" fmla="*/ 92 h 580"/>
                <a:gd name="T26" fmla="*/ 452 w 1095"/>
                <a:gd name="T27" fmla="*/ 90 h 580"/>
                <a:gd name="T28" fmla="*/ 607 w 1095"/>
                <a:gd name="T29" fmla="*/ 82 h 580"/>
                <a:gd name="T30" fmla="*/ 752 w 1095"/>
                <a:gd name="T31" fmla="*/ 37 h 580"/>
                <a:gd name="T32" fmla="*/ 832 w 1095"/>
                <a:gd name="T33" fmla="*/ 0 h 580"/>
                <a:gd name="T34" fmla="*/ 1025 w 1095"/>
                <a:gd name="T35" fmla="*/ 0 h 580"/>
                <a:gd name="T36" fmla="*/ 1057 w 1095"/>
                <a:gd name="T37" fmla="*/ 22 h 580"/>
                <a:gd name="T38" fmla="*/ 1080 w 1095"/>
                <a:gd name="T39" fmla="*/ 52 h 580"/>
                <a:gd name="T40" fmla="*/ 1092 w 1095"/>
                <a:gd name="T41" fmla="*/ 85 h 580"/>
                <a:gd name="T42" fmla="*/ 1095 w 1095"/>
                <a:gd name="T43" fmla="*/ 150 h 580"/>
                <a:gd name="T44" fmla="*/ 1087 w 1095"/>
                <a:gd name="T45" fmla="*/ 195 h 580"/>
                <a:gd name="T46" fmla="*/ 1070 w 1095"/>
                <a:gd name="T47" fmla="*/ 215 h 580"/>
                <a:gd name="T48" fmla="*/ 1025 w 1095"/>
                <a:gd name="T49" fmla="*/ 225 h 580"/>
                <a:gd name="T50" fmla="*/ 95 w 1095"/>
                <a:gd name="T51" fmla="*/ 580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95"/>
                <a:gd name="T79" fmla="*/ 0 h 580"/>
                <a:gd name="T80" fmla="*/ 1095 w 1095"/>
                <a:gd name="T81" fmla="*/ 580 h 5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95" h="580">
                  <a:moveTo>
                    <a:pt x="95" y="580"/>
                  </a:moveTo>
                  <a:lnTo>
                    <a:pt x="37" y="580"/>
                  </a:lnTo>
                  <a:lnTo>
                    <a:pt x="27" y="572"/>
                  </a:lnTo>
                  <a:lnTo>
                    <a:pt x="7" y="552"/>
                  </a:lnTo>
                  <a:lnTo>
                    <a:pt x="0" y="527"/>
                  </a:lnTo>
                  <a:lnTo>
                    <a:pt x="5" y="492"/>
                  </a:lnTo>
                  <a:lnTo>
                    <a:pt x="20" y="460"/>
                  </a:lnTo>
                  <a:lnTo>
                    <a:pt x="57" y="390"/>
                  </a:lnTo>
                  <a:lnTo>
                    <a:pt x="95" y="342"/>
                  </a:lnTo>
                  <a:lnTo>
                    <a:pt x="147" y="270"/>
                  </a:lnTo>
                  <a:lnTo>
                    <a:pt x="202" y="215"/>
                  </a:lnTo>
                  <a:lnTo>
                    <a:pt x="320" y="122"/>
                  </a:lnTo>
                  <a:lnTo>
                    <a:pt x="400" y="92"/>
                  </a:lnTo>
                  <a:lnTo>
                    <a:pt x="452" y="90"/>
                  </a:lnTo>
                  <a:lnTo>
                    <a:pt x="607" y="82"/>
                  </a:lnTo>
                  <a:lnTo>
                    <a:pt x="752" y="37"/>
                  </a:lnTo>
                  <a:lnTo>
                    <a:pt x="832" y="0"/>
                  </a:lnTo>
                  <a:lnTo>
                    <a:pt x="1025" y="0"/>
                  </a:lnTo>
                  <a:lnTo>
                    <a:pt x="1057" y="22"/>
                  </a:lnTo>
                  <a:lnTo>
                    <a:pt x="1080" y="52"/>
                  </a:lnTo>
                  <a:lnTo>
                    <a:pt x="1092" y="85"/>
                  </a:lnTo>
                  <a:lnTo>
                    <a:pt x="1095" y="150"/>
                  </a:lnTo>
                  <a:lnTo>
                    <a:pt x="1087" y="195"/>
                  </a:lnTo>
                  <a:lnTo>
                    <a:pt x="1070" y="215"/>
                  </a:lnTo>
                  <a:lnTo>
                    <a:pt x="1025" y="225"/>
                  </a:lnTo>
                  <a:lnTo>
                    <a:pt x="95" y="58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8" name="Freeform 19"/>
            <p:cNvSpPr>
              <a:spLocks noChangeAspect="1"/>
            </p:cNvSpPr>
            <p:nvPr/>
          </p:nvSpPr>
          <p:spPr bwMode="auto">
            <a:xfrm>
              <a:off x="1827" y="4748"/>
              <a:ext cx="1037" cy="587"/>
            </a:xfrm>
            <a:custGeom>
              <a:avLst/>
              <a:gdLst>
                <a:gd name="T0" fmla="*/ 1037 w 1037"/>
                <a:gd name="T1" fmla="*/ 390 h 587"/>
                <a:gd name="T2" fmla="*/ 1037 w 1037"/>
                <a:gd name="T3" fmla="*/ 330 h 587"/>
                <a:gd name="T4" fmla="*/ 1020 w 1037"/>
                <a:gd name="T5" fmla="*/ 277 h 587"/>
                <a:gd name="T6" fmla="*/ 1005 w 1037"/>
                <a:gd name="T7" fmla="*/ 232 h 587"/>
                <a:gd name="T8" fmla="*/ 1027 w 1037"/>
                <a:gd name="T9" fmla="*/ 185 h 587"/>
                <a:gd name="T10" fmla="*/ 1020 w 1037"/>
                <a:gd name="T11" fmla="*/ 172 h 587"/>
                <a:gd name="T12" fmla="*/ 1015 w 1037"/>
                <a:gd name="T13" fmla="*/ 157 h 587"/>
                <a:gd name="T14" fmla="*/ 1027 w 1037"/>
                <a:gd name="T15" fmla="*/ 130 h 587"/>
                <a:gd name="T16" fmla="*/ 1030 w 1037"/>
                <a:gd name="T17" fmla="*/ 62 h 587"/>
                <a:gd name="T18" fmla="*/ 1015 w 1037"/>
                <a:gd name="T19" fmla="*/ 25 h 587"/>
                <a:gd name="T20" fmla="*/ 982 w 1037"/>
                <a:gd name="T21" fmla="*/ 2 h 587"/>
                <a:gd name="T22" fmla="*/ 970 w 1037"/>
                <a:gd name="T23" fmla="*/ 0 h 587"/>
                <a:gd name="T24" fmla="*/ 805 w 1037"/>
                <a:gd name="T25" fmla="*/ 2 h 587"/>
                <a:gd name="T26" fmla="*/ 662 w 1037"/>
                <a:gd name="T27" fmla="*/ 60 h 587"/>
                <a:gd name="T28" fmla="*/ 572 w 1037"/>
                <a:gd name="T29" fmla="*/ 82 h 587"/>
                <a:gd name="T30" fmla="*/ 497 w 1037"/>
                <a:gd name="T31" fmla="*/ 85 h 587"/>
                <a:gd name="T32" fmla="*/ 382 w 1037"/>
                <a:gd name="T33" fmla="*/ 92 h 587"/>
                <a:gd name="T34" fmla="*/ 342 w 1037"/>
                <a:gd name="T35" fmla="*/ 100 h 587"/>
                <a:gd name="T36" fmla="*/ 307 w 1037"/>
                <a:gd name="T37" fmla="*/ 112 h 587"/>
                <a:gd name="T38" fmla="*/ 275 w 1037"/>
                <a:gd name="T39" fmla="*/ 137 h 587"/>
                <a:gd name="T40" fmla="*/ 157 w 1037"/>
                <a:gd name="T41" fmla="*/ 245 h 587"/>
                <a:gd name="T42" fmla="*/ 122 w 1037"/>
                <a:gd name="T43" fmla="*/ 285 h 587"/>
                <a:gd name="T44" fmla="*/ 25 w 1037"/>
                <a:gd name="T45" fmla="*/ 412 h 587"/>
                <a:gd name="T46" fmla="*/ 0 w 1037"/>
                <a:gd name="T47" fmla="*/ 462 h 587"/>
                <a:gd name="T48" fmla="*/ 0 w 1037"/>
                <a:gd name="T49" fmla="*/ 497 h 587"/>
                <a:gd name="T50" fmla="*/ 15 w 1037"/>
                <a:gd name="T51" fmla="*/ 527 h 587"/>
                <a:gd name="T52" fmla="*/ 40 w 1037"/>
                <a:gd name="T53" fmla="*/ 555 h 587"/>
                <a:gd name="T54" fmla="*/ 105 w 1037"/>
                <a:gd name="T55" fmla="*/ 572 h 587"/>
                <a:gd name="T56" fmla="*/ 447 w 1037"/>
                <a:gd name="T57" fmla="*/ 572 h 587"/>
                <a:gd name="T58" fmla="*/ 610 w 1037"/>
                <a:gd name="T59" fmla="*/ 587 h 587"/>
                <a:gd name="T60" fmla="*/ 640 w 1037"/>
                <a:gd name="T61" fmla="*/ 585 h 587"/>
                <a:gd name="T62" fmla="*/ 647 w 1037"/>
                <a:gd name="T63" fmla="*/ 565 h 587"/>
                <a:gd name="T64" fmla="*/ 647 w 1037"/>
                <a:gd name="T65" fmla="*/ 542 h 587"/>
                <a:gd name="T66" fmla="*/ 632 w 1037"/>
                <a:gd name="T67" fmla="*/ 522 h 587"/>
                <a:gd name="T68" fmla="*/ 625 w 1037"/>
                <a:gd name="T69" fmla="*/ 490 h 587"/>
                <a:gd name="T70" fmla="*/ 625 w 1037"/>
                <a:gd name="T71" fmla="*/ 462 h 587"/>
                <a:gd name="T72" fmla="*/ 655 w 1037"/>
                <a:gd name="T73" fmla="*/ 405 h 587"/>
                <a:gd name="T74" fmla="*/ 702 w 1037"/>
                <a:gd name="T75" fmla="*/ 352 h 587"/>
                <a:gd name="T76" fmla="*/ 770 w 1037"/>
                <a:gd name="T77" fmla="*/ 300 h 587"/>
                <a:gd name="T78" fmla="*/ 832 w 1037"/>
                <a:gd name="T79" fmla="*/ 277 h 587"/>
                <a:gd name="T80" fmla="*/ 885 w 1037"/>
                <a:gd name="T81" fmla="*/ 277 h 587"/>
                <a:gd name="T82" fmla="*/ 925 w 1037"/>
                <a:gd name="T83" fmla="*/ 297 h 587"/>
                <a:gd name="T84" fmla="*/ 945 w 1037"/>
                <a:gd name="T85" fmla="*/ 330 h 587"/>
                <a:gd name="T86" fmla="*/ 982 w 1037"/>
                <a:gd name="T87" fmla="*/ 367 h 587"/>
                <a:gd name="T88" fmla="*/ 1037 w 1037"/>
                <a:gd name="T89" fmla="*/ 390 h 5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37"/>
                <a:gd name="T136" fmla="*/ 0 h 587"/>
                <a:gd name="T137" fmla="*/ 1037 w 1037"/>
                <a:gd name="T138" fmla="*/ 587 h 5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37" h="587">
                  <a:moveTo>
                    <a:pt x="1037" y="390"/>
                  </a:moveTo>
                  <a:lnTo>
                    <a:pt x="1037" y="330"/>
                  </a:lnTo>
                  <a:lnTo>
                    <a:pt x="1020" y="277"/>
                  </a:lnTo>
                  <a:lnTo>
                    <a:pt x="1005" y="232"/>
                  </a:lnTo>
                  <a:lnTo>
                    <a:pt x="1027" y="185"/>
                  </a:lnTo>
                  <a:lnTo>
                    <a:pt x="1020" y="172"/>
                  </a:lnTo>
                  <a:lnTo>
                    <a:pt x="1015" y="157"/>
                  </a:lnTo>
                  <a:lnTo>
                    <a:pt x="1027" y="130"/>
                  </a:lnTo>
                  <a:lnTo>
                    <a:pt x="1030" y="62"/>
                  </a:lnTo>
                  <a:lnTo>
                    <a:pt x="1015" y="25"/>
                  </a:lnTo>
                  <a:lnTo>
                    <a:pt x="982" y="2"/>
                  </a:lnTo>
                  <a:lnTo>
                    <a:pt x="970" y="0"/>
                  </a:lnTo>
                  <a:lnTo>
                    <a:pt x="805" y="2"/>
                  </a:lnTo>
                  <a:lnTo>
                    <a:pt x="662" y="60"/>
                  </a:lnTo>
                  <a:lnTo>
                    <a:pt x="572" y="82"/>
                  </a:lnTo>
                  <a:lnTo>
                    <a:pt x="497" y="85"/>
                  </a:lnTo>
                  <a:lnTo>
                    <a:pt x="382" y="92"/>
                  </a:lnTo>
                  <a:lnTo>
                    <a:pt x="342" y="100"/>
                  </a:lnTo>
                  <a:lnTo>
                    <a:pt x="307" y="112"/>
                  </a:lnTo>
                  <a:lnTo>
                    <a:pt x="275" y="137"/>
                  </a:lnTo>
                  <a:lnTo>
                    <a:pt x="157" y="245"/>
                  </a:lnTo>
                  <a:lnTo>
                    <a:pt x="122" y="285"/>
                  </a:lnTo>
                  <a:lnTo>
                    <a:pt x="25" y="412"/>
                  </a:lnTo>
                  <a:lnTo>
                    <a:pt x="0" y="462"/>
                  </a:lnTo>
                  <a:lnTo>
                    <a:pt x="0" y="497"/>
                  </a:lnTo>
                  <a:lnTo>
                    <a:pt x="15" y="527"/>
                  </a:lnTo>
                  <a:lnTo>
                    <a:pt x="40" y="555"/>
                  </a:lnTo>
                  <a:lnTo>
                    <a:pt x="105" y="572"/>
                  </a:lnTo>
                  <a:lnTo>
                    <a:pt x="447" y="572"/>
                  </a:lnTo>
                  <a:lnTo>
                    <a:pt x="610" y="587"/>
                  </a:lnTo>
                  <a:lnTo>
                    <a:pt x="640" y="585"/>
                  </a:lnTo>
                  <a:lnTo>
                    <a:pt x="647" y="565"/>
                  </a:lnTo>
                  <a:lnTo>
                    <a:pt x="647" y="542"/>
                  </a:lnTo>
                  <a:lnTo>
                    <a:pt x="632" y="522"/>
                  </a:lnTo>
                  <a:lnTo>
                    <a:pt x="625" y="490"/>
                  </a:lnTo>
                  <a:lnTo>
                    <a:pt x="625" y="462"/>
                  </a:lnTo>
                  <a:lnTo>
                    <a:pt x="655" y="405"/>
                  </a:lnTo>
                  <a:lnTo>
                    <a:pt x="702" y="352"/>
                  </a:lnTo>
                  <a:lnTo>
                    <a:pt x="770" y="300"/>
                  </a:lnTo>
                  <a:lnTo>
                    <a:pt x="832" y="277"/>
                  </a:lnTo>
                  <a:lnTo>
                    <a:pt x="885" y="277"/>
                  </a:lnTo>
                  <a:lnTo>
                    <a:pt x="925" y="297"/>
                  </a:lnTo>
                  <a:lnTo>
                    <a:pt x="945" y="330"/>
                  </a:lnTo>
                  <a:lnTo>
                    <a:pt x="982" y="367"/>
                  </a:lnTo>
                  <a:lnTo>
                    <a:pt x="1037" y="390"/>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9" name="Freeform 20"/>
            <p:cNvSpPr>
              <a:spLocks noChangeAspect="1"/>
            </p:cNvSpPr>
            <p:nvPr/>
          </p:nvSpPr>
          <p:spPr bwMode="auto">
            <a:xfrm>
              <a:off x="2802" y="5238"/>
              <a:ext cx="1220" cy="912"/>
            </a:xfrm>
            <a:custGeom>
              <a:avLst/>
              <a:gdLst>
                <a:gd name="T0" fmla="*/ 1220 w 1220"/>
                <a:gd name="T1" fmla="*/ 190 h 912"/>
                <a:gd name="T2" fmla="*/ 1062 w 1220"/>
                <a:gd name="T3" fmla="*/ 310 h 912"/>
                <a:gd name="T4" fmla="*/ 865 w 1220"/>
                <a:gd name="T5" fmla="*/ 525 h 912"/>
                <a:gd name="T6" fmla="*/ 720 w 1220"/>
                <a:gd name="T7" fmla="*/ 695 h 912"/>
                <a:gd name="T8" fmla="*/ 625 w 1220"/>
                <a:gd name="T9" fmla="*/ 795 h 912"/>
                <a:gd name="T10" fmla="*/ 520 w 1220"/>
                <a:gd name="T11" fmla="*/ 810 h 912"/>
                <a:gd name="T12" fmla="*/ 407 w 1220"/>
                <a:gd name="T13" fmla="*/ 905 h 912"/>
                <a:gd name="T14" fmla="*/ 370 w 1220"/>
                <a:gd name="T15" fmla="*/ 912 h 912"/>
                <a:gd name="T16" fmla="*/ 282 w 1220"/>
                <a:gd name="T17" fmla="*/ 905 h 912"/>
                <a:gd name="T18" fmla="*/ 195 w 1220"/>
                <a:gd name="T19" fmla="*/ 877 h 912"/>
                <a:gd name="T20" fmla="*/ 117 w 1220"/>
                <a:gd name="T21" fmla="*/ 825 h 912"/>
                <a:gd name="T22" fmla="*/ 45 w 1220"/>
                <a:gd name="T23" fmla="*/ 757 h 912"/>
                <a:gd name="T24" fmla="*/ 5 w 1220"/>
                <a:gd name="T25" fmla="*/ 637 h 912"/>
                <a:gd name="T26" fmla="*/ 0 w 1220"/>
                <a:gd name="T27" fmla="*/ 600 h 912"/>
                <a:gd name="T28" fmla="*/ 37 w 1220"/>
                <a:gd name="T29" fmla="*/ 495 h 912"/>
                <a:gd name="T30" fmla="*/ 95 w 1220"/>
                <a:gd name="T31" fmla="*/ 400 h 912"/>
                <a:gd name="T32" fmla="*/ 142 w 1220"/>
                <a:gd name="T33" fmla="*/ 332 h 912"/>
                <a:gd name="T34" fmla="*/ 285 w 1220"/>
                <a:gd name="T35" fmla="*/ 227 h 912"/>
                <a:gd name="T36" fmla="*/ 330 w 1220"/>
                <a:gd name="T37" fmla="*/ 145 h 912"/>
                <a:gd name="T38" fmla="*/ 340 w 1220"/>
                <a:gd name="T39" fmla="*/ 182 h 912"/>
                <a:gd name="T40" fmla="*/ 555 w 1220"/>
                <a:gd name="T41" fmla="*/ 0 h 912"/>
                <a:gd name="T42" fmla="*/ 1035 w 1220"/>
                <a:gd name="T43" fmla="*/ 55 h 912"/>
                <a:gd name="T44" fmla="*/ 1220 w 1220"/>
                <a:gd name="T45" fmla="*/ 190 h 9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20"/>
                <a:gd name="T70" fmla="*/ 0 h 912"/>
                <a:gd name="T71" fmla="*/ 1220 w 1220"/>
                <a:gd name="T72" fmla="*/ 912 h 9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20" h="912">
                  <a:moveTo>
                    <a:pt x="1220" y="190"/>
                  </a:moveTo>
                  <a:lnTo>
                    <a:pt x="1062" y="310"/>
                  </a:lnTo>
                  <a:lnTo>
                    <a:pt x="865" y="525"/>
                  </a:lnTo>
                  <a:lnTo>
                    <a:pt x="720" y="695"/>
                  </a:lnTo>
                  <a:lnTo>
                    <a:pt x="625" y="795"/>
                  </a:lnTo>
                  <a:lnTo>
                    <a:pt x="520" y="810"/>
                  </a:lnTo>
                  <a:lnTo>
                    <a:pt x="407" y="905"/>
                  </a:lnTo>
                  <a:lnTo>
                    <a:pt x="370" y="912"/>
                  </a:lnTo>
                  <a:lnTo>
                    <a:pt x="282" y="905"/>
                  </a:lnTo>
                  <a:lnTo>
                    <a:pt x="195" y="877"/>
                  </a:lnTo>
                  <a:lnTo>
                    <a:pt x="117" y="825"/>
                  </a:lnTo>
                  <a:lnTo>
                    <a:pt x="45" y="757"/>
                  </a:lnTo>
                  <a:lnTo>
                    <a:pt x="5" y="637"/>
                  </a:lnTo>
                  <a:lnTo>
                    <a:pt x="0" y="600"/>
                  </a:lnTo>
                  <a:lnTo>
                    <a:pt x="37" y="495"/>
                  </a:lnTo>
                  <a:lnTo>
                    <a:pt x="95" y="400"/>
                  </a:lnTo>
                  <a:lnTo>
                    <a:pt x="142" y="332"/>
                  </a:lnTo>
                  <a:lnTo>
                    <a:pt x="285" y="227"/>
                  </a:lnTo>
                  <a:lnTo>
                    <a:pt x="330" y="145"/>
                  </a:lnTo>
                  <a:lnTo>
                    <a:pt x="340" y="182"/>
                  </a:lnTo>
                  <a:lnTo>
                    <a:pt x="555" y="0"/>
                  </a:lnTo>
                  <a:lnTo>
                    <a:pt x="1035" y="55"/>
                  </a:lnTo>
                  <a:lnTo>
                    <a:pt x="1220" y="19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0" name="Freeform 21"/>
            <p:cNvSpPr>
              <a:spLocks noChangeAspect="1"/>
            </p:cNvSpPr>
            <p:nvPr/>
          </p:nvSpPr>
          <p:spPr bwMode="auto">
            <a:xfrm>
              <a:off x="3232" y="4005"/>
              <a:ext cx="2545" cy="1630"/>
            </a:xfrm>
            <a:custGeom>
              <a:avLst/>
              <a:gdLst>
                <a:gd name="T0" fmla="*/ 872 w 2545"/>
                <a:gd name="T1" fmla="*/ 0 h 1630"/>
                <a:gd name="T2" fmla="*/ 2000 w 2545"/>
                <a:gd name="T3" fmla="*/ 413 h 1630"/>
                <a:gd name="T4" fmla="*/ 2045 w 2545"/>
                <a:gd name="T5" fmla="*/ 458 h 1630"/>
                <a:gd name="T6" fmla="*/ 2082 w 2545"/>
                <a:gd name="T7" fmla="*/ 525 h 1630"/>
                <a:gd name="T8" fmla="*/ 2097 w 2545"/>
                <a:gd name="T9" fmla="*/ 615 h 1630"/>
                <a:gd name="T10" fmla="*/ 2105 w 2545"/>
                <a:gd name="T11" fmla="*/ 683 h 1630"/>
                <a:gd name="T12" fmla="*/ 2172 w 2545"/>
                <a:gd name="T13" fmla="*/ 683 h 1630"/>
                <a:gd name="T14" fmla="*/ 2202 w 2545"/>
                <a:gd name="T15" fmla="*/ 915 h 1630"/>
                <a:gd name="T16" fmla="*/ 2277 w 2545"/>
                <a:gd name="T17" fmla="*/ 960 h 1630"/>
                <a:gd name="T18" fmla="*/ 2315 w 2545"/>
                <a:gd name="T19" fmla="*/ 990 h 1630"/>
                <a:gd name="T20" fmla="*/ 2405 w 2545"/>
                <a:gd name="T21" fmla="*/ 1080 h 1630"/>
                <a:gd name="T22" fmla="*/ 2485 w 2545"/>
                <a:gd name="T23" fmla="*/ 1193 h 1630"/>
                <a:gd name="T24" fmla="*/ 2545 w 2545"/>
                <a:gd name="T25" fmla="*/ 1308 h 1630"/>
                <a:gd name="T26" fmla="*/ 1762 w 2545"/>
                <a:gd name="T27" fmla="*/ 1623 h 1630"/>
                <a:gd name="T28" fmla="*/ 1650 w 2545"/>
                <a:gd name="T29" fmla="*/ 1630 h 1630"/>
                <a:gd name="T30" fmla="*/ 1570 w 2545"/>
                <a:gd name="T31" fmla="*/ 1608 h 1630"/>
                <a:gd name="T32" fmla="*/ 1487 w 2545"/>
                <a:gd name="T33" fmla="*/ 1570 h 1630"/>
                <a:gd name="T34" fmla="*/ 1292 w 2545"/>
                <a:gd name="T35" fmla="*/ 1178 h 1630"/>
                <a:gd name="T36" fmla="*/ 1082 w 2545"/>
                <a:gd name="T37" fmla="*/ 1293 h 1630"/>
                <a:gd name="T38" fmla="*/ 992 w 2545"/>
                <a:gd name="T39" fmla="*/ 1383 h 1630"/>
                <a:gd name="T40" fmla="*/ 932 w 2545"/>
                <a:gd name="T41" fmla="*/ 1495 h 1630"/>
                <a:gd name="T42" fmla="*/ 827 w 2545"/>
                <a:gd name="T43" fmla="*/ 1443 h 1630"/>
                <a:gd name="T44" fmla="*/ 752 w 2545"/>
                <a:gd name="T45" fmla="*/ 1428 h 1630"/>
                <a:gd name="T46" fmla="*/ 555 w 2545"/>
                <a:gd name="T47" fmla="*/ 1383 h 1630"/>
                <a:gd name="T48" fmla="*/ 427 w 2545"/>
                <a:gd name="T49" fmla="*/ 1368 h 1630"/>
                <a:gd name="T50" fmla="*/ 352 w 2545"/>
                <a:gd name="T51" fmla="*/ 1360 h 1630"/>
                <a:gd name="T52" fmla="*/ 322 w 2545"/>
                <a:gd name="T53" fmla="*/ 1345 h 1630"/>
                <a:gd name="T54" fmla="*/ 262 w 2545"/>
                <a:gd name="T55" fmla="*/ 1330 h 1630"/>
                <a:gd name="T56" fmla="*/ 15 w 2545"/>
                <a:gd name="T57" fmla="*/ 1185 h 1630"/>
                <a:gd name="T58" fmla="*/ 0 w 2545"/>
                <a:gd name="T59" fmla="*/ 1140 h 1630"/>
                <a:gd name="T60" fmla="*/ 112 w 2545"/>
                <a:gd name="T61" fmla="*/ 1080 h 1630"/>
                <a:gd name="T62" fmla="*/ 330 w 2545"/>
                <a:gd name="T63" fmla="*/ 810 h 1630"/>
                <a:gd name="T64" fmla="*/ 382 w 2545"/>
                <a:gd name="T65" fmla="*/ 645 h 1630"/>
                <a:gd name="T66" fmla="*/ 412 w 2545"/>
                <a:gd name="T67" fmla="*/ 608 h 1630"/>
                <a:gd name="T68" fmla="*/ 592 w 2545"/>
                <a:gd name="T69" fmla="*/ 428 h 1630"/>
                <a:gd name="T70" fmla="*/ 615 w 2545"/>
                <a:gd name="T71" fmla="*/ 348 h 1630"/>
                <a:gd name="T72" fmla="*/ 637 w 2545"/>
                <a:gd name="T73" fmla="*/ 303 h 1630"/>
                <a:gd name="T74" fmla="*/ 680 w 2545"/>
                <a:gd name="T75" fmla="*/ 265 h 1630"/>
                <a:gd name="T76" fmla="*/ 745 w 2545"/>
                <a:gd name="T77" fmla="*/ 213 h 1630"/>
                <a:gd name="T78" fmla="*/ 872 w 2545"/>
                <a:gd name="T79" fmla="*/ 0 h 16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45"/>
                <a:gd name="T121" fmla="*/ 0 h 1630"/>
                <a:gd name="T122" fmla="*/ 2545 w 2545"/>
                <a:gd name="T123" fmla="*/ 1630 h 16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45" h="1630">
                  <a:moveTo>
                    <a:pt x="872" y="0"/>
                  </a:moveTo>
                  <a:lnTo>
                    <a:pt x="2000" y="413"/>
                  </a:lnTo>
                  <a:lnTo>
                    <a:pt x="2045" y="458"/>
                  </a:lnTo>
                  <a:lnTo>
                    <a:pt x="2082" y="525"/>
                  </a:lnTo>
                  <a:lnTo>
                    <a:pt x="2097" y="615"/>
                  </a:lnTo>
                  <a:lnTo>
                    <a:pt x="2105" y="683"/>
                  </a:lnTo>
                  <a:lnTo>
                    <a:pt x="2172" y="683"/>
                  </a:lnTo>
                  <a:lnTo>
                    <a:pt x="2202" y="915"/>
                  </a:lnTo>
                  <a:lnTo>
                    <a:pt x="2277" y="960"/>
                  </a:lnTo>
                  <a:lnTo>
                    <a:pt x="2315" y="990"/>
                  </a:lnTo>
                  <a:lnTo>
                    <a:pt x="2405" y="1080"/>
                  </a:lnTo>
                  <a:lnTo>
                    <a:pt x="2485" y="1193"/>
                  </a:lnTo>
                  <a:lnTo>
                    <a:pt x="2545" y="1308"/>
                  </a:lnTo>
                  <a:lnTo>
                    <a:pt x="1762" y="1623"/>
                  </a:lnTo>
                  <a:lnTo>
                    <a:pt x="1650" y="1630"/>
                  </a:lnTo>
                  <a:lnTo>
                    <a:pt x="1570" y="1608"/>
                  </a:lnTo>
                  <a:lnTo>
                    <a:pt x="1487" y="1570"/>
                  </a:lnTo>
                  <a:lnTo>
                    <a:pt x="1292" y="1178"/>
                  </a:lnTo>
                  <a:lnTo>
                    <a:pt x="1082" y="1293"/>
                  </a:lnTo>
                  <a:lnTo>
                    <a:pt x="992" y="1383"/>
                  </a:lnTo>
                  <a:lnTo>
                    <a:pt x="932" y="1495"/>
                  </a:lnTo>
                  <a:lnTo>
                    <a:pt x="827" y="1443"/>
                  </a:lnTo>
                  <a:lnTo>
                    <a:pt x="752" y="1428"/>
                  </a:lnTo>
                  <a:lnTo>
                    <a:pt x="555" y="1383"/>
                  </a:lnTo>
                  <a:lnTo>
                    <a:pt x="427" y="1368"/>
                  </a:lnTo>
                  <a:lnTo>
                    <a:pt x="352" y="1360"/>
                  </a:lnTo>
                  <a:lnTo>
                    <a:pt x="322" y="1345"/>
                  </a:lnTo>
                  <a:lnTo>
                    <a:pt x="262" y="1330"/>
                  </a:lnTo>
                  <a:lnTo>
                    <a:pt x="15" y="1185"/>
                  </a:lnTo>
                  <a:lnTo>
                    <a:pt x="0" y="1140"/>
                  </a:lnTo>
                  <a:lnTo>
                    <a:pt x="112" y="1080"/>
                  </a:lnTo>
                  <a:lnTo>
                    <a:pt x="330" y="810"/>
                  </a:lnTo>
                  <a:lnTo>
                    <a:pt x="382" y="645"/>
                  </a:lnTo>
                  <a:lnTo>
                    <a:pt x="412" y="608"/>
                  </a:lnTo>
                  <a:lnTo>
                    <a:pt x="592" y="428"/>
                  </a:lnTo>
                  <a:lnTo>
                    <a:pt x="615" y="348"/>
                  </a:lnTo>
                  <a:lnTo>
                    <a:pt x="637" y="303"/>
                  </a:lnTo>
                  <a:lnTo>
                    <a:pt x="680" y="265"/>
                  </a:lnTo>
                  <a:lnTo>
                    <a:pt x="745" y="213"/>
                  </a:lnTo>
                  <a:lnTo>
                    <a:pt x="872" y="0"/>
                  </a:lnTo>
                  <a:close/>
                </a:path>
              </a:pathLst>
            </a:custGeom>
            <a:solidFill>
              <a:srgbClr val="E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1" name="Freeform 22"/>
            <p:cNvSpPr>
              <a:spLocks noChangeAspect="1"/>
            </p:cNvSpPr>
            <p:nvPr/>
          </p:nvSpPr>
          <p:spPr bwMode="auto">
            <a:xfrm>
              <a:off x="4717" y="2208"/>
              <a:ext cx="225" cy="212"/>
            </a:xfrm>
            <a:custGeom>
              <a:avLst/>
              <a:gdLst>
                <a:gd name="T0" fmla="*/ 0 w 225"/>
                <a:gd name="T1" fmla="*/ 42 h 212"/>
                <a:gd name="T2" fmla="*/ 30 w 225"/>
                <a:gd name="T3" fmla="*/ 15 h 212"/>
                <a:gd name="T4" fmla="*/ 100 w 225"/>
                <a:gd name="T5" fmla="*/ 0 h 212"/>
                <a:gd name="T6" fmla="*/ 145 w 225"/>
                <a:gd name="T7" fmla="*/ 7 h 212"/>
                <a:gd name="T8" fmla="*/ 225 w 225"/>
                <a:gd name="T9" fmla="*/ 22 h 212"/>
                <a:gd name="T10" fmla="*/ 45 w 225"/>
                <a:gd name="T11" fmla="*/ 212 h 212"/>
                <a:gd name="T12" fmla="*/ 0 w 225"/>
                <a:gd name="T13" fmla="*/ 42 h 212"/>
                <a:gd name="T14" fmla="*/ 0 60000 65536"/>
                <a:gd name="T15" fmla="*/ 0 60000 65536"/>
                <a:gd name="T16" fmla="*/ 0 60000 65536"/>
                <a:gd name="T17" fmla="*/ 0 60000 65536"/>
                <a:gd name="T18" fmla="*/ 0 60000 65536"/>
                <a:gd name="T19" fmla="*/ 0 60000 65536"/>
                <a:gd name="T20" fmla="*/ 0 60000 65536"/>
                <a:gd name="T21" fmla="*/ 0 w 225"/>
                <a:gd name="T22" fmla="*/ 0 h 212"/>
                <a:gd name="T23" fmla="*/ 225 w 225"/>
                <a:gd name="T24" fmla="*/ 212 h 2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212">
                  <a:moveTo>
                    <a:pt x="0" y="42"/>
                  </a:moveTo>
                  <a:lnTo>
                    <a:pt x="30" y="15"/>
                  </a:lnTo>
                  <a:lnTo>
                    <a:pt x="100" y="0"/>
                  </a:lnTo>
                  <a:lnTo>
                    <a:pt x="145" y="7"/>
                  </a:lnTo>
                  <a:lnTo>
                    <a:pt x="225" y="22"/>
                  </a:lnTo>
                  <a:lnTo>
                    <a:pt x="45" y="212"/>
                  </a:lnTo>
                  <a:lnTo>
                    <a:pt x="0" y="4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2" name="Freeform 23"/>
            <p:cNvSpPr>
              <a:spLocks noChangeAspect="1"/>
            </p:cNvSpPr>
            <p:nvPr/>
          </p:nvSpPr>
          <p:spPr bwMode="auto">
            <a:xfrm>
              <a:off x="2792" y="3238"/>
              <a:ext cx="860" cy="675"/>
            </a:xfrm>
            <a:custGeom>
              <a:avLst/>
              <a:gdLst>
                <a:gd name="T0" fmla="*/ 322 w 860"/>
                <a:gd name="T1" fmla="*/ 15 h 675"/>
                <a:gd name="T2" fmla="*/ 142 w 860"/>
                <a:gd name="T3" fmla="*/ 42 h 675"/>
                <a:gd name="T4" fmla="*/ 67 w 860"/>
                <a:gd name="T5" fmla="*/ 27 h 675"/>
                <a:gd name="T6" fmla="*/ 52 w 860"/>
                <a:gd name="T7" fmla="*/ 50 h 675"/>
                <a:gd name="T8" fmla="*/ 90 w 860"/>
                <a:gd name="T9" fmla="*/ 90 h 675"/>
                <a:gd name="T10" fmla="*/ 280 w 860"/>
                <a:gd name="T11" fmla="*/ 102 h 675"/>
                <a:gd name="T12" fmla="*/ 275 w 860"/>
                <a:gd name="T13" fmla="*/ 135 h 675"/>
                <a:gd name="T14" fmla="*/ 127 w 860"/>
                <a:gd name="T15" fmla="*/ 197 h 675"/>
                <a:gd name="T16" fmla="*/ 15 w 860"/>
                <a:gd name="T17" fmla="*/ 240 h 675"/>
                <a:gd name="T18" fmla="*/ 2 w 860"/>
                <a:gd name="T19" fmla="*/ 285 h 675"/>
                <a:gd name="T20" fmla="*/ 30 w 860"/>
                <a:gd name="T21" fmla="*/ 305 h 675"/>
                <a:gd name="T22" fmla="*/ 95 w 860"/>
                <a:gd name="T23" fmla="*/ 295 h 675"/>
                <a:gd name="T24" fmla="*/ 330 w 860"/>
                <a:gd name="T25" fmla="*/ 227 h 675"/>
                <a:gd name="T26" fmla="*/ 52 w 860"/>
                <a:gd name="T27" fmla="*/ 425 h 675"/>
                <a:gd name="T28" fmla="*/ 50 w 860"/>
                <a:gd name="T29" fmla="*/ 455 h 675"/>
                <a:gd name="T30" fmla="*/ 102 w 860"/>
                <a:gd name="T31" fmla="*/ 477 h 675"/>
                <a:gd name="T32" fmla="*/ 172 w 860"/>
                <a:gd name="T33" fmla="*/ 462 h 675"/>
                <a:gd name="T34" fmla="*/ 415 w 860"/>
                <a:gd name="T35" fmla="*/ 320 h 675"/>
                <a:gd name="T36" fmla="*/ 437 w 860"/>
                <a:gd name="T37" fmla="*/ 350 h 675"/>
                <a:gd name="T38" fmla="*/ 362 w 860"/>
                <a:gd name="T39" fmla="*/ 542 h 675"/>
                <a:gd name="T40" fmla="*/ 452 w 860"/>
                <a:gd name="T41" fmla="*/ 675 h 675"/>
                <a:gd name="T42" fmla="*/ 487 w 860"/>
                <a:gd name="T43" fmla="*/ 640 h 675"/>
                <a:gd name="T44" fmla="*/ 465 w 860"/>
                <a:gd name="T45" fmla="*/ 505 h 675"/>
                <a:gd name="T46" fmla="*/ 587 w 860"/>
                <a:gd name="T47" fmla="*/ 365 h 675"/>
                <a:gd name="T48" fmla="*/ 652 w 860"/>
                <a:gd name="T49" fmla="*/ 377 h 675"/>
                <a:gd name="T50" fmla="*/ 717 w 860"/>
                <a:gd name="T51" fmla="*/ 507 h 675"/>
                <a:gd name="T52" fmla="*/ 757 w 860"/>
                <a:gd name="T53" fmla="*/ 565 h 675"/>
                <a:gd name="T54" fmla="*/ 822 w 860"/>
                <a:gd name="T55" fmla="*/ 572 h 675"/>
                <a:gd name="T56" fmla="*/ 860 w 860"/>
                <a:gd name="T57" fmla="*/ 535 h 675"/>
                <a:gd name="T58" fmla="*/ 822 w 860"/>
                <a:gd name="T59" fmla="*/ 455 h 675"/>
                <a:gd name="T60" fmla="*/ 795 w 860"/>
                <a:gd name="T61" fmla="*/ 302 h 675"/>
                <a:gd name="T62" fmla="*/ 807 w 860"/>
                <a:gd name="T63" fmla="*/ 260 h 675"/>
                <a:gd name="T64" fmla="*/ 600 w 860"/>
                <a:gd name="T65" fmla="*/ 215 h 675"/>
                <a:gd name="T66" fmla="*/ 475 w 860"/>
                <a:gd name="T67" fmla="*/ 162 h 675"/>
                <a:gd name="T68" fmla="*/ 412 w 860"/>
                <a:gd name="T69" fmla="*/ 95 h 675"/>
                <a:gd name="T70" fmla="*/ 367 w 860"/>
                <a:gd name="T71" fmla="*/ 0 h 6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60"/>
                <a:gd name="T109" fmla="*/ 0 h 675"/>
                <a:gd name="T110" fmla="*/ 860 w 860"/>
                <a:gd name="T111" fmla="*/ 675 h 6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60" h="675">
                  <a:moveTo>
                    <a:pt x="367" y="0"/>
                  </a:moveTo>
                  <a:lnTo>
                    <a:pt x="322" y="15"/>
                  </a:lnTo>
                  <a:lnTo>
                    <a:pt x="230" y="30"/>
                  </a:lnTo>
                  <a:lnTo>
                    <a:pt x="142" y="42"/>
                  </a:lnTo>
                  <a:lnTo>
                    <a:pt x="102" y="37"/>
                  </a:lnTo>
                  <a:lnTo>
                    <a:pt x="67" y="27"/>
                  </a:lnTo>
                  <a:lnTo>
                    <a:pt x="52" y="35"/>
                  </a:lnTo>
                  <a:lnTo>
                    <a:pt x="52" y="50"/>
                  </a:lnTo>
                  <a:lnTo>
                    <a:pt x="60" y="67"/>
                  </a:lnTo>
                  <a:lnTo>
                    <a:pt x="90" y="90"/>
                  </a:lnTo>
                  <a:lnTo>
                    <a:pt x="135" y="102"/>
                  </a:lnTo>
                  <a:lnTo>
                    <a:pt x="280" y="102"/>
                  </a:lnTo>
                  <a:lnTo>
                    <a:pt x="282" y="127"/>
                  </a:lnTo>
                  <a:lnTo>
                    <a:pt x="275" y="135"/>
                  </a:lnTo>
                  <a:lnTo>
                    <a:pt x="260" y="142"/>
                  </a:lnTo>
                  <a:lnTo>
                    <a:pt x="127" y="197"/>
                  </a:lnTo>
                  <a:lnTo>
                    <a:pt x="52" y="222"/>
                  </a:lnTo>
                  <a:lnTo>
                    <a:pt x="15" y="240"/>
                  </a:lnTo>
                  <a:lnTo>
                    <a:pt x="0" y="267"/>
                  </a:lnTo>
                  <a:lnTo>
                    <a:pt x="2" y="285"/>
                  </a:lnTo>
                  <a:lnTo>
                    <a:pt x="15" y="297"/>
                  </a:lnTo>
                  <a:lnTo>
                    <a:pt x="30" y="305"/>
                  </a:lnTo>
                  <a:lnTo>
                    <a:pt x="50" y="310"/>
                  </a:lnTo>
                  <a:lnTo>
                    <a:pt x="95" y="295"/>
                  </a:lnTo>
                  <a:lnTo>
                    <a:pt x="282" y="230"/>
                  </a:lnTo>
                  <a:lnTo>
                    <a:pt x="330" y="227"/>
                  </a:lnTo>
                  <a:lnTo>
                    <a:pt x="355" y="250"/>
                  </a:lnTo>
                  <a:lnTo>
                    <a:pt x="52" y="425"/>
                  </a:lnTo>
                  <a:lnTo>
                    <a:pt x="45" y="440"/>
                  </a:lnTo>
                  <a:lnTo>
                    <a:pt x="50" y="455"/>
                  </a:lnTo>
                  <a:lnTo>
                    <a:pt x="65" y="470"/>
                  </a:lnTo>
                  <a:lnTo>
                    <a:pt x="102" y="477"/>
                  </a:lnTo>
                  <a:lnTo>
                    <a:pt x="132" y="475"/>
                  </a:lnTo>
                  <a:lnTo>
                    <a:pt x="172" y="462"/>
                  </a:lnTo>
                  <a:lnTo>
                    <a:pt x="390" y="320"/>
                  </a:lnTo>
                  <a:lnTo>
                    <a:pt x="415" y="320"/>
                  </a:lnTo>
                  <a:lnTo>
                    <a:pt x="435" y="335"/>
                  </a:lnTo>
                  <a:lnTo>
                    <a:pt x="437" y="350"/>
                  </a:lnTo>
                  <a:lnTo>
                    <a:pt x="360" y="500"/>
                  </a:lnTo>
                  <a:lnTo>
                    <a:pt x="362" y="542"/>
                  </a:lnTo>
                  <a:lnTo>
                    <a:pt x="415" y="667"/>
                  </a:lnTo>
                  <a:lnTo>
                    <a:pt x="452" y="675"/>
                  </a:lnTo>
                  <a:lnTo>
                    <a:pt x="475" y="662"/>
                  </a:lnTo>
                  <a:lnTo>
                    <a:pt x="487" y="640"/>
                  </a:lnTo>
                  <a:lnTo>
                    <a:pt x="487" y="615"/>
                  </a:lnTo>
                  <a:lnTo>
                    <a:pt x="465" y="505"/>
                  </a:lnTo>
                  <a:lnTo>
                    <a:pt x="542" y="377"/>
                  </a:lnTo>
                  <a:lnTo>
                    <a:pt x="587" y="365"/>
                  </a:lnTo>
                  <a:lnTo>
                    <a:pt x="632" y="347"/>
                  </a:lnTo>
                  <a:lnTo>
                    <a:pt x="652" y="377"/>
                  </a:lnTo>
                  <a:lnTo>
                    <a:pt x="712" y="447"/>
                  </a:lnTo>
                  <a:lnTo>
                    <a:pt x="717" y="507"/>
                  </a:lnTo>
                  <a:lnTo>
                    <a:pt x="732" y="540"/>
                  </a:lnTo>
                  <a:lnTo>
                    <a:pt x="757" y="565"/>
                  </a:lnTo>
                  <a:lnTo>
                    <a:pt x="800" y="577"/>
                  </a:lnTo>
                  <a:lnTo>
                    <a:pt x="822" y="572"/>
                  </a:lnTo>
                  <a:lnTo>
                    <a:pt x="845" y="562"/>
                  </a:lnTo>
                  <a:lnTo>
                    <a:pt x="860" y="535"/>
                  </a:lnTo>
                  <a:lnTo>
                    <a:pt x="855" y="505"/>
                  </a:lnTo>
                  <a:lnTo>
                    <a:pt x="822" y="455"/>
                  </a:lnTo>
                  <a:lnTo>
                    <a:pt x="807" y="422"/>
                  </a:lnTo>
                  <a:lnTo>
                    <a:pt x="795" y="302"/>
                  </a:lnTo>
                  <a:lnTo>
                    <a:pt x="795" y="280"/>
                  </a:lnTo>
                  <a:lnTo>
                    <a:pt x="807" y="260"/>
                  </a:lnTo>
                  <a:lnTo>
                    <a:pt x="830" y="220"/>
                  </a:lnTo>
                  <a:lnTo>
                    <a:pt x="600" y="215"/>
                  </a:lnTo>
                  <a:lnTo>
                    <a:pt x="652" y="175"/>
                  </a:lnTo>
                  <a:lnTo>
                    <a:pt x="475" y="162"/>
                  </a:lnTo>
                  <a:lnTo>
                    <a:pt x="540" y="110"/>
                  </a:lnTo>
                  <a:lnTo>
                    <a:pt x="412" y="95"/>
                  </a:lnTo>
                  <a:lnTo>
                    <a:pt x="457" y="42"/>
                  </a:lnTo>
                  <a:lnTo>
                    <a:pt x="367"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3" name="Freeform 24"/>
            <p:cNvSpPr>
              <a:spLocks noChangeAspect="1"/>
            </p:cNvSpPr>
            <p:nvPr/>
          </p:nvSpPr>
          <p:spPr bwMode="auto">
            <a:xfrm>
              <a:off x="5382" y="2720"/>
              <a:ext cx="787" cy="855"/>
            </a:xfrm>
            <a:custGeom>
              <a:avLst/>
              <a:gdLst>
                <a:gd name="T0" fmla="*/ 0 w 787"/>
                <a:gd name="T1" fmla="*/ 0 h 855"/>
                <a:gd name="T2" fmla="*/ 57 w 787"/>
                <a:gd name="T3" fmla="*/ 13 h 855"/>
                <a:gd name="T4" fmla="*/ 105 w 787"/>
                <a:gd name="T5" fmla="*/ 38 h 855"/>
                <a:gd name="T6" fmla="*/ 317 w 787"/>
                <a:gd name="T7" fmla="*/ 178 h 855"/>
                <a:gd name="T8" fmla="*/ 482 w 787"/>
                <a:gd name="T9" fmla="*/ 253 h 855"/>
                <a:gd name="T10" fmla="*/ 510 w 787"/>
                <a:gd name="T11" fmla="*/ 275 h 855"/>
                <a:gd name="T12" fmla="*/ 612 w 787"/>
                <a:gd name="T13" fmla="*/ 383 h 855"/>
                <a:gd name="T14" fmla="*/ 682 w 787"/>
                <a:gd name="T15" fmla="*/ 420 h 855"/>
                <a:gd name="T16" fmla="*/ 712 w 787"/>
                <a:gd name="T17" fmla="*/ 445 h 855"/>
                <a:gd name="T18" fmla="*/ 757 w 787"/>
                <a:gd name="T19" fmla="*/ 520 h 855"/>
                <a:gd name="T20" fmla="*/ 772 w 787"/>
                <a:gd name="T21" fmla="*/ 565 h 855"/>
                <a:gd name="T22" fmla="*/ 780 w 787"/>
                <a:gd name="T23" fmla="*/ 608 h 855"/>
                <a:gd name="T24" fmla="*/ 787 w 787"/>
                <a:gd name="T25" fmla="*/ 740 h 855"/>
                <a:gd name="T26" fmla="*/ 697 w 787"/>
                <a:gd name="T27" fmla="*/ 815 h 855"/>
                <a:gd name="T28" fmla="*/ 587 w 787"/>
                <a:gd name="T29" fmla="*/ 855 h 855"/>
                <a:gd name="T30" fmla="*/ 562 w 787"/>
                <a:gd name="T31" fmla="*/ 838 h 855"/>
                <a:gd name="T32" fmla="*/ 645 w 787"/>
                <a:gd name="T33" fmla="*/ 770 h 855"/>
                <a:gd name="T34" fmla="*/ 525 w 787"/>
                <a:gd name="T35" fmla="*/ 770 h 855"/>
                <a:gd name="T36" fmla="*/ 467 w 787"/>
                <a:gd name="T37" fmla="*/ 718 h 855"/>
                <a:gd name="T38" fmla="*/ 472 w 787"/>
                <a:gd name="T39" fmla="*/ 680 h 855"/>
                <a:gd name="T40" fmla="*/ 550 w 787"/>
                <a:gd name="T41" fmla="*/ 680 h 855"/>
                <a:gd name="T42" fmla="*/ 525 w 787"/>
                <a:gd name="T43" fmla="*/ 623 h 855"/>
                <a:gd name="T44" fmla="*/ 502 w 787"/>
                <a:gd name="T45" fmla="*/ 595 h 855"/>
                <a:gd name="T46" fmla="*/ 502 w 787"/>
                <a:gd name="T47" fmla="*/ 450 h 855"/>
                <a:gd name="T48" fmla="*/ 445 w 787"/>
                <a:gd name="T49" fmla="*/ 400 h 855"/>
                <a:gd name="T50" fmla="*/ 102 w 787"/>
                <a:gd name="T51" fmla="*/ 333 h 855"/>
                <a:gd name="T52" fmla="*/ 0 w 787"/>
                <a:gd name="T53" fmla="*/ 0 h 8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7"/>
                <a:gd name="T82" fmla="*/ 0 h 855"/>
                <a:gd name="T83" fmla="*/ 787 w 787"/>
                <a:gd name="T84" fmla="*/ 855 h 8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7" h="855">
                  <a:moveTo>
                    <a:pt x="0" y="0"/>
                  </a:moveTo>
                  <a:lnTo>
                    <a:pt x="57" y="13"/>
                  </a:lnTo>
                  <a:lnTo>
                    <a:pt x="105" y="38"/>
                  </a:lnTo>
                  <a:lnTo>
                    <a:pt x="317" y="178"/>
                  </a:lnTo>
                  <a:lnTo>
                    <a:pt x="482" y="253"/>
                  </a:lnTo>
                  <a:lnTo>
                    <a:pt x="510" y="275"/>
                  </a:lnTo>
                  <a:lnTo>
                    <a:pt x="612" y="383"/>
                  </a:lnTo>
                  <a:lnTo>
                    <a:pt x="682" y="420"/>
                  </a:lnTo>
                  <a:lnTo>
                    <a:pt x="712" y="445"/>
                  </a:lnTo>
                  <a:lnTo>
                    <a:pt x="757" y="520"/>
                  </a:lnTo>
                  <a:lnTo>
                    <a:pt x="772" y="565"/>
                  </a:lnTo>
                  <a:lnTo>
                    <a:pt x="780" y="608"/>
                  </a:lnTo>
                  <a:lnTo>
                    <a:pt x="787" y="740"/>
                  </a:lnTo>
                  <a:lnTo>
                    <a:pt x="697" y="815"/>
                  </a:lnTo>
                  <a:lnTo>
                    <a:pt x="587" y="855"/>
                  </a:lnTo>
                  <a:lnTo>
                    <a:pt x="562" y="838"/>
                  </a:lnTo>
                  <a:lnTo>
                    <a:pt x="645" y="770"/>
                  </a:lnTo>
                  <a:lnTo>
                    <a:pt x="525" y="770"/>
                  </a:lnTo>
                  <a:lnTo>
                    <a:pt x="467" y="718"/>
                  </a:lnTo>
                  <a:lnTo>
                    <a:pt x="472" y="680"/>
                  </a:lnTo>
                  <a:lnTo>
                    <a:pt x="550" y="680"/>
                  </a:lnTo>
                  <a:lnTo>
                    <a:pt x="525" y="623"/>
                  </a:lnTo>
                  <a:lnTo>
                    <a:pt x="502" y="595"/>
                  </a:lnTo>
                  <a:lnTo>
                    <a:pt x="502" y="450"/>
                  </a:lnTo>
                  <a:lnTo>
                    <a:pt x="445" y="400"/>
                  </a:lnTo>
                  <a:lnTo>
                    <a:pt x="102" y="333"/>
                  </a:lnTo>
                  <a:lnTo>
                    <a:pt x="0"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4" name="Freeform 25"/>
            <p:cNvSpPr>
              <a:spLocks noChangeAspect="1"/>
            </p:cNvSpPr>
            <p:nvPr/>
          </p:nvSpPr>
          <p:spPr bwMode="auto">
            <a:xfrm>
              <a:off x="4792" y="5193"/>
              <a:ext cx="1282" cy="1145"/>
            </a:xfrm>
            <a:custGeom>
              <a:avLst/>
              <a:gdLst>
                <a:gd name="T0" fmla="*/ 0 w 1282"/>
                <a:gd name="T1" fmla="*/ 310 h 1145"/>
                <a:gd name="T2" fmla="*/ 57 w 1282"/>
                <a:gd name="T3" fmla="*/ 230 h 1145"/>
                <a:gd name="T4" fmla="*/ 275 w 1282"/>
                <a:gd name="T5" fmla="*/ 92 h 1145"/>
                <a:gd name="T6" fmla="*/ 335 w 1282"/>
                <a:gd name="T7" fmla="*/ 67 h 1145"/>
                <a:gd name="T8" fmla="*/ 402 w 1282"/>
                <a:gd name="T9" fmla="*/ 35 h 1145"/>
                <a:gd name="T10" fmla="*/ 467 w 1282"/>
                <a:gd name="T11" fmla="*/ 27 h 1145"/>
                <a:gd name="T12" fmla="*/ 610 w 1282"/>
                <a:gd name="T13" fmla="*/ 15 h 1145"/>
                <a:gd name="T14" fmla="*/ 692 w 1282"/>
                <a:gd name="T15" fmla="*/ 0 h 1145"/>
                <a:gd name="T16" fmla="*/ 770 w 1282"/>
                <a:gd name="T17" fmla="*/ 0 h 1145"/>
                <a:gd name="T18" fmla="*/ 837 w 1282"/>
                <a:gd name="T19" fmla="*/ 35 h 1145"/>
                <a:gd name="T20" fmla="*/ 930 w 1282"/>
                <a:gd name="T21" fmla="*/ 95 h 1145"/>
                <a:gd name="T22" fmla="*/ 1020 w 1282"/>
                <a:gd name="T23" fmla="*/ 215 h 1145"/>
                <a:gd name="T24" fmla="*/ 1260 w 1282"/>
                <a:gd name="T25" fmla="*/ 525 h 1145"/>
                <a:gd name="T26" fmla="*/ 1282 w 1282"/>
                <a:gd name="T27" fmla="*/ 647 h 1145"/>
                <a:gd name="T28" fmla="*/ 1282 w 1282"/>
                <a:gd name="T29" fmla="*/ 957 h 1145"/>
                <a:gd name="T30" fmla="*/ 1250 w 1282"/>
                <a:gd name="T31" fmla="*/ 1070 h 1145"/>
                <a:gd name="T32" fmla="*/ 965 w 1282"/>
                <a:gd name="T33" fmla="*/ 1145 h 1145"/>
                <a:gd name="T34" fmla="*/ 830 w 1282"/>
                <a:gd name="T35" fmla="*/ 1070 h 1145"/>
                <a:gd name="T36" fmla="*/ 830 w 1282"/>
                <a:gd name="T37" fmla="*/ 1002 h 1145"/>
                <a:gd name="T38" fmla="*/ 835 w 1282"/>
                <a:gd name="T39" fmla="*/ 975 h 1145"/>
                <a:gd name="T40" fmla="*/ 850 w 1282"/>
                <a:gd name="T41" fmla="*/ 945 h 1145"/>
                <a:gd name="T42" fmla="*/ 860 w 1282"/>
                <a:gd name="T43" fmla="*/ 930 h 1145"/>
                <a:gd name="T44" fmla="*/ 822 w 1282"/>
                <a:gd name="T45" fmla="*/ 835 h 1145"/>
                <a:gd name="T46" fmla="*/ 755 w 1282"/>
                <a:gd name="T47" fmla="*/ 775 h 1145"/>
                <a:gd name="T48" fmla="*/ 565 w 1282"/>
                <a:gd name="T49" fmla="*/ 670 h 1145"/>
                <a:gd name="T50" fmla="*/ 507 w 1282"/>
                <a:gd name="T51" fmla="*/ 632 h 1145"/>
                <a:gd name="T52" fmla="*/ 395 w 1282"/>
                <a:gd name="T53" fmla="*/ 540 h 1145"/>
                <a:gd name="T54" fmla="*/ 252 w 1282"/>
                <a:gd name="T55" fmla="*/ 472 h 1145"/>
                <a:gd name="T56" fmla="*/ 187 w 1282"/>
                <a:gd name="T57" fmla="*/ 437 h 1145"/>
                <a:gd name="T58" fmla="*/ 87 w 1282"/>
                <a:gd name="T59" fmla="*/ 392 h 1145"/>
                <a:gd name="T60" fmla="*/ 37 w 1282"/>
                <a:gd name="T61" fmla="*/ 362 h 1145"/>
                <a:gd name="T62" fmla="*/ 0 w 1282"/>
                <a:gd name="T63" fmla="*/ 310 h 11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82"/>
                <a:gd name="T97" fmla="*/ 0 h 1145"/>
                <a:gd name="T98" fmla="*/ 1282 w 1282"/>
                <a:gd name="T99" fmla="*/ 1145 h 11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82" h="1145">
                  <a:moveTo>
                    <a:pt x="0" y="310"/>
                  </a:moveTo>
                  <a:lnTo>
                    <a:pt x="57" y="230"/>
                  </a:lnTo>
                  <a:lnTo>
                    <a:pt x="275" y="92"/>
                  </a:lnTo>
                  <a:lnTo>
                    <a:pt x="335" y="67"/>
                  </a:lnTo>
                  <a:lnTo>
                    <a:pt x="402" y="35"/>
                  </a:lnTo>
                  <a:lnTo>
                    <a:pt x="467" y="27"/>
                  </a:lnTo>
                  <a:lnTo>
                    <a:pt x="610" y="15"/>
                  </a:lnTo>
                  <a:lnTo>
                    <a:pt x="692" y="0"/>
                  </a:lnTo>
                  <a:lnTo>
                    <a:pt x="770" y="0"/>
                  </a:lnTo>
                  <a:lnTo>
                    <a:pt x="837" y="35"/>
                  </a:lnTo>
                  <a:lnTo>
                    <a:pt x="930" y="95"/>
                  </a:lnTo>
                  <a:lnTo>
                    <a:pt x="1020" y="215"/>
                  </a:lnTo>
                  <a:lnTo>
                    <a:pt x="1260" y="525"/>
                  </a:lnTo>
                  <a:lnTo>
                    <a:pt x="1282" y="647"/>
                  </a:lnTo>
                  <a:lnTo>
                    <a:pt x="1282" y="957"/>
                  </a:lnTo>
                  <a:lnTo>
                    <a:pt x="1250" y="1070"/>
                  </a:lnTo>
                  <a:lnTo>
                    <a:pt x="965" y="1145"/>
                  </a:lnTo>
                  <a:lnTo>
                    <a:pt x="830" y="1070"/>
                  </a:lnTo>
                  <a:lnTo>
                    <a:pt x="830" y="1002"/>
                  </a:lnTo>
                  <a:lnTo>
                    <a:pt x="835" y="975"/>
                  </a:lnTo>
                  <a:lnTo>
                    <a:pt x="850" y="945"/>
                  </a:lnTo>
                  <a:lnTo>
                    <a:pt x="860" y="930"/>
                  </a:lnTo>
                  <a:lnTo>
                    <a:pt x="822" y="835"/>
                  </a:lnTo>
                  <a:lnTo>
                    <a:pt x="755" y="775"/>
                  </a:lnTo>
                  <a:lnTo>
                    <a:pt x="565" y="670"/>
                  </a:lnTo>
                  <a:lnTo>
                    <a:pt x="507" y="632"/>
                  </a:lnTo>
                  <a:lnTo>
                    <a:pt x="395" y="540"/>
                  </a:lnTo>
                  <a:lnTo>
                    <a:pt x="252" y="472"/>
                  </a:lnTo>
                  <a:lnTo>
                    <a:pt x="187" y="437"/>
                  </a:lnTo>
                  <a:lnTo>
                    <a:pt x="87" y="392"/>
                  </a:lnTo>
                  <a:lnTo>
                    <a:pt x="37" y="362"/>
                  </a:lnTo>
                  <a:lnTo>
                    <a:pt x="0" y="31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5" name="Freeform 26"/>
            <p:cNvSpPr>
              <a:spLocks noChangeAspect="1"/>
            </p:cNvSpPr>
            <p:nvPr/>
          </p:nvSpPr>
          <p:spPr bwMode="auto">
            <a:xfrm>
              <a:off x="2592" y="5178"/>
              <a:ext cx="257" cy="260"/>
            </a:xfrm>
            <a:custGeom>
              <a:avLst/>
              <a:gdLst>
                <a:gd name="T0" fmla="*/ 240 w 257"/>
                <a:gd name="T1" fmla="*/ 0 h 260"/>
                <a:gd name="T2" fmla="*/ 257 w 257"/>
                <a:gd name="T3" fmla="*/ 35 h 260"/>
                <a:gd name="T4" fmla="*/ 202 w 257"/>
                <a:gd name="T5" fmla="*/ 45 h 260"/>
                <a:gd name="T6" fmla="*/ 152 w 257"/>
                <a:gd name="T7" fmla="*/ 70 h 260"/>
                <a:gd name="T8" fmla="*/ 85 w 257"/>
                <a:gd name="T9" fmla="*/ 122 h 260"/>
                <a:gd name="T10" fmla="*/ 57 w 257"/>
                <a:gd name="T11" fmla="*/ 157 h 260"/>
                <a:gd name="T12" fmla="*/ 27 w 257"/>
                <a:gd name="T13" fmla="*/ 215 h 260"/>
                <a:gd name="T14" fmla="*/ 0 w 257"/>
                <a:gd name="T15" fmla="*/ 260 h 260"/>
                <a:gd name="T16" fmla="*/ 35 w 257"/>
                <a:gd name="T17" fmla="*/ 152 h 260"/>
                <a:gd name="T18" fmla="*/ 27 w 257"/>
                <a:gd name="T19" fmla="*/ 182 h 260"/>
                <a:gd name="T20" fmla="*/ 50 w 257"/>
                <a:gd name="T21" fmla="*/ 150 h 260"/>
                <a:gd name="T22" fmla="*/ 57 w 257"/>
                <a:gd name="T23" fmla="*/ 120 h 260"/>
                <a:gd name="T24" fmla="*/ 100 w 257"/>
                <a:gd name="T25" fmla="*/ 77 h 260"/>
                <a:gd name="T26" fmla="*/ 145 w 257"/>
                <a:gd name="T27" fmla="*/ 50 h 260"/>
                <a:gd name="T28" fmla="*/ 190 w 257"/>
                <a:gd name="T29" fmla="*/ 22 h 260"/>
                <a:gd name="T30" fmla="*/ 240 w 257"/>
                <a:gd name="T31" fmla="*/ 0 h 2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7"/>
                <a:gd name="T49" fmla="*/ 0 h 260"/>
                <a:gd name="T50" fmla="*/ 257 w 257"/>
                <a:gd name="T51" fmla="*/ 260 h 2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7" h="260">
                  <a:moveTo>
                    <a:pt x="240" y="0"/>
                  </a:moveTo>
                  <a:lnTo>
                    <a:pt x="257" y="35"/>
                  </a:lnTo>
                  <a:lnTo>
                    <a:pt x="202" y="45"/>
                  </a:lnTo>
                  <a:lnTo>
                    <a:pt x="152" y="70"/>
                  </a:lnTo>
                  <a:lnTo>
                    <a:pt x="85" y="122"/>
                  </a:lnTo>
                  <a:lnTo>
                    <a:pt x="57" y="157"/>
                  </a:lnTo>
                  <a:lnTo>
                    <a:pt x="27" y="215"/>
                  </a:lnTo>
                  <a:lnTo>
                    <a:pt x="0" y="260"/>
                  </a:lnTo>
                  <a:lnTo>
                    <a:pt x="35" y="152"/>
                  </a:lnTo>
                  <a:lnTo>
                    <a:pt x="27" y="182"/>
                  </a:lnTo>
                  <a:lnTo>
                    <a:pt x="50" y="150"/>
                  </a:lnTo>
                  <a:lnTo>
                    <a:pt x="57" y="120"/>
                  </a:lnTo>
                  <a:lnTo>
                    <a:pt x="100" y="77"/>
                  </a:lnTo>
                  <a:lnTo>
                    <a:pt x="145" y="50"/>
                  </a:lnTo>
                  <a:lnTo>
                    <a:pt x="190" y="22"/>
                  </a:lnTo>
                  <a:lnTo>
                    <a:pt x="24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06" name="Group 27"/>
            <p:cNvGrpSpPr>
              <a:grpSpLocks noChangeAspect="1"/>
            </p:cNvGrpSpPr>
            <p:nvPr/>
          </p:nvGrpSpPr>
          <p:grpSpPr bwMode="auto">
            <a:xfrm>
              <a:off x="2067" y="5078"/>
              <a:ext cx="345" cy="327"/>
              <a:chOff x="2067" y="5078"/>
              <a:chExt cx="345" cy="327"/>
            </a:xfrm>
          </p:grpSpPr>
          <p:sp>
            <p:nvSpPr>
              <p:cNvPr id="12369" name="Line 28"/>
              <p:cNvSpPr>
                <a:spLocks noChangeAspect="1" noChangeShapeType="1"/>
              </p:cNvSpPr>
              <p:nvPr/>
            </p:nvSpPr>
            <p:spPr bwMode="auto">
              <a:xfrm>
                <a:off x="2067" y="5245"/>
                <a:ext cx="112" cy="93"/>
              </a:xfrm>
              <a:prstGeom prst="line">
                <a:avLst/>
              </a:prstGeom>
              <a:noFill/>
              <a:ln w="12700">
                <a:solidFill>
                  <a:srgbClr val="E0E0E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Line 29"/>
              <p:cNvSpPr>
                <a:spLocks noChangeAspect="1" noChangeShapeType="1"/>
              </p:cNvSpPr>
              <p:nvPr/>
            </p:nvSpPr>
            <p:spPr bwMode="auto">
              <a:xfrm flipH="1">
                <a:off x="2097" y="5228"/>
                <a:ext cx="17" cy="117"/>
              </a:xfrm>
              <a:prstGeom prst="line">
                <a:avLst/>
              </a:prstGeom>
              <a:noFill/>
              <a:ln w="12700">
                <a:solidFill>
                  <a:srgbClr val="E0E0E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1" name="Line 30"/>
              <p:cNvSpPr>
                <a:spLocks noChangeAspect="1" noChangeShapeType="1"/>
              </p:cNvSpPr>
              <p:nvPr/>
            </p:nvSpPr>
            <p:spPr bwMode="auto">
              <a:xfrm flipH="1">
                <a:off x="2183" y="5208"/>
                <a:ext cx="29" cy="137"/>
              </a:xfrm>
              <a:prstGeom prst="line">
                <a:avLst/>
              </a:prstGeom>
              <a:noFill/>
              <a:ln w="12700">
                <a:solidFill>
                  <a:srgbClr val="E0E0E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Freeform 31"/>
              <p:cNvSpPr>
                <a:spLocks noChangeAspect="1"/>
              </p:cNvSpPr>
              <p:nvPr/>
            </p:nvSpPr>
            <p:spPr bwMode="auto">
              <a:xfrm>
                <a:off x="2159" y="5200"/>
                <a:ext cx="253" cy="205"/>
              </a:xfrm>
              <a:custGeom>
                <a:avLst/>
                <a:gdLst>
                  <a:gd name="T0" fmla="*/ 0 w 253"/>
                  <a:gd name="T1" fmla="*/ 43 h 205"/>
                  <a:gd name="T2" fmla="*/ 115 w 253"/>
                  <a:gd name="T3" fmla="*/ 115 h 205"/>
                  <a:gd name="T4" fmla="*/ 215 w 253"/>
                  <a:gd name="T5" fmla="*/ 0 h 205"/>
                  <a:gd name="T6" fmla="*/ 253 w 253"/>
                  <a:gd name="T7" fmla="*/ 110 h 205"/>
                  <a:gd name="T8" fmla="*/ 228 w 253"/>
                  <a:gd name="T9" fmla="*/ 140 h 205"/>
                  <a:gd name="T10" fmla="*/ 200 w 253"/>
                  <a:gd name="T11" fmla="*/ 183 h 205"/>
                  <a:gd name="T12" fmla="*/ 170 w 253"/>
                  <a:gd name="T13" fmla="*/ 205 h 205"/>
                  <a:gd name="T14" fmla="*/ 153 w 253"/>
                  <a:gd name="T15" fmla="*/ 163 h 205"/>
                  <a:gd name="T16" fmla="*/ 153 w 253"/>
                  <a:gd name="T17" fmla="*/ 123 h 205"/>
                  <a:gd name="T18" fmla="*/ 205 w 253"/>
                  <a:gd name="T19" fmla="*/ 68 h 205"/>
                  <a:gd name="T20" fmla="*/ 228 w 253"/>
                  <a:gd name="T21" fmla="*/ 118 h 2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05"/>
                  <a:gd name="T35" fmla="*/ 253 w 253"/>
                  <a:gd name="T36" fmla="*/ 205 h 2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05">
                    <a:moveTo>
                      <a:pt x="0" y="43"/>
                    </a:moveTo>
                    <a:lnTo>
                      <a:pt x="115" y="115"/>
                    </a:lnTo>
                    <a:lnTo>
                      <a:pt x="215" y="0"/>
                    </a:lnTo>
                    <a:lnTo>
                      <a:pt x="253" y="110"/>
                    </a:lnTo>
                    <a:lnTo>
                      <a:pt x="228" y="140"/>
                    </a:lnTo>
                    <a:lnTo>
                      <a:pt x="200" y="183"/>
                    </a:lnTo>
                    <a:lnTo>
                      <a:pt x="170" y="205"/>
                    </a:lnTo>
                    <a:lnTo>
                      <a:pt x="153" y="163"/>
                    </a:lnTo>
                    <a:lnTo>
                      <a:pt x="153" y="123"/>
                    </a:lnTo>
                    <a:lnTo>
                      <a:pt x="205" y="68"/>
                    </a:lnTo>
                    <a:lnTo>
                      <a:pt x="228" y="118"/>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3" name="Freeform 32"/>
              <p:cNvSpPr>
                <a:spLocks noChangeAspect="1"/>
              </p:cNvSpPr>
              <p:nvPr/>
            </p:nvSpPr>
            <p:spPr bwMode="auto">
              <a:xfrm>
                <a:off x="2237" y="5078"/>
                <a:ext cx="122" cy="202"/>
              </a:xfrm>
              <a:custGeom>
                <a:avLst/>
                <a:gdLst>
                  <a:gd name="T0" fmla="*/ 0 w 122"/>
                  <a:gd name="T1" fmla="*/ 0 h 202"/>
                  <a:gd name="T2" fmla="*/ 92 w 122"/>
                  <a:gd name="T3" fmla="*/ 60 h 202"/>
                  <a:gd name="T4" fmla="*/ 85 w 122"/>
                  <a:gd name="T5" fmla="*/ 105 h 202"/>
                  <a:gd name="T6" fmla="*/ 122 w 122"/>
                  <a:gd name="T7" fmla="*/ 175 h 202"/>
                  <a:gd name="T8" fmla="*/ 90 w 122"/>
                  <a:gd name="T9" fmla="*/ 202 h 202"/>
                  <a:gd name="T10" fmla="*/ 32 w 122"/>
                  <a:gd name="T11" fmla="*/ 137 h 202"/>
                  <a:gd name="T12" fmla="*/ 0 60000 65536"/>
                  <a:gd name="T13" fmla="*/ 0 60000 65536"/>
                  <a:gd name="T14" fmla="*/ 0 60000 65536"/>
                  <a:gd name="T15" fmla="*/ 0 60000 65536"/>
                  <a:gd name="T16" fmla="*/ 0 60000 65536"/>
                  <a:gd name="T17" fmla="*/ 0 60000 65536"/>
                  <a:gd name="T18" fmla="*/ 0 w 122"/>
                  <a:gd name="T19" fmla="*/ 0 h 202"/>
                  <a:gd name="T20" fmla="*/ 122 w 122"/>
                  <a:gd name="T21" fmla="*/ 202 h 202"/>
                </a:gdLst>
                <a:ahLst/>
                <a:cxnLst>
                  <a:cxn ang="T12">
                    <a:pos x="T0" y="T1"/>
                  </a:cxn>
                  <a:cxn ang="T13">
                    <a:pos x="T2" y="T3"/>
                  </a:cxn>
                  <a:cxn ang="T14">
                    <a:pos x="T4" y="T5"/>
                  </a:cxn>
                  <a:cxn ang="T15">
                    <a:pos x="T6" y="T7"/>
                  </a:cxn>
                  <a:cxn ang="T16">
                    <a:pos x="T8" y="T9"/>
                  </a:cxn>
                  <a:cxn ang="T17">
                    <a:pos x="T10" y="T11"/>
                  </a:cxn>
                </a:cxnLst>
                <a:rect l="T18" t="T19" r="T20" b="T21"/>
                <a:pathLst>
                  <a:path w="122" h="202">
                    <a:moveTo>
                      <a:pt x="0" y="0"/>
                    </a:moveTo>
                    <a:lnTo>
                      <a:pt x="92" y="60"/>
                    </a:lnTo>
                    <a:lnTo>
                      <a:pt x="85" y="105"/>
                    </a:lnTo>
                    <a:lnTo>
                      <a:pt x="122" y="175"/>
                    </a:lnTo>
                    <a:lnTo>
                      <a:pt x="90" y="202"/>
                    </a:lnTo>
                    <a:lnTo>
                      <a:pt x="32" y="137"/>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4" name="Freeform 33"/>
              <p:cNvSpPr>
                <a:spLocks noChangeAspect="1"/>
              </p:cNvSpPr>
              <p:nvPr/>
            </p:nvSpPr>
            <p:spPr bwMode="auto">
              <a:xfrm>
                <a:off x="2322" y="5318"/>
                <a:ext cx="65" cy="42"/>
              </a:xfrm>
              <a:custGeom>
                <a:avLst/>
                <a:gdLst>
                  <a:gd name="T0" fmla="*/ 0 w 65"/>
                  <a:gd name="T1" fmla="*/ 0 h 42"/>
                  <a:gd name="T2" fmla="*/ 27 w 65"/>
                  <a:gd name="T3" fmla="*/ 42 h 42"/>
                  <a:gd name="T4" fmla="*/ 65 w 65"/>
                  <a:gd name="T5" fmla="*/ 7 h 42"/>
                  <a:gd name="T6" fmla="*/ 0 60000 65536"/>
                  <a:gd name="T7" fmla="*/ 0 60000 65536"/>
                  <a:gd name="T8" fmla="*/ 0 60000 65536"/>
                  <a:gd name="T9" fmla="*/ 0 w 65"/>
                  <a:gd name="T10" fmla="*/ 0 h 42"/>
                  <a:gd name="T11" fmla="*/ 65 w 65"/>
                  <a:gd name="T12" fmla="*/ 42 h 42"/>
                </a:gdLst>
                <a:ahLst/>
                <a:cxnLst>
                  <a:cxn ang="T6">
                    <a:pos x="T0" y="T1"/>
                  </a:cxn>
                  <a:cxn ang="T7">
                    <a:pos x="T2" y="T3"/>
                  </a:cxn>
                  <a:cxn ang="T8">
                    <a:pos x="T4" y="T5"/>
                  </a:cxn>
                </a:cxnLst>
                <a:rect l="T9" t="T10" r="T11" b="T12"/>
                <a:pathLst>
                  <a:path w="65" h="42">
                    <a:moveTo>
                      <a:pt x="0" y="0"/>
                    </a:moveTo>
                    <a:lnTo>
                      <a:pt x="27" y="42"/>
                    </a:lnTo>
                    <a:lnTo>
                      <a:pt x="65" y="7"/>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07" name="Freeform 34"/>
            <p:cNvSpPr>
              <a:spLocks noChangeAspect="1"/>
            </p:cNvSpPr>
            <p:nvPr/>
          </p:nvSpPr>
          <p:spPr bwMode="auto">
            <a:xfrm>
              <a:off x="2367" y="4853"/>
              <a:ext cx="205" cy="177"/>
            </a:xfrm>
            <a:custGeom>
              <a:avLst/>
              <a:gdLst>
                <a:gd name="T0" fmla="*/ 65 w 205"/>
                <a:gd name="T1" fmla="*/ 0 h 177"/>
                <a:gd name="T2" fmla="*/ 205 w 205"/>
                <a:gd name="T3" fmla="*/ 145 h 177"/>
                <a:gd name="T4" fmla="*/ 152 w 205"/>
                <a:gd name="T5" fmla="*/ 177 h 177"/>
                <a:gd name="T6" fmla="*/ 0 w 205"/>
                <a:gd name="T7" fmla="*/ 15 h 177"/>
                <a:gd name="T8" fmla="*/ 65 w 205"/>
                <a:gd name="T9" fmla="*/ 0 h 177"/>
                <a:gd name="T10" fmla="*/ 0 60000 65536"/>
                <a:gd name="T11" fmla="*/ 0 60000 65536"/>
                <a:gd name="T12" fmla="*/ 0 60000 65536"/>
                <a:gd name="T13" fmla="*/ 0 60000 65536"/>
                <a:gd name="T14" fmla="*/ 0 60000 65536"/>
                <a:gd name="T15" fmla="*/ 0 w 205"/>
                <a:gd name="T16" fmla="*/ 0 h 177"/>
                <a:gd name="T17" fmla="*/ 205 w 205"/>
                <a:gd name="T18" fmla="*/ 177 h 177"/>
              </a:gdLst>
              <a:ahLst/>
              <a:cxnLst>
                <a:cxn ang="T10">
                  <a:pos x="T0" y="T1"/>
                </a:cxn>
                <a:cxn ang="T11">
                  <a:pos x="T2" y="T3"/>
                </a:cxn>
                <a:cxn ang="T12">
                  <a:pos x="T4" y="T5"/>
                </a:cxn>
                <a:cxn ang="T13">
                  <a:pos x="T6" y="T7"/>
                </a:cxn>
                <a:cxn ang="T14">
                  <a:pos x="T8" y="T9"/>
                </a:cxn>
              </a:cxnLst>
              <a:rect l="T15" t="T16" r="T17" b="T18"/>
              <a:pathLst>
                <a:path w="205" h="177">
                  <a:moveTo>
                    <a:pt x="65" y="0"/>
                  </a:moveTo>
                  <a:lnTo>
                    <a:pt x="205" y="145"/>
                  </a:lnTo>
                  <a:lnTo>
                    <a:pt x="152" y="177"/>
                  </a:lnTo>
                  <a:lnTo>
                    <a:pt x="0" y="15"/>
                  </a:lnTo>
                  <a:lnTo>
                    <a:pt x="6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8" name="Freeform 35"/>
            <p:cNvSpPr>
              <a:spLocks noChangeAspect="1"/>
            </p:cNvSpPr>
            <p:nvPr/>
          </p:nvSpPr>
          <p:spPr bwMode="auto">
            <a:xfrm>
              <a:off x="2232" y="4870"/>
              <a:ext cx="262" cy="205"/>
            </a:xfrm>
            <a:custGeom>
              <a:avLst/>
              <a:gdLst>
                <a:gd name="T0" fmla="*/ 87 w 262"/>
                <a:gd name="T1" fmla="*/ 0 h 205"/>
                <a:gd name="T2" fmla="*/ 262 w 262"/>
                <a:gd name="T3" fmla="*/ 173 h 205"/>
                <a:gd name="T4" fmla="*/ 227 w 262"/>
                <a:gd name="T5" fmla="*/ 205 h 205"/>
                <a:gd name="T6" fmla="*/ 0 w 262"/>
                <a:gd name="T7" fmla="*/ 5 h 205"/>
                <a:gd name="T8" fmla="*/ 87 w 262"/>
                <a:gd name="T9" fmla="*/ 0 h 205"/>
                <a:gd name="T10" fmla="*/ 0 60000 65536"/>
                <a:gd name="T11" fmla="*/ 0 60000 65536"/>
                <a:gd name="T12" fmla="*/ 0 60000 65536"/>
                <a:gd name="T13" fmla="*/ 0 60000 65536"/>
                <a:gd name="T14" fmla="*/ 0 60000 65536"/>
                <a:gd name="T15" fmla="*/ 0 w 262"/>
                <a:gd name="T16" fmla="*/ 0 h 205"/>
                <a:gd name="T17" fmla="*/ 262 w 262"/>
                <a:gd name="T18" fmla="*/ 205 h 205"/>
              </a:gdLst>
              <a:ahLst/>
              <a:cxnLst>
                <a:cxn ang="T10">
                  <a:pos x="T0" y="T1"/>
                </a:cxn>
                <a:cxn ang="T11">
                  <a:pos x="T2" y="T3"/>
                </a:cxn>
                <a:cxn ang="T12">
                  <a:pos x="T4" y="T5"/>
                </a:cxn>
                <a:cxn ang="T13">
                  <a:pos x="T6" y="T7"/>
                </a:cxn>
                <a:cxn ang="T14">
                  <a:pos x="T8" y="T9"/>
                </a:cxn>
              </a:cxnLst>
              <a:rect l="T15" t="T16" r="T17" b="T18"/>
              <a:pathLst>
                <a:path w="262" h="205">
                  <a:moveTo>
                    <a:pt x="87" y="0"/>
                  </a:moveTo>
                  <a:lnTo>
                    <a:pt x="262" y="173"/>
                  </a:lnTo>
                  <a:lnTo>
                    <a:pt x="227" y="205"/>
                  </a:lnTo>
                  <a:lnTo>
                    <a:pt x="0" y="5"/>
                  </a:lnTo>
                  <a:lnTo>
                    <a:pt x="8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9" name="Freeform 36"/>
            <p:cNvSpPr>
              <a:spLocks noChangeAspect="1"/>
            </p:cNvSpPr>
            <p:nvPr/>
          </p:nvSpPr>
          <p:spPr bwMode="auto">
            <a:xfrm>
              <a:off x="2099" y="4890"/>
              <a:ext cx="338" cy="250"/>
            </a:xfrm>
            <a:custGeom>
              <a:avLst/>
              <a:gdLst>
                <a:gd name="T0" fmla="*/ 85 w 338"/>
                <a:gd name="T1" fmla="*/ 0 h 250"/>
                <a:gd name="T2" fmla="*/ 338 w 338"/>
                <a:gd name="T3" fmla="*/ 208 h 250"/>
                <a:gd name="T4" fmla="*/ 308 w 338"/>
                <a:gd name="T5" fmla="*/ 250 h 250"/>
                <a:gd name="T6" fmla="*/ 0 w 338"/>
                <a:gd name="T7" fmla="*/ 30 h 250"/>
                <a:gd name="T8" fmla="*/ 85 w 338"/>
                <a:gd name="T9" fmla="*/ 0 h 250"/>
                <a:gd name="T10" fmla="*/ 0 60000 65536"/>
                <a:gd name="T11" fmla="*/ 0 60000 65536"/>
                <a:gd name="T12" fmla="*/ 0 60000 65536"/>
                <a:gd name="T13" fmla="*/ 0 60000 65536"/>
                <a:gd name="T14" fmla="*/ 0 60000 65536"/>
                <a:gd name="T15" fmla="*/ 0 w 338"/>
                <a:gd name="T16" fmla="*/ 0 h 250"/>
                <a:gd name="T17" fmla="*/ 338 w 338"/>
                <a:gd name="T18" fmla="*/ 250 h 250"/>
              </a:gdLst>
              <a:ahLst/>
              <a:cxnLst>
                <a:cxn ang="T10">
                  <a:pos x="T0" y="T1"/>
                </a:cxn>
                <a:cxn ang="T11">
                  <a:pos x="T2" y="T3"/>
                </a:cxn>
                <a:cxn ang="T12">
                  <a:pos x="T4" y="T5"/>
                </a:cxn>
                <a:cxn ang="T13">
                  <a:pos x="T6" y="T7"/>
                </a:cxn>
                <a:cxn ang="T14">
                  <a:pos x="T8" y="T9"/>
                </a:cxn>
              </a:cxnLst>
              <a:rect l="T15" t="T16" r="T17" b="T18"/>
              <a:pathLst>
                <a:path w="338" h="250">
                  <a:moveTo>
                    <a:pt x="85" y="0"/>
                  </a:moveTo>
                  <a:lnTo>
                    <a:pt x="338" y="208"/>
                  </a:lnTo>
                  <a:lnTo>
                    <a:pt x="308" y="250"/>
                  </a:lnTo>
                  <a:lnTo>
                    <a:pt x="0" y="30"/>
                  </a:lnTo>
                  <a:lnTo>
                    <a:pt x="8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10" name="Group 37"/>
            <p:cNvGrpSpPr>
              <a:grpSpLocks noChangeAspect="1"/>
            </p:cNvGrpSpPr>
            <p:nvPr/>
          </p:nvGrpSpPr>
          <p:grpSpPr bwMode="auto">
            <a:xfrm>
              <a:off x="3309" y="4088"/>
              <a:ext cx="980" cy="1195"/>
              <a:chOff x="3309" y="4088"/>
              <a:chExt cx="980" cy="1195"/>
            </a:xfrm>
          </p:grpSpPr>
          <p:sp>
            <p:nvSpPr>
              <p:cNvPr id="12366" name="Freeform 38"/>
              <p:cNvSpPr>
                <a:spLocks noChangeAspect="1"/>
              </p:cNvSpPr>
              <p:nvPr/>
            </p:nvSpPr>
            <p:spPr bwMode="auto">
              <a:xfrm>
                <a:off x="3309" y="4088"/>
                <a:ext cx="883" cy="1122"/>
              </a:xfrm>
              <a:custGeom>
                <a:avLst/>
                <a:gdLst>
                  <a:gd name="T0" fmla="*/ 883 w 883"/>
                  <a:gd name="T1" fmla="*/ 0 h 1122"/>
                  <a:gd name="T2" fmla="*/ 823 w 883"/>
                  <a:gd name="T3" fmla="*/ 47 h 1122"/>
                  <a:gd name="T4" fmla="*/ 780 w 883"/>
                  <a:gd name="T5" fmla="*/ 85 h 1122"/>
                  <a:gd name="T6" fmla="*/ 733 w 883"/>
                  <a:gd name="T7" fmla="*/ 135 h 1122"/>
                  <a:gd name="T8" fmla="*/ 680 w 883"/>
                  <a:gd name="T9" fmla="*/ 200 h 1122"/>
                  <a:gd name="T10" fmla="*/ 653 w 883"/>
                  <a:gd name="T11" fmla="*/ 230 h 1122"/>
                  <a:gd name="T12" fmla="*/ 633 w 883"/>
                  <a:gd name="T13" fmla="*/ 270 h 1122"/>
                  <a:gd name="T14" fmla="*/ 610 w 883"/>
                  <a:gd name="T15" fmla="*/ 330 h 1122"/>
                  <a:gd name="T16" fmla="*/ 593 w 883"/>
                  <a:gd name="T17" fmla="*/ 367 h 1122"/>
                  <a:gd name="T18" fmla="*/ 423 w 883"/>
                  <a:gd name="T19" fmla="*/ 547 h 1122"/>
                  <a:gd name="T20" fmla="*/ 398 w 883"/>
                  <a:gd name="T21" fmla="*/ 575 h 1122"/>
                  <a:gd name="T22" fmla="*/ 378 w 883"/>
                  <a:gd name="T23" fmla="*/ 605 h 1122"/>
                  <a:gd name="T24" fmla="*/ 280 w 883"/>
                  <a:gd name="T25" fmla="*/ 825 h 1122"/>
                  <a:gd name="T26" fmla="*/ 263 w 883"/>
                  <a:gd name="T27" fmla="*/ 852 h 1122"/>
                  <a:gd name="T28" fmla="*/ 243 w 883"/>
                  <a:gd name="T29" fmla="*/ 877 h 1122"/>
                  <a:gd name="T30" fmla="*/ 120 w 883"/>
                  <a:gd name="T31" fmla="*/ 1032 h 1122"/>
                  <a:gd name="T32" fmla="*/ 138 w 883"/>
                  <a:gd name="T33" fmla="*/ 1017 h 1122"/>
                  <a:gd name="T34" fmla="*/ 98 w 883"/>
                  <a:gd name="T35" fmla="*/ 1050 h 1122"/>
                  <a:gd name="T36" fmla="*/ 0 w 883"/>
                  <a:gd name="T37" fmla="*/ 1122 h 1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3"/>
                  <a:gd name="T58" fmla="*/ 0 h 1122"/>
                  <a:gd name="T59" fmla="*/ 883 w 883"/>
                  <a:gd name="T60" fmla="*/ 1122 h 1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3" h="1122">
                    <a:moveTo>
                      <a:pt x="883" y="0"/>
                    </a:moveTo>
                    <a:lnTo>
                      <a:pt x="823" y="47"/>
                    </a:lnTo>
                    <a:lnTo>
                      <a:pt x="780" y="85"/>
                    </a:lnTo>
                    <a:lnTo>
                      <a:pt x="733" y="135"/>
                    </a:lnTo>
                    <a:lnTo>
                      <a:pt x="680" y="200"/>
                    </a:lnTo>
                    <a:lnTo>
                      <a:pt x="653" y="230"/>
                    </a:lnTo>
                    <a:lnTo>
                      <a:pt x="633" y="270"/>
                    </a:lnTo>
                    <a:lnTo>
                      <a:pt x="610" y="330"/>
                    </a:lnTo>
                    <a:lnTo>
                      <a:pt x="593" y="367"/>
                    </a:lnTo>
                    <a:lnTo>
                      <a:pt x="423" y="547"/>
                    </a:lnTo>
                    <a:lnTo>
                      <a:pt x="398" y="575"/>
                    </a:lnTo>
                    <a:lnTo>
                      <a:pt x="378" y="605"/>
                    </a:lnTo>
                    <a:lnTo>
                      <a:pt x="280" y="825"/>
                    </a:lnTo>
                    <a:lnTo>
                      <a:pt x="263" y="852"/>
                    </a:lnTo>
                    <a:lnTo>
                      <a:pt x="243" y="877"/>
                    </a:lnTo>
                    <a:lnTo>
                      <a:pt x="120" y="1032"/>
                    </a:lnTo>
                    <a:lnTo>
                      <a:pt x="138" y="1017"/>
                    </a:lnTo>
                    <a:lnTo>
                      <a:pt x="98" y="1050"/>
                    </a:lnTo>
                    <a:lnTo>
                      <a:pt x="0" y="1122"/>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7" name="Freeform 39"/>
              <p:cNvSpPr>
                <a:spLocks noChangeAspect="1"/>
              </p:cNvSpPr>
              <p:nvPr/>
            </p:nvSpPr>
            <p:spPr bwMode="auto">
              <a:xfrm>
                <a:off x="3349" y="4125"/>
                <a:ext cx="883" cy="1123"/>
              </a:xfrm>
              <a:custGeom>
                <a:avLst/>
                <a:gdLst>
                  <a:gd name="T0" fmla="*/ 883 w 883"/>
                  <a:gd name="T1" fmla="*/ 0 h 1123"/>
                  <a:gd name="T2" fmla="*/ 823 w 883"/>
                  <a:gd name="T3" fmla="*/ 48 h 1123"/>
                  <a:gd name="T4" fmla="*/ 780 w 883"/>
                  <a:gd name="T5" fmla="*/ 83 h 1123"/>
                  <a:gd name="T6" fmla="*/ 733 w 883"/>
                  <a:gd name="T7" fmla="*/ 135 h 1123"/>
                  <a:gd name="T8" fmla="*/ 680 w 883"/>
                  <a:gd name="T9" fmla="*/ 200 h 1123"/>
                  <a:gd name="T10" fmla="*/ 653 w 883"/>
                  <a:gd name="T11" fmla="*/ 230 h 1123"/>
                  <a:gd name="T12" fmla="*/ 630 w 883"/>
                  <a:gd name="T13" fmla="*/ 270 h 1123"/>
                  <a:gd name="T14" fmla="*/ 608 w 883"/>
                  <a:gd name="T15" fmla="*/ 330 h 1123"/>
                  <a:gd name="T16" fmla="*/ 593 w 883"/>
                  <a:gd name="T17" fmla="*/ 368 h 1123"/>
                  <a:gd name="T18" fmla="*/ 423 w 883"/>
                  <a:gd name="T19" fmla="*/ 548 h 1123"/>
                  <a:gd name="T20" fmla="*/ 398 w 883"/>
                  <a:gd name="T21" fmla="*/ 575 h 1123"/>
                  <a:gd name="T22" fmla="*/ 378 w 883"/>
                  <a:gd name="T23" fmla="*/ 605 h 1123"/>
                  <a:gd name="T24" fmla="*/ 280 w 883"/>
                  <a:gd name="T25" fmla="*/ 825 h 1123"/>
                  <a:gd name="T26" fmla="*/ 263 w 883"/>
                  <a:gd name="T27" fmla="*/ 853 h 1123"/>
                  <a:gd name="T28" fmla="*/ 243 w 883"/>
                  <a:gd name="T29" fmla="*/ 878 h 1123"/>
                  <a:gd name="T30" fmla="*/ 120 w 883"/>
                  <a:gd name="T31" fmla="*/ 1033 h 1123"/>
                  <a:gd name="T32" fmla="*/ 138 w 883"/>
                  <a:gd name="T33" fmla="*/ 1018 h 1123"/>
                  <a:gd name="T34" fmla="*/ 98 w 883"/>
                  <a:gd name="T35" fmla="*/ 1050 h 1123"/>
                  <a:gd name="T36" fmla="*/ 0 w 883"/>
                  <a:gd name="T37" fmla="*/ 1123 h 1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3"/>
                  <a:gd name="T58" fmla="*/ 0 h 1123"/>
                  <a:gd name="T59" fmla="*/ 883 w 883"/>
                  <a:gd name="T60" fmla="*/ 1123 h 1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3" h="1123">
                    <a:moveTo>
                      <a:pt x="883" y="0"/>
                    </a:moveTo>
                    <a:lnTo>
                      <a:pt x="823" y="48"/>
                    </a:lnTo>
                    <a:lnTo>
                      <a:pt x="780" y="83"/>
                    </a:lnTo>
                    <a:lnTo>
                      <a:pt x="733" y="135"/>
                    </a:lnTo>
                    <a:lnTo>
                      <a:pt x="680" y="200"/>
                    </a:lnTo>
                    <a:lnTo>
                      <a:pt x="653" y="230"/>
                    </a:lnTo>
                    <a:lnTo>
                      <a:pt x="630" y="270"/>
                    </a:lnTo>
                    <a:lnTo>
                      <a:pt x="608" y="330"/>
                    </a:lnTo>
                    <a:lnTo>
                      <a:pt x="593" y="368"/>
                    </a:lnTo>
                    <a:lnTo>
                      <a:pt x="423" y="548"/>
                    </a:lnTo>
                    <a:lnTo>
                      <a:pt x="398" y="575"/>
                    </a:lnTo>
                    <a:lnTo>
                      <a:pt x="378" y="605"/>
                    </a:lnTo>
                    <a:lnTo>
                      <a:pt x="280" y="825"/>
                    </a:lnTo>
                    <a:lnTo>
                      <a:pt x="263" y="853"/>
                    </a:lnTo>
                    <a:lnTo>
                      <a:pt x="243" y="878"/>
                    </a:lnTo>
                    <a:lnTo>
                      <a:pt x="120" y="1033"/>
                    </a:lnTo>
                    <a:lnTo>
                      <a:pt x="138" y="1018"/>
                    </a:lnTo>
                    <a:lnTo>
                      <a:pt x="98" y="1050"/>
                    </a:lnTo>
                    <a:lnTo>
                      <a:pt x="0" y="1123"/>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8" name="Freeform 40"/>
              <p:cNvSpPr>
                <a:spLocks noChangeAspect="1"/>
              </p:cNvSpPr>
              <p:nvPr/>
            </p:nvSpPr>
            <p:spPr bwMode="auto">
              <a:xfrm>
                <a:off x="3407" y="4163"/>
                <a:ext cx="882" cy="1120"/>
              </a:xfrm>
              <a:custGeom>
                <a:avLst/>
                <a:gdLst>
                  <a:gd name="T0" fmla="*/ 882 w 882"/>
                  <a:gd name="T1" fmla="*/ 0 h 1120"/>
                  <a:gd name="T2" fmla="*/ 822 w 882"/>
                  <a:gd name="T3" fmla="*/ 45 h 1120"/>
                  <a:gd name="T4" fmla="*/ 780 w 882"/>
                  <a:gd name="T5" fmla="*/ 82 h 1120"/>
                  <a:gd name="T6" fmla="*/ 732 w 882"/>
                  <a:gd name="T7" fmla="*/ 135 h 1120"/>
                  <a:gd name="T8" fmla="*/ 680 w 882"/>
                  <a:gd name="T9" fmla="*/ 200 h 1120"/>
                  <a:gd name="T10" fmla="*/ 652 w 882"/>
                  <a:gd name="T11" fmla="*/ 230 h 1120"/>
                  <a:gd name="T12" fmla="*/ 630 w 882"/>
                  <a:gd name="T13" fmla="*/ 270 h 1120"/>
                  <a:gd name="T14" fmla="*/ 607 w 882"/>
                  <a:gd name="T15" fmla="*/ 330 h 1120"/>
                  <a:gd name="T16" fmla="*/ 590 w 882"/>
                  <a:gd name="T17" fmla="*/ 367 h 1120"/>
                  <a:gd name="T18" fmla="*/ 422 w 882"/>
                  <a:gd name="T19" fmla="*/ 547 h 1120"/>
                  <a:gd name="T20" fmla="*/ 397 w 882"/>
                  <a:gd name="T21" fmla="*/ 575 h 1120"/>
                  <a:gd name="T22" fmla="*/ 377 w 882"/>
                  <a:gd name="T23" fmla="*/ 605 h 1120"/>
                  <a:gd name="T24" fmla="*/ 280 w 882"/>
                  <a:gd name="T25" fmla="*/ 825 h 1120"/>
                  <a:gd name="T26" fmla="*/ 262 w 882"/>
                  <a:gd name="T27" fmla="*/ 852 h 1120"/>
                  <a:gd name="T28" fmla="*/ 242 w 882"/>
                  <a:gd name="T29" fmla="*/ 877 h 1120"/>
                  <a:gd name="T30" fmla="*/ 120 w 882"/>
                  <a:gd name="T31" fmla="*/ 1032 h 1120"/>
                  <a:gd name="T32" fmla="*/ 137 w 882"/>
                  <a:gd name="T33" fmla="*/ 1017 h 1120"/>
                  <a:gd name="T34" fmla="*/ 97 w 882"/>
                  <a:gd name="T35" fmla="*/ 1050 h 1120"/>
                  <a:gd name="T36" fmla="*/ 0 w 882"/>
                  <a:gd name="T37" fmla="*/ 1120 h 1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2"/>
                  <a:gd name="T58" fmla="*/ 0 h 1120"/>
                  <a:gd name="T59" fmla="*/ 882 w 882"/>
                  <a:gd name="T60" fmla="*/ 1120 h 1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2" h="1120">
                    <a:moveTo>
                      <a:pt x="882" y="0"/>
                    </a:moveTo>
                    <a:lnTo>
                      <a:pt x="822" y="45"/>
                    </a:lnTo>
                    <a:lnTo>
                      <a:pt x="780" y="82"/>
                    </a:lnTo>
                    <a:lnTo>
                      <a:pt x="732" y="135"/>
                    </a:lnTo>
                    <a:lnTo>
                      <a:pt x="680" y="200"/>
                    </a:lnTo>
                    <a:lnTo>
                      <a:pt x="652" y="230"/>
                    </a:lnTo>
                    <a:lnTo>
                      <a:pt x="630" y="270"/>
                    </a:lnTo>
                    <a:lnTo>
                      <a:pt x="607" y="330"/>
                    </a:lnTo>
                    <a:lnTo>
                      <a:pt x="590" y="367"/>
                    </a:lnTo>
                    <a:lnTo>
                      <a:pt x="422" y="547"/>
                    </a:lnTo>
                    <a:lnTo>
                      <a:pt x="397" y="575"/>
                    </a:lnTo>
                    <a:lnTo>
                      <a:pt x="377" y="605"/>
                    </a:lnTo>
                    <a:lnTo>
                      <a:pt x="280" y="825"/>
                    </a:lnTo>
                    <a:lnTo>
                      <a:pt x="262" y="852"/>
                    </a:lnTo>
                    <a:lnTo>
                      <a:pt x="242" y="877"/>
                    </a:lnTo>
                    <a:lnTo>
                      <a:pt x="120" y="1032"/>
                    </a:lnTo>
                    <a:lnTo>
                      <a:pt x="137" y="1017"/>
                    </a:lnTo>
                    <a:lnTo>
                      <a:pt x="97" y="1050"/>
                    </a:lnTo>
                    <a:lnTo>
                      <a:pt x="0" y="1120"/>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11" name="Freeform 41"/>
            <p:cNvSpPr>
              <a:spLocks noChangeAspect="1"/>
            </p:cNvSpPr>
            <p:nvPr/>
          </p:nvSpPr>
          <p:spPr bwMode="auto">
            <a:xfrm>
              <a:off x="4409" y="5040"/>
              <a:ext cx="450" cy="535"/>
            </a:xfrm>
            <a:custGeom>
              <a:avLst/>
              <a:gdLst>
                <a:gd name="T0" fmla="*/ 450 w 450"/>
                <a:gd name="T1" fmla="*/ 0 h 535"/>
                <a:gd name="T2" fmla="*/ 143 w 450"/>
                <a:gd name="T3" fmla="*/ 128 h 535"/>
                <a:gd name="T4" fmla="*/ 63 w 450"/>
                <a:gd name="T5" fmla="*/ 163 h 535"/>
                <a:gd name="T6" fmla="*/ 0 w 450"/>
                <a:gd name="T7" fmla="*/ 205 h 535"/>
                <a:gd name="T8" fmla="*/ 33 w 450"/>
                <a:gd name="T9" fmla="*/ 230 h 535"/>
                <a:gd name="T10" fmla="*/ 68 w 450"/>
                <a:gd name="T11" fmla="*/ 230 h 535"/>
                <a:gd name="T12" fmla="*/ 105 w 450"/>
                <a:gd name="T13" fmla="*/ 230 h 535"/>
                <a:gd name="T14" fmla="*/ 135 w 450"/>
                <a:gd name="T15" fmla="*/ 250 h 535"/>
                <a:gd name="T16" fmla="*/ 148 w 450"/>
                <a:gd name="T17" fmla="*/ 285 h 535"/>
                <a:gd name="T18" fmla="*/ 155 w 450"/>
                <a:gd name="T19" fmla="*/ 340 h 535"/>
                <a:gd name="T20" fmla="*/ 185 w 450"/>
                <a:gd name="T21" fmla="*/ 385 h 535"/>
                <a:gd name="T22" fmla="*/ 223 w 450"/>
                <a:gd name="T23" fmla="*/ 420 h 535"/>
                <a:gd name="T24" fmla="*/ 255 w 450"/>
                <a:gd name="T25" fmla="*/ 458 h 535"/>
                <a:gd name="T26" fmla="*/ 313 w 450"/>
                <a:gd name="T27" fmla="*/ 535 h 535"/>
                <a:gd name="T28" fmla="*/ 305 w 450"/>
                <a:gd name="T29" fmla="*/ 463 h 535"/>
                <a:gd name="T30" fmla="*/ 285 w 450"/>
                <a:gd name="T31" fmla="*/ 383 h 535"/>
                <a:gd name="T32" fmla="*/ 275 w 450"/>
                <a:gd name="T33" fmla="*/ 338 h 535"/>
                <a:gd name="T34" fmla="*/ 275 w 450"/>
                <a:gd name="T35" fmla="*/ 300 h 535"/>
                <a:gd name="T36" fmla="*/ 290 w 450"/>
                <a:gd name="T37" fmla="*/ 228 h 535"/>
                <a:gd name="T38" fmla="*/ 305 w 450"/>
                <a:gd name="T39" fmla="*/ 183 h 535"/>
                <a:gd name="T40" fmla="*/ 328 w 450"/>
                <a:gd name="T41" fmla="*/ 140 h 535"/>
                <a:gd name="T42" fmla="*/ 388 w 450"/>
                <a:gd name="T43" fmla="*/ 75 h 535"/>
                <a:gd name="T44" fmla="*/ 450 w 450"/>
                <a:gd name="T45" fmla="*/ 0 h 5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50"/>
                <a:gd name="T70" fmla="*/ 0 h 535"/>
                <a:gd name="T71" fmla="*/ 450 w 450"/>
                <a:gd name="T72" fmla="*/ 535 h 5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50" h="535">
                  <a:moveTo>
                    <a:pt x="450" y="0"/>
                  </a:moveTo>
                  <a:lnTo>
                    <a:pt x="143" y="128"/>
                  </a:lnTo>
                  <a:lnTo>
                    <a:pt x="63" y="163"/>
                  </a:lnTo>
                  <a:lnTo>
                    <a:pt x="0" y="205"/>
                  </a:lnTo>
                  <a:lnTo>
                    <a:pt x="33" y="230"/>
                  </a:lnTo>
                  <a:lnTo>
                    <a:pt x="68" y="230"/>
                  </a:lnTo>
                  <a:lnTo>
                    <a:pt x="105" y="230"/>
                  </a:lnTo>
                  <a:lnTo>
                    <a:pt x="135" y="250"/>
                  </a:lnTo>
                  <a:lnTo>
                    <a:pt x="148" y="285"/>
                  </a:lnTo>
                  <a:lnTo>
                    <a:pt x="155" y="340"/>
                  </a:lnTo>
                  <a:lnTo>
                    <a:pt x="185" y="385"/>
                  </a:lnTo>
                  <a:lnTo>
                    <a:pt x="223" y="420"/>
                  </a:lnTo>
                  <a:lnTo>
                    <a:pt x="255" y="458"/>
                  </a:lnTo>
                  <a:lnTo>
                    <a:pt x="313" y="535"/>
                  </a:lnTo>
                  <a:lnTo>
                    <a:pt x="305" y="463"/>
                  </a:lnTo>
                  <a:lnTo>
                    <a:pt x="285" y="383"/>
                  </a:lnTo>
                  <a:lnTo>
                    <a:pt x="275" y="338"/>
                  </a:lnTo>
                  <a:lnTo>
                    <a:pt x="275" y="300"/>
                  </a:lnTo>
                  <a:lnTo>
                    <a:pt x="290" y="228"/>
                  </a:lnTo>
                  <a:lnTo>
                    <a:pt x="305" y="183"/>
                  </a:lnTo>
                  <a:lnTo>
                    <a:pt x="328" y="140"/>
                  </a:lnTo>
                  <a:lnTo>
                    <a:pt x="388" y="75"/>
                  </a:lnTo>
                  <a:lnTo>
                    <a:pt x="45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2" name="Freeform 42"/>
            <p:cNvSpPr>
              <a:spLocks noChangeAspect="1"/>
            </p:cNvSpPr>
            <p:nvPr/>
          </p:nvSpPr>
          <p:spPr bwMode="auto">
            <a:xfrm>
              <a:off x="4432" y="4905"/>
              <a:ext cx="775" cy="233"/>
            </a:xfrm>
            <a:custGeom>
              <a:avLst/>
              <a:gdLst>
                <a:gd name="T0" fmla="*/ 775 w 775"/>
                <a:gd name="T1" fmla="*/ 108 h 233"/>
                <a:gd name="T2" fmla="*/ 720 w 775"/>
                <a:gd name="T3" fmla="*/ 53 h 233"/>
                <a:gd name="T4" fmla="*/ 645 w 775"/>
                <a:gd name="T5" fmla="*/ 23 h 233"/>
                <a:gd name="T6" fmla="*/ 585 w 775"/>
                <a:gd name="T7" fmla="*/ 8 h 233"/>
                <a:gd name="T8" fmla="*/ 535 w 775"/>
                <a:gd name="T9" fmla="*/ 0 h 233"/>
                <a:gd name="T10" fmla="*/ 452 w 775"/>
                <a:gd name="T11" fmla="*/ 5 h 233"/>
                <a:gd name="T12" fmla="*/ 410 w 775"/>
                <a:gd name="T13" fmla="*/ 15 h 233"/>
                <a:gd name="T14" fmla="*/ 307 w 775"/>
                <a:gd name="T15" fmla="*/ 35 h 233"/>
                <a:gd name="T16" fmla="*/ 237 w 775"/>
                <a:gd name="T17" fmla="*/ 58 h 233"/>
                <a:gd name="T18" fmla="*/ 145 w 775"/>
                <a:gd name="T19" fmla="*/ 95 h 233"/>
                <a:gd name="T20" fmla="*/ 290 w 775"/>
                <a:gd name="T21" fmla="*/ 93 h 233"/>
                <a:gd name="T22" fmla="*/ 70 w 775"/>
                <a:gd name="T23" fmla="*/ 180 h 233"/>
                <a:gd name="T24" fmla="*/ 32 w 775"/>
                <a:gd name="T25" fmla="*/ 203 h 233"/>
                <a:gd name="T26" fmla="*/ 0 w 775"/>
                <a:gd name="T27" fmla="*/ 233 h 233"/>
                <a:gd name="T28" fmla="*/ 222 w 775"/>
                <a:gd name="T29" fmla="*/ 160 h 233"/>
                <a:gd name="T30" fmla="*/ 360 w 775"/>
                <a:gd name="T31" fmla="*/ 118 h 233"/>
                <a:gd name="T32" fmla="*/ 455 w 775"/>
                <a:gd name="T33" fmla="*/ 80 h 233"/>
                <a:gd name="T34" fmla="*/ 470 w 775"/>
                <a:gd name="T35" fmla="*/ 80 h 233"/>
                <a:gd name="T36" fmla="*/ 557 w 775"/>
                <a:gd name="T37" fmla="*/ 85 h 233"/>
                <a:gd name="T38" fmla="*/ 775 w 775"/>
                <a:gd name="T39" fmla="*/ 108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75"/>
                <a:gd name="T61" fmla="*/ 0 h 233"/>
                <a:gd name="T62" fmla="*/ 775 w 775"/>
                <a:gd name="T63" fmla="*/ 233 h 2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75" h="233">
                  <a:moveTo>
                    <a:pt x="775" y="108"/>
                  </a:moveTo>
                  <a:lnTo>
                    <a:pt x="720" y="53"/>
                  </a:lnTo>
                  <a:lnTo>
                    <a:pt x="645" y="23"/>
                  </a:lnTo>
                  <a:lnTo>
                    <a:pt x="585" y="8"/>
                  </a:lnTo>
                  <a:lnTo>
                    <a:pt x="535" y="0"/>
                  </a:lnTo>
                  <a:lnTo>
                    <a:pt x="452" y="5"/>
                  </a:lnTo>
                  <a:lnTo>
                    <a:pt x="410" y="15"/>
                  </a:lnTo>
                  <a:lnTo>
                    <a:pt x="307" y="35"/>
                  </a:lnTo>
                  <a:lnTo>
                    <a:pt x="237" y="58"/>
                  </a:lnTo>
                  <a:lnTo>
                    <a:pt x="145" y="95"/>
                  </a:lnTo>
                  <a:lnTo>
                    <a:pt x="290" y="93"/>
                  </a:lnTo>
                  <a:lnTo>
                    <a:pt x="70" y="180"/>
                  </a:lnTo>
                  <a:lnTo>
                    <a:pt x="32" y="203"/>
                  </a:lnTo>
                  <a:lnTo>
                    <a:pt x="0" y="233"/>
                  </a:lnTo>
                  <a:lnTo>
                    <a:pt x="222" y="160"/>
                  </a:lnTo>
                  <a:lnTo>
                    <a:pt x="360" y="118"/>
                  </a:lnTo>
                  <a:lnTo>
                    <a:pt x="455" y="80"/>
                  </a:lnTo>
                  <a:lnTo>
                    <a:pt x="470" y="80"/>
                  </a:lnTo>
                  <a:lnTo>
                    <a:pt x="557" y="85"/>
                  </a:lnTo>
                  <a:lnTo>
                    <a:pt x="775" y="10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13" name="Group 43"/>
            <p:cNvGrpSpPr>
              <a:grpSpLocks noChangeAspect="1"/>
            </p:cNvGrpSpPr>
            <p:nvPr/>
          </p:nvGrpSpPr>
          <p:grpSpPr bwMode="auto">
            <a:xfrm>
              <a:off x="4209" y="2855"/>
              <a:ext cx="468" cy="735"/>
              <a:chOff x="4209" y="2855"/>
              <a:chExt cx="468" cy="735"/>
            </a:xfrm>
          </p:grpSpPr>
          <p:sp>
            <p:nvSpPr>
              <p:cNvPr id="12364" name="Freeform 44"/>
              <p:cNvSpPr>
                <a:spLocks noChangeAspect="1"/>
              </p:cNvSpPr>
              <p:nvPr/>
            </p:nvSpPr>
            <p:spPr bwMode="auto">
              <a:xfrm>
                <a:off x="4267" y="2855"/>
                <a:ext cx="410" cy="315"/>
              </a:xfrm>
              <a:custGeom>
                <a:avLst/>
                <a:gdLst>
                  <a:gd name="T0" fmla="*/ 0 w 410"/>
                  <a:gd name="T1" fmla="*/ 315 h 315"/>
                  <a:gd name="T2" fmla="*/ 192 w 410"/>
                  <a:gd name="T3" fmla="*/ 100 h 315"/>
                  <a:gd name="T4" fmla="*/ 225 w 410"/>
                  <a:gd name="T5" fmla="*/ 75 h 315"/>
                  <a:gd name="T6" fmla="*/ 270 w 410"/>
                  <a:gd name="T7" fmla="*/ 58 h 315"/>
                  <a:gd name="T8" fmla="*/ 410 w 410"/>
                  <a:gd name="T9" fmla="*/ 0 h 315"/>
                  <a:gd name="T10" fmla="*/ 0 w 410"/>
                  <a:gd name="T11" fmla="*/ 315 h 315"/>
                  <a:gd name="T12" fmla="*/ 0 60000 65536"/>
                  <a:gd name="T13" fmla="*/ 0 60000 65536"/>
                  <a:gd name="T14" fmla="*/ 0 60000 65536"/>
                  <a:gd name="T15" fmla="*/ 0 60000 65536"/>
                  <a:gd name="T16" fmla="*/ 0 60000 65536"/>
                  <a:gd name="T17" fmla="*/ 0 60000 65536"/>
                  <a:gd name="T18" fmla="*/ 0 w 410"/>
                  <a:gd name="T19" fmla="*/ 0 h 315"/>
                  <a:gd name="T20" fmla="*/ 410 w 410"/>
                  <a:gd name="T21" fmla="*/ 315 h 315"/>
                </a:gdLst>
                <a:ahLst/>
                <a:cxnLst>
                  <a:cxn ang="T12">
                    <a:pos x="T0" y="T1"/>
                  </a:cxn>
                  <a:cxn ang="T13">
                    <a:pos x="T2" y="T3"/>
                  </a:cxn>
                  <a:cxn ang="T14">
                    <a:pos x="T4" y="T5"/>
                  </a:cxn>
                  <a:cxn ang="T15">
                    <a:pos x="T6" y="T7"/>
                  </a:cxn>
                  <a:cxn ang="T16">
                    <a:pos x="T8" y="T9"/>
                  </a:cxn>
                  <a:cxn ang="T17">
                    <a:pos x="T10" y="T11"/>
                  </a:cxn>
                </a:cxnLst>
                <a:rect l="T18" t="T19" r="T20" b="T21"/>
                <a:pathLst>
                  <a:path w="410" h="315">
                    <a:moveTo>
                      <a:pt x="0" y="315"/>
                    </a:moveTo>
                    <a:lnTo>
                      <a:pt x="192" y="100"/>
                    </a:lnTo>
                    <a:lnTo>
                      <a:pt x="225" y="75"/>
                    </a:lnTo>
                    <a:lnTo>
                      <a:pt x="270" y="58"/>
                    </a:lnTo>
                    <a:lnTo>
                      <a:pt x="410" y="0"/>
                    </a:lnTo>
                    <a:lnTo>
                      <a:pt x="0" y="315"/>
                    </a:lnTo>
                    <a:close/>
                  </a:path>
                </a:pathLst>
              </a:custGeom>
              <a:solidFill>
                <a:srgbClr val="FF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5" name="Freeform 45"/>
              <p:cNvSpPr>
                <a:spLocks noChangeAspect="1"/>
              </p:cNvSpPr>
              <p:nvPr/>
            </p:nvSpPr>
            <p:spPr bwMode="auto">
              <a:xfrm>
                <a:off x="4209" y="3370"/>
                <a:ext cx="180" cy="220"/>
              </a:xfrm>
              <a:custGeom>
                <a:avLst/>
                <a:gdLst>
                  <a:gd name="T0" fmla="*/ 0 w 180"/>
                  <a:gd name="T1" fmla="*/ 220 h 220"/>
                  <a:gd name="T2" fmla="*/ 180 w 180"/>
                  <a:gd name="T3" fmla="*/ 0 h 220"/>
                  <a:gd name="T4" fmla="*/ 103 w 180"/>
                  <a:gd name="T5" fmla="*/ 148 h 220"/>
                  <a:gd name="T6" fmla="*/ 80 w 180"/>
                  <a:gd name="T7" fmla="*/ 175 h 220"/>
                  <a:gd name="T8" fmla="*/ 48 w 180"/>
                  <a:gd name="T9" fmla="*/ 198 h 220"/>
                  <a:gd name="T10" fmla="*/ 0 w 180"/>
                  <a:gd name="T11" fmla="*/ 220 h 220"/>
                  <a:gd name="T12" fmla="*/ 0 60000 65536"/>
                  <a:gd name="T13" fmla="*/ 0 60000 65536"/>
                  <a:gd name="T14" fmla="*/ 0 60000 65536"/>
                  <a:gd name="T15" fmla="*/ 0 60000 65536"/>
                  <a:gd name="T16" fmla="*/ 0 60000 65536"/>
                  <a:gd name="T17" fmla="*/ 0 60000 65536"/>
                  <a:gd name="T18" fmla="*/ 0 w 180"/>
                  <a:gd name="T19" fmla="*/ 0 h 220"/>
                  <a:gd name="T20" fmla="*/ 180 w 180"/>
                  <a:gd name="T21" fmla="*/ 220 h 220"/>
                </a:gdLst>
                <a:ahLst/>
                <a:cxnLst>
                  <a:cxn ang="T12">
                    <a:pos x="T0" y="T1"/>
                  </a:cxn>
                  <a:cxn ang="T13">
                    <a:pos x="T2" y="T3"/>
                  </a:cxn>
                  <a:cxn ang="T14">
                    <a:pos x="T4" y="T5"/>
                  </a:cxn>
                  <a:cxn ang="T15">
                    <a:pos x="T6" y="T7"/>
                  </a:cxn>
                  <a:cxn ang="T16">
                    <a:pos x="T8" y="T9"/>
                  </a:cxn>
                  <a:cxn ang="T17">
                    <a:pos x="T10" y="T11"/>
                  </a:cxn>
                </a:cxnLst>
                <a:rect l="T18" t="T19" r="T20" b="T21"/>
                <a:pathLst>
                  <a:path w="180" h="220">
                    <a:moveTo>
                      <a:pt x="0" y="220"/>
                    </a:moveTo>
                    <a:lnTo>
                      <a:pt x="180" y="0"/>
                    </a:lnTo>
                    <a:lnTo>
                      <a:pt x="103" y="148"/>
                    </a:lnTo>
                    <a:lnTo>
                      <a:pt x="80" y="175"/>
                    </a:lnTo>
                    <a:lnTo>
                      <a:pt x="48" y="198"/>
                    </a:lnTo>
                    <a:lnTo>
                      <a:pt x="0" y="220"/>
                    </a:lnTo>
                    <a:close/>
                  </a:path>
                </a:pathLst>
              </a:custGeom>
              <a:solidFill>
                <a:srgbClr val="FF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14" name="Freeform 46"/>
            <p:cNvSpPr>
              <a:spLocks noChangeAspect="1"/>
            </p:cNvSpPr>
            <p:nvPr/>
          </p:nvSpPr>
          <p:spPr bwMode="auto">
            <a:xfrm>
              <a:off x="3932" y="2243"/>
              <a:ext cx="1572" cy="2197"/>
            </a:xfrm>
            <a:custGeom>
              <a:avLst/>
              <a:gdLst>
                <a:gd name="T0" fmla="*/ 1407 w 1572"/>
                <a:gd name="T1" fmla="*/ 407 h 2197"/>
                <a:gd name="T2" fmla="*/ 1475 w 1572"/>
                <a:gd name="T3" fmla="*/ 490 h 2197"/>
                <a:gd name="T4" fmla="*/ 1542 w 1572"/>
                <a:gd name="T5" fmla="*/ 727 h 2197"/>
                <a:gd name="T6" fmla="*/ 1557 w 1572"/>
                <a:gd name="T7" fmla="*/ 817 h 2197"/>
                <a:gd name="T8" fmla="*/ 1572 w 1572"/>
                <a:gd name="T9" fmla="*/ 1212 h 2197"/>
                <a:gd name="T10" fmla="*/ 1565 w 1572"/>
                <a:gd name="T11" fmla="*/ 1430 h 2197"/>
                <a:gd name="T12" fmla="*/ 1535 w 1572"/>
                <a:gd name="T13" fmla="*/ 1697 h 2197"/>
                <a:gd name="T14" fmla="*/ 1452 w 1572"/>
                <a:gd name="T15" fmla="*/ 1950 h 2197"/>
                <a:gd name="T16" fmla="*/ 1415 w 1572"/>
                <a:gd name="T17" fmla="*/ 2122 h 2197"/>
                <a:gd name="T18" fmla="*/ 1415 w 1572"/>
                <a:gd name="T19" fmla="*/ 2197 h 2197"/>
                <a:gd name="T20" fmla="*/ 1242 w 1572"/>
                <a:gd name="T21" fmla="*/ 2167 h 2197"/>
                <a:gd name="T22" fmla="*/ 1132 w 1572"/>
                <a:gd name="T23" fmla="*/ 2175 h 2197"/>
                <a:gd name="T24" fmla="*/ 1027 w 1572"/>
                <a:gd name="T25" fmla="*/ 2167 h 2197"/>
                <a:gd name="T26" fmla="*/ 775 w 1572"/>
                <a:gd name="T27" fmla="*/ 2077 h 2197"/>
                <a:gd name="T28" fmla="*/ 722 w 1572"/>
                <a:gd name="T29" fmla="*/ 2085 h 2197"/>
                <a:gd name="T30" fmla="*/ 700 w 1572"/>
                <a:gd name="T31" fmla="*/ 2017 h 2197"/>
                <a:gd name="T32" fmla="*/ 595 w 1572"/>
                <a:gd name="T33" fmla="*/ 1957 h 2197"/>
                <a:gd name="T34" fmla="*/ 415 w 1572"/>
                <a:gd name="T35" fmla="*/ 1892 h 2197"/>
                <a:gd name="T36" fmla="*/ 305 w 1572"/>
                <a:gd name="T37" fmla="*/ 1802 h 2197"/>
                <a:gd name="T38" fmla="*/ 170 w 1572"/>
                <a:gd name="T39" fmla="*/ 1765 h 2197"/>
                <a:gd name="T40" fmla="*/ 297 w 1572"/>
                <a:gd name="T41" fmla="*/ 1130 h 2197"/>
                <a:gd name="T42" fmla="*/ 290 w 1572"/>
                <a:gd name="T43" fmla="*/ 912 h 2197"/>
                <a:gd name="T44" fmla="*/ 185 w 1572"/>
                <a:gd name="T45" fmla="*/ 795 h 2197"/>
                <a:gd name="T46" fmla="*/ 297 w 1572"/>
                <a:gd name="T47" fmla="*/ 742 h 2197"/>
                <a:gd name="T48" fmla="*/ 312 w 1572"/>
                <a:gd name="T49" fmla="*/ 712 h 2197"/>
                <a:gd name="T50" fmla="*/ 320 w 1572"/>
                <a:gd name="T51" fmla="*/ 660 h 2197"/>
                <a:gd name="T52" fmla="*/ 312 w 1572"/>
                <a:gd name="T53" fmla="*/ 577 h 2197"/>
                <a:gd name="T54" fmla="*/ 245 w 1572"/>
                <a:gd name="T55" fmla="*/ 527 h 2197"/>
                <a:gd name="T56" fmla="*/ 125 w 1572"/>
                <a:gd name="T57" fmla="*/ 467 h 2197"/>
                <a:gd name="T58" fmla="*/ 42 w 1572"/>
                <a:gd name="T59" fmla="*/ 460 h 2197"/>
                <a:gd name="T60" fmla="*/ 15 w 1572"/>
                <a:gd name="T61" fmla="*/ 467 h 2197"/>
                <a:gd name="T62" fmla="*/ 0 w 1572"/>
                <a:gd name="T63" fmla="*/ 430 h 2197"/>
                <a:gd name="T64" fmla="*/ 65 w 1572"/>
                <a:gd name="T65" fmla="*/ 340 h 2197"/>
                <a:gd name="T66" fmla="*/ 155 w 1572"/>
                <a:gd name="T67" fmla="*/ 332 h 2197"/>
                <a:gd name="T68" fmla="*/ 237 w 1572"/>
                <a:gd name="T69" fmla="*/ 227 h 2197"/>
                <a:gd name="T70" fmla="*/ 400 w 1572"/>
                <a:gd name="T71" fmla="*/ 205 h 2197"/>
                <a:gd name="T72" fmla="*/ 685 w 1572"/>
                <a:gd name="T73" fmla="*/ 130 h 2197"/>
                <a:gd name="T74" fmla="*/ 782 w 1572"/>
                <a:gd name="T75" fmla="*/ 0 h 2197"/>
                <a:gd name="T76" fmla="*/ 850 w 1572"/>
                <a:gd name="T77" fmla="*/ 145 h 2197"/>
                <a:gd name="T78" fmla="*/ 957 w 1572"/>
                <a:gd name="T79" fmla="*/ 205 h 2197"/>
                <a:gd name="T80" fmla="*/ 1382 w 1572"/>
                <a:gd name="T81" fmla="*/ 585 h 2197"/>
                <a:gd name="T82" fmla="*/ 1407 w 1572"/>
                <a:gd name="T83" fmla="*/ 407 h 21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72"/>
                <a:gd name="T127" fmla="*/ 0 h 2197"/>
                <a:gd name="T128" fmla="*/ 1572 w 1572"/>
                <a:gd name="T129" fmla="*/ 2197 h 21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72" h="2197">
                  <a:moveTo>
                    <a:pt x="1407" y="407"/>
                  </a:moveTo>
                  <a:lnTo>
                    <a:pt x="1475" y="490"/>
                  </a:lnTo>
                  <a:lnTo>
                    <a:pt x="1542" y="727"/>
                  </a:lnTo>
                  <a:lnTo>
                    <a:pt x="1557" y="817"/>
                  </a:lnTo>
                  <a:lnTo>
                    <a:pt x="1572" y="1212"/>
                  </a:lnTo>
                  <a:lnTo>
                    <a:pt x="1565" y="1430"/>
                  </a:lnTo>
                  <a:lnTo>
                    <a:pt x="1535" y="1697"/>
                  </a:lnTo>
                  <a:lnTo>
                    <a:pt x="1452" y="1950"/>
                  </a:lnTo>
                  <a:lnTo>
                    <a:pt x="1415" y="2122"/>
                  </a:lnTo>
                  <a:lnTo>
                    <a:pt x="1415" y="2197"/>
                  </a:lnTo>
                  <a:lnTo>
                    <a:pt x="1242" y="2167"/>
                  </a:lnTo>
                  <a:lnTo>
                    <a:pt x="1132" y="2175"/>
                  </a:lnTo>
                  <a:lnTo>
                    <a:pt x="1027" y="2167"/>
                  </a:lnTo>
                  <a:lnTo>
                    <a:pt x="775" y="2077"/>
                  </a:lnTo>
                  <a:lnTo>
                    <a:pt x="722" y="2085"/>
                  </a:lnTo>
                  <a:lnTo>
                    <a:pt x="700" y="2017"/>
                  </a:lnTo>
                  <a:lnTo>
                    <a:pt x="595" y="1957"/>
                  </a:lnTo>
                  <a:lnTo>
                    <a:pt x="415" y="1892"/>
                  </a:lnTo>
                  <a:lnTo>
                    <a:pt x="305" y="1802"/>
                  </a:lnTo>
                  <a:lnTo>
                    <a:pt x="170" y="1765"/>
                  </a:lnTo>
                  <a:lnTo>
                    <a:pt x="297" y="1130"/>
                  </a:lnTo>
                  <a:lnTo>
                    <a:pt x="290" y="912"/>
                  </a:lnTo>
                  <a:lnTo>
                    <a:pt x="185" y="795"/>
                  </a:lnTo>
                  <a:lnTo>
                    <a:pt x="297" y="742"/>
                  </a:lnTo>
                  <a:lnTo>
                    <a:pt x="312" y="712"/>
                  </a:lnTo>
                  <a:lnTo>
                    <a:pt x="320" y="660"/>
                  </a:lnTo>
                  <a:lnTo>
                    <a:pt x="312" y="577"/>
                  </a:lnTo>
                  <a:lnTo>
                    <a:pt x="245" y="527"/>
                  </a:lnTo>
                  <a:lnTo>
                    <a:pt x="125" y="467"/>
                  </a:lnTo>
                  <a:lnTo>
                    <a:pt x="42" y="460"/>
                  </a:lnTo>
                  <a:lnTo>
                    <a:pt x="15" y="467"/>
                  </a:lnTo>
                  <a:lnTo>
                    <a:pt x="0" y="430"/>
                  </a:lnTo>
                  <a:lnTo>
                    <a:pt x="65" y="340"/>
                  </a:lnTo>
                  <a:lnTo>
                    <a:pt x="155" y="332"/>
                  </a:lnTo>
                  <a:lnTo>
                    <a:pt x="237" y="227"/>
                  </a:lnTo>
                  <a:lnTo>
                    <a:pt x="400" y="205"/>
                  </a:lnTo>
                  <a:lnTo>
                    <a:pt x="685" y="130"/>
                  </a:lnTo>
                  <a:lnTo>
                    <a:pt x="782" y="0"/>
                  </a:lnTo>
                  <a:lnTo>
                    <a:pt x="850" y="145"/>
                  </a:lnTo>
                  <a:lnTo>
                    <a:pt x="957" y="205"/>
                  </a:lnTo>
                  <a:lnTo>
                    <a:pt x="1382" y="585"/>
                  </a:lnTo>
                  <a:lnTo>
                    <a:pt x="1407" y="40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5" name="Freeform 47"/>
            <p:cNvSpPr>
              <a:spLocks noChangeAspect="1"/>
            </p:cNvSpPr>
            <p:nvPr/>
          </p:nvSpPr>
          <p:spPr bwMode="auto">
            <a:xfrm>
              <a:off x="4769" y="2188"/>
              <a:ext cx="578" cy="727"/>
            </a:xfrm>
            <a:custGeom>
              <a:avLst/>
              <a:gdLst>
                <a:gd name="T0" fmla="*/ 143 w 578"/>
                <a:gd name="T1" fmla="*/ 45 h 727"/>
                <a:gd name="T2" fmla="*/ 0 w 578"/>
                <a:gd name="T3" fmla="*/ 185 h 727"/>
                <a:gd name="T4" fmla="*/ 113 w 578"/>
                <a:gd name="T5" fmla="*/ 257 h 727"/>
                <a:gd name="T6" fmla="*/ 135 w 578"/>
                <a:gd name="T7" fmla="*/ 277 h 727"/>
                <a:gd name="T8" fmla="*/ 143 w 578"/>
                <a:gd name="T9" fmla="*/ 300 h 727"/>
                <a:gd name="T10" fmla="*/ 153 w 578"/>
                <a:gd name="T11" fmla="*/ 327 h 727"/>
                <a:gd name="T12" fmla="*/ 170 w 578"/>
                <a:gd name="T13" fmla="*/ 362 h 727"/>
                <a:gd name="T14" fmla="*/ 185 w 578"/>
                <a:gd name="T15" fmla="*/ 392 h 727"/>
                <a:gd name="T16" fmla="*/ 205 w 578"/>
                <a:gd name="T17" fmla="*/ 425 h 727"/>
                <a:gd name="T18" fmla="*/ 228 w 578"/>
                <a:gd name="T19" fmla="*/ 455 h 727"/>
                <a:gd name="T20" fmla="*/ 235 w 578"/>
                <a:gd name="T21" fmla="*/ 467 h 727"/>
                <a:gd name="T22" fmla="*/ 250 w 578"/>
                <a:gd name="T23" fmla="*/ 482 h 727"/>
                <a:gd name="T24" fmla="*/ 268 w 578"/>
                <a:gd name="T25" fmla="*/ 497 h 727"/>
                <a:gd name="T26" fmla="*/ 293 w 578"/>
                <a:gd name="T27" fmla="*/ 512 h 727"/>
                <a:gd name="T28" fmla="*/ 325 w 578"/>
                <a:gd name="T29" fmla="*/ 525 h 727"/>
                <a:gd name="T30" fmla="*/ 363 w 578"/>
                <a:gd name="T31" fmla="*/ 535 h 727"/>
                <a:gd name="T32" fmla="*/ 415 w 578"/>
                <a:gd name="T33" fmla="*/ 547 h 727"/>
                <a:gd name="T34" fmla="*/ 468 w 578"/>
                <a:gd name="T35" fmla="*/ 565 h 727"/>
                <a:gd name="T36" fmla="*/ 465 w 578"/>
                <a:gd name="T37" fmla="*/ 585 h 727"/>
                <a:gd name="T38" fmla="*/ 555 w 578"/>
                <a:gd name="T39" fmla="*/ 727 h 727"/>
                <a:gd name="T40" fmla="*/ 553 w 578"/>
                <a:gd name="T41" fmla="*/ 600 h 727"/>
                <a:gd name="T42" fmla="*/ 578 w 578"/>
                <a:gd name="T43" fmla="*/ 472 h 727"/>
                <a:gd name="T44" fmla="*/ 200 w 578"/>
                <a:gd name="T45" fmla="*/ 0 h 727"/>
                <a:gd name="T46" fmla="*/ 143 w 578"/>
                <a:gd name="T47" fmla="*/ 45 h 72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8"/>
                <a:gd name="T73" fmla="*/ 0 h 727"/>
                <a:gd name="T74" fmla="*/ 578 w 578"/>
                <a:gd name="T75" fmla="*/ 727 h 72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8" h="727">
                  <a:moveTo>
                    <a:pt x="143" y="45"/>
                  </a:moveTo>
                  <a:lnTo>
                    <a:pt x="0" y="185"/>
                  </a:lnTo>
                  <a:lnTo>
                    <a:pt x="113" y="257"/>
                  </a:lnTo>
                  <a:lnTo>
                    <a:pt x="135" y="277"/>
                  </a:lnTo>
                  <a:lnTo>
                    <a:pt x="143" y="300"/>
                  </a:lnTo>
                  <a:lnTo>
                    <a:pt x="153" y="327"/>
                  </a:lnTo>
                  <a:lnTo>
                    <a:pt x="170" y="362"/>
                  </a:lnTo>
                  <a:lnTo>
                    <a:pt x="185" y="392"/>
                  </a:lnTo>
                  <a:lnTo>
                    <a:pt x="205" y="425"/>
                  </a:lnTo>
                  <a:lnTo>
                    <a:pt x="228" y="455"/>
                  </a:lnTo>
                  <a:lnTo>
                    <a:pt x="235" y="467"/>
                  </a:lnTo>
                  <a:lnTo>
                    <a:pt x="250" y="482"/>
                  </a:lnTo>
                  <a:lnTo>
                    <a:pt x="268" y="497"/>
                  </a:lnTo>
                  <a:lnTo>
                    <a:pt x="293" y="512"/>
                  </a:lnTo>
                  <a:lnTo>
                    <a:pt x="325" y="525"/>
                  </a:lnTo>
                  <a:lnTo>
                    <a:pt x="363" y="535"/>
                  </a:lnTo>
                  <a:lnTo>
                    <a:pt x="415" y="547"/>
                  </a:lnTo>
                  <a:lnTo>
                    <a:pt x="468" y="565"/>
                  </a:lnTo>
                  <a:lnTo>
                    <a:pt x="465" y="585"/>
                  </a:lnTo>
                  <a:lnTo>
                    <a:pt x="555" y="727"/>
                  </a:lnTo>
                  <a:lnTo>
                    <a:pt x="553" y="600"/>
                  </a:lnTo>
                  <a:lnTo>
                    <a:pt x="578" y="472"/>
                  </a:lnTo>
                  <a:lnTo>
                    <a:pt x="200" y="0"/>
                  </a:lnTo>
                  <a:lnTo>
                    <a:pt x="143" y="45"/>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6" name="Freeform 48"/>
            <p:cNvSpPr>
              <a:spLocks noChangeAspect="1"/>
            </p:cNvSpPr>
            <p:nvPr/>
          </p:nvSpPr>
          <p:spPr bwMode="auto">
            <a:xfrm>
              <a:off x="4862" y="1660"/>
              <a:ext cx="882" cy="1030"/>
            </a:xfrm>
            <a:custGeom>
              <a:avLst/>
              <a:gdLst>
                <a:gd name="T0" fmla="*/ 882 w 882"/>
                <a:gd name="T1" fmla="*/ 283 h 1030"/>
                <a:gd name="T2" fmla="*/ 882 w 882"/>
                <a:gd name="T3" fmla="*/ 355 h 1030"/>
                <a:gd name="T4" fmla="*/ 867 w 882"/>
                <a:gd name="T5" fmla="*/ 415 h 1030"/>
                <a:gd name="T6" fmla="*/ 852 w 882"/>
                <a:gd name="T7" fmla="*/ 453 h 1030"/>
                <a:gd name="T8" fmla="*/ 825 w 882"/>
                <a:gd name="T9" fmla="*/ 493 h 1030"/>
                <a:gd name="T10" fmla="*/ 752 w 882"/>
                <a:gd name="T11" fmla="*/ 588 h 1030"/>
                <a:gd name="T12" fmla="*/ 735 w 882"/>
                <a:gd name="T13" fmla="*/ 610 h 1030"/>
                <a:gd name="T14" fmla="*/ 737 w 882"/>
                <a:gd name="T15" fmla="*/ 630 h 1030"/>
                <a:gd name="T16" fmla="*/ 735 w 882"/>
                <a:gd name="T17" fmla="*/ 660 h 1030"/>
                <a:gd name="T18" fmla="*/ 722 w 882"/>
                <a:gd name="T19" fmla="*/ 693 h 1030"/>
                <a:gd name="T20" fmla="*/ 700 w 882"/>
                <a:gd name="T21" fmla="*/ 723 h 1030"/>
                <a:gd name="T22" fmla="*/ 667 w 882"/>
                <a:gd name="T23" fmla="*/ 763 h 1030"/>
                <a:gd name="T24" fmla="*/ 640 w 882"/>
                <a:gd name="T25" fmla="*/ 790 h 1030"/>
                <a:gd name="T26" fmla="*/ 625 w 882"/>
                <a:gd name="T27" fmla="*/ 825 h 1030"/>
                <a:gd name="T28" fmla="*/ 620 w 882"/>
                <a:gd name="T29" fmla="*/ 843 h 1030"/>
                <a:gd name="T30" fmla="*/ 607 w 882"/>
                <a:gd name="T31" fmla="*/ 860 h 1030"/>
                <a:gd name="T32" fmla="*/ 590 w 882"/>
                <a:gd name="T33" fmla="*/ 875 h 1030"/>
                <a:gd name="T34" fmla="*/ 567 w 882"/>
                <a:gd name="T35" fmla="*/ 888 h 1030"/>
                <a:gd name="T36" fmla="*/ 505 w 882"/>
                <a:gd name="T37" fmla="*/ 985 h 1030"/>
                <a:gd name="T38" fmla="*/ 485 w 882"/>
                <a:gd name="T39" fmla="*/ 1023 h 1030"/>
                <a:gd name="T40" fmla="*/ 472 w 882"/>
                <a:gd name="T41" fmla="*/ 1028 h 1030"/>
                <a:gd name="T42" fmla="*/ 455 w 882"/>
                <a:gd name="T43" fmla="*/ 1030 h 1030"/>
                <a:gd name="T44" fmla="*/ 430 w 882"/>
                <a:gd name="T45" fmla="*/ 1030 h 1030"/>
                <a:gd name="T46" fmla="*/ 402 w 882"/>
                <a:gd name="T47" fmla="*/ 1028 h 1030"/>
                <a:gd name="T48" fmla="*/ 382 w 882"/>
                <a:gd name="T49" fmla="*/ 1020 h 1030"/>
                <a:gd name="T50" fmla="*/ 362 w 882"/>
                <a:gd name="T51" fmla="*/ 1000 h 1030"/>
                <a:gd name="T52" fmla="*/ 272 w 882"/>
                <a:gd name="T53" fmla="*/ 920 h 1030"/>
                <a:gd name="T54" fmla="*/ 247 w 882"/>
                <a:gd name="T55" fmla="*/ 898 h 1030"/>
                <a:gd name="T56" fmla="*/ 222 w 882"/>
                <a:gd name="T57" fmla="*/ 875 h 1030"/>
                <a:gd name="T58" fmla="*/ 170 w 882"/>
                <a:gd name="T59" fmla="*/ 815 h 1030"/>
                <a:gd name="T60" fmla="*/ 150 w 882"/>
                <a:gd name="T61" fmla="*/ 780 h 1030"/>
                <a:gd name="T62" fmla="*/ 140 w 882"/>
                <a:gd name="T63" fmla="*/ 755 h 1030"/>
                <a:gd name="T64" fmla="*/ 135 w 882"/>
                <a:gd name="T65" fmla="*/ 733 h 1030"/>
                <a:gd name="T66" fmla="*/ 132 w 882"/>
                <a:gd name="T67" fmla="*/ 688 h 1030"/>
                <a:gd name="T68" fmla="*/ 132 w 882"/>
                <a:gd name="T69" fmla="*/ 653 h 1030"/>
                <a:gd name="T70" fmla="*/ 137 w 882"/>
                <a:gd name="T71" fmla="*/ 615 h 1030"/>
                <a:gd name="T72" fmla="*/ 140 w 882"/>
                <a:gd name="T73" fmla="*/ 583 h 1030"/>
                <a:gd name="T74" fmla="*/ 90 w 882"/>
                <a:gd name="T75" fmla="*/ 558 h 1030"/>
                <a:gd name="T76" fmla="*/ 0 w 882"/>
                <a:gd name="T77" fmla="*/ 408 h 1030"/>
                <a:gd name="T78" fmla="*/ 150 w 882"/>
                <a:gd name="T79" fmla="*/ 75 h 1030"/>
                <a:gd name="T80" fmla="*/ 522 w 882"/>
                <a:gd name="T81" fmla="*/ 0 h 1030"/>
                <a:gd name="T82" fmla="*/ 882 w 882"/>
                <a:gd name="T83" fmla="*/ 283 h 10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2"/>
                <a:gd name="T127" fmla="*/ 0 h 1030"/>
                <a:gd name="T128" fmla="*/ 882 w 882"/>
                <a:gd name="T129" fmla="*/ 1030 h 10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2" h="1030">
                  <a:moveTo>
                    <a:pt x="882" y="283"/>
                  </a:moveTo>
                  <a:lnTo>
                    <a:pt x="882" y="355"/>
                  </a:lnTo>
                  <a:lnTo>
                    <a:pt x="867" y="415"/>
                  </a:lnTo>
                  <a:lnTo>
                    <a:pt x="852" y="453"/>
                  </a:lnTo>
                  <a:lnTo>
                    <a:pt x="825" y="493"/>
                  </a:lnTo>
                  <a:lnTo>
                    <a:pt x="752" y="588"/>
                  </a:lnTo>
                  <a:lnTo>
                    <a:pt x="735" y="610"/>
                  </a:lnTo>
                  <a:lnTo>
                    <a:pt x="737" y="630"/>
                  </a:lnTo>
                  <a:lnTo>
                    <a:pt x="735" y="660"/>
                  </a:lnTo>
                  <a:lnTo>
                    <a:pt x="722" y="693"/>
                  </a:lnTo>
                  <a:lnTo>
                    <a:pt x="700" y="723"/>
                  </a:lnTo>
                  <a:lnTo>
                    <a:pt x="667" y="763"/>
                  </a:lnTo>
                  <a:lnTo>
                    <a:pt x="640" y="790"/>
                  </a:lnTo>
                  <a:lnTo>
                    <a:pt x="625" y="825"/>
                  </a:lnTo>
                  <a:lnTo>
                    <a:pt x="620" y="843"/>
                  </a:lnTo>
                  <a:lnTo>
                    <a:pt x="607" y="860"/>
                  </a:lnTo>
                  <a:lnTo>
                    <a:pt x="590" y="875"/>
                  </a:lnTo>
                  <a:lnTo>
                    <a:pt x="567" y="888"/>
                  </a:lnTo>
                  <a:lnTo>
                    <a:pt x="505" y="985"/>
                  </a:lnTo>
                  <a:lnTo>
                    <a:pt x="485" y="1023"/>
                  </a:lnTo>
                  <a:lnTo>
                    <a:pt x="472" y="1028"/>
                  </a:lnTo>
                  <a:lnTo>
                    <a:pt x="455" y="1030"/>
                  </a:lnTo>
                  <a:lnTo>
                    <a:pt x="430" y="1030"/>
                  </a:lnTo>
                  <a:lnTo>
                    <a:pt x="402" y="1028"/>
                  </a:lnTo>
                  <a:lnTo>
                    <a:pt x="382" y="1020"/>
                  </a:lnTo>
                  <a:lnTo>
                    <a:pt x="362" y="1000"/>
                  </a:lnTo>
                  <a:lnTo>
                    <a:pt x="272" y="920"/>
                  </a:lnTo>
                  <a:lnTo>
                    <a:pt x="247" y="898"/>
                  </a:lnTo>
                  <a:lnTo>
                    <a:pt x="222" y="875"/>
                  </a:lnTo>
                  <a:lnTo>
                    <a:pt x="170" y="815"/>
                  </a:lnTo>
                  <a:lnTo>
                    <a:pt x="150" y="780"/>
                  </a:lnTo>
                  <a:lnTo>
                    <a:pt x="140" y="755"/>
                  </a:lnTo>
                  <a:lnTo>
                    <a:pt x="135" y="733"/>
                  </a:lnTo>
                  <a:lnTo>
                    <a:pt x="132" y="688"/>
                  </a:lnTo>
                  <a:lnTo>
                    <a:pt x="132" y="653"/>
                  </a:lnTo>
                  <a:lnTo>
                    <a:pt x="137" y="615"/>
                  </a:lnTo>
                  <a:lnTo>
                    <a:pt x="140" y="583"/>
                  </a:lnTo>
                  <a:lnTo>
                    <a:pt x="90" y="558"/>
                  </a:lnTo>
                  <a:lnTo>
                    <a:pt x="0" y="408"/>
                  </a:lnTo>
                  <a:lnTo>
                    <a:pt x="150" y="75"/>
                  </a:lnTo>
                  <a:lnTo>
                    <a:pt x="522" y="0"/>
                  </a:lnTo>
                  <a:lnTo>
                    <a:pt x="882" y="283"/>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7" name="Freeform 49"/>
            <p:cNvSpPr>
              <a:spLocks noChangeAspect="1"/>
            </p:cNvSpPr>
            <p:nvPr/>
          </p:nvSpPr>
          <p:spPr bwMode="auto">
            <a:xfrm>
              <a:off x="4702" y="1443"/>
              <a:ext cx="1147" cy="790"/>
            </a:xfrm>
            <a:custGeom>
              <a:avLst/>
              <a:gdLst>
                <a:gd name="T0" fmla="*/ 1117 w 1147"/>
                <a:gd name="T1" fmla="*/ 405 h 790"/>
                <a:gd name="T2" fmla="*/ 1057 w 1147"/>
                <a:gd name="T3" fmla="*/ 285 h 790"/>
                <a:gd name="T4" fmla="*/ 975 w 1147"/>
                <a:gd name="T5" fmla="*/ 185 h 790"/>
                <a:gd name="T6" fmla="*/ 862 w 1147"/>
                <a:gd name="T7" fmla="*/ 115 h 790"/>
                <a:gd name="T8" fmla="*/ 762 w 1147"/>
                <a:gd name="T9" fmla="*/ 40 h 790"/>
                <a:gd name="T10" fmla="*/ 662 w 1147"/>
                <a:gd name="T11" fmla="*/ 5 h 790"/>
                <a:gd name="T12" fmla="*/ 582 w 1147"/>
                <a:gd name="T13" fmla="*/ 2 h 790"/>
                <a:gd name="T14" fmla="*/ 522 w 1147"/>
                <a:gd name="T15" fmla="*/ 22 h 790"/>
                <a:gd name="T16" fmla="*/ 457 w 1147"/>
                <a:gd name="T17" fmla="*/ 52 h 790"/>
                <a:gd name="T18" fmla="*/ 432 w 1147"/>
                <a:gd name="T19" fmla="*/ 87 h 790"/>
                <a:gd name="T20" fmla="*/ 335 w 1147"/>
                <a:gd name="T21" fmla="*/ 75 h 790"/>
                <a:gd name="T22" fmla="*/ 315 w 1147"/>
                <a:gd name="T23" fmla="*/ 115 h 790"/>
                <a:gd name="T24" fmla="*/ 287 w 1147"/>
                <a:gd name="T25" fmla="*/ 167 h 790"/>
                <a:gd name="T26" fmla="*/ 125 w 1147"/>
                <a:gd name="T27" fmla="*/ 202 h 790"/>
                <a:gd name="T28" fmla="*/ 207 w 1147"/>
                <a:gd name="T29" fmla="*/ 270 h 790"/>
                <a:gd name="T30" fmla="*/ 100 w 1147"/>
                <a:gd name="T31" fmla="*/ 307 h 790"/>
                <a:gd name="T32" fmla="*/ 125 w 1147"/>
                <a:gd name="T33" fmla="*/ 350 h 790"/>
                <a:gd name="T34" fmla="*/ 0 w 1147"/>
                <a:gd name="T35" fmla="*/ 400 h 790"/>
                <a:gd name="T36" fmla="*/ 127 w 1147"/>
                <a:gd name="T37" fmla="*/ 440 h 790"/>
                <a:gd name="T38" fmla="*/ 85 w 1147"/>
                <a:gd name="T39" fmla="*/ 497 h 790"/>
                <a:gd name="T40" fmla="*/ 155 w 1147"/>
                <a:gd name="T41" fmla="*/ 560 h 790"/>
                <a:gd name="T42" fmla="*/ 125 w 1147"/>
                <a:gd name="T43" fmla="*/ 622 h 790"/>
                <a:gd name="T44" fmla="*/ 202 w 1147"/>
                <a:gd name="T45" fmla="*/ 782 h 790"/>
                <a:gd name="T46" fmla="*/ 265 w 1147"/>
                <a:gd name="T47" fmla="*/ 772 h 790"/>
                <a:gd name="T48" fmla="*/ 215 w 1147"/>
                <a:gd name="T49" fmla="*/ 615 h 790"/>
                <a:gd name="T50" fmla="*/ 352 w 1147"/>
                <a:gd name="T51" fmla="*/ 567 h 790"/>
                <a:gd name="T52" fmla="*/ 387 w 1147"/>
                <a:gd name="T53" fmla="*/ 585 h 790"/>
                <a:gd name="T54" fmla="*/ 372 w 1147"/>
                <a:gd name="T55" fmla="*/ 625 h 790"/>
                <a:gd name="T56" fmla="*/ 400 w 1147"/>
                <a:gd name="T57" fmla="*/ 595 h 790"/>
                <a:gd name="T58" fmla="*/ 485 w 1147"/>
                <a:gd name="T59" fmla="*/ 485 h 790"/>
                <a:gd name="T60" fmla="*/ 612 w 1147"/>
                <a:gd name="T61" fmla="*/ 382 h 790"/>
                <a:gd name="T62" fmla="*/ 702 w 1147"/>
                <a:gd name="T63" fmla="*/ 360 h 790"/>
                <a:gd name="T64" fmla="*/ 922 w 1147"/>
                <a:gd name="T65" fmla="*/ 485 h 790"/>
                <a:gd name="T66" fmla="*/ 1035 w 1147"/>
                <a:gd name="T67" fmla="*/ 512 h 790"/>
                <a:gd name="T68" fmla="*/ 1147 w 1147"/>
                <a:gd name="T69" fmla="*/ 447 h 7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790"/>
                <a:gd name="T107" fmla="*/ 1147 w 1147"/>
                <a:gd name="T108" fmla="*/ 790 h 7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790">
                  <a:moveTo>
                    <a:pt x="1147" y="447"/>
                  </a:moveTo>
                  <a:lnTo>
                    <a:pt x="1117" y="405"/>
                  </a:lnTo>
                  <a:lnTo>
                    <a:pt x="1102" y="375"/>
                  </a:lnTo>
                  <a:lnTo>
                    <a:pt x="1057" y="285"/>
                  </a:lnTo>
                  <a:lnTo>
                    <a:pt x="1020" y="225"/>
                  </a:lnTo>
                  <a:lnTo>
                    <a:pt x="975" y="185"/>
                  </a:lnTo>
                  <a:lnTo>
                    <a:pt x="930" y="150"/>
                  </a:lnTo>
                  <a:lnTo>
                    <a:pt x="862" y="115"/>
                  </a:lnTo>
                  <a:lnTo>
                    <a:pt x="800" y="62"/>
                  </a:lnTo>
                  <a:lnTo>
                    <a:pt x="762" y="40"/>
                  </a:lnTo>
                  <a:lnTo>
                    <a:pt x="717" y="22"/>
                  </a:lnTo>
                  <a:lnTo>
                    <a:pt x="662" y="5"/>
                  </a:lnTo>
                  <a:lnTo>
                    <a:pt x="617" y="0"/>
                  </a:lnTo>
                  <a:lnTo>
                    <a:pt x="582" y="2"/>
                  </a:lnTo>
                  <a:lnTo>
                    <a:pt x="552" y="10"/>
                  </a:lnTo>
                  <a:lnTo>
                    <a:pt x="522" y="22"/>
                  </a:lnTo>
                  <a:lnTo>
                    <a:pt x="477" y="47"/>
                  </a:lnTo>
                  <a:lnTo>
                    <a:pt x="457" y="52"/>
                  </a:lnTo>
                  <a:lnTo>
                    <a:pt x="442" y="65"/>
                  </a:lnTo>
                  <a:lnTo>
                    <a:pt x="432" y="87"/>
                  </a:lnTo>
                  <a:lnTo>
                    <a:pt x="380" y="50"/>
                  </a:lnTo>
                  <a:lnTo>
                    <a:pt x="335" y="75"/>
                  </a:lnTo>
                  <a:lnTo>
                    <a:pt x="320" y="102"/>
                  </a:lnTo>
                  <a:lnTo>
                    <a:pt x="315" y="115"/>
                  </a:lnTo>
                  <a:lnTo>
                    <a:pt x="305" y="132"/>
                  </a:lnTo>
                  <a:lnTo>
                    <a:pt x="287" y="167"/>
                  </a:lnTo>
                  <a:lnTo>
                    <a:pt x="195" y="207"/>
                  </a:lnTo>
                  <a:lnTo>
                    <a:pt x="125" y="202"/>
                  </a:lnTo>
                  <a:lnTo>
                    <a:pt x="195" y="240"/>
                  </a:lnTo>
                  <a:lnTo>
                    <a:pt x="207" y="270"/>
                  </a:lnTo>
                  <a:lnTo>
                    <a:pt x="195" y="285"/>
                  </a:lnTo>
                  <a:lnTo>
                    <a:pt x="100" y="307"/>
                  </a:lnTo>
                  <a:lnTo>
                    <a:pt x="52" y="305"/>
                  </a:lnTo>
                  <a:lnTo>
                    <a:pt x="125" y="350"/>
                  </a:lnTo>
                  <a:lnTo>
                    <a:pt x="100" y="380"/>
                  </a:lnTo>
                  <a:lnTo>
                    <a:pt x="0" y="400"/>
                  </a:lnTo>
                  <a:lnTo>
                    <a:pt x="30" y="432"/>
                  </a:lnTo>
                  <a:lnTo>
                    <a:pt x="127" y="440"/>
                  </a:lnTo>
                  <a:lnTo>
                    <a:pt x="140" y="455"/>
                  </a:lnTo>
                  <a:lnTo>
                    <a:pt x="85" y="497"/>
                  </a:lnTo>
                  <a:lnTo>
                    <a:pt x="75" y="532"/>
                  </a:lnTo>
                  <a:lnTo>
                    <a:pt x="155" y="560"/>
                  </a:lnTo>
                  <a:lnTo>
                    <a:pt x="125" y="602"/>
                  </a:lnTo>
                  <a:lnTo>
                    <a:pt x="125" y="622"/>
                  </a:lnTo>
                  <a:lnTo>
                    <a:pt x="132" y="640"/>
                  </a:lnTo>
                  <a:lnTo>
                    <a:pt x="202" y="782"/>
                  </a:lnTo>
                  <a:lnTo>
                    <a:pt x="252" y="790"/>
                  </a:lnTo>
                  <a:lnTo>
                    <a:pt x="265" y="772"/>
                  </a:lnTo>
                  <a:lnTo>
                    <a:pt x="255" y="752"/>
                  </a:lnTo>
                  <a:lnTo>
                    <a:pt x="215" y="615"/>
                  </a:lnTo>
                  <a:lnTo>
                    <a:pt x="245" y="545"/>
                  </a:lnTo>
                  <a:lnTo>
                    <a:pt x="352" y="567"/>
                  </a:lnTo>
                  <a:lnTo>
                    <a:pt x="377" y="552"/>
                  </a:lnTo>
                  <a:lnTo>
                    <a:pt x="387" y="585"/>
                  </a:lnTo>
                  <a:lnTo>
                    <a:pt x="385" y="602"/>
                  </a:lnTo>
                  <a:lnTo>
                    <a:pt x="372" y="625"/>
                  </a:lnTo>
                  <a:lnTo>
                    <a:pt x="390" y="627"/>
                  </a:lnTo>
                  <a:lnTo>
                    <a:pt x="400" y="595"/>
                  </a:lnTo>
                  <a:lnTo>
                    <a:pt x="402" y="567"/>
                  </a:lnTo>
                  <a:lnTo>
                    <a:pt x="485" y="485"/>
                  </a:lnTo>
                  <a:lnTo>
                    <a:pt x="545" y="390"/>
                  </a:lnTo>
                  <a:lnTo>
                    <a:pt x="612" y="382"/>
                  </a:lnTo>
                  <a:lnTo>
                    <a:pt x="602" y="272"/>
                  </a:lnTo>
                  <a:lnTo>
                    <a:pt x="702" y="360"/>
                  </a:lnTo>
                  <a:lnTo>
                    <a:pt x="820" y="400"/>
                  </a:lnTo>
                  <a:lnTo>
                    <a:pt x="922" y="485"/>
                  </a:lnTo>
                  <a:lnTo>
                    <a:pt x="995" y="502"/>
                  </a:lnTo>
                  <a:lnTo>
                    <a:pt x="1035" y="512"/>
                  </a:lnTo>
                  <a:lnTo>
                    <a:pt x="1095" y="515"/>
                  </a:lnTo>
                  <a:lnTo>
                    <a:pt x="1147" y="447"/>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8" name="Freeform 50"/>
            <p:cNvSpPr>
              <a:spLocks noChangeAspect="1"/>
            </p:cNvSpPr>
            <p:nvPr/>
          </p:nvSpPr>
          <p:spPr bwMode="auto">
            <a:xfrm>
              <a:off x="4869" y="1938"/>
              <a:ext cx="273" cy="75"/>
            </a:xfrm>
            <a:custGeom>
              <a:avLst/>
              <a:gdLst>
                <a:gd name="T0" fmla="*/ 243 w 273"/>
                <a:gd name="T1" fmla="*/ 0 h 75"/>
                <a:gd name="T2" fmla="*/ 273 w 273"/>
                <a:gd name="T3" fmla="*/ 15 h 75"/>
                <a:gd name="T4" fmla="*/ 243 w 273"/>
                <a:gd name="T5" fmla="*/ 35 h 75"/>
                <a:gd name="T6" fmla="*/ 213 w 273"/>
                <a:gd name="T7" fmla="*/ 55 h 75"/>
                <a:gd name="T8" fmla="*/ 195 w 273"/>
                <a:gd name="T9" fmla="*/ 67 h 75"/>
                <a:gd name="T10" fmla="*/ 175 w 273"/>
                <a:gd name="T11" fmla="*/ 75 h 75"/>
                <a:gd name="T12" fmla="*/ 150 w 273"/>
                <a:gd name="T13" fmla="*/ 67 h 75"/>
                <a:gd name="T14" fmla="*/ 128 w 273"/>
                <a:gd name="T15" fmla="*/ 60 h 75"/>
                <a:gd name="T16" fmla="*/ 95 w 273"/>
                <a:gd name="T17" fmla="*/ 60 h 75"/>
                <a:gd name="T18" fmla="*/ 68 w 273"/>
                <a:gd name="T19" fmla="*/ 57 h 75"/>
                <a:gd name="T20" fmla="*/ 0 w 273"/>
                <a:gd name="T21" fmla="*/ 37 h 75"/>
                <a:gd name="T22" fmla="*/ 55 w 273"/>
                <a:gd name="T23" fmla="*/ 32 h 75"/>
                <a:gd name="T24" fmla="*/ 118 w 273"/>
                <a:gd name="T25" fmla="*/ 22 h 75"/>
                <a:gd name="T26" fmla="*/ 163 w 273"/>
                <a:gd name="T27" fmla="*/ 20 h 75"/>
                <a:gd name="T28" fmla="*/ 243 w 273"/>
                <a:gd name="T29" fmla="*/ 0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75"/>
                <a:gd name="T47" fmla="*/ 273 w 273"/>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75">
                  <a:moveTo>
                    <a:pt x="243" y="0"/>
                  </a:moveTo>
                  <a:lnTo>
                    <a:pt x="273" y="15"/>
                  </a:lnTo>
                  <a:lnTo>
                    <a:pt x="243" y="35"/>
                  </a:lnTo>
                  <a:lnTo>
                    <a:pt x="213" y="55"/>
                  </a:lnTo>
                  <a:lnTo>
                    <a:pt x="195" y="67"/>
                  </a:lnTo>
                  <a:lnTo>
                    <a:pt x="175" y="75"/>
                  </a:lnTo>
                  <a:lnTo>
                    <a:pt x="150" y="67"/>
                  </a:lnTo>
                  <a:lnTo>
                    <a:pt x="128" y="60"/>
                  </a:lnTo>
                  <a:lnTo>
                    <a:pt x="95" y="60"/>
                  </a:lnTo>
                  <a:lnTo>
                    <a:pt x="68" y="57"/>
                  </a:lnTo>
                  <a:lnTo>
                    <a:pt x="0" y="37"/>
                  </a:lnTo>
                  <a:lnTo>
                    <a:pt x="55" y="32"/>
                  </a:lnTo>
                  <a:lnTo>
                    <a:pt x="118" y="22"/>
                  </a:lnTo>
                  <a:lnTo>
                    <a:pt x="163" y="20"/>
                  </a:lnTo>
                  <a:lnTo>
                    <a:pt x="243" y="0"/>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9" name="Freeform 51"/>
            <p:cNvSpPr>
              <a:spLocks noChangeAspect="1"/>
            </p:cNvSpPr>
            <p:nvPr/>
          </p:nvSpPr>
          <p:spPr bwMode="auto">
            <a:xfrm>
              <a:off x="4804" y="1860"/>
              <a:ext cx="368" cy="98"/>
            </a:xfrm>
            <a:custGeom>
              <a:avLst/>
              <a:gdLst>
                <a:gd name="T0" fmla="*/ 368 w 368"/>
                <a:gd name="T1" fmla="*/ 33 h 98"/>
                <a:gd name="T2" fmla="*/ 348 w 368"/>
                <a:gd name="T3" fmla="*/ 53 h 98"/>
                <a:gd name="T4" fmla="*/ 320 w 368"/>
                <a:gd name="T5" fmla="*/ 73 h 98"/>
                <a:gd name="T6" fmla="*/ 300 w 368"/>
                <a:gd name="T7" fmla="*/ 83 h 98"/>
                <a:gd name="T8" fmla="*/ 275 w 368"/>
                <a:gd name="T9" fmla="*/ 93 h 98"/>
                <a:gd name="T10" fmla="*/ 250 w 368"/>
                <a:gd name="T11" fmla="*/ 98 h 98"/>
                <a:gd name="T12" fmla="*/ 225 w 368"/>
                <a:gd name="T13" fmla="*/ 98 h 98"/>
                <a:gd name="T14" fmla="*/ 205 w 368"/>
                <a:gd name="T15" fmla="*/ 93 h 98"/>
                <a:gd name="T16" fmla="*/ 178 w 368"/>
                <a:gd name="T17" fmla="*/ 88 h 98"/>
                <a:gd name="T18" fmla="*/ 143 w 368"/>
                <a:gd name="T19" fmla="*/ 75 h 98"/>
                <a:gd name="T20" fmla="*/ 78 w 368"/>
                <a:gd name="T21" fmla="*/ 55 h 98"/>
                <a:gd name="T22" fmla="*/ 0 w 368"/>
                <a:gd name="T23" fmla="*/ 25 h 98"/>
                <a:gd name="T24" fmla="*/ 285 w 368"/>
                <a:gd name="T25" fmla="*/ 0 h 98"/>
                <a:gd name="T26" fmla="*/ 323 w 368"/>
                <a:gd name="T27" fmla="*/ 5 h 98"/>
                <a:gd name="T28" fmla="*/ 343 w 368"/>
                <a:gd name="T29" fmla="*/ 13 h 98"/>
                <a:gd name="T30" fmla="*/ 368 w 368"/>
                <a:gd name="T31" fmla="*/ 33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8"/>
                <a:gd name="T49" fmla="*/ 0 h 98"/>
                <a:gd name="T50" fmla="*/ 368 w 368"/>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8" h="98">
                  <a:moveTo>
                    <a:pt x="368" y="33"/>
                  </a:moveTo>
                  <a:lnTo>
                    <a:pt x="348" y="53"/>
                  </a:lnTo>
                  <a:lnTo>
                    <a:pt x="320" y="73"/>
                  </a:lnTo>
                  <a:lnTo>
                    <a:pt x="300" y="83"/>
                  </a:lnTo>
                  <a:lnTo>
                    <a:pt x="275" y="93"/>
                  </a:lnTo>
                  <a:lnTo>
                    <a:pt x="250" y="98"/>
                  </a:lnTo>
                  <a:lnTo>
                    <a:pt x="225" y="98"/>
                  </a:lnTo>
                  <a:lnTo>
                    <a:pt x="205" y="93"/>
                  </a:lnTo>
                  <a:lnTo>
                    <a:pt x="178" y="88"/>
                  </a:lnTo>
                  <a:lnTo>
                    <a:pt x="143" y="75"/>
                  </a:lnTo>
                  <a:lnTo>
                    <a:pt x="78" y="55"/>
                  </a:lnTo>
                  <a:lnTo>
                    <a:pt x="0" y="25"/>
                  </a:lnTo>
                  <a:lnTo>
                    <a:pt x="285" y="0"/>
                  </a:lnTo>
                  <a:lnTo>
                    <a:pt x="323" y="5"/>
                  </a:lnTo>
                  <a:lnTo>
                    <a:pt x="343" y="13"/>
                  </a:lnTo>
                  <a:lnTo>
                    <a:pt x="368" y="33"/>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0" name="Freeform 52"/>
            <p:cNvSpPr>
              <a:spLocks noChangeAspect="1"/>
            </p:cNvSpPr>
            <p:nvPr/>
          </p:nvSpPr>
          <p:spPr bwMode="auto">
            <a:xfrm>
              <a:off x="4874" y="1695"/>
              <a:ext cx="368" cy="125"/>
            </a:xfrm>
            <a:custGeom>
              <a:avLst/>
              <a:gdLst>
                <a:gd name="T0" fmla="*/ 345 w 368"/>
                <a:gd name="T1" fmla="*/ 40 h 125"/>
                <a:gd name="T2" fmla="*/ 368 w 368"/>
                <a:gd name="T3" fmla="*/ 78 h 125"/>
                <a:gd name="T4" fmla="*/ 303 w 368"/>
                <a:gd name="T5" fmla="*/ 125 h 125"/>
                <a:gd name="T6" fmla="*/ 118 w 368"/>
                <a:gd name="T7" fmla="*/ 93 h 125"/>
                <a:gd name="T8" fmla="*/ 75 w 368"/>
                <a:gd name="T9" fmla="*/ 73 h 125"/>
                <a:gd name="T10" fmla="*/ 38 w 368"/>
                <a:gd name="T11" fmla="*/ 45 h 125"/>
                <a:gd name="T12" fmla="*/ 0 w 368"/>
                <a:gd name="T13" fmla="*/ 10 h 125"/>
                <a:gd name="T14" fmla="*/ 75 w 368"/>
                <a:gd name="T15" fmla="*/ 30 h 125"/>
                <a:gd name="T16" fmla="*/ 93 w 368"/>
                <a:gd name="T17" fmla="*/ 28 h 125"/>
                <a:gd name="T18" fmla="*/ 133 w 368"/>
                <a:gd name="T19" fmla="*/ 13 h 125"/>
                <a:gd name="T20" fmla="*/ 163 w 368"/>
                <a:gd name="T21" fmla="*/ 3 h 125"/>
                <a:gd name="T22" fmla="*/ 193 w 368"/>
                <a:gd name="T23" fmla="*/ 0 h 125"/>
                <a:gd name="T24" fmla="*/ 228 w 368"/>
                <a:gd name="T25" fmla="*/ 0 h 125"/>
                <a:gd name="T26" fmla="*/ 278 w 368"/>
                <a:gd name="T27" fmla="*/ 8 h 125"/>
                <a:gd name="T28" fmla="*/ 318 w 368"/>
                <a:gd name="T29" fmla="*/ 20 h 125"/>
                <a:gd name="T30" fmla="*/ 345 w 368"/>
                <a:gd name="T31" fmla="*/ 40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8"/>
                <a:gd name="T49" fmla="*/ 0 h 125"/>
                <a:gd name="T50" fmla="*/ 368 w 368"/>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8" h="125">
                  <a:moveTo>
                    <a:pt x="345" y="40"/>
                  </a:moveTo>
                  <a:lnTo>
                    <a:pt x="368" y="78"/>
                  </a:lnTo>
                  <a:lnTo>
                    <a:pt x="303" y="125"/>
                  </a:lnTo>
                  <a:lnTo>
                    <a:pt x="118" y="93"/>
                  </a:lnTo>
                  <a:lnTo>
                    <a:pt x="75" y="73"/>
                  </a:lnTo>
                  <a:lnTo>
                    <a:pt x="38" y="45"/>
                  </a:lnTo>
                  <a:lnTo>
                    <a:pt x="0" y="10"/>
                  </a:lnTo>
                  <a:lnTo>
                    <a:pt x="75" y="30"/>
                  </a:lnTo>
                  <a:lnTo>
                    <a:pt x="93" y="28"/>
                  </a:lnTo>
                  <a:lnTo>
                    <a:pt x="133" y="13"/>
                  </a:lnTo>
                  <a:lnTo>
                    <a:pt x="163" y="3"/>
                  </a:lnTo>
                  <a:lnTo>
                    <a:pt x="193" y="0"/>
                  </a:lnTo>
                  <a:lnTo>
                    <a:pt x="228" y="0"/>
                  </a:lnTo>
                  <a:lnTo>
                    <a:pt x="278" y="8"/>
                  </a:lnTo>
                  <a:lnTo>
                    <a:pt x="318" y="20"/>
                  </a:lnTo>
                  <a:lnTo>
                    <a:pt x="345" y="40"/>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1" name="Freeform 53"/>
            <p:cNvSpPr>
              <a:spLocks noChangeAspect="1"/>
            </p:cNvSpPr>
            <p:nvPr/>
          </p:nvSpPr>
          <p:spPr bwMode="auto">
            <a:xfrm>
              <a:off x="4919" y="1588"/>
              <a:ext cx="330" cy="115"/>
            </a:xfrm>
            <a:custGeom>
              <a:avLst/>
              <a:gdLst>
                <a:gd name="T0" fmla="*/ 330 w 330"/>
                <a:gd name="T1" fmla="*/ 87 h 115"/>
                <a:gd name="T2" fmla="*/ 310 w 330"/>
                <a:gd name="T3" fmla="*/ 55 h 115"/>
                <a:gd name="T4" fmla="*/ 280 w 330"/>
                <a:gd name="T5" fmla="*/ 30 h 115"/>
                <a:gd name="T6" fmla="*/ 243 w 330"/>
                <a:gd name="T7" fmla="*/ 7 h 115"/>
                <a:gd name="T8" fmla="*/ 200 w 330"/>
                <a:gd name="T9" fmla="*/ 5 h 115"/>
                <a:gd name="T10" fmla="*/ 168 w 330"/>
                <a:gd name="T11" fmla="*/ 10 h 115"/>
                <a:gd name="T12" fmla="*/ 138 w 330"/>
                <a:gd name="T13" fmla="*/ 17 h 115"/>
                <a:gd name="T14" fmla="*/ 108 w 330"/>
                <a:gd name="T15" fmla="*/ 27 h 115"/>
                <a:gd name="T16" fmla="*/ 90 w 330"/>
                <a:gd name="T17" fmla="*/ 30 h 115"/>
                <a:gd name="T18" fmla="*/ 80 w 330"/>
                <a:gd name="T19" fmla="*/ 27 h 115"/>
                <a:gd name="T20" fmla="*/ 45 w 330"/>
                <a:gd name="T21" fmla="*/ 17 h 115"/>
                <a:gd name="T22" fmla="*/ 0 w 330"/>
                <a:gd name="T23" fmla="*/ 0 h 115"/>
                <a:gd name="T24" fmla="*/ 65 w 330"/>
                <a:gd name="T25" fmla="*/ 57 h 115"/>
                <a:gd name="T26" fmla="*/ 103 w 330"/>
                <a:gd name="T27" fmla="*/ 80 h 115"/>
                <a:gd name="T28" fmla="*/ 133 w 330"/>
                <a:gd name="T29" fmla="*/ 92 h 115"/>
                <a:gd name="T30" fmla="*/ 153 w 330"/>
                <a:gd name="T31" fmla="*/ 100 h 115"/>
                <a:gd name="T32" fmla="*/ 180 w 330"/>
                <a:gd name="T33" fmla="*/ 110 h 115"/>
                <a:gd name="T34" fmla="*/ 225 w 330"/>
                <a:gd name="T35" fmla="*/ 115 h 115"/>
                <a:gd name="T36" fmla="*/ 248 w 330"/>
                <a:gd name="T37" fmla="*/ 115 h 115"/>
                <a:gd name="T38" fmla="*/ 293 w 330"/>
                <a:gd name="T39" fmla="*/ 105 h 115"/>
                <a:gd name="T40" fmla="*/ 330 w 330"/>
                <a:gd name="T41" fmla="*/ 87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0"/>
                <a:gd name="T64" fmla="*/ 0 h 115"/>
                <a:gd name="T65" fmla="*/ 330 w 330"/>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0" h="115">
                  <a:moveTo>
                    <a:pt x="330" y="87"/>
                  </a:moveTo>
                  <a:lnTo>
                    <a:pt x="310" y="55"/>
                  </a:lnTo>
                  <a:lnTo>
                    <a:pt x="280" y="30"/>
                  </a:lnTo>
                  <a:lnTo>
                    <a:pt x="243" y="7"/>
                  </a:lnTo>
                  <a:lnTo>
                    <a:pt x="200" y="5"/>
                  </a:lnTo>
                  <a:lnTo>
                    <a:pt x="168" y="10"/>
                  </a:lnTo>
                  <a:lnTo>
                    <a:pt x="138" y="17"/>
                  </a:lnTo>
                  <a:lnTo>
                    <a:pt x="108" y="27"/>
                  </a:lnTo>
                  <a:lnTo>
                    <a:pt x="90" y="30"/>
                  </a:lnTo>
                  <a:lnTo>
                    <a:pt x="80" y="27"/>
                  </a:lnTo>
                  <a:lnTo>
                    <a:pt x="45" y="17"/>
                  </a:lnTo>
                  <a:lnTo>
                    <a:pt x="0" y="0"/>
                  </a:lnTo>
                  <a:lnTo>
                    <a:pt x="65" y="57"/>
                  </a:lnTo>
                  <a:lnTo>
                    <a:pt x="103" y="80"/>
                  </a:lnTo>
                  <a:lnTo>
                    <a:pt x="133" y="92"/>
                  </a:lnTo>
                  <a:lnTo>
                    <a:pt x="153" y="100"/>
                  </a:lnTo>
                  <a:lnTo>
                    <a:pt x="180" y="110"/>
                  </a:lnTo>
                  <a:lnTo>
                    <a:pt x="225" y="115"/>
                  </a:lnTo>
                  <a:lnTo>
                    <a:pt x="248" y="115"/>
                  </a:lnTo>
                  <a:lnTo>
                    <a:pt x="293" y="105"/>
                  </a:lnTo>
                  <a:lnTo>
                    <a:pt x="330" y="87"/>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2" name="Freeform 54"/>
            <p:cNvSpPr>
              <a:spLocks noChangeAspect="1"/>
            </p:cNvSpPr>
            <p:nvPr/>
          </p:nvSpPr>
          <p:spPr bwMode="auto">
            <a:xfrm>
              <a:off x="4802" y="1788"/>
              <a:ext cx="390" cy="105"/>
            </a:xfrm>
            <a:custGeom>
              <a:avLst/>
              <a:gdLst>
                <a:gd name="T0" fmla="*/ 390 w 390"/>
                <a:gd name="T1" fmla="*/ 37 h 105"/>
                <a:gd name="T2" fmla="*/ 287 w 390"/>
                <a:gd name="T3" fmla="*/ 2 h 105"/>
                <a:gd name="T4" fmla="*/ 250 w 390"/>
                <a:gd name="T5" fmla="*/ 0 h 105"/>
                <a:gd name="T6" fmla="*/ 187 w 390"/>
                <a:gd name="T7" fmla="*/ 0 h 105"/>
                <a:gd name="T8" fmla="*/ 152 w 390"/>
                <a:gd name="T9" fmla="*/ 10 h 105"/>
                <a:gd name="T10" fmla="*/ 97 w 390"/>
                <a:gd name="T11" fmla="*/ 27 h 105"/>
                <a:gd name="T12" fmla="*/ 72 w 390"/>
                <a:gd name="T13" fmla="*/ 30 h 105"/>
                <a:gd name="T14" fmla="*/ 0 w 390"/>
                <a:gd name="T15" fmla="*/ 30 h 105"/>
                <a:gd name="T16" fmla="*/ 87 w 390"/>
                <a:gd name="T17" fmla="*/ 75 h 105"/>
                <a:gd name="T18" fmla="*/ 140 w 390"/>
                <a:gd name="T19" fmla="*/ 95 h 105"/>
                <a:gd name="T20" fmla="*/ 167 w 390"/>
                <a:gd name="T21" fmla="*/ 102 h 105"/>
                <a:gd name="T22" fmla="*/ 210 w 390"/>
                <a:gd name="T23" fmla="*/ 105 h 105"/>
                <a:gd name="T24" fmla="*/ 250 w 390"/>
                <a:gd name="T25" fmla="*/ 97 h 105"/>
                <a:gd name="T26" fmla="*/ 262 w 390"/>
                <a:gd name="T27" fmla="*/ 90 h 105"/>
                <a:gd name="T28" fmla="*/ 285 w 390"/>
                <a:gd name="T29" fmla="*/ 80 h 105"/>
                <a:gd name="T30" fmla="*/ 307 w 390"/>
                <a:gd name="T31" fmla="*/ 70 h 105"/>
                <a:gd name="T32" fmla="*/ 345 w 390"/>
                <a:gd name="T33" fmla="*/ 57 h 105"/>
                <a:gd name="T34" fmla="*/ 372 w 390"/>
                <a:gd name="T35" fmla="*/ 50 h 105"/>
                <a:gd name="T36" fmla="*/ 390 w 390"/>
                <a:gd name="T37" fmla="*/ 37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0"/>
                <a:gd name="T58" fmla="*/ 0 h 105"/>
                <a:gd name="T59" fmla="*/ 390 w 390"/>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0" h="105">
                  <a:moveTo>
                    <a:pt x="390" y="37"/>
                  </a:moveTo>
                  <a:lnTo>
                    <a:pt x="287" y="2"/>
                  </a:lnTo>
                  <a:lnTo>
                    <a:pt x="250" y="0"/>
                  </a:lnTo>
                  <a:lnTo>
                    <a:pt x="187" y="0"/>
                  </a:lnTo>
                  <a:lnTo>
                    <a:pt x="152" y="10"/>
                  </a:lnTo>
                  <a:lnTo>
                    <a:pt x="97" y="27"/>
                  </a:lnTo>
                  <a:lnTo>
                    <a:pt x="72" y="30"/>
                  </a:lnTo>
                  <a:lnTo>
                    <a:pt x="0" y="30"/>
                  </a:lnTo>
                  <a:lnTo>
                    <a:pt x="87" y="75"/>
                  </a:lnTo>
                  <a:lnTo>
                    <a:pt x="140" y="95"/>
                  </a:lnTo>
                  <a:lnTo>
                    <a:pt x="167" y="102"/>
                  </a:lnTo>
                  <a:lnTo>
                    <a:pt x="210" y="105"/>
                  </a:lnTo>
                  <a:lnTo>
                    <a:pt x="250" y="97"/>
                  </a:lnTo>
                  <a:lnTo>
                    <a:pt x="262" y="90"/>
                  </a:lnTo>
                  <a:lnTo>
                    <a:pt x="285" y="80"/>
                  </a:lnTo>
                  <a:lnTo>
                    <a:pt x="307" y="70"/>
                  </a:lnTo>
                  <a:lnTo>
                    <a:pt x="345" y="57"/>
                  </a:lnTo>
                  <a:lnTo>
                    <a:pt x="372" y="50"/>
                  </a:lnTo>
                  <a:lnTo>
                    <a:pt x="390" y="37"/>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3" name="Freeform 55"/>
            <p:cNvSpPr>
              <a:spLocks noChangeAspect="1"/>
            </p:cNvSpPr>
            <p:nvPr/>
          </p:nvSpPr>
          <p:spPr bwMode="auto">
            <a:xfrm>
              <a:off x="4947" y="2008"/>
              <a:ext cx="97" cy="160"/>
            </a:xfrm>
            <a:custGeom>
              <a:avLst/>
              <a:gdLst>
                <a:gd name="T0" fmla="*/ 27 w 97"/>
                <a:gd name="T1" fmla="*/ 70 h 160"/>
                <a:gd name="T2" fmla="*/ 40 w 97"/>
                <a:gd name="T3" fmla="*/ 135 h 160"/>
                <a:gd name="T4" fmla="*/ 40 w 97"/>
                <a:gd name="T5" fmla="*/ 150 h 160"/>
                <a:gd name="T6" fmla="*/ 32 w 97"/>
                <a:gd name="T7" fmla="*/ 160 h 160"/>
                <a:gd name="T8" fmla="*/ 20 w 97"/>
                <a:gd name="T9" fmla="*/ 160 h 160"/>
                <a:gd name="T10" fmla="*/ 10 w 97"/>
                <a:gd name="T11" fmla="*/ 155 h 160"/>
                <a:gd name="T12" fmla="*/ 7 w 97"/>
                <a:gd name="T13" fmla="*/ 145 h 160"/>
                <a:gd name="T14" fmla="*/ 7 w 97"/>
                <a:gd name="T15" fmla="*/ 70 h 160"/>
                <a:gd name="T16" fmla="*/ 0 w 97"/>
                <a:gd name="T17" fmla="*/ 45 h 160"/>
                <a:gd name="T18" fmla="*/ 0 w 97"/>
                <a:gd name="T19" fmla="*/ 35 h 160"/>
                <a:gd name="T20" fmla="*/ 5 w 97"/>
                <a:gd name="T21" fmla="*/ 22 h 160"/>
                <a:gd name="T22" fmla="*/ 7 w 97"/>
                <a:gd name="T23" fmla="*/ 15 h 160"/>
                <a:gd name="T24" fmla="*/ 15 w 97"/>
                <a:gd name="T25" fmla="*/ 7 h 160"/>
                <a:gd name="T26" fmla="*/ 25 w 97"/>
                <a:gd name="T27" fmla="*/ 0 h 160"/>
                <a:gd name="T28" fmla="*/ 40 w 97"/>
                <a:gd name="T29" fmla="*/ 0 h 160"/>
                <a:gd name="T30" fmla="*/ 57 w 97"/>
                <a:gd name="T31" fmla="*/ 2 h 160"/>
                <a:gd name="T32" fmla="*/ 77 w 97"/>
                <a:gd name="T33" fmla="*/ 7 h 160"/>
                <a:gd name="T34" fmla="*/ 87 w 97"/>
                <a:gd name="T35" fmla="*/ 15 h 160"/>
                <a:gd name="T36" fmla="*/ 97 w 97"/>
                <a:gd name="T37" fmla="*/ 30 h 160"/>
                <a:gd name="T38" fmla="*/ 95 w 97"/>
                <a:gd name="T39" fmla="*/ 45 h 160"/>
                <a:gd name="T40" fmla="*/ 87 w 97"/>
                <a:gd name="T41" fmla="*/ 60 h 160"/>
                <a:gd name="T42" fmla="*/ 72 w 97"/>
                <a:gd name="T43" fmla="*/ 70 h 160"/>
                <a:gd name="T44" fmla="*/ 27 w 97"/>
                <a:gd name="T45" fmla="*/ 70 h 1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
                <a:gd name="T70" fmla="*/ 0 h 160"/>
                <a:gd name="T71" fmla="*/ 97 w 97"/>
                <a:gd name="T72" fmla="*/ 160 h 16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 h="160">
                  <a:moveTo>
                    <a:pt x="27" y="70"/>
                  </a:moveTo>
                  <a:lnTo>
                    <a:pt x="40" y="135"/>
                  </a:lnTo>
                  <a:lnTo>
                    <a:pt x="40" y="150"/>
                  </a:lnTo>
                  <a:lnTo>
                    <a:pt x="32" y="160"/>
                  </a:lnTo>
                  <a:lnTo>
                    <a:pt x="20" y="160"/>
                  </a:lnTo>
                  <a:lnTo>
                    <a:pt x="10" y="155"/>
                  </a:lnTo>
                  <a:lnTo>
                    <a:pt x="7" y="145"/>
                  </a:lnTo>
                  <a:lnTo>
                    <a:pt x="7" y="70"/>
                  </a:lnTo>
                  <a:lnTo>
                    <a:pt x="0" y="45"/>
                  </a:lnTo>
                  <a:lnTo>
                    <a:pt x="0" y="35"/>
                  </a:lnTo>
                  <a:lnTo>
                    <a:pt x="5" y="22"/>
                  </a:lnTo>
                  <a:lnTo>
                    <a:pt x="7" y="15"/>
                  </a:lnTo>
                  <a:lnTo>
                    <a:pt x="15" y="7"/>
                  </a:lnTo>
                  <a:lnTo>
                    <a:pt x="25" y="0"/>
                  </a:lnTo>
                  <a:lnTo>
                    <a:pt x="40" y="0"/>
                  </a:lnTo>
                  <a:lnTo>
                    <a:pt x="57" y="2"/>
                  </a:lnTo>
                  <a:lnTo>
                    <a:pt x="77" y="7"/>
                  </a:lnTo>
                  <a:lnTo>
                    <a:pt x="87" y="15"/>
                  </a:lnTo>
                  <a:lnTo>
                    <a:pt x="97" y="30"/>
                  </a:lnTo>
                  <a:lnTo>
                    <a:pt x="95" y="45"/>
                  </a:lnTo>
                  <a:lnTo>
                    <a:pt x="87" y="60"/>
                  </a:lnTo>
                  <a:lnTo>
                    <a:pt x="72" y="70"/>
                  </a:lnTo>
                  <a:lnTo>
                    <a:pt x="27" y="70"/>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4" name="Freeform 56"/>
            <p:cNvSpPr>
              <a:spLocks noChangeAspect="1"/>
            </p:cNvSpPr>
            <p:nvPr/>
          </p:nvSpPr>
          <p:spPr bwMode="auto">
            <a:xfrm>
              <a:off x="4967" y="2013"/>
              <a:ext cx="42" cy="35"/>
            </a:xfrm>
            <a:custGeom>
              <a:avLst/>
              <a:gdLst>
                <a:gd name="T0" fmla="*/ 0 w 42"/>
                <a:gd name="T1" fmla="*/ 35 h 35"/>
                <a:gd name="T2" fmla="*/ 5 w 42"/>
                <a:gd name="T3" fmla="*/ 32 h 35"/>
                <a:gd name="T4" fmla="*/ 5 w 42"/>
                <a:gd name="T5" fmla="*/ 25 h 35"/>
                <a:gd name="T6" fmla="*/ 15 w 42"/>
                <a:gd name="T7" fmla="*/ 12 h 35"/>
                <a:gd name="T8" fmla="*/ 25 w 42"/>
                <a:gd name="T9" fmla="*/ 17 h 35"/>
                <a:gd name="T10" fmla="*/ 32 w 42"/>
                <a:gd name="T11" fmla="*/ 25 h 35"/>
                <a:gd name="T12" fmla="*/ 40 w 42"/>
                <a:gd name="T13" fmla="*/ 20 h 35"/>
                <a:gd name="T14" fmla="*/ 42 w 42"/>
                <a:gd name="T15" fmla="*/ 12 h 35"/>
                <a:gd name="T16" fmla="*/ 32 w 42"/>
                <a:gd name="T17" fmla="*/ 0 h 35"/>
                <a:gd name="T18" fmla="*/ 22 w 42"/>
                <a:gd name="T19" fmla="*/ 0 h 35"/>
                <a:gd name="T20" fmla="*/ 10 w 42"/>
                <a:gd name="T21" fmla="*/ 2 h 35"/>
                <a:gd name="T22" fmla="*/ 7 w 42"/>
                <a:gd name="T23" fmla="*/ 12 h 35"/>
                <a:gd name="T24" fmla="*/ 0 w 42"/>
                <a:gd name="T25" fmla="*/ 35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5"/>
                <a:gd name="T41" fmla="*/ 42 w 42"/>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5">
                  <a:moveTo>
                    <a:pt x="0" y="35"/>
                  </a:moveTo>
                  <a:lnTo>
                    <a:pt x="5" y="32"/>
                  </a:lnTo>
                  <a:lnTo>
                    <a:pt x="5" y="25"/>
                  </a:lnTo>
                  <a:lnTo>
                    <a:pt x="15" y="12"/>
                  </a:lnTo>
                  <a:lnTo>
                    <a:pt x="25" y="17"/>
                  </a:lnTo>
                  <a:lnTo>
                    <a:pt x="32" y="25"/>
                  </a:lnTo>
                  <a:lnTo>
                    <a:pt x="40" y="20"/>
                  </a:lnTo>
                  <a:lnTo>
                    <a:pt x="42" y="12"/>
                  </a:lnTo>
                  <a:lnTo>
                    <a:pt x="32" y="0"/>
                  </a:lnTo>
                  <a:lnTo>
                    <a:pt x="22" y="0"/>
                  </a:lnTo>
                  <a:lnTo>
                    <a:pt x="10" y="2"/>
                  </a:lnTo>
                  <a:lnTo>
                    <a:pt x="7" y="12"/>
                  </a:lnTo>
                  <a:lnTo>
                    <a:pt x="0" y="35"/>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25" name="Group 57"/>
            <p:cNvGrpSpPr>
              <a:grpSpLocks noChangeAspect="1"/>
            </p:cNvGrpSpPr>
            <p:nvPr/>
          </p:nvGrpSpPr>
          <p:grpSpPr bwMode="auto">
            <a:xfrm>
              <a:off x="5112" y="2020"/>
              <a:ext cx="567" cy="518"/>
              <a:chOff x="5112" y="2020"/>
              <a:chExt cx="567" cy="518"/>
            </a:xfrm>
          </p:grpSpPr>
          <p:grpSp>
            <p:nvGrpSpPr>
              <p:cNvPr id="12339" name="Group 58"/>
              <p:cNvGrpSpPr>
                <a:grpSpLocks noChangeAspect="1"/>
              </p:cNvGrpSpPr>
              <p:nvPr/>
            </p:nvGrpSpPr>
            <p:grpSpPr bwMode="auto">
              <a:xfrm>
                <a:off x="5112" y="2065"/>
                <a:ext cx="542" cy="473"/>
                <a:chOff x="5112" y="2065"/>
                <a:chExt cx="542" cy="473"/>
              </a:xfrm>
            </p:grpSpPr>
            <p:sp>
              <p:nvSpPr>
                <p:cNvPr id="12343" name="Freeform 59"/>
                <p:cNvSpPr>
                  <a:spLocks noChangeAspect="1"/>
                </p:cNvSpPr>
                <p:nvPr/>
              </p:nvSpPr>
              <p:spPr bwMode="auto">
                <a:xfrm>
                  <a:off x="5309" y="2085"/>
                  <a:ext cx="150" cy="98"/>
                </a:xfrm>
                <a:custGeom>
                  <a:avLst/>
                  <a:gdLst>
                    <a:gd name="T0" fmla="*/ 143 w 150"/>
                    <a:gd name="T1" fmla="*/ 45 h 98"/>
                    <a:gd name="T2" fmla="*/ 150 w 150"/>
                    <a:gd name="T3" fmla="*/ 98 h 98"/>
                    <a:gd name="T4" fmla="*/ 118 w 150"/>
                    <a:gd name="T5" fmla="*/ 93 h 98"/>
                    <a:gd name="T6" fmla="*/ 90 w 150"/>
                    <a:gd name="T7" fmla="*/ 93 h 98"/>
                    <a:gd name="T8" fmla="*/ 65 w 150"/>
                    <a:gd name="T9" fmla="*/ 90 h 98"/>
                    <a:gd name="T10" fmla="*/ 33 w 150"/>
                    <a:gd name="T11" fmla="*/ 73 h 98"/>
                    <a:gd name="T12" fmla="*/ 8 w 150"/>
                    <a:gd name="T13" fmla="*/ 53 h 98"/>
                    <a:gd name="T14" fmla="*/ 3 w 150"/>
                    <a:gd name="T15" fmla="*/ 30 h 98"/>
                    <a:gd name="T16" fmla="*/ 0 w 150"/>
                    <a:gd name="T17" fmla="*/ 15 h 98"/>
                    <a:gd name="T18" fmla="*/ 0 w 150"/>
                    <a:gd name="T19" fmla="*/ 5 h 98"/>
                    <a:gd name="T20" fmla="*/ 70 w 150"/>
                    <a:gd name="T21" fmla="*/ 0 h 98"/>
                    <a:gd name="T22" fmla="*/ 143 w 150"/>
                    <a:gd name="T23" fmla="*/ 45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98"/>
                    <a:gd name="T38" fmla="*/ 150 w 150"/>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98">
                      <a:moveTo>
                        <a:pt x="143" y="45"/>
                      </a:moveTo>
                      <a:lnTo>
                        <a:pt x="150" y="98"/>
                      </a:lnTo>
                      <a:lnTo>
                        <a:pt x="118" y="93"/>
                      </a:lnTo>
                      <a:lnTo>
                        <a:pt x="90" y="93"/>
                      </a:lnTo>
                      <a:lnTo>
                        <a:pt x="65" y="90"/>
                      </a:lnTo>
                      <a:lnTo>
                        <a:pt x="33" y="73"/>
                      </a:lnTo>
                      <a:lnTo>
                        <a:pt x="8" y="53"/>
                      </a:lnTo>
                      <a:lnTo>
                        <a:pt x="3" y="30"/>
                      </a:lnTo>
                      <a:lnTo>
                        <a:pt x="0" y="15"/>
                      </a:lnTo>
                      <a:lnTo>
                        <a:pt x="0" y="5"/>
                      </a:lnTo>
                      <a:lnTo>
                        <a:pt x="70" y="0"/>
                      </a:lnTo>
                      <a:lnTo>
                        <a:pt x="143" y="45"/>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4" name="Freeform 60"/>
                <p:cNvSpPr>
                  <a:spLocks noChangeAspect="1"/>
                </p:cNvSpPr>
                <p:nvPr/>
              </p:nvSpPr>
              <p:spPr bwMode="auto">
                <a:xfrm>
                  <a:off x="5552" y="2188"/>
                  <a:ext cx="85" cy="75"/>
                </a:xfrm>
                <a:custGeom>
                  <a:avLst/>
                  <a:gdLst>
                    <a:gd name="T0" fmla="*/ 85 w 85"/>
                    <a:gd name="T1" fmla="*/ 30 h 75"/>
                    <a:gd name="T2" fmla="*/ 75 w 85"/>
                    <a:gd name="T3" fmla="*/ 50 h 75"/>
                    <a:gd name="T4" fmla="*/ 47 w 85"/>
                    <a:gd name="T5" fmla="*/ 75 h 75"/>
                    <a:gd name="T6" fmla="*/ 37 w 85"/>
                    <a:gd name="T7" fmla="*/ 62 h 75"/>
                    <a:gd name="T8" fmla="*/ 15 w 85"/>
                    <a:gd name="T9" fmla="*/ 52 h 75"/>
                    <a:gd name="T10" fmla="*/ 5 w 85"/>
                    <a:gd name="T11" fmla="*/ 37 h 75"/>
                    <a:gd name="T12" fmla="*/ 0 w 85"/>
                    <a:gd name="T13" fmla="*/ 27 h 75"/>
                    <a:gd name="T14" fmla="*/ 5 w 85"/>
                    <a:gd name="T15" fmla="*/ 20 h 75"/>
                    <a:gd name="T16" fmla="*/ 20 w 85"/>
                    <a:gd name="T17" fmla="*/ 0 h 75"/>
                    <a:gd name="T18" fmla="*/ 70 w 85"/>
                    <a:gd name="T19" fmla="*/ 10 h 75"/>
                    <a:gd name="T20" fmla="*/ 85 w 85"/>
                    <a:gd name="T21" fmla="*/ 3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75"/>
                    <a:gd name="T35" fmla="*/ 85 w 85"/>
                    <a:gd name="T36" fmla="*/ 75 h 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75">
                      <a:moveTo>
                        <a:pt x="85" y="30"/>
                      </a:moveTo>
                      <a:lnTo>
                        <a:pt x="75" y="50"/>
                      </a:lnTo>
                      <a:lnTo>
                        <a:pt x="47" y="75"/>
                      </a:lnTo>
                      <a:lnTo>
                        <a:pt x="37" y="62"/>
                      </a:lnTo>
                      <a:lnTo>
                        <a:pt x="15" y="52"/>
                      </a:lnTo>
                      <a:lnTo>
                        <a:pt x="5" y="37"/>
                      </a:lnTo>
                      <a:lnTo>
                        <a:pt x="0" y="27"/>
                      </a:lnTo>
                      <a:lnTo>
                        <a:pt x="5" y="20"/>
                      </a:lnTo>
                      <a:lnTo>
                        <a:pt x="20" y="0"/>
                      </a:lnTo>
                      <a:lnTo>
                        <a:pt x="70" y="10"/>
                      </a:lnTo>
                      <a:lnTo>
                        <a:pt x="85" y="3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5" name="Freeform 61"/>
                <p:cNvSpPr>
                  <a:spLocks noChangeAspect="1"/>
                </p:cNvSpPr>
                <p:nvPr/>
              </p:nvSpPr>
              <p:spPr bwMode="auto">
                <a:xfrm>
                  <a:off x="5327" y="2090"/>
                  <a:ext cx="105" cy="60"/>
                </a:xfrm>
                <a:custGeom>
                  <a:avLst/>
                  <a:gdLst>
                    <a:gd name="T0" fmla="*/ 0 w 105"/>
                    <a:gd name="T1" fmla="*/ 13 h 60"/>
                    <a:gd name="T2" fmla="*/ 5 w 105"/>
                    <a:gd name="T3" fmla="*/ 33 h 60"/>
                    <a:gd name="T4" fmla="*/ 12 w 105"/>
                    <a:gd name="T5" fmla="*/ 40 h 60"/>
                    <a:gd name="T6" fmla="*/ 25 w 105"/>
                    <a:gd name="T7" fmla="*/ 48 h 60"/>
                    <a:gd name="T8" fmla="*/ 35 w 105"/>
                    <a:gd name="T9" fmla="*/ 55 h 60"/>
                    <a:gd name="T10" fmla="*/ 50 w 105"/>
                    <a:gd name="T11" fmla="*/ 60 h 60"/>
                    <a:gd name="T12" fmla="*/ 65 w 105"/>
                    <a:gd name="T13" fmla="*/ 60 h 60"/>
                    <a:gd name="T14" fmla="*/ 87 w 105"/>
                    <a:gd name="T15" fmla="*/ 60 h 60"/>
                    <a:gd name="T16" fmla="*/ 105 w 105"/>
                    <a:gd name="T17" fmla="*/ 60 h 60"/>
                    <a:gd name="T18" fmla="*/ 97 w 105"/>
                    <a:gd name="T19" fmla="*/ 35 h 60"/>
                    <a:gd name="T20" fmla="*/ 80 w 105"/>
                    <a:gd name="T21" fmla="*/ 15 h 60"/>
                    <a:gd name="T22" fmla="*/ 32 w 105"/>
                    <a:gd name="T23" fmla="*/ 0 h 60"/>
                    <a:gd name="T24" fmla="*/ 0 w 105"/>
                    <a:gd name="T25" fmla="*/ 13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
                    <a:gd name="T40" fmla="*/ 0 h 60"/>
                    <a:gd name="T41" fmla="*/ 105 w 105"/>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 h="60">
                      <a:moveTo>
                        <a:pt x="0" y="13"/>
                      </a:moveTo>
                      <a:lnTo>
                        <a:pt x="5" y="33"/>
                      </a:lnTo>
                      <a:lnTo>
                        <a:pt x="12" y="40"/>
                      </a:lnTo>
                      <a:lnTo>
                        <a:pt x="25" y="48"/>
                      </a:lnTo>
                      <a:lnTo>
                        <a:pt x="35" y="55"/>
                      </a:lnTo>
                      <a:lnTo>
                        <a:pt x="50" y="60"/>
                      </a:lnTo>
                      <a:lnTo>
                        <a:pt x="65" y="60"/>
                      </a:lnTo>
                      <a:lnTo>
                        <a:pt x="87" y="60"/>
                      </a:lnTo>
                      <a:lnTo>
                        <a:pt x="105" y="60"/>
                      </a:lnTo>
                      <a:lnTo>
                        <a:pt x="97" y="35"/>
                      </a:lnTo>
                      <a:lnTo>
                        <a:pt x="80" y="15"/>
                      </a:lnTo>
                      <a:lnTo>
                        <a:pt x="32"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6" name="Freeform 62"/>
                <p:cNvSpPr>
                  <a:spLocks noChangeAspect="1"/>
                </p:cNvSpPr>
                <p:nvPr/>
              </p:nvSpPr>
              <p:spPr bwMode="auto">
                <a:xfrm>
                  <a:off x="5567" y="2195"/>
                  <a:ext cx="65" cy="48"/>
                </a:xfrm>
                <a:custGeom>
                  <a:avLst/>
                  <a:gdLst>
                    <a:gd name="T0" fmla="*/ 65 w 65"/>
                    <a:gd name="T1" fmla="*/ 25 h 48"/>
                    <a:gd name="T2" fmla="*/ 57 w 65"/>
                    <a:gd name="T3" fmla="*/ 35 h 48"/>
                    <a:gd name="T4" fmla="*/ 50 w 65"/>
                    <a:gd name="T5" fmla="*/ 43 h 48"/>
                    <a:gd name="T6" fmla="*/ 40 w 65"/>
                    <a:gd name="T7" fmla="*/ 48 h 48"/>
                    <a:gd name="T8" fmla="*/ 25 w 65"/>
                    <a:gd name="T9" fmla="*/ 48 h 48"/>
                    <a:gd name="T10" fmla="*/ 15 w 65"/>
                    <a:gd name="T11" fmla="*/ 40 h 48"/>
                    <a:gd name="T12" fmla="*/ 7 w 65"/>
                    <a:gd name="T13" fmla="*/ 35 h 48"/>
                    <a:gd name="T14" fmla="*/ 2 w 65"/>
                    <a:gd name="T15" fmla="*/ 30 h 48"/>
                    <a:gd name="T16" fmla="*/ 2 w 65"/>
                    <a:gd name="T17" fmla="*/ 18 h 48"/>
                    <a:gd name="T18" fmla="*/ 0 w 65"/>
                    <a:gd name="T19" fmla="*/ 5 h 48"/>
                    <a:gd name="T20" fmla="*/ 22 w 65"/>
                    <a:gd name="T21" fmla="*/ 0 h 48"/>
                    <a:gd name="T22" fmla="*/ 45 w 65"/>
                    <a:gd name="T23" fmla="*/ 0 h 48"/>
                    <a:gd name="T24" fmla="*/ 65 w 65"/>
                    <a:gd name="T25" fmla="*/ 25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48"/>
                    <a:gd name="T41" fmla="*/ 65 w 65"/>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48">
                      <a:moveTo>
                        <a:pt x="65" y="25"/>
                      </a:moveTo>
                      <a:lnTo>
                        <a:pt x="57" y="35"/>
                      </a:lnTo>
                      <a:lnTo>
                        <a:pt x="50" y="43"/>
                      </a:lnTo>
                      <a:lnTo>
                        <a:pt x="40" y="48"/>
                      </a:lnTo>
                      <a:lnTo>
                        <a:pt x="25" y="48"/>
                      </a:lnTo>
                      <a:lnTo>
                        <a:pt x="15" y="40"/>
                      </a:lnTo>
                      <a:lnTo>
                        <a:pt x="7" y="35"/>
                      </a:lnTo>
                      <a:lnTo>
                        <a:pt x="2" y="30"/>
                      </a:lnTo>
                      <a:lnTo>
                        <a:pt x="2" y="18"/>
                      </a:lnTo>
                      <a:lnTo>
                        <a:pt x="0" y="5"/>
                      </a:lnTo>
                      <a:lnTo>
                        <a:pt x="22" y="0"/>
                      </a:lnTo>
                      <a:lnTo>
                        <a:pt x="45" y="0"/>
                      </a:lnTo>
                      <a:lnTo>
                        <a:pt x="6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7" name="Oval 63"/>
                <p:cNvSpPr>
                  <a:spLocks noChangeAspect="1" noChangeArrowheads="1"/>
                </p:cNvSpPr>
                <p:nvPr/>
              </p:nvSpPr>
              <p:spPr bwMode="auto">
                <a:xfrm>
                  <a:off x="5369" y="2093"/>
                  <a:ext cx="63" cy="57"/>
                </a:xfrm>
                <a:prstGeom prst="ellipse">
                  <a:avLst/>
                </a:prstGeom>
                <a:solidFill>
                  <a:srgbClr val="0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sp>
              <p:nvSpPr>
                <p:cNvPr id="12348" name="Oval 64"/>
                <p:cNvSpPr>
                  <a:spLocks noChangeAspect="1" noChangeArrowheads="1"/>
                </p:cNvSpPr>
                <p:nvPr/>
              </p:nvSpPr>
              <p:spPr bwMode="auto">
                <a:xfrm>
                  <a:off x="5584" y="2185"/>
                  <a:ext cx="50" cy="53"/>
                </a:xfrm>
                <a:prstGeom prst="ellipse">
                  <a:avLst/>
                </a:prstGeom>
                <a:solidFill>
                  <a:srgbClr val="0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sp>
              <p:nvSpPr>
                <p:cNvPr id="12349" name="Oval 65"/>
                <p:cNvSpPr>
                  <a:spLocks noChangeAspect="1" noChangeArrowheads="1"/>
                </p:cNvSpPr>
                <p:nvPr/>
              </p:nvSpPr>
              <p:spPr bwMode="auto">
                <a:xfrm>
                  <a:off x="5382" y="2103"/>
                  <a:ext cx="32" cy="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sp>
              <p:nvSpPr>
                <p:cNvPr id="12350" name="Oval 66"/>
                <p:cNvSpPr>
                  <a:spLocks noChangeAspect="1" noChangeArrowheads="1"/>
                </p:cNvSpPr>
                <p:nvPr/>
              </p:nvSpPr>
              <p:spPr bwMode="auto">
                <a:xfrm>
                  <a:off x="5592" y="2195"/>
                  <a:ext cx="27" cy="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sp>
              <p:nvSpPr>
                <p:cNvPr id="12351" name="Oval 67"/>
                <p:cNvSpPr>
                  <a:spLocks noChangeAspect="1" noChangeArrowheads="1"/>
                </p:cNvSpPr>
                <p:nvPr/>
              </p:nvSpPr>
              <p:spPr bwMode="auto">
                <a:xfrm>
                  <a:off x="5392" y="2113"/>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grpSp>
              <p:nvGrpSpPr>
                <p:cNvPr id="12352" name="Group 68"/>
                <p:cNvGrpSpPr>
                  <a:grpSpLocks noChangeAspect="1"/>
                </p:cNvGrpSpPr>
                <p:nvPr/>
              </p:nvGrpSpPr>
              <p:grpSpPr bwMode="auto">
                <a:xfrm>
                  <a:off x="5112" y="2128"/>
                  <a:ext cx="412" cy="410"/>
                  <a:chOff x="5112" y="2128"/>
                  <a:chExt cx="412" cy="410"/>
                </a:xfrm>
              </p:grpSpPr>
              <p:sp>
                <p:nvSpPr>
                  <p:cNvPr id="12358" name="Freeform 69"/>
                  <p:cNvSpPr>
                    <a:spLocks noChangeAspect="1"/>
                  </p:cNvSpPr>
                  <p:nvPr/>
                </p:nvSpPr>
                <p:spPr bwMode="auto">
                  <a:xfrm>
                    <a:off x="5112" y="2128"/>
                    <a:ext cx="240" cy="357"/>
                  </a:xfrm>
                  <a:custGeom>
                    <a:avLst/>
                    <a:gdLst>
                      <a:gd name="T0" fmla="*/ 25 w 240"/>
                      <a:gd name="T1" fmla="*/ 0 h 357"/>
                      <a:gd name="T2" fmla="*/ 92 w 240"/>
                      <a:gd name="T3" fmla="*/ 102 h 357"/>
                      <a:gd name="T4" fmla="*/ 107 w 240"/>
                      <a:gd name="T5" fmla="*/ 117 h 357"/>
                      <a:gd name="T6" fmla="*/ 125 w 240"/>
                      <a:gd name="T7" fmla="*/ 127 h 357"/>
                      <a:gd name="T8" fmla="*/ 142 w 240"/>
                      <a:gd name="T9" fmla="*/ 132 h 357"/>
                      <a:gd name="T10" fmla="*/ 197 w 240"/>
                      <a:gd name="T11" fmla="*/ 132 h 357"/>
                      <a:gd name="T12" fmla="*/ 240 w 240"/>
                      <a:gd name="T13" fmla="*/ 160 h 357"/>
                      <a:gd name="T14" fmla="*/ 172 w 240"/>
                      <a:gd name="T15" fmla="*/ 167 h 357"/>
                      <a:gd name="T16" fmla="*/ 137 w 240"/>
                      <a:gd name="T17" fmla="*/ 170 h 357"/>
                      <a:gd name="T18" fmla="*/ 105 w 240"/>
                      <a:gd name="T19" fmla="*/ 175 h 357"/>
                      <a:gd name="T20" fmla="*/ 80 w 240"/>
                      <a:gd name="T21" fmla="*/ 202 h 357"/>
                      <a:gd name="T22" fmla="*/ 52 w 240"/>
                      <a:gd name="T23" fmla="*/ 272 h 357"/>
                      <a:gd name="T24" fmla="*/ 67 w 240"/>
                      <a:gd name="T25" fmla="*/ 357 h 357"/>
                      <a:gd name="T26" fmla="*/ 47 w 240"/>
                      <a:gd name="T27" fmla="*/ 322 h 357"/>
                      <a:gd name="T28" fmla="*/ 32 w 240"/>
                      <a:gd name="T29" fmla="*/ 302 h 357"/>
                      <a:gd name="T30" fmla="*/ 22 w 240"/>
                      <a:gd name="T31" fmla="*/ 282 h 357"/>
                      <a:gd name="T32" fmla="*/ 22 w 240"/>
                      <a:gd name="T33" fmla="*/ 265 h 357"/>
                      <a:gd name="T34" fmla="*/ 22 w 240"/>
                      <a:gd name="T35" fmla="*/ 242 h 357"/>
                      <a:gd name="T36" fmla="*/ 30 w 240"/>
                      <a:gd name="T37" fmla="*/ 202 h 357"/>
                      <a:gd name="T38" fmla="*/ 27 w 240"/>
                      <a:gd name="T39" fmla="*/ 220 h 357"/>
                      <a:gd name="T40" fmla="*/ 40 w 240"/>
                      <a:gd name="T41" fmla="*/ 185 h 357"/>
                      <a:gd name="T42" fmla="*/ 52 w 240"/>
                      <a:gd name="T43" fmla="*/ 167 h 357"/>
                      <a:gd name="T44" fmla="*/ 15 w 240"/>
                      <a:gd name="T45" fmla="*/ 125 h 357"/>
                      <a:gd name="T46" fmla="*/ 5 w 240"/>
                      <a:gd name="T47" fmla="*/ 107 h 357"/>
                      <a:gd name="T48" fmla="*/ 0 w 240"/>
                      <a:gd name="T49" fmla="*/ 92 h 357"/>
                      <a:gd name="T50" fmla="*/ 2 w 240"/>
                      <a:gd name="T51" fmla="*/ 75 h 357"/>
                      <a:gd name="T52" fmla="*/ 7 w 240"/>
                      <a:gd name="T53" fmla="*/ 55 h 357"/>
                      <a:gd name="T54" fmla="*/ 25 w 240"/>
                      <a:gd name="T55" fmla="*/ 0 h 3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
                      <a:gd name="T85" fmla="*/ 0 h 357"/>
                      <a:gd name="T86" fmla="*/ 240 w 240"/>
                      <a:gd name="T87" fmla="*/ 357 h 3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 h="357">
                        <a:moveTo>
                          <a:pt x="25" y="0"/>
                        </a:moveTo>
                        <a:lnTo>
                          <a:pt x="92" y="102"/>
                        </a:lnTo>
                        <a:lnTo>
                          <a:pt x="107" y="117"/>
                        </a:lnTo>
                        <a:lnTo>
                          <a:pt x="125" y="127"/>
                        </a:lnTo>
                        <a:lnTo>
                          <a:pt x="142" y="132"/>
                        </a:lnTo>
                        <a:lnTo>
                          <a:pt x="197" y="132"/>
                        </a:lnTo>
                        <a:lnTo>
                          <a:pt x="240" y="160"/>
                        </a:lnTo>
                        <a:lnTo>
                          <a:pt x="172" y="167"/>
                        </a:lnTo>
                        <a:lnTo>
                          <a:pt x="137" y="170"/>
                        </a:lnTo>
                        <a:lnTo>
                          <a:pt x="105" y="175"/>
                        </a:lnTo>
                        <a:lnTo>
                          <a:pt x="80" y="202"/>
                        </a:lnTo>
                        <a:lnTo>
                          <a:pt x="52" y="272"/>
                        </a:lnTo>
                        <a:lnTo>
                          <a:pt x="67" y="357"/>
                        </a:lnTo>
                        <a:lnTo>
                          <a:pt x="47" y="322"/>
                        </a:lnTo>
                        <a:lnTo>
                          <a:pt x="32" y="302"/>
                        </a:lnTo>
                        <a:lnTo>
                          <a:pt x="22" y="282"/>
                        </a:lnTo>
                        <a:lnTo>
                          <a:pt x="22" y="265"/>
                        </a:lnTo>
                        <a:lnTo>
                          <a:pt x="22" y="242"/>
                        </a:lnTo>
                        <a:lnTo>
                          <a:pt x="30" y="202"/>
                        </a:lnTo>
                        <a:lnTo>
                          <a:pt x="27" y="220"/>
                        </a:lnTo>
                        <a:lnTo>
                          <a:pt x="40" y="185"/>
                        </a:lnTo>
                        <a:lnTo>
                          <a:pt x="52" y="167"/>
                        </a:lnTo>
                        <a:lnTo>
                          <a:pt x="15" y="125"/>
                        </a:lnTo>
                        <a:lnTo>
                          <a:pt x="5" y="107"/>
                        </a:lnTo>
                        <a:lnTo>
                          <a:pt x="0" y="92"/>
                        </a:lnTo>
                        <a:lnTo>
                          <a:pt x="2" y="75"/>
                        </a:lnTo>
                        <a:lnTo>
                          <a:pt x="7" y="55"/>
                        </a:lnTo>
                        <a:lnTo>
                          <a:pt x="25" y="0"/>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9" name="Freeform 70"/>
                  <p:cNvSpPr>
                    <a:spLocks noChangeAspect="1"/>
                  </p:cNvSpPr>
                  <p:nvPr/>
                </p:nvSpPr>
                <p:spPr bwMode="auto">
                  <a:xfrm>
                    <a:off x="5264" y="2513"/>
                    <a:ext cx="128" cy="25"/>
                  </a:xfrm>
                  <a:custGeom>
                    <a:avLst/>
                    <a:gdLst>
                      <a:gd name="T0" fmla="*/ 128 w 128"/>
                      <a:gd name="T1" fmla="*/ 22 h 25"/>
                      <a:gd name="T2" fmla="*/ 95 w 128"/>
                      <a:gd name="T3" fmla="*/ 0 h 25"/>
                      <a:gd name="T4" fmla="*/ 43 w 128"/>
                      <a:gd name="T5" fmla="*/ 0 h 25"/>
                      <a:gd name="T6" fmla="*/ 0 w 128"/>
                      <a:gd name="T7" fmla="*/ 7 h 25"/>
                      <a:gd name="T8" fmla="*/ 40 w 128"/>
                      <a:gd name="T9" fmla="*/ 25 h 25"/>
                      <a:gd name="T10" fmla="*/ 128 w 128"/>
                      <a:gd name="T11" fmla="*/ 22 h 25"/>
                      <a:gd name="T12" fmla="*/ 0 60000 65536"/>
                      <a:gd name="T13" fmla="*/ 0 60000 65536"/>
                      <a:gd name="T14" fmla="*/ 0 60000 65536"/>
                      <a:gd name="T15" fmla="*/ 0 60000 65536"/>
                      <a:gd name="T16" fmla="*/ 0 60000 65536"/>
                      <a:gd name="T17" fmla="*/ 0 60000 65536"/>
                      <a:gd name="T18" fmla="*/ 0 w 128"/>
                      <a:gd name="T19" fmla="*/ 0 h 25"/>
                      <a:gd name="T20" fmla="*/ 128 w 128"/>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8" h="25">
                        <a:moveTo>
                          <a:pt x="128" y="22"/>
                        </a:moveTo>
                        <a:lnTo>
                          <a:pt x="95" y="0"/>
                        </a:lnTo>
                        <a:lnTo>
                          <a:pt x="43" y="0"/>
                        </a:lnTo>
                        <a:lnTo>
                          <a:pt x="0" y="7"/>
                        </a:lnTo>
                        <a:lnTo>
                          <a:pt x="40" y="25"/>
                        </a:lnTo>
                        <a:lnTo>
                          <a:pt x="128" y="22"/>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0" name="Freeform 71"/>
                  <p:cNvSpPr>
                    <a:spLocks noChangeAspect="1"/>
                  </p:cNvSpPr>
                  <p:nvPr/>
                </p:nvSpPr>
                <p:spPr bwMode="auto">
                  <a:xfrm>
                    <a:off x="5327" y="2450"/>
                    <a:ext cx="137" cy="40"/>
                  </a:xfrm>
                  <a:custGeom>
                    <a:avLst/>
                    <a:gdLst>
                      <a:gd name="T0" fmla="*/ 0 w 137"/>
                      <a:gd name="T1" fmla="*/ 0 h 40"/>
                      <a:gd name="T2" fmla="*/ 85 w 137"/>
                      <a:gd name="T3" fmla="*/ 0 h 40"/>
                      <a:gd name="T4" fmla="*/ 95 w 137"/>
                      <a:gd name="T5" fmla="*/ 10 h 40"/>
                      <a:gd name="T6" fmla="*/ 115 w 137"/>
                      <a:gd name="T7" fmla="*/ 13 h 40"/>
                      <a:gd name="T8" fmla="*/ 137 w 137"/>
                      <a:gd name="T9" fmla="*/ 40 h 40"/>
                      <a:gd name="T10" fmla="*/ 105 w 137"/>
                      <a:gd name="T11" fmla="*/ 23 h 40"/>
                      <a:gd name="T12" fmla="*/ 80 w 137"/>
                      <a:gd name="T13" fmla="*/ 20 h 40"/>
                      <a:gd name="T14" fmla="*/ 40 w 137"/>
                      <a:gd name="T15" fmla="*/ 10 h 40"/>
                      <a:gd name="T16" fmla="*/ 0 w 137"/>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40"/>
                      <a:gd name="T29" fmla="*/ 137 w 137"/>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40">
                        <a:moveTo>
                          <a:pt x="0" y="0"/>
                        </a:moveTo>
                        <a:lnTo>
                          <a:pt x="85" y="0"/>
                        </a:lnTo>
                        <a:lnTo>
                          <a:pt x="95" y="10"/>
                        </a:lnTo>
                        <a:lnTo>
                          <a:pt x="115" y="13"/>
                        </a:lnTo>
                        <a:lnTo>
                          <a:pt x="137" y="40"/>
                        </a:lnTo>
                        <a:lnTo>
                          <a:pt x="105" y="23"/>
                        </a:lnTo>
                        <a:lnTo>
                          <a:pt x="80" y="20"/>
                        </a:lnTo>
                        <a:lnTo>
                          <a:pt x="40" y="10"/>
                        </a:lnTo>
                        <a:lnTo>
                          <a:pt x="0" y="0"/>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1" name="Freeform 72"/>
                  <p:cNvSpPr>
                    <a:spLocks noChangeAspect="1"/>
                  </p:cNvSpPr>
                  <p:nvPr/>
                </p:nvSpPr>
                <p:spPr bwMode="auto">
                  <a:xfrm>
                    <a:off x="5347" y="2223"/>
                    <a:ext cx="115" cy="160"/>
                  </a:xfrm>
                  <a:custGeom>
                    <a:avLst/>
                    <a:gdLst>
                      <a:gd name="T0" fmla="*/ 115 w 115"/>
                      <a:gd name="T1" fmla="*/ 0 h 160"/>
                      <a:gd name="T2" fmla="*/ 112 w 115"/>
                      <a:gd name="T3" fmla="*/ 27 h 160"/>
                      <a:gd name="T4" fmla="*/ 115 w 115"/>
                      <a:gd name="T5" fmla="*/ 90 h 160"/>
                      <a:gd name="T6" fmla="*/ 115 w 115"/>
                      <a:gd name="T7" fmla="*/ 132 h 160"/>
                      <a:gd name="T8" fmla="*/ 110 w 115"/>
                      <a:gd name="T9" fmla="*/ 150 h 160"/>
                      <a:gd name="T10" fmla="*/ 92 w 115"/>
                      <a:gd name="T11" fmla="*/ 132 h 160"/>
                      <a:gd name="T12" fmla="*/ 82 w 115"/>
                      <a:gd name="T13" fmla="*/ 122 h 160"/>
                      <a:gd name="T14" fmla="*/ 57 w 115"/>
                      <a:gd name="T15" fmla="*/ 117 h 160"/>
                      <a:gd name="T16" fmla="*/ 42 w 115"/>
                      <a:gd name="T17" fmla="*/ 117 h 160"/>
                      <a:gd name="T18" fmla="*/ 27 w 115"/>
                      <a:gd name="T19" fmla="*/ 125 h 160"/>
                      <a:gd name="T20" fmla="*/ 17 w 115"/>
                      <a:gd name="T21" fmla="*/ 140 h 160"/>
                      <a:gd name="T22" fmla="*/ 20 w 115"/>
                      <a:gd name="T23" fmla="*/ 147 h 160"/>
                      <a:gd name="T24" fmla="*/ 22 w 115"/>
                      <a:gd name="T25" fmla="*/ 157 h 160"/>
                      <a:gd name="T26" fmla="*/ 22 w 115"/>
                      <a:gd name="T27" fmla="*/ 160 h 160"/>
                      <a:gd name="T28" fmla="*/ 0 w 115"/>
                      <a:gd name="T29" fmla="*/ 145 h 160"/>
                      <a:gd name="T30" fmla="*/ 0 w 115"/>
                      <a:gd name="T31" fmla="*/ 130 h 160"/>
                      <a:gd name="T32" fmla="*/ 7 w 115"/>
                      <a:gd name="T33" fmla="*/ 122 h 160"/>
                      <a:gd name="T34" fmla="*/ 22 w 115"/>
                      <a:gd name="T35" fmla="*/ 120 h 160"/>
                      <a:gd name="T36" fmla="*/ 40 w 115"/>
                      <a:gd name="T37" fmla="*/ 107 h 160"/>
                      <a:gd name="T38" fmla="*/ 65 w 115"/>
                      <a:gd name="T39" fmla="*/ 85 h 160"/>
                      <a:gd name="T40" fmla="*/ 77 w 115"/>
                      <a:gd name="T41" fmla="*/ 65 h 160"/>
                      <a:gd name="T42" fmla="*/ 87 w 115"/>
                      <a:gd name="T43" fmla="*/ 42 h 160"/>
                      <a:gd name="T44" fmla="*/ 87 w 115"/>
                      <a:gd name="T45" fmla="*/ 35 h 160"/>
                      <a:gd name="T46" fmla="*/ 92 w 115"/>
                      <a:gd name="T47" fmla="*/ 30 h 160"/>
                      <a:gd name="T48" fmla="*/ 115 w 115"/>
                      <a:gd name="T49" fmla="*/ 0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
                      <a:gd name="T76" fmla="*/ 0 h 160"/>
                      <a:gd name="T77" fmla="*/ 115 w 115"/>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 h="160">
                        <a:moveTo>
                          <a:pt x="115" y="0"/>
                        </a:moveTo>
                        <a:lnTo>
                          <a:pt x="112" y="27"/>
                        </a:lnTo>
                        <a:lnTo>
                          <a:pt x="115" y="90"/>
                        </a:lnTo>
                        <a:lnTo>
                          <a:pt x="115" y="132"/>
                        </a:lnTo>
                        <a:lnTo>
                          <a:pt x="110" y="150"/>
                        </a:lnTo>
                        <a:lnTo>
                          <a:pt x="92" y="132"/>
                        </a:lnTo>
                        <a:lnTo>
                          <a:pt x="82" y="122"/>
                        </a:lnTo>
                        <a:lnTo>
                          <a:pt x="57" y="117"/>
                        </a:lnTo>
                        <a:lnTo>
                          <a:pt x="42" y="117"/>
                        </a:lnTo>
                        <a:lnTo>
                          <a:pt x="27" y="125"/>
                        </a:lnTo>
                        <a:lnTo>
                          <a:pt x="17" y="140"/>
                        </a:lnTo>
                        <a:lnTo>
                          <a:pt x="20" y="147"/>
                        </a:lnTo>
                        <a:lnTo>
                          <a:pt x="22" y="157"/>
                        </a:lnTo>
                        <a:lnTo>
                          <a:pt x="22" y="160"/>
                        </a:lnTo>
                        <a:lnTo>
                          <a:pt x="0" y="145"/>
                        </a:lnTo>
                        <a:lnTo>
                          <a:pt x="0" y="130"/>
                        </a:lnTo>
                        <a:lnTo>
                          <a:pt x="7" y="122"/>
                        </a:lnTo>
                        <a:lnTo>
                          <a:pt x="22" y="120"/>
                        </a:lnTo>
                        <a:lnTo>
                          <a:pt x="40" y="107"/>
                        </a:lnTo>
                        <a:lnTo>
                          <a:pt x="65" y="85"/>
                        </a:lnTo>
                        <a:lnTo>
                          <a:pt x="77" y="65"/>
                        </a:lnTo>
                        <a:lnTo>
                          <a:pt x="87" y="42"/>
                        </a:lnTo>
                        <a:lnTo>
                          <a:pt x="87" y="35"/>
                        </a:lnTo>
                        <a:lnTo>
                          <a:pt x="92" y="30"/>
                        </a:lnTo>
                        <a:lnTo>
                          <a:pt x="115" y="0"/>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2" name="Freeform 73"/>
                  <p:cNvSpPr>
                    <a:spLocks noChangeAspect="1"/>
                  </p:cNvSpPr>
                  <p:nvPr/>
                </p:nvSpPr>
                <p:spPr bwMode="auto">
                  <a:xfrm>
                    <a:off x="5497" y="2148"/>
                    <a:ext cx="27" cy="42"/>
                  </a:xfrm>
                  <a:custGeom>
                    <a:avLst/>
                    <a:gdLst>
                      <a:gd name="T0" fmla="*/ 20 w 27"/>
                      <a:gd name="T1" fmla="*/ 0 h 42"/>
                      <a:gd name="T2" fmla="*/ 27 w 27"/>
                      <a:gd name="T3" fmla="*/ 25 h 42"/>
                      <a:gd name="T4" fmla="*/ 20 w 27"/>
                      <a:gd name="T5" fmla="*/ 32 h 42"/>
                      <a:gd name="T6" fmla="*/ 22 w 27"/>
                      <a:gd name="T7" fmla="*/ 42 h 42"/>
                      <a:gd name="T8" fmla="*/ 0 w 27"/>
                      <a:gd name="T9" fmla="*/ 40 h 42"/>
                      <a:gd name="T10" fmla="*/ 20 w 27"/>
                      <a:gd name="T11" fmla="*/ 0 h 42"/>
                      <a:gd name="T12" fmla="*/ 0 60000 65536"/>
                      <a:gd name="T13" fmla="*/ 0 60000 65536"/>
                      <a:gd name="T14" fmla="*/ 0 60000 65536"/>
                      <a:gd name="T15" fmla="*/ 0 60000 65536"/>
                      <a:gd name="T16" fmla="*/ 0 60000 65536"/>
                      <a:gd name="T17" fmla="*/ 0 60000 65536"/>
                      <a:gd name="T18" fmla="*/ 0 w 27"/>
                      <a:gd name="T19" fmla="*/ 0 h 42"/>
                      <a:gd name="T20" fmla="*/ 27 w 27"/>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27" h="42">
                        <a:moveTo>
                          <a:pt x="20" y="0"/>
                        </a:moveTo>
                        <a:lnTo>
                          <a:pt x="27" y="25"/>
                        </a:lnTo>
                        <a:lnTo>
                          <a:pt x="20" y="32"/>
                        </a:lnTo>
                        <a:lnTo>
                          <a:pt x="22" y="42"/>
                        </a:lnTo>
                        <a:lnTo>
                          <a:pt x="0" y="40"/>
                        </a:lnTo>
                        <a:lnTo>
                          <a:pt x="20" y="0"/>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63" name="Freeform 74"/>
                  <p:cNvSpPr>
                    <a:spLocks noChangeAspect="1"/>
                  </p:cNvSpPr>
                  <p:nvPr/>
                </p:nvSpPr>
                <p:spPr bwMode="auto">
                  <a:xfrm>
                    <a:off x="5152" y="2328"/>
                    <a:ext cx="45" cy="160"/>
                  </a:xfrm>
                  <a:custGeom>
                    <a:avLst/>
                    <a:gdLst>
                      <a:gd name="T0" fmla="*/ 45 w 45"/>
                      <a:gd name="T1" fmla="*/ 0 h 160"/>
                      <a:gd name="T2" fmla="*/ 35 w 45"/>
                      <a:gd name="T3" fmla="*/ 20 h 160"/>
                      <a:gd name="T4" fmla="*/ 25 w 45"/>
                      <a:gd name="T5" fmla="*/ 40 h 160"/>
                      <a:gd name="T6" fmla="*/ 25 w 45"/>
                      <a:gd name="T7" fmla="*/ 65 h 160"/>
                      <a:gd name="T8" fmla="*/ 25 w 45"/>
                      <a:gd name="T9" fmla="*/ 102 h 160"/>
                      <a:gd name="T10" fmla="*/ 22 w 45"/>
                      <a:gd name="T11" fmla="*/ 82 h 160"/>
                      <a:gd name="T12" fmla="*/ 25 w 45"/>
                      <a:gd name="T13" fmla="*/ 115 h 160"/>
                      <a:gd name="T14" fmla="*/ 35 w 45"/>
                      <a:gd name="T15" fmla="*/ 160 h 160"/>
                      <a:gd name="T16" fmla="*/ 5 w 45"/>
                      <a:gd name="T17" fmla="*/ 107 h 160"/>
                      <a:gd name="T18" fmla="*/ 12 w 45"/>
                      <a:gd name="T19" fmla="*/ 120 h 160"/>
                      <a:gd name="T20" fmla="*/ 2 w 45"/>
                      <a:gd name="T21" fmla="*/ 95 h 160"/>
                      <a:gd name="T22" fmla="*/ 0 w 45"/>
                      <a:gd name="T23" fmla="*/ 80 h 160"/>
                      <a:gd name="T24" fmla="*/ 2 w 45"/>
                      <a:gd name="T25" fmla="*/ 62 h 160"/>
                      <a:gd name="T26" fmla="*/ 5 w 45"/>
                      <a:gd name="T27" fmla="*/ 45 h 160"/>
                      <a:gd name="T28" fmla="*/ 10 w 45"/>
                      <a:gd name="T29" fmla="*/ 30 h 160"/>
                      <a:gd name="T30" fmla="*/ 15 w 45"/>
                      <a:gd name="T31" fmla="*/ 17 h 160"/>
                      <a:gd name="T32" fmla="*/ 27 w 45"/>
                      <a:gd name="T33" fmla="*/ 2 h 160"/>
                      <a:gd name="T34" fmla="*/ 45 w 45"/>
                      <a:gd name="T35" fmla="*/ 0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160"/>
                      <a:gd name="T56" fmla="*/ 45 w 45"/>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160">
                        <a:moveTo>
                          <a:pt x="45" y="0"/>
                        </a:moveTo>
                        <a:lnTo>
                          <a:pt x="35" y="20"/>
                        </a:lnTo>
                        <a:lnTo>
                          <a:pt x="25" y="40"/>
                        </a:lnTo>
                        <a:lnTo>
                          <a:pt x="25" y="65"/>
                        </a:lnTo>
                        <a:lnTo>
                          <a:pt x="25" y="102"/>
                        </a:lnTo>
                        <a:lnTo>
                          <a:pt x="22" y="82"/>
                        </a:lnTo>
                        <a:lnTo>
                          <a:pt x="25" y="115"/>
                        </a:lnTo>
                        <a:lnTo>
                          <a:pt x="35" y="160"/>
                        </a:lnTo>
                        <a:lnTo>
                          <a:pt x="5" y="107"/>
                        </a:lnTo>
                        <a:lnTo>
                          <a:pt x="12" y="120"/>
                        </a:lnTo>
                        <a:lnTo>
                          <a:pt x="2" y="95"/>
                        </a:lnTo>
                        <a:lnTo>
                          <a:pt x="0" y="80"/>
                        </a:lnTo>
                        <a:lnTo>
                          <a:pt x="2" y="62"/>
                        </a:lnTo>
                        <a:lnTo>
                          <a:pt x="5" y="45"/>
                        </a:lnTo>
                        <a:lnTo>
                          <a:pt x="10" y="30"/>
                        </a:lnTo>
                        <a:lnTo>
                          <a:pt x="15" y="17"/>
                        </a:lnTo>
                        <a:lnTo>
                          <a:pt x="27" y="2"/>
                        </a:lnTo>
                        <a:lnTo>
                          <a:pt x="45"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53" name="Freeform 75"/>
                <p:cNvSpPr>
                  <a:spLocks noChangeAspect="1"/>
                </p:cNvSpPr>
                <p:nvPr/>
              </p:nvSpPr>
              <p:spPr bwMode="auto">
                <a:xfrm>
                  <a:off x="5304" y="2065"/>
                  <a:ext cx="163" cy="65"/>
                </a:xfrm>
                <a:custGeom>
                  <a:avLst/>
                  <a:gdLst>
                    <a:gd name="T0" fmla="*/ 158 w 163"/>
                    <a:gd name="T1" fmla="*/ 65 h 65"/>
                    <a:gd name="T2" fmla="*/ 163 w 163"/>
                    <a:gd name="T3" fmla="*/ 60 h 65"/>
                    <a:gd name="T4" fmla="*/ 138 w 163"/>
                    <a:gd name="T5" fmla="*/ 25 h 65"/>
                    <a:gd name="T6" fmla="*/ 113 w 163"/>
                    <a:gd name="T7" fmla="*/ 15 h 65"/>
                    <a:gd name="T8" fmla="*/ 98 w 163"/>
                    <a:gd name="T9" fmla="*/ 5 h 65"/>
                    <a:gd name="T10" fmla="*/ 55 w 163"/>
                    <a:gd name="T11" fmla="*/ 0 h 65"/>
                    <a:gd name="T12" fmla="*/ 0 w 163"/>
                    <a:gd name="T13" fmla="*/ 0 h 65"/>
                    <a:gd name="T14" fmla="*/ 33 w 163"/>
                    <a:gd name="T15" fmla="*/ 23 h 65"/>
                    <a:gd name="T16" fmla="*/ 128 w 163"/>
                    <a:gd name="T17" fmla="*/ 53 h 65"/>
                    <a:gd name="T18" fmla="*/ 158 w 163"/>
                    <a:gd name="T19" fmla="*/ 65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65"/>
                    <a:gd name="T32" fmla="*/ 163 w 16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65">
                      <a:moveTo>
                        <a:pt x="158" y="65"/>
                      </a:moveTo>
                      <a:lnTo>
                        <a:pt x="163" y="60"/>
                      </a:lnTo>
                      <a:lnTo>
                        <a:pt x="138" y="25"/>
                      </a:lnTo>
                      <a:lnTo>
                        <a:pt x="113" y="15"/>
                      </a:lnTo>
                      <a:lnTo>
                        <a:pt x="98" y="5"/>
                      </a:lnTo>
                      <a:lnTo>
                        <a:pt x="55" y="0"/>
                      </a:lnTo>
                      <a:lnTo>
                        <a:pt x="0" y="0"/>
                      </a:lnTo>
                      <a:lnTo>
                        <a:pt x="33" y="23"/>
                      </a:lnTo>
                      <a:lnTo>
                        <a:pt x="128" y="53"/>
                      </a:lnTo>
                      <a:lnTo>
                        <a:pt x="158" y="65"/>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4" name="Freeform 76"/>
                <p:cNvSpPr>
                  <a:spLocks noChangeAspect="1"/>
                </p:cNvSpPr>
                <p:nvPr/>
              </p:nvSpPr>
              <p:spPr bwMode="auto">
                <a:xfrm>
                  <a:off x="5319" y="2083"/>
                  <a:ext cx="110" cy="55"/>
                </a:xfrm>
                <a:custGeom>
                  <a:avLst/>
                  <a:gdLst>
                    <a:gd name="T0" fmla="*/ 110 w 110"/>
                    <a:gd name="T1" fmla="*/ 55 h 55"/>
                    <a:gd name="T2" fmla="*/ 110 w 110"/>
                    <a:gd name="T3" fmla="*/ 37 h 55"/>
                    <a:gd name="T4" fmla="*/ 98 w 110"/>
                    <a:gd name="T5" fmla="*/ 15 h 55"/>
                    <a:gd name="T6" fmla="*/ 88 w 110"/>
                    <a:gd name="T7" fmla="*/ 7 h 55"/>
                    <a:gd name="T8" fmla="*/ 73 w 110"/>
                    <a:gd name="T9" fmla="*/ 0 h 55"/>
                    <a:gd name="T10" fmla="*/ 53 w 110"/>
                    <a:gd name="T11" fmla="*/ 0 h 55"/>
                    <a:gd name="T12" fmla="*/ 28 w 110"/>
                    <a:gd name="T13" fmla="*/ 5 h 55"/>
                    <a:gd name="T14" fmla="*/ 0 w 110"/>
                    <a:gd name="T15" fmla="*/ 12 h 55"/>
                    <a:gd name="T16" fmla="*/ 15 w 110"/>
                    <a:gd name="T17" fmla="*/ 22 h 55"/>
                    <a:gd name="T18" fmla="*/ 38 w 110"/>
                    <a:gd name="T19" fmla="*/ 20 h 55"/>
                    <a:gd name="T20" fmla="*/ 63 w 110"/>
                    <a:gd name="T21" fmla="*/ 15 h 55"/>
                    <a:gd name="T22" fmla="*/ 88 w 110"/>
                    <a:gd name="T23" fmla="*/ 22 h 55"/>
                    <a:gd name="T24" fmla="*/ 100 w 110"/>
                    <a:gd name="T25" fmla="*/ 35 h 55"/>
                    <a:gd name="T26" fmla="*/ 110 w 110"/>
                    <a:gd name="T27" fmla="*/ 55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
                    <a:gd name="T43" fmla="*/ 0 h 55"/>
                    <a:gd name="T44" fmla="*/ 110 w 110"/>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 h="55">
                      <a:moveTo>
                        <a:pt x="110" y="55"/>
                      </a:moveTo>
                      <a:lnTo>
                        <a:pt x="110" y="37"/>
                      </a:lnTo>
                      <a:lnTo>
                        <a:pt x="98" y="15"/>
                      </a:lnTo>
                      <a:lnTo>
                        <a:pt x="88" y="7"/>
                      </a:lnTo>
                      <a:lnTo>
                        <a:pt x="73" y="0"/>
                      </a:lnTo>
                      <a:lnTo>
                        <a:pt x="53" y="0"/>
                      </a:lnTo>
                      <a:lnTo>
                        <a:pt x="28" y="5"/>
                      </a:lnTo>
                      <a:lnTo>
                        <a:pt x="0" y="12"/>
                      </a:lnTo>
                      <a:lnTo>
                        <a:pt x="15" y="22"/>
                      </a:lnTo>
                      <a:lnTo>
                        <a:pt x="38" y="20"/>
                      </a:lnTo>
                      <a:lnTo>
                        <a:pt x="63" y="15"/>
                      </a:lnTo>
                      <a:lnTo>
                        <a:pt x="88" y="22"/>
                      </a:lnTo>
                      <a:lnTo>
                        <a:pt x="100" y="35"/>
                      </a:lnTo>
                      <a:lnTo>
                        <a:pt x="110" y="55"/>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5" name="Oval 77"/>
                <p:cNvSpPr>
                  <a:spLocks noChangeAspect="1" noChangeArrowheads="1"/>
                </p:cNvSpPr>
                <p:nvPr/>
              </p:nvSpPr>
              <p:spPr bwMode="auto">
                <a:xfrm>
                  <a:off x="5599" y="2200"/>
                  <a:ext cx="13" cy="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zh-CN"/>
                </a:p>
              </p:txBody>
            </p:sp>
            <p:sp>
              <p:nvSpPr>
                <p:cNvPr id="12356" name="Freeform 78"/>
                <p:cNvSpPr>
                  <a:spLocks noChangeAspect="1"/>
                </p:cNvSpPr>
                <p:nvPr/>
              </p:nvSpPr>
              <p:spPr bwMode="auto">
                <a:xfrm>
                  <a:off x="5577" y="2180"/>
                  <a:ext cx="77" cy="33"/>
                </a:xfrm>
                <a:custGeom>
                  <a:avLst/>
                  <a:gdLst>
                    <a:gd name="T0" fmla="*/ 60 w 77"/>
                    <a:gd name="T1" fmla="*/ 33 h 33"/>
                    <a:gd name="T2" fmla="*/ 77 w 77"/>
                    <a:gd name="T3" fmla="*/ 20 h 33"/>
                    <a:gd name="T4" fmla="*/ 57 w 77"/>
                    <a:gd name="T5" fmla="*/ 5 h 33"/>
                    <a:gd name="T6" fmla="*/ 35 w 77"/>
                    <a:gd name="T7" fmla="*/ 0 h 33"/>
                    <a:gd name="T8" fmla="*/ 15 w 77"/>
                    <a:gd name="T9" fmla="*/ 0 h 33"/>
                    <a:gd name="T10" fmla="*/ 0 w 77"/>
                    <a:gd name="T11" fmla="*/ 8 h 33"/>
                    <a:gd name="T12" fmla="*/ 60 w 77"/>
                    <a:gd name="T13" fmla="*/ 33 h 33"/>
                    <a:gd name="T14" fmla="*/ 0 60000 65536"/>
                    <a:gd name="T15" fmla="*/ 0 60000 65536"/>
                    <a:gd name="T16" fmla="*/ 0 60000 65536"/>
                    <a:gd name="T17" fmla="*/ 0 60000 65536"/>
                    <a:gd name="T18" fmla="*/ 0 60000 65536"/>
                    <a:gd name="T19" fmla="*/ 0 60000 65536"/>
                    <a:gd name="T20" fmla="*/ 0 60000 65536"/>
                    <a:gd name="T21" fmla="*/ 0 w 77"/>
                    <a:gd name="T22" fmla="*/ 0 h 33"/>
                    <a:gd name="T23" fmla="*/ 77 w 7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33">
                      <a:moveTo>
                        <a:pt x="60" y="33"/>
                      </a:moveTo>
                      <a:lnTo>
                        <a:pt x="77" y="20"/>
                      </a:lnTo>
                      <a:lnTo>
                        <a:pt x="57" y="5"/>
                      </a:lnTo>
                      <a:lnTo>
                        <a:pt x="35" y="0"/>
                      </a:lnTo>
                      <a:lnTo>
                        <a:pt x="15" y="0"/>
                      </a:lnTo>
                      <a:lnTo>
                        <a:pt x="0" y="8"/>
                      </a:lnTo>
                      <a:lnTo>
                        <a:pt x="60" y="33"/>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7" name="Freeform 79"/>
                <p:cNvSpPr>
                  <a:spLocks noChangeAspect="1"/>
                </p:cNvSpPr>
                <p:nvPr/>
              </p:nvSpPr>
              <p:spPr bwMode="auto">
                <a:xfrm>
                  <a:off x="5569" y="2188"/>
                  <a:ext cx="78" cy="32"/>
                </a:xfrm>
                <a:custGeom>
                  <a:avLst/>
                  <a:gdLst>
                    <a:gd name="T0" fmla="*/ 65 w 78"/>
                    <a:gd name="T1" fmla="*/ 32 h 32"/>
                    <a:gd name="T2" fmla="*/ 78 w 78"/>
                    <a:gd name="T3" fmla="*/ 32 h 32"/>
                    <a:gd name="T4" fmla="*/ 58 w 78"/>
                    <a:gd name="T5" fmla="*/ 15 h 32"/>
                    <a:gd name="T6" fmla="*/ 48 w 78"/>
                    <a:gd name="T7" fmla="*/ 7 h 32"/>
                    <a:gd name="T8" fmla="*/ 25 w 78"/>
                    <a:gd name="T9" fmla="*/ 2 h 32"/>
                    <a:gd name="T10" fmla="*/ 15 w 78"/>
                    <a:gd name="T11" fmla="*/ 0 h 32"/>
                    <a:gd name="T12" fmla="*/ 0 w 78"/>
                    <a:gd name="T13" fmla="*/ 7 h 32"/>
                    <a:gd name="T14" fmla="*/ 28 w 78"/>
                    <a:gd name="T15" fmla="*/ 7 h 32"/>
                    <a:gd name="T16" fmla="*/ 43 w 78"/>
                    <a:gd name="T17" fmla="*/ 12 h 32"/>
                    <a:gd name="T18" fmla="*/ 65 w 78"/>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32"/>
                    <a:gd name="T32" fmla="*/ 78 w 78"/>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32">
                      <a:moveTo>
                        <a:pt x="65" y="32"/>
                      </a:moveTo>
                      <a:lnTo>
                        <a:pt x="78" y="32"/>
                      </a:lnTo>
                      <a:lnTo>
                        <a:pt x="58" y="15"/>
                      </a:lnTo>
                      <a:lnTo>
                        <a:pt x="48" y="7"/>
                      </a:lnTo>
                      <a:lnTo>
                        <a:pt x="25" y="2"/>
                      </a:lnTo>
                      <a:lnTo>
                        <a:pt x="15" y="0"/>
                      </a:lnTo>
                      <a:lnTo>
                        <a:pt x="0" y="7"/>
                      </a:lnTo>
                      <a:lnTo>
                        <a:pt x="28" y="7"/>
                      </a:lnTo>
                      <a:lnTo>
                        <a:pt x="43" y="12"/>
                      </a:lnTo>
                      <a:lnTo>
                        <a:pt x="65" y="32"/>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340" name="Group 80"/>
              <p:cNvGrpSpPr>
                <a:grpSpLocks noChangeAspect="1"/>
              </p:cNvGrpSpPr>
              <p:nvPr/>
            </p:nvGrpSpPr>
            <p:grpSpPr bwMode="auto">
              <a:xfrm>
                <a:off x="5387" y="2020"/>
                <a:ext cx="292" cy="163"/>
                <a:chOff x="5387" y="2020"/>
                <a:chExt cx="292" cy="163"/>
              </a:xfrm>
            </p:grpSpPr>
            <p:sp>
              <p:nvSpPr>
                <p:cNvPr id="12341" name="Freeform 81"/>
                <p:cNvSpPr>
                  <a:spLocks noChangeAspect="1"/>
                </p:cNvSpPr>
                <p:nvPr/>
              </p:nvSpPr>
              <p:spPr bwMode="auto">
                <a:xfrm>
                  <a:off x="5604" y="2080"/>
                  <a:ext cx="75" cy="103"/>
                </a:xfrm>
                <a:custGeom>
                  <a:avLst/>
                  <a:gdLst>
                    <a:gd name="T0" fmla="*/ 75 w 75"/>
                    <a:gd name="T1" fmla="*/ 83 h 103"/>
                    <a:gd name="T2" fmla="*/ 58 w 75"/>
                    <a:gd name="T3" fmla="*/ 103 h 103"/>
                    <a:gd name="T4" fmla="*/ 58 w 75"/>
                    <a:gd name="T5" fmla="*/ 85 h 103"/>
                    <a:gd name="T6" fmla="*/ 30 w 75"/>
                    <a:gd name="T7" fmla="*/ 55 h 103"/>
                    <a:gd name="T8" fmla="*/ 20 w 75"/>
                    <a:gd name="T9" fmla="*/ 48 h 103"/>
                    <a:gd name="T10" fmla="*/ 8 w 75"/>
                    <a:gd name="T11" fmla="*/ 30 h 103"/>
                    <a:gd name="T12" fmla="*/ 0 w 75"/>
                    <a:gd name="T13" fmla="*/ 18 h 103"/>
                    <a:gd name="T14" fmla="*/ 0 w 75"/>
                    <a:gd name="T15" fmla="*/ 0 h 103"/>
                    <a:gd name="T16" fmla="*/ 23 w 75"/>
                    <a:gd name="T17" fmla="*/ 28 h 103"/>
                    <a:gd name="T18" fmla="*/ 40 w 75"/>
                    <a:gd name="T19" fmla="*/ 35 h 103"/>
                    <a:gd name="T20" fmla="*/ 58 w 75"/>
                    <a:gd name="T21" fmla="*/ 48 h 103"/>
                    <a:gd name="T22" fmla="*/ 70 w 75"/>
                    <a:gd name="T23" fmla="*/ 65 h 103"/>
                    <a:gd name="T24" fmla="*/ 75 w 75"/>
                    <a:gd name="T25" fmla="*/ 83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103"/>
                    <a:gd name="T41" fmla="*/ 75 w 7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103">
                      <a:moveTo>
                        <a:pt x="75" y="83"/>
                      </a:moveTo>
                      <a:lnTo>
                        <a:pt x="58" y="103"/>
                      </a:lnTo>
                      <a:lnTo>
                        <a:pt x="58" y="85"/>
                      </a:lnTo>
                      <a:lnTo>
                        <a:pt x="30" y="55"/>
                      </a:lnTo>
                      <a:lnTo>
                        <a:pt x="20" y="48"/>
                      </a:lnTo>
                      <a:lnTo>
                        <a:pt x="8" y="30"/>
                      </a:lnTo>
                      <a:lnTo>
                        <a:pt x="0" y="18"/>
                      </a:lnTo>
                      <a:lnTo>
                        <a:pt x="0" y="0"/>
                      </a:lnTo>
                      <a:lnTo>
                        <a:pt x="23" y="28"/>
                      </a:lnTo>
                      <a:lnTo>
                        <a:pt x="40" y="35"/>
                      </a:lnTo>
                      <a:lnTo>
                        <a:pt x="58" y="48"/>
                      </a:lnTo>
                      <a:lnTo>
                        <a:pt x="70" y="65"/>
                      </a:lnTo>
                      <a:lnTo>
                        <a:pt x="75" y="83"/>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2" name="Freeform 82"/>
                <p:cNvSpPr>
                  <a:spLocks noChangeAspect="1"/>
                </p:cNvSpPr>
                <p:nvPr/>
              </p:nvSpPr>
              <p:spPr bwMode="auto">
                <a:xfrm>
                  <a:off x="5387" y="2020"/>
                  <a:ext cx="100" cy="108"/>
                </a:xfrm>
                <a:custGeom>
                  <a:avLst/>
                  <a:gdLst>
                    <a:gd name="T0" fmla="*/ 95 w 100"/>
                    <a:gd name="T1" fmla="*/ 108 h 108"/>
                    <a:gd name="T2" fmla="*/ 100 w 100"/>
                    <a:gd name="T3" fmla="*/ 83 h 108"/>
                    <a:gd name="T4" fmla="*/ 97 w 100"/>
                    <a:gd name="T5" fmla="*/ 68 h 108"/>
                    <a:gd name="T6" fmla="*/ 90 w 100"/>
                    <a:gd name="T7" fmla="*/ 50 h 108"/>
                    <a:gd name="T8" fmla="*/ 75 w 100"/>
                    <a:gd name="T9" fmla="*/ 35 h 108"/>
                    <a:gd name="T10" fmla="*/ 47 w 100"/>
                    <a:gd name="T11" fmla="*/ 23 h 108"/>
                    <a:gd name="T12" fmla="*/ 0 w 100"/>
                    <a:gd name="T13" fmla="*/ 0 h 108"/>
                    <a:gd name="T14" fmla="*/ 22 w 100"/>
                    <a:gd name="T15" fmla="*/ 33 h 108"/>
                    <a:gd name="T16" fmla="*/ 50 w 100"/>
                    <a:gd name="T17" fmla="*/ 48 h 108"/>
                    <a:gd name="T18" fmla="*/ 67 w 100"/>
                    <a:gd name="T19" fmla="*/ 63 h 108"/>
                    <a:gd name="T20" fmla="*/ 82 w 100"/>
                    <a:gd name="T21" fmla="*/ 85 h 108"/>
                    <a:gd name="T22" fmla="*/ 95 w 100"/>
                    <a:gd name="T23" fmla="*/ 108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08"/>
                    <a:gd name="T38" fmla="*/ 100 w 100"/>
                    <a:gd name="T39" fmla="*/ 108 h 1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08">
                      <a:moveTo>
                        <a:pt x="95" y="108"/>
                      </a:moveTo>
                      <a:lnTo>
                        <a:pt x="100" y="83"/>
                      </a:lnTo>
                      <a:lnTo>
                        <a:pt x="97" y="68"/>
                      </a:lnTo>
                      <a:lnTo>
                        <a:pt x="90" y="50"/>
                      </a:lnTo>
                      <a:lnTo>
                        <a:pt x="75" y="35"/>
                      </a:lnTo>
                      <a:lnTo>
                        <a:pt x="47" y="23"/>
                      </a:lnTo>
                      <a:lnTo>
                        <a:pt x="0" y="0"/>
                      </a:lnTo>
                      <a:lnTo>
                        <a:pt x="22" y="33"/>
                      </a:lnTo>
                      <a:lnTo>
                        <a:pt x="50" y="48"/>
                      </a:lnTo>
                      <a:lnTo>
                        <a:pt x="67" y="63"/>
                      </a:lnTo>
                      <a:lnTo>
                        <a:pt x="82" y="85"/>
                      </a:lnTo>
                      <a:lnTo>
                        <a:pt x="95" y="108"/>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2326" name="Freeform 83"/>
            <p:cNvSpPr>
              <a:spLocks noChangeAspect="1"/>
            </p:cNvSpPr>
            <p:nvPr/>
          </p:nvSpPr>
          <p:spPr bwMode="auto">
            <a:xfrm>
              <a:off x="5657" y="6725"/>
              <a:ext cx="432" cy="45"/>
            </a:xfrm>
            <a:custGeom>
              <a:avLst/>
              <a:gdLst>
                <a:gd name="T0" fmla="*/ 0 w 432"/>
                <a:gd name="T1" fmla="*/ 0 h 45"/>
                <a:gd name="T2" fmla="*/ 220 w 432"/>
                <a:gd name="T3" fmla="*/ 18 h 45"/>
                <a:gd name="T4" fmla="*/ 432 w 432"/>
                <a:gd name="T5" fmla="*/ 13 h 45"/>
                <a:gd name="T6" fmla="*/ 417 w 432"/>
                <a:gd name="T7" fmla="*/ 28 h 45"/>
                <a:gd name="T8" fmla="*/ 280 w 432"/>
                <a:gd name="T9" fmla="*/ 40 h 45"/>
                <a:gd name="T10" fmla="*/ 212 w 432"/>
                <a:gd name="T11" fmla="*/ 45 h 45"/>
                <a:gd name="T12" fmla="*/ 55 w 432"/>
                <a:gd name="T13" fmla="*/ 38 h 45"/>
                <a:gd name="T14" fmla="*/ 0 w 432"/>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45"/>
                <a:gd name="T26" fmla="*/ 432 w 432"/>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45">
                  <a:moveTo>
                    <a:pt x="0" y="0"/>
                  </a:moveTo>
                  <a:lnTo>
                    <a:pt x="220" y="18"/>
                  </a:lnTo>
                  <a:lnTo>
                    <a:pt x="432" y="13"/>
                  </a:lnTo>
                  <a:lnTo>
                    <a:pt x="417" y="28"/>
                  </a:lnTo>
                  <a:lnTo>
                    <a:pt x="280" y="40"/>
                  </a:lnTo>
                  <a:lnTo>
                    <a:pt x="212" y="45"/>
                  </a:lnTo>
                  <a:lnTo>
                    <a:pt x="55" y="3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7" name="Freeform 84"/>
            <p:cNvSpPr>
              <a:spLocks noChangeAspect="1"/>
            </p:cNvSpPr>
            <p:nvPr/>
          </p:nvSpPr>
          <p:spPr bwMode="auto">
            <a:xfrm>
              <a:off x="4077" y="2958"/>
              <a:ext cx="1127" cy="1037"/>
            </a:xfrm>
            <a:custGeom>
              <a:avLst/>
              <a:gdLst>
                <a:gd name="T0" fmla="*/ 27 w 1127"/>
                <a:gd name="T1" fmla="*/ 1037 h 1037"/>
                <a:gd name="T2" fmla="*/ 2 w 1127"/>
                <a:gd name="T3" fmla="*/ 925 h 1037"/>
                <a:gd name="T4" fmla="*/ 0 w 1127"/>
                <a:gd name="T5" fmla="*/ 857 h 1037"/>
                <a:gd name="T6" fmla="*/ 15 w 1127"/>
                <a:gd name="T7" fmla="*/ 795 h 1037"/>
                <a:gd name="T8" fmla="*/ 122 w 1127"/>
                <a:gd name="T9" fmla="*/ 467 h 1037"/>
                <a:gd name="T10" fmla="*/ 127 w 1127"/>
                <a:gd name="T11" fmla="*/ 430 h 1037"/>
                <a:gd name="T12" fmla="*/ 135 w 1127"/>
                <a:gd name="T13" fmla="*/ 385 h 1037"/>
                <a:gd name="T14" fmla="*/ 122 w 1127"/>
                <a:gd name="T15" fmla="*/ 217 h 1037"/>
                <a:gd name="T16" fmla="*/ 200 w 1127"/>
                <a:gd name="T17" fmla="*/ 365 h 1037"/>
                <a:gd name="T18" fmla="*/ 547 w 1127"/>
                <a:gd name="T19" fmla="*/ 85 h 1037"/>
                <a:gd name="T20" fmla="*/ 630 w 1127"/>
                <a:gd name="T21" fmla="*/ 47 h 1037"/>
                <a:gd name="T22" fmla="*/ 722 w 1127"/>
                <a:gd name="T23" fmla="*/ 10 h 1037"/>
                <a:gd name="T24" fmla="*/ 772 w 1127"/>
                <a:gd name="T25" fmla="*/ 0 h 1037"/>
                <a:gd name="T26" fmla="*/ 867 w 1127"/>
                <a:gd name="T27" fmla="*/ 0 h 1037"/>
                <a:gd name="T28" fmla="*/ 1127 w 1127"/>
                <a:gd name="T29" fmla="*/ 32 h 1037"/>
                <a:gd name="T30" fmla="*/ 940 w 1127"/>
                <a:gd name="T31" fmla="*/ 52 h 1037"/>
                <a:gd name="T32" fmla="*/ 872 w 1127"/>
                <a:gd name="T33" fmla="*/ 62 h 1037"/>
                <a:gd name="T34" fmla="*/ 792 w 1127"/>
                <a:gd name="T35" fmla="*/ 77 h 1037"/>
                <a:gd name="T36" fmla="*/ 675 w 1127"/>
                <a:gd name="T37" fmla="*/ 120 h 1037"/>
                <a:gd name="T38" fmla="*/ 607 w 1127"/>
                <a:gd name="T39" fmla="*/ 147 h 1037"/>
                <a:gd name="T40" fmla="*/ 542 w 1127"/>
                <a:gd name="T41" fmla="*/ 192 h 1037"/>
                <a:gd name="T42" fmla="*/ 475 w 1127"/>
                <a:gd name="T43" fmla="*/ 255 h 1037"/>
                <a:gd name="T44" fmla="*/ 422 w 1127"/>
                <a:gd name="T45" fmla="*/ 320 h 1037"/>
                <a:gd name="T46" fmla="*/ 405 w 1127"/>
                <a:gd name="T47" fmla="*/ 357 h 1037"/>
                <a:gd name="T48" fmla="*/ 495 w 1127"/>
                <a:gd name="T49" fmla="*/ 290 h 1037"/>
                <a:gd name="T50" fmla="*/ 527 w 1127"/>
                <a:gd name="T51" fmla="*/ 272 h 1037"/>
                <a:gd name="T52" fmla="*/ 550 w 1127"/>
                <a:gd name="T53" fmla="*/ 265 h 1037"/>
                <a:gd name="T54" fmla="*/ 472 w 1127"/>
                <a:gd name="T55" fmla="*/ 362 h 1037"/>
                <a:gd name="T56" fmla="*/ 300 w 1127"/>
                <a:gd name="T57" fmla="*/ 610 h 1037"/>
                <a:gd name="T58" fmla="*/ 280 w 1127"/>
                <a:gd name="T59" fmla="*/ 647 h 1037"/>
                <a:gd name="T60" fmla="*/ 245 w 1127"/>
                <a:gd name="T61" fmla="*/ 670 h 1037"/>
                <a:gd name="T62" fmla="*/ 145 w 1127"/>
                <a:gd name="T63" fmla="*/ 732 h 1037"/>
                <a:gd name="T64" fmla="*/ 147 w 1127"/>
                <a:gd name="T65" fmla="*/ 777 h 1037"/>
                <a:gd name="T66" fmla="*/ 390 w 1127"/>
                <a:gd name="T67" fmla="*/ 710 h 1037"/>
                <a:gd name="T68" fmla="*/ 495 w 1127"/>
                <a:gd name="T69" fmla="*/ 700 h 1037"/>
                <a:gd name="T70" fmla="*/ 557 w 1127"/>
                <a:gd name="T71" fmla="*/ 700 h 1037"/>
                <a:gd name="T72" fmla="*/ 347 w 1127"/>
                <a:gd name="T73" fmla="*/ 777 h 1037"/>
                <a:gd name="T74" fmla="*/ 265 w 1127"/>
                <a:gd name="T75" fmla="*/ 802 h 1037"/>
                <a:gd name="T76" fmla="*/ 190 w 1127"/>
                <a:gd name="T77" fmla="*/ 827 h 1037"/>
                <a:gd name="T78" fmla="*/ 122 w 1127"/>
                <a:gd name="T79" fmla="*/ 865 h 1037"/>
                <a:gd name="T80" fmla="*/ 92 w 1127"/>
                <a:gd name="T81" fmla="*/ 907 h 1037"/>
                <a:gd name="T82" fmla="*/ 62 w 1127"/>
                <a:gd name="T83" fmla="*/ 962 h 1037"/>
                <a:gd name="T84" fmla="*/ 27 w 1127"/>
                <a:gd name="T85" fmla="*/ 1037 h 10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27"/>
                <a:gd name="T130" fmla="*/ 0 h 1037"/>
                <a:gd name="T131" fmla="*/ 1127 w 1127"/>
                <a:gd name="T132" fmla="*/ 1037 h 10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27" h="1037">
                  <a:moveTo>
                    <a:pt x="27" y="1037"/>
                  </a:moveTo>
                  <a:lnTo>
                    <a:pt x="2" y="925"/>
                  </a:lnTo>
                  <a:lnTo>
                    <a:pt x="0" y="857"/>
                  </a:lnTo>
                  <a:lnTo>
                    <a:pt x="15" y="795"/>
                  </a:lnTo>
                  <a:lnTo>
                    <a:pt x="122" y="467"/>
                  </a:lnTo>
                  <a:lnTo>
                    <a:pt x="127" y="430"/>
                  </a:lnTo>
                  <a:lnTo>
                    <a:pt x="135" y="385"/>
                  </a:lnTo>
                  <a:lnTo>
                    <a:pt x="122" y="217"/>
                  </a:lnTo>
                  <a:lnTo>
                    <a:pt x="200" y="365"/>
                  </a:lnTo>
                  <a:lnTo>
                    <a:pt x="547" y="85"/>
                  </a:lnTo>
                  <a:lnTo>
                    <a:pt x="630" y="47"/>
                  </a:lnTo>
                  <a:lnTo>
                    <a:pt x="722" y="10"/>
                  </a:lnTo>
                  <a:lnTo>
                    <a:pt x="772" y="0"/>
                  </a:lnTo>
                  <a:lnTo>
                    <a:pt x="867" y="0"/>
                  </a:lnTo>
                  <a:lnTo>
                    <a:pt x="1127" y="32"/>
                  </a:lnTo>
                  <a:lnTo>
                    <a:pt x="940" y="52"/>
                  </a:lnTo>
                  <a:lnTo>
                    <a:pt x="872" y="62"/>
                  </a:lnTo>
                  <a:lnTo>
                    <a:pt x="792" y="77"/>
                  </a:lnTo>
                  <a:lnTo>
                    <a:pt x="675" y="120"/>
                  </a:lnTo>
                  <a:lnTo>
                    <a:pt x="607" y="147"/>
                  </a:lnTo>
                  <a:lnTo>
                    <a:pt x="542" y="192"/>
                  </a:lnTo>
                  <a:lnTo>
                    <a:pt x="475" y="255"/>
                  </a:lnTo>
                  <a:lnTo>
                    <a:pt x="422" y="320"/>
                  </a:lnTo>
                  <a:lnTo>
                    <a:pt x="405" y="357"/>
                  </a:lnTo>
                  <a:lnTo>
                    <a:pt x="495" y="290"/>
                  </a:lnTo>
                  <a:lnTo>
                    <a:pt x="527" y="272"/>
                  </a:lnTo>
                  <a:lnTo>
                    <a:pt x="550" y="265"/>
                  </a:lnTo>
                  <a:lnTo>
                    <a:pt x="472" y="362"/>
                  </a:lnTo>
                  <a:lnTo>
                    <a:pt x="300" y="610"/>
                  </a:lnTo>
                  <a:lnTo>
                    <a:pt x="280" y="647"/>
                  </a:lnTo>
                  <a:lnTo>
                    <a:pt x="245" y="670"/>
                  </a:lnTo>
                  <a:lnTo>
                    <a:pt x="145" y="732"/>
                  </a:lnTo>
                  <a:lnTo>
                    <a:pt x="147" y="777"/>
                  </a:lnTo>
                  <a:lnTo>
                    <a:pt x="390" y="710"/>
                  </a:lnTo>
                  <a:lnTo>
                    <a:pt x="495" y="700"/>
                  </a:lnTo>
                  <a:lnTo>
                    <a:pt x="557" y="700"/>
                  </a:lnTo>
                  <a:lnTo>
                    <a:pt x="347" y="777"/>
                  </a:lnTo>
                  <a:lnTo>
                    <a:pt x="265" y="802"/>
                  </a:lnTo>
                  <a:lnTo>
                    <a:pt x="190" y="827"/>
                  </a:lnTo>
                  <a:lnTo>
                    <a:pt x="122" y="865"/>
                  </a:lnTo>
                  <a:lnTo>
                    <a:pt x="92" y="907"/>
                  </a:lnTo>
                  <a:lnTo>
                    <a:pt x="62" y="962"/>
                  </a:lnTo>
                  <a:lnTo>
                    <a:pt x="27" y="10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8" name="Freeform 85"/>
            <p:cNvSpPr>
              <a:spLocks noChangeAspect="1"/>
            </p:cNvSpPr>
            <p:nvPr/>
          </p:nvSpPr>
          <p:spPr bwMode="auto">
            <a:xfrm>
              <a:off x="4162" y="2450"/>
              <a:ext cx="1080" cy="863"/>
            </a:xfrm>
            <a:custGeom>
              <a:avLst/>
              <a:gdLst>
                <a:gd name="T0" fmla="*/ 0 w 1080"/>
                <a:gd name="T1" fmla="*/ 628 h 863"/>
                <a:gd name="T2" fmla="*/ 92 w 1080"/>
                <a:gd name="T3" fmla="*/ 863 h 863"/>
                <a:gd name="T4" fmla="*/ 292 w 1080"/>
                <a:gd name="T5" fmla="*/ 648 h 863"/>
                <a:gd name="T6" fmla="*/ 375 w 1080"/>
                <a:gd name="T7" fmla="*/ 588 h 863"/>
                <a:gd name="T8" fmla="*/ 450 w 1080"/>
                <a:gd name="T9" fmla="*/ 550 h 863"/>
                <a:gd name="T10" fmla="*/ 517 w 1080"/>
                <a:gd name="T11" fmla="*/ 535 h 863"/>
                <a:gd name="T12" fmla="*/ 650 w 1080"/>
                <a:gd name="T13" fmla="*/ 505 h 863"/>
                <a:gd name="T14" fmla="*/ 635 w 1080"/>
                <a:gd name="T15" fmla="*/ 543 h 863"/>
                <a:gd name="T16" fmla="*/ 817 w 1080"/>
                <a:gd name="T17" fmla="*/ 513 h 863"/>
                <a:gd name="T18" fmla="*/ 810 w 1080"/>
                <a:gd name="T19" fmla="*/ 485 h 863"/>
                <a:gd name="T20" fmla="*/ 812 w 1080"/>
                <a:gd name="T21" fmla="*/ 463 h 863"/>
                <a:gd name="T22" fmla="*/ 832 w 1080"/>
                <a:gd name="T23" fmla="*/ 440 h 863"/>
                <a:gd name="T24" fmla="*/ 910 w 1080"/>
                <a:gd name="T25" fmla="*/ 418 h 863"/>
                <a:gd name="T26" fmla="*/ 990 w 1080"/>
                <a:gd name="T27" fmla="*/ 408 h 863"/>
                <a:gd name="T28" fmla="*/ 1027 w 1080"/>
                <a:gd name="T29" fmla="*/ 410 h 863"/>
                <a:gd name="T30" fmla="*/ 1080 w 1080"/>
                <a:gd name="T31" fmla="*/ 438 h 863"/>
                <a:gd name="T32" fmla="*/ 997 w 1080"/>
                <a:gd name="T33" fmla="*/ 363 h 863"/>
                <a:gd name="T34" fmla="*/ 955 w 1080"/>
                <a:gd name="T35" fmla="*/ 343 h 863"/>
                <a:gd name="T36" fmla="*/ 885 w 1080"/>
                <a:gd name="T37" fmla="*/ 340 h 863"/>
                <a:gd name="T38" fmla="*/ 827 w 1080"/>
                <a:gd name="T39" fmla="*/ 350 h 863"/>
                <a:gd name="T40" fmla="*/ 622 w 1080"/>
                <a:gd name="T41" fmla="*/ 418 h 863"/>
                <a:gd name="T42" fmla="*/ 635 w 1080"/>
                <a:gd name="T43" fmla="*/ 283 h 863"/>
                <a:gd name="T44" fmla="*/ 630 w 1080"/>
                <a:gd name="T45" fmla="*/ 235 h 863"/>
                <a:gd name="T46" fmla="*/ 600 w 1080"/>
                <a:gd name="T47" fmla="*/ 170 h 863"/>
                <a:gd name="T48" fmla="*/ 510 w 1080"/>
                <a:gd name="T49" fmla="*/ 0 h 863"/>
                <a:gd name="T50" fmla="*/ 567 w 1080"/>
                <a:gd name="T51" fmla="*/ 220 h 863"/>
                <a:gd name="T52" fmla="*/ 562 w 1080"/>
                <a:gd name="T53" fmla="*/ 243 h 863"/>
                <a:gd name="T54" fmla="*/ 507 w 1080"/>
                <a:gd name="T55" fmla="*/ 280 h 863"/>
                <a:gd name="T56" fmla="*/ 417 w 1080"/>
                <a:gd name="T57" fmla="*/ 65 h 863"/>
                <a:gd name="T58" fmla="*/ 442 w 1080"/>
                <a:gd name="T59" fmla="*/ 348 h 863"/>
                <a:gd name="T60" fmla="*/ 305 w 1080"/>
                <a:gd name="T61" fmla="*/ 65 h 863"/>
                <a:gd name="T62" fmla="*/ 375 w 1080"/>
                <a:gd name="T63" fmla="*/ 320 h 863"/>
                <a:gd name="T64" fmla="*/ 240 w 1080"/>
                <a:gd name="T65" fmla="*/ 135 h 863"/>
                <a:gd name="T66" fmla="*/ 255 w 1080"/>
                <a:gd name="T67" fmla="*/ 265 h 863"/>
                <a:gd name="T68" fmla="*/ 105 w 1080"/>
                <a:gd name="T69" fmla="*/ 98 h 863"/>
                <a:gd name="T70" fmla="*/ 210 w 1080"/>
                <a:gd name="T71" fmla="*/ 265 h 863"/>
                <a:gd name="T72" fmla="*/ 112 w 1080"/>
                <a:gd name="T73" fmla="*/ 210 h 863"/>
                <a:gd name="T74" fmla="*/ 217 w 1080"/>
                <a:gd name="T75" fmla="*/ 325 h 863"/>
                <a:gd name="T76" fmla="*/ 227 w 1080"/>
                <a:gd name="T77" fmla="*/ 348 h 863"/>
                <a:gd name="T78" fmla="*/ 232 w 1080"/>
                <a:gd name="T79" fmla="*/ 403 h 863"/>
                <a:gd name="T80" fmla="*/ 227 w 1080"/>
                <a:gd name="T81" fmla="*/ 475 h 863"/>
                <a:gd name="T82" fmla="*/ 202 w 1080"/>
                <a:gd name="T83" fmla="*/ 515 h 863"/>
                <a:gd name="T84" fmla="*/ 180 w 1080"/>
                <a:gd name="T85" fmla="*/ 553 h 863"/>
                <a:gd name="T86" fmla="*/ 145 w 1080"/>
                <a:gd name="T87" fmla="*/ 588 h 863"/>
                <a:gd name="T88" fmla="*/ 82 w 1080"/>
                <a:gd name="T89" fmla="*/ 605 h 863"/>
                <a:gd name="T90" fmla="*/ 0 w 1080"/>
                <a:gd name="T91" fmla="*/ 628 h 8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80"/>
                <a:gd name="T139" fmla="*/ 0 h 863"/>
                <a:gd name="T140" fmla="*/ 1080 w 1080"/>
                <a:gd name="T141" fmla="*/ 863 h 8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80" h="863">
                  <a:moveTo>
                    <a:pt x="0" y="628"/>
                  </a:moveTo>
                  <a:lnTo>
                    <a:pt x="92" y="863"/>
                  </a:lnTo>
                  <a:lnTo>
                    <a:pt x="292" y="648"/>
                  </a:lnTo>
                  <a:lnTo>
                    <a:pt x="375" y="588"/>
                  </a:lnTo>
                  <a:lnTo>
                    <a:pt x="450" y="550"/>
                  </a:lnTo>
                  <a:lnTo>
                    <a:pt x="517" y="535"/>
                  </a:lnTo>
                  <a:lnTo>
                    <a:pt x="650" y="505"/>
                  </a:lnTo>
                  <a:lnTo>
                    <a:pt x="635" y="543"/>
                  </a:lnTo>
                  <a:lnTo>
                    <a:pt x="817" y="513"/>
                  </a:lnTo>
                  <a:lnTo>
                    <a:pt x="810" y="485"/>
                  </a:lnTo>
                  <a:lnTo>
                    <a:pt x="812" y="463"/>
                  </a:lnTo>
                  <a:lnTo>
                    <a:pt x="832" y="440"/>
                  </a:lnTo>
                  <a:lnTo>
                    <a:pt x="910" y="418"/>
                  </a:lnTo>
                  <a:lnTo>
                    <a:pt x="990" y="408"/>
                  </a:lnTo>
                  <a:lnTo>
                    <a:pt x="1027" y="410"/>
                  </a:lnTo>
                  <a:lnTo>
                    <a:pt x="1080" y="438"/>
                  </a:lnTo>
                  <a:lnTo>
                    <a:pt x="997" y="363"/>
                  </a:lnTo>
                  <a:lnTo>
                    <a:pt x="955" y="343"/>
                  </a:lnTo>
                  <a:lnTo>
                    <a:pt x="885" y="340"/>
                  </a:lnTo>
                  <a:lnTo>
                    <a:pt x="827" y="350"/>
                  </a:lnTo>
                  <a:lnTo>
                    <a:pt x="622" y="418"/>
                  </a:lnTo>
                  <a:lnTo>
                    <a:pt x="635" y="283"/>
                  </a:lnTo>
                  <a:lnTo>
                    <a:pt x="630" y="235"/>
                  </a:lnTo>
                  <a:lnTo>
                    <a:pt x="600" y="170"/>
                  </a:lnTo>
                  <a:lnTo>
                    <a:pt x="510" y="0"/>
                  </a:lnTo>
                  <a:lnTo>
                    <a:pt x="567" y="220"/>
                  </a:lnTo>
                  <a:lnTo>
                    <a:pt x="562" y="243"/>
                  </a:lnTo>
                  <a:lnTo>
                    <a:pt x="507" y="280"/>
                  </a:lnTo>
                  <a:lnTo>
                    <a:pt x="417" y="65"/>
                  </a:lnTo>
                  <a:lnTo>
                    <a:pt x="442" y="348"/>
                  </a:lnTo>
                  <a:lnTo>
                    <a:pt x="305" y="65"/>
                  </a:lnTo>
                  <a:lnTo>
                    <a:pt x="375" y="320"/>
                  </a:lnTo>
                  <a:lnTo>
                    <a:pt x="240" y="135"/>
                  </a:lnTo>
                  <a:lnTo>
                    <a:pt x="255" y="265"/>
                  </a:lnTo>
                  <a:lnTo>
                    <a:pt x="105" y="98"/>
                  </a:lnTo>
                  <a:lnTo>
                    <a:pt x="210" y="265"/>
                  </a:lnTo>
                  <a:lnTo>
                    <a:pt x="112" y="210"/>
                  </a:lnTo>
                  <a:lnTo>
                    <a:pt x="217" y="325"/>
                  </a:lnTo>
                  <a:lnTo>
                    <a:pt x="227" y="348"/>
                  </a:lnTo>
                  <a:lnTo>
                    <a:pt x="232" y="403"/>
                  </a:lnTo>
                  <a:lnTo>
                    <a:pt x="227" y="475"/>
                  </a:lnTo>
                  <a:lnTo>
                    <a:pt x="202" y="515"/>
                  </a:lnTo>
                  <a:lnTo>
                    <a:pt x="180" y="553"/>
                  </a:lnTo>
                  <a:lnTo>
                    <a:pt x="145" y="588"/>
                  </a:lnTo>
                  <a:lnTo>
                    <a:pt x="82" y="605"/>
                  </a:lnTo>
                  <a:lnTo>
                    <a:pt x="0" y="62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29" name="Group 86"/>
            <p:cNvGrpSpPr>
              <a:grpSpLocks noChangeAspect="1"/>
            </p:cNvGrpSpPr>
            <p:nvPr/>
          </p:nvGrpSpPr>
          <p:grpSpPr bwMode="auto">
            <a:xfrm>
              <a:off x="5729" y="7168"/>
              <a:ext cx="1240" cy="697"/>
              <a:chOff x="5729" y="7168"/>
              <a:chExt cx="1240" cy="697"/>
            </a:xfrm>
          </p:grpSpPr>
          <p:sp>
            <p:nvSpPr>
              <p:cNvPr id="12330" name="Freeform 87"/>
              <p:cNvSpPr>
                <a:spLocks noChangeAspect="1"/>
              </p:cNvSpPr>
              <p:nvPr/>
            </p:nvSpPr>
            <p:spPr bwMode="auto">
              <a:xfrm>
                <a:off x="5752" y="7430"/>
                <a:ext cx="1217" cy="435"/>
              </a:xfrm>
              <a:custGeom>
                <a:avLst/>
                <a:gdLst>
                  <a:gd name="T0" fmla="*/ 0 w 1217"/>
                  <a:gd name="T1" fmla="*/ 353 h 435"/>
                  <a:gd name="T2" fmla="*/ 7 w 1217"/>
                  <a:gd name="T3" fmla="*/ 435 h 435"/>
                  <a:gd name="T4" fmla="*/ 135 w 1217"/>
                  <a:gd name="T5" fmla="*/ 428 h 435"/>
                  <a:gd name="T6" fmla="*/ 270 w 1217"/>
                  <a:gd name="T7" fmla="*/ 420 h 435"/>
                  <a:gd name="T8" fmla="*/ 420 w 1217"/>
                  <a:gd name="T9" fmla="*/ 360 h 435"/>
                  <a:gd name="T10" fmla="*/ 585 w 1217"/>
                  <a:gd name="T11" fmla="*/ 318 h 435"/>
                  <a:gd name="T12" fmla="*/ 652 w 1217"/>
                  <a:gd name="T13" fmla="*/ 300 h 435"/>
                  <a:gd name="T14" fmla="*/ 800 w 1217"/>
                  <a:gd name="T15" fmla="*/ 293 h 435"/>
                  <a:gd name="T16" fmla="*/ 932 w 1217"/>
                  <a:gd name="T17" fmla="*/ 263 h 435"/>
                  <a:gd name="T18" fmla="*/ 1025 w 1217"/>
                  <a:gd name="T19" fmla="*/ 213 h 435"/>
                  <a:gd name="T20" fmla="*/ 1097 w 1217"/>
                  <a:gd name="T21" fmla="*/ 158 h 435"/>
                  <a:gd name="T22" fmla="*/ 1167 w 1217"/>
                  <a:gd name="T23" fmla="*/ 108 h 435"/>
                  <a:gd name="T24" fmla="*/ 1212 w 1217"/>
                  <a:gd name="T25" fmla="*/ 48 h 435"/>
                  <a:gd name="T26" fmla="*/ 1217 w 1217"/>
                  <a:gd name="T27" fmla="*/ 23 h 435"/>
                  <a:gd name="T28" fmla="*/ 1210 w 1217"/>
                  <a:gd name="T29" fmla="*/ 8 h 435"/>
                  <a:gd name="T30" fmla="*/ 1175 w 1217"/>
                  <a:gd name="T31" fmla="*/ 0 h 435"/>
                  <a:gd name="T32" fmla="*/ 0 w 1217"/>
                  <a:gd name="T33" fmla="*/ 353 h 4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7"/>
                  <a:gd name="T52" fmla="*/ 0 h 435"/>
                  <a:gd name="T53" fmla="*/ 1217 w 1217"/>
                  <a:gd name="T54" fmla="*/ 435 h 4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7" h="435">
                    <a:moveTo>
                      <a:pt x="0" y="353"/>
                    </a:moveTo>
                    <a:lnTo>
                      <a:pt x="7" y="435"/>
                    </a:lnTo>
                    <a:lnTo>
                      <a:pt x="135" y="428"/>
                    </a:lnTo>
                    <a:lnTo>
                      <a:pt x="270" y="420"/>
                    </a:lnTo>
                    <a:lnTo>
                      <a:pt x="420" y="360"/>
                    </a:lnTo>
                    <a:lnTo>
                      <a:pt x="585" y="318"/>
                    </a:lnTo>
                    <a:lnTo>
                      <a:pt x="652" y="300"/>
                    </a:lnTo>
                    <a:lnTo>
                      <a:pt x="800" y="293"/>
                    </a:lnTo>
                    <a:lnTo>
                      <a:pt x="932" y="263"/>
                    </a:lnTo>
                    <a:lnTo>
                      <a:pt x="1025" y="213"/>
                    </a:lnTo>
                    <a:lnTo>
                      <a:pt x="1097" y="158"/>
                    </a:lnTo>
                    <a:lnTo>
                      <a:pt x="1167" y="108"/>
                    </a:lnTo>
                    <a:lnTo>
                      <a:pt x="1212" y="48"/>
                    </a:lnTo>
                    <a:lnTo>
                      <a:pt x="1217" y="23"/>
                    </a:lnTo>
                    <a:lnTo>
                      <a:pt x="1210" y="8"/>
                    </a:lnTo>
                    <a:lnTo>
                      <a:pt x="1175" y="0"/>
                    </a:lnTo>
                    <a:lnTo>
                      <a:pt x="0" y="35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1" name="Freeform 88"/>
              <p:cNvSpPr>
                <a:spLocks noChangeAspect="1"/>
              </p:cNvSpPr>
              <p:nvPr/>
            </p:nvSpPr>
            <p:spPr bwMode="auto">
              <a:xfrm>
                <a:off x="5729" y="7300"/>
                <a:ext cx="1228" cy="513"/>
              </a:xfrm>
              <a:custGeom>
                <a:avLst/>
                <a:gdLst>
                  <a:gd name="T0" fmla="*/ 233 w 1228"/>
                  <a:gd name="T1" fmla="*/ 505 h 513"/>
                  <a:gd name="T2" fmla="*/ 303 w 1228"/>
                  <a:gd name="T3" fmla="*/ 495 h 513"/>
                  <a:gd name="T4" fmla="*/ 345 w 1228"/>
                  <a:gd name="T5" fmla="*/ 473 h 513"/>
                  <a:gd name="T6" fmla="*/ 535 w 1228"/>
                  <a:gd name="T7" fmla="*/ 430 h 513"/>
                  <a:gd name="T8" fmla="*/ 668 w 1228"/>
                  <a:gd name="T9" fmla="*/ 393 h 513"/>
                  <a:gd name="T10" fmla="*/ 795 w 1228"/>
                  <a:gd name="T11" fmla="*/ 393 h 513"/>
                  <a:gd name="T12" fmla="*/ 948 w 1228"/>
                  <a:gd name="T13" fmla="*/ 355 h 513"/>
                  <a:gd name="T14" fmla="*/ 1113 w 1228"/>
                  <a:gd name="T15" fmla="*/ 250 h 513"/>
                  <a:gd name="T16" fmla="*/ 1158 w 1228"/>
                  <a:gd name="T17" fmla="*/ 220 h 513"/>
                  <a:gd name="T18" fmla="*/ 1225 w 1228"/>
                  <a:gd name="T19" fmla="*/ 140 h 513"/>
                  <a:gd name="T20" fmla="*/ 1228 w 1228"/>
                  <a:gd name="T21" fmla="*/ 100 h 513"/>
                  <a:gd name="T22" fmla="*/ 1138 w 1228"/>
                  <a:gd name="T23" fmla="*/ 53 h 513"/>
                  <a:gd name="T24" fmla="*/ 940 w 1228"/>
                  <a:gd name="T25" fmla="*/ 53 h 513"/>
                  <a:gd name="T26" fmla="*/ 600 w 1228"/>
                  <a:gd name="T27" fmla="*/ 53 h 513"/>
                  <a:gd name="T28" fmla="*/ 543 w 1228"/>
                  <a:gd name="T29" fmla="*/ 0 h 513"/>
                  <a:gd name="T30" fmla="*/ 495 w 1228"/>
                  <a:gd name="T31" fmla="*/ 55 h 513"/>
                  <a:gd name="T32" fmla="*/ 278 w 1228"/>
                  <a:gd name="T33" fmla="*/ 200 h 513"/>
                  <a:gd name="T34" fmla="*/ 98 w 1228"/>
                  <a:gd name="T35" fmla="*/ 150 h 513"/>
                  <a:gd name="T36" fmla="*/ 38 w 1228"/>
                  <a:gd name="T37" fmla="*/ 230 h 513"/>
                  <a:gd name="T38" fmla="*/ 0 w 1228"/>
                  <a:gd name="T39" fmla="*/ 335 h 513"/>
                  <a:gd name="T40" fmla="*/ 0 w 1228"/>
                  <a:gd name="T41" fmla="*/ 438 h 513"/>
                  <a:gd name="T42" fmla="*/ 30 w 1228"/>
                  <a:gd name="T43" fmla="*/ 513 h 513"/>
                  <a:gd name="T44" fmla="*/ 120 w 1228"/>
                  <a:gd name="T45" fmla="*/ 513 h 513"/>
                  <a:gd name="T46" fmla="*/ 233 w 1228"/>
                  <a:gd name="T47" fmla="*/ 505 h 5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28"/>
                  <a:gd name="T73" fmla="*/ 0 h 513"/>
                  <a:gd name="T74" fmla="*/ 1228 w 1228"/>
                  <a:gd name="T75" fmla="*/ 513 h 5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28" h="513">
                    <a:moveTo>
                      <a:pt x="233" y="505"/>
                    </a:moveTo>
                    <a:lnTo>
                      <a:pt x="303" y="495"/>
                    </a:lnTo>
                    <a:lnTo>
                      <a:pt x="345" y="473"/>
                    </a:lnTo>
                    <a:lnTo>
                      <a:pt x="535" y="430"/>
                    </a:lnTo>
                    <a:lnTo>
                      <a:pt x="668" y="393"/>
                    </a:lnTo>
                    <a:lnTo>
                      <a:pt x="795" y="393"/>
                    </a:lnTo>
                    <a:lnTo>
                      <a:pt x="948" y="355"/>
                    </a:lnTo>
                    <a:lnTo>
                      <a:pt x="1113" y="250"/>
                    </a:lnTo>
                    <a:lnTo>
                      <a:pt x="1158" y="220"/>
                    </a:lnTo>
                    <a:lnTo>
                      <a:pt x="1225" y="140"/>
                    </a:lnTo>
                    <a:lnTo>
                      <a:pt x="1228" y="100"/>
                    </a:lnTo>
                    <a:lnTo>
                      <a:pt x="1138" y="53"/>
                    </a:lnTo>
                    <a:lnTo>
                      <a:pt x="940" y="53"/>
                    </a:lnTo>
                    <a:lnTo>
                      <a:pt x="600" y="53"/>
                    </a:lnTo>
                    <a:lnTo>
                      <a:pt x="543" y="0"/>
                    </a:lnTo>
                    <a:lnTo>
                      <a:pt x="495" y="55"/>
                    </a:lnTo>
                    <a:lnTo>
                      <a:pt x="278" y="200"/>
                    </a:lnTo>
                    <a:lnTo>
                      <a:pt x="98" y="150"/>
                    </a:lnTo>
                    <a:lnTo>
                      <a:pt x="38" y="230"/>
                    </a:lnTo>
                    <a:lnTo>
                      <a:pt x="0" y="335"/>
                    </a:lnTo>
                    <a:lnTo>
                      <a:pt x="0" y="438"/>
                    </a:lnTo>
                    <a:lnTo>
                      <a:pt x="30" y="513"/>
                    </a:lnTo>
                    <a:lnTo>
                      <a:pt x="120" y="513"/>
                    </a:lnTo>
                    <a:lnTo>
                      <a:pt x="233" y="505"/>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32" name="Group 89"/>
              <p:cNvGrpSpPr>
                <a:grpSpLocks noChangeAspect="1"/>
              </p:cNvGrpSpPr>
              <p:nvPr/>
            </p:nvGrpSpPr>
            <p:grpSpPr bwMode="auto">
              <a:xfrm>
                <a:off x="6242" y="7168"/>
                <a:ext cx="437" cy="245"/>
                <a:chOff x="6242" y="7168"/>
                <a:chExt cx="437" cy="245"/>
              </a:xfrm>
            </p:grpSpPr>
            <p:sp>
              <p:nvSpPr>
                <p:cNvPr id="12336" name="Freeform 90"/>
                <p:cNvSpPr>
                  <a:spLocks noChangeAspect="1"/>
                </p:cNvSpPr>
                <p:nvPr/>
              </p:nvSpPr>
              <p:spPr bwMode="auto">
                <a:xfrm>
                  <a:off x="6264" y="7168"/>
                  <a:ext cx="395" cy="217"/>
                </a:xfrm>
                <a:custGeom>
                  <a:avLst/>
                  <a:gdLst>
                    <a:gd name="T0" fmla="*/ 395 w 395"/>
                    <a:gd name="T1" fmla="*/ 217 h 217"/>
                    <a:gd name="T2" fmla="*/ 283 w 395"/>
                    <a:gd name="T3" fmla="*/ 180 h 217"/>
                    <a:gd name="T4" fmla="*/ 233 w 395"/>
                    <a:gd name="T5" fmla="*/ 187 h 217"/>
                    <a:gd name="T6" fmla="*/ 210 w 395"/>
                    <a:gd name="T7" fmla="*/ 217 h 217"/>
                    <a:gd name="T8" fmla="*/ 145 w 395"/>
                    <a:gd name="T9" fmla="*/ 192 h 217"/>
                    <a:gd name="T10" fmla="*/ 160 w 395"/>
                    <a:gd name="T11" fmla="*/ 170 h 217"/>
                    <a:gd name="T12" fmla="*/ 145 w 395"/>
                    <a:gd name="T13" fmla="*/ 120 h 217"/>
                    <a:gd name="T14" fmla="*/ 190 w 395"/>
                    <a:gd name="T15" fmla="*/ 97 h 217"/>
                    <a:gd name="T16" fmla="*/ 190 w 395"/>
                    <a:gd name="T17" fmla="*/ 57 h 217"/>
                    <a:gd name="T18" fmla="*/ 175 w 395"/>
                    <a:gd name="T19" fmla="*/ 27 h 217"/>
                    <a:gd name="T20" fmla="*/ 113 w 395"/>
                    <a:gd name="T21" fmla="*/ 50 h 217"/>
                    <a:gd name="T22" fmla="*/ 115 w 395"/>
                    <a:gd name="T23" fmla="*/ 0 h 217"/>
                    <a:gd name="T24" fmla="*/ 55 w 395"/>
                    <a:gd name="T25" fmla="*/ 0 h 217"/>
                    <a:gd name="T26" fmla="*/ 25 w 395"/>
                    <a:gd name="T27" fmla="*/ 80 h 217"/>
                    <a:gd name="T28" fmla="*/ 0 w 395"/>
                    <a:gd name="T29" fmla="*/ 120 h 217"/>
                    <a:gd name="T30" fmla="*/ 30 w 395"/>
                    <a:gd name="T31" fmla="*/ 132 h 217"/>
                    <a:gd name="T32" fmla="*/ 33 w 395"/>
                    <a:gd name="T33" fmla="*/ 172 h 217"/>
                    <a:gd name="T34" fmla="*/ 63 w 395"/>
                    <a:gd name="T35" fmla="*/ 200 h 217"/>
                    <a:gd name="T36" fmla="*/ 128 w 395"/>
                    <a:gd name="T37" fmla="*/ 172 h 217"/>
                    <a:gd name="T38" fmla="*/ 128 w 395"/>
                    <a:gd name="T39" fmla="*/ 112 h 217"/>
                    <a:gd name="T40" fmla="*/ 113 w 395"/>
                    <a:gd name="T41" fmla="*/ 57 h 217"/>
                    <a:gd name="T42" fmla="*/ 55 w 395"/>
                    <a:gd name="T43" fmla="*/ 117 h 217"/>
                    <a:gd name="T44" fmla="*/ 33 w 395"/>
                    <a:gd name="T45" fmla="*/ 97 h 2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5"/>
                    <a:gd name="T70" fmla="*/ 0 h 217"/>
                    <a:gd name="T71" fmla="*/ 395 w 395"/>
                    <a:gd name="T72" fmla="*/ 217 h 2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5" h="217">
                      <a:moveTo>
                        <a:pt x="395" y="217"/>
                      </a:moveTo>
                      <a:lnTo>
                        <a:pt x="283" y="180"/>
                      </a:lnTo>
                      <a:lnTo>
                        <a:pt x="233" y="187"/>
                      </a:lnTo>
                      <a:lnTo>
                        <a:pt x="210" y="217"/>
                      </a:lnTo>
                      <a:lnTo>
                        <a:pt x="145" y="192"/>
                      </a:lnTo>
                      <a:lnTo>
                        <a:pt x="160" y="170"/>
                      </a:lnTo>
                      <a:lnTo>
                        <a:pt x="145" y="120"/>
                      </a:lnTo>
                      <a:lnTo>
                        <a:pt x="190" y="97"/>
                      </a:lnTo>
                      <a:lnTo>
                        <a:pt x="190" y="57"/>
                      </a:lnTo>
                      <a:lnTo>
                        <a:pt x="175" y="27"/>
                      </a:lnTo>
                      <a:lnTo>
                        <a:pt x="113" y="50"/>
                      </a:lnTo>
                      <a:lnTo>
                        <a:pt x="115" y="0"/>
                      </a:lnTo>
                      <a:lnTo>
                        <a:pt x="55" y="0"/>
                      </a:lnTo>
                      <a:lnTo>
                        <a:pt x="25" y="80"/>
                      </a:lnTo>
                      <a:lnTo>
                        <a:pt x="0" y="120"/>
                      </a:lnTo>
                      <a:lnTo>
                        <a:pt x="30" y="132"/>
                      </a:lnTo>
                      <a:lnTo>
                        <a:pt x="33" y="172"/>
                      </a:lnTo>
                      <a:lnTo>
                        <a:pt x="63" y="200"/>
                      </a:lnTo>
                      <a:lnTo>
                        <a:pt x="128" y="172"/>
                      </a:lnTo>
                      <a:lnTo>
                        <a:pt x="128" y="112"/>
                      </a:lnTo>
                      <a:lnTo>
                        <a:pt x="113" y="57"/>
                      </a:lnTo>
                      <a:lnTo>
                        <a:pt x="55" y="117"/>
                      </a:lnTo>
                      <a:lnTo>
                        <a:pt x="33" y="97"/>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7" name="Line 91"/>
                <p:cNvSpPr>
                  <a:spLocks noChangeAspect="1" noChangeShapeType="1"/>
                </p:cNvSpPr>
                <p:nvPr/>
              </p:nvSpPr>
              <p:spPr bwMode="auto">
                <a:xfrm flipV="1">
                  <a:off x="6557" y="7347"/>
                  <a:ext cx="122" cy="53"/>
                </a:xfrm>
                <a:prstGeom prst="line">
                  <a:avLst/>
                </a:prstGeom>
                <a:noFill/>
                <a:ln w="12700">
                  <a:solidFill>
                    <a:srgbClr val="E0E0E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Freeform 92"/>
                <p:cNvSpPr>
                  <a:spLocks noChangeAspect="1"/>
                </p:cNvSpPr>
                <p:nvPr/>
              </p:nvSpPr>
              <p:spPr bwMode="auto">
                <a:xfrm>
                  <a:off x="6242" y="7278"/>
                  <a:ext cx="127" cy="135"/>
                </a:xfrm>
                <a:custGeom>
                  <a:avLst/>
                  <a:gdLst>
                    <a:gd name="T0" fmla="*/ 0 w 127"/>
                    <a:gd name="T1" fmla="*/ 135 h 135"/>
                    <a:gd name="T2" fmla="*/ 127 w 127"/>
                    <a:gd name="T3" fmla="*/ 47 h 135"/>
                    <a:gd name="T4" fmla="*/ 120 w 127"/>
                    <a:gd name="T5" fmla="*/ 0 h 135"/>
                    <a:gd name="T6" fmla="*/ 70 w 127"/>
                    <a:gd name="T7" fmla="*/ 67 h 135"/>
                    <a:gd name="T8" fmla="*/ 0 60000 65536"/>
                    <a:gd name="T9" fmla="*/ 0 60000 65536"/>
                    <a:gd name="T10" fmla="*/ 0 60000 65536"/>
                    <a:gd name="T11" fmla="*/ 0 60000 65536"/>
                    <a:gd name="T12" fmla="*/ 0 w 127"/>
                    <a:gd name="T13" fmla="*/ 0 h 135"/>
                    <a:gd name="T14" fmla="*/ 127 w 127"/>
                    <a:gd name="T15" fmla="*/ 135 h 135"/>
                  </a:gdLst>
                  <a:ahLst/>
                  <a:cxnLst>
                    <a:cxn ang="T8">
                      <a:pos x="T0" y="T1"/>
                    </a:cxn>
                    <a:cxn ang="T9">
                      <a:pos x="T2" y="T3"/>
                    </a:cxn>
                    <a:cxn ang="T10">
                      <a:pos x="T4" y="T5"/>
                    </a:cxn>
                    <a:cxn ang="T11">
                      <a:pos x="T6" y="T7"/>
                    </a:cxn>
                  </a:cxnLst>
                  <a:rect l="T12" t="T13" r="T14" b="T15"/>
                  <a:pathLst>
                    <a:path w="127" h="135">
                      <a:moveTo>
                        <a:pt x="0" y="135"/>
                      </a:moveTo>
                      <a:lnTo>
                        <a:pt x="127" y="47"/>
                      </a:lnTo>
                      <a:lnTo>
                        <a:pt x="120" y="0"/>
                      </a:lnTo>
                      <a:lnTo>
                        <a:pt x="70" y="67"/>
                      </a:lnTo>
                    </a:path>
                  </a:pathLst>
                </a:custGeom>
                <a:noFill/>
                <a:ln w="12700">
                  <a:solidFill>
                    <a:srgbClr val="E0E0E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33" name="Freeform 93"/>
              <p:cNvSpPr>
                <a:spLocks noChangeAspect="1"/>
              </p:cNvSpPr>
              <p:nvPr/>
            </p:nvSpPr>
            <p:spPr bwMode="auto">
              <a:xfrm>
                <a:off x="6199" y="7440"/>
                <a:ext cx="155" cy="260"/>
              </a:xfrm>
              <a:custGeom>
                <a:avLst/>
                <a:gdLst>
                  <a:gd name="T0" fmla="*/ 108 w 155"/>
                  <a:gd name="T1" fmla="*/ 0 h 260"/>
                  <a:gd name="T2" fmla="*/ 155 w 155"/>
                  <a:gd name="T3" fmla="*/ 8 h 260"/>
                  <a:gd name="T4" fmla="*/ 48 w 155"/>
                  <a:gd name="T5" fmla="*/ 255 h 260"/>
                  <a:gd name="T6" fmla="*/ 0 w 155"/>
                  <a:gd name="T7" fmla="*/ 260 h 260"/>
                  <a:gd name="T8" fmla="*/ 108 w 155"/>
                  <a:gd name="T9" fmla="*/ 0 h 260"/>
                  <a:gd name="T10" fmla="*/ 0 60000 65536"/>
                  <a:gd name="T11" fmla="*/ 0 60000 65536"/>
                  <a:gd name="T12" fmla="*/ 0 60000 65536"/>
                  <a:gd name="T13" fmla="*/ 0 60000 65536"/>
                  <a:gd name="T14" fmla="*/ 0 60000 65536"/>
                  <a:gd name="T15" fmla="*/ 0 w 155"/>
                  <a:gd name="T16" fmla="*/ 0 h 260"/>
                  <a:gd name="T17" fmla="*/ 155 w 155"/>
                  <a:gd name="T18" fmla="*/ 260 h 260"/>
                </a:gdLst>
                <a:ahLst/>
                <a:cxnLst>
                  <a:cxn ang="T10">
                    <a:pos x="T0" y="T1"/>
                  </a:cxn>
                  <a:cxn ang="T11">
                    <a:pos x="T2" y="T3"/>
                  </a:cxn>
                  <a:cxn ang="T12">
                    <a:pos x="T4" y="T5"/>
                  </a:cxn>
                  <a:cxn ang="T13">
                    <a:pos x="T6" y="T7"/>
                  </a:cxn>
                  <a:cxn ang="T14">
                    <a:pos x="T8" y="T9"/>
                  </a:cxn>
                </a:cxnLst>
                <a:rect l="T15" t="T16" r="T17" b="T18"/>
                <a:pathLst>
                  <a:path w="155" h="260">
                    <a:moveTo>
                      <a:pt x="108" y="0"/>
                    </a:moveTo>
                    <a:lnTo>
                      <a:pt x="155" y="8"/>
                    </a:lnTo>
                    <a:lnTo>
                      <a:pt x="48" y="255"/>
                    </a:lnTo>
                    <a:lnTo>
                      <a:pt x="0" y="260"/>
                    </a:lnTo>
                    <a:lnTo>
                      <a:pt x="10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4" name="Freeform 94"/>
              <p:cNvSpPr>
                <a:spLocks noChangeAspect="1"/>
              </p:cNvSpPr>
              <p:nvPr/>
            </p:nvSpPr>
            <p:spPr bwMode="auto">
              <a:xfrm>
                <a:off x="6292" y="7448"/>
                <a:ext cx="140" cy="247"/>
              </a:xfrm>
              <a:custGeom>
                <a:avLst/>
                <a:gdLst>
                  <a:gd name="T0" fmla="*/ 97 w 140"/>
                  <a:gd name="T1" fmla="*/ 0 h 247"/>
                  <a:gd name="T2" fmla="*/ 140 w 140"/>
                  <a:gd name="T3" fmla="*/ 0 h 247"/>
                  <a:gd name="T4" fmla="*/ 50 w 140"/>
                  <a:gd name="T5" fmla="*/ 235 h 247"/>
                  <a:gd name="T6" fmla="*/ 0 w 140"/>
                  <a:gd name="T7" fmla="*/ 247 h 247"/>
                  <a:gd name="T8" fmla="*/ 97 w 140"/>
                  <a:gd name="T9" fmla="*/ 0 h 247"/>
                  <a:gd name="T10" fmla="*/ 0 60000 65536"/>
                  <a:gd name="T11" fmla="*/ 0 60000 65536"/>
                  <a:gd name="T12" fmla="*/ 0 60000 65536"/>
                  <a:gd name="T13" fmla="*/ 0 60000 65536"/>
                  <a:gd name="T14" fmla="*/ 0 60000 65536"/>
                  <a:gd name="T15" fmla="*/ 0 w 140"/>
                  <a:gd name="T16" fmla="*/ 0 h 247"/>
                  <a:gd name="T17" fmla="*/ 140 w 140"/>
                  <a:gd name="T18" fmla="*/ 247 h 247"/>
                </a:gdLst>
                <a:ahLst/>
                <a:cxnLst>
                  <a:cxn ang="T10">
                    <a:pos x="T0" y="T1"/>
                  </a:cxn>
                  <a:cxn ang="T11">
                    <a:pos x="T2" y="T3"/>
                  </a:cxn>
                  <a:cxn ang="T12">
                    <a:pos x="T4" y="T5"/>
                  </a:cxn>
                  <a:cxn ang="T13">
                    <a:pos x="T6" y="T7"/>
                  </a:cxn>
                  <a:cxn ang="T14">
                    <a:pos x="T8" y="T9"/>
                  </a:cxn>
                </a:cxnLst>
                <a:rect l="T15" t="T16" r="T17" b="T18"/>
                <a:pathLst>
                  <a:path w="140" h="247">
                    <a:moveTo>
                      <a:pt x="97" y="0"/>
                    </a:moveTo>
                    <a:lnTo>
                      <a:pt x="140" y="0"/>
                    </a:lnTo>
                    <a:lnTo>
                      <a:pt x="50" y="235"/>
                    </a:lnTo>
                    <a:lnTo>
                      <a:pt x="0" y="247"/>
                    </a:lnTo>
                    <a:lnTo>
                      <a:pt x="9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5" name="Freeform 95"/>
              <p:cNvSpPr>
                <a:spLocks noChangeAspect="1"/>
              </p:cNvSpPr>
              <p:nvPr/>
            </p:nvSpPr>
            <p:spPr bwMode="auto">
              <a:xfrm>
                <a:off x="6382" y="7450"/>
                <a:ext cx="132" cy="230"/>
              </a:xfrm>
              <a:custGeom>
                <a:avLst/>
                <a:gdLst>
                  <a:gd name="T0" fmla="*/ 87 w 132"/>
                  <a:gd name="T1" fmla="*/ 0 h 230"/>
                  <a:gd name="T2" fmla="*/ 132 w 132"/>
                  <a:gd name="T3" fmla="*/ 5 h 230"/>
                  <a:gd name="T4" fmla="*/ 52 w 132"/>
                  <a:gd name="T5" fmla="*/ 223 h 230"/>
                  <a:gd name="T6" fmla="*/ 0 w 132"/>
                  <a:gd name="T7" fmla="*/ 230 h 230"/>
                  <a:gd name="T8" fmla="*/ 87 w 132"/>
                  <a:gd name="T9" fmla="*/ 0 h 230"/>
                  <a:gd name="T10" fmla="*/ 0 60000 65536"/>
                  <a:gd name="T11" fmla="*/ 0 60000 65536"/>
                  <a:gd name="T12" fmla="*/ 0 60000 65536"/>
                  <a:gd name="T13" fmla="*/ 0 60000 65536"/>
                  <a:gd name="T14" fmla="*/ 0 60000 65536"/>
                  <a:gd name="T15" fmla="*/ 0 w 132"/>
                  <a:gd name="T16" fmla="*/ 0 h 230"/>
                  <a:gd name="T17" fmla="*/ 132 w 132"/>
                  <a:gd name="T18" fmla="*/ 230 h 230"/>
                </a:gdLst>
                <a:ahLst/>
                <a:cxnLst>
                  <a:cxn ang="T10">
                    <a:pos x="T0" y="T1"/>
                  </a:cxn>
                  <a:cxn ang="T11">
                    <a:pos x="T2" y="T3"/>
                  </a:cxn>
                  <a:cxn ang="T12">
                    <a:pos x="T4" y="T5"/>
                  </a:cxn>
                  <a:cxn ang="T13">
                    <a:pos x="T6" y="T7"/>
                  </a:cxn>
                  <a:cxn ang="T14">
                    <a:pos x="T8" y="T9"/>
                  </a:cxn>
                </a:cxnLst>
                <a:rect l="T15" t="T16" r="T17" b="T18"/>
                <a:pathLst>
                  <a:path w="132" h="230">
                    <a:moveTo>
                      <a:pt x="87" y="0"/>
                    </a:moveTo>
                    <a:lnTo>
                      <a:pt x="132" y="5"/>
                    </a:lnTo>
                    <a:lnTo>
                      <a:pt x="52" y="223"/>
                    </a:lnTo>
                    <a:lnTo>
                      <a:pt x="0" y="230"/>
                    </a:lnTo>
                    <a:lnTo>
                      <a:pt x="8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92" name="Oval 96"/>
          <p:cNvSpPr>
            <a:spLocks noChangeArrowheads="1"/>
          </p:cNvSpPr>
          <p:nvPr/>
        </p:nvSpPr>
        <p:spPr bwMode="auto">
          <a:xfrm>
            <a:off x="8172450" y="6137275"/>
            <a:ext cx="720725" cy="720725"/>
          </a:xfrm>
          <a:prstGeom prst="ellipse">
            <a:avLst/>
          </a:prstGeom>
          <a:gradFill rotWithShape="1">
            <a:gsLst>
              <a:gs pos="0">
                <a:srgbClr val="FFCC66"/>
              </a:gs>
              <a:gs pos="100000">
                <a:srgbClr val="765E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4102" name="Rectangle 6"/>
          <p:cNvSpPr>
            <a:spLocks noChangeArrowheads="1"/>
          </p:cNvSpPr>
          <p:nvPr/>
        </p:nvSpPr>
        <p:spPr bwMode="auto">
          <a:xfrm>
            <a:off x="395288" y="4545013"/>
            <a:ext cx="7272337" cy="1812925"/>
          </a:xfrm>
          <a:prstGeom prst="rect">
            <a:avLst/>
          </a:prstGeom>
          <a:solidFill>
            <a:srgbClr val="CCFFFF"/>
          </a:solidFill>
          <a:ln w="76200" cmpd="tri">
            <a:solidFill>
              <a:srgbClr val="FFCC66"/>
            </a:solidFill>
            <a:miter lim="800000"/>
            <a:headEnd/>
            <a:tailEnd/>
          </a:ln>
        </p:spPr>
        <p:txBody>
          <a:bodyPr anchor="ctr">
            <a:spAutoFit/>
          </a:bodyPr>
          <a:lstStyle/>
          <a:p>
            <a:r>
              <a:rPr lang="zh-CN" altLang="en-US" sz="5400">
                <a:solidFill>
                  <a:schemeClr val="accent2"/>
                </a:solidFill>
                <a:ea typeface="方正舒体" pitchFamily="2" charset="-122"/>
              </a:rPr>
              <a:t>脚踢球，脚对球的力</a:t>
            </a:r>
          </a:p>
          <a:p>
            <a:r>
              <a:rPr lang="zh-CN" altLang="en-US" sz="5400">
                <a:solidFill>
                  <a:schemeClr val="accent2"/>
                </a:solidFill>
                <a:ea typeface="方正舒体" pitchFamily="2" charset="-122"/>
              </a:rPr>
              <a:t>         直接作用在球上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9"/>
                                        </p:tgtEl>
                                        <p:attrNameLst>
                                          <p:attrName>style.visibility</p:attrName>
                                        </p:attrNameLst>
                                      </p:cBhvr>
                                      <p:to>
                                        <p:strVal val="visible"/>
                                      </p:to>
                                    </p:set>
                                    <p:animEffect transition="in" filter="wipe(left)">
                                      <p:cBhvr>
                                        <p:cTn id="7" dur="2000"/>
                                        <p:tgtEl>
                                          <p:spTgt spid="4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6" presetClass="path" presetSubtype="0" accel="50000" decel="50000" fill="hold" nodeType="clickEffect">
                                  <p:stCondLst>
                                    <p:cond delay="0"/>
                                  </p:stCondLst>
                                  <p:childTnLst>
                                    <p:animMotion origin="layout" path="M 0.03212 -0.06289 L 0.03212 0.06821 C 0.03212 0.12716 0.18195 0.19953 0.304 0.19953 L 0.57605 0.19953 " pathEditMode="relative" rAng="0" ptsTypes="FfFF">
                                      <p:cBhvr>
                                        <p:cTn id="11" dur="500" fill="hold"/>
                                        <p:tgtEl>
                                          <p:spTgt spid="2"/>
                                        </p:tgtEl>
                                        <p:attrNameLst>
                                          <p:attrName>ppt_x</p:attrName>
                                          <p:attrName>ppt_y</p:attrName>
                                        </p:attrNameLst>
                                      </p:cBhvr>
                                      <p:rCtr x="27187" y="13110"/>
                                    </p:animMotion>
                                  </p:childTnLst>
                                </p:cTn>
                              </p:par>
                            </p:childTnLst>
                          </p:cTn>
                        </p:par>
                        <p:par>
                          <p:cTn id="12" fill="hold" nodeType="afterGroup">
                            <p:stCondLst>
                              <p:cond delay="500"/>
                            </p:stCondLst>
                            <p:childTnLst>
                              <p:par>
                                <p:cTn id="13" presetID="2" presetClass="exit" presetSubtype="9" fill="hold" grpId="0" nodeType="afterEffect">
                                  <p:stCondLst>
                                    <p:cond delay="0"/>
                                  </p:stCondLst>
                                  <p:childTnLst>
                                    <p:anim calcmode="lin" valueType="num">
                                      <p:cBhvr additive="base">
                                        <p:cTn id="14" dur="500"/>
                                        <p:tgtEl>
                                          <p:spTgt spid="4192"/>
                                        </p:tgtEl>
                                        <p:attrNameLst>
                                          <p:attrName>ppt_x</p:attrName>
                                        </p:attrNameLst>
                                      </p:cBhvr>
                                      <p:tavLst>
                                        <p:tav tm="0">
                                          <p:val>
                                            <p:strVal val="ppt_x"/>
                                          </p:val>
                                        </p:tav>
                                        <p:tav tm="100000">
                                          <p:val>
                                            <p:strVal val="0-ppt_w/2"/>
                                          </p:val>
                                        </p:tav>
                                      </p:tavLst>
                                    </p:anim>
                                    <p:anim calcmode="lin" valueType="num">
                                      <p:cBhvr additive="base">
                                        <p:cTn id="15" dur="500"/>
                                        <p:tgtEl>
                                          <p:spTgt spid="4192"/>
                                        </p:tgtEl>
                                        <p:attrNameLst>
                                          <p:attrName>ppt_y</p:attrName>
                                        </p:attrNameLst>
                                      </p:cBhvr>
                                      <p:tavLst>
                                        <p:tav tm="0">
                                          <p:val>
                                            <p:strVal val="ppt_y"/>
                                          </p:val>
                                        </p:tav>
                                        <p:tav tm="100000">
                                          <p:val>
                                            <p:strVal val="0-ppt_h/2"/>
                                          </p:val>
                                        </p:tav>
                                      </p:tavLst>
                                    </p:anim>
                                    <p:set>
                                      <p:cBhvr>
                                        <p:cTn id="16" dur="1" fill="hold">
                                          <p:stCondLst>
                                            <p:cond delay="499"/>
                                          </p:stCondLst>
                                        </p:cTn>
                                        <p:tgtEl>
                                          <p:spTgt spid="4192"/>
                                        </p:tgtEl>
                                        <p:attrNameLst>
                                          <p:attrName>style.visibility</p:attrName>
                                        </p:attrNameLst>
                                      </p:cBhvr>
                                      <p:to>
                                        <p:strVal val="hidden"/>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animBg="1"/>
      <p:bldP spid="4192" grpId="0" animBg="1"/>
      <p:bldP spid="4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71550" y="4724400"/>
            <a:ext cx="6337300" cy="842963"/>
            <a:chOff x="2294" y="5971"/>
            <a:chExt cx="4995" cy="663"/>
          </a:xfrm>
        </p:grpSpPr>
        <p:grpSp>
          <p:nvGrpSpPr>
            <p:cNvPr id="13317" name="Group 5"/>
            <p:cNvGrpSpPr>
              <a:grpSpLocks noChangeAspect="1"/>
            </p:cNvGrpSpPr>
            <p:nvPr/>
          </p:nvGrpSpPr>
          <p:grpSpPr bwMode="auto">
            <a:xfrm>
              <a:off x="5708" y="6003"/>
              <a:ext cx="1581" cy="626"/>
              <a:chOff x="7499" y="3579"/>
              <a:chExt cx="3148" cy="1247"/>
            </a:xfrm>
          </p:grpSpPr>
          <p:sp>
            <p:nvSpPr>
              <p:cNvPr id="13358" name="Rectangle 6"/>
              <p:cNvSpPr>
                <a:spLocks noChangeAspect="1" noChangeArrowheads="1"/>
              </p:cNvSpPr>
              <p:nvPr/>
            </p:nvSpPr>
            <p:spPr bwMode="auto">
              <a:xfrm>
                <a:off x="7499" y="3579"/>
                <a:ext cx="3148" cy="873"/>
              </a:xfrm>
              <a:prstGeom prst="rect">
                <a:avLst/>
              </a:prstGeom>
              <a:solidFill>
                <a:srgbClr val="588400"/>
              </a:solidFill>
              <a:ln w="9525">
                <a:solidFill>
                  <a:srgbClr val="000000"/>
                </a:solidFill>
                <a:miter lim="800000"/>
                <a:headEnd/>
                <a:tailEnd/>
              </a:ln>
            </p:spPr>
            <p:txBody>
              <a:bodyPr/>
              <a:lstStyle/>
              <a:p>
                <a:endParaRPr lang="zh-CN" altLang="zh-CN"/>
              </a:p>
            </p:txBody>
          </p:sp>
          <p:grpSp>
            <p:nvGrpSpPr>
              <p:cNvPr id="13359" name="Group 7"/>
              <p:cNvGrpSpPr>
                <a:grpSpLocks noChangeAspect="1"/>
              </p:cNvGrpSpPr>
              <p:nvPr/>
            </p:nvGrpSpPr>
            <p:grpSpPr bwMode="auto">
              <a:xfrm>
                <a:off x="7822" y="4176"/>
                <a:ext cx="644" cy="650"/>
                <a:chOff x="2757" y="3484"/>
                <a:chExt cx="1612" cy="1627"/>
              </a:xfrm>
            </p:grpSpPr>
            <p:sp>
              <p:nvSpPr>
                <p:cNvPr id="13370" name="Oval 8"/>
                <p:cNvSpPr>
                  <a:spLocks noChangeAspect="1" noChangeArrowheads="1"/>
                </p:cNvSpPr>
                <p:nvPr/>
              </p:nvSpPr>
              <p:spPr bwMode="auto">
                <a:xfrm>
                  <a:off x="2757" y="3484"/>
                  <a:ext cx="1612" cy="1627"/>
                </a:xfrm>
                <a:prstGeom prst="ellipse">
                  <a:avLst/>
                </a:prstGeom>
                <a:solidFill>
                  <a:srgbClr val="000000"/>
                </a:solidFill>
                <a:ln w="9525">
                  <a:solidFill>
                    <a:srgbClr val="000000"/>
                  </a:solidFill>
                  <a:round/>
                  <a:headEnd/>
                  <a:tailEnd/>
                </a:ln>
              </p:spPr>
              <p:txBody>
                <a:bodyPr/>
                <a:lstStyle/>
                <a:p>
                  <a:endParaRPr lang="zh-CN" altLang="zh-CN"/>
                </a:p>
              </p:txBody>
            </p:sp>
            <p:sp>
              <p:nvSpPr>
                <p:cNvPr id="13371" name="Freeform 9"/>
                <p:cNvSpPr>
                  <a:spLocks noChangeAspect="1"/>
                </p:cNvSpPr>
                <p:nvPr/>
              </p:nvSpPr>
              <p:spPr bwMode="auto">
                <a:xfrm>
                  <a:off x="3437" y="4541"/>
                  <a:ext cx="280" cy="348"/>
                </a:xfrm>
                <a:custGeom>
                  <a:avLst/>
                  <a:gdLst>
                    <a:gd name="T0" fmla="*/ 0 w 280"/>
                    <a:gd name="T1" fmla="*/ 323 h 348"/>
                    <a:gd name="T2" fmla="*/ 107 w 280"/>
                    <a:gd name="T3" fmla="*/ 0 h 348"/>
                    <a:gd name="T4" fmla="*/ 175 w 280"/>
                    <a:gd name="T5" fmla="*/ 0 h 348"/>
                    <a:gd name="T6" fmla="*/ 280 w 280"/>
                    <a:gd name="T7" fmla="*/ 335 h 348"/>
                    <a:gd name="T8" fmla="*/ 145 w 280"/>
                    <a:gd name="T9" fmla="*/ 348 h 348"/>
                    <a:gd name="T10" fmla="*/ 0 w 280"/>
                    <a:gd name="T11" fmla="*/ 323 h 348"/>
                    <a:gd name="T12" fmla="*/ 0 60000 65536"/>
                    <a:gd name="T13" fmla="*/ 0 60000 65536"/>
                    <a:gd name="T14" fmla="*/ 0 60000 65536"/>
                    <a:gd name="T15" fmla="*/ 0 60000 65536"/>
                    <a:gd name="T16" fmla="*/ 0 60000 65536"/>
                    <a:gd name="T17" fmla="*/ 0 60000 65536"/>
                    <a:gd name="T18" fmla="*/ 0 w 280"/>
                    <a:gd name="T19" fmla="*/ 0 h 348"/>
                    <a:gd name="T20" fmla="*/ 280 w 28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80" h="348">
                      <a:moveTo>
                        <a:pt x="0" y="323"/>
                      </a:moveTo>
                      <a:lnTo>
                        <a:pt x="107" y="0"/>
                      </a:lnTo>
                      <a:lnTo>
                        <a:pt x="175" y="0"/>
                      </a:lnTo>
                      <a:lnTo>
                        <a:pt x="280" y="335"/>
                      </a:lnTo>
                      <a:lnTo>
                        <a:pt x="145" y="348"/>
                      </a:lnTo>
                      <a:lnTo>
                        <a:pt x="0" y="323"/>
                      </a:lnTo>
                      <a:close/>
                    </a:path>
                  </a:pathLst>
                </a:custGeom>
                <a:solidFill>
                  <a:srgbClr val="969696"/>
                </a:solidFill>
                <a:ln w="9525">
                  <a:solidFill>
                    <a:srgbClr val="000000"/>
                  </a:solidFill>
                  <a:round/>
                  <a:headEnd/>
                  <a:tailEnd/>
                </a:ln>
              </p:spPr>
              <p:txBody>
                <a:bodyPr/>
                <a:lstStyle/>
                <a:p>
                  <a:endParaRPr lang="zh-CN" altLang="en-US"/>
                </a:p>
              </p:txBody>
            </p:sp>
            <p:sp>
              <p:nvSpPr>
                <p:cNvPr id="13372" name="Freeform 10"/>
                <p:cNvSpPr>
                  <a:spLocks noChangeAspect="1"/>
                </p:cNvSpPr>
                <p:nvPr/>
              </p:nvSpPr>
              <p:spPr bwMode="auto">
                <a:xfrm>
                  <a:off x="3419" y="3701"/>
                  <a:ext cx="290" cy="348"/>
                </a:xfrm>
                <a:custGeom>
                  <a:avLst/>
                  <a:gdLst>
                    <a:gd name="T0" fmla="*/ 0 w 290"/>
                    <a:gd name="T1" fmla="*/ 25 h 348"/>
                    <a:gd name="T2" fmla="*/ 115 w 290"/>
                    <a:gd name="T3" fmla="*/ 348 h 348"/>
                    <a:gd name="T4" fmla="*/ 185 w 290"/>
                    <a:gd name="T5" fmla="*/ 348 h 348"/>
                    <a:gd name="T6" fmla="*/ 290 w 290"/>
                    <a:gd name="T7" fmla="*/ 15 h 348"/>
                    <a:gd name="T8" fmla="*/ 150 w 290"/>
                    <a:gd name="T9" fmla="*/ 0 h 348"/>
                    <a:gd name="T10" fmla="*/ 0 w 290"/>
                    <a:gd name="T11" fmla="*/ 25 h 348"/>
                    <a:gd name="T12" fmla="*/ 0 60000 65536"/>
                    <a:gd name="T13" fmla="*/ 0 60000 65536"/>
                    <a:gd name="T14" fmla="*/ 0 60000 65536"/>
                    <a:gd name="T15" fmla="*/ 0 60000 65536"/>
                    <a:gd name="T16" fmla="*/ 0 60000 65536"/>
                    <a:gd name="T17" fmla="*/ 0 60000 65536"/>
                    <a:gd name="T18" fmla="*/ 0 w 290"/>
                    <a:gd name="T19" fmla="*/ 0 h 348"/>
                    <a:gd name="T20" fmla="*/ 290 w 29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90" h="348">
                      <a:moveTo>
                        <a:pt x="0" y="25"/>
                      </a:moveTo>
                      <a:lnTo>
                        <a:pt x="115" y="348"/>
                      </a:lnTo>
                      <a:lnTo>
                        <a:pt x="185" y="348"/>
                      </a:lnTo>
                      <a:lnTo>
                        <a:pt x="290" y="15"/>
                      </a:lnTo>
                      <a:lnTo>
                        <a:pt x="150" y="0"/>
                      </a:lnTo>
                      <a:lnTo>
                        <a:pt x="0" y="25"/>
                      </a:lnTo>
                      <a:close/>
                    </a:path>
                  </a:pathLst>
                </a:custGeom>
                <a:solidFill>
                  <a:srgbClr val="969696"/>
                </a:solidFill>
                <a:ln w="9525">
                  <a:solidFill>
                    <a:srgbClr val="000000"/>
                  </a:solidFill>
                  <a:round/>
                  <a:headEnd/>
                  <a:tailEnd/>
                </a:ln>
              </p:spPr>
              <p:txBody>
                <a:bodyPr/>
                <a:lstStyle/>
                <a:p>
                  <a:endParaRPr lang="zh-CN" altLang="en-US"/>
                </a:p>
              </p:txBody>
            </p:sp>
            <p:sp>
              <p:nvSpPr>
                <p:cNvPr id="13373" name="Freeform 11"/>
                <p:cNvSpPr>
                  <a:spLocks noChangeAspect="1"/>
                </p:cNvSpPr>
                <p:nvPr/>
              </p:nvSpPr>
              <p:spPr bwMode="auto">
                <a:xfrm>
                  <a:off x="3804" y="4146"/>
                  <a:ext cx="348" cy="283"/>
                </a:xfrm>
                <a:custGeom>
                  <a:avLst/>
                  <a:gdLst>
                    <a:gd name="T0" fmla="*/ 323 w 348"/>
                    <a:gd name="T1" fmla="*/ 0 h 283"/>
                    <a:gd name="T2" fmla="*/ 0 w 348"/>
                    <a:gd name="T3" fmla="*/ 113 h 283"/>
                    <a:gd name="T4" fmla="*/ 0 w 348"/>
                    <a:gd name="T5" fmla="*/ 180 h 283"/>
                    <a:gd name="T6" fmla="*/ 333 w 348"/>
                    <a:gd name="T7" fmla="*/ 283 h 283"/>
                    <a:gd name="T8" fmla="*/ 348 w 348"/>
                    <a:gd name="T9" fmla="*/ 148 h 283"/>
                    <a:gd name="T10" fmla="*/ 323 w 348"/>
                    <a:gd name="T11" fmla="*/ 0 h 283"/>
                    <a:gd name="T12" fmla="*/ 0 60000 65536"/>
                    <a:gd name="T13" fmla="*/ 0 60000 65536"/>
                    <a:gd name="T14" fmla="*/ 0 60000 65536"/>
                    <a:gd name="T15" fmla="*/ 0 60000 65536"/>
                    <a:gd name="T16" fmla="*/ 0 60000 65536"/>
                    <a:gd name="T17" fmla="*/ 0 60000 65536"/>
                    <a:gd name="T18" fmla="*/ 0 w 348"/>
                    <a:gd name="T19" fmla="*/ 0 h 283"/>
                    <a:gd name="T20" fmla="*/ 348 w 348"/>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8" h="283">
                      <a:moveTo>
                        <a:pt x="323" y="0"/>
                      </a:moveTo>
                      <a:lnTo>
                        <a:pt x="0" y="113"/>
                      </a:lnTo>
                      <a:lnTo>
                        <a:pt x="0" y="180"/>
                      </a:lnTo>
                      <a:lnTo>
                        <a:pt x="333" y="283"/>
                      </a:lnTo>
                      <a:lnTo>
                        <a:pt x="348" y="148"/>
                      </a:lnTo>
                      <a:lnTo>
                        <a:pt x="323" y="0"/>
                      </a:lnTo>
                      <a:close/>
                    </a:path>
                  </a:pathLst>
                </a:custGeom>
                <a:solidFill>
                  <a:srgbClr val="969696"/>
                </a:solidFill>
                <a:ln w="9525">
                  <a:solidFill>
                    <a:srgbClr val="000000"/>
                  </a:solidFill>
                  <a:round/>
                  <a:headEnd/>
                  <a:tailEnd/>
                </a:ln>
              </p:spPr>
              <p:txBody>
                <a:bodyPr/>
                <a:lstStyle/>
                <a:p>
                  <a:endParaRPr lang="zh-CN" altLang="en-US"/>
                </a:p>
              </p:txBody>
            </p:sp>
            <p:sp>
              <p:nvSpPr>
                <p:cNvPr id="13374" name="Freeform 12"/>
                <p:cNvSpPr>
                  <a:spLocks noChangeAspect="1"/>
                </p:cNvSpPr>
                <p:nvPr/>
              </p:nvSpPr>
              <p:spPr bwMode="auto">
                <a:xfrm>
                  <a:off x="2977" y="4146"/>
                  <a:ext cx="347" cy="283"/>
                </a:xfrm>
                <a:custGeom>
                  <a:avLst/>
                  <a:gdLst>
                    <a:gd name="T0" fmla="*/ 25 w 347"/>
                    <a:gd name="T1" fmla="*/ 0 h 283"/>
                    <a:gd name="T2" fmla="*/ 347 w 347"/>
                    <a:gd name="T3" fmla="*/ 113 h 283"/>
                    <a:gd name="T4" fmla="*/ 347 w 347"/>
                    <a:gd name="T5" fmla="*/ 180 h 283"/>
                    <a:gd name="T6" fmla="*/ 15 w 347"/>
                    <a:gd name="T7" fmla="*/ 283 h 283"/>
                    <a:gd name="T8" fmla="*/ 0 w 347"/>
                    <a:gd name="T9" fmla="*/ 148 h 283"/>
                    <a:gd name="T10" fmla="*/ 25 w 347"/>
                    <a:gd name="T11" fmla="*/ 0 h 283"/>
                    <a:gd name="T12" fmla="*/ 0 60000 65536"/>
                    <a:gd name="T13" fmla="*/ 0 60000 65536"/>
                    <a:gd name="T14" fmla="*/ 0 60000 65536"/>
                    <a:gd name="T15" fmla="*/ 0 60000 65536"/>
                    <a:gd name="T16" fmla="*/ 0 60000 65536"/>
                    <a:gd name="T17" fmla="*/ 0 60000 65536"/>
                    <a:gd name="T18" fmla="*/ 0 w 347"/>
                    <a:gd name="T19" fmla="*/ 0 h 283"/>
                    <a:gd name="T20" fmla="*/ 347 w 347"/>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7" h="283">
                      <a:moveTo>
                        <a:pt x="25" y="0"/>
                      </a:moveTo>
                      <a:lnTo>
                        <a:pt x="347" y="113"/>
                      </a:lnTo>
                      <a:lnTo>
                        <a:pt x="347" y="180"/>
                      </a:lnTo>
                      <a:lnTo>
                        <a:pt x="15" y="283"/>
                      </a:lnTo>
                      <a:lnTo>
                        <a:pt x="0" y="148"/>
                      </a:lnTo>
                      <a:lnTo>
                        <a:pt x="25" y="0"/>
                      </a:lnTo>
                      <a:close/>
                    </a:path>
                  </a:pathLst>
                </a:custGeom>
                <a:solidFill>
                  <a:srgbClr val="969696"/>
                </a:solidFill>
                <a:ln w="9525">
                  <a:solidFill>
                    <a:srgbClr val="000000"/>
                  </a:solidFill>
                  <a:round/>
                  <a:headEnd/>
                  <a:tailEnd/>
                </a:ln>
              </p:spPr>
              <p:txBody>
                <a:bodyPr/>
                <a:lstStyle/>
                <a:p>
                  <a:endParaRPr lang="zh-CN" altLang="en-US"/>
                </a:p>
              </p:txBody>
            </p:sp>
            <p:sp>
              <p:nvSpPr>
                <p:cNvPr id="13375" name="Oval 13"/>
                <p:cNvSpPr>
                  <a:spLocks noChangeAspect="1" noChangeArrowheads="1"/>
                </p:cNvSpPr>
                <p:nvPr/>
              </p:nvSpPr>
              <p:spPr bwMode="auto">
                <a:xfrm>
                  <a:off x="2974" y="3696"/>
                  <a:ext cx="1165" cy="1180"/>
                </a:xfrm>
                <a:prstGeom prst="ellipse">
                  <a:avLst/>
                </a:pr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zh-CN"/>
                </a:p>
              </p:txBody>
            </p:sp>
            <p:grpSp>
              <p:nvGrpSpPr>
                <p:cNvPr id="13376" name="Group 14"/>
                <p:cNvGrpSpPr>
                  <a:grpSpLocks noChangeAspect="1"/>
                </p:cNvGrpSpPr>
                <p:nvPr/>
              </p:nvGrpSpPr>
              <p:grpSpPr bwMode="auto">
                <a:xfrm>
                  <a:off x="3339" y="4061"/>
                  <a:ext cx="443" cy="450"/>
                  <a:chOff x="3081" y="3057"/>
                  <a:chExt cx="443" cy="450"/>
                </a:xfrm>
              </p:grpSpPr>
              <p:sp>
                <p:nvSpPr>
                  <p:cNvPr id="13377" name="Oval 15"/>
                  <p:cNvSpPr>
                    <a:spLocks noChangeAspect="1" noChangeArrowheads="1"/>
                  </p:cNvSpPr>
                  <p:nvPr/>
                </p:nvSpPr>
                <p:spPr bwMode="auto">
                  <a:xfrm>
                    <a:off x="3081" y="3057"/>
                    <a:ext cx="443" cy="450"/>
                  </a:xfrm>
                  <a:prstGeom prst="ellipse">
                    <a:avLst/>
                  </a:prstGeom>
                  <a:solidFill>
                    <a:srgbClr val="000000"/>
                  </a:solidFill>
                  <a:ln w="9525">
                    <a:solidFill>
                      <a:srgbClr val="C0C0C0"/>
                    </a:solidFill>
                    <a:round/>
                    <a:headEnd/>
                    <a:tailEnd/>
                  </a:ln>
                </p:spPr>
                <p:txBody>
                  <a:bodyPr/>
                  <a:lstStyle/>
                  <a:p>
                    <a:endParaRPr lang="zh-CN" altLang="zh-CN"/>
                  </a:p>
                </p:txBody>
              </p:sp>
              <p:sp>
                <p:nvSpPr>
                  <p:cNvPr id="13378" name="Oval 16"/>
                  <p:cNvSpPr>
                    <a:spLocks noChangeAspect="1" noChangeArrowheads="1"/>
                  </p:cNvSpPr>
                  <p:nvPr/>
                </p:nvSpPr>
                <p:spPr bwMode="auto">
                  <a:xfrm>
                    <a:off x="3174" y="3152"/>
                    <a:ext cx="250" cy="263"/>
                  </a:xfrm>
                  <a:prstGeom prst="ellipse">
                    <a:avLst/>
                  </a:prstGeom>
                  <a:solidFill>
                    <a:srgbClr val="000000"/>
                  </a:solidFill>
                  <a:ln w="9525">
                    <a:solidFill>
                      <a:srgbClr val="C0C0C0"/>
                    </a:solidFill>
                    <a:round/>
                    <a:headEnd/>
                    <a:tailEnd/>
                  </a:ln>
                </p:spPr>
                <p:txBody>
                  <a:bodyPr/>
                  <a:lstStyle/>
                  <a:p>
                    <a:endParaRPr lang="zh-CN" altLang="zh-CN"/>
                  </a:p>
                </p:txBody>
              </p:sp>
            </p:grpSp>
          </p:grpSp>
          <p:grpSp>
            <p:nvGrpSpPr>
              <p:cNvPr id="13360" name="Group 17"/>
              <p:cNvGrpSpPr>
                <a:grpSpLocks noChangeAspect="1"/>
              </p:cNvGrpSpPr>
              <p:nvPr/>
            </p:nvGrpSpPr>
            <p:grpSpPr bwMode="auto">
              <a:xfrm>
                <a:off x="9640" y="4176"/>
                <a:ext cx="645" cy="650"/>
                <a:chOff x="2757" y="3484"/>
                <a:chExt cx="1612" cy="1627"/>
              </a:xfrm>
            </p:grpSpPr>
            <p:sp>
              <p:nvSpPr>
                <p:cNvPr id="13361" name="Oval 18"/>
                <p:cNvSpPr>
                  <a:spLocks noChangeAspect="1" noChangeArrowheads="1"/>
                </p:cNvSpPr>
                <p:nvPr/>
              </p:nvSpPr>
              <p:spPr bwMode="auto">
                <a:xfrm>
                  <a:off x="2757" y="3484"/>
                  <a:ext cx="1612" cy="1627"/>
                </a:xfrm>
                <a:prstGeom prst="ellipse">
                  <a:avLst/>
                </a:prstGeom>
                <a:solidFill>
                  <a:srgbClr val="000000"/>
                </a:solidFill>
                <a:ln w="9525">
                  <a:solidFill>
                    <a:srgbClr val="000000"/>
                  </a:solidFill>
                  <a:round/>
                  <a:headEnd/>
                  <a:tailEnd/>
                </a:ln>
              </p:spPr>
              <p:txBody>
                <a:bodyPr/>
                <a:lstStyle/>
                <a:p>
                  <a:endParaRPr lang="zh-CN" altLang="zh-CN"/>
                </a:p>
              </p:txBody>
            </p:sp>
            <p:sp>
              <p:nvSpPr>
                <p:cNvPr id="13362" name="Freeform 19"/>
                <p:cNvSpPr>
                  <a:spLocks noChangeAspect="1"/>
                </p:cNvSpPr>
                <p:nvPr/>
              </p:nvSpPr>
              <p:spPr bwMode="auto">
                <a:xfrm>
                  <a:off x="3437" y="4541"/>
                  <a:ext cx="280" cy="348"/>
                </a:xfrm>
                <a:custGeom>
                  <a:avLst/>
                  <a:gdLst>
                    <a:gd name="T0" fmla="*/ 0 w 280"/>
                    <a:gd name="T1" fmla="*/ 323 h 348"/>
                    <a:gd name="T2" fmla="*/ 107 w 280"/>
                    <a:gd name="T3" fmla="*/ 0 h 348"/>
                    <a:gd name="T4" fmla="*/ 175 w 280"/>
                    <a:gd name="T5" fmla="*/ 0 h 348"/>
                    <a:gd name="T6" fmla="*/ 280 w 280"/>
                    <a:gd name="T7" fmla="*/ 335 h 348"/>
                    <a:gd name="T8" fmla="*/ 145 w 280"/>
                    <a:gd name="T9" fmla="*/ 348 h 348"/>
                    <a:gd name="T10" fmla="*/ 0 w 280"/>
                    <a:gd name="T11" fmla="*/ 323 h 348"/>
                    <a:gd name="T12" fmla="*/ 0 60000 65536"/>
                    <a:gd name="T13" fmla="*/ 0 60000 65536"/>
                    <a:gd name="T14" fmla="*/ 0 60000 65536"/>
                    <a:gd name="T15" fmla="*/ 0 60000 65536"/>
                    <a:gd name="T16" fmla="*/ 0 60000 65536"/>
                    <a:gd name="T17" fmla="*/ 0 60000 65536"/>
                    <a:gd name="T18" fmla="*/ 0 w 280"/>
                    <a:gd name="T19" fmla="*/ 0 h 348"/>
                    <a:gd name="T20" fmla="*/ 280 w 28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80" h="348">
                      <a:moveTo>
                        <a:pt x="0" y="323"/>
                      </a:moveTo>
                      <a:lnTo>
                        <a:pt x="107" y="0"/>
                      </a:lnTo>
                      <a:lnTo>
                        <a:pt x="175" y="0"/>
                      </a:lnTo>
                      <a:lnTo>
                        <a:pt x="280" y="335"/>
                      </a:lnTo>
                      <a:lnTo>
                        <a:pt x="145" y="348"/>
                      </a:lnTo>
                      <a:lnTo>
                        <a:pt x="0" y="323"/>
                      </a:lnTo>
                      <a:close/>
                    </a:path>
                  </a:pathLst>
                </a:custGeom>
                <a:solidFill>
                  <a:srgbClr val="969696"/>
                </a:solidFill>
                <a:ln w="9525">
                  <a:solidFill>
                    <a:srgbClr val="000000"/>
                  </a:solidFill>
                  <a:round/>
                  <a:headEnd/>
                  <a:tailEnd/>
                </a:ln>
              </p:spPr>
              <p:txBody>
                <a:bodyPr/>
                <a:lstStyle/>
                <a:p>
                  <a:endParaRPr lang="zh-CN" altLang="en-US"/>
                </a:p>
              </p:txBody>
            </p:sp>
            <p:sp>
              <p:nvSpPr>
                <p:cNvPr id="13363" name="Freeform 20"/>
                <p:cNvSpPr>
                  <a:spLocks noChangeAspect="1"/>
                </p:cNvSpPr>
                <p:nvPr/>
              </p:nvSpPr>
              <p:spPr bwMode="auto">
                <a:xfrm>
                  <a:off x="3419" y="3701"/>
                  <a:ext cx="290" cy="348"/>
                </a:xfrm>
                <a:custGeom>
                  <a:avLst/>
                  <a:gdLst>
                    <a:gd name="T0" fmla="*/ 0 w 290"/>
                    <a:gd name="T1" fmla="*/ 25 h 348"/>
                    <a:gd name="T2" fmla="*/ 115 w 290"/>
                    <a:gd name="T3" fmla="*/ 348 h 348"/>
                    <a:gd name="T4" fmla="*/ 185 w 290"/>
                    <a:gd name="T5" fmla="*/ 348 h 348"/>
                    <a:gd name="T6" fmla="*/ 290 w 290"/>
                    <a:gd name="T7" fmla="*/ 15 h 348"/>
                    <a:gd name="T8" fmla="*/ 150 w 290"/>
                    <a:gd name="T9" fmla="*/ 0 h 348"/>
                    <a:gd name="T10" fmla="*/ 0 w 290"/>
                    <a:gd name="T11" fmla="*/ 25 h 348"/>
                    <a:gd name="T12" fmla="*/ 0 60000 65536"/>
                    <a:gd name="T13" fmla="*/ 0 60000 65536"/>
                    <a:gd name="T14" fmla="*/ 0 60000 65536"/>
                    <a:gd name="T15" fmla="*/ 0 60000 65536"/>
                    <a:gd name="T16" fmla="*/ 0 60000 65536"/>
                    <a:gd name="T17" fmla="*/ 0 60000 65536"/>
                    <a:gd name="T18" fmla="*/ 0 w 290"/>
                    <a:gd name="T19" fmla="*/ 0 h 348"/>
                    <a:gd name="T20" fmla="*/ 290 w 29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90" h="348">
                      <a:moveTo>
                        <a:pt x="0" y="25"/>
                      </a:moveTo>
                      <a:lnTo>
                        <a:pt x="115" y="348"/>
                      </a:lnTo>
                      <a:lnTo>
                        <a:pt x="185" y="348"/>
                      </a:lnTo>
                      <a:lnTo>
                        <a:pt x="290" y="15"/>
                      </a:lnTo>
                      <a:lnTo>
                        <a:pt x="150" y="0"/>
                      </a:lnTo>
                      <a:lnTo>
                        <a:pt x="0" y="25"/>
                      </a:lnTo>
                      <a:close/>
                    </a:path>
                  </a:pathLst>
                </a:custGeom>
                <a:solidFill>
                  <a:srgbClr val="969696"/>
                </a:solidFill>
                <a:ln w="9525">
                  <a:solidFill>
                    <a:srgbClr val="000000"/>
                  </a:solidFill>
                  <a:round/>
                  <a:headEnd/>
                  <a:tailEnd/>
                </a:ln>
              </p:spPr>
              <p:txBody>
                <a:bodyPr/>
                <a:lstStyle/>
                <a:p>
                  <a:endParaRPr lang="zh-CN" altLang="en-US"/>
                </a:p>
              </p:txBody>
            </p:sp>
            <p:sp>
              <p:nvSpPr>
                <p:cNvPr id="13364" name="Freeform 21"/>
                <p:cNvSpPr>
                  <a:spLocks noChangeAspect="1"/>
                </p:cNvSpPr>
                <p:nvPr/>
              </p:nvSpPr>
              <p:spPr bwMode="auto">
                <a:xfrm>
                  <a:off x="3804" y="4146"/>
                  <a:ext cx="348" cy="283"/>
                </a:xfrm>
                <a:custGeom>
                  <a:avLst/>
                  <a:gdLst>
                    <a:gd name="T0" fmla="*/ 323 w 348"/>
                    <a:gd name="T1" fmla="*/ 0 h 283"/>
                    <a:gd name="T2" fmla="*/ 0 w 348"/>
                    <a:gd name="T3" fmla="*/ 113 h 283"/>
                    <a:gd name="T4" fmla="*/ 0 w 348"/>
                    <a:gd name="T5" fmla="*/ 180 h 283"/>
                    <a:gd name="T6" fmla="*/ 333 w 348"/>
                    <a:gd name="T7" fmla="*/ 283 h 283"/>
                    <a:gd name="T8" fmla="*/ 348 w 348"/>
                    <a:gd name="T9" fmla="*/ 148 h 283"/>
                    <a:gd name="T10" fmla="*/ 323 w 348"/>
                    <a:gd name="T11" fmla="*/ 0 h 283"/>
                    <a:gd name="T12" fmla="*/ 0 60000 65536"/>
                    <a:gd name="T13" fmla="*/ 0 60000 65536"/>
                    <a:gd name="T14" fmla="*/ 0 60000 65536"/>
                    <a:gd name="T15" fmla="*/ 0 60000 65536"/>
                    <a:gd name="T16" fmla="*/ 0 60000 65536"/>
                    <a:gd name="T17" fmla="*/ 0 60000 65536"/>
                    <a:gd name="T18" fmla="*/ 0 w 348"/>
                    <a:gd name="T19" fmla="*/ 0 h 283"/>
                    <a:gd name="T20" fmla="*/ 348 w 348"/>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8" h="283">
                      <a:moveTo>
                        <a:pt x="323" y="0"/>
                      </a:moveTo>
                      <a:lnTo>
                        <a:pt x="0" y="113"/>
                      </a:lnTo>
                      <a:lnTo>
                        <a:pt x="0" y="180"/>
                      </a:lnTo>
                      <a:lnTo>
                        <a:pt x="333" y="283"/>
                      </a:lnTo>
                      <a:lnTo>
                        <a:pt x="348" y="148"/>
                      </a:lnTo>
                      <a:lnTo>
                        <a:pt x="323" y="0"/>
                      </a:lnTo>
                      <a:close/>
                    </a:path>
                  </a:pathLst>
                </a:custGeom>
                <a:solidFill>
                  <a:srgbClr val="969696"/>
                </a:solidFill>
                <a:ln w="9525">
                  <a:solidFill>
                    <a:srgbClr val="000000"/>
                  </a:solidFill>
                  <a:round/>
                  <a:headEnd/>
                  <a:tailEnd/>
                </a:ln>
              </p:spPr>
              <p:txBody>
                <a:bodyPr/>
                <a:lstStyle/>
                <a:p>
                  <a:endParaRPr lang="zh-CN" altLang="en-US"/>
                </a:p>
              </p:txBody>
            </p:sp>
            <p:sp>
              <p:nvSpPr>
                <p:cNvPr id="13365" name="Freeform 22"/>
                <p:cNvSpPr>
                  <a:spLocks noChangeAspect="1"/>
                </p:cNvSpPr>
                <p:nvPr/>
              </p:nvSpPr>
              <p:spPr bwMode="auto">
                <a:xfrm>
                  <a:off x="2977" y="4146"/>
                  <a:ext cx="347" cy="283"/>
                </a:xfrm>
                <a:custGeom>
                  <a:avLst/>
                  <a:gdLst>
                    <a:gd name="T0" fmla="*/ 25 w 347"/>
                    <a:gd name="T1" fmla="*/ 0 h 283"/>
                    <a:gd name="T2" fmla="*/ 347 w 347"/>
                    <a:gd name="T3" fmla="*/ 113 h 283"/>
                    <a:gd name="T4" fmla="*/ 347 w 347"/>
                    <a:gd name="T5" fmla="*/ 180 h 283"/>
                    <a:gd name="T6" fmla="*/ 15 w 347"/>
                    <a:gd name="T7" fmla="*/ 283 h 283"/>
                    <a:gd name="T8" fmla="*/ 0 w 347"/>
                    <a:gd name="T9" fmla="*/ 148 h 283"/>
                    <a:gd name="T10" fmla="*/ 25 w 347"/>
                    <a:gd name="T11" fmla="*/ 0 h 283"/>
                    <a:gd name="T12" fmla="*/ 0 60000 65536"/>
                    <a:gd name="T13" fmla="*/ 0 60000 65536"/>
                    <a:gd name="T14" fmla="*/ 0 60000 65536"/>
                    <a:gd name="T15" fmla="*/ 0 60000 65536"/>
                    <a:gd name="T16" fmla="*/ 0 60000 65536"/>
                    <a:gd name="T17" fmla="*/ 0 60000 65536"/>
                    <a:gd name="T18" fmla="*/ 0 w 347"/>
                    <a:gd name="T19" fmla="*/ 0 h 283"/>
                    <a:gd name="T20" fmla="*/ 347 w 347"/>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7" h="283">
                      <a:moveTo>
                        <a:pt x="25" y="0"/>
                      </a:moveTo>
                      <a:lnTo>
                        <a:pt x="347" y="113"/>
                      </a:lnTo>
                      <a:lnTo>
                        <a:pt x="347" y="180"/>
                      </a:lnTo>
                      <a:lnTo>
                        <a:pt x="15" y="283"/>
                      </a:lnTo>
                      <a:lnTo>
                        <a:pt x="0" y="148"/>
                      </a:lnTo>
                      <a:lnTo>
                        <a:pt x="25" y="0"/>
                      </a:lnTo>
                      <a:close/>
                    </a:path>
                  </a:pathLst>
                </a:custGeom>
                <a:solidFill>
                  <a:srgbClr val="969696"/>
                </a:solidFill>
                <a:ln w="9525">
                  <a:solidFill>
                    <a:srgbClr val="000000"/>
                  </a:solidFill>
                  <a:round/>
                  <a:headEnd/>
                  <a:tailEnd/>
                </a:ln>
              </p:spPr>
              <p:txBody>
                <a:bodyPr/>
                <a:lstStyle/>
                <a:p>
                  <a:endParaRPr lang="zh-CN" altLang="en-US"/>
                </a:p>
              </p:txBody>
            </p:sp>
            <p:sp>
              <p:nvSpPr>
                <p:cNvPr id="13366" name="Oval 23"/>
                <p:cNvSpPr>
                  <a:spLocks noChangeAspect="1" noChangeArrowheads="1"/>
                </p:cNvSpPr>
                <p:nvPr/>
              </p:nvSpPr>
              <p:spPr bwMode="auto">
                <a:xfrm>
                  <a:off x="2974" y="3696"/>
                  <a:ext cx="1165" cy="1180"/>
                </a:xfrm>
                <a:prstGeom prst="ellipse">
                  <a:avLst/>
                </a:pr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zh-CN"/>
                </a:p>
              </p:txBody>
            </p:sp>
            <p:grpSp>
              <p:nvGrpSpPr>
                <p:cNvPr id="13367" name="Group 24"/>
                <p:cNvGrpSpPr>
                  <a:grpSpLocks noChangeAspect="1"/>
                </p:cNvGrpSpPr>
                <p:nvPr/>
              </p:nvGrpSpPr>
              <p:grpSpPr bwMode="auto">
                <a:xfrm>
                  <a:off x="3339" y="4061"/>
                  <a:ext cx="443" cy="450"/>
                  <a:chOff x="3081" y="3057"/>
                  <a:chExt cx="443" cy="450"/>
                </a:xfrm>
              </p:grpSpPr>
              <p:sp>
                <p:nvSpPr>
                  <p:cNvPr id="13368" name="Oval 25"/>
                  <p:cNvSpPr>
                    <a:spLocks noChangeAspect="1" noChangeArrowheads="1"/>
                  </p:cNvSpPr>
                  <p:nvPr/>
                </p:nvSpPr>
                <p:spPr bwMode="auto">
                  <a:xfrm>
                    <a:off x="3081" y="3057"/>
                    <a:ext cx="443" cy="450"/>
                  </a:xfrm>
                  <a:prstGeom prst="ellipse">
                    <a:avLst/>
                  </a:prstGeom>
                  <a:solidFill>
                    <a:srgbClr val="000000"/>
                  </a:solidFill>
                  <a:ln w="9525">
                    <a:solidFill>
                      <a:srgbClr val="C0C0C0"/>
                    </a:solidFill>
                    <a:round/>
                    <a:headEnd/>
                    <a:tailEnd/>
                  </a:ln>
                </p:spPr>
                <p:txBody>
                  <a:bodyPr/>
                  <a:lstStyle/>
                  <a:p>
                    <a:endParaRPr lang="zh-CN" altLang="zh-CN"/>
                  </a:p>
                </p:txBody>
              </p:sp>
              <p:sp>
                <p:nvSpPr>
                  <p:cNvPr id="13369" name="Oval 26"/>
                  <p:cNvSpPr>
                    <a:spLocks noChangeAspect="1" noChangeArrowheads="1"/>
                  </p:cNvSpPr>
                  <p:nvPr/>
                </p:nvSpPr>
                <p:spPr bwMode="auto">
                  <a:xfrm>
                    <a:off x="3174" y="3152"/>
                    <a:ext cx="250" cy="263"/>
                  </a:xfrm>
                  <a:prstGeom prst="ellipse">
                    <a:avLst/>
                  </a:prstGeom>
                  <a:solidFill>
                    <a:srgbClr val="000000"/>
                  </a:solidFill>
                  <a:ln w="9525">
                    <a:solidFill>
                      <a:srgbClr val="C0C0C0"/>
                    </a:solidFill>
                    <a:round/>
                    <a:headEnd/>
                    <a:tailEnd/>
                  </a:ln>
                </p:spPr>
                <p:txBody>
                  <a:bodyPr/>
                  <a:lstStyle/>
                  <a:p>
                    <a:endParaRPr lang="zh-CN" altLang="zh-CN"/>
                  </a:p>
                </p:txBody>
              </p:sp>
            </p:grpSp>
          </p:grpSp>
        </p:grpSp>
        <p:grpSp>
          <p:nvGrpSpPr>
            <p:cNvPr id="13318" name="Group 27"/>
            <p:cNvGrpSpPr>
              <a:grpSpLocks noChangeAspect="1"/>
            </p:cNvGrpSpPr>
            <p:nvPr/>
          </p:nvGrpSpPr>
          <p:grpSpPr bwMode="auto">
            <a:xfrm>
              <a:off x="2294" y="5971"/>
              <a:ext cx="2431" cy="663"/>
              <a:chOff x="2695" y="5338"/>
              <a:chExt cx="4840" cy="1320"/>
            </a:xfrm>
          </p:grpSpPr>
          <p:grpSp>
            <p:nvGrpSpPr>
              <p:cNvPr id="13320" name="Group 28"/>
              <p:cNvGrpSpPr>
                <a:grpSpLocks noChangeAspect="1"/>
              </p:cNvGrpSpPr>
              <p:nvPr/>
            </p:nvGrpSpPr>
            <p:grpSpPr bwMode="auto">
              <a:xfrm>
                <a:off x="4387" y="5391"/>
                <a:ext cx="3148" cy="1247"/>
                <a:chOff x="4066" y="3568"/>
                <a:chExt cx="3148" cy="1247"/>
              </a:xfrm>
            </p:grpSpPr>
            <p:sp>
              <p:nvSpPr>
                <p:cNvPr id="13337" name="Rectangle 29"/>
                <p:cNvSpPr>
                  <a:spLocks noChangeAspect="1" noChangeArrowheads="1"/>
                </p:cNvSpPr>
                <p:nvPr/>
              </p:nvSpPr>
              <p:spPr bwMode="auto">
                <a:xfrm>
                  <a:off x="4066" y="3568"/>
                  <a:ext cx="3148" cy="873"/>
                </a:xfrm>
                <a:prstGeom prst="rect">
                  <a:avLst/>
                </a:prstGeom>
                <a:solidFill>
                  <a:srgbClr val="588400"/>
                </a:solidFill>
                <a:ln w="9525">
                  <a:solidFill>
                    <a:srgbClr val="000000"/>
                  </a:solidFill>
                  <a:miter lim="800000"/>
                  <a:headEnd/>
                  <a:tailEnd/>
                </a:ln>
              </p:spPr>
              <p:txBody>
                <a:bodyPr/>
                <a:lstStyle/>
                <a:p>
                  <a:endParaRPr lang="zh-CN" altLang="zh-CN"/>
                </a:p>
              </p:txBody>
            </p:sp>
            <p:grpSp>
              <p:nvGrpSpPr>
                <p:cNvPr id="13338" name="Group 30"/>
                <p:cNvGrpSpPr>
                  <a:grpSpLocks noChangeAspect="1"/>
                </p:cNvGrpSpPr>
                <p:nvPr/>
              </p:nvGrpSpPr>
              <p:grpSpPr bwMode="auto">
                <a:xfrm>
                  <a:off x="4389" y="4165"/>
                  <a:ext cx="644" cy="650"/>
                  <a:chOff x="2757" y="3484"/>
                  <a:chExt cx="1612" cy="1627"/>
                </a:xfrm>
              </p:grpSpPr>
              <p:sp>
                <p:nvSpPr>
                  <p:cNvPr id="13349" name="Oval 31"/>
                  <p:cNvSpPr>
                    <a:spLocks noChangeAspect="1" noChangeArrowheads="1"/>
                  </p:cNvSpPr>
                  <p:nvPr/>
                </p:nvSpPr>
                <p:spPr bwMode="auto">
                  <a:xfrm>
                    <a:off x="2757" y="3484"/>
                    <a:ext cx="1612" cy="1627"/>
                  </a:xfrm>
                  <a:prstGeom prst="ellipse">
                    <a:avLst/>
                  </a:prstGeom>
                  <a:solidFill>
                    <a:srgbClr val="000000"/>
                  </a:solidFill>
                  <a:ln w="9525">
                    <a:solidFill>
                      <a:srgbClr val="000000"/>
                    </a:solidFill>
                    <a:round/>
                    <a:headEnd/>
                    <a:tailEnd/>
                  </a:ln>
                </p:spPr>
                <p:txBody>
                  <a:bodyPr/>
                  <a:lstStyle/>
                  <a:p>
                    <a:endParaRPr lang="zh-CN" altLang="zh-CN"/>
                  </a:p>
                </p:txBody>
              </p:sp>
              <p:sp>
                <p:nvSpPr>
                  <p:cNvPr id="13350" name="Freeform 32"/>
                  <p:cNvSpPr>
                    <a:spLocks noChangeAspect="1"/>
                  </p:cNvSpPr>
                  <p:nvPr/>
                </p:nvSpPr>
                <p:spPr bwMode="auto">
                  <a:xfrm>
                    <a:off x="3437" y="4541"/>
                    <a:ext cx="280" cy="348"/>
                  </a:xfrm>
                  <a:custGeom>
                    <a:avLst/>
                    <a:gdLst>
                      <a:gd name="T0" fmla="*/ 0 w 280"/>
                      <a:gd name="T1" fmla="*/ 323 h 348"/>
                      <a:gd name="T2" fmla="*/ 107 w 280"/>
                      <a:gd name="T3" fmla="*/ 0 h 348"/>
                      <a:gd name="T4" fmla="*/ 175 w 280"/>
                      <a:gd name="T5" fmla="*/ 0 h 348"/>
                      <a:gd name="T6" fmla="*/ 280 w 280"/>
                      <a:gd name="T7" fmla="*/ 335 h 348"/>
                      <a:gd name="T8" fmla="*/ 145 w 280"/>
                      <a:gd name="T9" fmla="*/ 348 h 348"/>
                      <a:gd name="T10" fmla="*/ 0 w 280"/>
                      <a:gd name="T11" fmla="*/ 323 h 348"/>
                      <a:gd name="T12" fmla="*/ 0 60000 65536"/>
                      <a:gd name="T13" fmla="*/ 0 60000 65536"/>
                      <a:gd name="T14" fmla="*/ 0 60000 65536"/>
                      <a:gd name="T15" fmla="*/ 0 60000 65536"/>
                      <a:gd name="T16" fmla="*/ 0 60000 65536"/>
                      <a:gd name="T17" fmla="*/ 0 60000 65536"/>
                      <a:gd name="T18" fmla="*/ 0 w 280"/>
                      <a:gd name="T19" fmla="*/ 0 h 348"/>
                      <a:gd name="T20" fmla="*/ 280 w 28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80" h="348">
                        <a:moveTo>
                          <a:pt x="0" y="323"/>
                        </a:moveTo>
                        <a:lnTo>
                          <a:pt x="107" y="0"/>
                        </a:lnTo>
                        <a:lnTo>
                          <a:pt x="175" y="0"/>
                        </a:lnTo>
                        <a:lnTo>
                          <a:pt x="280" y="335"/>
                        </a:lnTo>
                        <a:lnTo>
                          <a:pt x="145" y="348"/>
                        </a:lnTo>
                        <a:lnTo>
                          <a:pt x="0" y="323"/>
                        </a:lnTo>
                        <a:close/>
                      </a:path>
                    </a:pathLst>
                  </a:custGeom>
                  <a:solidFill>
                    <a:srgbClr val="969696"/>
                  </a:solidFill>
                  <a:ln w="9525">
                    <a:solidFill>
                      <a:srgbClr val="000000"/>
                    </a:solidFill>
                    <a:round/>
                    <a:headEnd/>
                    <a:tailEnd/>
                  </a:ln>
                </p:spPr>
                <p:txBody>
                  <a:bodyPr/>
                  <a:lstStyle/>
                  <a:p>
                    <a:endParaRPr lang="zh-CN" altLang="en-US"/>
                  </a:p>
                </p:txBody>
              </p:sp>
              <p:sp>
                <p:nvSpPr>
                  <p:cNvPr id="13351" name="Freeform 33"/>
                  <p:cNvSpPr>
                    <a:spLocks noChangeAspect="1"/>
                  </p:cNvSpPr>
                  <p:nvPr/>
                </p:nvSpPr>
                <p:spPr bwMode="auto">
                  <a:xfrm>
                    <a:off x="3419" y="3701"/>
                    <a:ext cx="290" cy="348"/>
                  </a:xfrm>
                  <a:custGeom>
                    <a:avLst/>
                    <a:gdLst>
                      <a:gd name="T0" fmla="*/ 0 w 290"/>
                      <a:gd name="T1" fmla="*/ 25 h 348"/>
                      <a:gd name="T2" fmla="*/ 115 w 290"/>
                      <a:gd name="T3" fmla="*/ 348 h 348"/>
                      <a:gd name="T4" fmla="*/ 185 w 290"/>
                      <a:gd name="T5" fmla="*/ 348 h 348"/>
                      <a:gd name="T6" fmla="*/ 290 w 290"/>
                      <a:gd name="T7" fmla="*/ 15 h 348"/>
                      <a:gd name="T8" fmla="*/ 150 w 290"/>
                      <a:gd name="T9" fmla="*/ 0 h 348"/>
                      <a:gd name="T10" fmla="*/ 0 w 290"/>
                      <a:gd name="T11" fmla="*/ 25 h 348"/>
                      <a:gd name="T12" fmla="*/ 0 60000 65536"/>
                      <a:gd name="T13" fmla="*/ 0 60000 65536"/>
                      <a:gd name="T14" fmla="*/ 0 60000 65536"/>
                      <a:gd name="T15" fmla="*/ 0 60000 65536"/>
                      <a:gd name="T16" fmla="*/ 0 60000 65536"/>
                      <a:gd name="T17" fmla="*/ 0 60000 65536"/>
                      <a:gd name="T18" fmla="*/ 0 w 290"/>
                      <a:gd name="T19" fmla="*/ 0 h 348"/>
                      <a:gd name="T20" fmla="*/ 290 w 29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90" h="348">
                        <a:moveTo>
                          <a:pt x="0" y="25"/>
                        </a:moveTo>
                        <a:lnTo>
                          <a:pt x="115" y="348"/>
                        </a:lnTo>
                        <a:lnTo>
                          <a:pt x="185" y="348"/>
                        </a:lnTo>
                        <a:lnTo>
                          <a:pt x="290" y="15"/>
                        </a:lnTo>
                        <a:lnTo>
                          <a:pt x="150" y="0"/>
                        </a:lnTo>
                        <a:lnTo>
                          <a:pt x="0" y="25"/>
                        </a:lnTo>
                        <a:close/>
                      </a:path>
                    </a:pathLst>
                  </a:custGeom>
                  <a:solidFill>
                    <a:srgbClr val="969696"/>
                  </a:solidFill>
                  <a:ln w="9525">
                    <a:solidFill>
                      <a:srgbClr val="000000"/>
                    </a:solidFill>
                    <a:round/>
                    <a:headEnd/>
                    <a:tailEnd/>
                  </a:ln>
                </p:spPr>
                <p:txBody>
                  <a:bodyPr/>
                  <a:lstStyle/>
                  <a:p>
                    <a:endParaRPr lang="zh-CN" altLang="en-US"/>
                  </a:p>
                </p:txBody>
              </p:sp>
              <p:sp>
                <p:nvSpPr>
                  <p:cNvPr id="13352" name="Freeform 34"/>
                  <p:cNvSpPr>
                    <a:spLocks noChangeAspect="1"/>
                  </p:cNvSpPr>
                  <p:nvPr/>
                </p:nvSpPr>
                <p:spPr bwMode="auto">
                  <a:xfrm>
                    <a:off x="3804" y="4146"/>
                    <a:ext cx="348" cy="283"/>
                  </a:xfrm>
                  <a:custGeom>
                    <a:avLst/>
                    <a:gdLst>
                      <a:gd name="T0" fmla="*/ 323 w 348"/>
                      <a:gd name="T1" fmla="*/ 0 h 283"/>
                      <a:gd name="T2" fmla="*/ 0 w 348"/>
                      <a:gd name="T3" fmla="*/ 113 h 283"/>
                      <a:gd name="T4" fmla="*/ 0 w 348"/>
                      <a:gd name="T5" fmla="*/ 180 h 283"/>
                      <a:gd name="T6" fmla="*/ 333 w 348"/>
                      <a:gd name="T7" fmla="*/ 283 h 283"/>
                      <a:gd name="T8" fmla="*/ 348 w 348"/>
                      <a:gd name="T9" fmla="*/ 148 h 283"/>
                      <a:gd name="T10" fmla="*/ 323 w 348"/>
                      <a:gd name="T11" fmla="*/ 0 h 283"/>
                      <a:gd name="T12" fmla="*/ 0 60000 65536"/>
                      <a:gd name="T13" fmla="*/ 0 60000 65536"/>
                      <a:gd name="T14" fmla="*/ 0 60000 65536"/>
                      <a:gd name="T15" fmla="*/ 0 60000 65536"/>
                      <a:gd name="T16" fmla="*/ 0 60000 65536"/>
                      <a:gd name="T17" fmla="*/ 0 60000 65536"/>
                      <a:gd name="T18" fmla="*/ 0 w 348"/>
                      <a:gd name="T19" fmla="*/ 0 h 283"/>
                      <a:gd name="T20" fmla="*/ 348 w 348"/>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8" h="283">
                        <a:moveTo>
                          <a:pt x="323" y="0"/>
                        </a:moveTo>
                        <a:lnTo>
                          <a:pt x="0" y="113"/>
                        </a:lnTo>
                        <a:lnTo>
                          <a:pt x="0" y="180"/>
                        </a:lnTo>
                        <a:lnTo>
                          <a:pt x="333" y="283"/>
                        </a:lnTo>
                        <a:lnTo>
                          <a:pt x="348" y="148"/>
                        </a:lnTo>
                        <a:lnTo>
                          <a:pt x="323" y="0"/>
                        </a:lnTo>
                        <a:close/>
                      </a:path>
                    </a:pathLst>
                  </a:custGeom>
                  <a:solidFill>
                    <a:srgbClr val="969696"/>
                  </a:solidFill>
                  <a:ln w="9525">
                    <a:solidFill>
                      <a:srgbClr val="000000"/>
                    </a:solidFill>
                    <a:round/>
                    <a:headEnd/>
                    <a:tailEnd/>
                  </a:ln>
                </p:spPr>
                <p:txBody>
                  <a:bodyPr/>
                  <a:lstStyle/>
                  <a:p>
                    <a:endParaRPr lang="zh-CN" altLang="en-US"/>
                  </a:p>
                </p:txBody>
              </p:sp>
              <p:sp>
                <p:nvSpPr>
                  <p:cNvPr id="13353" name="Freeform 35"/>
                  <p:cNvSpPr>
                    <a:spLocks noChangeAspect="1"/>
                  </p:cNvSpPr>
                  <p:nvPr/>
                </p:nvSpPr>
                <p:spPr bwMode="auto">
                  <a:xfrm>
                    <a:off x="2977" y="4146"/>
                    <a:ext cx="347" cy="283"/>
                  </a:xfrm>
                  <a:custGeom>
                    <a:avLst/>
                    <a:gdLst>
                      <a:gd name="T0" fmla="*/ 25 w 347"/>
                      <a:gd name="T1" fmla="*/ 0 h 283"/>
                      <a:gd name="T2" fmla="*/ 347 w 347"/>
                      <a:gd name="T3" fmla="*/ 113 h 283"/>
                      <a:gd name="T4" fmla="*/ 347 w 347"/>
                      <a:gd name="T5" fmla="*/ 180 h 283"/>
                      <a:gd name="T6" fmla="*/ 15 w 347"/>
                      <a:gd name="T7" fmla="*/ 283 h 283"/>
                      <a:gd name="T8" fmla="*/ 0 w 347"/>
                      <a:gd name="T9" fmla="*/ 148 h 283"/>
                      <a:gd name="T10" fmla="*/ 25 w 347"/>
                      <a:gd name="T11" fmla="*/ 0 h 283"/>
                      <a:gd name="T12" fmla="*/ 0 60000 65536"/>
                      <a:gd name="T13" fmla="*/ 0 60000 65536"/>
                      <a:gd name="T14" fmla="*/ 0 60000 65536"/>
                      <a:gd name="T15" fmla="*/ 0 60000 65536"/>
                      <a:gd name="T16" fmla="*/ 0 60000 65536"/>
                      <a:gd name="T17" fmla="*/ 0 60000 65536"/>
                      <a:gd name="T18" fmla="*/ 0 w 347"/>
                      <a:gd name="T19" fmla="*/ 0 h 283"/>
                      <a:gd name="T20" fmla="*/ 347 w 347"/>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7" h="283">
                        <a:moveTo>
                          <a:pt x="25" y="0"/>
                        </a:moveTo>
                        <a:lnTo>
                          <a:pt x="347" y="113"/>
                        </a:lnTo>
                        <a:lnTo>
                          <a:pt x="347" y="180"/>
                        </a:lnTo>
                        <a:lnTo>
                          <a:pt x="15" y="283"/>
                        </a:lnTo>
                        <a:lnTo>
                          <a:pt x="0" y="148"/>
                        </a:lnTo>
                        <a:lnTo>
                          <a:pt x="25" y="0"/>
                        </a:lnTo>
                        <a:close/>
                      </a:path>
                    </a:pathLst>
                  </a:custGeom>
                  <a:solidFill>
                    <a:srgbClr val="969696"/>
                  </a:solidFill>
                  <a:ln w="9525">
                    <a:solidFill>
                      <a:srgbClr val="000000"/>
                    </a:solidFill>
                    <a:round/>
                    <a:headEnd/>
                    <a:tailEnd/>
                  </a:ln>
                </p:spPr>
                <p:txBody>
                  <a:bodyPr/>
                  <a:lstStyle/>
                  <a:p>
                    <a:endParaRPr lang="zh-CN" altLang="en-US"/>
                  </a:p>
                </p:txBody>
              </p:sp>
              <p:sp>
                <p:nvSpPr>
                  <p:cNvPr id="13354" name="Oval 36"/>
                  <p:cNvSpPr>
                    <a:spLocks noChangeAspect="1" noChangeArrowheads="1"/>
                  </p:cNvSpPr>
                  <p:nvPr/>
                </p:nvSpPr>
                <p:spPr bwMode="auto">
                  <a:xfrm>
                    <a:off x="2974" y="3696"/>
                    <a:ext cx="1165" cy="1180"/>
                  </a:xfrm>
                  <a:prstGeom prst="ellipse">
                    <a:avLst/>
                  </a:pr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zh-CN"/>
                  </a:p>
                </p:txBody>
              </p:sp>
              <p:grpSp>
                <p:nvGrpSpPr>
                  <p:cNvPr id="13355" name="Group 37"/>
                  <p:cNvGrpSpPr>
                    <a:grpSpLocks noChangeAspect="1"/>
                  </p:cNvGrpSpPr>
                  <p:nvPr/>
                </p:nvGrpSpPr>
                <p:grpSpPr bwMode="auto">
                  <a:xfrm>
                    <a:off x="3339" y="4061"/>
                    <a:ext cx="443" cy="450"/>
                    <a:chOff x="3081" y="3057"/>
                    <a:chExt cx="443" cy="450"/>
                  </a:xfrm>
                </p:grpSpPr>
                <p:sp>
                  <p:nvSpPr>
                    <p:cNvPr id="13356" name="Oval 38"/>
                    <p:cNvSpPr>
                      <a:spLocks noChangeAspect="1" noChangeArrowheads="1"/>
                    </p:cNvSpPr>
                    <p:nvPr/>
                  </p:nvSpPr>
                  <p:spPr bwMode="auto">
                    <a:xfrm>
                      <a:off x="3081" y="3057"/>
                      <a:ext cx="443" cy="450"/>
                    </a:xfrm>
                    <a:prstGeom prst="ellipse">
                      <a:avLst/>
                    </a:prstGeom>
                    <a:solidFill>
                      <a:srgbClr val="000000"/>
                    </a:solidFill>
                    <a:ln w="9525">
                      <a:solidFill>
                        <a:srgbClr val="C0C0C0"/>
                      </a:solidFill>
                      <a:round/>
                      <a:headEnd/>
                      <a:tailEnd/>
                    </a:ln>
                  </p:spPr>
                  <p:txBody>
                    <a:bodyPr/>
                    <a:lstStyle/>
                    <a:p>
                      <a:endParaRPr lang="zh-CN" altLang="zh-CN"/>
                    </a:p>
                  </p:txBody>
                </p:sp>
                <p:sp>
                  <p:nvSpPr>
                    <p:cNvPr id="13357" name="Oval 39"/>
                    <p:cNvSpPr>
                      <a:spLocks noChangeAspect="1" noChangeArrowheads="1"/>
                    </p:cNvSpPr>
                    <p:nvPr/>
                  </p:nvSpPr>
                  <p:spPr bwMode="auto">
                    <a:xfrm>
                      <a:off x="3174" y="3152"/>
                      <a:ext cx="250" cy="263"/>
                    </a:xfrm>
                    <a:prstGeom prst="ellipse">
                      <a:avLst/>
                    </a:prstGeom>
                    <a:solidFill>
                      <a:srgbClr val="000000"/>
                    </a:solidFill>
                    <a:ln w="9525">
                      <a:solidFill>
                        <a:srgbClr val="C0C0C0"/>
                      </a:solidFill>
                      <a:round/>
                      <a:headEnd/>
                      <a:tailEnd/>
                    </a:ln>
                  </p:spPr>
                  <p:txBody>
                    <a:bodyPr/>
                    <a:lstStyle/>
                    <a:p>
                      <a:endParaRPr lang="zh-CN" altLang="zh-CN"/>
                    </a:p>
                  </p:txBody>
                </p:sp>
              </p:grpSp>
            </p:grpSp>
            <p:grpSp>
              <p:nvGrpSpPr>
                <p:cNvPr id="13339" name="Group 40"/>
                <p:cNvGrpSpPr>
                  <a:grpSpLocks noChangeAspect="1"/>
                </p:cNvGrpSpPr>
                <p:nvPr/>
              </p:nvGrpSpPr>
              <p:grpSpPr bwMode="auto">
                <a:xfrm>
                  <a:off x="6207" y="4165"/>
                  <a:ext cx="645" cy="650"/>
                  <a:chOff x="2757" y="3484"/>
                  <a:chExt cx="1612" cy="1627"/>
                </a:xfrm>
              </p:grpSpPr>
              <p:sp>
                <p:nvSpPr>
                  <p:cNvPr id="13340" name="Oval 41"/>
                  <p:cNvSpPr>
                    <a:spLocks noChangeAspect="1" noChangeArrowheads="1"/>
                  </p:cNvSpPr>
                  <p:nvPr/>
                </p:nvSpPr>
                <p:spPr bwMode="auto">
                  <a:xfrm>
                    <a:off x="2757" y="3484"/>
                    <a:ext cx="1612" cy="1627"/>
                  </a:xfrm>
                  <a:prstGeom prst="ellipse">
                    <a:avLst/>
                  </a:prstGeom>
                  <a:solidFill>
                    <a:srgbClr val="000000"/>
                  </a:solidFill>
                  <a:ln w="9525">
                    <a:solidFill>
                      <a:srgbClr val="000000"/>
                    </a:solidFill>
                    <a:round/>
                    <a:headEnd/>
                    <a:tailEnd/>
                  </a:ln>
                </p:spPr>
                <p:txBody>
                  <a:bodyPr/>
                  <a:lstStyle/>
                  <a:p>
                    <a:endParaRPr lang="zh-CN" altLang="zh-CN"/>
                  </a:p>
                </p:txBody>
              </p:sp>
              <p:sp>
                <p:nvSpPr>
                  <p:cNvPr id="13341" name="Freeform 42"/>
                  <p:cNvSpPr>
                    <a:spLocks noChangeAspect="1"/>
                  </p:cNvSpPr>
                  <p:nvPr/>
                </p:nvSpPr>
                <p:spPr bwMode="auto">
                  <a:xfrm>
                    <a:off x="3437" y="4541"/>
                    <a:ext cx="280" cy="348"/>
                  </a:xfrm>
                  <a:custGeom>
                    <a:avLst/>
                    <a:gdLst>
                      <a:gd name="T0" fmla="*/ 0 w 280"/>
                      <a:gd name="T1" fmla="*/ 323 h 348"/>
                      <a:gd name="T2" fmla="*/ 107 w 280"/>
                      <a:gd name="T3" fmla="*/ 0 h 348"/>
                      <a:gd name="T4" fmla="*/ 175 w 280"/>
                      <a:gd name="T5" fmla="*/ 0 h 348"/>
                      <a:gd name="T6" fmla="*/ 280 w 280"/>
                      <a:gd name="T7" fmla="*/ 335 h 348"/>
                      <a:gd name="T8" fmla="*/ 145 w 280"/>
                      <a:gd name="T9" fmla="*/ 348 h 348"/>
                      <a:gd name="T10" fmla="*/ 0 w 280"/>
                      <a:gd name="T11" fmla="*/ 323 h 348"/>
                      <a:gd name="T12" fmla="*/ 0 60000 65536"/>
                      <a:gd name="T13" fmla="*/ 0 60000 65536"/>
                      <a:gd name="T14" fmla="*/ 0 60000 65536"/>
                      <a:gd name="T15" fmla="*/ 0 60000 65536"/>
                      <a:gd name="T16" fmla="*/ 0 60000 65536"/>
                      <a:gd name="T17" fmla="*/ 0 60000 65536"/>
                      <a:gd name="T18" fmla="*/ 0 w 280"/>
                      <a:gd name="T19" fmla="*/ 0 h 348"/>
                      <a:gd name="T20" fmla="*/ 280 w 28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80" h="348">
                        <a:moveTo>
                          <a:pt x="0" y="323"/>
                        </a:moveTo>
                        <a:lnTo>
                          <a:pt x="107" y="0"/>
                        </a:lnTo>
                        <a:lnTo>
                          <a:pt x="175" y="0"/>
                        </a:lnTo>
                        <a:lnTo>
                          <a:pt x="280" y="335"/>
                        </a:lnTo>
                        <a:lnTo>
                          <a:pt x="145" y="348"/>
                        </a:lnTo>
                        <a:lnTo>
                          <a:pt x="0" y="323"/>
                        </a:lnTo>
                        <a:close/>
                      </a:path>
                    </a:pathLst>
                  </a:custGeom>
                  <a:solidFill>
                    <a:srgbClr val="969696"/>
                  </a:solidFill>
                  <a:ln w="9525">
                    <a:solidFill>
                      <a:srgbClr val="000000"/>
                    </a:solidFill>
                    <a:round/>
                    <a:headEnd/>
                    <a:tailEnd/>
                  </a:ln>
                </p:spPr>
                <p:txBody>
                  <a:bodyPr/>
                  <a:lstStyle/>
                  <a:p>
                    <a:endParaRPr lang="zh-CN" altLang="en-US"/>
                  </a:p>
                </p:txBody>
              </p:sp>
              <p:sp>
                <p:nvSpPr>
                  <p:cNvPr id="13342" name="Freeform 43"/>
                  <p:cNvSpPr>
                    <a:spLocks noChangeAspect="1"/>
                  </p:cNvSpPr>
                  <p:nvPr/>
                </p:nvSpPr>
                <p:spPr bwMode="auto">
                  <a:xfrm>
                    <a:off x="3419" y="3701"/>
                    <a:ext cx="290" cy="348"/>
                  </a:xfrm>
                  <a:custGeom>
                    <a:avLst/>
                    <a:gdLst>
                      <a:gd name="T0" fmla="*/ 0 w 290"/>
                      <a:gd name="T1" fmla="*/ 25 h 348"/>
                      <a:gd name="T2" fmla="*/ 115 w 290"/>
                      <a:gd name="T3" fmla="*/ 348 h 348"/>
                      <a:gd name="T4" fmla="*/ 185 w 290"/>
                      <a:gd name="T5" fmla="*/ 348 h 348"/>
                      <a:gd name="T6" fmla="*/ 290 w 290"/>
                      <a:gd name="T7" fmla="*/ 15 h 348"/>
                      <a:gd name="T8" fmla="*/ 150 w 290"/>
                      <a:gd name="T9" fmla="*/ 0 h 348"/>
                      <a:gd name="T10" fmla="*/ 0 w 290"/>
                      <a:gd name="T11" fmla="*/ 25 h 348"/>
                      <a:gd name="T12" fmla="*/ 0 60000 65536"/>
                      <a:gd name="T13" fmla="*/ 0 60000 65536"/>
                      <a:gd name="T14" fmla="*/ 0 60000 65536"/>
                      <a:gd name="T15" fmla="*/ 0 60000 65536"/>
                      <a:gd name="T16" fmla="*/ 0 60000 65536"/>
                      <a:gd name="T17" fmla="*/ 0 60000 65536"/>
                      <a:gd name="T18" fmla="*/ 0 w 290"/>
                      <a:gd name="T19" fmla="*/ 0 h 348"/>
                      <a:gd name="T20" fmla="*/ 290 w 29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90" h="348">
                        <a:moveTo>
                          <a:pt x="0" y="25"/>
                        </a:moveTo>
                        <a:lnTo>
                          <a:pt x="115" y="348"/>
                        </a:lnTo>
                        <a:lnTo>
                          <a:pt x="185" y="348"/>
                        </a:lnTo>
                        <a:lnTo>
                          <a:pt x="290" y="15"/>
                        </a:lnTo>
                        <a:lnTo>
                          <a:pt x="150" y="0"/>
                        </a:lnTo>
                        <a:lnTo>
                          <a:pt x="0" y="25"/>
                        </a:lnTo>
                        <a:close/>
                      </a:path>
                    </a:pathLst>
                  </a:custGeom>
                  <a:solidFill>
                    <a:srgbClr val="969696"/>
                  </a:solidFill>
                  <a:ln w="9525">
                    <a:solidFill>
                      <a:srgbClr val="000000"/>
                    </a:solidFill>
                    <a:round/>
                    <a:headEnd/>
                    <a:tailEnd/>
                  </a:ln>
                </p:spPr>
                <p:txBody>
                  <a:bodyPr/>
                  <a:lstStyle/>
                  <a:p>
                    <a:endParaRPr lang="zh-CN" altLang="en-US"/>
                  </a:p>
                </p:txBody>
              </p:sp>
              <p:sp>
                <p:nvSpPr>
                  <p:cNvPr id="13343" name="Freeform 44"/>
                  <p:cNvSpPr>
                    <a:spLocks noChangeAspect="1"/>
                  </p:cNvSpPr>
                  <p:nvPr/>
                </p:nvSpPr>
                <p:spPr bwMode="auto">
                  <a:xfrm>
                    <a:off x="3804" y="4146"/>
                    <a:ext cx="348" cy="283"/>
                  </a:xfrm>
                  <a:custGeom>
                    <a:avLst/>
                    <a:gdLst>
                      <a:gd name="T0" fmla="*/ 323 w 348"/>
                      <a:gd name="T1" fmla="*/ 0 h 283"/>
                      <a:gd name="T2" fmla="*/ 0 w 348"/>
                      <a:gd name="T3" fmla="*/ 113 h 283"/>
                      <a:gd name="T4" fmla="*/ 0 w 348"/>
                      <a:gd name="T5" fmla="*/ 180 h 283"/>
                      <a:gd name="T6" fmla="*/ 333 w 348"/>
                      <a:gd name="T7" fmla="*/ 283 h 283"/>
                      <a:gd name="T8" fmla="*/ 348 w 348"/>
                      <a:gd name="T9" fmla="*/ 148 h 283"/>
                      <a:gd name="T10" fmla="*/ 323 w 348"/>
                      <a:gd name="T11" fmla="*/ 0 h 283"/>
                      <a:gd name="T12" fmla="*/ 0 60000 65536"/>
                      <a:gd name="T13" fmla="*/ 0 60000 65536"/>
                      <a:gd name="T14" fmla="*/ 0 60000 65536"/>
                      <a:gd name="T15" fmla="*/ 0 60000 65536"/>
                      <a:gd name="T16" fmla="*/ 0 60000 65536"/>
                      <a:gd name="T17" fmla="*/ 0 60000 65536"/>
                      <a:gd name="T18" fmla="*/ 0 w 348"/>
                      <a:gd name="T19" fmla="*/ 0 h 283"/>
                      <a:gd name="T20" fmla="*/ 348 w 348"/>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8" h="283">
                        <a:moveTo>
                          <a:pt x="323" y="0"/>
                        </a:moveTo>
                        <a:lnTo>
                          <a:pt x="0" y="113"/>
                        </a:lnTo>
                        <a:lnTo>
                          <a:pt x="0" y="180"/>
                        </a:lnTo>
                        <a:lnTo>
                          <a:pt x="333" y="283"/>
                        </a:lnTo>
                        <a:lnTo>
                          <a:pt x="348" y="148"/>
                        </a:lnTo>
                        <a:lnTo>
                          <a:pt x="323" y="0"/>
                        </a:lnTo>
                        <a:close/>
                      </a:path>
                    </a:pathLst>
                  </a:custGeom>
                  <a:solidFill>
                    <a:srgbClr val="969696"/>
                  </a:solidFill>
                  <a:ln w="9525">
                    <a:solidFill>
                      <a:srgbClr val="000000"/>
                    </a:solidFill>
                    <a:round/>
                    <a:headEnd/>
                    <a:tailEnd/>
                  </a:ln>
                </p:spPr>
                <p:txBody>
                  <a:bodyPr/>
                  <a:lstStyle/>
                  <a:p>
                    <a:endParaRPr lang="zh-CN" altLang="en-US"/>
                  </a:p>
                </p:txBody>
              </p:sp>
              <p:sp>
                <p:nvSpPr>
                  <p:cNvPr id="13344" name="Freeform 45"/>
                  <p:cNvSpPr>
                    <a:spLocks noChangeAspect="1"/>
                  </p:cNvSpPr>
                  <p:nvPr/>
                </p:nvSpPr>
                <p:spPr bwMode="auto">
                  <a:xfrm>
                    <a:off x="2977" y="4146"/>
                    <a:ext cx="347" cy="283"/>
                  </a:xfrm>
                  <a:custGeom>
                    <a:avLst/>
                    <a:gdLst>
                      <a:gd name="T0" fmla="*/ 25 w 347"/>
                      <a:gd name="T1" fmla="*/ 0 h 283"/>
                      <a:gd name="T2" fmla="*/ 347 w 347"/>
                      <a:gd name="T3" fmla="*/ 113 h 283"/>
                      <a:gd name="T4" fmla="*/ 347 w 347"/>
                      <a:gd name="T5" fmla="*/ 180 h 283"/>
                      <a:gd name="T6" fmla="*/ 15 w 347"/>
                      <a:gd name="T7" fmla="*/ 283 h 283"/>
                      <a:gd name="T8" fmla="*/ 0 w 347"/>
                      <a:gd name="T9" fmla="*/ 148 h 283"/>
                      <a:gd name="T10" fmla="*/ 25 w 347"/>
                      <a:gd name="T11" fmla="*/ 0 h 283"/>
                      <a:gd name="T12" fmla="*/ 0 60000 65536"/>
                      <a:gd name="T13" fmla="*/ 0 60000 65536"/>
                      <a:gd name="T14" fmla="*/ 0 60000 65536"/>
                      <a:gd name="T15" fmla="*/ 0 60000 65536"/>
                      <a:gd name="T16" fmla="*/ 0 60000 65536"/>
                      <a:gd name="T17" fmla="*/ 0 60000 65536"/>
                      <a:gd name="T18" fmla="*/ 0 w 347"/>
                      <a:gd name="T19" fmla="*/ 0 h 283"/>
                      <a:gd name="T20" fmla="*/ 347 w 347"/>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7" h="283">
                        <a:moveTo>
                          <a:pt x="25" y="0"/>
                        </a:moveTo>
                        <a:lnTo>
                          <a:pt x="347" y="113"/>
                        </a:lnTo>
                        <a:lnTo>
                          <a:pt x="347" y="180"/>
                        </a:lnTo>
                        <a:lnTo>
                          <a:pt x="15" y="283"/>
                        </a:lnTo>
                        <a:lnTo>
                          <a:pt x="0" y="148"/>
                        </a:lnTo>
                        <a:lnTo>
                          <a:pt x="25" y="0"/>
                        </a:lnTo>
                        <a:close/>
                      </a:path>
                    </a:pathLst>
                  </a:custGeom>
                  <a:solidFill>
                    <a:srgbClr val="969696"/>
                  </a:solidFill>
                  <a:ln w="9525">
                    <a:solidFill>
                      <a:srgbClr val="000000"/>
                    </a:solidFill>
                    <a:round/>
                    <a:headEnd/>
                    <a:tailEnd/>
                  </a:ln>
                </p:spPr>
                <p:txBody>
                  <a:bodyPr/>
                  <a:lstStyle/>
                  <a:p>
                    <a:endParaRPr lang="zh-CN" altLang="en-US"/>
                  </a:p>
                </p:txBody>
              </p:sp>
              <p:sp>
                <p:nvSpPr>
                  <p:cNvPr id="13345" name="Oval 46"/>
                  <p:cNvSpPr>
                    <a:spLocks noChangeAspect="1" noChangeArrowheads="1"/>
                  </p:cNvSpPr>
                  <p:nvPr/>
                </p:nvSpPr>
                <p:spPr bwMode="auto">
                  <a:xfrm>
                    <a:off x="2974" y="3696"/>
                    <a:ext cx="1165" cy="1180"/>
                  </a:xfrm>
                  <a:prstGeom prst="ellipse">
                    <a:avLst/>
                  </a:pr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zh-CN"/>
                  </a:p>
                </p:txBody>
              </p:sp>
              <p:grpSp>
                <p:nvGrpSpPr>
                  <p:cNvPr id="13346" name="Group 47"/>
                  <p:cNvGrpSpPr>
                    <a:grpSpLocks noChangeAspect="1"/>
                  </p:cNvGrpSpPr>
                  <p:nvPr/>
                </p:nvGrpSpPr>
                <p:grpSpPr bwMode="auto">
                  <a:xfrm>
                    <a:off x="3339" y="4061"/>
                    <a:ext cx="443" cy="450"/>
                    <a:chOff x="3081" y="3057"/>
                    <a:chExt cx="443" cy="450"/>
                  </a:xfrm>
                </p:grpSpPr>
                <p:sp>
                  <p:nvSpPr>
                    <p:cNvPr id="13347" name="Oval 48"/>
                    <p:cNvSpPr>
                      <a:spLocks noChangeAspect="1" noChangeArrowheads="1"/>
                    </p:cNvSpPr>
                    <p:nvPr/>
                  </p:nvSpPr>
                  <p:spPr bwMode="auto">
                    <a:xfrm>
                      <a:off x="3081" y="3057"/>
                      <a:ext cx="443" cy="450"/>
                    </a:xfrm>
                    <a:prstGeom prst="ellipse">
                      <a:avLst/>
                    </a:prstGeom>
                    <a:solidFill>
                      <a:srgbClr val="000000"/>
                    </a:solidFill>
                    <a:ln w="9525">
                      <a:solidFill>
                        <a:srgbClr val="C0C0C0"/>
                      </a:solidFill>
                      <a:round/>
                      <a:headEnd/>
                      <a:tailEnd/>
                    </a:ln>
                  </p:spPr>
                  <p:txBody>
                    <a:bodyPr/>
                    <a:lstStyle/>
                    <a:p>
                      <a:endParaRPr lang="zh-CN" altLang="zh-CN"/>
                    </a:p>
                  </p:txBody>
                </p:sp>
                <p:sp>
                  <p:nvSpPr>
                    <p:cNvPr id="13348" name="Oval 49"/>
                    <p:cNvSpPr>
                      <a:spLocks noChangeAspect="1" noChangeArrowheads="1"/>
                    </p:cNvSpPr>
                    <p:nvPr/>
                  </p:nvSpPr>
                  <p:spPr bwMode="auto">
                    <a:xfrm>
                      <a:off x="3174" y="3152"/>
                      <a:ext cx="250" cy="263"/>
                    </a:xfrm>
                    <a:prstGeom prst="ellipse">
                      <a:avLst/>
                    </a:prstGeom>
                    <a:solidFill>
                      <a:srgbClr val="000000"/>
                    </a:solidFill>
                    <a:ln w="9525">
                      <a:solidFill>
                        <a:srgbClr val="C0C0C0"/>
                      </a:solidFill>
                      <a:round/>
                      <a:headEnd/>
                      <a:tailEnd/>
                    </a:ln>
                  </p:spPr>
                  <p:txBody>
                    <a:bodyPr/>
                    <a:lstStyle/>
                    <a:p>
                      <a:endParaRPr lang="zh-CN" altLang="zh-CN"/>
                    </a:p>
                  </p:txBody>
                </p:sp>
              </p:grpSp>
            </p:grpSp>
          </p:grpSp>
          <p:sp>
            <p:nvSpPr>
              <p:cNvPr id="13321" name="Rectangle 50"/>
              <p:cNvSpPr>
                <a:spLocks noChangeAspect="1" noChangeArrowheads="1"/>
              </p:cNvSpPr>
              <p:nvPr/>
            </p:nvSpPr>
            <p:spPr bwMode="auto">
              <a:xfrm>
                <a:off x="4192" y="5988"/>
                <a:ext cx="210" cy="276"/>
              </a:xfrm>
              <a:prstGeom prst="rect">
                <a:avLst/>
              </a:prstGeom>
              <a:solidFill>
                <a:srgbClr val="588400"/>
              </a:solidFill>
              <a:ln w="9525">
                <a:solidFill>
                  <a:srgbClr val="333333"/>
                </a:solidFill>
                <a:miter lim="800000"/>
                <a:headEnd/>
                <a:tailEnd/>
              </a:ln>
            </p:spPr>
            <p:txBody>
              <a:bodyPr/>
              <a:lstStyle/>
              <a:p>
                <a:endParaRPr lang="zh-CN" altLang="zh-CN"/>
              </a:p>
            </p:txBody>
          </p:sp>
          <p:grpSp>
            <p:nvGrpSpPr>
              <p:cNvPr id="13322" name="Group 51"/>
              <p:cNvGrpSpPr>
                <a:grpSpLocks noChangeAspect="1"/>
              </p:cNvGrpSpPr>
              <p:nvPr/>
            </p:nvGrpSpPr>
            <p:grpSpPr bwMode="auto">
              <a:xfrm>
                <a:off x="2695" y="5338"/>
                <a:ext cx="1497" cy="1320"/>
                <a:chOff x="2695" y="5338"/>
                <a:chExt cx="1497" cy="1320"/>
              </a:xfrm>
            </p:grpSpPr>
            <p:sp>
              <p:nvSpPr>
                <p:cNvPr id="13323" name="Freeform 52"/>
                <p:cNvSpPr>
                  <a:spLocks noChangeAspect="1"/>
                </p:cNvSpPr>
                <p:nvPr/>
              </p:nvSpPr>
              <p:spPr bwMode="auto">
                <a:xfrm>
                  <a:off x="3225" y="5338"/>
                  <a:ext cx="967" cy="508"/>
                </a:xfrm>
                <a:custGeom>
                  <a:avLst/>
                  <a:gdLst>
                    <a:gd name="T0" fmla="*/ 464 w 967"/>
                    <a:gd name="T1" fmla="*/ 0 h 874"/>
                    <a:gd name="T2" fmla="*/ 967 w 967"/>
                    <a:gd name="T3" fmla="*/ 1 h 874"/>
                    <a:gd name="T4" fmla="*/ 967 w 967"/>
                    <a:gd name="T5" fmla="*/ 1 h 874"/>
                    <a:gd name="T6" fmla="*/ 0 w 967"/>
                    <a:gd name="T7" fmla="*/ 1 h 874"/>
                    <a:gd name="T8" fmla="*/ 464 w 967"/>
                    <a:gd name="T9" fmla="*/ 0 h 874"/>
                    <a:gd name="T10" fmla="*/ 0 60000 65536"/>
                    <a:gd name="T11" fmla="*/ 0 60000 65536"/>
                    <a:gd name="T12" fmla="*/ 0 60000 65536"/>
                    <a:gd name="T13" fmla="*/ 0 60000 65536"/>
                    <a:gd name="T14" fmla="*/ 0 60000 65536"/>
                    <a:gd name="T15" fmla="*/ 0 w 967"/>
                    <a:gd name="T16" fmla="*/ 0 h 874"/>
                    <a:gd name="T17" fmla="*/ 967 w 967"/>
                    <a:gd name="T18" fmla="*/ 874 h 874"/>
                  </a:gdLst>
                  <a:ahLst/>
                  <a:cxnLst>
                    <a:cxn ang="T10">
                      <a:pos x="T0" y="T1"/>
                    </a:cxn>
                    <a:cxn ang="T11">
                      <a:pos x="T2" y="T3"/>
                    </a:cxn>
                    <a:cxn ang="T12">
                      <a:pos x="T4" y="T5"/>
                    </a:cxn>
                    <a:cxn ang="T13">
                      <a:pos x="T6" y="T7"/>
                    </a:cxn>
                    <a:cxn ang="T14">
                      <a:pos x="T8" y="T9"/>
                    </a:cxn>
                  </a:cxnLst>
                  <a:rect l="T15" t="T16" r="T17" b="T18"/>
                  <a:pathLst>
                    <a:path w="967" h="874">
                      <a:moveTo>
                        <a:pt x="464" y="0"/>
                      </a:moveTo>
                      <a:lnTo>
                        <a:pt x="967" y="6"/>
                      </a:lnTo>
                      <a:lnTo>
                        <a:pt x="967" y="874"/>
                      </a:lnTo>
                      <a:lnTo>
                        <a:pt x="0" y="874"/>
                      </a:lnTo>
                      <a:lnTo>
                        <a:pt x="464" y="0"/>
                      </a:lnTo>
                      <a:close/>
                    </a:path>
                  </a:pathLst>
                </a:custGeom>
                <a:solidFill>
                  <a:srgbClr val="588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4" name="Freeform 53"/>
                <p:cNvSpPr>
                  <a:spLocks noChangeAspect="1"/>
                </p:cNvSpPr>
                <p:nvPr/>
              </p:nvSpPr>
              <p:spPr bwMode="auto">
                <a:xfrm>
                  <a:off x="2695" y="5826"/>
                  <a:ext cx="1497" cy="455"/>
                </a:xfrm>
                <a:custGeom>
                  <a:avLst/>
                  <a:gdLst>
                    <a:gd name="T0" fmla="*/ 152 w 1497"/>
                    <a:gd name="T1" fmla="*/ 0 h 455"/>
                    <a:gd name="T2" fmla="*/ 1497 w 1497"/>
                    <a:gd name="T3" fmla="*/ 3 h 455"/>
                    <a:gd name="T4" fmla="*/ 1497 w 1497"/>
                    <a:gd name="T5" fmla="*/ 455 h 455"/>
                    <a:gd name="T6" fmla="*/ 0 w 1497"/>
                    <a:gd name="T7" fmla="*/ 440 h 455"/>
                    <a:gd name="T8" fmla="*/ 152 w 1497"/>
                    <a:gd name="T9" fmla="*/ 0 h 455"/>
                    <a:gd name="T10" fmla="*/ 0 60000 65536"/>
                    <a:gd name="T11" fmla="*/ 0 60000 65536"/>
                    <a:gd name="T12" fmla="*/ 0 60000 65536"/>
                    <a:gd name="T13" fmla="*/ 0 60000 65536"/>
                    <a:gd name="T14" fmla="*/ 0 60000 65536"/>
                    <a:gd name="T15" fmla="*/ 0 w 1497"/>
                    <a:gd name="T16" fmla="*/ 0 h 455"/>
                    <a:gd name="T17" fmla="*/ 1497 w 1497"/>
                    <a:gd name="T18" fmla="*/ 455 h 455"/>
                  </a:gdLst>
                  <a:ahLst/>
                  <a:cxnLst>
                    <a:cxn ang="T10">
                      <a:pos x="T0" y="T1"/>
                    </a:cxn>
                    <a:cxn ang="T11">
                      <a:pos x="T2" y="T3"/>
                    </a:cxn>
                    <a:cxn ang="T12">
                      <a:pos x="T4" y="T5"/>
                    </a:cxn>
                    <a:cxn ang="T13">
                      <a:pos x="T6" y="T7"/>
                    </a:cxn>
                    <a:cxn ang="T14">
                      <a:pos x="T8" y="T9"/>
                    </a:cxn>
                  </a:cxnLst>
                  <a:rect l="T15" t="T16" r="T17" b="T18"/>
                  <a:pathLst>
                    <a:path w="1497" h="455">
                      <a:moveTo>
                        <a:pt x="152" y="0"/>
                      </a:moveTo>
                      <a:lnTo>
                        <a:pt x="1497" y="3"/>
                      </a:lnTo>
                      <a:lnTo>
                        <a:pt x="1497" y="455"/>
                      </a:lnTo>
                      <a:lnTo>
                        <a:pt x="0" y="440"/>
                      </a:lnTo>
                      <a:lnTo>
                        <a:pt x="152" y="0"/>
                      </a:lnTo>
                      <a:close/>
                    </a:path>
                  </a:pathLst>
                </a:custGeom>
                <a:solidFill>
                  <a:srgbClr val="588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5" name="Freeform 54"/>
                <p:cNvSpPr>
                  <a:spLocks noChangeAspect="1"/>
                </p:cNvSpPr>
                <p:nvPr/>
              </p:nvSpPr>
              <p:spPr bwMode="auto">
                <a:xfrm>
                  <a:off x="3535" y="5516"/>
                  <a:ext cx="515" cy="270"/>
                </a:xfrm>
                <a:custGeom>
                  <a:avLst/>
                  <a:gdLst>
                    <a:gd name="T0" fmla="*/ 1 w 967"/>
                    <a:gd name="T1" fmla="*/ 0 h 874"/>
                    <a:gd name="T2" fmla="*/ 1 w 967"/>
                    <a:gd name="T3" fmla="*/ 0 h 874"/>
                    <a:gd name="T4" fmla="*/ 1 w 967"/>
                    <a:gd name="T5" fmla="*/ 0 h 874"/>
                    <a:gd name="T6" fmla="*/ 0 w 967"/>
                    <a:gd name="T7" fmla="*/ 0 h 874"/>
                    <a:gd name="T8" fmla="*/ 1 w 967"/>
                    <a:gd name="T9" fmla="*/ 0 h 874"/>
                    <a:gd name="T10" fmla="*/ 0 60000 65536"/>
                    <a:gd name="T11" fmla="*/ 0 60000 65536"/>
                    <a:gd name="T12" fmla="*/ 0 60000 65536"/>
                    <a:gd name="T13" fmla="*/ 0 60000 65536"/>
                    <a:gd name="T14" fmla="*/ 0 60000 65536"/>
                    <a:gd name="T15" fmla="*/ 0 w 967"/>
                    <a:gd name="T16" fmla="*/ 0 h 874"/>
                    <a:gd name="T17" fmla="*/ 967 w 967"/>
                    <a:gd name="T18" fmla="*/ 874 h 874"/>
                  </a:gdLst>
                  <a:ahLst/>
                  <a:cxnLst>
                    <a:cxn ang="T10">
                      <a:pos x="T0" y="T1"/>
                    </a:cxn>
                    <a:cxn ang="T11">
                      <a:pos x="T2" y="T3"/>
                    </a:cxn>
                    <a:cxn ang="T12">
                      <a:pos x="T4" y="T5"/>
                    </a:cxn>
                    <a:cxn ang="T13">
                      <a:pos x="T6" y="T7"/>
                    </a:cxn>
                    <a:cxn ang="T14">
                      <a:pos x="T8" y="T9"/>
                    </a:cxn>
                  </a:cxnLst>
                  <a:rect l="T15" t="T16" r="T17" b="T18"/>
                  <a:pathLst>
                    <a:path w="967" h="874">
                      <a:moveTo>
                        <a:pt x="464" y="0"/>
                      </a:moveTo>
                      <a:lnTo>
                        <a:pt x="967" y="6"/>
                      </a:lnTo>
                      <a:lnTo>
                        <a:pt x="967" y="874"/>
                      </a:lnTo>
                      <a:lnTo>
                        <a:pt x="0" y="874"/>
                      </a:lnTo>
                      <a:lnTo>
                        <a:pt x="46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326" name="Group 55"/>
                <p:cNvGrpSpPr>
                  <a:grpSpLocks noChangeAspect="1"/>
                </p:cNvGrpSpPr>
                <p:nvPr/>
              </p:nvGrpSpPr>
              <p:grpSpPr bwMode="auto">
                <a:xfrm>
                  <a:off x="3050" y="6008"/>
                  <a:ext cx="644" cy="650"/>
                  <a:chOff x="2757" y="3484"/>
                  <a:chExt cx="1612" cy="1627"/>
                </a:xfrm>
              </p:grpSpPr>
              <p:sp>
                <p:nvSpPr>
                  <p:cNvPr id="13328" name="Oval 56"/>
                  <p:cNvSpPr>
                    <a:spLocks noChangeAspect="1" noChangeArrowheads="1"/>
                  </p:cNvSpPr>
                  <p:nvPr/>
                </p:nvSpPr>
                <p:spPr bwMode="auto">
                  <a:xfrm>
                    <a:off x="2757" y="3484"/>
                    <a:ext cx="1612" cy="1627"/>
                  </a:xfrm>
                  <a:prstGeom prst="ellipse">
                    <a:avLst/>
                  </a:prstGeom>
                  <a:solidFill>
                    <a:srgbClr val="000000"/>
                  </a:solidFill>
                  <a:ln w="9525">
                    <a:solidFill>
                      <a:srgbClr val="000000"/>
                    </a:solidFill>
                    <a:round/>
                    <a:headEnd/>
                    <a:tailEnd/>
                  </a:ln>
                </p:spPr>
                <p:txBody>
                  <a:bodyPr/>
                  <a:lstStyle/>
                  <a:p>
                    <a:endParaRPr lang="zh-CN" altLang="zh-CN"/>
                  </a:p>
                </p:txBody>
              </p:sp>
              <p:sp>
                <p:nvSpPr>
                  <p:cNvPr id="13329" name="Freeform 57"/>
                  <p:cNvSpPr>
                    <a:spLocks noChangeAspect="1"/>
                  </p:cNvSpPr>
                  <p:nvPr/>
                </p:nvSpPr>
                <p:spPr bwMode="auto">
                  <a:xfrm>
                    <a:off x="3437" y="4541"/>
                    <a:ext cx="280" cy="348"/>
                  </a:xfrm>
                  <a:custGeom>
                    <a:avLst/>
                    <a:gdLst>
                      <a:gd name="T0" fmla="*/ 0 w 280"/>
                      <a:gd name="T1" fmla="*/ 323 h 348"/>
                      <a:gd name="T2" fmla="*/ 107 w 280"/>
                      <a:gd name="T3" fmla="*/ 0 h 348"/>
                      <a:gd name="T4" fmla="*/ 175 w 280"/>
                      <a:gd name="T5" fmla="*/ 0 h 348"/>
                      <a:gd name="T6" fmla="*/ 280 w 280"/>
                      <a:gd name="T7" fmla="*/ 335 h 348"/>
                      <a:gd name="T8" fmla="*/ 145 w 280"/>
                      <a:gd name="T9" fmla="*/ 348 h 348"/>
                      <a:gd name="T10" fmla="*/ 0 w 280"/>
                      <a:gd name="T11" fmla="*/ 323 h 348"/>
                      <a:gd name="T12" fmla="*/ 0 60000 65536"/>
                      <a:gd name="T13" fmla="*/ 0 60000 65536"/>
                      <a:gd name="T14" fmla="*/ 0 60000 65536"/>
                      <a:gd name="T15" fmla="*/ 0 60000 65536"/>
                      <a:gd name="T16" fmla="*/ 0 60000 65536"/>
                      <a:gd name="T17" fmla="*/ 0 60000 65536"/>
                      <a:gd name="T18" fmla="*/ 0 w 280"/>
                      <a:gd name="T19" fmla="*/ 0 h 348"/>
                      <a:gd name="T20" fmla="*/ 280 w 28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80" h="348">
                        <a:moveTo>
                          <a:pt x="0" y="323"/>
                        </a:moveTo>
                        <a:lnTo>
                          <a:pt x="107" y="0"/>
                        </a:lnTo>
                        <a:lnTo>
                          <a:pt x="175" y="0"/>
                        </a:lnTo>
                        <a:lnTo>
                          <a:pt x="280" y="335"/>
                        </a:lnTo>
                        <a:lnTo>
                          <a:pt x="145" y="348"/>
                        </a:lnTo>
                        <a:lnTo>
                          <a:pt x="0" y="323"/>
                        </a:lnTo>
                        <a:close/>
                      </a:path>
                    </a:pathLst>
                  </a:custGeom>
                  <a:solidFill>
                    <a:srgbClr val="969696"/>
                  </a:solidFill>
                  <a:ln w="9525">
                    <a:solidFill>
                      <a:srgbClr val="000000"/>
                    </a:solidFill>
                    <a:round/>
                    <a:headEnd/>
                    <a:tailEnd/>
                  </a:ln>
                </p:spPr>
                <p:txBody>
                  <a:bodyPr/>
                  <a:lstStyle/>
                  <a:p>
                    <a:endParaRPr lang="zh-CN" altLang="en-US"/>
                  </a:p>
                </p:txBody>
              </p:sp>
              <p:sp>
                <p:nvSpPr>
                  <p:cNvPr id="13330" name="Freeform 58"/>
                  <p:cNvSpPr>
                    <a:spLocks noChangeAspect="1"/>
                  </p:cNvSpPr>
                  <p:nvPr/>
                </p:nvSpPr>
                <p:spPr bwMode="auto">
                  <a:xfrm>
                    <a:off x="3419" y="3701"/>
                    <a:ext cx="290" cy="348"/>
                  </a:xfrm>
                  <a:custGeom>
                    <a:avLst/>
                    <a:gdLst>
                      <a:gd name="T0" fmla="*/ 0 w 290"/>
                      <a:gd name="T1" fmla="*/ 25 h 348"/>
                      <a:gd name="T2" fmla="*/ 115 w 290"/>
                      <a:gd name="T3" fmla="*/ 348 h 348"/>
                      <a:gd name="T4" fmla="*/ 185 w 290"/>
                      <a:gd name="T5" fmla="*/ 348 h 348"/>
                      <a:gd name="T6" fmla="*/ 290 w 290"/>
                      <a:gd name="T7" fmla="*/ 15 h 348"/>
                      <a:gd name="T8" fmla="*/ 150 w 290"/>
                      <a:gd name="T9" fmla="*/ 0 h 348"/>
                      <a:gd name="T10" fmla="*/ 0 w 290"/>
                      <a:gd name="T11" fmla="*/ 25 h 348"/>
                      <a:gd name="T12" fmla="*/ 0 60000 65536"/>
                      <a:gd name="T13" fmla="*/ 0 60000 65536"/>
                      <a:gd name="T14" fmla="*/ 0 60000 65536"/>
                      <a:gd name="T15" fmla="*/ 0 60000 65536"/>
                      <a:gd name="T16" fmla="*/ 0 60000 65536"/>
                      <a:gd name="T17" fmla="*/ 0 60000 65536"/>
                      <a:gd name="T18" fmla="*/ 0 w 290"/>
                      <a:gd name="T19" fmla="*/ 0 h 348"/>
                      <a:gd name="T20" fmla="*/ 290 w 29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290" h="348">
                        <a:moveTo>
                          <a:pt x="0" y="25"/>
                        </a:moveTo>
                        <a:lnTo>
                          <a:pt x="115" y="348"/>
                        </a:lnTo>
                        <a:lnTo>
                          <a:pt x="185" y="348"/>
                        </a:lnTo>
                        <a:lnTo>
                          <a:pt x="290" y="15"/>
                        </a:lnTo>
                        <a:lnTo>
                          <a:pt x="150" y="0"/>
                        </a:lnTo>
                        <a:lnTo>
                          <a:pt x="0" y="25"/>
                        </a:lnTo>
                        <a:close/>
                      </a:path>
                    </a:pathLst>
                  </a:custGeom>
                  <a:solidFill>
                    <a:srgbClr val="969696"/>
                  </a:solidFill>
                  <a:ln w="9525">
                    <a:solidFill>
                      <a:srgbClr val="000000"/>
                    </a:solidFill>
                    <a:round/>
                    <a:headEnd/>
                    <a:tailEnd/>
                  </a:ln>
                </p:spPr>
                <p:txBody>
                  <a:bodyPr/>
                  <a:lstStyle/>
                  <a:p>
                    <a:endParaRPr lang="zh-CN" altLang="en-US"/>
                  </a:p>
                </p:txBody>
              </p:sp>
              <p:sp>
                <p:nvSpPr>
                  <p:cNvPr id="13331" name="Freeform 59"/>
                  <p:cNvSpPr>
                    <a:spLocks noChangeAspect="1"/>
                  </p:cNvSpPr>
                  <p:nvPr/>
                </p:nvSpPr>
                <p:spPr bwMode="auto">
                  <a:xfrm>
                    <a:off x="3804" y="4146"/>
                    <a:ext cx="348" cy="283"/>
                  </a:xfrm>
                  <a:custGeom>
                    <a:avLst/>
                    <a:gdLst>
                      <a:gd name="T0" fmla="*/ 323 w 348"/>
                      <a:gd name="T1" fmla="*/ 0 h 283"/>
                      <a:gd name="T2" fmla="*/ 0 w 348"/>
                      <a:gd name="T3" fmla="*/ 113 h 283"/>
                      <a:gd name="T4" fmla="*/ 0 w 348"/>
                      <a:gd name="T5" fmla="*/ 180 h 283"/>
                      <a:gd name="T6" fmla="*/ 333 w 348"/>
                      <a:gd name="T7" fmla="*/ 283 h 283"/>
                      <a:gd name="T8" fmla="*/ 348 w 348"/>
                      <a:gd name="T9" fmla="*/ 148 h 283"/>
                      <a:gd name="T10" fmla="*/ 323 w 348"/>
                      <a:gd name="T11" fmla="*/ 0 h 283"/>
                      <a:gd name="T12" fmla="*/ 0 60000 65536"/>
                      <a:gd name="T13" fmla="*/ 0 60000 65536"/>
                      <a:gd name="T14" fmla="*/ 0 60000 65536"/>
                      <a:gd name="T15" fmla="*/ 0 60000 65536"/>
                      <a:gd name="T16" fmla="*/ 0 60000 65536"/>
                      <a:gd name="T17" fmla="*/ 0 60000 65536"/>
                      <a:gd name="T18" fmla="*/ 0 w 348"/>
                      <a:gd name="T19" fmla="*/ 0 h 283"/>
                      <a:gd name="T20" fmla="*/ 348 w 348"/>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8" h="283">
                        <a:moveTo>
                          <a:pt x="323" y="0"/>
                        </a:moveTo>
                        <a:lnTo>
                          <a:pt x="0" y="113"/>
                        </a:lnTo>
                        <a:lnTo>
                          <a:pt x="0" y="180"/>
                        </a:lnTo>
                        <a:lnTo>
                          <a:pt x="333" y="283"/>
                        </a:lnTo>
                        <a:lnTo>
                          <a:pt x="348" y="148"/>
                        </a:lnTo>
                        <a:lnTo>
                          <a:pt x="323" y="0"/>
                        </a:lnTo>
                        <a:close/>
                      </a:path>
                    </a:pathLst>
                  </a:custGeom>
                  <a:solidFill>
                    <a:srgbClr val="969696"/>
                  </a:solidFill>
                  <a:ln w="9525">
                    <a:solidFill>
                      <a:srgbClr val="000000"/>
                    </a:solidFill>
                    <a:round/>
                    <a:headEnd/>
                    <a:tailEnd/>
                  </a:ln>
                </p:spPr>
                <p:txBody>
                  <a:bodyPr/>
                  <a:lstStyle/>
                  <a:p>
                    <a:endParaRPr lang="zh-CN" altLang="en-US"/>
                  </a:p>
                </p:txBody>
              </p:sp>
              <p:sp>
                <p:nvSpPr>
                  <p:cNvPr id="13332" name="Freeform 60"/>
                  <p:cNvSpPr>
                    <a:spLocks noChangeAspect="1"/>
                  </p:cNvSpPr>
                  <p:nvPr/>
                </p:nvSpPr>
                <p:spPr bwMode="auto">
                  <a:xfrm>
                    <a:off x="2977" y="4146"/>
                    <a:ext cx="347" cy="283"/>
                  </a:xfrm>
                  <a:custGeom>
                    <a:avLst/>
                    <a:gdLst>
                      <a:gd name="T0" fmla="*/ 25 w 347"/>
                      <a:gd name="T1" fmla="*/ 0 h 283"/>
                      <a:gd name="T2" fmla="*/ 347 w 347"/>
                      <a:gd name="T3" fmla="*/ 113 h 283"/>
                      <a:gd name="T4" fmla="*/ 347 w 347"/>
                      <a:gd name="T5" fmla="*/ 180 h 283"/>
                      <a:gd name="T6" fmla="*/ 15 w 347"/>
                      <a:gd name="T7" fmla="*/ 283 h 283"/>
                      <a:gd name="T8" fmla="*/ 0 w 347"/>
                      <a:gd name="T9" fmla="*/ 148 h 283"/>
                      <a:gd name="T10" fmla="*/ 25 w 347"/>
                      <a:gd name="T11" fmla="*/ 0 h 283"/>
                      <a:gd name="T12" fmla="*/ 0 60000 65536"/>
                      <a:gd name="T13" fmla="*/ 0 60000 65536"/>
                      <a:gd name="T14" fmla="*/ 0 60000 65536"/>
                      <a:gd name="T15" fmla="*/ 0 60000 65536"/>
                      <a:gd name="T16" fmla="*/ 0 60000 65536"/>
                      <a:gd name="T17" fmla="*/ 0 60000 65536"/>
                      <a:gd name="T18" fmla="*/ 0 w 347"/>
                      <a:gd name="T19" fmla="*/ 0 h 283"/>
                      <a:gd name="T20" fmla="*/ 347 w 347"/>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347" h="283">
                        <a:moveTo>
                          <a:pt x="25" y="0"/>
                        </a:moveTo>
                        <a:lnTo>
                          <a:pt x="347" y="113"/>
                        </a:lnTo>
                        <a:lnTo>
                          <a:pt x="347" y="180"/>
                        </a:lnTo>
                        <a:lnTo>
                          <a:pt x="15" y="283"/>
                        </a:lnTo>
                        <a:lnTo>
                          <a:pt x="0" y="148"/>
                        </a:lnTo>
                        <a:lnTo>
                          <a:pt x="25" y="0"/>
                        </a:lnTo>
                        <a:close/>
                      </a:path>
                    </a:pathLst>
                  </a:custGeom>
                  <a:solidFill>
                    <a:srgbClr val="969696"/>
                  </a:solidFill>
                  <a:ln w="9525">
                    <a:solidFill>
                      <a:srgbClr val="000000"/>
                    </a:solidFill>
                    <a:round/>
                    <a:headEnd/>
                    <a:tailEnd/>
                  </a:ln>
                </p:spPr>
                <p:txBody>
                  <a:bodyPr/>
                  <a:lstStyle/>
                  <a:p>
                    <a:endParaRPr lang="zh-CN" altLang="en-US"/>
                  </a:p>
                </p:txBody>
              </p:sp>
              <p:sp>
                <p:nvSpPr>
                  <p:cNvPr id="13333" name="Oval 61"/>
                  <p:cNvSpPr>
                    <a:spLocks noChangeAspect="1" noChangeArrowheads="1"/>
                  </p:cNvSpPr>
                  <p:nvPr/>
                </p:nvSpPr>
                <p:spPr bwMode="auto">
                  <a:xfrm>
                    <a:off x="2974" y="3696"/>
                    <a:ext cx="1165" cy="1180"/>
                  </a:xfrm>
                  <a:prstGeom prst="ellipse">
                    <a:avLst/>
                  </a:prstGeom>
                  <a:noFill/>
                  <a:ln w="9525">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zh-CN"/>
                  </a:p>
                </p:txBody>
              </p:sp>
              <p:grpSp>
                <p:nvGrpSpPr>
                  <p:cNvPr id="13334" name="Group 62"/>
                  <p:cNvGrpSpPr>
                    <a:grpSpLocks noChangeAspect="1"/>
                  </p:cNvGrpSpPr>
                  <p:nvPr/>
                </p:nvGrpSpPr>
                <p:grpSpPr bwMode="auto">
                  <a:xfrm>
                    <a:off x="3339" y="4061"/>
                    <a:ext cx="443" cy="450"/>
                    <a:chOff x="3081" y="3057"/>
                    <a:chExt cx="443" cy="450"/>
                  </a:xfrm>
                </p:grpSpPr>
                <p:sp>
                  <p:nvSpPr>
                    <p:cNvPr id="13335" name="Oval 63"/>
                    <p:cNvSpPr>
                      <a:spLocks noChangeAspect="1" noChangeArrowheads="1"/>
                    </p:cNvSpPr>
                    <p:nvPr/>
                  </p:nvSpPr>
                  <p:spPr bwMode="auto">
                    <a:xfrm>
                      <a:off x="3081" y="3057"/>
                      <a:ext cx="443" cy="450"/>
                    </a:xfrm>
                    <a:prstGeom prst="ellipse">
                      <a:avLst/>
                    </a:prstGeom>
                    <a:solidFill>
                      <a:srgbClr val="000000"/>
                    </a:solidFill>
                    <a:ln w="9525">
                      <a:solidFill>
                        <a:srgbClr val="C0C0C0"/>
                      </a:solidFill>
                      <a:round/>
                      <a:headEnd/>
                      <a:tailEnd/>
                    </a:ln>
                  </p:spPr>
                  <p:txBody>
                    <a:bodyPr/>
                    <a:lstStyle/>
                    <a:p>
                      <a:endParaRPr lang="zh-CN" altLang="zh-CN"/>
                    </a:p>
                  </p:txBody>
                </p:sp>
                <p:sp>
                  <p:nvSpPr>
                    <p:cNvPr id="13336" name="Oval 64"/>
                    <p:cNvSpPr>
                      <a:spLocks noChangeAspect="1" noChangeArrowheads="1"/>
                    </p:cNvSpPr>
                    <p:nvPr/>
                  </p:nvSpPr>
                  <p:spPr bwMode="auto">
                    <a:xfrm>
                      <a:off x="3174" y="3152"/>
                      <a:ext cx="250" cy="263"/>
                    </a:xfrm>
                    <a:prstGeom prst="ellipse">
                      <a:avLst/>
                    </a:prstGeom>
                    <a:solidFill>
                      <a:srgbClr val="000000"/>
                    </a:solidFill>
                    <a:ln w="9525">
                      <a:solidFill>
                        <a:srgbClr val="C0C0C0"/>
                      </a:solidFill>
                      <a:round/>
                      <a:headEnd/>
                      <a:tailEnd/>
                    </a:ln>
                  </p:spPr>
                  <p:txBody>
                    <a:bodyPr/>
                    <a:lstStyle/>
                    <a:p>
                      <a:endParaRPr lang="zh-CN" altLang="zh-CN"/>
                    </a:p>
                  </p:txBody>
                </p:sp>
              </p:grpSp>
            </p:grpSp>
            <p:sp>
              <p:nvSpPr>
                <p:cNvPr id="13327" name="Freeform 65"/>
                <p:cNvSpPr>
                  <a:spLocks noChangeAspect="1"/>
                </p:cNvSpPr>
                <p:nvPr/>
              </p:nvSpPr>
              <p:spPr bwMode="auto">
                <a:xfrm>
                  <a:off x="3754" y="5567"/>
                  <a:ext cx="176" cy="219"/>
                </a:xfrm>
                <a:custGeom>
                  <a:avLst/>
                  <a:gdLst>
                    <a:gd name="T0" fmla="*/ 0 w 623"/>
                    <a:gd name="T1" fmla="*/ 0 h 776"/>
                    <a:gd name="T2" fmla="*/ 0 w 623"/>
                    <a:gd name="T3" fmla="*/ 0 h 776"/>
                    <a:gd name="T4" fmla="*/ 0 w 623"/>
                    <a:gd name="T5" fmla="*/ 0 h 776"/>
                    <a:gd name="T6" fmla="*/ 0 w 623"/>
                    <a:gd name="T7" fmla="*/ 0 h 776"/>
                    <a:gd name="T8" fmla="*/ 0 w 623"/>
                    <a:gd name="T9" fmla="*/ 0 h 776"/>
                    <a:gd name="T10" fmla="*/ 0 w 623"/>
                    <a:gd name="T11" fmla="*/ 0 h 776"/>
                    <a:gd name="T12" fmla="*/ 0 w 623"/>
                    <a:gd name="T13" fmla="*/ 0 h 776"/>
                    <a:gd name="T14" fmla="*/ 0 w 623"/>
                    <a:gd name="T15" fmla="*/ 0 h 776"/>
                    <a:gd name="T16" fmla="*/ 0 w 623"/>
                    <a:gd name="T17" fmla="*/ 0 h 776"/>
                    <a:gd name="T18" fmla="*/ 0 w 623"/>
                    <a:gd name="T19" fmla="*/ 0 h 776"/>
                    <a:gd name="T20" fmla="*/ 0 w 623"/>
                    <a:gd name="T21" fmla="*/ 0 h 776"/>
                    <a:gd name="T22" fmla="*/ 0 w 623"/>
                    <a:gd name="T23" fmla="*/ 0 h 776"/>
                    <a:gd name="T24" fmla="*/ 0 w 623"/>
                    <a:gd name="T25" fmla="*/ 0 h 776"/>
                    <a:gd name="T26" fmla="*/ 0 w 623"/>
                    <a:gd name="T27" fmla="*/ 0 h 776"/>
                    <a:gd name="T28" fmla="*/ 0 w 623"/>
                    <a:gd name="T29" fmla="*/ 0 h 776"/>
                    <a:gd name="T30" fmla="*/ 0 w 623"/>
                    <a:gd name="T31" fmla="*/ 0 h 776"/>
                    <a:gd name="T32" fmla="*/ 0 w 623"/>
                    <a:gd name="T33" fmla="*/ 0 h 776"/>
                    <a:gd name="T34" fmla="*/ 0 w 623"/>
                    <a:gd name="T35" fmla="*/ 0 h 776"/>
                    <a:gd name="T36" fmla="*/ 0 w 623"/>
                    <a:gd name="T37" fmla="*/ 0 h 776"/>
                    <a:gd name="T38" fmla="*/ 0 w 623"/>
                    <a:gd name="T39" fmla="*/ 0 h 776"/>
                    <a:gd name="T40" fmla="*/ 0 w 623"/>
                    <a:gd name="T41" fmla="*/ 0 h 776"/>
                    <a:gd name="T42" fmla="*/ 0 w 623"/>
                    <a:gd name="T43" fmla="*/ 0 h 776"/>
                    <a:gd name="T44" fmla="*/ 0 w 623"/>
                    <a:gd name="T45" fmla="*/ 0 h 776"/>
                    <a:gd name="T46" fmla="*/ 0 w 623"/>
                    <a:gd name="T47" fmla="*/ 0 h 776"/>
                    <a:gd name="T48" fmla="*/ 0 w 623"/>
                    <a:gd name="T49" fmla="*/ 0 h 7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3"/>
                    <a:gd name="T76" fmla="*/ 0 h 776"/>
                    <a:gd name="T77" fmla="*/ 623 w 623"/>
                    <a:gd name="T78" fmla="*/ 776 h 7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3" h="776">
                      <a:moveTo>
                        <a:pt x="137" y="508"/>
                      </a:moveTo>
                      <a:lnTo>
                        <a:pt x="110" y="426"/>
                      </a:lnTo>
                      <a:lnTo>
                        <a:pt x="82" y="291"/>
                      </a:lnTo>
                      <a:lnTo>
                        <a:pt x="82" y="162"/>
                      </a:lnTo>
                      <a:lnTo>
                        <a:pt x="101" y="83"/>
                      </a:lnTo>
                      <a:lnTo>
                        <a:pt x="152" y="28"/>
                      </a:lnTo>
                      <a:lnTo>
                        <a:pt x="249" y="0"/>
                      </a:lnTo>
                      <a:lnTo>
                        <a:pt x="345" y="14"/>
                      </a:lnTo>
                      <a:lnTo>
                        <a:pt x="418" y="55"/>
                      </a:lnTo>
                      <a:lnTo>
                        <a:pt x="488" y="152"/>
                      </a:lnTo>
                      <a:lnTo>
                        <a:pt x="558" y="272"/>
                      </a:lnTo>
                      <a:lnTo>
                        <a:pt x="613" y="439"/>
                      </a:lnTo>
                      <a:lnTo>
                        <a:pt x="623" y="578"/>
                      </a:lnTo>
                      <a:lnTo>
                        <a:pt x="608" y="694"/>
                      </a:lnTo>
                      <a:lnTo>
                        <a:pt x="558" y="749"/>
                      </a:lnTo>
                      <a:lnTo>
                        <a:pt x="469" y="776"/>
                      </a:lnTo>
                      <a:lnTo>
                        <a:pt x="363" y="772"/>
                      </a:lnTo>
                      <a:lnTo>
                        <a:pt x="277" y="703"/>
                      </a:lnTo>
                      <a:lnTo>
                        <a:pt x="207" y="624"/>
                      </a:lnTo>
                      <a:lnTo>
                        <a:pt x="192" y="597"/>
                      </a:lnTo>
                      <a:lnTo>
                        <a:pt x="40" y="694"/>
                      </a:lnTo>
                      <a:lnTo>
                        <a:pt x="4" y="694"/>
                      </a:lnTo>
                      <a:lnTo>
                        <a:pt x="0" y="665"/>
                      </a:lnTo>
                      <a:lnTo>
                        <a:pt x="152" y="536"/>
                      </a:lnTo>
                      <a:lnTo>
                        <a:pt x="137" y="5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3319" name="Line 66"/>
            <p:cNvSpPr>
              <a:spLocks noChangeShapeType="1"/>
            </p:cNvSpPr>
            <p:nvPr/>
          </p:nvSpPr>
          <p:spPr bwMode="auto">
            <a:xfrm flipV="1">
              <a:off x="4710" y="6270"/>
              <a:ext cx="9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5" name="WordArt 67"/>
          <p:cNvSpPr>
            <a:spLocks noChangeArrowheads="1" noChangeShapeType="1" noTextEdit="1"/>
          </p:cNvSpPr>
          <p:nvPr/>
        </p:nvSpPr>
        <p:spPr bwMode="auto">
          <a:xfrm>
            <a:off x="539750" y="836613"/>
            <a:ext cx="8208963" cy="649287"/>
          </a:xfrm>
          <a:prstGeom prst="rect">
            <a:avLst/>
          </a:prstGeom>
        </p:spPr>
        <p:txBody>
          <a:bodyPr wrap="none" fromWordArt="1">
            <a:prstTxWarp prst="textPlain">
              <a:avLst>
                <a:gd name="adj" fmla="val 50000"/>
              </a:avLst>
            </a:prstTxWarp>
          </a:bodyPr>
          <a:lstStyle/>
          <a:p>
            <a:pPr algn="ctr"/>
            <a:r>
              <a:rPr lang="zh-CN" altLang="en-US" sz="3600" kern="10">
                <a:ln w="15875">
                  <a:solidFill>
                    <a:srgbClr val="FF0000"/>
                  </a:solidFill>
                  <a:round/>
                  <a:headEnd/>
                  <a:tailEnd/>
                </a:ln>
                <a:solidFill>
                  <a:srgbClr val="FF0000"/>
                </a:solidFill>
                <a:latin typeface="宋体"/>
                <a:ea typeface="宋体"/>
              </a:rPr>
              <a:t>任何力的作用都离不开物质</a:t>
            </a:r>
          </a:p>
        </p:txBody>
      </p:sp>
      <p:sp>
        <p:nvSpPr>
          <p:cNvPr id="6213" name="Text Box 69"/>
          <p:cNvSpPr txBox="1">
            <a:spLocks noChangeArrowheads="1"/>
          </p:cNvSpPr>
          <p:nvPr/>
        </p:nvSpPr>
        <p:spPr bwMode="auto">
          <a:xfrm>
            <a:off x="1258888" y="1989138"/>
            <a:ext cx="6697662" cy="2178050"/>
          </a:xfrm>
          <a:prstGeom prst="rect">
            <a:avLst/>
          </a:prstGeom>
          <a:solidFill>
            <a:srgbClr val="CCFFFF"/>
          </a:solidFill>
          <a:ln w="76200" cmpd="tri">
            <a:solidFill>
              <a:srgbClr val="3399FF"/>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400">
                <a:ea typeface="华文行楷" pitchFamily="2" charset="-122"/>
              </a:rPr>
              <a:t>汽车拉拖车，</a:t>
            </a:r>
          </a:p>
          <a:p>
            <a:pPr eaLnBrk="1" hangingPunct="1"/>
            <a:r>
              <a:rPr lang="zh-CN" altLang="en-US" sz="4400">
                <a:ea typeface="华文行楷" pitchFamily="2" charset="-122"/>
              </a:rPr>
              <a:t>   汽车对拖车的拉力</a:t>
            </a:r>
          </a:p>
          <a:p>
            <a:pPr eaLnBrk="1" hangingPunct="1"/>
            <a:r>
              <a:rPr lang="zh-CN" altLang="en-US" sz="4400">
                <a:ea typeface="华文行楷" pitchFamily="2" charset="-122"/>
              </a:rPr>
              <a:t>        是通过绳子作用的。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6213"/>
                                        </p:tgtEl>
                                        <p:attrNameLst>
                                          <p:attrName>style.visibility</p:attrName>
                                        </p:attrNameLst>
                                      </p:cBhvr>
                                      <p:to>
                                        <p:strVal val="visible"/>
                                      </p:to>
                                    </p:set>
                                    <p:animEffect transition="in" filter="wheel(8)">
                                      <p:cBhvr>
                                        <p:cTn id="7" dur="500"/>
                                        <p:tgtEl>
                                          <p:spTgt spid="6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000" fill="hold"/>
                                        <p:tgtEl>
                                          <p:spTgt spid="2"/>
                                        </p:tgtEl>
                                        <p:attrNameLst>
                                          <p:attrName>ppt_x</p:attrName>
                                        </p:attrNameLst>
                                      </p:cBhvr>
                                      <p:tavLst>
                                        <p:tav tm="0">
                                          <p:val>
                                            <p:strVal val="1+#ppt_w/2"/>
                                          </p:val>
                                        </p:tav>
                                        <p:tav tm="100000">
                                          <p:val>
                                            <p:strVal val="#ppt_x"/>
                                          </p:val>
                                        </p:tav>
                                      </p:tavLst>
                                    </p:anim>
                                    <p:anim calcmode="lin" valueType="num">
                                      <p:cBhvr additive="base">
                                        <p:cTn id="13"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5"/>
          <p:cNvGrpSpPr>
            <a:grpSpLocks/>
          </p:cNvGrpSpPr>
          <p:nvPr/>
        </p:nvGrpSpPr>
        <p:grpSpPr bwMode="auto">
          <a:xfrm>
            <a:off x="3348038" y="3132138"/>
            <a:ext cx="936625" cy="1511300"/>
            <a:chOff x="2109" y="1570"/>
            <a:chExt cx="590" cy="952"/>
          </a:xfrm>
        </p:grpSpPr>
        <p:grpSp>
          <p:nvGrpSpPr>
            <p:cNvPr id="14352" name="Group 8"/>
            <p:cNvGrpSpPr>
              <a:grpSpLocks/>
            </p:cNvGrpSpPr>
            <p:nvPr/>
          </p:nvGrpSpPr>
          <p:grpSpPr bwMode="auto">
            <a:xfrm>
              <a:off x="2200" y="1842"/>
              <a:ext cx="499" cy="680"/>
              <a:chOff x="1519" y="2115"/>
              <a:chExt cx="499" cy="680"/>
            </a:xfrm>
          </p:grpSpPr>
          <p:sp>
            <p:nvSpPr>
              <p:cNvPr id="5126" name="Rectangle 6"/>
              <p:cNvSpPr>
                <a:spLocks noChangeArrowheads="1"/>
              </p:cNvSpPr>
              <p:nvPr/>
            </p:nvSpPr>
            <p:spPr bwMode="auto">
              <a:xfrm>
                <a:off x="1746" y="2115"/>
                <a:ext cx="91" cy="589"/>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7" name="AutoShape 7"/>
              <p:cNvSpPr>
                <a:spLocks noChangeArrowheads="1"/>
              </p:cNvSpPr>
              <p:nvPr/>
            </p:nvSpPr>
            <p:spPr bwMode="auto">
              <a:xfrm flipV="1">
                <a:off x="1519" y="2704"/>
                <a:ext cx="499" cy="9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14353" name="Group 18"/>
            <p:cNvGrpSpPr>
              <a:grpSpLocks/>
            </p:cNvGrpSpPr>
            <p:nvPr/>
          </p:nvGrpSpPr>
          <p:grpSpPr bwMode="auto">
            <a:xfrm>
              <a:off x="2109" y="1570"/>
              <a:ext cx="499" cy="273"/>
              <a:chOff x="748" y="1570"/>
              <a:chExt cx="499" cy="273"/>
            </a:xfrm>
          </p:grpSpPr>
          <p:sp>
            <p:nvSpPr>
              <p:cNvPr id="14354" name="Oval 4"/>
              <p:cNvSpPr>
                <a:spLocks noChangeArrowheads="1"/>
              </p:cNvSpPr>
              <p:nvPr/>
            </p:nvSpPr>
            <p:spPr bwMode="auto">
              <a:xfrm>
                <a:off x="975" y="1570"/>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4355" name="WordArt 14"/>
              <p:cNvSpPr>
                <a:spLocks noChangeArrowheads="1" noChangeShapeType="1" noTextEdit="1"/>
              </p:cNvSpPr>
              <p:nvPr/>
            </p:nvSpPr>
            <p:spPr bwMode="auto">
              <a:xfrm>
                <a:off x="748" y="1616"/>
                <a:ext cx="197" cy="227"/>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bg1"/>
                      </a:solidFill>
                      <a:round/>
                      <a:headEnd/>
                      <a:tailEnd/>
                    </a:ln>
                    <a:solidFill>
                      <a:srgbClr val="FFFFFF"/>
                    </a:solidFill>
                    <a:latin typeface="黑体"/>
                    <a:ea typeface="黑体"/>
                  </a:rPr>
                  <a:t>Ａ</a:t>
                </a:r>
              </a:p>
            </p:txBody>
          </p:sp>
        </p:grpSp>
      </p:grpSp>
      <p:sp>
        <p:nvSpPr>
          <p:cNvPr id="14339" name="WordArt 16"/>
          <p:cNvSpPr>
            <a:spLocks noChangeArrowheads="1" noChangeShapeType="1" noTextEdit="1"/>
          </p:cNvSpPr>
          <p:nvPr/>
        </p:nvSpPr>
        <p:spPr bwMode="auto">
          <a:xfrm>
            <a:off x="5435600" y="3276600"/>
            <a:ext cx="377825" cy="296863"/>
          </a:xfrm>
          <a:prstGeom prst="rect">
            <a:avLst/>
          </a:prstGeom>
        </p:spPr>
        <p:txBody>
          <a:bodyPr wrap="none" fromWordArt="1">
            <a:prstTxWarp prst="textPlain">
              <a:avLst>
                <a:gd name="adj" fmla="val 50000"/>
              </a:avLst>
            </a:prstTxWarp>
          </a:bodyPr>
          <a:lstStyle/>
          <a:p>
            <a:pPr algn="ctr"/>
            <a:r>
              <a:rPr lang="zh-CN" altLang="en-US" sz="3600" b="1" kern="10">
                <a:ln w="9525">
                  <a:solidFill>
                    <a:schemeClr val="bg1"/>
                  </a:solidFill>
                  <a:round/>
                  <a:headEnd/>
                  <a:tailEnd/>
                </a:ln>
                <a:solidFill>
                  <a:srgbClr val="FFFFFF"/>
                </a:solidFill>
                <a:latin typeface="黑体"/>
                <a:ea typeface="黑体"/>
              </a:rPr>
              <a:t>Ｂ</a:t>
            </a:r>
          </a:p>
        </p:txBody>
      </p:sp>
      <p:sp>
        <p:nvSpPr>
          <p:cNvPr id="5139" name="Text Box 19"/>
          <p:cNvSpPr txBox="1">
            <a:spLocks noChangeArrowheads="1"/>
          </p:cNvSpPr>
          <p:nvPr/>
        </p:nvSpPr>
        <p:spPr bwMode="auto">
          <a:xfrm>
            <a:off x="539750" y="4651375"/>
            <a:ext cx="82089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600">
                <a:solidFill>
                  <a:schemeClr val="bg1"/>
                </a:solidFill>
                <a:ea typeface="华文行楷" pitchFamily="2" charset="-122"/>
              </a:rPr>
              <a:t>　　</a:t>
            </a:r>
            <a:r>
              <a:rPr lang="zh-CN" altLang="en-US" sz="4000">
                <a:ea typeface="华文行楷" pitchFamily="2" charset="-122"/>
              </a:rPr>
              <a:t>两电荷间相互作用时不直接接触，它们之间的相互作用也是通过别的物质作用的，这就是</a:t>
            </a:r>
            <a:r>
              <a:rPr lang="zh-CN" altLang="en-US" sz="4000">
                <a:solidFill>
                  <a:srgbClr val="FF0000"/>
                </a:solidFill>
                <a:ea typeface="华文行楷" pitchFamily="2" charset="-122"/>
              </a:rPr>
              <a:t>电场</a:t>
            </a:r>
            <a:r>
              <a:rPr lang="zh-CN" altLang="en-US" sz="4000">
                <a:solidFill>
                  <a:srgbClr val="FFFF99"/>
                </a:solidFill>
                <a:ea typeface="华文行楷" pitchFamily="2" charset="-122"/>
              </a:rPr>
              <a:t>。</a:t>
            </a:r>
          </a:p>
        </p:txBody>
      </p:sp>
      <p:sp>
        <p:nvSpPr>
          <p:cNvPr id="5140" name="WordArt 20"/>
          <p:cNvSpPr>
            <a:spLocks noChangeArrowheads="1" noChangeShapeType="1" noTextEdit="1"/>
          </p:cNvSpPr>
          <p:nvPr/>
        </p:nvSpPr>
        <p:spPr bwMode="auto">
          <a:xfrm>
            <a:off x="3851275" y="3205163"/>
            <a:ext cx="185738" cy="21590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nvGrpSpPr>
          <p:cNvPr id="5" name="Group 23"/>
          <p:cNvGrpSpPr>
            <a:grpSpLocks/>
          </p:cNvGrpSpPr>
          <p:nvPr/>
        </p:nvGrpSpPr>
        <p:grpSpPr bwMode="auto">
          <a:xfrm>
            <a:off x="4859338" y="639763"/>
            <a:ext cx="431800" cy="2924175"/>
            <a:chOff x="3061" y="0"/>
            <a:chExt cx="272" cy="1842"/>
          </a:xfrm>
        </p:grpSpPr>
        <p:grpSp>
          <p:nvGrpSpPr>
            <p:cNvPr id="14348" name="Group 10"/>
            <p:cNvGrpSpPr>
              <a:grpSpLocks/>
            </p:cNvGrpSpPr>
            <p:nvPr/>
          </p:nvGrpSpPr>
          <p:grpSpPr bwMode="auto">
            <a:xfrm>
              <a:off x="3061" y="0"/>
              <a:ext cx="272" cy="1842"/>
              <a:chOff x="2336" y="0"/>
              <a:chExt cx="272" cy="1842"/>
            </a:xfrm>
          </p:grpSpPr>
          <p:sp>
            <p:nvSpPr>
              <p:cNvPr id="14350" name="Oval 5"/>
              <p:cNvSpPr>
                <a:spLocks noChangeArrowheads="1"/>
              </p:cNvSpPr>
              <p:nvPr/>
            </p:nvSpPr>
            <p:spPr bwMode="auto">
              <a:xfrm>
                <a:off x="2336" y="1570"/>
                <a:ext cx="272" cy="27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4351" name="Line 9"/>
              <p:cNvSpPr>
                <a:spLocks noChangeShapeType="1"/>
              </p:cNvSpPr>
              <p:nvPr/>
            </p:nvSpPr>
            <p:spPr bwMode="auto">
              <a:xfrm flipV="1">
                <a:off x="2472" y="0"/>
                <a:ext cx="0" cy="157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9" name="WordArt 21"/>
            <p:cNvSpPr>
              <a:spLocks noChangeArrowheads="1" noChangeShapeType="1" noTextEdit="1"/>
            </p:cNvSpPr>
            <p:nvPr/>
          </p:nvSpPr>
          <p:spPr bwMode="auto">
            <a:xfrm>
              <a:off x="3152" y="1616"/>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grpSp>
        <p:nvGrpSpPr>
          <p:cNvPr id="7" name="Group 24"/>
          <p:cNvGrpSpPr>
            <a:grpSpLocks/>
          </p:cNvGrpSpPr>
          <p:nvPr/>
        </p:nvGrpSpPr>
        <p:grpSpPr bwMode="auto">
          <a:xfrm>
            <a:off x="5076825" y="639763"/>
            <a:ext cx="1223963" cy="2636837"/>
            <a:chOff x="3198" y="0"/>
            <a:chExt cx="771" cy="1661"/>
          </a:xfrm>
        </p:grpSpPr>
        <p:grpSp>
          <p:nvGrpSpPr>
            <p:cNvPr id="14344" name="Group 13"/>
            <p:cNvGrpSpPr>
              <a:grpSpLocks/>
            </p:cNvGrpSpPr>
            <p:nvPr/>
          </p:nvGrpSpPr>
          <p:grpSpPr bwMode="auto">
            <a:xfrm>
              <a:off x="3198" y="0"/>
              <a:ext cx="771" cy="1661"/>
              <a:chOff x="2472" y="0"/>
              <a:chExt cx="771" cy="1661"/>
            </a:xfrm>
          </p:grpSpPr>
          <p:sp>
            <p:nvSpPr>
              <p:cNvPr id="14346" name="Oval 11"/>
              <p:cNvSpPr>
                <a:spLocks noChangeArrowheads="1"/>
              </p:cNvSpPr>
              <p:nvPr/>
            </p:nvSpPr>
            <p:spPr bwMode="auto">
              <a:xfrm>
                <a:off x="2971" y="1389"/>
                <a:ext cx="272" cy="27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4347" name="Line 12"/>
              <p:cNvSpPr>
                <a:spLocks noChangeShapeType="1"/>
              </p:cNvSpPr>
              <p:nvPr/>
            </p:nvSpPr>
            <p:spPr bwMode="auto">
              <a:xfrm>
                <a:off x="2472" y="0"/>
                <a:ext cx="589" cy="143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5" name="WordArt 22"/>
            <p:cNvSpPr>
              <a:spLocks noChangeArrowheads="1" noChangeShapeType="1" noTextEdit="1"/>
            </p:cNvSpPr>
            <p:nvPr/>
          </p:nvSpPr>
          <p:spPr bwMode="auto">
            <a:xfrm>
              <a:off x="3787" y="1434"/>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140"/>
                                        </p:tgtEl>
                                        <p:attrNameLst>
                                          <p:attrName>style.visibility</p:attrName>
                                        </p:attrNameLst>
                                      </p:cBhvr>
                                      <p:to>
                                        <p:strVal val="visible"/>
                                      </p:to>
                                    </p:set>
                                    <p:anim calcmode="lin" valueType="num">
                                      <p:cBhvr additive="base">
                                        <p:cTn id="7" dur="500" fill="hold"/>
                                        <p:tgtEl>
                                          <p:spTgt spid="5140"/>
                                        </p:tgtEl>
                                        <p:attrNameLst>
                                          <p:attrName>ppt_x</p:attrName>
                                        </p:attrNameLst>
                                      </p:cBhvr>
                                      <p:tavLst>
                                        <p:tav tm="0">
                                          <p:val>
                                            <p:strVal val="0-#ppt_w/2"/>
                                          </p:val>
                                        </p:tav>
                                        <p:tav tm="100000">
                                          <p:val>
                                            <p:strVal val="#ppt_x"/>
                                          </p:val>
                                        </p:tav>
                                      </p:tavLst>
                                    </p:anim>
                                    <p:anim calcmode="lin" valueType="num">
                                      <p:cBhvr additive="base">
                                        <p:cTn id="8" dur="500" fill="hold"/>
                                        <p:tgtEl>
                                          <p:spTgt spid="514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xit" presetSubtype="0" fill="hold" nodeType="afterEffect">
                                  <p:stCondLst>
                                    <p:cond delay="0"/>
                                  </p:stCondLst>
                                  <p:childTnLst>
                                    <p:set>
                                      <p:cBhvr>
                                        <p:cTn id="11" dur="1" fill="hold">
                                          <p:stCondLst>
                                            <p:cond delay="0"/>
                                          </p:stCondLst>
                                        </p:cTn>
                                        <p:tgtEl>
                                          <p:spTgt spid="5"/>
                                        </p:tgtEl>
                                        <p:attrNameLst>
                                          <p:attrName>style.visibility</p:attrName>
                                        </p:attrNameLst>
                                      </p:cBhvr>
                                      <p:to>
                                        <p:strVal val="hidden"/>
                                      </p:to>
                                    </p:set>
                                  </p:childTnLst>
                                  <p:subTnLst>
                                    <p:audio>
                                      <p:cMediaNode>
                                        <p:cTn display="0" masterRel="sameClick">
                                          <p:stCondLst>
                                            <p:cond evt="begin" delay="0">
                                              <p:tn val="10"/>
                                            </p:cond>
                                          </p:stCondLst>
                                          <p:endCondLst>
                                            <p:cond evt="onStopAudio" delay="0">
                                              <p:tgtEl>
                                                <p:sldTgt/>
                                              </p:tgtEl>
                                            </p:cond>
                                          </p:endCondLst>
                                        </p:cTn>
                                        <p:tgtEl>
                                          <p:sndTgt r:embed="rId2" name="suction.wav"/>
                                        </p:tgtEl>
                                      </p:cMediaNode>
                                    </p:audio>
                                  </p:sub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iterate type="wd">
                                    <p:tmAbs val="200"/>
                                  </p:iterate>
                                  <p:childTnLst>
                                    <p:set>
                                      <p:cBhvr>
                                        <p:cTn id="16" dur="1" fill="hold">
                                          <p:stCondLst>
                                            <p:cond delay="0"/>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51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1" name="Oval 19"/>
          <p:cNvSpPr>
            <a:spLocks noChangeArrowheads="1"/>
          </p:cNvSpPr>
          <p:nvPr/>
        </p:nvSpPr>
        <p:spPr bwMode="auto">
          <a:xfrm>
            <a:off x="0" y="-1395413"/>
            <a:ext cx="9144000" cy="9144001"/>
          </a:xfrm>
          <a:prstGeom prst="ellipse">
            <a:avLst/>
          </a:prstGeom>
          <a:gradFill rotWithShape="1">
            <a:gsLst>
              <a:gs pos="0">
                <a:schemeClr val="bg1"/>
              </a:gs>
              <a:gs pos="100000">
                <a:schemeClr val="accent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5363" name="WordArt 15"/>
          <p:cNvSpPr>
            <a:spLocks noChangeArrowheads="1" noChangeShapeType="1" noTextEdit="1"/>
          </p:cNvSpPr>
          <p:nvPr/>
        </p:nvSpPr>
        <p:spPr bwMode="auto">
          <a:xfrm>
            <a:off x="5651500" y="3562350"/>
            <a:ext cx="377825" cy="2968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FFFF"/>
                  </a:solidFill>
                  <a:round/>
                  <a:headEnd/>
                  <a:tailEnd/>
                </a:ln>
                <a:solidFill>
                  <a:srgbClr val="3366FF"/>
                </a:solidFill>
                <a:latin typeface="黑体"/>
                <a:ea typeface="黑体"/>
              </a:rPr>
              <a:t>Ｂ</a:t>
            </a:r>
          </a:p>
        </p:txBody>
      </p:sp>
      <p:grpSp>
        <p:nvGrpSpPr>
          <p:cNvPr id="15364" name="Group 26"/>
          <p:cNvGrpSpPr>
            <a:grpSpLocks/>
          </p:cNvGrpSpPr>
          <p:nvPr/>
        </p:nvGrpSpPr>
        <p:grpSpPr bwMode="auto">
          <a:xfrm>
            <a:off x="3563938" y="3417888"/>
            <a:ext cx="936625" cy="1511300"/>
            <a:chOff x="2245" y="1706"/>
            <a:chExt cx="590" cy="952"/>
          </a:xfrm>
        </p:grpSpPr>
        <p:grpSp>
          <p:nvGrpSpPr>
            <p:cNvPr id="15379" name="Group 6"/>
            <p:cNvGrpSpPr>
              <a:grpSpLocks/>
            </p:cNvGrpSpPr>
            <p:nvPr/>
          </p:nvGrpSpPr>
          <p:grpSpPr bwMode="auto">
            <a:xfrm>
              <a:off x="2336" y="1978"/>
              <a:ext cx="499" cy="680"/>
              <a:chOff x="1519" y="2115"/>
              <a:chExt cx="499" cy="680"/>
            </a:xfrm>
          </p:grpSpPr>
          <p:sp>
            <p:nvSpPr>
              <p:cNvPr id="2" name="Rectangle 7"/>
              <p:cNvSpPr>
                <a:spLocks noChangeArrowheads="1"/>
              </p:cNvSpPr>
              <p:nvPr/>
            </p:nvSpPr>
            <p:spPr bwMode="auto">
              <a:xfrm>
                <a:off x="1746" y="2115"/>
                <a:ext cx="91" cy="589"/>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200" name="AutoShape 8"/>
              <p:cNvSpPr>
                <a:spLocks noChangeArrowheads="1"/>
              </p:cNvSpPr>
              <p:nvPr/>
            </p:nvSpPr>
            <p:spPr bwMode="auto">
              <a:xfrm flipV="1">
                <a:off x="1519" y="2704"/>
                <a:ext cx="499" cy="9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15380" name="Group 16"/>
            <p:cNvGrpSpPr>
              <a:grpSpLocks/>
            </p:cNvGrpSpPr>
            <p:nvPr/>
          </p:nvGrpSpPr>
          <p:grpSpPr bwMode="auto">
            <a:xfrm>
              <a:off x="2245" y="1706"/>
              <a:ext cx="499" cy="273"/>
              <a:chOff x="2245" y="1706"/>
              <a:chExt cx="499" cy="273"/>
            </a:xfrm>
          </p:grpSpPr>
          <p:sp>
            <p:nvSpPr>
              <p:cNvPr id="15381" name="Oval 17"/>
              <p:cNvSpPr>
                <a:spLocks noChangeArrowheads="1"/>
              </p:cNvSpPr>
              <p:nvPr/>
            </p:nvSpPr>
            <p:spPr bwMode="auto">
              <a:xfrm>
                <a:off x="2472" y="1706"/>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5382" name="WordArt 18"/>
              <p:cNvSpPr>
                <a:spLocks noChangeArrowheads="1" noChangeShapeType="1" noTextEdit="1"/>
              </p:cNvSpPr>
              <p:nvPr/>
            </p:nvSpPr>
            <p:spPr bwMode="auto">
              <a:xfrm>
                <a:off x="2245" y="1752"/>
                <a:ext cx="197" cy="22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CCFF"/>
                      </a:solidFill>
                      <a:round/>
                      <a:headEnd/>
                      <a:tailEnd/>
                    </a:ln>
                    <a:solidFill>
                      <a:srgbClr val="3366FF"/>
                    </a:solidFill>
                    <a:latin typeface="黑体"/>
                    <a:ea typeface="黑体"/>
                  </a:rPr>
                  <a:t>Ａ</a:t>
                </a:r>
              </a:p>
            </p:txBody>
          </p:sp>
        </p:grpSp>
      </p:grpSp>
      <p:grpSp>
        <p:nvGrpSpPr>
          <p:cNvPr id="6" name="Group 20"/>
          <p:cNvGrpSpPr>
            <a:grpSpLocks/>
          </p:cNvGrpSpPr>
          <p:nvPr/>
        </p:nvGrpSpPr>
        <p:grpSpPr bwMode="auto">
          <a:xfrm>
            <a:off x="323850" y="4700588"/>
            <a:ext cx="8496300" cy="1871662"/>
            <a:chOff x="204" y="2886"/>
            <a:chExt cx="5352" cy="1179"/>
          </a:xfrm>
        </p:grpSpPr>
        <p:sp>
          <p:nvSpPr>
            <p:cNvPr id="15377" name="Text Box 21"/>
            <p:cNvSpPr txBox="1">
              <a:spLocks noChangeArrowheads="1"/>
            </p:cNvSpPr>
            <p:nvPr/>
          </p:nvSpPr>
          <p:spPr bwMode="auto">
            <a:xfrm>
              <a:off x="340" y="3022"/>
              <a:ext cx="517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003399"/>
                  </a:solidFill>
                  <a:latin typeface="仿宋_GB2312" pitchFamily="49" charset="-122"/>
                  <a:ea typeface="仿宋_GB2312" pitchFamily="49" charset="-122"/>
                </a:rPr>
                <a:t>　</a:t>
              </a:r>
              <a:r>
                <a:rPr lang="zh-CN" altLang="en-US" sz="4000" b="1">
                  <a:solidFill>
                    <a:srgbClr val="000099"/>
                  </a:solidFill>
                  <a:latin typeface="仿宋_GB2312" pitchFamily="49" charset="-122"/>
                  <a:ea typeface="仿宋_GB2312" pitchFamily="49" charset="-122"/>
                </a:rPr>
                <a:t>电荷</a:t>
              </a:r>
              <a:r>
                <a:rPr lang="en-US" altLang="zh-CN" sz="4000" b="1">
                  <a:solidFill>
                    <a:srgbClr val="000099"/>
                  </a:solidFill>
                  <a:latin typeface="仿宋_GB2312" pitchFamily="49" charset="-122"/>
                  <a:ea typeface="仿宋_GB2312" pitchFamily="49" charset="-122"/>
                </a:rPr>
                <a:t>A</a:t>
              </a:r>
              <a:r>
                <a:rPr lang="zh-CN" altLang="en-US" sz="4000" b="1">
                  <a:solidFill>
                    <a:srgbClr val="000099"/>
                  </a:solidFill>
                  <a:latin typeface="仿宋_GB2312" pitchFamily="49" charset="-122"/>
                  <a:ea typeface="仿宋_GB2312" pitchFamily="49" charset="-122"/>
                </a:rPr>
                <a:t>对电荷</a:t>
              </a:r>
              <a:r>
                <a:rPr lang="en-US" altLang="zh-CN" sz="4000" b="1">
                  <a:solidFill>
                    <a:srgbClr val="000099"/>
                  </a:solidFill>
                  <a:latin typeface="仿宋_GB2312" pitchFamily="49" charset="-122"/>
                  <a:ea typeface="仿宋_GB2312" pitchFamily="49" charset="-122"/>
                </a:rPr>
                <a:t>B</a:t>
              </a:r>
              <a:r>
                <a:rPr lang="zh-CN" altLang="en-US" sz="4000" b="1">
                  <a:solidFill>
                    <a:srgbClr val="000099"/>
                  </a:solidFill>
                  <a:latin typeface="仿宋_GB2312" pitchFamily="49" charset="-122"/>
                  <a:ea typeface="仿宋_GB2312" pitchFamily="49" charset="-122"/>
                </a:rPr>
                <a:t>的作用，实际上是电荷</a:t>
              </a:r>
              <a:r>
                <a:rPr lang="en-US" altLang="zh-CN" sz="4000" b="1">
                  <a:solidFill>
                    <a:srgbClr val="000099"/>
                  </a:solidFill>
                  <a:latin typeface="仿宋_GB2312" pitchFamily="49" charset="-122"/>
                  <a:ea typeface="仿宋_GB2312" pitchFamily="49" charset="-122"/>
                </a:rPr>
                <a:t>A</a:t>
              </a:r>
              <a:r>
                <a:rPr lang="zh-CN" altLang="en-US" sz="4000" b="1">
                  <a:solidFill>
                    <a:srgbClr val="000099"/>
                  </a:solidFill>
                  <a:latin typeface="仿宋_GB2312" pitchFamily="49" charset="-122"/>
                  <a:ea typeface="仿宋_GB2312" pitchFamily="49" charset="-122"/>
                </a:rPr>
                <a:t>的电场对电荷</a:t>
              </a:r>
              <a:r>
                <a:rPr lang="en-US" altLang="zh-CN" sz="4000" b="1">
                  <a:solidFill>
                    <a:srgbClr val="000099"/>
                  </a:solidFill>
                  <a:latin typeface="仿宋_GB2312" pitchFamily="49" charset="-122"/>
                  <a:ea typeface="仿宋_GB2312" pitchFamily="49" charset="-122"/>
                </a:rPr>
                <a:t>B</a:t>
              </a:r>
              <a:r>
                <a:rPr lang="zh-CN" altLang="en-US" sz="4000" b="1">
                  <a:solidFill>
                    <a:srgbClr val="000099"/>
                  </a:solidFill>
                  <a:latin typeface="仿宋_GB2312" pitchFamily="49" charset="-122"/>
                  <a:ea typeface="仿宋_GB2312" pitchFamily="49" charset="-122"/>
                </a:rPr>
                <a:t>的作用</a:t>
              </a:r>
              <a:r>
                <a:rPr lang="zh-CN" altLang="en-US" b="1">
                  <a:solidFill>
                    <a:srgbClr val="000099"/>
                  </a:solidFill>
                  <a:latin typeface="仿宋_GB2312" pitchFamily="49" charset="-122"/>
                  <a:ea typeface="仿宋_GB2312" pitchFamily="49" charset="-122"/>
                </a:rPr>
                <a:t> </a:t>
              </a:r>
            </a:p>
          </p:txBody>
        </p:sp>
        <p:sp>
          <p:nvSpPr>
            <p:cNvPr id="15378" name="AutoShape 22"/>
            <p:cNvSpPr>
              <a:spLocks noChangeArrowheads="1"/>
            </p:cNvSpPr>
            <p:nvPr/>
          </p:nvSpPr>
          <p:spPr bwMode="auto">
            <a:xfrm>
              <a:off x="204" y="2886"/>
              <a:ext cx="5352" cy="1179"/>
            </a:xfrm>
            <a:prstGeom prst="foldedCorner">
              <a:avLst>
                <a:gd name="adj" fmla="val 12500"/>
              </a:avLst>
            </a:prstGeom>
            <a:noFill/>
            <a:ln w="38100">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sp>
        <p:nvSpPr>
          <p:cNvPr id="8215" name="WordArt 23"/>
          <p:cNvSpPr>
            <a:spLocks noChangeArrowheads="1" noChangeShapeType="1" noTextEdit="1"/>
          </p:cNvSpPr>
          <p:nvPr/>
        </p:nvSpPr>
        <p:spPr bwMode="auto">
          <a:xfrm>
            <a:off x="4067175" y="3490913"/>
            <a:ext cx="185738" cy="21590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nvGrpSpPr>
          <p:cNvPr id="7" name="Group 28"/>
          <p:cNvGrpSpPr>
            <a:grpSpLocks/>
          </p:cNvGrpSpPr>
          <p:nvPr/>
        </p:nvGrpSpPr>
        <p:grpSpPr bwMode="auto">
          <a:xfrm>
            <a:off x="5292725" y="709613"/>
            <a:ext cx="1295400" cy="2825750"/>
            <a:chOff x="3334" y="0"/>
            <a:chExt cx="816" cy="1780"/>
          </a:xfrm>
        </p:grpSpPr>
        <p:grpSp>
          <p:nvGrpSpPr>
            <p:cNvPr id="15373" name="Group 12"/>
            <p:cNvGrpSpPr>
              <a:grpSpLocks/>
            </p:cNvGrpSpPr>
            <p:nvPr/>
          </p:nvGrpSpPr>
          <p:grpSpPr bwMode="auto">
            <a:xfrm>
              <a:off x="3334" y="0"/>
              <a:ext cx="816" cy="1780"/>
              <a:chOff x="3334" y="0"/>
              <a:chExt cx="816" cy="1780"/>
            </a:xfrm>
          </p:grpSpPr>
          <p:sp>
            <p:nvSpPr>
              <p:cNvPr id="15375" name="Oval 13"/>
              <p:cNvSpPr>
                <a:spLocks noChangeArrowheads="1"/>
              </p:cNvSpPr>
              <p:nvPr/>
            </p:nvSpPr>
            <p:spPr bwMode="auto">
              <a:xfrm>
                <a:off x="3862" y="1489"/>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5376" name="Line 14"/>
              <p:cNvSpPr>
                <a:spLocks noChangeShapeType="1"/>
              </p:cNvSpPr>
              <p:nvPr/>
            </p:nvSpPr>
            <p:spPr bwMode="auto">
              <a:xfrm>
                <a:off x="3334" y="0"/>
                <a:ext cx="623" cy="15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74" name="WordArt 24"/>
            <p:cNvSpPr>
              <a:spLocks noChangeArrowheads="1" noChangeShapeType="1" noTextEdit="1"/>
            </p:cNvSpPr>
            <p:nvPr/>
          </p:nvSpPr>
          <p:spPr bwMode="auto">
            <a:xfrm>
              <a:off x="3969" y="1570"/>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grpSp>
        <p:nvGrpSpPr>
          <p:cNvPr id="9" name="Group 27"/>
          <p:cNvGrpSpPr>
            <a:grpSpLocks/>
          </p:cNvGrpSpPr>
          <p:nvPr/>
        </p:nvGrpSpPr>
        <p:grpSpPr bwMode="auto">
          <a:xfrm>
            <a:off x="5075238" y="709613"/>
            <a:ext cx="431800" cy="3140075"/>
            <a:chOff x="3197" y="0"/>
            <a:chExt cx="272" cy="1978"/>
          </a:xfrm>
        </p:grpSpPr>
        <p:grpSp>
          <p:nvGrpSpPr>
            <p:cNvPr id="15369" name="Group 9"/>
            <p:cNvGrpSpPr>
              <a:grpSpLocks/>
            </p:cNvGrpSpPr>
            <p:nvPr/>
          </p:nvGrpSpPr>
          <p:grpSpPr bwMode="auto">
            <a:xfrm>
              <a:off x="3197" y="0"/>
              <a:ext cx="272" cy="1978"/>
              <a:chOff x="3197" y="0"/>
              <a:chExt cx="272" cy="1978"/>
            </a:xfrm>
          </p:grpSpPr>
          <p:sp>
            <p:nvSpPr>
              <p:cNvPr id="15371" name="Oval 10"/>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5372" name="Line 11"/>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70" name="WordArt 25"/>
            <p:cNvSpPr>
              <a:spLocks noChangeArrowheads="1" noChangeShapeType="1" noTextEdit="1"/>
            </p:cNvSpPr>
            <p:nvPr/>
          </p:nvSpPr>
          <p:spPr bwMode="auto">
            <a:xfrm>
              <a:off x="3288" y="1752"/>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8215"/>
                                        </p:tgtEl>
                                        <p:attrNameLst>
                                          <p:attrName>style.visibility</p:attrName>
                                        </p:attrNameLst>
                                      </p:cBhvr>
                                      <p:to>
                                        <p:strVal val="visible"/>
                                      </p:to>
                                    </p:set>
                                    <p:anim calcmode="lin" valueType="num">
                                      <p:cBhvr additive="base">
                                        <p:cTn id="7" dur="500" fill="hold"/>
                                        <p:tgtEl>
                                          <p:spTgt spid="8215"/>
                                        </p:tgtEl>
                                        <p:attrNameLst>
                                          <p:attrName>ppt_x</p:attrName>
                                        </p:attrNameLst>
                                      </p:cBhvr>
                                      <p:tavLst>
                                        <p:tav tm="0">
                                          <p:val>
                                            <p:strVal val="0-#ppt_w/2"/>
                                          </p:val>
                                        </p:tav>
                                        <p:tav tm="100000">
                                          <p:val>
                                            <p:strVal val="#ppt_x"/>
                                          </p:val>
                                        </p:tav>
                                      </p:tavLst>
                                    </p:anim>
                                    <p:anim calcmode="lin" valueType="num">
                                      <p:cBhvr additive="base">
                                        <p:cTn id="8" dur="500" fill="hold"/>
                                        <p:tgtEl>
                                          <p:spTgt spid="821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8211"/>
                                        </p:tgtEl>
                                        <p:attrNameLst>
                                          <p:attrName>style.visibility</p:attrName>
                                        </p:attrNameLst>
                                      </p:cBhvr>
                                      <p:to>
                                        <p:strVal val="visible"/>
                                      </p:to>
                                    </p:set>
                                    <p:anim calcmode="lin" valueType="num">
                                      <p:cBhvr>
                                        <p:cTn id="12" dur="1000" fill="hold"/>
                                        <p:tgtEl>
                                          <p:spTgt spid="8211"/>
                                        </p:tgtEl>
                                        <p:attrNameLst>
                                          <p:attrName>ppt_w</p:attrName>
                                        </p:attrNameLst>
                                      </p:cBhvr>
                                      <p:tavLst>
                                        <p:tav tm="0">
                                          <p:val>
                                            <p:fltVal val="0"/>
                                          </p:val>
                                        </p:tav>
                                        <p:tav tm="100000">
                                          <p:val>
                                            <p:strVal val="#ppt_w"/>
                                          </p:val>
                                        </p:tav>
                                      </p:tavLst>
                                    </p:anim>
                                    <p:anim calcmode="lin" valueType="num">
                                      <p:cBhvr>
                                        <p:cTn id="13" dur="1000" fill="hold"/>
                                        <p:tgtEl>
                                          <p:spTgt spid="82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wind.wav"/>
                                        </p:tgtEl>
                                      </p:cMediaNode>
                                    </p:audio>
                                  </p:subTnLst>
                                </p:cTn>
                              </p:par>
                            </p:childTnLst>
                          </p:cTn>
                        </p:par>
                        <p:par>
                          <p:cTn id="14" fill="hold" nodeType="afterGroup">
                            <p:stCondLst>
                              <p:cond delay="1500"/>
                            </p:stCondLst>
                            <p:childTnLst>
                              <p:par>
                                <p:cTn id="15" presetID="1" presetClass="exit" presetSubtype="0" fill="hold" nodeType="after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1" grpId="0" animBg="1"/>
      <p:bldP spid="82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 name="Oval 20"/>
          <p:cNvSpPr>
            <a:spLocks noChangeArrowheads="1"/>
          </p:cNvSpPr>
          <p:nvPr/>
        </p:nvSpPr>
        <p:spPr bwMode="auto">
          <a:xfrm>
            <a:off x="0" y="-1395413"/>
            <a:ext cx="9144000" cy="9144001"/>
          </a:xfrm>
          <a:prstGeom prst="ellipse">
            <a:avLst/>
          </a:prstGeom>
          <a:gradFill rotWithShape="1">
            <a:gsLst>
              <a:gs pos="0">
                <a:schemeClr val="bg1"/>
              </a:gs>
              <a:gs pos="100000">
                <a:schemeClr val="accent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grpSp>
        <p:nvGrpSpPr>
          <p:cNvPr id="16387" name="Group 30"/>
          <p:cNvGrpSpPr>
            <a:grpSpLocks/>
          </p:cNvGrpSpPr>
          <p:nvPr/>
        </p:nvGrpSpPr>
        <p:grpSpPr bwMode="auto">
          <a:xfrm>
            <a:off x="4643438" y="3275013"/>
            <a:ext cx="1098550" cy="1511300"/>
            <a:chOff x="2925" y="1707"/>
            <a:chExt cx="692" cy="952"/>
          </a:xfrm>
        </p:grpSpPr>
        <p:grpSp>
          <p:nvGrpSpPr>
            <p:cNvPr id="16403" name="Group 4"/>
            <p:cNvGrpSpPr>
              <a:grpSpLocks/>
            </p:cNvGrpSpPr>
            <p:nvPr/>
          </p:nvGrpSpPr>
          <p:grpSpPr bwMode="auto">
            <a:xfrm>
              <a:off x="2925" y="1979"/>
              <a:ext cx="499" cy="680"/>
              <a:chOff x="1519" y="2115"/>
              <a:chExt cx="499" cy="680"/>
            </a:xfrm>
          </p:grpSpPr>
          <p:sp>
            <p:nvSpPr>
              <p:cNvPr id="9221" name="Rectangle 5"/>
              <p:cNvSpPr>
                <a:spLocks noChangeArrowheads="1"/>
              </p:cNvSpPr>
              <p:nvPr/>
            </p:nvSpPr>
            <p:spPr bwMode="auto">
              <a:xfrm>
                <a:off x="1746" y="2115"/>
                <a:ext cx="91" cy="589"/>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2" name="AutoShape 6"/>
              <p:cNvSpPr>
                <a:spLocks noChangeArrowheads="1"/>
              </p:cNvSpPr>
              <p:nvPr/>
            </p:nvSpPr>
            <p:spPr bwMode="auto">
              <a:xfrm flipV="1">
                <a:off x="1519" y="2704"/>
                <a:ext cx="499" cy="9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16404" name="Group 24"/>
            <p:cNvGrpSpPr>
              <a:grpSpLocks/>
            </p:cNvGrpSpPr>
            <p:nvPr/>
          </p:nvGrpSpPr>
          <p:grpSpPr bwMode="auto">
            <a:xfrm>
              <a:off x="3061" y="1707"/>
              <a:ext cx="556" cy="272"/>
              <a:chOff x="3061" y="1707"/>
              <a:chExt cx="556" cy="272"/>
            </a:xfrm>
          </p:grpSpPr>
          <p:sp>
            <p:nvSpPr>
              <p:cNvPr id="16405" name="WordArt 13"/>
              <p:cNvSpPr>
                <a:spLocks noChangeArrowheads="1" noChangeShapeType="1" noTextEdit="1"/>
              </p:cNvSpPr>
              <p:nvPr/>
            </p:nvSpPr>
            <p:spPr bwMode="auto">
              <a:xfrm>
                <a:off x="3379" y="1752"/>
                <a:ext cx="238" cy="18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FFFF"/>
                      </a:solidFill>
                      <a:round/>
                      <a:headEnd/>
                      <a:tailEnd/>
                    </a:ln>
                    <a:solidFill>
                      <a:srgbClr val="3366FF"/>
                    </a:solidFill>
                    <a:latin typeface="黑体"/>
                    <a:ea typeface="黑体"/>
                  </a:rPr>
                  <a:t>Ｂ</a:t>
                </a:r>
              </a:p>
            </p:txBody>
          </p:sp>
          <p:sp>
            <p:nvSpPr>
              <p:cNvPr id="16406" name="Oval 15"/>
              <p:cNvSpPr>
                <a:spLocks noChangeArrowheads="1"/>
              </p:cNvSpPr>
              <p:nvPr/>
            </p:nvSpPr>
            <p:spPr bwMode="auto">
              <a:xfrm>
                <a:off x="3061" y="1707"/>
                <a:ext cx="272" cy="27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grpSp>
      </p:grpSp>
      <p:sp>
        <p:nvSpPr>
          <p:cNvPr id="16388" name="WordArt 16"/>
          <p:cNvSpPr>
            <a:spLocks noChangeArrowheads="1" noChangeShapeType="1" noTextEdit="1"/>
          </p:cNvSpPr>
          <p:nvPr/>
        </p:nvSpPr>
        <p:spPr bwMode="auto">
          <a:xfrm>
            <a:off x="3059113" y="3282950"/>
            <a:ext cx="312737" cy="3603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CCFF"/>
                  </a:solidFill>
                  <a:round/>
                  <a:headEnd/>
                  <a:tailEnd/>
                </a:ln>
                <a:solidFill>
                  <a:srgbClr val="3366FF"/>
                </a:solidFill>
                <a:latin typeface="黑体"/>
                <a:ea typeface="黑体"/>
              </a:rPr>
              <a:t>Ａ</a:t>
            </a:r>
          </a:p>
        </p:txBody>
      </p:sp>
      <p:grpSp>
        <p:nvGrpSpPr>
          <p:cNvPr id="6" name="Group 21"/>
          <p:cNvGrpSpPr>
            <a:grpSpLocks/>
          </p:cNvGrpSpPr>
          <p:nvPr/>
        </p:nvGrpSpPr>
        <p:grpSpPr bwMode="auto">
          <a:xfrm>
            <a:off x="323850" y="4714875"/>
            <a:ext cx="8496300" cy="1871663"/>
            <a:chOff x="204" y="2886"/>
            <a:chExt cx="5352" cy="1179"/>
          </a:xfrm>
        </p:grpSpPr>
        <p:sp>
          <p:nvSpPr>
            <p:cNvPr id="16401" name="Text Box 22"/>
            <p:cNvSpPr txBox="1">
              <a:spLocks noChangeArrowheads="1"/>
            </p:cNvSpPr>
            <p:nvPr/>
          </p:nvSpPr>
          <p:spPr bwMode="auto">
            <a:xfrm>
              <a:off x="340" y="3022"/>
              <a:ext cx="517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003399"/>
                  </a:solidFill>
                  <a:latin typeface="仿宋_GB2312" pitchFamily="49" charset="-122"/>
                  <a:ea typeface="仿宋_GB2312" pitchFamily="49" charset="-122"/>
                </a:rPr>
                <a:t>　</a:t>
              </a:r>
              <a:r>
                <a:rPr lang="zh-CN" altLang="en-US" sz="4000" b="1">
                  <a:solidFill>
                    <a:srgbClr val="000099"/>
                  </a:solidFill>
                  <a:latin typeface="仿宋_GB2312" pitchFamily="49" charset="-122"/>
                  <a:ea typeface="仿宋_GB2312" pitchFamily="49" charset="-122"/>
                </a:rPr>
                <a:t>电荷Ｂ对电荷Ａ的作用，实际上是电荷Ｂ的电场对电荷Ａ的作用</a:t>
              </a:r>
              <a:r>
                <a:rPr lang="zh-CN" altLang="en-US" b="1">
                  <a:solidFill>
                    <a:srgbClr val="000099"/>
                  </a:solidFill>
                  <a:latin typeface="仿宋_GB2312" pitchFamily="49" charset="-122"/>
                  <a:ea typeface="仿宋_GB2312" pitchFamily="49" charset="-122"/>
                </a:rPr>
                <a:t> </a:t>
              </a:r>
            </a:p>
          </p:txBody>
        </p:sp>
        <p:sp>
          <p:nvSpPr>
            <p:cNvPr id="16402" name="AutoShape 23"/>
            <p:cNvSpPr>
              <a:spLocks noChangeArrowheads="1"/>
            </p:cNvSpPr>
            <p:nvPr/>
          </p:nvSpPr>
          <p:spPr bwMode="auto">
            <a:xfrm>
              <a:off x="204" y="2886"/>
              <a:ext cx="5352" cy="1179"/>
            </a:xfrm>
            <a:prstGeom prst="foldedCorner">
              <a:avLst>
                <a:gd name="adj" fmla="val 12500"/>
              </a:avLst>
            </a:prstGeom>
            <a:noFill/>
            <a:ln w="38100">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sp>
        <p:nvSpPr>
          <p:cNvPr id="9241" name="WordArt 25"/>
          <p:cNvSpPr>
            <a:spLocks noChangeArrowheads="1" noChangeShapeType="1" noTextEdit="1"/>
          </p:cNvSpPr>
          <p:nvPr/>
        </p:nvSpPr>
        <p:spPr bwMode="auto">
          <a:xfrm>
            <a:off x="5003800" y="3355975"/>
            <a:ext cx="185738" cy="21590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nvGrpSpPr>
          <p:cNvPr id="7" name="Group 29"/>
          <p:cNvGrpSpPr>
            <a:grpSpLocks/>
          </p:cNvGrpSpPr>
          <p:nvPr/>
        </p:nvGrpSpPr>
        <p:grpSpPr bwMode="auto">
          <a:xfrm>
            <a:off x="2484438" y="574675"/>
            <a:ext cx="1295400" cy="2825750"/>
            <a:chOff x="1565" y="0"/>
            <a:chExt cx="816" cy="1780"/>
          </a:xfrm>
        </p:grpSpPr>
        <p:grpSp>
          <p:nvGrpSpPr>
            <p:cNvPr id="16397" name="Group 19"/>
            <p:cNvGrpSpPr>
              <a:grpSpLocks/>
            </p:cNvGrpSpPr>
            <p:nvPr/>
          </p:nvGrpSpPr>
          <p:grpSpPr bwMode="auto">
            <a:xfrm flipH="1">
              <a:off x="1565" y="0"/>
              <a:ext cx="816" cy="1780"/>
              <a:chOff x="3334" y="0"/>
              <a:chExt cx="816" cy="1780"/>
            </a:xfrm>
          </p:grpSpPr>
          <p:sp>
            <p:nvSpPr>
              <p:cNvPr id="16399" name="Oval 11"/>
              <p:cNvSpPr>
                <a:spLocks noChangeArrowheads="1"/>
              </p:cNvSpPr>
              <p:nvPr/>
            </p:nvSpPr>
            <p:spPr bwMode="auto">
              <a:xfrm>
                <a:off x="3862" y="1489"/>
                <a:ext cx="288" cy="291"/>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6400" name="Line 12"/>
              <p:cNvSpPr>
                <a:spLocks noChangeShapeType="1"/>
              </p:cNvSpPr>
              <p:nvPr/>
            </p:nvSpPr>
            <p:spPr bwMode="auto">
              <a:xfrm>
                <a:off x="3334" y="0"/>
                <a:ext cx="623" cy="15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8" name="WordArt 26"/>
            <p:cNvSpPr>
              <a:spLocks noChangeArrowheads="1" noChangeShapeType="1" noTextEdit="1"/>
            </p:cNvSpPr>
            <p:nvPr/>
          </p:nvSpPr>
          <p:spPr bwMode="auto">
            <a:xfrm>
              <a:off x="1655" y="1570"/>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grpSp>
        <p:nvGrpSpPr>
          <p:cNvPr id="9" name="Group 28"/>
          <p:cNvGrpSpPr>
            <a:grpSpLocks/>
          </p:cNvGrpSpPr>
          <p:nvPr/>
        </p:nvGrpSpPr>
        <p:grpSpPr bwMode="auto">
          <a:xfrm>
            <a:off x="3563938" y="574675"/>
            <a:ext cx="431800" cy="3140075"/>
            <a:chOff x="2245" y="0"/>
            <a:chExt cx="272" cy="1978"/>
          </a:xfrm>
        </p:grpSpPr>
        <p:grpSp>
          <p:nvGrpSpPr>
            <p:cNvPr id="16393" name="Group 18"/>
            <p:cNvGrpSpPr>
              <a:grpSpLocks/>
            </p:cNvGrpSpPr>
            <p:nvPr/>
          </p:nvGrpSpPr>
          <p:grpSpPr bwMode="auto">
            <a:xfrm flipH="1">
              <a:off x="2245" y="0"/>
              <a:ext cx="272" cy="1978"/>
              <a:chOff x="3197" y="0"/>
              <a:chExt cx="272" cy="1978"/>
            </a:xfrm>
          </p:grpSpPr>
          <p:sp>
            <p:nvSpPr>
              <p:cNvPr id="16395" name="Oval 8"/>
              <p:cNvSpPr>
                <a:spLocks noChangeArrowheads="1"/>
              </p:cNvSpPr>
              <p:nvPr/>
            </p:nvSpPr>
            <p:spPr bwMode="auto">
              <a:xfrm>
                <a:off x="3197" y="1686"/>
                <a:ext cx="272" cy="29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6396" name="Line 9"/>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4" name="WordArt 27"/>
            <p:cNvSpPr>
              <a:spLocks noChangeArrowheads="1" noChangeShapeType="1" noTextEdit="1"/>
            </p:cNvSpPr>
            <p:nvPr/>
          </p:nvSpPr>
          <p:spPr bwMode="auto">
            <a:xfrm>
              <a:off x="2336" y="1752"/>
              <a:ext cx="117" cy="13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9241"/>
                                        </p:tgtEl>
                                        <p:attrNameLst>
                                          <p:attrName>style.visibility</p:attrName>
                                        </p:attrNameLst>
                                      </p:cBhvr>
                                      <p:to>
                                        <p:strVal val="visible"/>
                                      </p:to>
                                    </p:set>
                                    <p:anim calcmode="lin" valueType="num">
                                      <p:cBhvr additive="base">
                                        <p:cTn id="7" dur="500" fill="hold"/>
                                        <p:tgtEl>
                                          <p:spTgt spid="9241"/>
                                        </p:tgtEl>
                                        <p:attrNameLst>
                                          <p:attrName>ppt_x</p:attrName>
                                        </p:attrNameLst>
                                      </p:cBhvr>
                                      <p:tavLst>
                                        <p:tav tm="0">
                                          <p:val>
                                            <p:strVal val="1+#ppt_w/2"/>
                                          </p:val>
                                        </p:tav>
                                        <p:tav tm="100000">
                                          <p:val>
                                            <p:strVal val="#ppt_x"/>
                                          </p:val>
                                        </p:tav>
                                      </p:tavLst>
                                    </p:anim>
                                    <p:anim calcmode="lin" valueType="num">
                                      <p:cBhvr additive="base">
                                        <p:cTn id="8" dur="500" fill="hold"/>
                                        <p:tgtEl>
                                          <p:spTgt spid="924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9236"/>
                                        </p:tgtEl>
                                        <p:attrNameLst>
                                          <p:attrName>style.visibility</p:attrName>
                                        </p:attrNameLst>
                                      </p:cBhvr>
                                      <p:to>
                                        <p:strVal val="visible"/>
                                      </p:to>
                                    </p:set>
                                    <p:anim calcmode="lin" valueType="num">
                                      <p:cBhvr>
                                        <p:cTn id="12" dur="1000" fill="hold"/>
                                        <p:tgtEl>
                                          <p:spTgt spid="9236"/>
                                        </p:tgtEl>
                                        <p:attrNameLst>
                                          <p:attrName>ppt_w</p:attrName>
                                        </p:attrNameLst>
                                      </p:cBhvr>
                                      <p:tavLst>
                                        <p:tav tm="0">
                                          <p:val>
                                            <p:fltVal val="0"/>
                                          </p:val>
                                        </p:tav>
                                        <p:tav tm="100000">
                                          <p:val>
                                            <p:strVal val="#ppt_w"/>
                                          </p:val>
                                        </p:tav>
                                      </p:tavLst>
                                    </p:anim>
                                    <p:anim calcmode="lin" valueType="num">
                                      <p:cBhvr>
                                        <p:cTn id="13" dur="1000" fill="hold"/>
                                        <p:tgtEl>
                                          <p:spTgt spid="92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wind.wav"/>
                                        </p:tgtEl>
                                      </p:cMediaNode>
                                    </p:audio>
                                  </p:subTnLst>
                                </p:cTn>
                              </p:par>
                            </p:childTnLst>
                          </p:cTn>
                        </p:par>
                        <p:par>
                          <p:cTn id="14" fill="hold" nodeType="afterGroup">
                            <p:stCondLst>
                              <p:cond delay="1500"/>
                            </p:stCondLst>
                            <p:childTnLst>
                              <p:par>
                                <p:cTn id="15" presetID="1" presetClass="exit" presetSubtype="0" fill="hold" grpId="1" nodeType="afterEffect">
                                  <p:stCondLst>
                                    <p:cond delay="0"/>
                                  </p:stCondLst>
                                  <p:childTnLst>
                                    <p:set>
                                      <p:cBhvr>
                                        <p:cTn id="16" dur="1" fill="hold">
                                          <p:stCondLst>
                                            <p:cond delay="0"/>
                                          </p:stCondLst>
                                        </p:cTn>
                                        <p:tgtEl>
                                          <p:spTgt spid="9236"/>
                                        </p:tgtEl>
                                        <p:attrNameLst>
                                          <p:attrName>style.visibility</p:attrName>
                                        </p:attrNameLst>
                                      </p:cBhvr>
                                      <p:to>
                                        <p:strVal val="hidden"/>
                                      </p:to>
                                    </p:set>
                                  </p:childTnLst>
                                </p:cTn>
                              </p:par>
                            </p:childTnLst>
                          </p:cTn>
                        </p:par>
                        <p:par>
                          <p:cTn id="17" fill="hold" nodeType="afterGroup">
                            <p:stCondLst>
                              <p:cond delay="1500"/>
                            </p:stCondLst>
                            <p:childTnLst>
                              <p:par>
                                <p:cTn id="18" presetID="1" presetClass="exit" presetSubtype="0" fill="hold" nodeType="after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nodeType="afterGroup">
                            <p:stCondLst>
                              <p:cond delay="1500"/>
                            </p:stCondLst>
                            <p:childTnLst>
                              <p:par>
                                <p:cTn id="23" presetID="22" presetClass="entr" presetSubtype="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 grpId="0" animBg="1"/>
      <p:bldP spid="9236" grpId="1" animBg="1"/>
      <p:bldP spid="92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0" name="Oval 48"/>
          <p:cNvSpPr>
            <a:spLocks noChangeArrowheads="1"/>
          </p:cNvSpPr>
          <p:nvPr/>
        </p:nvSpPr>
        <p:spPr bwMode="auto">
          <a:xfrm>
            <a:off x="-857250" y="-1714500"/>
            <a:ext cx="9144000" cy="9144000"/>
          </a:xfrm>
          <a:prstGeom prst="ellipse">
            <a:avLst/>
          </a:prstGeom>
          <a:gradFill rotWithShape="1">
            <a:gsLst>
              <a:gs pos="0">
                <a:schemeClr val="bg1"/>
              </a:gs>
              <a:gs pos="100000">
                <a:schemeClr val="accent1">
                  <a:alpha val="62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3361" name="Oval 49"/>
          <p:cNvSpPr>
            <a:spLocks noChangeArrowheads="1"/>
          </p:cNvSpPr>
          <p:nvPr/>
        </p:nvSpPr>
        <p:spPr bwMode="auto">
          <a:xfrm>
            <a:off x="928688" y="-1500188"/>
            <a:ext cx="9144000" cy="9144001"/>
          </a:xfrm>
          <a:prstGeom prst="ellipse">
            <a:avLst/>
          </a:prstGeom>
          <a:gradFill rotWithShape="1">
            <a:gsLst>
              <a:gs pos="0">
                <a:schemeClr val="bg1"/>
              </a:gs>
              <a:gs pos="100000">
                <a:schemeClr val="accent1">
                  <a:alpha val="60001"/>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grpSp>
        <p:nvGrpSpPr>
          <p:cNvPr id="2" name="Group 42"/>
          <p:cNvGrpSpPr>
            <a:grpSpLocks/>
          </p:cNvGrpSpPr>
          <p:nvPr/>
        </p:nvGrpSpPr>
        <p:grpSpPr bwMode="auto">
          <a:xfrm>
            <a:off x="755650" y="1193800"/>
            <a:ext cx="7848600" cy="1871663"/>
            <a:chOff x="476" y="255"/>
            <a:chExt cx="4944" cy="1179"/>
          </a:xfrm>
        </p:grpSpPr>
        <p:sp>
          <p:nvSpPr>
            <p:cNvPr id="17442" name="AutoShape 41" descr="苏格兰方格呢"/>
            <p:cNvSpPr>
              <a:spLocks noChangeArrowheads="1"/>
            </p:cNvSpPr>
            <p:nvPr/>
          </p:nvSpPr>
          <p:spPr bwMode="auto">
            <a:xfrm>
              <a:off x="476" y="255"/>
              <a:ext cx="4944" cy="1179"/>
            </a:xfrm>
            <a:prstGeom prst="roundRect">
              <a:avLst>
                <a:gd name="adj" fmla="val 16667"/>
              </a:avLst>
            </a:prstGeom>
            <a:pattFill prst="plaid">
              <a:fgClr>
                <a:srgbClr val="CCFFFF"/>
              </a:fgClr>
              <a:bgClr>
                <a:schemeClr val="bg1"/>
              </a:bgClr>
            </a:pattFill>
            <a:ln w="38100">
              <a:solidFill>
                <a:srgbClr val="990033"/>
              </a:solidFill>
              <a:round/>
              <a:headEnd/>
              <a:tailEnd/>
            </a:ln>
          </p:spPr>
          <p:txBody>
            <a:bodyPr wrap="none" anchor="ctr"/>
            <a:lstStyle/>
            <a:p>
              <a:endParaRPr lang="zh-CN" altLang="zh-CN"/>
            </a:p>
          </p:txBody>
        </p:sp>
        <p:sp>
          <p:nvSpPr>
            <p:cNvPr id="17443" name="WordArt 40"/>
            <p:cNvSpPr>
              <a:spLocks noChangeArrowheads="1" noChangeShapeType="1" noTextEdit="1"/>
            </p:cNvSpPr>
            <p:nvPr/>
          </p:nvSpPr>
          <p:spPr bwMode="auto">
            <a:xfrm>
              <a:off x="703" y="346"/>
              <a:ext cx="4264" cy="95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solidFill>
                    <a:srgbClr val="993366"/>
                  </a:solidFill>
                  <a:effectLst>
                    <a:outerShdw dist="35921" dir="2700000" algn="ctr" rotWithShape="0">
                      <a:srgbClr val="C0C0C0">
                        <a:alpha val="79999"/>
                      </a:srgbClr>
                    </a:outerShdw>
                  </a:effectLst>
                  <a:latin typeface="华文行楷"/>
                  <a:ea typeface="华文行楷"/>
                </a:rPr>
                <a:t>电荷之间的相互作用</a:t>
              </a:r>
            </a:p>
            <a:p>
              <a:pPr algn="ctr"/>
              <a:r>
                <a:rPr lang="zh-CN" altLang="en-US" sz="3600" kern="10">
                  <a:ln w="9525">
                    <a:solidFill>
                      <a:schemeClr val="bg1"/>
                    </a:solidFill>
                    <a:round/>
                    <a:headEnd/>
                    <a:tailEnd/>
                  </a:ln>
                  <a:solidFill>
                    <a:srgbClr val="993366"/>
                  </a:solidFill>
                  <a:effectLst>
                    <a:outerShdw dist="35921" dir="2700000" algn="ctr" rotWithShape="0">
                      <a:srgbClr val="C0C0C0">
                        <a:alpha val="79999"/>
                      </a:srgbClr>
                    </a:outerShdw>
                  </a:effectLst>
                  <a:latin typeface="华文行楷"/>
                  <a:ea typeface="华文行楷"/>
                </a:rPr>
                <a:t>   是通过电场发生的</a:t>
              </a:r>
            </a:p>
          </p:txBody>
        </p:sp>
      </p:grpSp>
      <p:grpSp>
        <p:nvGrpSpPr>
          <p:cNvPr id="3" name="Group 7"/>
          <p:cNvGrpSpPr>
            <a:grpSpLocks/>
          </p:cNvGrpSpPr>
          <p:nvPr/>
        </p:nvGrpSpPr>
        <p:grpSpPr bwMode="auto">
          <a:xfrm flipH="1">
            <a:off x="3995738" y="788988"/>
            <a:ext cx="431800" cy="3140075"/>
            <a:chOff x="3197" y="0"/>
            <a:chExt cx="272" cy="1978"/>
          </a:xfrm>
        </p:grpSpPr>
        <p:sp>
          <p:nvSpPr>
            <p:cNvPr id="17440" name="Oval 8"/>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7441" name="Line 9"/>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p:cNvGrpSpPr>
            <a:grpSpLocks/>
          </p:cNvGrpSpPr>
          <p:nvPr/>
        </p:nvGrpSpPr>
        <p:grpSpPr bwMode="auto">
          <a:xfrm flipH="1">
            <a:off x="2916238" y="788988"/>
            <a:ext cx="1295400" cy="2825750"/>
            <a:chOff x="3334" y="0"/>
            <a:chExt cx="816" cy="1780"/>
          </a:xfrm>
        </p:grpSpPr>
        <p:sp>
          <p:nvSpPr>
            <p:cNvPr id="17438" name="Oval 11"/>
            <p:cNvSpPr>
              <a:spLocks noChangeArrowheads="1"/>
            </p:cNvSpPr>
            <p:nvPr/>
          </p:nvSpPr>
          <p:spPr bwMode="auto">
            <a:xfrm>
              <a:off x="3862" y="1489"/>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7439" name="Line 12"/>
            <p:cNvSpPr>
              <a:spLocks noChangeShapeType="1"/>
            </p:cNvSpPr>
            <p:nvPr/>
          </p:nvSpPr>
          <p:spPr bwMode="auto">
            <a:xfrm>
              <a:off x="3334" y="0"/>
              <a:ext cx="623" cy="15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p:cNvGrpSpPr>
            <a:grpSpLocks/>
          </p:cNvGrpSpPr>
          <p:nvPr/>
        </p:nvGrpSpPr>
        <p:grpSpPr bwMode="auto">
          <a:xfrm>
            <a:off x="4427538" y="788988"/>
            <a:ext cx="431800" cy="3140075"/>
            <a:chOff x="3197" y="0"/>
            <a:chExt cx="272" cy="1978"/>
          </a:xfrm>
        </p:grpSpPr>
        <p:sp>
          <p:nvSpPr>
            <p:cNvPr id="17436" name="Oval 20"/>
            <p:cNvSpPr>
              <a:spLocks noChangeArrowheads="1"/>
            </p:cNvSpPr>
            <p:nvPr/>
          </p:nvSpPr>
          <p:spPr bwMode="auto">
            <a:xfrm>
              <a:off x="3197" y="1686"/>
              <a:ext cx="272" cy="29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7437" name="Line 21"/>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2"/>
          <p:cNvGrpSpPr>
            <a:grpSpLocks/>
          </p:cNvGrpSpPr>
          <p:nvPr/>
        </p:nvGrpSpPr>
        <p:grpSpPr bwMode="auto">
          <a:xfrm>
            <a:off x="4643438" y="788988"/>
            <a:ext cx="1295400" cy="2825750"/>
            <a:chOff x="3334" y="0"/>
            <a:chExt cx="816" cy="1780"/>
          </a:xfrm>
        </p:grpSpPr>
        <p:sp>
          <p:nvSpPr>
            <p:cNvPr id="17434" name="Oval 23"/>
            <p:cNvSpPr>
              <a:spLocks noChangeArrowheads="1"/>
            </p:cNvSpPr>
            <p:nvPr/>
          </p:nvSpPr>
          <p:spPr bwMode="auto">
            <a:xfrm>
              <a:off x="3862" y="1489"/>
              <a:ext cx="288" cy="291"/>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17435" name="Line 24"/>
            <p:cNvSpPr>
              <a:spLocks noChangeShapeType="1"/>
            </p:cNvSpPr>
            <p:nvPr/>
          </p:nvSpPr>
          <p:spPr bwMode="auto">
            <a:xfrm>
              <a:off x="3334" y="0"/>
              <a:ext cx="623" cy="15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7" name="WordArt 28"/>
          <p:cNvSpPr>
            <a:spLocks noChangeArrowheads="1" noChangeShapeType="1" noTextEdit="1"/>
          </p:cNvSpPr>
          <p:nvPr/>
        </p:nvSpPr>
        <p:spPr bwMode="auto">
          <a:xfrm>
            <a:off x="3419475" y="3497263"/>
            <a:ext cx="312738" cy="3603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CCFF"/>
                  </a:solidFill>
                  <a:round/>
                  <a:headEnd/>
                  <a:tailEnd/>
                </a:ln>
                <a:solidFill>
                  <a:srgbClr val="3366FF"/>
                </a:solidFill>
                <a:latin typeface="黑体"/>
                <a:ea typeface="黑体"/>
              </a:rPr>
              <a:t>Ａ</a:t>
            </a:r>
          </a:p>
        </p:txBody>
      </p:sp>
      <p:sp>
        <p:nvSpPr>
          <p:cNvPr id="17418" name="WordArt 29"/>
          <p:cNvSpPr>
            <a:spLocks noChangeArrowheads="1" noChangeShapeType="1" noTextEdit="1"/>
          </p:cNvSpPr>
          <p:nvPr/>
        </p:nvSpPr>
        <p:spPr bwMode="auto">
          <a:xfrm>
            <a:off x="5076825" y="3570288"/>
            <a:ext cx="377825" cy="2968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FFFF"/>
                  </a:solidFill>
                  <a:round/>
                  <a:headEnd/>
                  <a:tailEnd/>
                </a:ln>
                <a:solidFill>
                  <a:srgbClr val="3366FF"/>
                </a:solidFill>
                <a:latin typeface="黑体"/>
                <a:ea typeface="黑体"/>
              </a:rPr>
              <a:t>Ｂ</a:t>
            </a:r>
          </a:p>
        </p:txBody>
      </p:sp>
      <p:grpSp>
        <p:nvGrpSpPr>
          <p:cNvPr id="7" name="Group 32"/>
          <p:cNvGrpSpPr>
            <a:grpSpLocks/>
          </p:cNvGrpSpPr>
          <p:nvPr/>
        </p:nvGrpSpPr>
        <p:grpSpPr bwMode="auto">
          <a:xfrm>
            <a:off x="3851275" y="4437063"/>
            <a:ext cx="1728788" cy="1728787"/>
            <a:chOff x="2562" y="2795"/>
            <a:chExt cx="1089" cy="1089"/>
          </a:xfrm>
        </p:grpSpPr>
        <p:sp>
          <p:nvSpPr>
            <p:cNvPr id="17432" name="Oval 30"/>
            <p:cNvSpPr>
              <a:spLocks noChangeArrowheads="1"/>
            </p:cNvSpPr>
            <p:nvPr/>
          </p:nvSpPr>
          <p:spPr bwMode="auto">
            <a:xfrm>
              <a:off x="2562" y="2795"/>
              <a:ext cx="1089" cy="1089"/>
            </a:xfrm>
            <a:prstGeom prst="ellipse">
              <a:avLst/>
            </a:prstGeom>
            <a:solidFill>
              <a:srgbClr val="FFFF99"/>
            </a:solidFill>
            <a:ln w="76200" cmpd="tri">
              <a:solidFill>
                <a:srgbClr val="FF0000"/>
              </a:solidFill>
              <a:round/>
              <a:headEnd/>
              <a:tailEnd/>
            </a:ln>
          </p:spPr>
          <p:txBody>
            <a:bodyPr wrap="none" anchor="ctr"/>
            <a:lstStyle/>
            <a:p>
              <a:endParaRPr lang="zh-CN" altLang="zh-CN"/>
            </a:p>
          </p:txBody>
        </p:sp>
        <p:sp>
          <p:nvSpPr>
            <p:cNvPr id="17433" name="WordArt 31"/>
            <p:cNvSpPr>
              <a:spLocks noChangeArrowheads="1" noChangeShapeType="1" noTextEdit="1"/>
            </p:cNvSpPr>
            <p:nvPr/>
          </p:nvSpPr>
          <p:spPr bwMode="auto">
            <a:xfrm>
              <a:off x="2789" y="3113"/>
              <a:ext cx="635" cy="3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0000FF"/>
                  </a:solidFill>
                  <a:effectLst>
                    <a:outerShdw dist="45791" dir="2021404" algn="ctr" rotWithShape="0">
                      <a:srgbClr val="B2B2B2">
                        <a:alpha val="79999"/>
                      </a:srgbClr>
                    </a:outerShdw>
                  </a:effectLst>
                  <a:latin typeface="宋体"/>
                  <a:ea typeface="宋体"/>
                </a:rPr>
                <a:t>电场</a:t>
              </a:r>
            </a:p>
          </p:txBody>
        </p:sp>
      </p:grpSp>
      <p:sp>
        <p:nvSpPr>
          <p:cNvPr id="13346" name="AutoShape 34"/>
          <p:cNvSpPr>
            <a:spLocks noChangeArrowheads="1"/>
          </p:cNvSpPr>
          <p:nvPr/>
        </p:nvSpPr>
        <p:spPr bwMode="auto">
          <a:xfrm>
            <a:off x="6659563" y="4797425"/>
            <a:ext cx="1871662" cy="936625"/>
          </a:xfrm>
          <a:prstGeom prst="roundRect">
            <a:avLst>
              <a:gd name="adj" fmla="val 16667"/>
            </a:avLst>
          </a:prstGeom>
          <a:solidFill>
            <a:schemeClr val="bg1"/>
          </a:solidFill>
          <a:ln w="76200" cmpd="tri">
            <a:solidFill>
              <a:srgbClr val="3399FF"/>
            </a:solidFill>
            <a:round/>
            <a:headEnd/>
            <a:tailEnd/>
          </a:ln>
        </p:spPr>
        <p:txBody>
          <a:bodyPr wrap="none" anchor="ctr"/>
          <a:lstStyle/>
          <a:p>
            <a:pPr algn="ctr"/>
            <a:r>
              <a:rPr lang="en-US" altLang="zh-CN" sz="3600" b="1">
                <a:solidFill>
                  <a:schemeClr val="accent2"/>
                </a:solidFill>
              </a:rPr>
              <a:t>B</a:t>
            </a:r>
            <a:r>
              <a:rPr lang="zh-CN" altLang="en-US" sz="3600" b="1">
                <a:solidFill>
                  <a:schemeClr val="accent2"/>
                </a:solidFill>
              </a:rPr>
              <a:t>电荷</a:t>
            </a:r>
          </a:p>
        </p:txBody>
      </p:sp>
      <p:grpSp>
        <p:nvGrpSpPr>
          <p:cNvPr id="8" name="Group 43"/>
          <p:cNvGrpSpPr>
            <a:grpSpLocks/>
          </p:cNvGrpSpPr>
          <p:nvPr/>
        </p:nvGrpSpPr>
        <p:grpSpPr bwMode="auto">
          <a:xfrm>
            <a:off x="971550" y="4797425"/>
            <a:ext cx="1871663" cy="936625"/>
            <a:chOff x="612" y="3022"/>
            <a:chExt cx="1179" cy="590"/>
          </a:xfrm>
        </p:grpSpPr>
        <p:sp>
          <p:nvSpPr>
            <p:cNvPr id="17430" name="AutoShape 33"/>
            <p:cNvSpPr>
              <a:spLocks noChangeArrowheads="1"/>
            </p:cNvSpPr>
            <p:nvPr/>
          </p:nvSpPr>
          <p:spPr bwMode="auto">
            <a:xfrm>
              <a:off x="612" y="3022"/>
              <a:ext cx="1179" cy="590"/>
            </a:xfrm>
            <a:prstGeom prst="roundRect">
              <a:avLst>
                <a:gd name="adj" fmla="val 16667"/>
              </a:avLst>
            </a:prstGeom>
            <a:solidFill>
              <a:schemeClr val="bg1"/>
            </a:solidFill>
            <a:ln w="76200" cmpd="tri">
              <a:solidFill>
                <a:srgbClr val="3399FF"/>
              </a:solidFill>
              <a:round/>
              <a:headEnd/>
              <a:tailEnd/>
            </a:ln>
          </p:spPr>
          <p:txBody>
            <a:bodyPr wrap="none" anchor="ctr"/>
            <a:lstStyle/>
            <a:p>
              <a:endParaRPr lang="zh-CN" altLang="zh-CN"/>
            </a:p>
          </p:txBody>
        </p:sp>
        <p:sp>
          <p:nvSpPr>
            <p:cNvPr id="17431" name="Text Box 35"/>
            <p:cNvSpPr txBox="1">
              <a:spLocks noChangeArrowheads="1"/>
            </p:cNvSpPr>
            <p:nvPr/>
          </p:nvSpPr>
          <p:spPr bwMode="auto">
            <a:xfrm>
              <a:off x="748" y="3113"/>
              <a:ext cx="9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chemeClr val="accent2"/>
                  </a:solidFill>
                </a:rPr>
                <a:t>A</a:t>
              </a:r>
              <a:r>
                <a:rPr lang="zh-CN" altLang="en-US" sz="3600" b="1">
                  <a:solidFill>
                    <a:schemeClr val="accent2"/>
                  </a:solidFill>
                </a:rPr>
                <a:t>电荷</a:t>
              </a:r>
            </a:p>
          </p:txBody>
        </p:sp>
      </p:grpSp>
      <p:sp>
        <p:nvSpPr>
          <p:cNvPr id="13348" name="Line 36"/>
          <p:cNvSpPr>
            <a:spLocks noChangeShapeType="1"/>
          </p:cNvSpPr>
          <p:nvPr/>
        </p:nvSpPr>
        <p:spPr bwMode="auto">
          <a:xfrm>
            <a:off x="2916238" y="5157788"/>
            <a:ext cx="863600" cy="0"/>
          </a:xfrm>
          <a:prstGeom prst="line">
            <a:avLst/>
          </a:prstGeom>
          <a:noFill/>
          <a:ln w="571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Line 37"/>
          <p:cNvSpPr>
            <a:spLocks noChangeShapeType="1"/>
          </p:cNvSpPr>
          <p:nvPr/>
        </p:nvSpPr>
        <p:spPr bwMode="auto">
          <a:xfrm>
            <a:off x="5651500" y="5157788"/>
            <a:ext cx="863600" cy="0"/>
          </a:xfrm>
          <a:prstGeom prst="line">
            <a:avLst/>
          </a:prstGeom>
          <a:noFill/>
          <a:ln w="571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0" name="Line 38"/>
          <p:cNvSpPr>
            <a:spLocks noChangeShapeType="1"/>
          </p:cNvSpPr>
          <p:nvPr/>
        </p:nvSpPr>
        <p:spPr bwMode="auto">
          <a:xfrm flipH="1">
            <a:off x="2916238" y="5373688"/>
            <a:ext cx="863600" cy="0"/>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1" name="Line 39"/>
          <p:cNvSpPr>
            <a:spLocks noChangeShapeType="1"/>
          </p:cNvSpPr>
          <p:nvPr/>
        </p:nvSpPr>
        <p:spPr bwMode="auto">
          <a:xfrm flipH="1">
            <a:off x="5651500" y="5373688"/>
            <a:ext cx="863600" cy="0"/>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6" name="WordArt 44"/>
          <p:cNvSpPr>
            <a:spLocks noChangeArrowheads="1" noChangeShapeType="1" noTextEdit="1"/>
          </p:cNvSpPr>
          <p:nvPr/>
        </p:nvSpPr>
        <p:spPr bwMode="auto">
          <a:xfrm>
            <a:off x="4500563" y="3570288"/>
            <a:ext cx="258762" cy="296862"/>
          </a:xfrm>
          <a:prstGeom prst="rect">
            <a:avLst/>
          </a:prstGeom>
        </p:spPr>
        <p:txBody>
          <a:bodyPr wrap="none" fromWordArt="1">
            <a:prstTxWarp prst="textPlain">
              <a:avLst>
                <a:gd name="adj" fmla="val 50000"/>
              </a:avLst>
            </a:prstTxWarp>
          </a:bodyPr>
          <a:lstStyle/>
          <a:p>
            <a:pPr algn="ctr"/>
            <a:r>
              <a:rPr lang="en-US" altLang="zh-CN" sz="3600" kern="10">
                <a:ln w="9525">
                  <a:solidFill>
                    <a:srgbClr val="993366"/>
                  </a:solidFill>
                  <a:round/>
                  <a:headEnd/>
                  <a:tailEnd/>
                </a:ln>
                <a:solidFill>
                  <a:srgbClr val="993366"/>
                </a:solidFill>
                <a:latin typeface="宋体"/>
                <a:ea typeface="宋体"/>
              </a:rPr>
              <a:t>+</a:t>
            </a:r>
            <a:endParaRPr lang="zh-CN" altLang="en-US" sz="3600" kern="10">
              <a:ln w="9525">
                <a:solidFill>
                  <a:srgbClr val="993366"/>
                </a:solidFill>
                <a:round/>
                <a:headEnd/>
                <a:tailEnd/>
              </a:ln>
              <a:solidFill>
                <a:srgbClr val="993366"/>
              </a:solidFill>
              <a:latin typeface="宋体"/>
              <a:ea typeface="宋体"/>
            </a:endParaRPr>
          </a:p>
        </p:txBody>
      </p:sp>
      <p:sp>
        <p:nvSpPr>
          <p:cNvPr id="13357" name="WordArt 45"/>
          <p:cNvSpPr>
            <a:spLocks noChangeArrowheads="1" noChangeShapeType="1" noTextEdit="1"/>
          </p:cNvSpPr>
          <p:nvPr/>
        </p:nvSpPr>
        <p:spPr bwMode="auto">
          <a:xfrm>
            <a:off x="4067175" y="3570288"/>
            <a:ext cx="258763" cy="296862"/>
          </a:xfrm>
          <a:prstGeom prst="rect">
            <a:avLst/>
          </a:prstGeom>
        </p:spPr>
        <p:txBody>
          <a:bodyPr wrap="none" fromWordArt="1">
            <a:prstTxWarp prst="textPlain">
              <a:avLst>
                <a:gd name="adj" fmla="val 50000"/>
              </a:avLst>
            </a:prstTxWarp>
          </a:bodyPr>
          <a:lstStyle/>
          <a:p>
            <a:pPr algn="ctr"/>
            <a:r>
              <a:rPr lang="en-US" altLang="zh-CN" sz="3600" kern="10">
                <a:ln w="9525">
                  <a:solidFill>
                    <a:srgbClr val="993366"/>
                  </a:solidFill>
                  <a:round/>
                  <a:headEnd/>
                  <a:tailEnd/>
                </a:ln>
                <a:solidFill>
                  <a:srgbClr val="993366"/>
                </a:solidFill>
                <a:latin typeface="宋体"/>
                <a:ea typeface="宋体"/>
              </a:rPr>
              <a:t>+</a:t>
            </a:r>
            <a:endParaRPr lang="zh-CN" altLang="en-US" sz="3600" kern="10">
              <a:ln w="9525">
                <a:solidFill>
                  <a:srgbClr val="993366"/>
                </a:solidFill>
                <a:round/>
                <a:headEnd/>
                <a:tailEnd/>
              </a:ln>
              <a:solidFill>
                <a:srgbClr val="993366"/>
              </a:solidFill>
              <a:latin typeface="宋体"/>
              <a:ea typeface="宋体"/>
            </a:endParaRPr>
          </a:p>
        </p:txBody>
      </p:sp>
      <p:sp>
        <p:nvSpPr>
          <p:cNvPr id="13358" name="WordArt 46"/>
          <p:cNvSpPr>
            <a:spLocks noChangeArrowheads="1" noChangeShapeType="1" noTextEdit="1"/>
          </p:cNvSpPr>
          <p:nvPr/>
        </p:nvSpPr>
        <p:spPr bwMode="auto">
          <a:xfrm>
            <a:off x="5580063" y="3209925"/>
            <a:ext cx="258762" cy="296863"/>
          </a:xfrm>
          <a:prstGeom prst="rect">
            <a:avLst/>
          </a:prstGeom>
        </p:spPr>
        <p:txBody>
          <a:bodyPr wrap="none" fromWordArt="1">
            <a:prstTxWarp prst="textPlain">
              <a:avLst>
                <a:gd name="adj" fmla="val 50000"/>
              </a:avLst>
            </a:prstTxWarp>
          </a:bodyPr>
          <a:lstStyle/>
          <a:p>
            <a:pPr algn="ctr"/>
            <a:r>
              <a:rPr lang="en-US" altLang="zh-CN" sz="3600" kern="10">
                <a:ln w="9525">
                  <a:solidFill>
                    <a:srgbClr val="993366"/>
                  </a:solidFill>
                  <a:round/>
                  <a:headEnd/>
                  <a:tailEnd/>
                </a:ln>
                <a:solidFill>
                  <a:srgbClr val="993366"/>
                </a:solidFill>
                <a:latin typeface="宋体"/>
                <a:ea typeface="宋体"/>
              </a:rPr>
              <a:t>+</a:t>
            </a:r>
            <a:endParaRPr lang="zh-CN" altLang="en-US" sz="3600" kern="10">
              <a:ln w="9525">
                <a:solidFill>
                  <a:srgbClr val="993366"/>
                </a:solidFill>
                <a:round/>
                <a:headEnd/>
                <a:tailEnd/>
              </a:ln>
              <a:solidFill>
                <a:srgbClr val="993366"/>
              </a:solidFill>
              <a:latin typeface="宋体"/>
              <a:ea typeface="宋体"/>
            </a:endParaRPr>
          </a:p>
        </p:txBody>
      </p:sp>
      <p:sp>
        <p:nvSpPr>
          <p:cNvPr id="13359" name="WordArt 47"/>
          <p:cNvSpPr>
            <a:spLocks noChangeArrowheads="1" noChangeShapeType="1" noTextEdit="1"/>
          </p:cNvSpPr>
          <p:nvPr/>
        </p:nvSpPr>
        <p:spPr bwMode="auto">
          <a:xfrm>
            <a:off x="3059113" y="3209925"/>
            <a:ext cx="258762" cy="296863"/>
          </a:xfrm>
          <a:prstGeom prst="rect">
            <a:avLst/>
          </a:prstGeom>
        </p:spPr>
        <p:txBody>
          <a:bodyPr wrap="none" fromWordArt="1">
            <a:prstTxWarp prst="textPlain">
              <a:avLst>
                <a:gd name="adj" fmla="val 50000"/>
              </a:avLst>
            </a:prstTxWarp>
          </a:bodyPr>
          <a:lstStyle/>
          <a:p>
            <a:pPr algn="ctr"/>
            <a:r>
              <a:rPr lang="en-US" altLang="zh-CN" sz="3600" kern="10">
                <a:ln w="9525">
                  <a:solidFill>
                    <a:srgbClr val="993366"/>
                  </a:solidFill>
                  <a:round/>
                  <a:headEnd/>
                  <a:tailEnd/>
                </a:ln>
                <a:solidFill>
                  <a:srgbClr val="993366"/>
                </a:solidFill>
                <a:latin typeface="宋体"/>
                <a:ea typeface="宋体"/>
              </a:rPr>
              <a:t>+</a:t>
            </a:r>
            <a:endParaRPr lang="zh-CN" altLang="en-US" sz="3600" kern="10">
              <a:ln w="9525">
                <a:solidFill>
                  <a:srgbClr val="993366"/>
                </a:solidFill>
                <a:round/>
                <a:headEnd/>
                <a:tailEnd/>
              </a:ln>
              <a:solidFill>
                <a:srgbClr val="993366"/>
              </a:solidFill>
              <a:latin typeface="宋体"/>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56"/>
                                        </p:tgtEl>
                                        <p:attrNameLst>
                                          <p:attrName>style.visibility</p:attrName>
                                        </p:attrNameLst>
                                      </p:cBhvr>
                                      <p:to>
                                        <p:strVal val="visible"/>
                                      </p:to>
                                    </p:set>
                                    <p:anim calcmode="lin" valueType="num">
                                      <p:cBhvr additive="base">
                                        <p:cTn id="7" dur="500" fill="hold"/>
                                        <p:tgtEl>
                                          <p:spTgt spid="13356"/>
                                        </p:tgtEl>
                                        <p:attrNameLst>
                                          <p:attrName>ppt_x</p:attrName>
                                        </p:attrNameLst>
                                      </p:cBhvr>
                                      <p:tavLst>
                                        <p:tav tm="0">
                                          <p:val>
                                            <p:strVal val="1+#ppt_w/2"/>
                                          </p:val>
                                        </p:tav>
                                        <p:tav tm="100000">
                                          <p:val>
                                            <p:strVal val="#ppt_x"/>
                                          </p:val>
                                        </p:tav>
                                      </p:tavLst>
                                    </p:anim>
                                    <p:anim calcmode="lin" valueType="num">
                                      <p:cBhvr additive="base">
                                        <p:cTn id="8" dur="500" fill="hold"/>
                                        <p:tgtEl>
                                          <p:spTgt spid="133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57"/>
                                        </p:tgtEl>
                                        <p:attrNameLst>
                                          <p:attrName>style.visibility</p:attrName>
                                        </p:attrNameLst>
                                      </p:cBhvr>
                                      <p:to>
                                        <p:strVal val="visible"/>
                                      </p:to>
                                    </p:set>
                                    <p:anim calcmode="lin" valueType="num">
                                      <p:cBhvr additive="base">
                                        <p:cTn id="11" dur="500" fill="hold"/>
                                        <p:tgtEl>
                                          <p:spTgt spid="13357"/>
                                        </p:tgtEl>
                                        <p:attrNameLst>
                                          <p:attrName>ppt_x</p:attrName>
                                        </p:attrNameLst>
                                      </p:cBhvr>
                                      <p:tavLst>
                                        <p:tav tm="0">
                                          <p:val>
                                            <p:strVal val="0-#ppt_w/2"/>
                                          </p:val>
                                        </p:tav>
                                        <p:tav tm="100000">
                                          <p:val>
                                            <p:strVal val="#ppt_x"/>
                                          </p:val>
                                        </p:tav>
                                      </p:tavLst>
                                    </p:anim>
                                    <p:anim calcmode="lin" valueType="num">
                                      <p:cBhvr additive="base">
                                        <p:cTn id="12" dur="500" fill="hold"/>
                                        <p:tgtEl>
                                          <p:spTgt spid="1335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xit" presetSubtype="0" fill="hold" nodeType="afterEffect">
                                  <p:stCondLst>
                                    <p:cond delay="100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childTnLst>
                                </p:cTn>
                              </p:par>
                              <p:par>
                                <p:cTn id="18" presetID="3" presetClass="entr" presetSubtype="0" fill="hold" grpId="0" nodeType="withEffect">
                                  <p:stCondLst>
                                    <p:cond delay="1000"/>
                                  </p:stCondLst>
                                  <p:childTnLst>
                                    <p:set>
                                      <p:cBhvr>
                                        <p:cTn id="19" dur="1" fill="hold">
                                          <p:stCondLst>
                                            <p:cond delay="0"/>
                                          </p:stCondLst>
                                        </p:cTn>
                                        <p:tgtEl>
                                          <p:spTgt spid="13359"/>
                                        </p:tgtEl>
                                        <p:attrNameLst>
                                          <p:attrName>style.visibility</p:attrName>
                                        </p:attrNameLst>
                                      </p:cBhvr>
                                      <p:to>
                                        <p:strVal val="visible"/>
                                      </p:to>
                                    </p:set>
                                  </p:childTnLst>
                                </p:cTn>
                              </p:par>
                              <p:par>
                                <p:cTn id="20" presetID="1" presetClass="exit" presetSubtype="0" fill="hold" nodeType="withEffect">
                                  <p:stCondLst>
                                    <p:cond delay="1000"/>
                                  </p:stCondLst>
                                  <p:childTnLst>
                                    <p:set>
                                      <p:cBhvr>
                                        <p:cTn id="21" dur="1" fill="hold">
                                          <p:stCondLst>
                                            <p:cond delay="0"/>
                                          </p:stCondLst>
                                        </p:cTn>
                                        <p:tgtEl>
                                          <p:spTgt spid="5"/>
                                        </p:tgtEl>
                                        <p:attrNameLst>
                                          <p:attrName>style.visibility</p:attrName>
                                        </p:attrNameLst>
                                      </p:cBhvr>
                                      <p:to>
                                        <p:strVal val="hidden"/>
                                      </p:to>
                                    </p:set>
                                  </p:childTnLst>
                                </p:cTn>
                              </p:par>
                              <p:par>
                                <p:cTn id="22" presetID="3" presetClass="exit" presetSubtype="0" fill="hold" grpId="1" nodeType="withEffect">
                                  <p:stCondLst>
                                    <p:cond delay="1000"/>
                                  </p:stCondLst>
                                  <p:childTnLst>
                                    <p:set>
                                      <p:cBhvr>
                                        <p:cTn id="23" dur="1" fill="hold">
                                          <p:stCondLst>
                                            <p:cond delay="0"/>
                                          </p:stCondLst>
                                        </p:cTn>
                                        <p:tgtEl>
                                          <p:spTgt spid="13356"/>
                                        </p:tgtEl>
                                        <p:attrNameLst>
                                          <p:attrName>style.visibility</p:attrName>
                                        </p:attrNameLst>
                                      </p:cBhvr>
                                      <p:to>
                                        <p:strVal val="hidden"/>
                                      </p:to>
                                    </p:set>
                                  </p:childTnLst>
                                </p:cTn>
                              </p:par>
                              <p:par>
                                <p:cTn id="24" presetID="3" presetClass="exit" presetSubtype="0" fill="hold" grpId="1" nodeType="withEffect">
                                  <p:stCondLst>
                                    <p:cond delay="1000"/>
                                  </p:stCondLst>
                                  <p:childTnLst>
                                    <p:set>
                                      <p:cBhvr>
                                        <p:cTn id="25" dur="1" fill="hold">
                                          <p:stCondLst>
                                            <p:cond delay="0"/>
                                          </p:stCondLst>
                                        </p:cTn>
                                        <p:tgtEl>
                                          <p:spTgt spid="13357"/>
                                        </p:tgtEl>
                                        <p:attrNameLst>
                                          <p:attrName>style.visibility</p:attrName>
                                        </p:attrNameLst>
                                      </p:cBhvr>
                                      <p:to>
                                        <p:strVal val="hidden"/>
                                      </p:to>
                                    </p:set>
                                  </p:childTnLst>
                                </p:cTn>
                              </p:par>
                              <p:par>
                                <p:cTn id="26" presetID="1" presetClass="entr" presetSubtype="0" fill="hold" nodeType="withEffect">
                                  <p:stCondLst>
                                    <p:cond delay="1000"/>
                                  </p:stCondLst>
                                  <p:childTnLst>
                                    <p:set>
                                      <p:cBhvr>
                                        <p:cTn id="27" dur="1" fill="hold">
                                          <p:stCondLst>
                                            <p:cond delay="0"/>
                                          </p:stCondLst>
                                        </p:cTn>
                                        <p:tgtEl>
                                          <p:spTgt spid="6"/>
                                        </p:tgtEl>
                                        <p:attrNameLst>
                                          <p:attrName>style.visibility</p:attrName>
                                        </p:attrNameLst>
                                      </p:cBhvr>
                                      <p:to>
                                        <p:strVal val="visible"/>
                                      </p:to>
                                    </p:set>
                                  </p:childTnLst>
                                </p:cTn>
                              </p:par>
                              <p:par>
                                <p:cTn id="28" presetID="3" presetClass="entr" presetSubtype="0" fill="hold" grpId="0" nodeType="withEffect">
                                  <p:stCondLst>
                                    <p:cond delay="1000"/>
                                  </p:stCondLst>
                                  <p:childTnLst>
                                    <p:set>
                                      <p:cBhvr>
                                        <p:cTn id="29" dur="1" fill="hold">
                                          <p:stCondLst>
                                            <p:cond delay="0"/>
                                          </p:stCondLst>
                                        </p:cTn>
                                        <p:tgtEl>
                                          <p:spTgt spid="13358"/>
                                        </p:tgtEl>
                                        <p:attrNameLst>
                                          <p:attrName>style.visibility</p:attrName>
                                        </p:attrNameLst>
                                      </p:cBhvr>
                                      <p:to>
                                        <p:strVal val="visible"/>
                                      </p:to>
                                    </p:set>
                                  </p:childTnLst>
                                </p:cTn>
                              </p:par>
                              <p:par>
                                <p:cTn id="30" presetID="23" presetClass="entr" presetSubtype="16" fill="hold" grpId="0" nodeType="withEffect">
                                  <p:stCondLst>
                                    <p:cond delay="0"/>
                                  </p:stCondLst>
                                  <p:childTnLst>
                                    <p:set>
                                      <p:cBhvr>
                                        <p:cTn id="31" dur="1" fill="hold">
                                          <p:stCondLst>
                                            <p:cond delay="0"/>
                                          </p:stCondLst>
                                        </p:cTn>
                                        <p:tgtEl>
                                          <p:spTgt spid="13360"/>
                                        </p:tgtEl>
                                        <p:attrNameLst>
                                          <p:attrName>style.visibility</p:attrName>
                                        </p:attrNameLst>
                                      </p:cBhvr>
                                      <p:to>
                                        <p:strVal val="visible"/>
                                      </p:to>
                                    </p:set>
                                    <p:anim calcmode="lin" valueType="num">
                                      <p:cBhvr>
                                        <p:cTn id="32" dur="500" fill="hold"/>
                                        <p:tgtEl>
                                          <p:spTgt spid="13360"/>
                                        </p:tgtEl>
                                        <p:attrNameLst>
                                          <p:attrName>ppt_w</p:attrName>
                                        </p:attrNameLst>
                                      </p:cBhvr>
                                      <p:tavLst>
                                        <p:tav tm="0">
                                          <p:val>
                                            <p:fltVal val="0"/>
                                          </p:val>
                                        </p:tav>
                                        <p:tav tm="100000">
                                          <p:val>
                                            <p:strVal val="#ppt_w"/>
                                          </p:val>
                                        </p:tav>
                                      </p:tavLst>
                                    </p:anim>
                                    <p:anim calcmode="lin" valueType="num">
                                      <p:cBhvr>
                                        <p:cTn id="33" dur="500" fill="hold"/>
                                        <p:tgtEl>
                                          <p:spTgt spid="133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2" name="wind.wav"/>
                                        </p:tgtEl>
                                      </p:cMediaNode>
                                    </p:audio>
                                  </p:subTnLst>
                                </p:cTn>
                              </p:par>
                              <p:par>
                                <p:cTn id="34" presetID="23" presetClass="entr" presetSubtype="16" fill="hold" grpId="0" nodeType="withEffect">
                                  <p:stCondLst>
                                    <p:cond delay="0"/>
                                  </p:stCondLst>
                                  <p:childTnLst>
                                    <p:set>
                                      <p:cBhvr>
                                        <p:cTn id="35" dur="1" fill="hold">
                                          <p:stCondLst>
                                            <p:cond delay="0"/>
                                          </p:stCondLst>
                                        </p:cTn>
                                        <p:tgtEl>
                                          <p:spTgt spid="13361"/>
                                        </p:tgtEl>
                                        <p:attrNameLst>
                                          <p:attrName>style.visibility</p:attrName>
                                        </p:attrNameLst>
                                      </p:cBhvr>
                                      <p:to>
                                        <p:strVal val="visible"/>
                                      </p:to>
                                    </p:set>
                                    <p:anim calcmode="lin" valueType="num">
                                      <p:cBhvr>
                                        <p:cTn id="36" dur="500" fill="hold"/>
                                        <p:tgtEl>
                                          <p:spTgt spid="13361"/>
                                        </p:tgtEl>
                                        <p:attrNameLst>
                                          <p:attrName>ppt_w</p:attrName>
                                        </p:attrNameLst>
                                      </p:cBhvr>
                                      <p:tavLst>
                                        <p:tav tm="0">
                                          <p:val>
                                            <p:fltVal val="0"/>
                                          </p:val>
                                        </p:tav>
                                        <p:tav tm="100000">
                                          <p:val>
                                            <p:strVal val="#ppt_w"/>
                                          </p:val>
                                        </p:tav>
                                      </p:tavLst>
                                    </p:anim>
                                    <p:anim calcmode="lin" valueType="num">
                                      <p:cBhvr>
                                        <p:cTn id="37" dur="500" fill="hold"/>
                                        <p:tgtEl>
                                          <p:spTgt spid="1336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2" name="wind.wav"/>
                                        </p:tgtEl>
                                      </p:cMediaNode>
                                    </p:audio>
                                  </p:subTnLst>
                                </p:cTn>
                              </p:par>
                            </p:childTnLst>
                          </p:cTn>
                        </p:par>
                        <p:par>
                          <p:cTn id="38" fill="hold" nodeType="afterGroup">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1336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36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par>
                          <p:cTn id="52" fill="hold" nodeType="afterGroup">
                            <p:stCondLst>
                              <p:cond delay="0"/>
                            </p:stCondLst>
                            <p:childTnLst>
                              <p:par>
                                <p:cTn id="53" presetID="12" presetClass="entr" presetSubtype="8" fill="hold" grpId="0" nodeType="afterEffect">
                                  <p:stCondLst>
                                    <p:cond delay="0"/>
                                  </p:stCondLst>
                                  <p:childTnLst>
                                    <p:set>
                                      <p:cBhvr>
                                        <p:cTn id="54" dur="1" fill="hold">
                                          <p:stCondLst>
                                            <p:cond delay="0"/>
                                          </p:stCondLst>
                                        </p:cTn>
                                        <p:tgtEl>
                                          <p:spTgt spid="13348"/>
                                        </p:tgtEl>
                                        <p:attrNameLst>
                                          <p:attrName>style.visibility</p:attrName>
                                        </p:attrNameLst>
                                      </p:cBhvr>
                                      <p:to>
                                        <p:strVal val="visible"/>
                                      </p:to>
                                    </p:set>
                                    <p:animEffect transition="in" filter="slide(fromLeft)">
                                      <p:cBhvr>
                                        <p:cTn id="55" dur="500"/>
                                        <p:tgtEl>
                                          <p:spTgt spid="13348"/>
                                        </p:tgtEl>
                                      </p:cBhvr>
                                    </p:animEffec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par>
                          <p:cTn id="59" fill="hold" nodeType="afterGroup">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13349"/>
                                        </p:tgtEl>
                                        <p:attrNameLst>
                                          <p:attrName>style.visibility</p:attrName>
                                        </p:attrNameLst>
                                      </p:cBhvr>
                                      <p:to>
                                        <p:strVal val="visible"/>
                                      </p:to>
                                    </p:set>
                                    <p:animEffect transition="in" filter="slide(fromLeft)">
                                      <p:cBhvr>
                                        <p:cTn id="62" dur="500"/>
                                        <p:tgtEl>
                                          <p:spTgt spid="13349"/>
                                        </p:tgtEl>
                                      </p:cBhvr>
                                    </p:animEffect>
                                  </p:child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0"/>
                                          </p:stCondLst>
                                        </p:cTn>
                                        <p:tgtEl>
                                          <p:spTgt spid="13346"/>
                                        </p:tgtEl>
                                        <p:attrNameLst>
                                          <p:attrName>style.visibility</p:attrName>
                                        </p:attrNameLst>
                                      </p:cBhvr>
                                      <p:to>
                                        <p:strVal val="visible"/>
                                      </p:to>
                                    </p:set>
                                  </p:childTnLst>
                                </p:cTn>
                              </p:par>
                            </p:childTnLst>
                          </p:cTn>
                        </p:par>
                        <p:par>
                          <p:cTn id="66" fill="hold" nodeType="afterGroup">
                            <p:stCondLst>
                              <p:cond delay="1000"/>
                            </p:stCondLst>
                            <p:childTnLst>
                              <p:par>
                                <p:cTn id="67" presetID="26" presetClass="emph" presetSubtype="0" fill="hold" grpId="1" nodeType="afterEffect">
                                  <p:stCondLst>
                                    <p:cond delay="0"/>
                                  </p:stCondLst>
                                  <p:childTnLst>
                                    <p:animEffect transition="out" filter="fade">
                                      <p:cBhvr>
                                        <p:cTn id="68" dur="500" tmFilter="0, 0; .2, .5; .8, .5; 1, 0"/>
                                        <p:tgtEl>
                                          <p:spTgt spid="13346"/>
                                        </p:tgtEl>
                                      </p:cBhvr>
                                    </p:animEffect>
                                    <p:animScale>
                                      <p:cBhvr>
                                        <p:cTn id="69" dur="250" autoRev="1" fill="hold"/>
                                        <p:tgtEl>
                                          <p:spTgt spid="13346"/>
                                        </p:tgtEl>
                                      </p:cBhvr>
                                      <p:by x="105000" y="105000"/>
                                    </p:animScale>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2" fill="hold" grpId="0" nodeType="clickEffect">
                                  <p:stCondLst>
                                    <p:cond delay="0"/>
                                  </p:stCondLst>
                                  <p:childTnLst>
                                    <p:set>
                                      <p:cBhvr>
                                        <p:cTn id="73" dur="1" fill="hold">
                                          <p:stCondLst>
                                            <p:cond delay="0"/>
                                          </p:stCondLst>
                                        </p:cTn>
                                        <p:tgtEl>
                                          <p:spTgt spid="13351"/>
                                        </p:tgtEl>
                                        <p:attrNameLst>
                                          <p:attrName>style.visibility</p:attrName>
                                        </p:attrNameLst>
                                      </p:cBhvr>
                                      <p:to>
                                        <p:strVal val="visible"/>
                                      </p:to>
                                    </p:set>
                                    <p:animEffect transition="in" filter="slide(fromRight)">
                                      <p:cBhvr>
                                        <p:cTn id="74" dur="500"/>
                                        <p:tgtEl>
                                          <p:spTgt spid="13351"/>
                                        </p:tgtEl>
                                      </p:cBhvr>
                                    </p:animEffect>
                                  </p:childTnLst>
                                </p:cTn>
                              </p:par>
                            </p:childTnLst>
                          </p:cTn>
                        </p:par>
                        <p:par>
                          <p:cTn id="75" fill="hold" nodeType="afterGroup">
                            <p:stCondLst>
                              <p:cond delay="500"/>
                            </p:stCondLst>
                            <p:childTnLst>
                              <p:par>
                                <p:cTn id="76" presetID="12" presetClass="entr" presetSubtype="2" fill="hold" grpId="0" nodeType="afterEffect">
                                  <p:stCondLst>
                                    <p:cond delay="0"/>
                                  </p:stCondLst>
                                  <p:childTnLst>
                                    <p:set>
                                      <p:cBhvr>
                                        <p:cTn id="77" dur="1" fill="hold">
                                          <p:stCondLst>
                                            <p:cond delay="0"/>
                                          </p:stCondLst>
                                        </p:cTn>
                                        <p:tgtEl>
                                          <p:spTgt spid="13350"/>
                                        </p:tgtEl>
                                        <p:attrNameLst>
                                          <p:attrName>style.visibility</p:attrName>
                                        </p:attrNameLst>
                                      </p:cBhvr>
                                      <p:to>
                                        <p:strVal val="visible"/>
                                      </p:to>
                                    </p:set>
                                    <p:animEffect transition="in" filter="slide(fromRight)">
                                      <p:cBhvr>
                                        <p:cTn id="78" dur="500"/>
                                        <p:tgtEl>
                                          <p:spTgt spid="13350"/>
                                        </p:tgtEl>
                                      </p:cBhvr>
                                    </p:animEffect>
                                  </p:childTnLst>
                                </p:cTn>
                              </p:par>
                            </p:childTnLst>
                          </p:cTn>
                        </p:par>
                        <p:par>
                          <p:cTn id="79" fill="hold" nodeType="afterGroup">
                            <p:stCondLst>
                              <p:cond delay="1000"/>
                            </p:stCondLst>
                            <p:childTnLst>
                              <p:par>
                                <p:cTn id="80" presetID="26" presetClass="emph" presetSubtype="0" fill="hold" nodeType="afterEffect">
                                  <p:stCondLst>
                                    <p:cond delay="0"/>
                                  </p:stCondLst>
                                  <p:childTnLst>
                                    <p:animEffect transition="out" filter="fade">
                                      <p:cBhvr>
                                        <p:cTn id="81" dur="500" tmFilter="0, 0; .2, .5; .8, .5; 1, 0"/>
                                        <p:tgtEl>
                                          <p:spTgt spid="8"/>
                                        </p:tgtEl>
                                      </p:cBhvr>
                                    </p:animEffect>
                                    <p:animScale>
                                      <p:cBhvr>
                                        <p:cTn id="82"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0" grpId="0" animBg="1"/>
      <p:bldP spid="13360" grpId="1" animBg="1"/>
      <p:bldP spid="13361" grpId="0" animBg="1"/>
      <p:bldP spid="13361" grpId="1" animBg="1"/>
      <p:bldP spid="13346" grpId="0" animBg="1"/>
      <p:bldP spid="13346" grpId="1" animBg="1"/>
      <p:bldP spid="13348" grpId="0" animBg="1"/>
      <p:bldP spid="13349" grpId="0" animBg="1"/>
      <p:bldP spid="13350" grpId="0" animBg="1"/>
      <p:bldP spid="13351" grpId="0" animBg="1"/>
      <p:bldP spid="13356" grpId="0" animBg="1"/>
      <p:bldP spid="13356" grpId="1" animBg="1"/>
      <p:bldP spid="13357" grpId="0" animBg="1"/>
      <p:bldP spid="13357" grpId="1" animBg="1"/>
      <p:bldP spid="13358" grpId="0" animBg="1"/>
      <p:bldP spid="133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WordArt 6"/>
          <p:cNvSpPr>
            <a:spLocks noChangeArrowheads="1" noChangeShapeType="1" noTextEdit="1"/>
          </p:cNvSpPr>
          <p:nvPr/>
        </p:nvSpPr>
        <p:spPr bwMode="auto">
          <a:xfrm>
            <a:off x="4356100" y="1916113"/>
            <a:ext cx="3887788" cy="936625"/>
          </a:xfrm>
          <a:prstGeom prst="rect">
            <a:avLst/>
          </a:prstGeom>
        </p:spPr>
        <p:txBody>
          <a:bodyPr wrap="none" fromWordArt="1">
            <a:prstTxWarp prst="textPlain">
              <a:avLst>
                <a:gd name="adj" fmla="val 50000"/>
              </a:avLst>
            </a:prstTxWarp>
          </a:bodyPr>
          <a:lstStyle/>
          <a:p>
            <a:pPr algn="ctr">
              <a:defRPr/>
            </a:pPr>
            <a:r>
              <a:rPr lang="en-US" altLang="zh-CN" sz="3600" kern="10">
                <a:ln w="25400">
                  <a:solidFill>
                    <a:schemeClr val="bg1"/>
                  </a:solidFill>
                  <a:round/>
                  <a:headEnd/>
                  <a:tailEnd/>
                </a:ln>
                <a:solidFill>
                  <a:srgbClr val="FF0000"/>
                </a:solidFill>
                <a:latin typeface="华文行楷"/>
                <a:ea typeface="华文行楷"/>
              </a:rPr>
              <a:t>——</a:t>
            </a:r>
            <a:r>
              <a:rPr lang="zh-CN" altLang="en-US" sz="3600" kern="10">
                <a:ln w="25400">
                  <a:solidFill>
                    <a:schemeClr val="bg1"/>
                  </a:solidFill>
                  <a:round/>
                  <a:headEnd/>
                  <a:tailEnd/>
                </a:ln>
                <a:solidFill>
                  <a:srgbClr val="FF0000"/>
                </a:solidFill>
                <a:latin typeface="华文行楷"/>
                <a:ea typeface="华文行楷"/>
              </a:rPr>
              <a:t>电场</a:t>
            </a:r>
          </a:p>
        </p:txBody>
      </p:sp>
      <p:sp>
        <p:nvSpPr>
          <p:cNvPr id="10247" name="Text Box 7" descr="实心菱形"/>
          <p:cNvSpPr txBox="1">
            <a:spLocks noChangeArrowheads="1"/>
          </p:cNvSpPr>
          <p:nvPr/>
        </p:nvSpPr>
        <p:spPr bwMode="auto">
          <a:xfrm>
            <a:off x="457200" y="4114800"/>
            <a:ext cx="8208963" cy="1997075"/>
          </a:xfrm>
          <a:prstGeom prst="rect">
            <a:avLst/>
          </a:prstGeom>
          <a:noFill/>
          <a:ln w="76200" cmpd="tri">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a:latin typeface="华文楷体" pitchFamily="2" charset="-122"/>
                <a:ea typeface="华文楷体" pitchFamily="2" charset="-122"/>
              </a:rPr>
              <a:t>　</a:t>
            </a:r>
            <a:r>
              <a:rPr lang="zh-CN" altLang="en-US" sz="4000" b="1">
                <a:latin typeface="华文楷体" pitchFamily="2" charset="-122"/>
                <a:ea typeface="华文楷体" pitchFamily="2" charset="-122"/>
              </a:rPr>
              <a:t>　电场的一个重要性质：电场对放入其中的电荷有力的作用，这种力叫做电场力．</a:t>
            </a:r>
            <a:r>
              <a:rPr lang="zh-CN" altLang="en-US" b="1">
                <a:latin typeface="华文楷体" pitchFamily="2" charset="-122"/>
                <a:ea typeface="华文楷体" pitchFamily="2" charset="-122"/>
              </a:rPr>
              <a:t> </a:t>
            </a:r>
          </a:p>
        </p:txBody>
      </p:sp>
      <p:sp>
        <p:nvSpPr>
          <p:cNvPr id="18436" name="WordArt 9"/>
          <p:cNvSpPr>
            <a:spLocks noChangeArrowheads="1" noChangeShapeType="1" noTextEdit="1"/>
          </p:cNvSpPr>
          <p:nvPr/>
        </p:nvSpPr>
        <p:spPr bwMode="auto">
          <a:xfrm>
            <a:off x="468313" y="1052513"/>
            <a:ext cx="7848600" cy="5048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FFFF00"/>
                  </a:solidFill>
                  <a:round/>
                  <a:headEnd/>
                  <a:tailEnd/>
                </a:ln>
                <a:solidFill>
                  <a:srgbClr val="FF0000"/>
                </a:solidFill>
                <a:latin typeface="黑体"/>
                <a:ea typeface="黑体"/>
              </a:rPr>
              <a:t>电荷周围存在一种特殊物质 </a:t>
            </a:r>
          </a:p>
        </p:txBody>
      </p:sp>
      <p:sp>
        <p:nvSpPr>
          <p:cNvPr id="5" name="Text Box 7" descr="实心菱形"/>
          <p:cNvSpPr txBox="1">
            <a:spLocks noChangeArrowheads="1"/>
          </p:cNvSpPr>
          <p:nvPr/>
        </p:nvSpPr>
        <p:spPr bwMode="auto">
          <a:xfrm>
            <a:off x="428625" y="2928938"/>
            <a:ext cx="8208963" cy="777875"/>
          </a:xfrm>
          <a:prstGeom prst="rect">
            <a:avLst/>
          </a:prstGeom>
          <a:noFill/>
          <a:ln w="76200" cmpd="tri">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a:latin typeface="华文楷体" pitchFamily="2" charset="-122"/>
                <a:ea typeface="华文楷体" pitchFamily="2" charset="-122"/>
              </a:rPr>
              <a:t>　</a:t>
            </a:r>
            <a:r>
              <a:rPr lang="zh-CN" altLang="en-US" sz="4000" b="1">
                <a:latin typeface="华文楷体" pitchFamily="2" charset="-122"/>
                <a:ea typeface="华文楷体" pitchFamily="2" charset="-122"/>
              </a:rPr>
              <a:t>　电场的物质性及特殊性</a:t>
            </a:r>
            <a:endParaRPr lang="zh-CN" altLang="en-US" b="1">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47"/>
                                        </p:tgtEl>
                                        <p:attrNameLst>
                                          <p:attrName>style.visibility</p:attrName>
                                        </p:attrNameLst>
                                      </p:cBhvr>
                                      <p:to>
                                        <p:strVal val="visible"/>
                                      </p:to>
                                    </p:set>
                                    <p:anim calcmode="lin" valueType="num">
                                      <p:cBhvr additive="base">
                                        <p:cTn id="17" dur="500" fill="hold"/>
                                        <p:tgtEl>
                                          <p:spTgt spid="10247"/>
                                        </p:tgtEl>
                                        <p:attrNameLst>
                                          <p:attrName>ppt_x</p:attrName>
                                        </p:attrNameLst>
                                      </p:cBhvr>
                                      <p:tavLst>
                                        <p:tav tm="0">
                                          <p:val>
                                            <p:strVal val="#ppt_x"/>
                                          </p:val>
                                        </p:tav>
                                        <p:tav tm="100000">
                                          <p:val>
                                            <p:strVal val="#ppt_x"/>
                                          </p:val>
                                        </p:tav>
                                      </p:tavLst>
                                    </p:anim>
                                    <p:anim calcmode="lin" valueType="num">
                                      <p:cBhvr additive="base">
                                        <p:cTn id="18"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4" name="Text Box 14"/>
          <p:cNvSpPr txBox="1">
            <a:spLocks noChangeArrowheads="1"/>
          </p:cNvSpPr>
          <p:nvPr/>
        </p:nvSpPr>
        <p:spPr bwMode="auto">
          <a:xfrm>
            <a:off x="733425" y="1917700"/>
            <a:ext cx="5743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defRPr/>
            </a:pPr>
            <a:r>
              <a:rPr lang="zh-CN" altLang="en-US" sz="4000" b="1" smtClean="0">
                <a:solidFill>
                  <a:srgbClr val="0000FF"/>
                </a:solidFill>
                <a:effectLst>
                  <a:outerShdw blurRad="38100" dist="38100" dir="2700000" algn="tl">
                    <a:srgbClr val="C0C0C0"/>
                  </a:outerShdw>
                </a:effectLst>
              </a:rPr>
              <a:t>基本性质（着手）</a:t>
            </a:r>
          </a:p>
        </p:txBody>
      </p:sp>
      <p:sp>
        <p:nvSpPr>
          <p:cNvPr id="870415" name="Line 15"/>
          <p:cNvSpPr>
            <a:spLocks noChangeShapeType="1"/>
          </p:cNvSpPr>
          <p:nvPr/>
        </p:nvSpPr>
        <p:spPr bwMode="auto">
          <a:xfrm>
            <a:off x="1952625" y="2679700"/>
            <a:ext cx="609600" cy="838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16" name="Text Box 16"/>
          <p:cNvSpPr txBox="1">
            <a:spLocks noChangeArrowheads="1"/>
          </p:cNvSpPr>
          <p:nvPr/>
        </p:nvSpPr>
        <p:spPr bwMode="auto">
          <a:xfrm>
            <a:off x="1800225" y="3594100"/>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defRPr/>
            </a:pPr>
            <a:r>
              <a:rPr lang="zh-CN" altLang="en-US" sz="4000" b="1" smtClean="0">
                <a:solidFill>
                  <a:srgbClr val="0000FF"/>
                </a:solidFill>
                <a:effectLst>
                  <a:outerShdw blurRad="38100" dist="38100" dir="2700000" algn="tl">
                    <a:srgbClr val="C0C0C0"/>
                  </a:outerShdw>
                </a:effectLst>
              </a:rPr>
              <a:t>电荷受力</a:t>
            </a:r>
          </a:p>
        </p:txBody>
      </p:sp>
      <p:sp>
        <p:nvSpPr>
          <p:cNvPr id="870418" name="Text Box 18"/>
          <p:cNvSpPr txBox="1">
            <a:spLocks noChangeArrowheads="1"/>
          </p:cNvSpPr>
          <p:nvPr/>
        </p:nvSpPr>
        <p:spPr bwMode="auto">
          <a:xfrm>
            <a:off x="3324225" y="53467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defRPr/>
            </a:pPr>
            <a:r>
              <a:rPr lang="zh-CN" altLang="en-US" sz="4000" b="1" smtClean="0">
                <a:solidFill>
                  <a:srgbClr val="0000FF"/>
                </a:solidFill>
                <a:effectLst>
                  <a:outerShdw blurRad="38100" dist="38100" dir="2700000" algn="tl">
                    <a:srgbClr val="C0C0C0"/>
                  </a:outerShdw>
                </a:effectLst>
              </a:rPr>
              <a:t>认识电场</a:t>
            </a:r>
          </a:p>
        </p:txBody>
      </p:sp>
      <p:sp>
        <p:nvSpPr>
          <p:cNvPr id="870420" name="Line 20"/>
          <p:cNvSpPr>
            <a:spLocks noChangeShapeType="1"/>
          </p:cNvSpPr>
          <p:nvPr/>
        </p:nvSpPr>
        <p:spPr bwMode="auto">
          <a:xfrm>
            <a:off x="3705225" y="4356100"/>
            <a:ext cx="609600" cy="838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421" name="Text Box 21"/>
          <p:cNvSpPr txBox="1">
            <a:spLocks noChangeArrowheads="1"/>
          </p:cNvSpPr>
          <p:nvPr/>
        </p:nvSpPr>
        <p:spPr bwMode="auto">
          <a:xfrm>
            <a:off x="3781425" y="3594100"/>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b="1">
                <a:solidFill>
                  <a:srgbClr val="0000FF"/>
                </a:solidFill>
              </a:rPr>
              <a:t>（试探电荷）</a:t>
            </a:r>
          </a:p>
        </p:txBody>
      </p:sp>
      <p:sp>
        <p:nvSpPr>
          <p:cNvPr id="19464" name="WordArt 4"/>
          <p:cNvSpPr>
            <a:spLocks noChangeArrowheads="1" noChangeShapeType="1" noTextEdit="1"/>
          </p:cNvSpPr>
          <p:nvPr/>
        </p:nvSpPr>
        <p:spPr bwMode="auto">
          <a:xfrm>
            <a:off x="2071688" y="714375"/>
            <a:ext cx="4392612" cy="792163"/>
          </a:xfrm>
          <a:prstGeom prst="rect">
            <a:avLst/>
          </a:prstGeom>
        </p:spPr>
        <p:txBody>
          <a:bodyPr wrap="none" fromWordArt="1">
            <a:prstTxWarp prst="textPlain">
              <a:avLst>
                <a:gd name="adj" fmla="val 50000"/>
              </a:avLst>
            </a:prstTxWarp>
          </a:bodyPr>
          <a:lstStyle/>
          <a:p>
            <a:pPr algn="ctr"/>
            <a:r>
              <a:rPr lang="zh-CN" altLang="en-US" sz="3600" kern="10">
                <a:ln w="22225">
                  <a:solidFill>
                    <a:schemeClr val="bg1"/>
                  </a:solidFill>
                  <a:round/>
                  <a:headEnd/>
                  <a:tailEnd/>
                </a:ln>
                <a:solidFill>
                  <a:srgbClr val="FF00FF"/>
                </a:solidFill>
                <a:effectLst>
                  <a:outerShdw dist="35921" dir="2700000" algn="ctr" rotWithShape="0">
                    <a:srgbClr val="C0C0C0">
                      <a:alpha val="79999"/>
                    </a:srgbClr>
                  </a:outerShdw>
                </a:effectLst>
                <a:latin typeface="华文琥珀"/>
                <a:ea typeface="华文琥珀"/>
              </a:rPr>
              <a:t>研究方法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70414"/>
                                        </p:tgtEl>
                                        <p:attrNameLst>
                                          <p:attrName>style.visibility</p:attrName>
                                        </p:attrNameLst>
                                      </p:cBhvr>
                                      <p:to>
                                        <p:strVal val="visible"/>
                                      </p:to>
                                    </p:set>
                                    <p:anim calcmode="lin" valueType="num">
                                      <p:cBhvr>
                                        <p:cTn id="7" dur="500" fill="hold"/>
                                        <p:tgtEl>
                                          <p:spTgt spid="8704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70414"/>
                                        </p:tgtEl>
                                        <p:attrNameLst>
                                          <p:attrName>ppt_y</p:attrName>
                                        </p:attrNameLst>
                                      </p:cBhvr>
                                      <p:tavLst>
                                        <p:tav tm="0">
                                          <p:val>
                                            <p:strVal val="#ppt_y"/>
                                          </p:val>
                                        </p:tav>
                                        <p:tav tm="100000">
                                          <p:val>
                                            <p:strVal val="#ppt_y"/>
                                          </p:val>
                                        </p:tav>
                                      </p:tavLst>
                                    </p:anim>
                                    <p:anim calcmode="lin" valueType="num">
                                      <p:cBhvr>
                                        <p:cTn id="9" dur="500" fill="hold"/>
                                        <p:tgtEl>
                                          <p:spTgt spid="8704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704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70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870415"/>
                                        </p:tgtEl>
                                        <p:attrNameLst>
                                          <p:attrName>style.visibility</p:attrName>
                                        </p:attrNameLst>
                                      </p:cBhvr>
                                      <p:to>
                                        <p:strVal val="visible"/>
                                      </p:to>
                                    </p:set>
                                    <p:animEffect transition="in" filter="slide(fromTop)">
                                      <p:cBhvr>
                                        <p:cTn id="16" dur="500"/>
                                        <p:tgtEl>
                                          <p:spTgt spid="8704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870416"/>
                                        </p:tgtEl>
                                        <p:attrNameLst>
                                          <p:attrName>style.visibility</p:attrName>
                                        </p:attrNameLst>
                                      </p:cBhvr>
                                      <p:to>
                                        <p:strVal val="visible"/>
                                      </p:to>
                                    </p:set>
                                    <p:anim calcmode="lin" valueType="num">
                                      <p:cBhvr>
                                        <p:cTn id="21" dur="500" fill="hold"/>
                                        <p:tgtEl>
                                          <p:spTgt spid="87041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870416"/>
                                        </p:tgtEl>
                                        <p:attrNameLst>
                                          <p:attrName>ppt_y</p:attrName>
                                        </p:attrNameLst>
                                      </p:cBhvr>
                                      <p:tavLst>
                                        <p:tav tm="0">
                                          <p:val>
                                            <p:strVal val="#ppt_y"/>
                                          </p:val>
                                        </p:tav>
                                        <p:tav tm="100000">
                                          <p:val>
                                            <p:strVal val="#ppt_y"/>
                                          </p:val>
                                        </p:tav>
                                      </p:tavLst>
                                    </p:anim>
                                    <p:anim calcmode="lin" valueType="num">
                                      <p:cBhvr>
                                        <p:cTn id="23" dur="500" fill="hold"/>
                                        <p:tgtEl>
                                          <p:spTgt spid="87041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87041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8704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870420"/>
                                        </p:tgtEl>
                                        <p:attrNameLst>
                                          <p:attrName>style.visibility</p:attrName>
                                        </p:attrNameLst>
                                      </p:cBhvr>
                                      <p:to>
                                        <p:strVal val="visible"/>
                                      </p:to>
                                    </p:set>
                                    <p:animEffect transition="in" filter="slide(fromTop)">
                                      <p:cBhvr>
                                        <p:cTn id="30" dur="500"/>
                                        <p:tgtEl>
                                          <p:spTgt spid="8704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870418"/>
                                        </p:tgtEl>
                                        <p:attrNameLst>
                                          <p:attrName>style.visibility</p:attrName>
                                        </p:attrNameLst>
                                      </p:cBhvr>
                                      <p:to>
                                        <p:strVal val="visible"/>
                                      </p:to>
                                    </p:set>
                                    <p:anim calcmode="lin" valueType="num">
                                      <p:cBhvr>
                                        <p:cTn id="35" dur="500" fill="hold"/>
                                        <p:tgtEl>
                                          <p:spTgt spid="870418"/>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870418"/>
                                        </p:tgtEl>
                                        <p:attrNameLst>
                                          <p:attrName>ppt_y</p:attrName>
                                        </p:attrNameLst>
                                      </p:cBhvr>
                                      <p:tavLst>
                                        <p:tav tm="0">
                                          <p:val>
                                            <p:strVal val="#ppt_y"/>
                                          </p:val>
                                        </p:tav>
                                        <p:tav tm="100000">
                                          <p:val>
                                            <p:strVal val="#ppt_y"/>
                                          </p:val>
                                        </p:tav>
                                      </p:tavLst>
                                    </p:anim>
                                    <p:anim calcmode="lin" valueType="num">
                                      <p:cBhvr>
                                        <p:cTn id="37" dur="500" fill="hold"/>
                                        <p:tgtEl>
                                          <p:spTgt spid="870418"/>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870418"/>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8704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1" presetClass="entr" presetSubtype="0" fill="hold" grpId="0" nodeType="clickEffect">
                                  <p:stCondLst>
                                    <p:cond delay="0"/>
                                  </p:stCondLst>
                                  <p:childTnLst>
                                    <p:set>
                                      <p:cBhvr>
                                        <p:cTn id="43" dur="1" fill="hold">
                                          <p:stCondLst>
                                            <p:cond delay="0"/>
                                          </p:stCondLst>
                                        </p:cTn>
                                        <p:tgtEl>
                                          <p:spTgt spid="870421"/>
                                        </p:tgtEl>
                                        <p:attrNameLst>
                                          <p:attrName>style.visibility</p:attrName>
                                        </p:attrNameLst>
                                      </p:cBhvr>
                                      <p:to>
                                        <p:strVal val="visible"/>
                                      </p:to>
                                    </p:set>
                                    <p:animEffect transition="in" filter="fade">
                                      <p:cBhvr>
                                        <p:cTn id="44" dur="770" decel="100000"/>
                                        <p:tgtEl>
                                          <p:spTgt spid="870421"/>
                                        </p:tgtEl>
                                      </p:cBhvr>
                                    </p:animEffect>
                                    <p:animScale>
                                      <p:cBhvr>
                                        <p:cTn id="45" dur="770" decel="100000"/>
                                        <p:tgtEl>
                                          <p:spTgt spid="870421"/>
                                        </p:tgtEl>
                                      </p:cBhvr>
                                      <p:from x="10000" y="10000"/>
                                      <p:to x="200000" y="450000"/>
                                    </p:animScale>
                                    <p:animScale>
                                      <p:cBhvr>
                                        <p:cTn id="46" dur="1230" accel="100000" fill="hold">
                                          <p:stCondLst>
                                            <p:cond delay="770"/>
                                          </p:stCondLst>
                                        </p:cTn>
                                        <p:tgtEl>
                                          <p:spTgt spid="870421"/>
                                        </p:tgtEl>
                                      </p:cBhvr>
                                      <p:from x="200000" y="450000"/>
                                      <p:to x="100000" y="100000"/>
                                    </p:animScale>
                                    <p:set>
                                      <p:cBhvr>
                                        <p:cTn id="47" dur="770" fill="hold"/>
                                        <p:tgtEl>
                                          <p:spTgt spid="870421"/>
                                        </p:tgtEl>
                                        <p:attrNameLst>
                                          <p:attrName>ppt_x</p:attrName>
                                        </p:attrNameLst>
                                      </p:cBhvr>
                                      <p:to>
                                        <p:strVal val="(0.5)"/>
                                      </p:to>
                                    </p:set>
                                    <p:anim from="(0.5)" to="(#ppt_x)" calcmode="lin" valueType="num">
                                      <p:cBhvr>
                                        <p:cTn id="48" dur="1230" accel="100000" fill="hold">
                                          <p:stCondLst>
                                            <p:cond delay="770"/>
                                          </p:stCondLst>
                                        </p:cTn>
                                        <p:tgtEl>
                                          <p:spTgt spid="870421"/>
                                        </p:tgtEl>
                                        <p:attrNameLst>
                                          <p:attrName>ppt_x</p:attrName>
                                        </p:attrNameLst>
                                      </p:cBhvr>
                                    </p:anim>
                                    <p:set>
                                      <p:cBhvr>
                                        <p:cTn id="49" dur="770" fill="hold"/>
                                        <p:tgtEl>
                                          <p:spTgt spid="870421"/>
                                        </p:tgtEl>
                                        <p:attrNameLst>
                                          <p:attrName>ppt_y</p:attrName>
                                        </p:attrNameLst>
                                      </p:cBhvr>
                                      <p:to>
                                        <p:strVal val="(#ppt_y+0.4)"/>
                                      </p:to>
                                    </p:set>
                                    <p:anim from="(#ppt_y+0.4)" to="(#ppt_y)" calcmode="lin" valueType="num">
                                      <p:cBhvr>
                                        <p:cTn id="50" dur="1230" accel="100000" fill="hold">
                                          <p:stCondLst>
                                            <p:cond delay="770"/>
                                          </p:stCondLst>
                                        </p:cTn>
                                        <p:tgtEl>
                                          <p:spTgt spid="8704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14" grpId="0"/>
      <p:bldP spid="870415" grpId="0" animBg="1"/>
      <p:bldP spid="870416" grpId="0"/>
      <p:bldP spid="870418" grpId="0"/>
      <p:bldP spid="870420" grpId="0" animBg="1"/>
      <p:bldP spid="87042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650" name="Rectangle 58"/>
          <p:cNvSpPr>
            <a:spLocks noChangeArrowheads="1"/>
          </p:cNvSpPr>
          <p:nvPr/>
        </p:nvSpPr>
        <p:spPr bwMode="auto">
          <a:xfrm>
            <a:off x="0" y="1828800"/>
            <a:ext cx="4895850" cy="4760913"/>
          </a:xfrm>
          <a:prstGeom prst="rect">
            <a:avLst/>
          </a:prstGeom>
          <a:solidFill>
            <a:srgbClr val="FFFFFF">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endParaRPr lang="en-US" altLang="zh-CN" sz="3600" b="1">
              <a:solidFill>
                <a:srgbClr val="FF5050"/>
              </a:solidFill>
            </a:endParaRPr>
          </a:p>
          <a:p>
            <a:pPr>
              <a:spcBef>
                <a:spcPct val="50000"/>
              </a:spcBef>
            </a:pPr>
            <a:endParaRPr lang="en-US" altLang="zh-CN" sz="3600" b="1">
              <a:solidFill>
                <a:srgbClr val="FF5050"/>
              </a:solidFill>
            </a:endParaRPr>
          </a:p>
          <a:p>
            <a:pPr>
              <a:spcBef>
                <a:spcPct val="50000"/>
              </a:spcBef>
            </a:pPr>
            <a:endParaRPr lang="en-US" altLang="zh-CN" sz="3600" b="1">
              <a:solidFill>
                <a:srgbClr val="FF5050"/>
              </a:solidFill>
            </a:endParaRPr>
          </a:p>
          <a:p>
            <a:pPr>
              <a:spcBef>
                <a:spcPct val="50000"/>
              </a:spcBef>
            </a:pPr>
            <a:endParaRPr lang="en-US" altLang="zh-CN" sz="3600" b="1">
              <a:solidFill>
                <a:srgbClr val="FF5050"/>
              </a:solidFill>
            </a:endParaRPr>
          </a:p>
          <a:p>
            <a:pPr>
              <a:spcBef>
                <a:spcPct val="50000"/>
              </a:spcBef>
            </a:pPr>
            <a:endParaRPr lang="en-US" altLang="zh-CN" sz="3600" b="1">
              <a:solidFill>
                <a:srgbClr val="FF5050"/>
              </a:solidFill>
            </a:endParaRPr>
          </a:p>
          <a:p>
            <a:pPr>
              <a:spcBef>
                <a:spcPct val="50000"/>
              </a:spcBef>
            </a:pPr>
            <a:endParaRPr lang="en-US" altLang="zh-CN" sz="3600" b="1">
              <a:solidFill>
                <a:srgbClr val="FF5050"/>
              </a:solidFill>
            </a:endParaRPr>
          </a:p>
        </p:txBody>
      </p:sp>
      <p:sp>
        <p:nvSpPr>
          <p:cNvPr id="878601" name="Rectangle 9"/>
          <p:cNvSpPr>
            <a:spLocks noChangeArrowheads="1"/>
          </p:cNvSpPr>
          <p:nvPr/>
        </p:nvSpPr>
        <p:spPr bwMode="auto">
          <a:xfrm>
            <a:off x="609600" y="7620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3200" b="1">
                <a:solidFill>
                  <a:srgbClr val="000000"/>
                </a:solidFill>
                <a:latin typeface="楷体_GB2312" pitchFamily="49" charset="-122"/>
                <a:ea typeface="黑体" pitchFamily="2" charset="-122"/>
              </a:rPr>
              <a:t>试探电荷（检验电荷）：用来检验电场是否存在及其强弱分布情况的带电小球。</a:t>
            </a:r>
          </a:p>
        </p:txBody>
      </p:sp>
      <p:grpSp>
        <p:nvGrpSpPr>
          <p:cNvPr id="2" name="Group 62"/>
          <p:cNvGrpSpPr>
            <a:grpSpLocks/>
          </p:cNvGrpSpPr>
          <p:nvPr/>
        </p:nvGrpSpPr>
        <p:grpSpPr bwMode="auto">
          <a:xfrm>
            <a:off x="1104900" y="2209800"/>
            <a:ext cx="3695700" cy="4038600"/>
            <a:chOff x="960" y="1392"/>
            <a:chExt cx="1920" cy="2544"/>
          </a:xfrm>
        </p:grpSpPr>
        <p:grpSp>
          <p:nvGrpSpPr>
            <p:cNvPr id="20488" name="Group 60"/>
            <p:cNvGrpSpPr>
              <a:grpSpLocks/>
            </p:cNvGrpSpPr>
            <p:nvPr/>
          </p:nvGrpSpPr>
          <p:grpSpPr bwMode="auto">
            <a:xfrm>
              <a:off x="960" y="1414"/>
              <a:ext cx="1860" cy="2522"/>
              <a:chOff x="2109" y="262"/>
              <a:chExt cx="1860" cy="2522"/>
            </a:xfrm>
          </p:grpSpPr>
          <p:grpSp>
            <p:nvGrpSpPr>
              <p:cNvPr id="20490" name="Group 57"/>
              <p:cNvGrpSpPr>
                <a:grpSpLocks/>
              </p:cNvGrpSpPr>
              <p:nvPr/>
            </p:nvGrpSpPr>
            <p:grpSpPr bwMode="auto">
              <a:xfrm>
                <a:off x="2109" y="262"/>
                <a:ext cx="1860" cy="2522"/>
                <a:chOff x="2109" y="262"/>
                <a:chExt cx="1860" cy="2522"/>
              </a:xfrm>
            </p:grpSpPr>
            <p:grpSp>
              <p:nvGrpSpPr>
                <p:cNvPr id="20492" name="Group 44"/>
                <p:cNvGrpSpPr>
                  <a:grpSpLocks/>
                </p:cNvGrpSpPr>
                <p:nvPr/>
              </p:nvGrpSpPr>
              <p:grpSpPr bwMode="auto">
                <a:xfrm>
                  <a:off x="2109" y="1832"/>
                  <a:ext cx="590" cy="952"/>
                  <a:chOff x="2109" y="1570"/>
                  <a:chExt cx="590" cy="952"/>
                </a:xfrm>
              </p:grpSpPr>
              <p:grpSp>
                <p:nvGrpSpPr>
                  <p:cNvPr id="20499" name="Group 45"/>
                  <p:cNvGrpSpPr>
                    <a:grpSpLocks/>
                  </p:cNvGrpSpPr>
                  <p:nvPr/>
                </p:nvGrpSpPr>
                <p:grpSpPr bwMode="auto">
                  <a:xfrm>
                    <a:off x="2200" y="1842"/>
                    <a:ext cx="499" cy="680"/>
                    <a:chOff x="1519" y="2115"/>
                    <a:chExt cx="499" cy="680"/>
                  </a:xfrm>
                </p:grpSpPr>
                <p:sp>
                  <p:nvSpPr>
                    <p:cNvPr id="878638" name="Rectangle 46"/>
                    <p:cNvSpPr>
                      <a:spLocks noChangeArrowheads="1"/>
                    </p:cNvSpPr>
                    <p:nvPr/>
                  </p:nvSpPr>
                  <p:spPr bwMode="auto">
                    <a:xfrm>
                      <a:off x="1746" y="2115"/>
                      <a:ext cx="92" cy="589"/>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78639" name="AutoShape 47"/>
                    <p:cNvSpPr>
                      <a:spLocks noChangeArrowheads="1"/>
                    </p:cNvSpPr>
                    <p:nvPr/>
                  </p:nvSpPr>
                  <p:spPr bwMode="auto">
                    <a:xfrm flipV="1">
                      <a:off x="1519" y="2704"/>
                      <a:ext cx="499" cy="9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20500" name="Group 48"/>
                  <p:cNvGrpSpPr>
                    <a:grpSpLocks/>
                  </p:cNvGrpSpPr>
                  <p:nvPr/>
                </p:nvGrpSpPr>
                <p:grpSpPr bwMode="auto">
                  <a:xfrm>
                    <a:off x="2109" y="1570"/>
                    <a:ext cx="499" cy="273"/>
                    <a:chOff x="748" y="1570"/>
                    <a:chExt cx="499" cy="273"/>
                  </a:xfrm>
                </p:grpSpPr>
                <p:sp>
                  <p:nvSpPr>
                    <p:cNvPr id="20501" name="Oval 49"/>
                    <p:cNvSpPr>
                      <a:spLocks noChangeArrowheads="1"/>
                    </p:cNvSpPr>
                    <p:nvPr/>
                  </p:nvSpPr>
                  <p:spPr bwMode="auto">
                    <a:xfrm>
                      <a:off x="975" y="1570"/>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0502" name="WordArt 50"/>
                    <p:cNvSpPr>
                      <a:spLocks noChangeArrowheads="1" noChangeShapeType="1" noTextEdit="1"/>
                    </p:cNvSpPr>
                    <p:nvPr/>
                  </p:nvSpPr>
                  <p:spPr bwMode="auto">
                    <a:xfrm>
                      <a:off x="748" y="1616"/>
                      <a:ext cx="197" cy="227"/>
                    </a:xfrm>
                    <a:prstGeom prst="rect">
                      <a:avLst/>
                    </a:prstGeom>
                  </p:spPr>
                  <p:txBody>
                    <a:bodyPr wrap="none" fromWordArt="1">
                      <a:prstTxWarp prst="textPlain">
                        <a:avLst>
                          <a:gd name="adj" fmla="val 50000"/>
                        </a:avLst>
                      </a:prstTxWarp>
                    </a:bodyPr>
                    <a:lstStyle/>
                    <a:p>
                      <a:r>
                        <a:rPr lang="zh-CN" altLang="en-US" sz="3600" b="1" kern="10">
                          <a:ln w="9525">
                            <a:solidFill>
                              <a:schemeClr val="tx1"/>
                            </a:solidFill>
                            <a:round/>
                            <a:headEnd/>
                            <a:tailEnd/>
                          </a:ln>
                          <a:solidFill>
                            <a:srgbClr val="0000FF"/>
                          </a:solidFill>
                          <a:latin typeface="黑体"/>
                          <a:ea typeface="黑体"/>
                        </a:rPr>
                        <a:t>Ａ</a:t>
                      </a:r>
                    </a:p>
                  </p:txBody>
                </p:sp>
              </p:grpSp>
            </p:grpSp>
            <p:grpSp>
              <p:nvGrpSpPr>
                <p:cNvPr id="20493" name="Group 51"/>
                <p:cNvGrpSpPr>
                  <a:grpSpLocks/>
                </p:cNvGrpSpPr>
                <p:nvPr/>
              </p:nvGrpSpPr>
              <p:grpSpPr bwMode="auto">
                <a:xfrm>
                  <a:off x="3198" y="262"/>
                  <a:ext cx="771" cy="1661"/>
                  <a:chOff x="3198" y="0"/>
                  <a:chExt cx="771" cy="1661"/>
                </a:xfrm>
              </p:grpSpPr>
              <p:grpSp>
                <p:nvGrpSpPr>
                  <p:cNvPr id="20495" name="Group 52"/>
                  <p:cNvGrpSpPr>
                    <a:grpSpLocks/>
                  </p:cNvGrpSpPr>
                  <p:nvPr/>
                </p:nvGrpSpPr>
                <p:grpSpPr bwMode="auto">
                  <a:xfrm>
                    <a:off x="3198" y="0"/>
                    <a:ext cx="771" cy="1661"/>
                    <a:chOff x="2472" y="0"/>
                    <a:chExt cx="771" cy="1661"/>
                  </a:xfrm>
                </p:grpSpPr>
                <p:sp>
                  <p:nvSpPr>
                    <p:cNvPr id="20497" name="Oval 53"/>
                    <p:cNvSpPr>
                      <a:spLocks noChangeArrowheads="1"/>
                    </p:cNvSpPr>
                    <p:nvPr/>
                  </p:nvSpPr>
                  <p:spPr bwMode="auto">
                    <a:xfrm>
                      <a:off x="2971" y="1389"/>
                      <a:ext cx="272" cy="272"/>
                    </a:xfrm>
                    <a:prstGeom prst="ellipse">
                      <a:avLst/>
                    </a:prstGeom>
                    <a:gradFill rotWithShape="1">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endParaRPr lang="zh-CN" altLang="zh-CN"/>
                    </a:p>
                  </p:txBody>
                </p:sp>
                <p:sp>
                  <p:nvSpPr>
                    <p:cNvPr id="20498" name="Line 54"/>
                    <p:cNvSpPr>
                      <a:spLocks noChangeShapeType="1"/>
                    </p:cNvSpPr>
                    <p:nvPr/>
                  </p:nvSpPr>
                  <p:spPr bwMode="auto">
                    <a:xfrm>
                      <a:off x="2472" y="0"/>
                      <a:ext cx="589" cy="14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96" name="WordArt 55"/>
                  <p:cNvSpPr>
                    <a:spLocks noChangeArrowheads="1" noChangeShapeType="1" noTextEdit="1"/>
                  </p:cNvSpPr>
                  <p:nvPr/>
                </p:nvSpPr>
                <p:spPr bwMode="auto">
                  <a:xfrm>
                    <a:off x="3787" y="1434"/>
                    <a:ext cx="117" cy="13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sp>
              <p:nvSpPr>
                <p:cNvPr id="20494" name="WordArt 56"/>
                <p:cNvSpPr>
                  <a:spLocks noChangeArrowheads="1" noChangeShapeType="1" noTextEdit="1"/>
                </p:cNvSpPr>
                <p:nvPr/>
              </p:nvSpPr>
              <p:spPr bwMode="auto">
                <a:xfrm>
                  <a:off x="2426" y="1878"/>
                  <a:ext cx="117" cy="136"/>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latin typeface="宋体"/>
                      <a:ea typeface="宋体"/>
                    </a:rPr>
                    <a:t>+</a:t>
                  </a:r>
                  <a:endParaRPr lang="zh-CN" altLang="en-US" sz="3600" kern="10">
                    <a:ln w="9525">
                      <a:solidFill>
                        <a:srgbClr val="FF0000"/>
                      </a:solidFill>
                      <a:round/>
                      <a:headEnd/>
                      <a:tailEnd/>
                    </a:ln>
                    <a:latin typeface="宋体"/>
                    <a:ea typeface="宋体"/>
                  </a:endParaRPr>
                </a:p>
              </p:txBody>
            </p:sp>
          </p:grpSp>
          <p:sp>
            <p:nvSpPr>
              <p:cNvPr id="20491" name="WordArt 59"/>
              <p:cNvSpPr>
                <a:spLocks noChangeArrowheads="1" noChangeShapeType="1" noTextEdit="1"/>
              </p:cNvSpPr>
              <p:nvPr/>
            </p:nvSpPr>
            <p:spPr bwMode="auto">
              <a:xfrm>
                <a:off x="3360" y="1584"/>
                <a:ext cx="238" cy="187"/>
              </a:xfrm>
              <a:prstGeom prst="rect">
                <a:avLst/>
              </a:prstGeom>
            </p:spPr>
            <p:txBody>
              <a:bodyPr wrap="none" fromWordArt="1">
                <a:prstTxWarp prst="textPlain">
                  <a:avLst>
                    <a:gd name="adj" fmla="val 50000"/>
                  </a:avLst>
                </a:prstTxWarp>
              </a:bodyPr>
              <a:lstStyle/>
              <a:p>
                <a:r>
                  <a:rPr lang="zh-CN" altLang="en-US" sz="3600" b="1" kern="10">
                    <a:ln w="9525">
                      <a:solidFill>
                        <a:schemeClr val="tx1"/>
                      </a:solidFill>
                      <a:round/>
                      <a:headEnd/>
                      <a:tailEnd/>
                    </a:ln>
                    <a:solidFill>
                      <a:srgbClr val="0000FF"/>
                    </a:solidFill>
                    <a:latin typeface="黑体"/>
                    <a:ea typeface="黑体"/>
                  </a:rPr>
                  <a:t>Ｂ</a:t>
                </a:r>
              </a:p>
            </p:txBody>
          </p:sp>
        </p:grpSp>
        <p:sp>
          <p:nvSpPr>
            <p:cNvPr id="20489" name="Line 61"/>
            <p:cNvSpPr>
              <a:spLocks noChangeShapeType="1"/>
            </p:cNvSpPr>
            <p:nvPr/>
          </p:nvSpPr>
          <p:spPr bwMode="auto">
            <a:xfrm>
              <a:off x="1056" y="1392"/>
              <a:ext cx="18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8655" name="AutoShape 63"/>
          <p:cNvSpPr>
            <a:spLocks noChangeArrowheads="1"/>
          </p:cNvSpPr>
          <p:nvPr/>
        </p:nvSpPr>
        <p:spPr bwMode="auto">
          <a:xfrm>
            <a:off x="2430463" y="5638800"/>
            <a:ext cx="2217737" cy="685800"/>
          </a:xfrm>
          <a:prstGeom prst="wedgeRoundRectCallout">
            <a:avLst>
              <a:gd name="adj1" fmla="val -62935"/>
              <a:gd name="adj2" fmla="val -123148"/>
              <a:gd name="adj3" fmla="val 16667"/>
            </a:avLst>
          </a:prstGeom>
          <a:solidFill>
            <a:srgbClr val="FFFFCC">
              <a:alpha val="79999"/>
            </a:srgbClr>
          </a:solidFill>
          <a:ln w="9525" algn="ctr">
            <a:solidFill>
              <a:schemeClr val="tx1"/>
            </a:solidFill>
            <a:miter lim="800000"/>
            <a:headEnd/>
            <a:tailEnd/>
          </a:ln>
        </p:spPr>
        <p:txBody>
          <a:bodyPr/>
          <a:lstStyle/>
          <a:p>
            <a:r>
              <a:rPr lang="zh-CN" altLang="en-US" sz="3600" b="1">
                <a:solidFill>
                  <a:srgbClr val="FF3300"/>
                </a:solidFill>
              </a:rPr>
              <a:t>场源电荷</a:t>
            </a:r>
          </a:p>
        </p:txBody>
      </p:sp>
      <p:sp>
        <p:nvSpPr>
          <p:cNvPr id="3" name="AutoShape 63"/>
          <p:cNvSpPr>
            <a:spLocks noChangeArrowheads="1"/>
          </p:cNvSpPr>
          <p:nvPr/>
        </p:nvSpPr>
        <p:spPr bwMode="auto">
          <a:xfrm>
            <a:off x="4876800" y="5105400"/>
            <a:ext cx="2217738" cy="685800"/>
          </a:xfrm>
          <a:prstGeom prst="wedgeRoundRectCallout">
            <a:avLst>
              <a:gd name="adj1" fmla="val -62935"/>
              <a:gd name="adj2" fmla="val -123148"/>
              <a:gd name="adj3" fmla="val 16667"/>
            </a:avLst>
          </a:prstGeom>
          <a:solidFill>
            <a:srgbClr val="FFFFCC">
              <a:alpha val="79999"/>
            </a:srgbClr>
          </a:solidFill>
          <a:ln w="9525" algn="ctr">
            <a:solidFill>
              <a:schemeClr val="tx1"/>
            </a:solidFill>
            <a:miter lim="800000"/>
            <a:headEnd/>
            <a:tailEnd/>
          </a:ln>
        </p:spPr>
        <p:txBody>
          <a:bodyPr/>
          <a:lstStyle/>
          <a:p>
            <a:r>
              <a:rPr lang="zh-CN" altLang="en-US" sz="3600" b="1">
                <a:solidFill>
                  <a:srgbClr val="FF3300"/>
                </a:solidFill>
              </a:rPr>
              <a:t>试探电荷</a:t>
            </a:r>
          </a:p>
        </p:txBody>
      </p:sp>
      <p:sp>
        <p:nvSpPr>
          <p:cNvPr id="878659" name="Rectangle 67"/>
          <p:cNvSpPr>
            <a:spLocks noChangeArrowheads="1"/>
          </p:cNvSpPr>
          <p:nvPr/>
        </p:nvSpPr>
        <p:spPr bwMode="auto">
          <a:xfrm>
            <a:off x="5181600" y="2133600"/>
            <a:ext cx="3657600" cy="3990975"/>
          </a:xfrm>
          <a:prstGeom prst="rect">
            <a:avLst/>
          </a:prstGeom>
          <a:solidFill>
            <a:srgbClr val="FFFF99">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3200" b="1">
                <a:solidFill>
                  <a:srgbClr val="0000FF"/>
                </a:solidFill>
                <a:latin typeface="黑体" pitchFamily="2" charset="-122"/>
                <a:ea typeface="黑体" pitchFamily="2" charset="-122"/>
              </a:rPr>
              <a:t>试探电荷的电荷量和尺寸必须充分小，对金属球</a:t>
            </a:r>
            <a:r>
              <a:rPr lang="en-US" altLang="zh-CN" sz="3200" b="1">
                <a:solidFill>
                  <a:srgbClr val="0000FF"/>
                </a:solidFill>
                <a:latin typeface="黑体" pitchFamily="2" charset="-122"/>
                <a:ea typeface="黑体" pitchFamily="2" charset="-122"/>
              </a:rPr>
              <a:t>A</a:t>
            </a:r>
            <a:r>
              <a:rPr lang="zh-CN" altLang="en-US" sz="3200" b="1">
                <a:solidFill>
                  <a:srgbClr val="0000FF"/>
                </a:solidFill>
                <a:latin typeface="黑体" pitchFamily="2" charset="-122"/>
                <a:ea typeface="黑体" pitchFamily="2" charset="-122"/>
              </a:rPr>
              <a:t>上的电荷分布不产生明显的影响，从而原来的电场不因试探电荷的出现有明显的变化。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78601"/>
                                        </p:tgtEl>
                                        <p:attrNameLst>
                                          <p:attrName>style.visibility</p:attrName>
                                        </p:attrNameLst>
                                      </p:cBhvr>
                                      <p:to>
                                        <p:strVal val="visible"/>
                                      </p:to>
                                    </p:set>
                                    <p:anim calcmode="lin" valueType="num">
                                      <p:cBhvr>
                                        <p:cTn id="7" dur="500" fill="hold"/>
                                        <p:tgtEl>
                                          <p:spTgt spid="8786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78601"/>
                                        </p:tgtEl>
                                        <p:attrNameLst>
                                          <p:attrName>ppt_y</p:attrName>
                                        </p:attrNameLst>
                                      </p:cBhvr>
                                      <p:tavLst>
                                        <p:tav tm="0">
                                          <p:val>
                                            <p:strVal val="#ppt_y"/>
                                          </p:val>
                                        </p:tav>
                                        <p:tav tm="100000">
                                          <p:val>
                                            <p:strVal val="#ppt_y"/>
                                          </p:val>
                                        </p:tav>
                                      </p:tavLst>
                                    </p:anim>
                                    <p:anim calcmode="lin" valueType="num">
                                      <p:cBhvr>
                                        <p:cTn id="9" dur="500" fill="hold"/>
                                        <p:tgtEl>
                                          <p:spTgt spid="8786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786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786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878650"/>
                                        </p:tgtEl>
                                        <p:attrNameLst>
                                          <p:attrName>style.visibility</p:attrName>
                                        </p:attrNameLst>
                                      </p:cBhvr>
                                      <p:to>
                                        <p:strVal val="visible"/>
                                      </p:to>
                                    </p:set>
                                    <p:animEffect transition="in" filter="strips(downRight)">
                                      <p:cBhvr>
                                        <p:cTn id="16" dur="1000"/>
                                        <p:tgtEl>
                                          <p:spTgt spid="878650"/>
                                        </p:tgtEl>
                                      </p:cBhvr>
                                    </p:animEffect>
                                  </p:childTnLst>
                                </p:cTn>
                              </p:par>
                              <p:par>
                                <p:cTn id="17" presetID="18" presetClass="entr" presetSubtype="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downRight)">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878655"/>
                                        </p:tgtEl>
                                        <p:attrNameLst>
                                          <p:attrName>style.visibility</p:attrName>
                                        </p:attrNameLst>
                                      </p:cBhvr>
                                      <p:to>
                                        <p:strVal val="visible"/>
                                      </p:to>
                                    </p:set>
                                    <p:anim calcmode="lin" valueType="num">
                                      <p:cBhvr>
                                        <p:cTn id="24" dur="500" fill="hold"/>
                                        <p:tgtEl>
                                          <p:spTgt spid="878655"/>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78655"/>
                                        </p:tgtEl>
                                        <p:attrNameLst>
                                          <p:attrName>ppt_y</p:attrName>
                                        </p:attrNameLst>
                                      </p:cBhvr>
                                      <p:tavLst>
                                        <p:tav tm="0">
                                          <p:val>
                                            <p:strVal val="#ppt_y"/>
                                          </p:val>
                                        </p:tav>
                                        <p:tav tm="100000">
                                          <p:val>
                                            <p:strVal val="#ppt_y"/>
                                          </p:val>
                                        </p:tav>
                                      </p:tavLst>
                                    </p:anim>
                                    <p:anim calcmode="lin" valueType="num">
                                      <p:cBhvr>
                                        <p:cTn id="26" dur="500" fill="hold"/>
                                        <p:tgtEl>
                                          <p:spTgt spid="878655"/>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78655"/>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786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
                                        </p:tgtEl>
                                        <p:attrNameLst>
                                          <p:attrName>ppt_y</p:attrName>
                                        </p:attrNameLst>
                                      </p:cBhvr>
                                      <p:tavLst>
                                        <p:tav tm="0">
                                          <p:val>
                                            <p:strVal val="#ppt_y"/>
                                          </p:val>
                                        </p:tav>
                                        <p:tav tm="100000">
                                          <p:val>
                                            <p:strVal val="#ppt_y"/>
                                          </p:val>
                                        </p:tav>
                                      </p:tavLst>
                                    </p:anim>
                                    <p:anim calcmode="lin" valueType="num">
                                      <p:cBhvr>
                                        <p:cTn id="3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878659"/>
                                        </p:tgtEl>
                                        <p:attrNameLst>
                                          <p:attrName>style.visibility</p:attrName>
                                        </p:attrNameLst>
                                      </p:cBhvr>
                                      <p:to>
                                        <p:strVal val="visible"/>
                                      </p:to>
                                    </p:set>
                                    <p:animEffect transition="in" filter="strips(downLeft)">
                                      <p:cBhvr>
                                        <p:cTn id="42" dur="500"/>
                                        <p:tgtEl>
                                          <p:spTgt spid="87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650" grpId="0" animBg="1"/>
      <p:bldP spid="878601" grpId="0"/>
      <p:bldP spid="878655" grpId="0" animBg="1"/>
      <p:bldP spid="3" grpId="0" animBg="1"/>
      <p:bldP spid="8786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占位符 1"/>
          <p:cNvSpPr>
            <a:spLocks noGrp="1"/>
          </p:cNvSpPr>
          <p:nvPr>
            <p:ph type="body" sz="quarter" idx="4294967295"/>
          </p:nvPr>
        </p:nvSpPr>
        <p:spPr>
          <a:xfrm>
            <a:off x="609600" y="381000"/>
            <a:ext cx="7772400" cy="5670550"/>
          </a:xfrm>
        </p:spPr>
        <p:txBody>
          <a:bodyPr>
            <a:spAutoFit/>
          </a:bodyPr>
          <a:lstStyle/>
          <a:p>
            <a:pPr eaLnBrk="1" hangingPunct="1">
              <a:lnSpc>
                <a:spcPct val="105000"/>
              </a:lnSpc>
              <a:buFont typeface="Wingdings 2" pitchFamily="18" charset="2"/>
              <a:buNone/>
            </a:pPr>
            <a:endParaRPr lang="en-US" altLang="zh-CN" sz="2400" b="1" smtClean="0">
              <a:solidFill>
                <a:srgbClr val="0033CC"/>
              </a:solidFill>
              <a:cs typeface="Times New Roman" pitchFamily="18" charset="0"/>
            </a:endParaRPr>
          </a:p>
          <a:p>
            <a:pPr eaLnBrk="1" hangingPunct="1">
              <a:lnSpc>
                <a:spcPct val="105000"/>
              </a:lnSpc>
            </a:pPr>
            <a:r>
              <a:rPr lang="zh-CN" altLang="en-US" sz="2400" smtClean="0">
                <a:solidFill>
                  <a:srgbClr val="FF0000"/>
                </a:solidFill>
                <a:latin typeface="黑体" pitchFamily="2" charset="-122"/>
                <a:ea typeface="黑体" pitchFamily="2" charset="-122"/>
                <a:cs typeface="Times New Roman" pitchFamily="18" charset="0"/>
              </a:rPr>
              <a:t>学习目标：</a:t>
            </a:r>
          </a:p>
          <a:p>
            <a:pPr eaLnBrk="1" hangingPunct="1">
              <a:lnSpc>
                <a:spcPct val="105000"/>
              </a:lnSpc>
            </a:pPr>
            <a:r>
              <a:rPr lang="en-US" altLang="zh-CN" sz="2400" smtClean="0">
                <a:latin typeface="黑体" pitchFamily="2" charset="-122"/>
                <a:ea typeface="黑体" pitchFamily="2" charset="-122"/>
                <a:cs typeface="Times New Roman" pitchFamily="18" charset="0"/>
              </a:rPr>
              <a:t>1.</a:t>
            </a:r>
            <a:r>
              <a:rPr lang="zh-CN" altLang="en-US" sz="2400" smtClean="0">
                <a:latin typeface="黑体" pitchFamily="2" charset="-122"/>
                <a:ea typeface="黑体" pitchFamily="2" charset="-122"/>
                <a:cs typeface="Times New Roman" pitchFamily="18" charset="0"/>
              </a:rPr>
              <a:t>知道电荷间的相互作用是通过电场实现的，场与实物是物质存在的两种不同形式．</a:t>
            </a:r>
          </a:p>
          <a:p>
            <a:pPr eaLnBrk="1" hangingPunct="1">
              <a:lnSpc>
                <a:spcPct val="105000"/>
              </a:lnSpc>
            </a:pPr>
            <a:r>
              <a:rPr lang="en-US" altLang="zh-CN" sz="2400" smtClean="0">
                <a:latin typeface="黑体" pitchFamily="2" charset="-122"/>
                <a:ea typeface="黑体" pitchFamily="2" charset="-122"/>
                <a:cs typeface="Times New Roman" pitchFamily="18" charset="0"/>
              </a:rPr>
              <a:t>2</a:t>
            </a:r>
            <a:r>
              <a:rPr lang="zh-CN" altLang="en-US" sz="2400" smtClean="0">
                <a:latin typeface="黑体" pitchFamily="2" charset="-122"/>
                <a:ea typeface="黑体" pitchFamily="2" charset="-122"/>
                <a:cs typeface="Times New Roman" pitchFamily="18" charset="0"/>
              </a:rPr>
              <a:t>．体会用比值定义物理量的方法，理解电场强度的定义、公式、单位、方向．</a:t>
            </a:r>
          </a:p>
          <a:p>
            <a:pPr eaLnBrk="1" hangingPunct="1">
              <a:lnSpc>
                <a:spcPct val="105000"/>
              </a:lnSpc>
            </a:pPr>
            <a:r>
              <a:rPr lang="en-US" altLang="zh-CN" sz="2400" smtClean="0">
                <a:latin typeface="黑体" pitchFamily="2" charset="-122"/>
                <a:ea typeface="黑体" pitchFamily="2" charset="-122"/>
                <a:cs typeface="Times New Roman" pitchFamily="18" charset="0"/>
              </a:rPr>
              <a:t>3</a:t>
            </a:r>
            <a:r>
              <a:rPr lang="zh-CN" altLang="en-US" sz="2400" smtClean="0">
                <a:latin typeface="黑体" pitchFamily="2" charset="-122"/>
                <a:ea typeface="黑体" pitchFamily="2" charset="-122"/>
                <a:cs typeface="Times New Roman" pitchFamily="18" charset="0"/>
              </a:rPr>
              <a:t>．能推导点电荷场强公式，知道叠加原理，并进行简单计算．</a:t>
            </a:r>
          </a:p>
          <a:p>
            <a:pPr eaLnBrk="1" hangingPunct="1">
              <a:lnSpc>
                <a:spcPct val="105000"/>
              </a:lnSpc>
            </a:pPr>
            <a:r>
              <a:rPr lang="en-US" altLang="zh-CN" sz="2400" smtClean="0">
                <a:latin typeface="黑体" pitchFamily="2" charset="-122"/>
                <a:ea typeface="黑体" pitchFamily="2" charset="-122"/>
                <a:cs typeface="Times New Roman" pitchFamily="18" charset="0"/>
              </a:rPr>
              <a:t>4</a:t>
            </a:r>
            <a:r>
              <a:rPr lang="zh-CN" altLang="en-US" sz="2400" smtClean="0">
                <a:latin typeface="黑体" pitchFamily="2" charset="-122"/>
                <a:ea typeface="黑体" pitchFamily="2" charset="-122"/>
                <a:cs typeface="Times New Roman" pitchFamily="18" charset="0"/>
              </a:rPr>
              <a:t>．知道电场线的定义和特点，会用电场线描述电场强度的大小、方向．</a:t>
            </a:r>
          </a:p>
          <a:p>
            <a:pPr eaLnBrk="1" hangingPunct="1">
              <a:lnSpc>
                <a:spcPct val="105000"/>
              </a:lnSpc>
            </a:pPr>
            <a:r>
              <a:rPr lang="zh-CN" altLang="en-US" sz="2400" smtClean="0">
                <a:solidFill>
                  <a:srgbClr val="FF0000"/>
                </a:solidFill>
                <a:latin typeface="黑体" pitchFamily="2" charset="-122"/>
                <a:ea typeface="黑体" pitchFamily="2" charset="-122"/>
                <a:cs typeface="Times New Roman" pitchFamily="18" charset="0"/>
              </a:rPr>
              <a:t>重点难点：</a:t>
            </a:r>
          </a:p>
          <a:p>
            <a:pPr eaLnBrk="1" hangingPunct="1">
              <a:lnSpc>
                <a:spcPct val="105000"/>
              </a:lnSpc>
            </a:pPr>
            <a:r>
              <a:rPr lang="en-US" altLang="zh-CN" sz="2400" smtClean="0">
                <a:latin typeface="黑体" pitchFamily="2" charset="-122"/>
                <a:ea typeface="黑体" pitchFamily="2" charset="-122"/>
                <a:cs typeface="Times New Roman" pitchFamily="18" charset="0"/>
              </a:rPr>
              <a:t>1. </a:t>
            </a:r>
            <a:r>
              <a:rPr lang="zh-CN" altLang="en-US" sz="2400" smtClean="0">
                <a:latin typeface="黑体" pitchFamily="2" charset="-122"/>
                <a:ea typeface="黑体" pitchFamily="2" charset="-122"/>
                <a:cs typeface="Times New Roman" pitchFamily="18" charset="0"/>
              </a:rPr>
              <a:t>对电场强度的理解和对电场线的认识．</a:t>
            </a:r>
          </a:p>
          <a:p>
            <a:pPr eaLnBrk="1" hangingPunct="1">
              <a:lnSpc>
                <a:spcPct val="105000"/>
              </a:lnSpc>
            </a:pPr>
            <a:r>
              <a:rPr lang="en-US" altLang="zh-CN" sz="2400" smtClean="0">
                <a:latin typeface="黑体" pitchFamily="2" charset="-122"/>
                <a:ea typeface="黑体" pitchFamily="2" charset="-122"/>
                <a:cs typeface="Times New Roman" pitchFamily="18" charset="0"/>
              </a:rPr>
              <a:t>2</a:t>
            </a:r>
            <a:r>
              <a:rPr lang="zh-CN" altLang="en-US" sz="2400" smtClean="0">
                <a:latin typeface="黑体" pitchFamily="2" charset="-122"/>
                <a:ea typeface="黑体" pitchFamily="2" charset="-122"/>
                <a:cs typeface="Times New Roman" pitchFamily="18" charset="0"/>
              </a:rPr>
              <a:t>．两个场强公式的应用．</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19"/>
          <p:cNvSpPr>
            <a:spLocks noChangeArrowheads="1"/>
          </p:cNvSpPr>
          <p:nvPr/>
        </p:nvSpPr>
        <p:spPr bwMode="auto">
          <a:xfrm>
            <a:off x="-1571625" y="-1143000"/>
            <a:ext cx="9144000" cy="9144000"/>
          </a:xfrm>
          <a:prstGeom prst="ellipse">
            <a:avLst/>
          </a:prstGeom>
          <a:gradFill rotWithShape="1">
            <a:gsLst>
              <a:gs pos="0">
                <a:schemeClr val="bg1"/>
              </a:gs>
              <a:gs pos="100000">
                <a:schemeClr val="accent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grpSp>
        <p:nvGrpSpPr>
          <p:cNvPr id="21507" name="Group 5"/>
          <p:cNvGrpSpPr>
            <a:grpSpLocks/>
          </p:cNvGrpSpPr>
          <p:nvPr/>
        </p:nvGrpSpPr>
        <p:grpSpPr bwMode="auto">
          <a:xfrm>
            <a:off x="2555875" y="3897313"/>
            <a:ext cx="792163" cy="1079500"/>
            <a:chOff x="1519" y="2115"/>
            <a:chExt cx="499" cy="680"/>
          </a:xfrm>
        </p:grpSpPr>
        <p:sp>
          <p:nvSpPr>
            <p:cNvPr id="11270" name="Rectangle 6"/>
            <p:cNvSpPr>
              <a:spLocks noChangeArrowheads="1"/>
            </p:cNvSpPr>
            <p:nvPr/>
          </p:nvSpPr>
          <p:spPr bwMode="auto">
            <a:xfrm>
              <a:off x="1746" y="2115"/>
              <a:ext cx="91" cy="589"/>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1271" name="AutoShape 7"/>
            <p:cNvSpPr>
              <a:spLocks noChangeArrowheads="1"/>
            </p:cNvSpPr>
            <p:nvPr/>
          </p:nvSpPr>
          <p:spPr bwMode="auto">
            <a:xfrm flipV="1">
              <a:off x="1519" y="2704"/>
              <a:ext cx="499" cy="9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3" name="Group 8"/>
          <p:cNvGrpSpPr>
            <a:grpSpLocks/>
          </p:cNvGrpSpPr>
          <p:nvPr/>
        </p:nvGrpSpPr>
        <p:grpSpPr bwMode="auto">
          <a:xfrm>
            <a:off x="5075238" y="755650"/>
            <a:ext cx="431800" cy="3140075"/>
            <a:chOff x="3197" y="0"/>
            <a:chExt cx="272" cy="1978"/>
          </a:xfrm>
        </p:grpSpPr>
        <p:sp>
          <p:nvSpPr>
            <p:cNvPr id="21540" name="Oval 9"/>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41" name="Line 10"/>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6"/>
          <p:cNvGrpSpPr>
            <a:grpSpLocks/>
          </p:cNvGrpSpPr>
          <p:nvPr/>
        </p:nvGrpSpPr>
        <p:grpSpPr bwMode="auto">
          <a:xfrm>
            <a:off x="5292725" y="755650"/>
            <a:ext cx="1031875" cy="2954338"/>
            <a:chOff x="3334" y="0"/>
            <a:chExt cx="650" cy="1861"/>
          </a:xfrm>
        </p:grpSpPr>
        <p:sp>
          <p:nvSpPr>
            <p:cNvPr id="21538" name="Oval 12"/>
            <p:cNvSpPr>
              <a:spLocks noChangeArrowheads="1"/>
            </p:cNvSpPr>
            <p:nvPr/>
          </p:nvSpPr>
          <p:spPr bwMode="auto">
            <a:xfrm>
              <a:off x="3696" y="1570"/>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39" name="Line 13"/>
            <p:cNvSpPr>
              <a:spLocks noChangeShapeType="1"/>
            </p:cNvSpPr>
            <p:nvPr/>
          </p:nvSpPr>
          <p:spPr bwMode="auto">
            <a:xfrm>
              <a:off x="3334" y="0"/>
              <a:ext cx="453" cy="157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0" name="Group 15"/>
          <p:cNvGrpSpPr>
            <a:grpSpLocks/>
          </p:cNvGrpSpPr>
          <p:nvPr/>
        </p:nvGrpSpPr>
        <p:grpSpPr bwMode="auto">
          <a:xfrm>
            <a:off x="2411413" y="3463925"/>
            <a:ext cx="792162" cy="433388"/>
            <a:chOff x="2245" y="1706"/>
            <a:chExt cx="499" cy="273"/>
          </a:xfrm>
        </p:grpSpPr>
        <p:sp>
          <p:nvSpPr>
            <p:cNvPr id="21536" name="Oval 16"/>
            <p:cNvSpPr>
              <a:spLocks noChangeArrowheads="1"/>
            </p:cNvSpPr>
            <p:nvPr/>
          </p:nvSpPr>
          <p:spPr bwMode="auto">
            <a:xfrm>
              <a:off x="2472" y="1706"/>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37" name="WordArt 17"/>
            <p:cNvSpPr>
              <a:spLocks noChangeArrowheads="1" noChangeShapeType="1" noTextEdit="1"/>
            </p:cNvSpPr>
            <p:nvPr/>
          </p:nvSpPr>
          <p:spPr bwMode="auto">
            <a:xfrm>
              <a:off x="2245" y="1752"/>
              <a:ext cx="197" cy="22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CCFF"/>
                    </a:solidFill>
                    <a:round/>
                    <a:headEnd/>
                    <a:tailEnd/>
                  </a:ln>
                  <a:solidFill>
                    <a:srgbClr val="3366FF"/>
                  </a:solidFill>
                  <a:latin typeface="黑体"/>
                  <a:ea typeface="黑体"/>
                </a:rPr>
                <a:t>Ａ</a:t>
              </a:r>
            </a:p>
          </p:txBody>
        </p:sp>
      </p:grpSp>
      <p:grpSp>
        <p:nvGrpSpPr>
          <p:cNvPr id="6" name="Group 18"/>
          <p:cNvGrpSpPr>
            <a:grpSpLocks/>
          </p:cNvGrpSpPr>
          <p:nvPr/>
        </p:nvGrpSpPr>
        <p:grpSpPr bwMode="auto">
          <a:xfrm>
            <a:off x="3779838" y="755650"/>
            <a:ext cx="431800" cy="3140075"/>
            <a:chOff x="3197" y="0"/>
            <a:chExt cx="272" cy="1978"/>
          </a:xfrm>
        </p:grpSpPr>
        <p:sp>
          <p:nvSpPr>
            <p:cNvPr id="21534" name="Oval 19"/>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35" name="Line 20"/>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1"/>
          <p:cNvGrpSpPr>
            <a:grpSpLocks/>
          </p:cNvGrpSpPr>
          <p:nvPr/>
        </p:nvGrpSpPr>
        <p:grpSpPr bwMode="auto">
          <a:xfrm>
            <a:off x="6443663" y="755650"/>
            <a:ext cx="431800" cy="3140075"/>
            <a:chOff x="3197" y="0"/>
            <a:chExt cx="272" cy="1978"/>
          </a:xfrm>
        </p:grpSpPr>
        <p:sp>
          <p:nvSpPr>
            <p:cNvPr id="21532" name="Oval 22"/>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33" name="Line 23"/>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5"/>
          <p:cNvGrpSpPr>
            <a:grpSpLocks/>
          </p:cNvGrpSpPr>
          <p:nvPr/>
        </p:nvGrpSpPr>
        <p:grpSpPr bwMode="auto">
          <a:xfrm>
            <a:off x="4021138" y="755650"/>
            <a:ext cx="1439862" cy="2811463"/>
            <a:chOff x="2533" y="0"/>
            <a:chExt cx="907" cy="1771"/>
          </a:xfrm>
        </p:grpSpPr>
        <p:sp>
          <p:nvSpPr>
            <p:cNvPr id="21530" name="Oval 25"/>
            <p:cNvSpPr>
              <a:spLocks noChangeArrowheads="1"/>
            </p:cNvSpPr>
            <p:nvPr/>
          </p:nvSpPr>
          <p:spPr bwMode="auto">
            <a:xfrm>
              <a:off x="3152" y="1480"/>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31" name="Line 26"/>
            <p:cNvSpPr>
              <a:spLocks noChangeShapeType="1"/>
            </p:cNvSpPr>
            <p:nvPr/>
          </p:nvSpPr>
          <p:spPr bwMode="auto">
            <a:xfrm>
              <a:off x="2533" y="0"/>
              <a:ext cx="710" cy="15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7"/>
          <p:cNvGrpSpPr>
            <a:grpSpLocks/>
          </p:cNvGrpSpPr>
          <p:nvPr/>
        </p:nvGrpSpPr>
        <p:grpSpPr bwMode="auto">
          <a:xfrm>
            <a:off x="6659563" y="755650"/>
            <a:ext cx="746125" cy="3027363"/>
            <a:chOff x="4195" y="0"/>
            <a:chExt cx="470" cy="1907"/>
          </a:xfrm>
        </p:grpSpPr>
        <p:sp>
          <p:nvSpPr>
            <p:cNvPr id="21528" name="Oval 29"/>
            <p:cNvSpPr>
              <a:spLocks noChangeArrowheads="1"/>
            </p:cNvSpPr>
            <p:nvPr/>
          </p:nvSpPr>
          <p:spPr bwMode="auto">
            <a:xfrm>
              <a:off x="4377" y="1616"/>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29" name="Line 30"/>
            <p:cNvSpPr>
              <a:spLocks noChangeShapeType="1"/>
            </p:cNvSpPr>
            <p:nvPr/>
          </p:nvSpPr>
          <p:spPr bwMode="auto">
            <a:xfrm>
              <a:off x="4195" y="0"/>
              <a:ext cx="318" cy="1661"/>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5" name="Line 32"/>
          <p:cNvSpPr>
            <a:spLocks noChangeShapeType="1"/>
          </p:cNvSpPr>
          <p:nvPr/>
        </p:nvSpPr>
        <p:spPr bwMode="auto">
          <a:xfrm>
            <a:off x="3995738" y="755650"/>
            <a:ext cx="0" cy="15573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33"/>
          <p:cNvSpPr>
            <a:spLocks noChangeShapeType="1"/>
          </p:cNvSpPr>
          <p:nvPr/>
        </p:nvSpPr>
        <p:spPr bwMode="auto">
          <a:xfrm>
            <a:off x="5292725" y="755650"/>
            <a:ext cx="0" cy="15573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34"/>
          <p:cNvSpPr>
            <a:spLocks noChangeShapeType="1"/>
          </p:cNvSpPr>
          <p:nvPr/>
        </p:nvSpPr>
        <p:spPr bwMode="auto">
          <a:xfrm>
            <a:off x="6659563" y="755650"/>
            <a:ext cx="0" cy="15573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39"/>
          <p:cNvGrpSpPr>
            <a:grpSpLocks/>
          </p:cNvGrpSpPr>
          <p:nvPr/>
        </p:nvGrpSpPr>
        <p:grpSpPr bwMode="auto">
          <a:xfrm flipH="1">
            <a:off x="1403350" y="755650"/>
            <a:ext cx="431800" cy="3140075"/>
            <a:chOff x="3197" y="0"/>
            <a:chExt cx="272" cy="1978"/>
          </a:xfrm>
        </p:grpSpPr>
        <p:sp>
          <p:nvSpPr>
            <p:cNvPr id="21526" name="Oval 40"/>
            <p:cNvSpPr>
              <a:spLocks noChangeArrowheads="1"/>
            </p:cNvSpPr>
            <p:nvPr/>
          </p:nvSpPr>
          <p:spPr bwMode="auto">
            <a:xfrm>
              <a:off x="3197" y="1686"/>
              <a:ext cx="272" cy="292"/>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27" name="Line 41"/>
            <p:cNvSpPr>
              <a:spLocks noChangeShapeType="1"/>
            </p:cNvSpPr>
            <p:nvPr/>
          </p:nvSpPr>
          <p:spPr bwMode="auto">
            <a:xfrm flipV="1">
              <a:off x="3333" y="0"/>
              <a:ext cx="0" cy="168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2"/>
          <p:cNvGrpSpPr>
            <a:grpSpLocks/>
          </p:cNvGrpSpPr>
          <p:nvPr/>
        </p:nvGrpSpPr>
        <p:grpSpPr bwMode="auto">
          <a:xfrm flipH="1">
            <a:off x="179388" y="755650"/>
            <a:ext cx="1439862" cy="2811463"/>
            <a:chOff x="2533" y="0"/>
            <a:chExt cx="907" cy="1771"/>
          </a:xfrm>
        </p:grpSpPr>
        <p:sp>
          <p:nvSpPr>
            <p:cNvPr id="21524" name="Oval 43"/>
            <p:cNvSpPr>
              <a:spLocks noChangeArrowheads="1"/>
            </p:cNvSpPr>
            <p:nvPr/>
          </p:nvSpPr>
          <p:spPr bwMode="auto">
            <a:xfrm>
              <a:off x="3152" y="1480"/>
              <a:ext cx="288" cy="291"/>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1525" name="Line 44"/>
            <p:cNvSpPr>
              <a:spLocks noChangeShapeType="1"/>
            </p:cNvSpPr>
            <p:nvPr/>
          </p:nvSpPr>
          <p:spPr bwMode="auto">
            <a:xfrm>
              <a:off x="2533" y="0"/>
              <a:ext cx="710" cy="15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0" name="Line 45"/>
          <p:cNvSpPr>
            <a:spLocks noChangeShapeType="1"/>
          </p:cNvSpPr>
          <p:nvPr/>
        </p:nvSpPr>
        <p:spPr bwMode="auto">
          <a:xfrm>
            <a:off x="1619250" y="755650"/>
            <a:ext cx="0" cy="15573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Text Box 46"/>
          <p:cNvSpPr txBox="1">
            <a:spLocks noChangeArrowheads="1"/>
          </p:cNvSpPr>
          <p:nvPr/>
        </p:nvSpPr>
        <p:spPr bwMode="auto">
          <a:xfrm>
            <a:off x="468313" y="4184650"/>
            <a:ext cx="7989887" cy="2203450"/>
          </a:xfrm>
          <a:prstGeom prst="rect">
            <a:avLst/>
          </a:prstGeom>
          <a:solidFill>
            <a:srgbClr val="FFFF99">
              <a:alpha val="36078"/>
            </a:srgbClr>
          </a:solidFill>
          <a:ln w="38100">
            <a:solidFill>
              <a:srgbClr val="FF0000"/>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latin typeface="黑体" pitchFamily="2" charset="-122"/>
                <a:ea typeface="黑体" pitchFamily="2" charset="-122"/>
              </a:rPr>
              <a:t>　</a:t>
            </a:r>
            <a:r>
              <a:rPr lang="zh-CN" altLang="en-US" sz="3200" b="1">
                <a:solidFill>
                  <a:srgbClr val="FF0000"/>
                </a:solidFill>
                <a:latin typeface="黑体" pitchFamily="2" charset="-122"/>
                <a:ea typeface="黑体" pitchFamily="2" charset="-122"/>
              </a:rPr>
              <a:t>　</a:t>
            </a:r>
            <a:r>
              <a:rPr lang="zh-CN" altLang="en-US" sz="3200" b="1">
                <a:solidFill>
                  <a:schemeClr val="accent2"/>
                </a:solidFill>
                <a:latin typeface="黑体" pitchFamily="2" charset="-122"/>
                <a:ea typeface="黑体" pitchFamily="2" charset="-122"/>
              </a:rPr>
              <a:t>因为电场具有方向性以及各点强弱不同，所以同一电荷</a:t>
            </a:r>
            <a:r>
              <a:rPr lang="en-US" altLang="zh-CN" sz="3200" b="1">
                <a:solidFill>
                  <a:schemeClr val="accent2"/>
                </a:solidFill>
                <a:latin typeface="黑体" pitchFamily="2" charset="-122"/>
                <a:ea typeface="黑体" pitchFamily="2" charset="-122"/>
              </a:rPr>
              <a:t>q</a:t>
            </a:r>
            <a:r>
              <a:rPr lang="zh-CN" altLang="en-US" sz="3200" b="1">
                <a:solidFill>
                  <a:schemeClr val="accent2"/>
                </a:solidFill>
                <a:latin typeface="黑体" pitchFamily="2" charset="-122"/>
                <a:ea typeface="黑体" pitchFamily="2" charset="-122"/>
              </a:rPr>
              <a:t>在电场中不同点受到的电场力的方向和大小不同，我们用</a:t>
            </a:r>
            <a:r>
              <a:rPr lang="zh-CN" altLang="en-US" sz="3600" b="1">
                <a:solidFill>
                  <a:srgbClr val="FF0000"/>
                </a:solidFill>
                <a:latin typeface="黑体" pitchFamily="2" charset="-122"/>
                <a:ea typeface="黑体" pitchFamily="2" charset="-122"/>
              </a:rPr>
              <a:t>电场强度</a:t>
            </a:r>
            <a:r>
              <a:rPr lang="zh-CN" altLang="en-US" sz="3200" b="1">
                <a:solidFill>
                  <a:schemeClr val="accent2"/>
                </a:solidFill>
                <a:latin typeface="黑体" pitchFamily="2" charset="-122"/>
                <a:ea typeface="黑体" pitchFamily="2" charset="-122"/>
              </a:rPr>
              <a:t>来表示电场的强弱和方向．</a:t>
            </a:r>
          </a:p>
        </p:txBody>
      </p:sp>
      <p:sp>
        <p:nvSpPr>
          <p:cNvPr id="11268" name="Text Box 4"/>
          <p:cNvSpPr txBox="1">
            <a:spLocks noChangeArrowheads="1"/>
          </p:cNvSpPr>
          <p:nvPr/>
        </p:nvSpPr>
        <p:spPr bwMode="auto">
          <a:xfrm>
            <a:off x="539750" y="1160463"/>
            <a:ext cx="79200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a:t>　　　</a:t>
            </a:r>
            <a:r>
              <a:rPr lang="zh-CN" altLang="en-US" sz="4000">
                <a:latin typeface="华文新魏" pitchFamily="2" charset="-122"/>
                <a:ea typeface="华文新魏" pitchFamily="2" charset="-122"/>
              </a:rPr>
              <a:t>同一电荷</a:t>
            </a:r>
            <a:r>
              <a:rPr lang="en-US" altLang="zh-CN" sz="4000">
                <a:latin typeface="华文新魏" pitchFamily="2" charset="-122"/>
                <a:ea typeface="华文新魏" pitchFamily="2" charset="-122"/>
              </a:rPr>
              <a:t>q</a:t>
            </a:r>
            <a:r>
              <a:rPr lang="zh-CN" altLang="en-US" sz="4000">
                <a:latin typeface="华文新魏" pitchFamily="2" charset="-122"/>
                <a:ea typeface="华文新魏" pitchFamily="2" charset="-122"/>
              </a:rPr>
              <a:t>在电场中不同点受到的电场力的方向和大小一般不同，这是什么因素造成的？</a:t>
            </a:r>
            <a:r>
              <a:rPr lang="zh-CN" altLang="en-US" sz="4400">
                <a:latin typeface="华文楷体" pitchFamily="2" charset="-122"/>
                <a:ea typeface="华文楷体" pitchFamily="2" charset="-122"/>
              </a:rPr>
              <a:t> </a:t>
            </a:r>
          </a:p>
        </p:txBody>
      </p:sp>
      <p:sp>
        <p:nvSpPr>
          <p:cNvPr id="11312" name="WordArt 48"/>
          <p:cNvSpPr>
            <a:spLocks noChangeArrowheads="1" noChangeShapeType="1" noTextEdit="1"/>
          </p:cNvSpPr>
          <p:nvPr/>
        </p:nvSpPr>
        <p:spPr bwMode="auto">
          <a:xfrm>
            <a:off x="2916238" y="3536950"/>
            <a:ext cx="185737" cy="21590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312"/>
                                        </p:tgtEl>
                                        <p:attrNameLst>
                                          <p:attrName>style.visibility</p:attrName>
                                        </p:attrNameLst>
                                      </p:cBhvr>
                                      <p:to>
                                        <p:strVal val="visible"/>
                                      </p:to>
                                    </p:set>
                                    <p:anim calcmode="lin" valueType="num">
                                      <p:cBhvr additive="base">
                                        <p:cTn id="7" dur="500" fill="hold"/>
                                        <p:tgtEl>
                                          <p:spTgt spid="11312"/>
                                        </p:tgtEl>
                                        <p:attrNameLst>
                                          <p:attrName>ppt_x</p:attrName>
                                        </p:attrNameLst>
                                      </p:cBhvr>
                                      <p:tavLst>
                                        <p:tav tm="0">
                                          <p:val>
                                            <p:strVal val="#ppt_x"/>
                                          </p:val>
                                        </p:tav>
                                        <p:tav tm="100000">
                                          <p:val>
                                            <p:strVal val="#ppt_x"/>
                                          </p:val>
                                        </p:tav>
                                      </p:tavLst>
                                    </p:anim>
                                    <p:anim calcmode="lin" valueType="num">
                                      <p:cBhvr additive="base">
                                        <p:cTn id="8" dur="500" fill="hold"/>
                                        <p:tgtEl>
                                          <p:spTgt spid="1131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fltVal val="0"/>
                                          </p:val>
                                        </p:tav>
                                        <p:tav tm="100000">
                                          <p:val>
                                            <p:strVal val="#ppt_w"/>
                                          </p:val>
                                        </p:tav>
                                      </p:tavLst>
                                    </p:anim>
                                    <p:anim calcmode="lin" valueType="num">
                                      <p:cBhvr>
                                        <p:cTn id="13" dur="1000" fill="hold"/>
                                        <p:tgtEl>
                                          <p:spTgt spid="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wind.wav"/>
                                        </p:tgtEl>
                                      </p:cMediaNode>
                                    </p:audio>
                                  </p:subTnLst>
                                </p:cTn>
                              </p:par>
                            </p:childTnLst>
                          </p:cTn>
                        </p:par>
                        <p:par>
                          <p:cTn id="14" fill="hold" nodeType="afterGroup">
                            <p:stCondLst>
                              <p:cond delay="1500"/>
                            </p:stCondLst>
                            <p:childTnLst>
                              <p:par>
                                <p:cTn id="15" presetID="1" presetClass="exit" presetSubtype="0" fill="hold" grpId="1" nodeType="after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subTnLst>
                                    <p:audio>
                                      <p:cMediaNode>
                                        <p:cTn display="0" masterRel="sameClick">
                                          <p:stCondLst>
                                            <p:cond evt="begin" delay="0">
                                              <p:tn val="17"/>
                                            </p:cond>
                                          </p:stCondLst>
                                          <p:endCondLst>
                                            <p:cond evt="onStopAudio" delay="0">
                                              <p:tgtEl>
                                                <p:sldTgt/>
                                              </p:tgtEl>
                                            </p:cond>
                                          </p:endCondLst>
                                        </p:cTn>
                                        <p:tgtEl>
                                          <p:sndTgt r:embed="rId3" name="arrow.wav"/>
                                        </p:tgtEl>
                                      </p:cMediaNode>
                                    </p:audio>
                                  </p:sub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2" presetClass="entr" presetSubtype="4" fill="hold" grpId="0" nodeType="withEffect">
                                  <p:stCondLst>
                                    <p:cond delay="0"/>
                                  </p:stCondLst>
                                  <p:childTnLst>
                                    <p:set>
                                      <p:cBhvr>
                                        <p:cTn id="34" dur="1" fill="hold">
                                          <p:stCondLst>
                                            <p:cond delay="0"/>
                                          </p:stCondLst>
                                        </p:cTn>
                                        <p:tgtEl>
                                          <p:spTgt spid="11268"/>
                                        </p:tgtEl>
                                        <p:attrNameLst>
                                          <p:attrName>style.visibility</p:attrName>
                                        </p:attrNameLst>
                                      </p:cBhvr>
                                      <p:to>
                                        <p:strVal val="visible"/>
                                      </p:to>
                                    </p:set>
                                    <p:anim calcmode="lin" valueType="num">
                                      <p:cBhvr additive="base">
                                        <p:cTn id="35" dur="5000" fill="hold"/>
                                        <p:tgtEl>
                                          <p:spTgt spid="11268"/>
                                        </p:tgtEl>
                                        <p:attrNameLst>
                                          <p:attrName>ppt_x</p:attrName>
                                        </p:attrNameLst>
                                      </p:cBhvr>
                                      <p:tavLst>
                                        <p:tav tm="0">
                                          <p:val>
                                            <p:strVal val="#ppt_x"/>
                                          </p:val>
                                        </p:tav>
                                        <p:tav tm="100000">
                                          <p:val>
                                            <p:strVal val="#ppt_x"/>
                                          </p:val>
                                        </p:tav>
                                      </p:tavLst>
                                    </p:anim>
                                    <p:anim calcmode="lin" valueType="num">
                                      <p:cBhvr additive="base">
                                        <p:cTn id="36" dur="50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310"/>
                                        </p:tgtEl>
                                        <p:attrNameLst>
                                          <p:attrName>style.visibility</p:attrName>
                                        </p:attrNameLst>
                                      </p:cBhvr>
                                      <p:to>
                                        <p:strVal val="visible"/>
                                      </p:to>
                                    </p:set>
                                    <p:animEffect transition="in" filter="wipe(left)">
                                      <p:cBhvr>
                                        <p:cTn id="41" dur="500"/>
                                        <p:tgtEl>
                                          <p:spTgt spid="11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11310" grpId="0" animBg="1"/>
      <p:bldP spid="11268" grpId="0"/>
      <p:bldP spid="113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18"/>
          <p:cNvSpPr>
            <a:spLocks noChangeArrowheads="1"/>
          </p:cNvSpPr>
          <p:nvPr/>
        </p:nvSpPr>
        <p:spPr bwMode="auto">
          <a:xfrm>
            <a:off x="2771775" y="4365625"/>
            <a:ext cx="863600" cy="863600"/>
          </a:xfrm>
          <a:prstGeom prst="ellipse">
            <a:avLst/>
          </a:prstGeom>
          <a:gradFill rotWithShape="1">
            <a:gsLst>
              <a:gs pos="0">
                <a:schemeClr val="bg1"/>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2531" name="WordArt 21"/>
          <p:cNvSpPr>
            <a:spLocks noChangeArrowheads="1" noChangeShapeType="1" noTextEdit="1"/>
          </p:cNvSpPr>
          <p:nvPr/>
        </p:nvSpPr>
        <p:spPr bwMode="auto">
          <a:xfrm>
            <a:off x="3851275" y="5157788"/>
            <a:ext cx="287338" cy="369887"/>
          </a:xfrm>
          <a:prstGeom prst="rect">
            <a:avLst/>
          </a:prstGeom>
        </p:spPr>
        <p:txBody>
          <a:bodyPr wrap="none" fromWordArt="1">
            <a:prstTxWarp prst="textPlain">
              <a:avLst>
                <a:gd name="adj" fmla="val 50000"/>
              </a:avLst>
            </a:prstTxWarp>
          </a:bodyPr>
          <a:lstStyle/>
          <a:p>
            <a:pPr algn="ctr"/>
            <a:r>
              <a:rPr lang="en-US" altLang="zh-CN" sz="3600" kern="10">
                <a:ln w="9525">
                  <a:solidFill>
                    <a:srgbClr val="FF99CC"/>
                  </a:solidFill>
                  <a:round/>
                  <a:headEnd/>
                  <a:tailEnd/>
                </a:ln>
                <a:solidFill>
                  <a:srgbClr val="0000FF"/>
                </a:solidFill>
                <a:latin typeface="宋体"/>
                <a:ea typeface="宋体"/>
              </a:rPr>
              <a:t>A</a:t>
            </a:r>
            <a:endParaRPr lang="zh-CN" altLang="en-US" sz="3600" kern="10">
              <a:ln w="9525">
                <a:solidFill>
                  <a:srgbClr val="FF99CC"/>
                </a:solidFill>
                <a:round/>
                <a:headEnd/>
                <a:tailEnd/>
              </a:ln>
              <a:solidFill>
                <a:srgbClr val="0000FF"/>
              </a:solidFill>
              <a:latin typeface="宋体"/>
              <a:ea typeface="宋体"/>
            </a:endParaRPr>
          </a:p>
        </p:txBody>
      </p:sp>
      <p:sp>
        <p:nvSpPr>
          <p:cNvPr id="22532" name="Text Box 30"/>
          <p:cNvSpPr txBox="1">
            <a:spLocks noChangeArrowheads="1"/>
          </p:cNvSpPr>
          <p:nvPr/>
        </p:nvSpPr>
        <p:spPr bwMode="auto">
          <a:xfrm>
            <a:off x="827088" y="404813"/>
            <a:ext cx="684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endParaRPr lang="zh-CN" altLang="zh-CN"/>
          </a:p>
        </p:txBody>
      </p:sp>
      <p:grpSp>
        <p:nvGrpSpPr>
          <p:cNvPr id="2" name="Group 50"/>
          <p:cNvGrpSpPr>
            <a:grpSpLocks/>
          </p:cNvGrpSpPr>
          <p:nvPr/>
        </p:nvGrpSpPr>
        <p:grpSpPr bwMode="auto">
          <a:xfrm>
            <a:off x="3995738" y="4437063"/>
            <a:ext cx="360362" cy="576262"/>
            <a:chOff x="1474" y="1933"/>
            <a:chExt cx="227" cy="363"/>
          </a:xfrm>
        </p:grpSpPr>
        <p:sp>
          <p:nvSpPr>
            <p:cNvPr id="22551" name="WordArt 25"/>
            <p:cNvSpPr>
              <a:spLocks noChangeArrowheads="1" noChangeShapeType="1" noTextEdit="1"/>
            </p:cNvSpPr>
            <p:nvPr/>
          </p:nvSpPr>
          <p:spPr bwMode="auto">
            <a:xfrm>
              <a:off x="1474" y="1933"/>
              <a:ext cx="227" cy="233"/>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FFFFFF"/>
                  </a:solidFill>
                  <a:latin typeface="宋体"/>
                  <a:ea typeface="宋体"/>
                </a:rPr>
                <a:t>+q</a:t>
              </a:r>
              <a:endParaRPr lang="zh-CN" altLang="en-US" sz="3600" b="1" kern="10">
                <a:ln w="9525">
                  <a:solidFill>
                    <a:schemeClr val="bg1"/>
                  </a:solidFill>
                  <a:round/>
                  <a:headEnd/>
                  <a:tailEnd/>
                </a:ln>
                <a:solidFill>
                  <a:srgbClr val="FFFFFF"/>
                </a:solidFill>
                <a:latin typeface="宋体"/>
                <a:ea typeface="宋体"/>
              </a:endParaRPr>
            </a:p>
          </p:txBody>
        </p:sp>
        <p:sp>
          <p:nvSpPr>
            <p:cNvPr id="22552" name="Oval 33"/>
            <p:cNvSpPr>
              <a:spLocks noChangeArrowheads="1"/>
            </p:cNvSpPr>
            <p:nvPr/>
          </p:nvSpPr>
          <p:spPr bwMode="auto">
            <a:xfrm>
              <a:off x="1474" y="2205"/>
              <a:ext cx="91" cy="91"/>
            </a:xfrm>
            <a:prstGeom prst="ellipse">
              <a:avLst/>
            </a:prstGeom>
            <a:solidFill>
              <a:srgbClr val="FF0000"/>
            </a:solidFill>
            <a:ln w="9525">
              <a:solidFill>
                <a:srgbClr val="0000FF"/>
              </a:solidFill>
              <a:round/>
              <a:headEnd/>
              <a:tailEnd/>
            </a:ln>
          </p:spPr>
          <p:txBody>
            <a:bodyPr wrap="none" anchor="ctr"/>
            <a:lstStyle/>
            <a:p>
              <a:endParaRPr lang="zh-CN" altLang="zh-CN"/>
            </a:p>
          </p:txBody>
        </p:sp>
      </p:grpSp>
      <p:grpSp>
        <p:nvGrpSpPr>
          <p:cNvPr id="3" name="Group 44"/>
          <p:cNvGrpSpPr>
            <a:grpSpLocks/>
          </p:cNvGrpSpPr>
          <p:nvPr/>
        </p:nvGrpSpPr>
        <p:grpSpPr bwMode="auto">
          <a:xfrm>
            <a:off x="4140200" y="4941888"/>
            <a:ext cx="1727200" cy="584200"/>
            <a:chOff x="2381" y="2387"/>
            <a:chExt cx="907" cy="368"/>
          </a:xfrm>
        </p:grpSpPr>
        <p:grpSp>
          <p:nvGrpSpPr>
            <p:cNvPr id="22547" name="Group 28"/>
            <p:cNvGrpSpPr>
              <a:grpSpLocks/>
            </p:cNvGrpSpPr>
            <p:nvPr/>
          </p:nvGrpSpPr>
          <p:grpSpPr bwMode="auto">
            <a:xfrm>
              <a:off x="2971" y="2568"/>
              <a:ext cx="220" cy="187"/>
              <a:chOff x="3688" y="1117"/>
              <a:chExt cx="220" cy="187"/>
            </a:xfrm>
          </p:grpSpPr>
          <p:sp>
            <p:nvSpPr>
              <p:cNvPr id="22549" name="WordArt 24"/>
              <p:cNvSpPr>
                <a:spLocks noChangeArrowheads="1" noChangeShapeType="1" noTextEdit="1"/>
              </p:cNvSpPr>
              <p:nvPr/>
            </p:nvSpPr>
            <p:spPr bwMode="auto">
              <a:xfrm>
                <a:off x="3688" y="1117"/>
                <a:ext cx="144" cy="181"/>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FF"/>
                      </a:solidFill>
                      <a:round/>
                      <a:headEnd/>
                      <a:tailEnd/>
                    </a:ln>
                    <a:solidFill>
                      <a:srgbClr val="FF0000"/>
                    </a:solidFill>
                    <a:latin typeface="宋体"/>
                    <a:ea typeface="宋体"/>
                  </a:rPr>
                  <a:t>F</a:t>
                </a:r>
                <a:endParaRPr lang="zh-CN" altLang="en-US" sz="3600" b="1" kern="10">
                  <a:ln w="9525">
                    <a:solidFill>
                      <a:srgbClr val="0000FF"/>
                    </a:solidFill>
                    <a:round/>
                    <a:headEnd/>
                    <a:tailEnd/>
                  </a:ln>
                  <a:solidFill>
                    <a:srgbClr val="FF0000"/>
                  </a:solidFill>
                  <a:latin typeface="宋体"/>
                  <a:ea typeface="宋体"/>
                </a:endParaRPr>
              </a:p>
            </p:txBody>
          </p:sp>
          <p:sp>
            <p:nvSpPr>
              <p:cNvPr id="22550" name="WordArt 27"/>
              <p:cNvSpPr>
                <a:spLocks noChangeArrowheads="1" noChangeShapeType="1" noTextEdit="1"/>
              </p:cNvSpPr>
              <p:nvPr/>
            </p:nvSpPr>
            <p:spPr bwMode="auto">
              <a:xfrm>
                <a:off x="3833" y="1207"/>
                <a:ext cx="75" cy="97"/>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FF"/>
                      </a:solidFill>
                      <a:round/>
                      <a:headEnd/>
                      <a:tailEnd/>
                    </a:ln>
                    <a:solidFill>
                      <a:srgbClr val="FF0000"/>
                    </a:solidFill>
                    <a:latin typeface="宋体"/>
                    <a:ea typeface="宋体"/>
                  </a:rPr>
                  <a:t>1</a:t>
                </a:r>
                <a:endParaRPr lang="zh-CN" altLang="en-US" sz="3600" b="1" kern="10">
                  <a:ln w="9525">
                    <a:solidFill>
                      <a:srgbClr val="0000FF"/>
                    </a:solidFill>
                    <a:round/>
                    <a:headEnd/>
                    <a:tailEnd/>
                  </a:ln>
                  <a:solidFill>
                    <a:srgbClr val="FF0000"/>
                  </a:solidFill>
                  <a:latin typeface="宋体"/>
                  <a:ea typeface="宋体"/>
                </a:endParaRPr>
              </a:p>
            </p:txBody>
          </p:sp>
        </p:grpSp>
        <p:sp>
          <p:nvSpPr>
            <p:cNvPr id="22548" name="Line 34"/>
            <p:cNvSpPr>
              <a:spLocks noChangeShapeType="1"/>
            </p:cNvSpPr>
            <p:nvPr/>
          </p:nvSpPr>
          <p:spPr bwMode="auto">
            <a:xfrm>
              <a:off x="2381" y="2387"/>
              <a:ext cx="907" cy="15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1"/>
          <p:cNvGrpSpPr>
            <a:grpSpLocks/>
          </p:cNvGrpSpPr>
          <p:nvPr/>
        </p:nvGrpSpPr>
        <p:grpSpPr bwMode="auto">
          <a:xfrm>
            <a:off x="3962400" y="2895600"/>
            <a:ext cx="431800" cy="576263"/>
            <a:chOff x="1701" y="1389"/>
            <a:chExt cx="272" cy="363"/>
          </a:xfrm>
        </p:grpSpPr>
        <p:sp>
          <p:nvSpPr>
            <p:cNvPr id="22545" name="Oval 20"/>
            <p:cNvSpPr>
              <a:spLocks noChangeArrowheads="1"/>
            </p:cNvSpPr>
            <p:nvPr/>
          </p:nvSpPr>
          <p:spPr bwMode="auto">
            <a:xfrm>
              <a:off x="1882" y="1661"/>
              <a:ext cx="91" cy="91"/>
            </a:xfrm>
            <a:prstGeom prst="ellipse">
              <a:avLst/>
            </a:prstGeom>
            <a:solidFill>
              <a:srgbClr val="800080"/>
            </a:solidFill>
            <a:ln w="9525">
              <a:solidFill>
                <a:srgbClr val="FF0000"/>
              </a:solidFill>
              <a:round/>
              <a:headEnd/>
              <a:tailEnd/>
            </a:ln>
          </p:spPr>
          <p:txBody>
            <a:bodyPr wrap="none" anchor="ctr"/>
            <a:lstStyle/>
            <a:p>
              <a:endParaRPr lang="zh-CN" altLang="zh-CN">
                <a:solidFill>
                  <a:srgbClr val="333399"/>
                </a:solidFill>
              </a:endParaRPr>
            </a:p>
          </p:txBody>
        </p:sp>
        <p:sp>
          <p:nvSpPr>
            <p:cNvPr id="22546" name="WordArt 36"/>
            <p:cNvSpPr>
              <a:spLocks noChangeArrowheads="1" noChangeShapeType="1" noTextEdit="1"/>
            </p:cNvSpPr>
            <p:nvPr/>
          </p:nvSpPr>
          <p:spPr bwMode="auto">
            <a:xfrm>
              <a:off x="1701" y="1389"/>
              <a:ext cx="227" cy="233"/>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FF0000"/>
                  </a:solidFill>
                  <a:latin typeface="宋体"/>
                  <a:ea typeface="宋体"/>
                </a:rPr>
                <a:t>+q</a:t>
              </a:r>
              <a:endParaRPr lang="zh-CN" altLang="en-US" sz="3600" b="1" kern="10">
                <a:ln w="9525">
                  <a:solidFill>
                    <a:schemeClr val="bg1"/>
                  </a:solidFill>
                  <a:round/>
                  <a:headEnd/>
                  <a:tailEnd/>
                </a:ln>
                <a:solidFill>
                  <a:srgbClr val="FF0000"/>
                </a:solidFill>
                <a:latin typeface="宋体"/>
                <a:ea typeface="宋体"/>
              </a:endParaRPr>
            </a:p>
          </p:txBody>
        </p:sp>
      </p:grpSp>
      <p:grpSp>
        <p:nvGrpSpPr>
          <p:cNvPr id="6" name="Group 54"/>
          <p:cNvGrpSpPr>
            <a:grpSpLocks/>
          </p:cNvGrpSpPr>
          <p:nvPr/>
        </p:nvGrpSpPr>
        <p:grpSpPr bwMode="auto">
          <a:xfrm>
            <a:off x="4427538" y="2492375"/>
            <a:ext cx="982662" cy="863600"/>
            <a:chOff x="2064" y="1616"/>
            <a:chExt cx="619" cy="544"/>
          </a:xfrm>
        </p:grpSpPr>
        <p:sp>
          <p:nvSpPr>
            <p:cNvPr id="22542" name="Line 23"/>
            <p:cNvSpPr>
              <a:spLocks noChangeShapeType="1"/>
            </p:cNvSpPr>
            <p:nvPr/>
          </p:nvSpPr>
          <p:spPr bwMode="auto">
            <a:xfrm flipV="1">
              <a:off x="2064" y="1616"/>
              <a:ext cx="453" cy="54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WordArt 39"/>
            <p:cNvSpPr>
              <a:spLocks noChangeArrowheads="1" noChangeShapeType="1" noTextEdit="1"/>
            </p:cNvSpPr>
            <p:nvPr/>
          </p:nvSpPr>
          <p:spPr bwMode="auto">
            <a:xfrm>
              <a:off x="2472" y="1706"/>
              <a:ext cx="144" cy="181"/>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FF"/>
                    </a:solidFill>
                    <a:round/>
                    <a:headEnd/>
                    <a:tailEnd/>
                  </a:ln>
                  <a:solidFill>
                    <a:srgbClr val="FFFFFF"/>
                  </a:solidFill>
                  <a:latin typeface="宋体"/>
                  <a:ea typeface="宋体"/>
                </a:rPr>
                <a:t>F</a:t>
              </a:r>
              <a:endParaRPr lang="zh-CN" altLang="en-US" sz="3600" b="1" kern="10">
                <a:ln w="9525">
                  <a:solidFill>
                    <a:srgbClr val="0000FF"/>
                  </a:solidFill>
                  <a:round/>
                  <a:headEnd/>
                  <a:tailEnd/>
                </a:ln>
                <a:solidFill>
                  <a:srgbClr val="FFFFFF"/>
                </a:solidFill>
                <a:latin typeface="宋体"/>
                <a:ea typeface="宋体"/>
              </a:endParaRPr>
            </a:p>
          </p:txBody>
        </p:sp>
        <p:sp>
          <p:nvSpPr>
            <p:cNvPr id="22544" name="WordArt 40"/>
            <p:cNvSpPr>
              <a:spLocks noChangeArrowheads="1" noChangeShapeType="1" noTextEdit="1"/>
            </p:cNvSpPr>
            <p:nvPr/>
          </p:nvSpPr>
          <p:spPr bwMode="auto">
            <a:xfrm>
              <a:off x="2608" y="1842"/>
              <a:ext cx="75" cy="97"/>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FF"/>
                    </a:solidFill>
                    <a:round/>
                    <a:headEnd/>
                    <a:tailEnd/>
                  </a:ln>
                  <a:solidFill>
                    <a:srgbClr val="FFFFFF"/>
                  </a:solidFill>
                  <a:latin typeface="宋体"/>
                  <a:ea typeface="宋体"/>
                </a:rPr>
                <a:t>2</a:t>
              </a:r>
              <a:endParaRPr lang="zh-CN" altLang="en-US" sz="3600" b="1" kern="10">
                <a:ln w="9525">
                  <a:solidFill>
                    <a:srgbClr val="0000FF"/>
                  </a:solidFill>
                  <a:round/>
                  <a:headEnd/>
                  <a:tailEnd/>
                </a:ln>
                <a:solidFill>
                  <a:srgbClr val="FFFFFF"/>
                </a:solidFill>
                <a:latin typeface="宋体"/>
                <a:ea typeface="宋体"/>
              </a:endParaRPr>
            </a:p>
          </p:txBody>
        </p:sp>
      </p:grpSp>
      <p:sp>
        <p:nvSpPr>
          <p:cNvPr id="22537" name="WordArt 45"/>
          <p:cNvSpPr>
            <a:spLocks noChangeArrowheads="1" noChangeShapeType="1" noTextEdit="1"/>
          </p:cNvSpPr>
          <p:nvPr/>
        </p:nvSpPr>
        <p:spPr bwMode="auto">
          <a:xfrm>
            <a:off x="4211638" y="3644900"/>
            <a:ext cx="287337" cy="369888"/>
          </a:xfrm>
          <a:prstGeom prst="rect">
            <a:avLst/>
          </a:prstGeom>
        </p:spPr>
        <p:txBody>
          <a:bodyPr wrap="none" fromWordArt="1">
            <a:prstTxWarp prst="textPlain">
              <a:avLst>
                <a:gd name="adj" fmla="val 50000"/>
              </a:avLst>
            </a:prstTxWarp>
          </a:bodyPr>
          <a:lstStyle/>
          <a:p>
            <a:pPr algn="ctr"/>
            <a:r>
              <a:rPr lang="en-US" altLang="zh-CN" sz="3600" kern="10">
                <a:ln w="9525">
                  <a:solidFill>
                    <a:srgbClr val="FF99CC"/>
                  </a:solidFill>
                  <a:round/>
                  <a:headEnd/>
                  <a:tailEnd/>
                </a:ln>
                <a:solidFill>
                  <a:srgbClr val="FF0000"/>
                </a:solidFill>
                <a:latin typeface="宋体"/>
                <a:ea typeface="宋体"/>
              </a:rPr>
              <a:t>B</a:t>
            </a:r>
            <a:endParaRPr lang="zh-CN" altLang="en-US" sz="3600" kern="10">
              <a:ln w="9525">
                <a:solidFill>
                  <a:srgbClr val="FF99CC"/>
                </a:solidFill>
                <a:round/>
                <a:headEnd/>
                <a:tailEnd/>
              </a:ln>
              <a:solidFill>
                <a:srgbClr val="FF0000"/>
              </a:solidFill>
              <a:latin typeface="宋体"/>
              <a:ea typeface="宋体"/>
            </a:endParaRPr>
          </a:p>
        </p:txBody>
      </p:sp>
      <p:sp>
        <p:nvSpPr>
          <p:cNvPr id="12341" name="Text Box 53"/>
          <p:cNvSpPr txBox="1">
            <a:spLocks noChangeArrowheads="1"/>
          </p:cNvSpPr>
          <p:nvPr/>
        </p:nvSpPr>
        <p:spPr bwMode="auto">
          <a:xfrm>
            <a:off x="838200" y="1066800"/>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latin typeface="黑体" pitchFamily="2" charset="-122"/>
                <a:ea typeface="黑体" pitchFamily="2" charset="-122"/>
              </a:rPr>
              <a:t>   </a:t>
            </a:r>
            <a:r>
              <a:rPr lang="zh-CN" altLang="en-US" sz="3600" b="1">
                <a:latin typeface="黑体" pitchFamily="2" charset="-122"/>
                <a:ea typeface="黑体" pitchFamily="2" charset="-122"/>
              </a:rPr>
              <a:t>电荷</a:t>
            </a:r>
            <a:r>
              <a:rPr lang="en-US" altLang="zh-CN" sz="3600" b="1">
                <a:latin typeface="黑体" pitchFamily="2" charset="-122"/>
                <a:ea typeface="黑体" pitchFamily="2" charset="-122"/>
              </a:rPr>
              <a:t>q</a:t>
            </a:r>
            <a:r>
              <a:rPr lang="zh-CN" altLang="en-US" sz="3600" b="1">
                <a:latin typeface="黑体" pitchFamily="2" charset="-122"/>
                <a:ea typeface="黑体" pitchFamily="2" charset="-122"/>
              </a:rPr>
              <a:t>在电场中的不同点受到的电场力的大小一般是不同的。</a:t>
            </a:r>
          </a:p>
        </p:txBody>
      </p:sp>
      <p:sp>
        <p:nvSpPr>
          <p:cNvPr id="12343" name="AutoShape 55"/>
          <p:cNvSpPr>
            <a:spLocks/>
          </p:cNvSpPr>
          <p:nvPr/>
        </p:nvSpPr>
        <p:spPr bwMode="auto">
          <a:xfrm>
            <a:off x="5967413" y="2924175"/>
            <a:ext cx="2852737" cy="2809875"/>
          </a:xfrm>
          <a:prstGeom prst="borderCallout1">
            <a:avLst>
              <a:gd name="adj1" fmla="val 4069"/>
              <a:gd name="adj2" fmla="val -2671"/>
              <a:gd name="adj3" fmla="val 61921"/>
              <a:gd name="adj4" fmla="val -54926"/>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3200">
                <a:solidFill>
                  <a:srgbClr val="333399"/>
                </a:solidFill>
              </a:rPr>
              <a:t>  </a:t>
            </a:r>
            <a:r>
              <a:rPr lang="zh-CN" altLang="en-US" sz="3200" b="1">
                <a:solidFill>
                  <a:srgbClr val="333399"/>
                </a:solidFill>
              </a:rPr>
              <a:t>电荷</a:t>
            </a:r>
            <a:r>
              <a:rPr lang="en-US" altLang="zh-CN" sz="3200" b="1">
                <a:solidFill>
                  <a:srgbClr val="333399"/>
                </a:solidFill>
              </a:rPr>
              <a:t>q</a:t>
            </a:r>
            <a:r>
              <a:rPr lang="zh-CN" altLang="en-US" sz="3200" b="1">
                <a:solidFill>
                  <a:srgbClr val="333399"/>
                </a:solidFill>
              </a:rPr>
              <a:t>在距</a:t>
            </a:r>
            <a:r>
              <a:rPr lang="en-US" altLang="zh-CN" sz="3200" b="1">
                <a:solidFill>
                  <a:srgbClr val="333399"/>
                </a:solidFill>
              </a:rPr>
              <a:t>Q</a:t>
            </a:r>
            <a:r>
              <a:rPr lang="zh-CN" altLang="en-US" sz="3200" b="1">
                <a:solidFill>
                  <a:srgbClr val="333399"/>
                </a:solidFill>
              </a:rPr>
              <a:t>较近的</a:t>
            </a:r>
            <a:r>
              <a:rPr lang="en-US" altLang="zh-CN" sz="3200" b="1">
                <a:solidFill>
                  <a:srgbClr val="333399"/>
                </a:solidFill>
              </a:rPr>
              <a:t>A</a:t>
            </a:r>
            <a:r>
              <a:rPr lang="zh-CN" altLang="en-US" sz="3200" b="1">
                <a:solidFill>
                  <a:srgbClr val="333399"/>
                </a:solidFill>
              </a:rPr>
              <a:t>点，受到的电场力大，表示这点的电场强。</a:t>
            </a:r>
          </a:p>
        </p:txBody>
      </p:sp>
      <p:sp>
        <p:nvSpPr>
          <p:cNvPr id="12345" name="AutoShape 57"/>
          <p:cNvSpPr>
            <a:spLocks/>
          </p:cNvSpPr>
          <p:nvPr/>
        </p:nvSpPr>
        <p:spPr bwMode="auto">
          <a:xfrm flipH="1">
            <a:off x="179388" y="2922588"/>
            <a:ext cx="2879725" cy="2735262"/>
          </a:xfrm>
          <a:prstGeom prst="borderCallout1">
            <a:avLst>
              <a:gd name="adj1" fmla="val 4176"/>
              <a:gd name="adj2" fmla="val -2648"/>
              <a:gd name="adj3" fmla="val 16769"/>
              <a:gd name="adj4" fmla="val -36495"/>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3200">
                <a:solidFill>
                  <a:srgbClr val="333399"/>
                </a:solidFill>
              </a:rPr>
              <a:t>  </a:t>
            </a:r>
            <a:r>
              <a:rPr lang="zh-CN" altLang="en-US" sz="3200" b="1">
                <a:solidFill>
                  <a:srgbClr val="333399"/>
                </a:solidFill>
              </a:rPr>
              <a:t>电荷</a:t>
            </a:r>
            <a:r>
              <a:rPr lang="en-US" altLang="zh-CN" sz="3200" b="1">
                <a:solidFill>
                  <a:srgbClr val="333399"/>
                </a:solidFill>
              </a:rPr>
              <a:t>q</a:t>
            </a:r>
            <a:r>
              <a:rPr lang="zh-CN" altLang="en-US" sz="3200" b="1">
                <a:solidFill>
                  <a:srgbClr val="333399"/>
                </a:solidFill>
              </a:rPr>
              <a:t>在距</a:t>
            </a:r>
            <a:r>
              <a:rPr lang="en-US" altLang="zh-CN" sz="3200" b="1">
                <a:solidFill>
                  <a:srgbClr val="333399"/>
                </a:solidFill>
              </a:rPr>
              <a:t>Q</a:t>
            </a:r>
            <a:r>
              <a:rPr lang="zh-CN" altLang="en-US" sz="3200" b="1">
                <a:solidFill>
                  <a:srgbClr val="333399"/>
                </a:solidFill>
              </a:rPr>
              <a:t>较远的</a:t>
            </a:r>
            <a:r>
              <a:rPr lang="en-US" altLang="zh-CN" sz="3200" b="1">
                <a:solidFill>
                  <a:srgbClr val="333399"/>
                </a:solidFill>
              </a:rPr>
              <a:t>B</a:t>
            </a:r>
            <a:r>
              <a:rPr lang="zh-CN" altLang="en-US" sz="3200" b="1">
                <a:solidFill>
                  <a:srgbClr val="333399"/>
                </a:solidFill>
              </a:rPr>
              <a:t>点，受到的电场力小，表示这点的电场弱。</a:t>
            </a:r>
          </a:p>
          <a:p>
            <a:pPr algn="ctr"/>
            <a:endParaRPr lang="en-US" altLang="zh-CN" sz="3200" b="1">
              <a:solidFill>
                <a:srgbClr val="333399"/>
              </a:solidFill>
            </a:endParaRPr>
          </a:p>
        </p:txBody>
      </p:sp>
      <p:sp>
        <p:nvSpPr>
          <p:cNvPr id="22541" name="WordArt 58"/>
          <p:cNvSpPr>
            <a:spLocks noChangeArrowheads="1" noChangeShapeType="1" noTextEdit="1"/>
          </p:cNvSpPr>
          <p:nvPr/>
        </p:nvSpPr>
        <p:spPr bwMode="auto">
          <a:xfrm>
            <a:off x="3059113" y="4581525"/>
            <a:ext cx="287337" cy="431800"/>
          </a:xfrm>
          <a:prstGeom prst="rect">
            <a:avLst/>
          </a:prstGeom>
        </p:spPr>
        <p:txBody>
          <a:bodyPr wrap="none" fromWordArt="1">
            <a:prstTxWarp prst="textPlain">
              <a:avLst>
                <a:gd name="adj" fmla="val 50000"/>
              </a:avLst>
            </a:prstTxWarp>
          </a:bodyPr>
          <a:lstStyle/>
          <a:p>
            <a:pPr algn="ctr"/>
            <a:r>
              <a:rPr lang="en-US" altLang="zh-CN" sz="3600" kern="10">
                <a:ln w="9525">
                  <a:solidFill>
                    <a:srgbClr val="3366FF"/>
                  </a:solidFill>
                  <a:round/>
                  <a:headEnd/>
                  <a:tailEnd/>
                </a:ln>
                <a:solidFill>
                  <a:srgbClr val="3366FF"/>
                </a:solidFill>
                <a:latin typeface="宋体"/>
                <a:ea typeface="宋体"/>
              </a:rPr>
              <a:t>Q</a:t>
            </a:r>
            <a:endParaRPr lang="zh-CN" altLang="en-US" sz="3600" kern="10">
              <a:ln w="9525">
                <a:solidFill>
                  <a:srgbClr val="3366FF"/>
                </a:solidFill>
                <a:round/>
                <a:headEnd/>
                <a:tailEnd/>
              </a:ln>
              <a:solidFill>
                <a:srgbClr val="3366FF"/>
              </a:solidFill>
              <a:latin typeface="宋体"/>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341"/>
                                        </p:tgtEl>
                                        <p:attrNameLst>
                                          <p:attrName>style.visibility</p:attrName>
                                        </p:attrNameLst>
                                      </p:cBhvr>
                                      <p:to>
                                        <p:strVal val="visible"/>
                                      </p:to>
                                    </p:set>
                                    <p:animEffect transition="in" filter="barn(outVertical)">
                                      <p:cBhvr>
                                        <p:cTn id="7" dur="500"/>
                                        <p:tgtEl>
                                          <p:spTgt spid="12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nodeType="afterGroup">
                            <p:stCondLst>
                              <p:cond delay="0"/>
                            </p:stCondLst>
                            <p:childTnLst>
                              <p:par>
                                <p:cTn id="13" presetID="26" presetClass="emph" presetSubtype="0" fill="hold" nodeType="afterEffect">
                                  <p:stCondLst>
                                    <p:cond delay="0"/>
                                  </p:stCondLst>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nodeType="afterGroup">
                            <p:stCondLst>
                              <p:cond delay="500"/>
                            </p:stCondLst>
                            <p:childTnLst>
                              <p:par>
                                <p:cTn id="17" presetID="16" presetClass="entr" presetSubtype="37"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par>
                          <p:cTn id="24" fill="hold" nodeType="afterGroup">
                            <p:stCondLst>
                              <p:cond delay="0"/>
                            </p:stCondLst>
                            <p:childTnLst>
                              <p:par>
                                <p:cTn id="25" presetID="26" presetClass="emph" presetSubtype="0" fill="hold" nodeType="afterEffect">
                                  <p:stCondLst>
                                    <p:cond delay="0"/>
                                  </p:stCondLst>
                                  <p:childTnLst>
                                    <p:animEffect transition="out" filter="fade">
                                      <p:cBhvr>
                                        <p:cTn id="26" dur="500" tmFilter="0, 0; .2, .5; .8, .5; 1, 0"/>
                                        <p:tgtEl>
                                          <p:spTgt spid="5"/>
                                        </p:tgtEl>
                                      </p:cBhvr>
                                    </p:animEffect>
                                    <p:animScale>
                                      <p:cBhvr>
                                        <p:cTn id="27" dur="250" autoRev="1" fill="hold"/>
                                        <p:tgtEl>
                                          <p:spTgt spid="5"/>
                                        </p:tgtEl>
                                      </p:cBhvr>
                                      <p:by x="105000" y="105000"/>
                                    </p:animScale>
                                  </p:childTnLst>
                                </p:cTn>
                              </p:par>
                            </p:childTnLst>
                          </p:cTn>
                        </p:par>
                        <p:par>
                          <p:cTn id="28" fill="hold" nodeType="afterGroup">
                            <p:stCondLst>
                              <p:cond delay="500"/>
                            </p:stCondLst>
                            <p:childTnLst>
                              <p:par>
                                <p:cTn id="29" presetID="16" presetClass="entr" presetSubtype="2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Horizontal)">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343"/>
                                        </p:tgtEl>
                                        <p:attrNameLst>
                                          <p:attrName>style.visibility</p:attrName>
                                        </p:attrNameLst>
                                      </p:cBhvr>
                                      <p:to>
                                        <p:strVal val="visible"/>
                                      </p:to>
                                    </p:set>
                                    <p:animEffect transition="in" filter="wipe(up)">
                                      <p:cBhvr>
                                        <p:cTn id="36" dur="500"/>
                                        <p:tgtEl>
                                          <p:spTgt spid="123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345"/>
                                        </p:tgtEl>
                                        <p:attrNameLst>
                                          <p:attrName>style.visibility</p:attrName>
                                        </p:attrNameLst>
                                      </p:cBhvr>
                                      <p:to>
                                        <p:strVal val="visible"/>
                                      </p:to>
                                    </p:set>
                                    <p:animEffect transition="in" filter="wipe(up)">
                                      <p:cBhvr>
                                        <p:cTn id="41" dur="500"/>
                                        <p:tgtEl>
                                          <p:spTgt spid="1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1" grpId="0"/>
      <p:bldP spid="12343" grpId="0" animBg="1"/>
      <p:bldP spid="123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2916238" y="1052513"/>
            <a:ext cx="792162" cy="433387"/>
            <a:chOff x="1837" y="663"/>
            <a:chExt cx="499" cy="273"/>
          </a:xfrm>
        </p:grpSpPr>
        <p:sp>
          <p:nvSpPr>
            <p:cNvPr id="23589" name="Oval 5"/>
            <p:cNvSpPr>
              <a:spLocks noChangeArrowheads="1"/>
            </p:cNvSpPr>
            <p:nvPr/>
          </p:nvSpPr>
          <p:spPr bwMode="auto">
            <a:xfrm>
              <a:off x="2064" y="663"/>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90" name="WordArt 6"/>
            <p:cNvSpPr>
              <a:spLocks noChangeArrowheads="1" noChangeShapeType="1" noTextEdit="1"/>
            </p:cNvSpPr>
            <p:nvPr/>
          </p:nvSpPr>
          <p:spPr bwMode="auto">
            <a:xfrm>
              <a:off x="1837" y="709"/>
              <a:ext cx="197" cy="227"/>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00CCFF"/>
                  </a:solidFill>
                  <a:latin typeface="黑体"/>
                  <a:ea typeface="黑体"/>
                </a:rPr>
                <a:t>Q</a:t>
              </a:r>
              <a:endParaRPr lang="zh-CN" altLang="en-US" sz="3600" b="1" kern="10">
                <a:ln w="9525">
                  <a:solidFill>
                    <a:schemeClr val="bg1"/>
                  </a:solidFill>
                  <a:round/>
                  <a:headEnd/>
                  <a:tailEnd/>
                </a:ln>
                <a:solidFill>
                  <a:srgbClr val="00CCFF"/>
                </a:solidFill>
                <a:latin typeface="黑体"/>
                <a:ea typeface="黑体"/>
              </a:endParaRPr>
            </a:p>
          </p:txBody>
        </p:sp>
      </p:grpSp>
      <p:grpSp>
        <p:nvGrpSpPr>
          <p:cNvPr id="3" name="Group 36"/>
          <p:cNvGrpSpPr>
            <a:grpSpLocks/>
          </p:cNvGrpSpPr>
          <p:nvPr/>
        </p:nvGrpSpPr>
        <p:grpSpPr bwMode="auto">
          <a:xfrm>
            <a:off x="3708400" y="908050"/>
            <a:ext cx="1511300" cy="360363"/>
            <a:chOff x="2336" y="572"/>
            <a:chExt cx="952" cy="227"/>
          </a:xfrm>
        </p:grpSpPr>
        <p:sp>
          <p:nvSpPr>
            <p:cNvPr id="23587" name="Line 7"/>
            <p:cNvSpPr>
              <a:spLocks noChangeShapeType="1"/>
            </p:cNvSpPr>
            <p:nvPr/>
          </p:nvSpPr>
          <p:spPr bwMode="auto">
            <a:xfrm>
              <a:off x="2336" y="799"/>
              <a:ext cx="907" cy="0"/>
            </a:xfrm>
            <a:prstGeom prst="line">
              <a:avLst/>
            </a:prstGeom>
            <a:noFill/>
            <a:ln w="38100">
              <a:solidFill>
                <a:srgbClr val="00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WordArt 10"/>
            <p:cNvSpPr>
              <a:spLocks noChangeArrowheads="1" noChangeShapeType="1" noTextEdit="1"/>
            </p:cNvSpPr>
            <p:nvPr/>
          </p:nvSpPr>
          <p:spPr bwMode="auto">
            <a:xfrm>
              <a:off x="3152" y="572"/>
              <a:ext cx="136" cy="142"/>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FFFF"/>
                    </a:solidFill>
                    <a:round/>
                    <a:headEnd/>
                    <a:tailEnd/>
                  </a:ln>
                  <a:solidFill>
                    <a:srgbClr val="993300"/>
                  </a:solidFill>
                  <a:latin typeface="宋体"/>
                  <a:ea typeface="宋体"/>
                </a:rPr>
                <a:t>P</a:t>
              </a:r>
              <a:endParaRPr lang="zh-CN" altLang="en-US" sz="3600" b="1" kern="10">
                <a:ln w="9525">
                  <a:solidFill>
                    <a:srgbClr val="00FFFF"/>
                  </a:solidFill>
                  <a:round/>
                  <a:headEnd/>
                  <a:tailEnd/>
                </a:ln>
                <a:solidFill>
                  <a:srgbClr val="993300"/>
                </a:solidFill>
                <a:latin typeface="宋体"/>
                <a:ea typeface="宋体"/>
              </a:endParaRPr>
            </a:p>
          </p:txBody>
        </p:sp>
      </p:grpSp>
      <p:grpSp>
        <p:nvGrpSpPr>
          <p:cNvPr id="4" name="Group 35"/>
          <p:cNvGrpSpPr>
            <a:grpSpLocks/>
          </p:cNvGrpSpPr>
          <p:nvPr/>
        </p:nvGrpSpPr>
        <p:grpSpPr bwMode="auto">
          <a:xfrm>
            <a:off x="4860925" y="1196975"/>
            <a:ext cx="501650" cy="509588"/>
            <a:chOff x="3062" y="754"/>
            <a:chExt cx="316" cy="321"/>
          </a:xfrm>
        </p:grpSpPr>
        <p:sp>
          <p:nvSpPr>
            <p:cNvPr id="14" name="Oval 9"/>
            <p:cNvSpPr>
              <a:spLocks noChangeArrowheads="1"/>
            </p:cNvSpPr>
            <p:nvPr/>
          </p:nvSpPr>
          <p:spPr bwMode="auto">
            <a:xfrm>
              <a:off x="3198" y="754"/>
              <a:ext cx="91" cy="91"/>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86" name="WordArt 13"/>
            <p:cNvSpPr>
              <a:spLocks noChangeArrowheads="1" noChangeShapeType="1" noTextEdit="1"/>
            </p:cNvSpPr>
            <p:nvPr/>
          </p:nvSpPr>
          <p:spPr bwMode="auto">
            <a:xfrm>
              <a:off x="3062" y="889"/>
              <a:ext cx="316" cy="186"/>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99"/>
                    </a:solidFill>
                    <a:round/>
                    <a:headEnd/>
                    <a:tailEnd/>
                  </a:ln>
                  <a:solidFill>
                    <a:srgbClr val="FF0000"/>
                  </a:solidFill>
                  <a:latin typeface="宋体"/>
                  <a:ea typeface="宋体"/>
                </a:rPr>
                <a:t>+q</a:t>
              </a:r>
              <a:endParaRPr lang="zh-CN" altLang="en-US" sz="3600" b="1" kern="10">
                <a:ln w="9525">
                  <a:solidFill>
                    <a:srgbClr val="FFFF99"/>
                  </a:solidFill>
                  <a:round/>
                  <a:headEnd/>
                  <a:tailEnd/>
                </a:ln>
                <a:solidFill>
                  <a:srgbClr val="FF0000"/>
                </a:solidFill>
                <a:latin typeface="宋体"/>
                <a:ea typeface="宋体"/>
              </a:endParaRPr>
            </a:p>
          </p:txBody>
        </p:sp>
      </p:grpSp>
      <p:grpSp>
        <p:nvGrpSpPr>
          <p:cNvPr id="5" name="Group 38"/>
          <p:cNvGrpSpPr>
            <a:grpSpLocks/>
          </p:cNvGrpSpPr>
          <p:nvPr/>
        </p:nvGrpSpPr>
        <p:grpSpPr bwMode="auto">
          <a:xfrm>
            <a:off x="2916238" y="2060575"/>
            <a:ext cx="792162" cy="433388"/>
            <a:chOff x="1837" y="1298"/>
            <a:chExt cx="499" cy="273"/>
          </a:xfrm>
        </p:grpSpPr>
        <p:sp>
          <p:nvSpPr>
            <p:cNvPr id="23583" name="Oval 15"/>
            <p:cNvSpPr>
              <a:spLocks noChangeArrowheads="1"/>
            </p:cNvSpPr>
            <p:nvPr/>
          </p:nvSpPr>
          <p:spPr bwMode="auto">
            <a:xfrm>
              <a:off x="2064" y="1298"/>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84" name="WordArt 16"/>
            <p:cNvSpPr>
              <a:spLocks noChangeArrowheads="1" noChangeShapeType="1" noTextEdit="1"/>
            </p:cNvSpPr>
            <p:nvPr/>
          </p:nvSpPr>
          <p:spPr bwMode="auto">
            <a:xfrm>
              <a:off x="1837" y="1344"/>
              <a:ext cx="197" cy="227"/>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00CCFF"/>
                  </a:solidFill>
                  <a:latin typeface="黑体"/>
                  <a:ea typeface="黑体"/>
                </a:rPr>
                <a:t>Q</a:t>
              </a:r>
              <a:endParaRPr lang="zh-CN" altLang="en-US" sz="3600" b="1" kern="10">
                <a:ln w="9525">
                  <a:solidFill>
                    <a:schemeClr val="bg1"/>
                  </a:solidFill>
                  <a:round/>
                  <a:headEnd/>
                  <a:tailEnd/>
                </a:ln>
                <a:solidFill>
                  <a:srgbClr val="00CCFF"/>
                </a:solidFill>
                <a:latin typeface="黑体"/>
                <a:ea typeface="黑体"/>
              </a:endParaRPr>
            </a:p>
          </p:txBody>
        </p:sp>
      </p:grpSp>
      <p:grpSp>
        <p:nvGrpSpPr>
          <p:cNvPr id="6" name="Group 40"/>
          <p:cNvGrpSpPr>
            <a:grpSpLocks/>
          </p:cNvGrpSpPr>
          <p:nvPr/>
        </p:nvGrpSpPr>
        <p:grpSpPr bwMode="auto">
          <a:xfrm>
            <a:off x="3708400" y="1916113"/>
            <a:ext cx="1511300" cy="360362"/>
            <a:chOff x="2336" y="1207"/>
            <a:chExt cx="952" cy="227"/>
          </a:xfrm>
        </p:grpSpPr>
        <p:sp>
          <p:nvSpPr>
            <p:cNvPr id="23581" name="Line 17"/>
            <p:cNvSpPr>
              <a:spLocks noChangeShapeType="1"/>
            </p:cNvSpPr>
            <p:nvPr/>
          </p:nvSpPr>
          <p:spPr bwMode="auto">
            <a:xfrm>
              <a:off x="2336" y="1434"/>
              <a:ext cx="907"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WordArt 19"/>
            <p:cNvSpPr>
              <a:spLocks noChangeArrowheads="1" noChangeShapeType="1" noTextEdit="1"/>
            </p:cNvSpPr>
            <p:nvPr/>
          </p:nvSpPr>
          <p:spPr bwMode="auto">
            <a:xfrm>
              <a:off x="3152" y="1207"/>
              <a:ext cx="136" cy="142"/>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FFFF"/>
                    </a:solidFill>
                    <a:round/>
                    <a:headEnd/>
                    <a:tailEnd/>
                  </a:ln>
                  <a:solidFill>
                    <a:srgbClr val="000080"/>
                  </a:solidFill>
                  <a:latin typeface="宋体"/>
                  <a:ea typeface="宋体"/>
                </a:rPr>
                <a:t>P</a:t>
              </a:r>
              <a:endParaRPr lang="zh-CN" altLang="en-US" sz="3600" b="1" kern="10">
                <a:ln w="9525">
                  <a:solidFill>
                    <a:srgbClr val="00FFFF"/>
                  </a:solidFill>
                  <a:round/>
                  <a:headEnd/>
                  <a:tailEnd/>
                </a:ln>
                <a:solidFill>
                  <a:srgbClr val="000080"/>
                </a:solidFill>
                <a:latin typeface="宋体"/>
                <a:ea typeface="宋体"/>
              </a:endParaRPr>
            </a:p>
          </p:txBody>
        </p:sp>
      </p:grpSp>
      <p:grpSp>
        <p:nvGrpSpPr>
          <p:cNvPr id="7" name="Group 42"/>
          <p:cNvGrpSpPr>
            <a:grpSpLocks/>
          </p:cNvGrpSpPr>
          <p:nvPr/>
        </p:nvGrpSpPr>
        <p:grpSpPr bwMode="auto">
          <a:xfrm>
            <a:off x="4860925" y="2203450"/>
            <a:ext cx="501650" cy="511175"/>
            <a:chOff x="3062" y="1388"/>
            <a:chExt cx="316" cy="322"/>
          </a:xfrm>
        </p:grpSpPr>
        <p:sp>
          <p:nvSpPr>
            <p:cNvPr id="23579" name="Oval 18"/>
            <p:cNvSpPr>
              <a:spLocks noChangeArrowheads="1"/>
            </p:cNvSpPr>
            <p:nvPr/>
          </p:nvSpPr>
          <p:spPr bwMode="auto">
            <a:xfrm>
              <a:off x="3198" y="1388"/>
              <a:ext cx="91" cy="91"/>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80" name="WordArt 21"/>
            <p:cNvSpPr>
              <a:spLocks noChangeArrowheads="1" noChangeShapeType="1" noTextEdit="1"/>
            </p:cNvSpPr>
            <p:nvPr/>
          </p:nvSpPr>
          <p:spPr bwMode="auto">
            <a:xfrm>
              <a:off x="3062" y="1524"/>
              <a:ext cx="316" cy="186"/>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99"/>
                    </a:solidFill>
                    <a:round/>
                    <a:headEnd/>
                    <a:tailEnd/>
                  </a:ln>
                  <a:solidFill>
                    <a:srgbClr val="FF0000"/>
                  </a:solidFill>
                  <a:latin typeface="宋体"/>
                  <a:ea typeface="宋体"/>
                </a:rPr>
                <a:t>+2q</a:t>
              </a:r>
              <a:endParaRPr lang="zh-CN" altLang="en-US" sz="3600" b="1" kern="10">
                <a:ln w="9525">
                  <a:solidFill>
                    <a:srgbClr val="FFFF99"/>
                  </a:solidFill>
                  <a:round/>
                  <a:headEnd/>
                  <a:tailEnd/>
                </a:ln>
                <a:solidFill>
                  <a:srgbClr val="FF0000"/>
                </a:solidFill>
                <a:latin typeface="宋体"/>
                <a:ea typeface="宋体"/>
              </a:endParaRPr>
            </a:p>
          </p:txBody>
        </p:sp>
      </p:grpSp>
      <p:grpSp>
        <p:nvGrpSpPr>
          <p:cNvPr id="8" name="Group 39"/>
          <p:cNvGrpSpPr>
            <a:grpSpLocks/>
          </p:cNvGrpSpPr>
          <p:nvPr/>
        </p:nvGrpSpPr>
        <p:grpSpPr bwMode="auto">
          <a:xfrm>
            <a:off x="2916238" y="3141663"/>
            <a:ext cx="792162" cy="433387"/>
            <a:chOff x="1837" y="1979"/>
            <a:chExt cx="499" cy="273"/>
          </a:xfrm>
        </p:grpSpPr>
        <p:sp>
          <p:nvSpPr>
            <p:cNvPr id="23577" name="Oval 23"/>
            <p:cNvSpPr>
              <a:spLocks noChangeArrowheads="1"/>
            </p:cNvSpPr>
            <p:nvPr/>
          </p:nvSpPr>
          <p:spPr bwMode="auto">
            <a:xfrm>
              <a:off x="2064" y="1979"/>
              <a:ext cx="272" cy="272"/>
            </a:xfrm>
            <a:prstGeom prst="ellipse">
              <a:avLst/>
            </a:prstGeom>
            <a:gradFill rotWithShape="1">
              <a:gsLst>
                <a:gs pos="0">
                  <a:schemeClr val="bg1"/>
                </a:gs>
                <a:gs pos="100000">
                  <a:srgbClr val="FF00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78" name="WordArt 24"/>
            <p:cNvSpPr>
              <a:spLocks noChangeArrowheads="1" noChangeShapeType="1" noTextEdit="1"/>
            </p:cNvSpPr>
            <p:nvPr/>
          </p:nvSpPr>
          <p:spPr bwMode="auto">
            <a:xfrm>
              <a:off x="1837" y="2025"/>
              <a:ext cx="197" cy="227"/>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00CCFF"/>
                  </a:solidFill>
                  <a:latin typeface="黑体"/>
                  <a:ea typeface="黑体"/>
                </a:rPr>
                <a:t>Q</a:t>
              </a:r>
              <a:endParaRPr lang="zh-CN" altLang="en-US" sz="3600" b="1" kern="10">
                <a:ln w="9525">
                  <a:solidFill>
                    <a:schemeClr val="bg1"/>
                  </a:solidFill>
                  <a:round/>
                  <a:headEnd/>
                  <a:tailEnd/>
                </a:ln>
                <a:solidFill>
                  <a:srgbClr val="00CCFF"/>
                </a:solidFill>
                <a:latin typeface="黑体"/>
                <a:ea typeface="黑体"/>
              </a:endParaRPr>
            </a:p>
          </p:txBody>
        </p:sp>
      </p:grpSp>
      <p:grpSp>
        <p:nvGrpSpPr>
          <p:cNvPr id="9" name="Group 41"/>
          <p:cNvGrpSpPr>
            <a:grpSpLocks/>
          </p:cNvGrpSpPr>
          <p:nvPr/>
        </p:nvGrpSpPr>
        <p:grpSpPr bwMode="auto">
          <a:xfrm>
            <a:off x="3708400" y="2997200"/>
            <a:ext cx="1511300" cy="360363"/>
            <a:chOff x="2336" y="1888"/>
            <a:chExt cx="952" cy="227"/>
          </a:xfrm>
        </p:grpSpPr>
        <p:sp>
          <p:nvSpPr>
            <p:cNvPr id="23575" name="Line 25"/>
            <p:cNvSpPr>
              <a:spLocks noChangeShapeType="1"/>
            </p:cNvSpPr>
            <p:nvPr/>
          </p:nvSpPr>
          <p:spPr bwMode="auto">
            <a:xfrm>
              <a:off x="2336" y="2115"/>
              <a:ext cx="907" cy="0"/>
            </a:xfrm>
            <a:prstGeom prst="line">
              <a:avLst/>
            </a:prstGeom>
            <a:noFill/>
            <a:ln w="38100">
              <a:solidFill>
                <a:srgbClr val="008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WordArt 27"/>
            <p:cNvSpPr>
              <a:spLocks noChangeArrowheads="1" noChangeShapeType="1" noTextEdit="1"/>
            </p:cNvSpPr>
            <p:nvPr/>
          </p:nvSpPr>
          <p:spPr bwMode="auto">
            <a:xfrm>
              <a:off x="3152" y="1888"/>
              <a:ext cx="136" cy="142"/>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8000"/>
                    </a:solidFill>
                    <a:round/>
                    <a:headEnd/>
                    <a:tailEnd/>
                  </a:ln>
                  <a:solidFill>
                    <a:srgbClr val="000080"/>
                  </a:solidFill>
                  <a:latin typeface="宋体"/>
                  <a:ea typeface="宋体"/>
                </a:rPr>
                <a:t>P</a:t>
              </a:r>
              <a:endParaRPr lang="zh-CN" altLang="en-US" sz="3600" b="1" kern="10">
                <a:ln w="9525">
                  <a:solidFill>
                    <a:srgbClr val="008000"/>
                  </a:solidFill>
                  <a:round/>
                  <a:headEnd/>
                  <a:tailEnd/>
                </a:ln>
                <a:solidFill>
                  <a:srgbClr val="000080"/>
                </a:solidFill>
                <a:latin typeface="宋体"/>
                <a:ea typeface="宋体"/>
              </a:endParaRPr>
            </a:p>
          </p:txBody>
        </p:sp>
      </p:grpSp>
      <p:grpSp>
        <p:nvGrpSpPr>
          <p:cNvPr id="10" name="Group 44"/>
          <p:cNvGrpSpPr>
            <a:grpSpLocks/>
          </p:cNvGrpSpPr>
          <p:nvPr/>
        </p:nvGrpSpPr>
        <p:grpSpPr bwMode="auto">
          <a:xfrm>
            <a:off x="4860925" y="3284538"/>
            <a:ext cx="501650" cy="511175"/>
            <a:chOff x="3062" y="2069"/>
            <a:chExt cx="316" cy="322"/>
          </a:xfrm>
        </p:grpSpPr>
        <p:sp>
          <p:nvSpPr>
            <p:cNvPr id="23573" name="Oval 26"/>
            <p:cNvSpPr>
              <a:spLocks noChangeArrowheads="1"/>
            </p:cNvSpPr>
            <p:nvPr/>
          </p:nvSpPr>
          <p:spPr bwMode="auto">
            <a:xfrm>
              <a:off x="3198" y="2069"/>
              <a:ext cx="91" cy="91"/>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3574" name="WordArt 29"/>
            <p:cNvSpPr>
              <a:spLocks noChangeArrowheads="1" noChangeShapeType="1" noTextEdit="1"/>
            </p:cNvSpPr>
            <p:nvPr/>
          </p:nvSpPr>
          <p:spPr bwMode="auto">
            <a:xfrm>
              <a:off x="3062" y="2205"/>
              <a:ext cx="316" cy="186"/>
            </a:xfrm>
            <a:prstGeom prst="rect">
              <a:avLst/>
            </a:prstGeom>
          </p:spPr>
          <p:txBody>
            <a:bodyPr wrap="none" fromWordArt="1">
              <a:prstTxWarp prst="textPlain">
                <a:avLst>
                  <a:gd name="adj" fmla="val 50000"/>
                </a:avLst>
              </a:prstTxWarp>
            </a:bodyPr>
            <a:lstStyle/>
            <a:p>
              <a:pPr algn="ctr"/>
              <a:r>
                <a:rPr lang="en-US" altLang="zh-CN" sz="3600" b="1" kern="10">
                  <a:ln w="9525">
                    <a:solidFill>
                      <a:srgbClr val="FFFF99"/>
                    </a:solidFill>
                    <a:round/>
                    <a:headEnd/>
                    <a:tailEnd/>
                  </a:ln>
                  <a:solidFill>
                    <a:srgbClr val="FF0000"/>
                  </a:solidFill>
                  <a:latin typeface="宋体"/>
                  <a:ea typeface="宋体"/>
                </a:rPr>
                <a:t>+4q</a:t>
              </a:r>
              <a:endParaRPr lang="zh-CN" altLang="en-US" sz="3600" b="1" kern="10">
                <a:ln w="9525">
                  <a:solidFill>
                    <a:srgbClr val="FFFF99"/>
                  </a:solidFill>
                  <a:round/>
                  <a:headEnd/>
                  <a:tailEnd/>
                </a:ln>
                <a:solidFill>
                  <a:srgbClr val="FF0000"/>
                </a:solidFill>
                <a:latin typeface="宋体"/>
                <a:ea typeface="宋体"/>
              </a:endParaRPr>
            </a:p>
          </p:txBody>
        </p:sp>
      </p:grpSp>
      <p:grpSp>
        <p:nvGrpSpPr>
          <p:cNvPr id="11" name="Group 34"/>
          <p:cNvGrpSpPr>
            <a:grpSpLocks/>
          </p:cNvGrpSpPr>
          <p:nvPr/>
        </p:nvGrpSpPr>
        <p:grpSpPr bwMode="auto">
          <a:xfrm>
            <a:off x="5219700" y="836613"/>
            <a:ext cx="576263" cy="431800"/>
            <a:chOff x="3288" y="527"/>
            <a:chExt cx="363" cy="272"/>
          </a:xfrm>
        </p:grpSpPr>
        <p:sp>
          <p:nvSpPr>
            <p:cNvPr id="23571" name="Line 11"/>
            <p:cNvSpPr>
              <a:spLocks noChangeShapeType="1"/>
            </p:cNvSpPr>
            <p:nvPr/>
          </p:nvSpPr>
          <p:spPr bwMode="auto">
            <a:xfrm>
              <a:off x="3288" y="799"/>
              <a:ext cx="318" cy="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2" name="WordArt 30"/>
            <p:cNvSpPr>
              <a:spLocks noChangeArrowheads="1" noChangeShapeType="1" noTextEdit="1"/>
            </p:cNvSpPr>
            <p:nvPr/>
          </p:nvSpPr>
          <p:spPr bwMode="auto">
            <a:xfrm>
              <a:off x="3515" y="527"/>
              <a:ext cx="136" cy="136"/>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80"/>
                    </a:solidFill>
                    <a:round/>
                    <a:headEnd/>
                    <a:tailEnd/>
                  </a:ln>
                  <a:solidFill>
                    <a:srgbClr val="CCFFCC"/>
                  </a:solidFill>
                  <a:latin typeface="黑体"/>
                  <a:ea typeface="黑体"/>
                </a:rPr>
                <a:t>F</a:t>
              </a:r>
              <a:endParaRPr lang="zh-CN" altLang="en-US" sz="3600" b="1" kern="10">
                <a:ln w="9525">
                  <a:solidFill>
                    <a:srgbClr val="000080"/>
                  </a:solidFill>
                  <a:round/>
                  <a:headEnd/>
                  <a:tailEnd/>
                </a:ln>
                <a:solidFill>
                  <a:srgbClr val="CCFFCC"/>
                </a:solidFill>
                <a:latin typeface="黑体"/>
                <a:ea typeface="黑体"/>
              </a:endParaRPr>
            </a:p>
          </p:txBody>
        </p:sp>
      </p:grpSp>
      <p:grpSp>
        <p:nvGrpSpPr>
          <p:cNvPr id="12" name="Group 43"/>
          <p:cNvGrpSpPr>
            <a:grpSpLocks/>
          </p:cNvGrpSpPr>
          <p:nvPr/>
        </p:nvGrpSpPr>
        <p:grpSpPr bwMode="auto">
          <a:xfrm>
            <a:off x="5219700" y="1916113"/>
            <a:ext cx="1223963" cy="360362"/>
            <a:chOff x="3288" y="1207"/>
            <a:chExt cx="771" cy="227"/>
          </a:xfrm>
        </p:grpSpPr>
        <p:sp>
          <p:nvSpPr>
            <p:cNvPr id="23569" name="Line 20"/>
            <p:cNvSpPr>
              <a:spLocks noChangeShapeType="1"/>
            </p:cNvSpPr>
            <p:nvPr/>
          </p:nvSpPr>
          <p:spPr bwMode="auto">
            <a:xfrm>
              <a:off x="3288" y="1434"/>
              <a:ext cx="771" cy="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0" name="WordArt 31"/>
            <p:cNvSpPr>
              <a:spLocks noChangeArrowheads="1" noChangeShapeType="1" noTextEdit="1"/>
            </p:cNvSpPr>
            <p:nvPr/>
          </p:nvSpPr>
          <p:spPr bwMode="auto">
            <a:xfrm>
              <a:off x="3697" y="1207"/>
              <a:ext cx="182" cy="136"/>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80"/>
                    </a:solidFill>
                    <a:round/>
                    <a:headEnd/>
                    <a:tailEnd/>
                  </a:ln>
                  <a:solidFill>
                    <a:srgbClr val="CCFFCC"/>
                  </a:solidFill>
                  <a:latin typeface="黑体"/>
                  <a:ea typeface="黑体"/>
                </a:rPr>
                <a:t>2F</a:t>
              </a:r>
              <a:endParaRPr lang="zh-CN" altLang="en-US" sz="3600" b="1" kern="10">
                <a:ln w="9525">
                  <a:solidFill>
                    <a:srgbClr val="000080"/>
                  </a:solidFill>
                  <a:round/>
                  <a:headEnd/>
                  <a:tailEnd/>
                </a:ln>
                <a:solidFill>
                  <a:srgbClr val="CCFFCC"/>
                </a:solidFill>
                <a:latin typeface="黑体"/>
                <a:ea typeface="黑体"/>
              </a:endParaRPr>
            </a:p>
          </p:txBody>
        </p:sp>
      </p:grpSp>
      <p:grpSp>
        <p:nvGrpSpPr>
          <p:cNvPr id="13" name="Group 45"/>
          <p:cNvGrpSpPr>
            <a:grpSpLocks/>
          </p:cNvGrpSpPr>
          <p:nvPr/>
        </p:nvGrpSpPr>
        <p:grpSpPr bwMode="auto">
          <a:xfrm>
            <a:off x="5181600" y="2971800"/>
            <a:ext cx="2665413" cy="360363"/>
            <a:chOff x="3288" y="1888"/>
            <a:chExt cx="1679" cy="227"/>
          </a:xfrm>
        </p:grpSpPr>
        <p:sp>
          <p:nvSpPr>
            <p:cNvPr id="23567" name="Line 28"/>
            <p:cNvSpPr>
              <a:spLocks noChangeShapeType="1"/>
            </p:cNvSpPr>
            <p:nvPr/>
          </p:nvSpPr>
          <p:spPr bwMode="auto">
            <a:xfrm>
              <a:off x="3288" y="2115"/>
              <a:ext cx="1679" cy="0"/>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WordArt 32"/>
            <p:cNvSpPr>
              <a:spLocks noChangeArrowheads="1" noChangeShapeType="1" noTextEdit="1"/>
            </p:cNvSpPr>
            <p:nvPr/>
          </p:nvSpPr>
          <p:spPr bwMode="auto">
            <a:xfrm>
              <a:off x="4286" y="1888"/>
              <a:ext cx="182" cy="136"/>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80"/>
                    </a:solidFill>
                    <a:round/>
                    <a:headEnd/>
                    <a:tailEnd/>
                  </a:ln>
                  <a:solidFill>
                    <a:srgbClr val="CCFFCC"/>
                  </a:solidFill>
                  <a:latin typeface="黑体"/>
                  <a:ea typeface="黑体"/>
                </a:rPr>
                <a:t>4F</a:t>
              </a:r>
              <a:endParaRPr lang="zh-CN" altLang="en-US" sz="3600" b="1" kern="10">
                <a:ln w="9525">
                  <a:solidFill>
                    <a:srgbClr val="000080"/>
                  </a:solidFill>
                  <a:round/>
                  <a:headEnd/>
                  <a:tailEnd/>
                </a:ln>
                <a:solidFill>
                  <a:srgbClr val="CCFFCC"/>
                </a:solidFill>
                <a:latin typeface="黑体"/>
                <a:ea typeface="黑体"/>
              </a:endParaRPr>
            </a:p>
          </p:txBody>
        </p:sp>
      </p:grpSp>
      <p:sp>
        <p:nvSpPr>
          <p:cNvPr id="23585" name="Rectangle 33"/>
          <p:cNvSpPr>
            <a:spLocks noChangeArrowheads="1"/>
          </p:cNvSpPr>
          <p:nvPr/>
        </p:nvSpPr>
        <p:spPr bwMode="auto">
          <a:xfrm>
            <a:off x="611188" y="4076700"/>
            <a:ext cx="8137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a:solidFill>
                  <a:srgbClr val="333399"/>
                </a:solidFill>
                <a:latin typeface="汉鼎简新艺体" pitchFamily="49" charset="-122"/>
                <a:ea typeface="汉鼎简新艺体" pitchFamily="49" charset="-122"/>
              </a:rPr>
              <a:t>    </a:t>
            </a:r>
            <a:r>
              <a:rPr lang="zh-CN" altLang="en-US" sz="3600" b="1">
                <a:solidFill>
                  <a:srgbClr val="333399"/>
                </a:solidFill>
                <a:latin typeface="汉鼎简新艺体" pitchFamily="49" charset="-122"/>
                <a:ea typeface="汉鼎简新艺体" pitchFamily="49" charset="-122"/>
              </a:rPr>
              <a:t>不同的电荷</a:t>
            </a:r>
            <a:r>
              <a:rPr lang="en-US" altLang="zh-CN" sz="3600" b="1">
                <a:solidFill>
                  <a:srgbClr val="FF0000"/>
                </a:solidFill>
                <a:latin typeface="汉鼎简新艺体" pitchFamily="49" charset="-122"/>
                <a:ea typeface="汉鼎简新艺体" pitchFamily="49" charset="-122"/>
              </a:rPr>
              <a:t>q</a:t>
            </a:r>
            <a:r>
              <a:rPr lang="zh-CN" altLang="en-US" sz="3600" b="1">
                <a:solidFill>
                  <a:srgbClr val="333399"/>
                </a:solidFill>
                <a:latin typeface="汉鼎简新艺体" pitchFamily="49" charset="-122"/>
                <a:ea typeface="汉鼎简新艺体" pitchFamily="49" charset="-122"/>
              </a:rPr>
              <a:t>在电场的同一点所受的电场力</a:t>
            </a:r>
            <a:r>
              <a:rPr lang="en-US" altLang="zh-CN" sz="3600" b="1">
                <a:solidFill>
                  <a:srgbClr val="FF0000"/>
                </a:solidFill>
                <a:latin typeface="汉鼎简新艺体" pitchFamily="49" charset="-122"/>
                <a:ea typeface="汉鼎简新艺体" pitchFamily="49" charset="-122"/>
              </a:rPr>
              <a:t>F</a:t>
            </a:r>
            <a:r>
              <a:rPr lang="zh-CN" altLang="en-US" sz="3600" b="1">
                <a:solidFill>
                  <a:srgbClr val="333399"/>
                </a:solidFill>
                <a:latin typeface="汉鼎简新艺体" pitchFamily="49" charset="-122"/>
                <a:ea typeface="汉鼎简新艺体" pitchFamily="49" charset="-122"/>
              </a:rPr>
              <a:t>是不同的。实验表明，在电场中的同一点，比值</a:t>
            </a:r>
            <a:r>
              <a:rPr lang="en-US" altLang="zh-CN" sz="3600" b="1">
                <a:solidFill>
                  <a:srgbClr val="FF0000"/>
                </a:solidFill>
                <a:latin typeface="汉鼎简新艺体" pitchFamily="49" charset="-122"/>
                <a:ea typeface="汉鼎简新艺体" pitchFamily="49" charset="-122"/>
              </a:rPr>
              <a:t>F/q</a:t>
            </a:r>
            <a:r>
              <a:rPr lang="zh-CN" altLang="en-US" sz="3600" b="1">
                <a:solidFill>
                  <a:srgbClr val="333399"/>
                </a:solidFill>
                <a:latin typeface="汉鼎简新艺体" pitchFamily="49" charset="-122"/>
                <a:ea typeface="汉鼎简新艺体" pitchFamily="49" charset="-122"/>
              </a:rPr>
              <a:t>是恒定的。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6" presetClass="entr" presetSubtype="26"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Horizontal)">
                                      <p:cBhvr>
                                        <p:cTn id="10" dur="500"/>
                                        <p:tgtEl>
                                          <p:spTgt spid="3"/>
                                        </p:tgtEl>
                                      </p:cBhvr>
                                    </p:animEffect>
                                  </p:childTnLst>
                                </p:cTn>
                              </p:par>
                            </p:childTnLst>
                          </p:cTn>
                        </p:par>
                        <p:par>
                          <p:cTn id="11" fill="hold" nodeType="afterGroup">
                            <p:stCondLst>
                              <p:cond delay="500"/>
                            </p:stCondLst>
                            <p:childTnLst>
                              <p:par>
                                <p:cTn id="12" presetID="2" presetClass="entr" presetSubtype="9"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Gunfire.wav"/>
                                        </p:tgtEl>
                                      </p:cMediaNode>
                                    </p:audio>
                                  </p:subTnLst>
                                </p:cTn>
                              </p:par>
                            </p:childTnLst>
                          </p:cTn>
                        </p:par>
                        <p:par>
                          <p:cTn id="16" fill="hold" nodeType="afterGroup">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4"/>
                                        </p:tgtEl>
                                      </p:cBhvr>
                                    </p:animEffect>
                                    <p:animScale>
                                      <p:cBhvr>
                                        <p:cTn id="19" dur="250" autoRev="1" fill="hold"/>
                                        <p:tgtEl>
                                          <p:spTgt spid="4"/>
                                        </p:tgtEl>
                                      </p:cBhvr>
                                      <p:by x="105000" y="105000"/>
                                    </p:animScale>
                                  </p:childTnLst>
                                  <p:subTnLst>
                                    <p:audio>
                                      <p:cMediaNode>
                                        <p:cTn display="0" masterRel="sameClick">
                                          <p:stCondLst>
                                            <p:cond evt="begin" delay="0">
                                              <p:tn val="17"/>
                                            </p:cond>
                                          </p:stCondLst>
                                          <p:endCondLst>
                                            <p:cond evt="onStopAudio" delay="0">
                                              <p:tgtEl>
                                                <p:sldTgt/>
                                              </p:tgtEl>
                                            </p:cond>
                                          </p:endCondLst>
                                        </p:cTn>
                                        <p:tgtEl>
                                          <p:sndTgt r:embed="rId2" name="Gunfire.wav"/>
                                        </p:tgtEl>
                                      </p:cMediaNode>
                                    </p:audio>
                                  </p:subTnLst>
                                </p:cTn>
                              </p:par>
                            </p:childTnLst>
                          </p:cTn>
                        </p:par>
                        <p:par>
                          <p:cTn id="20" fill="hold" nodeType="afterGroup">
                            <p:stCondLst>
                              <p:cond delay="2000"/>
                            </p:stCondLst>
                            <p:childTnLst>
                              <p:par>
                                <p:cTn id="21" presetID="16" presetClass="entr" presetSubtype="2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Horizontal)">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nodeType="afterGroup">
                            <p:stCondLst>
                              <p:cond delay="0"/>
                            </p:stCondLst>
                            <p:childTnLst>
                              <p:par>
                                <p:cTn id="29" presetID="16" presetClass="entr" presetSubtype="2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Horizontal)">
                                      <p:cBhvr>
                                        <p:cTn id="31" dur="500"/>
                                        <p:tgtEl>
                                          <p:spTgt spid="6"/>
                                        </p:tgtEl>
                                      </p:cBhvr>
                                    </p:animEffect>
                                  </p:childTnLst>
                                </p:cTn>
                              </p:par>
                            </p:childTnLst>
                          </p:cTn>
                        </p:par>
                        <p:par>
                          <p:cTn id="32" fill="hold" nodeType="afterGroup">
                            <p:stCondLst>
                              <p:cond delay="500"/>
                            </p:stCondLst>
                            <p:childTnLst>
                              <p:par>
                                <p:cTn id="33" presetID="2" presetClass="entr" presetSubtype="8" fill="hold" nodeType="afterEffect">
                                  <p:stCondLst>
                                    <p:cond delay="5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HURRY.WAV"/>
                                        </p:tgtEl>
                                      </p:cMediaNode>
                                    </p:audio>
                                  </p:subTnLst>
                                </p:cTn>
                              </p:par>
                            </p:childTnLst>
                          </p:cTn>
                        </p:par>
                        <p:par>
                          <p:cTn id="37" fill="hold" nodeType="afterGroup">
                            <p:stCondLst>
                              <p:cond delay="1500"/>
                            </p:stCondLst>
                            <p:childTnLst>
                              <p:par>
                                <p:cTn id="38" presetID="26" presetClass="emph" presetSubtype="0" fill="hold" nodeType="afterEffect">
                                  <p:stCondLst>
                                    <p:cond delay="0"/>
                                  </p:stCondLst>
                                  <p:childTnLst>
                                    <p:animEffect transition="out" filter="fade">
                                      <p:cBhvr>
                                        <p:cTn id="39" dur="500" tmFilter="0, 0; .2, .5; .8, .5; 1, 0"/>
                                        <p:tgtEl>
                                          <p:spTgt spid="7"/>
                                        </p:tgtEl>
                                      </p:cBhvr>
                                    </p:animEffect>
                                    <p:animScale>
                                      <p:cBhvr>
                                        <p:cTn id="40" dur="250" autoRev="1" fill="hold"/>
                                        <p:tgtEl>
                                          <p:spTgt spid="7"/>
                                        </p:tgtEl>
                                      </p:cBhvr>
                                      <p:by x="105000" y="105000"/>
                                    </p:animScale>
                                  </p:childTnLst>
                                  <p:subTnLst>
                                    <p:audio>
                                      <p:cMediaNode>
                                        <p:cTn display="0" masterRel="sameClick">
                                          <p:stCondLst>
                                            <p:cond evt="begin" delay="0">
                                              <p:tn val="38"/>
                                            </p:cond>
                                          </p:stCondLst>
                                          <p:endCondLst>
                                            <p:cond evt="onStopAudio" delay="0">
                                              <p:tgtEl>
                                                <p:sldTgt/>
                                              </p:tgtEl>
                                            </p:cond>
                                          </p:endCondLst>
                                        </p:cTn>
                                        <p:tgtEl>
                                          <p:sndTgt r:embed="rId3" name="HURRY.WAV"/>
                                        </p:tgtEl>
                                      </p:cMediaNode>
                                    </p:audio>
                                  </p:subTnLst>
                                </p:cTn>
                              </p:par>
                            </p:childTnLst>
                          </p:cTn>
                        </p:par>
                        <p:par>
                          <p:cTn id="41" fill="hold" nodeType="afterGroup">
                            <p:stCondLst>
                              <p:cond delay="2000"/>
                            </p:stCondLst>
                            <p:childTnLst>
                              <p:par>
                                <p:cTn id="42" presetID="16" presetClass="entr" presetSubtype="26"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Horizontal)">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par>
                          <p:cTn id="49" fill="hold" nodeType="afterGroup">
                            <p:stCondLst>
                              <p:cond delay="0"/>
                            </p:stCondLst>
                            <p:childTnLst>
                              <p:par>
                                <p:cTn id="50" presetID="16" presetClass="entr" presetSubtype="26"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Horizontal)">
                                      <p:cBhvr>
                                        <p:cTn id="52" dur="500"/>
                                        <p:tgtEl>
                                          <p:spTgt spid="9"/>
                                        </p:tgtEl>
                                      </p:cBhvr>
                                    </p:animEffect>
                                  </p:childTnLst>
                                </p:cTn>
                              </p:par>
                            </p:childTnLst>
                          </p:cTn>
                        </p:par>
                        <p:par>
                          <p:cTn id="53" fill="hold" nodeType="afterGroup">
                            <p:stCondLst>
                              <p:cond delay="500"/>
                            </p:stCondLst>
                            <p:childTnLst>
                              <p:par>
                                <p:cTn id="54" presetID="2" presetClass="entr" presetSubtype="3" fill="hold" nodeType="afterEffect">
                                  <p:stCondLst>
                                    <p:cond delay="5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1+#ppt_w/2"/>
                                          </p:val>
                                        </p:tav>
                                        <p:tav tm="100000">
                                          <p:val>
                                            <p:strVal val="#ppt_x"/>
                                          </p:val>
                                        </p:tav>
                                      </p:tavLst>
                                    </p:anim>
                                    <p:anim calcmode="lin" valueType="num">
                                      <p:cBhvr additive="base">
                                        <p:cTn id="57" dur="500" fill="hold"/>
                                        <p:tgtEl>
                                          <p:spTgt spid="1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4" name="PAUSE.WAV"/>
                                        </p:tgtEl>
                                      </p:cMediaNode>
                                    </p:audio>
                                  </p:subTnLst>
                                </p:cTn>
                              </p:par>
                            </p:childTnLst>
                          </p:cTn>
                        </p:par>
                        <p:par>
                          <p:cTn id="58" fill="hold" nodeType="afterGroup">
                            <p:stCondLst>
                              <p:cond delay="1500"/>
                            </p:stCondLst>
                            <p:childTnLst>
                              <p:par>
                                <p:cTn id="59" presetID="26" presetClass="emph" presetSubtype="0" fill="hold" nodeType="after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subTnLst>
                                    <p:audio>
                                      <p:cMediaNode>
                                        <p:cTn display="0" masterRel="sameClick">
                                          <p:stCondLst>
                                            <p:cond evt="begin" delay="0">
                                              <p:tn val="59"/>
                                            </p:cond>
                                          </p:stCondLst>
                                          <p:endCondLst>
                                            <p:cond evt="onStopAudio" delay="0">
                                              <p:tgtEl>
                                                <p:sldTgt/>
                                              </p:tgtEl>
                                            </p:cond>
                                          </p:endCondLst>
                                        </p:cTn>
                                        <p:tgtEl>
                                          <p:sndTgt r:embed="rId4" name="PAUSE.WAV"/>
                                        </p:tgtEl>
                                      </p:cMediaNode>
                                    </p:audio>
                                  </p:subTnLst>
                                </p:cTn>
                              </p:par>
                            </p:childTnLst>
                          </p:cTn>
                        </p:par>
                        <p:par>
                          <p:cTn id="62" fill="hold" nodeType="afterGroup">
                            <p:stCondLst>
                              <p:cond delay="2000"/>
                            </p:stCondLst>
                            <p:childTnLst>
                              <p:par>
                                <p:cTn id="63" presetID="16" presetClass="entr" presetSubtype="26"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arn(inHorizontal)">
                                      <p:cBhvr>
                                        <p:cTn id="65" dur="500"/>
                                        <p:tgtEl>
                                          <p:spTgt spid="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0" presetClass="entr" presetSubtype="0" fill="hold" grpId="0" nodeType="clickEffect">
                                  <p:stCondLst>
                                    <p:cond delay="0"/>
                                  </p:stCondLst>
                                  <p:iterate type="lt">
                                    <p:tmPct val="10000"/>
                                  </p:iterate>
                                  <p:childTnLst>
                                    <p:set>
                                      <p:cBhvr>
                                        <p:cTn id="69" dur="1" fill="hold">
                                          <p:stCondLst>
                                            <p:cond delay="0"/>
                                          </p:stCondLst>
                                        </p:cTn>
                                        <p:tgtEl>
                                          <p:spTgt spid="23585"/>
                                        </p:tgtEl>
                                        <p:attrNameLst>
                                          <p:attrName>style.visibility</p:attrName>
                                        </p:attrNameLst>
                                      </p:cBhvr>
                                      <p:to>
                                        <p:strVal val="visible"/>
                                      </p:to>
                                    </p:set>
                                    <p:animEffect transition="in" filter="fade">
                                      <p:cBhvr>
                                        <p:cTn id="70" dur="1000"/>
                                        <p:tgtEl>
                                          <p:spTgt spid="23585"/>
                                        </p:tgtEl>
                                      </p:cBhvr>
                                    </p:animEffect>
                                    <p:anim calcmode="lin" valueType="num">
                                      <p:cBhvr>
                                        <p:cTn id="71" dur="1000" fill="hold"/>
                                        <p:tgtEl>
                                          <p:spTgt spid="23585"/>
                                        </p:tgtEl>
                                        <p:attrNameLst>
                                          <p:attrName>ppt_x</p:attrName>
                                        </p:attrNameLst>
                                      </p:cBhvr>
                                      <p:tavLst>
                                        <p:tav tm="0">
                                          <p:val>
                                            <p:strVal val="#ppt_x-.1"/>
                                          </p:val>
                                        </p:tav>
                                        <p:tav tm="100000">
                                          <p:val>
                                            <p:strVal val="#ppt_x"/>
                                          </p:val>
                                        </p:tav>
                                      </p:tavLst>
                                    </p:anim>
                                    <p:anim calcmode="lin" valueType="num">
                                      <p:cBhvr>
                                        <p:cTn id="72" dur="1000" fill="hold"/>
                                        <p:tgtEl>
                                          <p:spTgt spid="23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Text Box 8"/>
          <p:cNvSpPr txBox="1">
            <a:spLocks noChangeArrowheads="1"/>
          </p:cNvSpPr>
          <p:nvPr/>
        </p:nvSpPr>
        <p:spPr bwMode="auto">
          <a:xfrm>
            <a:off x="323850" y="1412875"/>
            <a:ext cx="864076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4000">
                <a:latin typeface="幼圆" pitchFamily="49" charset="-122"/>
                <a:ea typeface="幼圆" pitchFamily="49" charset="-122"/>
              </a:rPr>
              <a:t>   </a:t>
            </a:r>
            <a:r>
              <a:rPr lang="zh-CN" altLang="en-US" sz="4000" b="1">
                <a:latin typeface="华文新魏" pitchFamily="2" charset="-122"/>
                <a:ea typeface="华文新魏" pitchFamily="2" charset="-122"/>
              </a:rPr>
              <a:t>放入电场中某点的电荷所受的电场力</a:t>
            </a:r>
            <a:r>
              <a:rPr lang="en-US" altLang="zh-CN" sz="4000" b="1">
                <a:latin typeface="华文新魏" pitchFamily="2" charset="-122"/>
                <a:ea typeface="华文新魏" pitchFamily="2" charset="-122"/>
              </a:rPr>
              <a:t>F</a:t>
            </a:r>
            <a:r>
              <a:rPr lang="zh-CN" altLang="en-US" sz="4000" b="1">
                <a:latin typeface="华文新魏" pitchFamily="2" charset="-122"/>
                <a:ea typeface="华文新魏" pitchFamily="2" charset="-122"/>
              </a:rPr>
              <a:t>跟它的电荷量</a:t>
            </a:r>
            <a:r>
              <a:rPr lang="en-US" altLang="zh-CN" sz="4000" b="1">
                <a:latin typeface="华文新魏" pitchFamily="2" charset="-122"/>
                <a:ea typeface="华文新魏" pitchFamily="2" charset="-122"/>
              </a:rPr>
              <a:t>q</a:t>
            </a:r>
            <a:r>
              <a:rPr lang="zh-CN" altLang="en-US" sz="4000" b="1">
                <a:latin typeface="华文新魏" pitchFamily="2" charset="-122"/>
                <a:ea typeface="华文新魏" pitchFamily="2" charset="-122"/>
              </a:rPr>
              <a:t>的比值，叫做这点的电场强度，简称场强</a:t>
            </a:r>
            <a:r>
              <a:rPr lang="zh-CN" altLang="en-US" sz="4400" b="1">
                <a:latin typeface="华文新魏" pitchFamily="2" charset="-122"/>
                <a:ea typeface="华文新魏" pitchFamily="2" charset="-122"/>
              </a:rPr>
              <a:t>。</a:t>
            </a:r>
          </a:p>
        </p:txBody>
      </p:sp>
      <p:grpSp>
        <p:nvGrpSpPr>
          <p:cNvPr id="2" name="Group 20"/>
          <p:cNvGrpSpPr>
            <a:grpSpLocks/>
          </p:cNvGrpSpPr>
          <p:nvPr/>
        </p:nvGrpSpPr>
        <p:grpSpPr bwMode="auto">
          <a:xfrm>
            <a:off x="611188" y="3789363"/>
            <a:ext cx="4537075" cy="935037"/>
            <a:chOff x="930" y="2296"/>
            <a:chExt cx="2993" cy="771"/>
          </a:xfrm>
        </p:grpSpPr>
        <p:grpSp>
          <p:nvGrpSpPr>
            <p:cNvPr id="24585" name="Group 14"/>
            <p:cNvGrpSpPr>
              <a:grpSpLocks/>
            </p:cNvGrpSpPr>
            <p:nvPr/>
          </p:nvGrpSpPr>
          <p:grpSpPr bwMode="auto">
            <a:xfrm>
              <a:off x="2789" y="2296"/>
              <a:ext cx="1134" cy="771"/>
              <a:chOff x="930" y="1979"/>
              <a:chExt cx="1134" cy="952"/>
            </a:xfrm>
          </p:grpSpPr>
          <p:sp>
            <p:nvSpPr>
              <p:cNvPr id="24587" name="WordArt 9"/>
              <p:cNvSpPr>
                <a:spLocks noChangeArrowheads="1" noChangeShapeType="1" noTextEdit="1"/>
              </p:cNvSpPr>
              <p:nvPr/>
            </p:nvSpPr>
            <p:spPr bwMode="auto">
              <a:xfrm>
                <a:off x="930" y="2205"/>
                <a:ext cx="589" cy="589"/>
              </a:xfrm>
              <a:prstGeom prst="rect">
                <a:avLst/>
              </a:prstGeom>
            </p:spPr>
            <p:txBody>
              <a:bodyPr wrap="none" fromWordArt="1">
                <a:prstTxWarp prst="textPlain">
                  <a:avLst>
                    <a:gd name="adj" fmla="val 50000"/>
                  </a:avLst>
                </a:prstTxWarp>
              </a:bodyPr>
              <a:lstStyle/>
              <a:p>
                <a:pPr algn="ctr"/>
                <a:r>
                  <a:rPr lang="en-US" altLang="zh-CN" sz="4000" kern="10">
                    <a:ln w="9525">
                      <a:solidFill>
                        <a:schemeClr val="bg1"/>
                      </a:solidFill>
                      <a:round/>
                      <a:headEnd/>
                      <a:tailEnd/>
                    </a:ln>
                    <a:solidFill>
                      <a:srgbClr val="FF00FF"/>
                    </a:solidFill>
                    <a:latin typeface="黑体"/>
                    <a:ea typeface="黑体"/>
                  </a:rPr>
                  <a:t>E=</a:t>
                </a:r>
                <a:endParaRPr lang="zh-CN" altLang="en-US" sz="4000" kern="10">
                  <a:ln w="9525">
                    <a:solidFill>
                      <a:schemeClr val="bg1"/>
                    </a:solidFill>
                    <a:round/>
                    <a:headEnd/>
                    <a:tailEnd/>
                  </a:ln>
                  <a:solidFill>
                    <a:srgbClr val="FF00FF"/>
                  </a:solidFill>
                  <a:latin typeface="黑体"/>
                  <a:ea typeface="黑体"/>
                </a:endParaRPr>
              </a:p>
            </p:txBody>
          </p:sp>
          <p:sp>
            <p:nvSpPr>
              <p:cNvPr id="24588" name="WordArt 10"/>
              <p:cNvSpPr>
                <a:spLocks noChangeArrowheads="1" noChangeShapeType="1" noTextEdit="1"/>
              </p:cNvSpPr>
              <p:nvPr/>
            </p:nvSpPr>
            <p:spPr bwMode="auto">
              <a:xfrm>
                <a:off x="1655" y="1979"/>
                <a:ext cx="318" cy="362"/>
              </a:xfrm>
              <a:prstGeom prst="rect">
                <a:avLst/>
              </a:prstGeom>
            </p:spPr>
            <p:txBody>
              <a:bodyPr wrap="none" fromWordArt="1">
                <a:prstTxWarp prst="textPlain">
                  <a:avLst>
                    <a:gd name="adj" fmla="val 50000"/>
                  </a:avLst>
                </a:prstTxWarp>
              </a:bodyPr>
              <a:lstStyle/>
              <a:p>
                <a:pPr algn="ctr"/>
                <a:r>
                  <a:rPr lang="en-US" altLang="zh-CN" sz="4000" kern="10">
                    <a:ln w="9525">
                      <a:solidFill>
                        <a:schemeClr val="bg1"/>
                      </a:solidFill>
                      <a:round/>
                      <a:headEnd/>
                      <a:tailEnd/>
                    </a:ln>
                    <a:solidFill>
                      <a:srgbClr val="FF00FF"/>
                    </a:solidFill>
                    <a:latin typeface="黑体"/>
                    <a:ea typeface="黑体"/>
                  </a:rPr>
                  <a:t>F</a:t>
                </a:r>
                <a:endParaRPr lang="zh-CN" altLang="en-US" sz="4000" kern="10">
                  <a:ln w="9525">
                    <a:solidFill>
                      <a:schemeClr val="bg1"/>
                    </a:solidFill>
                    <a:round/>
                    <a:headEnd/>
                    <a:tailEnd/>
                  </a:ln>
                  <a:solidFill>
                    <a:srgbClr val="FF00FF"/>
                  </a:solidFill>
                  <a:latin typeface="黑体"/>
                  <a:ea typeface="黑体"/>
                </a:endParaRPr>
              </a:p>
            </p:txBody>
          </p:sp>
          <p:sp>
            <p:nvSpPr>
              <p:cNvPr id="24589" name="Line 12"/>
              <p:cNvSpPr>
                <a:spLocks noChangeShapeType="1"/>
              </p:cNvSpPr>
              <p:nvPr/>
            </p:nvSpPr>
            <p:spPr bwMode="auto">
              <a:xfrm>
                <a:off x="1565" y="2432"/>
                <a:ext cx="499"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WordArt 13"/>
              <p:cNvSpPr>
                <a:spLocks noChangeArrowheads="1" noChangeShapeType="1" noTextEdit="1"/>
              </p:cNvSpPr>
              <p:nvPr/>
            </p:nvSpPr>
            <p:spPr bwMode="auto">
              <a:xfrm>
                <a:off x="1655" y="2523"/>
                <a:ext cx="253" cy="408"/>
              </a:xfrm>
              <a:prstGeom prst="rect">
                <a:avLst/>
              </a:prstGeom>
            </p:spPr>
            <p:txBody>
              <a:bodyPr wrap="none" fromWordArt="1">
                <a:prstTxWarp prst="textPlain">
                  <a:avLst>
                    <a:gd name="adj" fmla="val 50000"/>
                  </a:avLst>
                </a:prstTxWarp>
              </a:bodyPr>
              <a:lstStyle/>
              <a:p>
                <a:pPr algn="ctr"/>
                <a:r>
                  <a:rPr lang="en-US" altLang="zh-CN" sz="4000" kern="10">
                    <a:ln w="9525">
                      <a:solidFill>
                        <a:schemeClr val="bg1"/>
                      </a:solidFill>
                      <a:round/>
                      <a:headEnd/>
                      <a:tailEnd/>
                    </a:ln>
                    <a:solidFill>
                      <a:srgbClr val="FF00FF"/>
                    </a:solidFill>
                    <a:latin typeface="黑体"/>
                    <a:ea typeface="黑体"/>
                  </a:rPr>
                  <a:t>q</a:t>
                </a:r>
                <a:endParaRPr lang="zh-CN" altLang="en-US" sz="4000" kern="10">
                  <a:ln w="9525">
                    <a:solidFill>
                      <a:schemeClr val="bg1"/>
                    </a:solidFill>
                    <a:round/>
                    <a:headEnd/>
                    <a:tailEnd/>
                  </a:ln>
                  <a:solidFill>
                    <a:srgbClr val="FF00FF"/>
                  </a:solidFill>
                  <a:latin typeface="黑体"/>
                  <a:ea typeface="黑体"/>
                </a:endParaRPr>
              </a:p>
            </p:txBody>
          </p:sp>
        </p:grpSp>
        <p:sp>
          <p:nvSpPr>
            <p:cNvPr id="24586" name="WordArt 16"/>
            <p:cNvSpPr>
              <a:spLocks noChangeArrowheads="1" noChangeShapeType="1" noTextEdit="1"/>
            </p:cNvSpPr>
            <p:nvPr/>
          </p:nvSpPr>
          <p:spPr bwMode="auto">
            <a:xfrm>
              <a:off x="930" y="2430"/>
              <a:ext cx="1406" cy="49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4000" kern="10">
                  <a:solidFill>
                    <a:srgbClr val="00FFFF"/>
                  </a:solidFill>
                  <a:effectLst>
                    <a:outerShdw dist="35921" dir="2700000" algn="ctr" rotWithShape="0">
                      <a:srgbClr val="C0C0C0">
                        <a:alpha val="79999"/>
                      </a:srgbClr>
                    </a:outerShdw>
                  </a:effectLst>
                  <a:latin typeface="华文行楷"/>
                  <a:ea typeface="华文行楷"/>
                </a:rPr>
                <a:t>定义式</a:t>
              </a:r>
            </a:p>
          </p:txBody>
        </p:sp>
      </p:grpSp>
      <p:grpSp>
        <p:nvGrpSpPr>
          <p:cNvPr id="4" name="Group 21"/>
          <p:cNvGrpSpPr>
            <a:grpSpLocks/>
          </p:cNvGrpSpPr>
          <p:nvPr/>
        </p:nvGrpSpPr>
        <p:grpSpPr bwMode="auto">
          <a:xfrm>
            <a:off x="1258888" y="4900613"/>
            <a:ext cx="3378200" cy="1006475"/>
            <a:chOff x="2835" y="3247"/>
            <a:chExt cx="2376" cy="819"/>
          </a:xfrm>
        </p:grpSpPr>
        <p:sp>
          <p:nvSpPr>
            <p:cNvPr id="24583" name="Rectangle 15"/>
            <p:cNvSpPr>
              <a:spLocks noChangeArrowheads="1"/>
            </p:cNvSpPr>
            <p:nvPr/>
          </p:nvSpPr>
          <p:spPr bwMode="auto">
            <a:xfrm>
              <a:off x="4195" y="3247"/>
              <a:ext cx="1016"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6000"/>
                <a:t> </a:t>
              </a:r>
              <a:r>
                <a:rPr lang="en-US" altLang="zh-CN" sz="4800"/>
                <a:t>N/C</a:t>
              </a:r>
            </a:p>
          </p:txBody>
        </p:sp>
        <p:sp>
          <p:nvSpPr>
            <p:cNvPr id="24584" name="WordArt 17"/>
            <p:cNvSpPr>
              <a:spLocks noChangeArrowheads="1" noChangeShapeType="1" noTextEdit="1"/>
            </p:cNvSpPr>
            <p:nvPr/>
          </p:nvSpPr>
          <p:spPr bwMode="auto">
            <a:xfrm>
              <a:off x="2835" y="3339"/>
              <a:ext cx="1088" cy="590"/>
            </a:xfrm>
            <a:prstGeom prst="rect">
              <a:avLst/>
            </a:prstGeom>
          </p:spPr>
          <p:txBody>
            <a:bodyPr wrap="none" fromWordArt="1">
              <a:prstTxWarp prst="textPlain">
                <a:avLst>
                  <a:gd name="adj" fmla="val 50000"/>
                </a:avLst>
              </a:prstTxWarp>
            </a:bodyPr>
            <a:lstStyle/>
            <a:p>
              <a:pPr algn="ctr"/>
              <a:r>
                <a:rPr lang="zh-CN" altLang="en-US" sz="3600" kern="10">
                  <a:ln w="9525">
                    <a:solidFill>
                      <a:srgbClr val="0000FF"/>
                    </a:solidFill>
                    <a:round/>
                    <a:headEnd/>
                    <a:tailEnd/>
                  </a:ln>
                  <a:solidFill>
                    <a:srgbClr val="00FF00"/>
                  </a:solidFill>
                  <a:effectLst>
                    <a:outerShdw dist="35921" dir="2700000" algn="ctr" rotWithShape="0">
                      <a:srgbClr val="C0C0C0">
                        <a:alpha val="79999"/>
                      </a:srgbClr>
                    </a:outerShdw>
                  </a:effectLst>
                  <a:latin typeface="华文行楷"/>
                  <a:ea typeface="华文行楷"/>
                </a:rPr>
                <a:t>单位</a:t>
              </a:r>
            </a:p>
          </p:txBody>
        </p:sp>
      </p:grpSp>
      <p:sp>
        <p:nvSpPr>
          <p:cNvPr id="24581" name="WordArt 19"/>
          <p:cNvSpPr>
            <a:spLocks noChangeArrowheads="1" noChangeShapeType="1" noTextEdit="1"/>
          </p:cNvSpPr>
          <p:nvPr/>
        </p:nvSpPr>
        <p:spPr bwMode="auto">
          <a:xfrm>
            <a:off x="285750" y="708025"/>
            <a:ext cx="1727200" cy="792163"/>
          </a:xfrm>
          <a:prstGeom prst="rect">
            <a:avLst/>
          </a:prstGeom>
        </p:spPr>
        <p:txBody>
          <a:bodyPr wrap="none" fromWordArt="1">
            <a:prstTxWarp prst="textPlain">
              <a:avLst>
                <a:gd name="adj" fmla="val 50000"/>
              </a:avLst>
            </a:prstTxWarp>
          </a:bodyPr>
          <a:lstStyle/>
          <a:p>
            <a:pPr algn="ctr"/>
            <a:r>
              <a:rPr lang="zh-CN" altLang="en-US" sz="3600" kern="10">
                <a:ln w="22225">
                  <a:solidFill>
                    <a:schemeClr val="bg1"/>
                  </a:solidFill>
                  <a:round/>
                  <a:headEnd/>
                  <a:tailEnd/>
                </a:ln>
                <a:solidFill>
                  <a:srgbClr val="FF0000"/>
                </a:solidFill>
                <a:effectLst>
                  <a:outerShdw dist="35921" dir="2700000" algn="ctr" rotWithShape="0">
                    <a:srgbClr val="C0C0C0">
                      <a:alpha val="79999"/>
                    </a:srgbClr>
                  </a:outerShdw>
                </a:effectLst>
                <a:latin typeface="华文行楷"/>
                <a:ea typeface="华文行楷"/>
              </a:rPr>
              <a:t>定义</a:t>
            </a:r>
          </a:p>
        </p:txBody>
      </p:sp>
      <p:sp>
        <p:nvSpPr>
          <p:cNvPr id="17" name="Rectangle 5"/>
          <p:cNvSpPr>
            <a:spLocks noChangeArrowheads="1"/>
          </p:cNvSpPr>
          <p:nvPr/>
        </p:nvSpPr>
        <p:spPr bwMode="auto">
          <a:xfrm>
            <a:off x="790575" y="5857875"/>
            <a:ext cx="8353425" cy="762000"/>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defRPr/>
            </a:pPr>
            <a:r>
              <a:rPr lang="zh-CN" altLang="en-US" sz="4000" b="1" smtClean="0">
                <a:solidFill>
                  <a:srgbClr val="A50021"/>
                </a:solidFill>
                <a:latin typeface="华文行楷" pitchFamily="2" charset="-122"/>
                <a:ea typeface="华文行楷" pitchFamily="2" charset="-122"/>
              </a:rPr>
              <a:t>物理意义：</a:t>
            </a:r>
            <a:r>
              <a:rPr lang="zh-CN" altLang="en-US" sz="4400" b="1" smtClean="0">
                <a:solidFill>
                  <a:srgbClr val="A50021"/>
                </a:solidFill>
                <a:latin typeface="华文行楷" pitchFamily="2" charset="-122"/>
                <a:ea typeface="华文行楷" pitchFamily="2" charset="-122"/>
              </a:rPr>
              <a:t>反映电场本身的性质</a:t>
            </a:r>
            <a:r>
              <a:rPr lang="zh-CN" altLang="en-US" sz="4400" b="1" smtClean="0">
                <a:solidFill>
                  <a:srgbClr val="A50021"/>
                </a:solidFill>
                <a:effectLst>
                  <a:outerShdw blurRad="38100" dist="38100" dir="2700000" algn="tl">
                    <a:srgbClr val="C0C0C0"/>
                  </a:outerShdw>
                </a:effectLst>
                <a:latin typeface="华文行楷" pitchFamily="2" charset="-122"/>
                <a:ea typeface="华文行楷" pitchFamily="2" charset="-122"/>
              </a:rPr>
              <a:t>．</a:t>
            </a:r>
            <a:r>
              <a:rPr lang="zh-CN" altLang="en-US" smtClean="0">
                <a:solidFill>
                  <a:srgbClr val="A50021"/>
                </a:solidFill>
                <a:latin typeface="Tahoma"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blinds(horizontal)">
                                      <p:cBhvr>
                                        <p:cTn id="7" dur="500"/>
                                        <p:tgtEl>
                                          <p:spTgt spid="1844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WordArt 4"/>
          <p:cNvSpPr>
            <a:spLocks noChangeArrowheads="1" noChangeShapeType="1" noTextEdit="1"/>
          </p:cNvSpPr>
          <p:nvPr/>
        </p:nvSpPr>
        <p:spPr bwMode="auto">
          <a:xfrm>
            <a:off x="762000" y="990600"/>
            <a:ext cx="7777163" cy="15113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FF0000"/>
                  </a:solidFill>
                  <a:round/>
                  <a:headEnd/>
                  <a:tailEnd/>
                </a:ln>
                <a:solidFill>
                  <a:srgbClr val="0000FF"/>
                </a:solidFill>
                <a:effectLst>
                  <a:outerShdw dist="35921" dir="2700000" algn="ctr" rotWithShape="0">
                    <a:srgbClr val="808080">
                      <a:alpha val="79999"/>
                    </a:srgbClr>
                  </a:outerShdw>
                </a:effectLst>
                <a:latin typeface="华文行楷"/>
                <a:ea typeface="华文行楷"/>
              </a:rPr>
              <a:t>电场强度是矢量，</a:t>
            </a:r>
          </a:p>
          <a:p>
            <a:pPr algn="ctr"/>
            <a:r>
              <a:rPr lang="zh-CN" altLang="en-US" sz="3600" b="1" kern="10">
                <a:ln w="9525">
                  <a:solidFill>
                    <a:srgbClr val="FF0000"/>
                  </a:solidFill>
                  <a:round/>
                  <a:headEnd/>
                  <a:tailEnd/>
                </a:ln>
                <a:solidFill>
                  <a:srgbClr val="0000FF"/>
                </a:solidFill>
                <a:effectLst>
                  <a:outerShdw dist="35921" dir="2700000" algn="ctr" rotWithShape="0">
                    <a:srgbClr val="808080">
                      <a:alpha val="79999"/>
                    </a:srgbClr>
                  </a:outerShdw>
                </a:effectLst>
                <a:latin typeface="华文行楷"/>
                <a:ea typeface="华文行楷"/>
              </a:rPr>
              <a:t>怎样表示电场的方向呢？</a:t>
            </a:r>
          </a:p>
        </p:txBody>
      </p:sp>
      <p:sp>
        <p:nvSpPr>
          <p:cNvPr id="19461" name="Rectangle 5"/>
          <p:cNvSpPr>
            <a:spLocks noChangeArrowheads="1"/>
          </p:cNvSpPr>
          <p:nvPr/>
        </p:nvSpPr>
        <p:spPr bwMode="auto">
          <a:xfrm>
            <a:off x="684213" y="3357563"/>
            <a:ext cx="80835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4400" b="1">
                <a:solidFill>
                  <a:srgbClr val="333399"/>
                </a:solidFill>
                <a:latin typeface="黑体" pitchFamily="2" charset="-122"/>
                <a:ea typeface="黑体" pitchFamily="2" charset="-122"/>
              </a:rPr>
              <a:t>  </a:t>
            </a:r>
            <a:r>
              <a:rPr lang="zh-CN" altLang="en-US" sz="4000">
                <a:solidFill>
                  <a:srgbClr val="333399"/>
                </a:solidFill>
                <a:latin typeface="黑体" pitchFamily="2" charset="-122"/>
                <a:ea typeface="黑体" pitchFamily="2" charset="-122"/>
              </a:rPr>
              <a:t>物理学中规定，电场中某点的场强方向跟正电荷在该点所受的电场力的方向相同</a:t>
            </a:r>
            <a:r>
              <a:rPr lang="zh-CN" altLang="en-US" sz="4000" b="1">
                <a:solidFill>
                  <a:srgbClr val="333399"/>
                </a:solidFill>
                <a:latin typeface="黑体" pitchFamily="2" charset="-122"/>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arn(outVertical)">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 calcmode="lin" valueType="num">
                                      <p:cBhvr additive="base">
                                        <p:cTn id="12" dur="2000" fill="hold"/>
                                        <p:tgtEl>
                                          <p:spTgt spid="19461"/>
                                        </p:tgtEl>
                                        <p:attrNameLst>
                                          <p:attrName>ppt_x</p:attrName>
                                        </p:attrNameLst>
                                      </p:cBhvr>
                                      <p:tavLst>
                                        <p:tav tm="0">
                                          <p:val>
                                            <p:strVal val="#ppt_x"/>
                                          </p:val>
                                        </p:tav>
                                        <p:tav tm="100000">
                                          <p:val>
                                            <p:strVal val="#ppt_x"/>
                                          </p:val>
                                        </p:tav>
                                      </p:tavLst>
                                    </p:anim>
                                    <p:anim calcmode="lin" valueType="num">
                                      <p:cBhvr additive="base">
                                        <p:cTn id="13" dur="20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4"/>
          <p:cNvSpPr>
            <a:spLocks noChangeArrowheads="1"/>
          </p:cNvSpPr>
          <p:nvPr/>
        </p:nvSpPr>
        <p:spPr bwMode="auto">
          <a:xfrm>
            <a:off x="4356100" y="2781300"/>
            <a:ext cx="647700" cy="647700"/>
          </a:xfrm>
          <a:prstGeom prst="ellipse">
            <a:avLst/>
          </a:prstGeom>
          <a:gradFill rotWithShape="1">
            <a:gsLst>
              <a:gs pos="0">
                <a:schemeClr val="bg1"/>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26627" name="WordArt 5"/>
          <p:cNvSpPr>
            <a:spLocks noChangeArrowheads="1" noChangeShapeType="1" noTextEdit="1"/>
          </p:cNvSpPr>
          <p:nvPr/>
        </p:nvSpPr>
        <p:spPr bwMode="auto">
          <a:xfrm>
            <a:off x="4500563" y="3500438"/>
            <a:ext cx="431800" cy="431800"/>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headEnd/>
                  <a:tailEnd/>
                </a:ln>
                <a:solidFill>
                  <a:srgbClr val="FFFF00"/>
                </a:solidFill>
                <a:latin typeface="黑体"/>
                <a:ea typeface="黑体"/>
              </a:rPr>
              <a:t>+Q</a:t>
            </a:r>
            <a:endParaRPr lang="zh-CN" altLang="en-US" sz="3600" kern="10">
              <a:ln w="9525">
                <a:solidFill>
                  <a:srgbClr val="FF0000"/>
                </a:solidFill>
                <a:round/>
                <a:headEnd/>
                <a:tailEnd/>
              </a:ln>
              <a:solidFill>
                <a:srgbClr val="FFFF00"/>
              </a:solidFill>
              <a:latin typeface="黑体"/>
              <a:ea typeface="黑体"/>
            </a:endParaRPr>
          </a:p>
        </p:txBody>
      </p:sp>
      <p:sp>
        <p:nvSpPr>
          <p:cNvPr id="22534" name="Line 6"/>
          <p:cNvSpPr>
            <a:spLocks noChangeShapeType="1"/>
          </p:cNvSpPr>
          <p:nvPr/>
        </p:nvSpPr>
        <p:spPr bwMode="auto">
          <a:xfrm>
            <a:off x="5003800" y="3141663"/>
            <a:ext cx="2232025" cy="0"/>
          </a:xfrm>
          <a:prstGeom prst="line">
            <a:avLst/>
          </a:prstGeom>
          <a:noFill/>
          <a:ln w="571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2"/>
          <p:cNvGrpSpPr>
            <a:grpSpLocks/>
          </p:cNvGrpSpPr>
          <p:nvPr/>
        </p:nvGrpSpPr>
        <p:grpSpPr bwMode="auto">
          <a:xfrm>
            <a:off x="7019925" y="2492375"/>
            <a:ext cx="361950" cy="793750"/>
            <a:chOff x="4422" y="1570"/>
            <a:chExt cx="228" cy="500"/>
          </a:xfrm>
        </p:grpSpPr>
        <p:sp>
          <p:nvSpPr>
            <p:cNvPr id="26642" name="Oval 7"/>
            <p:cNvSpPr>
              <a:spLocks noChangeArrowheads="1"/>
            </p:cNvSpPr>
            <p:nvPr/>
          </p:nvSpPr>
          <p:spPr bwMode="auto">
            <a:xfrm>
              <a:off x="4468" y="1888"/>
              <a:ext cx="182" cy="182"/>
            </a:xfrm>
            <a:prstGeom prst="ellipse">
              <a:avLst/>
            </a:prstGeom>
            <a:solidFill>
              <a:srgbClr val="FF66FF"/>
            </a:solidFill>
            <a:ln w="9525">
              <a:solidFill>
                <a:schemeClr val="tx1"/>
              </a:solidFill>
              <a:round/>
              <a:headEnd/>
              <a:tailEnd/>
            </a:ln>
          </p:spPr>
          <p:txBody>
            <a:bodyPr wrap="none" anchor="ctr"/>
            <a:lstStyle/>
            <a:p>
              <a:endParaRPr lang="zh-CN" altLang="zh-CN"/>
            </a:p>
          </p:txBody>
        </p:sp>
        <p:sp>
          <p:nvSpPr>
            <p:cNvPr id="26643" name="WordArt 10"/>
            <p:cNvSpPr>
              <a:spLocks noChangeArrowheads="1" noChangeShapeType="1" noTextEdit="1"/>
            </p:cNvSpPr>
            <p:nvPr/>
          </p:nvSpPr>
          <p:spPr bwMode="auto">
            <a:xfrm>
              <a:off x="4422" y="1570"/>
              <a:ext cx="226" cy="227"/>
            </a:xfrm>
            <a:prstGeom prst="rect">
              <a:avLst/>
            </a:prstGeom>
          </p:spPr>
          <p:txBody>
            <a:bodyPr wrap="none" fromWordArt="1">
              <a:prstTxWarp prst="textPlain">
                <a:avLst>
                  <a:gd name="adj" fmla="val 50000"/>
                </a:avLst>
              </a:prstTxWarp>
            </a:bodyPr>
            <a:lstStyle/>
            <a:p>
              <a:pPr algn="ctr"/>
              <a:r>
                <a:rPr lang="en-US" altLang="zh-CN" sz="3600" kern="10">
                  <a:ln w="9525">
                    <a:solidFill>
                      <a:srgbClr val="FF99CC"/>
                    </a:solidFill>
                    <a:round/>
                    <a:headEnd/>
                    <a:tailEnd/>
                  </a:ln>
                  <a:solidFill>
                    <a:srgbClr val="000080"/>
                  </a:solidFill>
                  <a:latin typeface="黑体"/>
                  <a:ea typeface="黑体"/>
                </a:rPr>
                <a:t>+q</a:t>
              </a:r>
              <a:endParaRPr lang="zh-CN" altLang="en-US" sz="3600" kern="10">
                <a:ln w="9525">
                  <a:solidFill>
                    <a:srgbClr val="FF99CC"/>
                  </a:solidFill>
                  <a:round/>
                  <a:headEnd/>
                  <a:tailEnd/>
                </a:ln>
                <a:solidFill>
                  <a:srgbClr val="000080"/>
                </a:solidFill>
                <a:latin typeface="黑体"/>
                <a:ea typeface="黑体"/>
              </a:endParaRPr>
            </a:p>
          </p:txBody>
        </p:sp>
      </p:grpSp>
      <p:grpSp>
        <p:nvGrpSpPr>
          <p:cNvPr id="3" name="Group 13"/>
          <p:cNvGrpSpPr>
            <a:grpSpLocks/>
          </p:cNvGrpSpPr>
          <p:nvPr/>
        </p:nvGrpSpPr>
        <p:grpSpPr bwMode="auto">
          <a:xfrm>
            <a:off x="7308850" y="2492375"/>
            <a:ext cx="741363" cy="649288"/>
            <a:chOff x="4604" y="1570"/>
            <a:chExt cx="467" cy="409"/>
          </a:xfrm>
        </p:grpSpPr>
        <p:sp>
          <p:nvSpPr>
            <p:cNvPr id="26640" name="Line 9"/>
            <p:cNvSpPr>
              <a:spLocks noChangeShapeType="1"/>
            </p:cNvSpPr>
            <p:nvPr/>
          </p:nvSpPr>
          <p:spPr bwMode="auto">
            <a:xfrm>
              <a:off x="4604" y="1979"/>
              <a:ext cx="408" cy="0"/>
            </a:xfrm>
            <a:prstGeom prst="line">
              <a:avLst/>
            </a:prstGeom>
            <a:noFill/>
            <a:ln w="5715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WordArt 11"/>
            <p:cNvSpPr>
              <a:spLocks noChangeArrowheads="1" noChangeShapeType="1" noTextEdit="1"/>
            </p:cNvSpPr>
            <p:nvPr/>
          </p:nvSpPr>
          <p:spPr bwMode="auto">
            <a:xfrm>
              <a:off x="4921" y="1570"/>
              <a:ext cx="150" cy="288"/>
            </a:xfrm>
            <a:prstGeom prst="rect">
              <a:avLst/>
            </a:prstGeom>
          </p:spPr>
          <p:txBody>
            <a:bodyPr wrap="none" fromWordArt="1">
              <a:prstTxWarp prst="textPlain">
                <a:avLst>
                  <a:gd name="adj" fmla="val 50000"/>
                </a:avLst>
              </a:prstTxWarp>
            </a:bodyPr>
            <a:lstStyle/>
            <a:p>
              <a:pPr algn="ctr"/>
              <a:r>
                <a:rPr lang="en-US" altLang="zh-CN" sz="3600" b="1" kern="10">
                  <a:ln w="9525">
                    <a:solidFill>
                      <a:srgbClr val="800000"/>
                    </a:solidFill>
                    <a:round/>
                    <a:headEnd/>
                    <a:tailEnd/>
                  </a:ln>
                  <a:solidFill>
                    <a:srgbClr val="00FFFF"/>
                  </a:solidFill>
                  <a:latin typeface="黑体"/>
                  <a:ea typeface="黑体"/>
                </a:rPr>
                <a:t>F</a:t>
              </a:r>
              <a:endParaRPr lang="zh-CN" altLang="en-US" sz="3600" b="1" kern="10">
                <a:ln w="9525">
                  <a:solidFill>
                    <a:srgbClr val="800000"/>
                  </a:solidFill>
                  <a:round/>
                  <a:headEnd/>
                  <a:tailEnd/>
                </a:ln>
                <a:solidFill>
                  <a:srgbClr val="00FFFF"/>
                </a:solidFill>
                <a:latin typeface="黑体"/>
                <a:ea typeface="黑体"/>
              </a:endParaRPr>
            </a:p>
          </p:txBody>
        </p:sp>
      </p:grpSp>
      <p:sp>
        <p:nvSpPr>
          <p:cNvPr id="26631" name="WordArt 15"/>
          <p:cNvSpPr>
            <a:spLocks noChangeArrowheads="1" noChangeShapeType="1" noTextEdit="1"/>
          </p:cNvSpPr>
          <p:nvPr/>
        </p:nvSpPr>
        <p:spPr bwMode="auto">
          <a:xfrm>
            <a:off x="6877050" y="3284538"/>
            <a:ext cx="287338" cy="358775"/>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tx1"/>
                  </a:solidFill>
                  <a:round/>
                  <a:headEnd/>
                  <a:tailEnd/>
                </a:ln>
                <a:solidFill>
                  <a:srgbClr val="CCFFCC"/>
                </a:solidFill>
                <a:latin typeface="黑体"/>
                <a:ea typeface="黑体"/>
              </a:rPr>
              <a:t>A</a:t>
            </a:r>
            <a:endParaRPr lang="zh-CN" altLang="en-US" sz="3600" b="1" kern="10">
              <a:ln w="9525">
                <a:solidFill>
                  <a:schemeClr val="tx1"/>
                </a:solidFill>
                <a:round/>
                <a:headEnd/>
                <a:tailEnd/>
              </a:ln>
              <a:solidFill>
                <a:srgbClr val="CCFFCC"/>
              </a:solidFill>
              <a:latin typeface="黑体"/>
              <a:ea typeface="黑体"/>
            </a:endParaRPr>
          </a:p>
        </p:txBody>
      </p:sp>
      <p:grpSp>
        <p:nvGrpSpPr>
          <p:cNvPr id="4" name="Group 22"/>
          <p:cNvGrpSpPr>
            <a:grpSpLocks/>
          </p:cNvGrpSpPr>
          <p:nvPr/>
        </p:nvGrpSpPr>
        <p:grpSpPr bwMode="auto">
          <a:xfrm>
            <a:off x="7235825" y="2997200"/>
            <a:ext cx="863600" cy="817563"/>
            <a:chOff x="4558" y="1888"/>
            <a:chExt cx="544" cy="515"/>
          </a:xfrm>
        </p:grpSpPr>
        <p:sp>
          <p:nvSpPr>
            <p:cNvPr id="26638" name="AutoShape 19"/>
            <p:cNvSpPr>
              <a:spLocks noChangeArrowheads="1"/>
            </p:cNvSpPr>
            <p:nvPr/>
          </p:nvSpPr>
          <p:spPr bwMode="auto">
            <a:xfrm>
              <a:off x="4558" y="1888"/>
              <a:ext cx="544" cy="181"/>
            </a:xfrm>
            <a:prstGeom prst="rightArrow">
              <a:avLst>
                <a:gd name="adj1" fmla="val 30389"/>
                <a:gd name="adj2" fmla="val 80106"/>
              </a:avLst>
            </a:prstGeom>
            <a:solidFill>
              <a:srgbClr val="FF0066"/>
            </a:solidFill>
            <a:ln w="9525">
              <a:solidFill>
                <a:schemeClr val="bg1"/>
              </a:solidFill>
              <a:miter lim="800000"/>
              <a:headEnd/>
              <a:tailEnd/>
            </a:ln>
          </p:spPr>
          <p:txBody>
            <a:bodyPr wrap="none" anchor="ctr"/>
            <a:lstStyle/>
            <a:p>
              <a:endParaRPr lang="zh-CN" altLang="zh-CN"/>
            </a:p>
          </p:txBody>
        </p:sp>
        <p:sp>
          <p:nvSpPr>
            <p:cNvPr id="26639" name="WordArt 20"/>
            <p:cNvSpPr>
              <a:spLocks noChangeArrowheads="1" noChangeShapeType="1" noTextEdit="1"/>
            </p:cNvSpPr>
            <p:nvPr/>
          </p:nvSpPr>
          <p:spPr bwMode="auto">
            <a:xfrm>
              <a:off x="4876" y="2115"/>
              <a:ext cx="150" cy="288"/>
            </a:xfrm>
            <a:prstGeom prst="rect">
              <a:avLst/>
            </a:prstGeom>
          </p:spPr>
          <p:txBody>
            <a:bodyPr wrap="none" fromWordArt="1">
              <a:prstTxWarp prst="textPlain">
                <a:avLst>
                  <a:gd name="adj" fmla="val 50000"/>
                </a:avLst>
              </a:prstTxWarp>
            </a:bodyPr>
            <a:lstStyle/>
            <a:p>
              <a:pPr algn="ctr"/>
              <a:r>
                <a:rPr lang="en-US" altLang="zh-CN" sz="3600" b="1" kern="10">
                  <a:ln w="9525">
                    <a:solidFill>
                      <a:schemeClr val="bg1"/>
                    </a:solidFill>
                    <a:round/>
                    <a:headEnd/>
                    <a:tailEnd/>
                  </a:ln>
                  <a:solidFill>
                    <a:srgbClr val="FF6600"/>
                  </a:solidFill>
                  <a:latin typeface="黑体"/>
                  <a:ea typeface="黑体"/>
                </a:rPr>
                <a:t>E</a:t>
              </a:r>
              <a:endParaRPr lang="zh-CN" altLang="en-US" sz="3600" b="1" kern="10">
                <a:ln w="9525">
                  <a:solidFill>
                    <a:schemeClr val="bg1"/>
                  </a:solidFill>
                  <a:round/>
                  <a:headEnd/>
                  <a:tailEnd/>
                </a:ln>
                <a:solidFill>
                  <a:srgbClr val="FF6600"/>
                </a:solidFill>
                <a:latin typeface="黑体"/>
                <a:ea typeface="黑体"/>
              </a:endParaRPr>
            </a:p>
          </p:txBody>
        </p:sp>
      </p:grpSp>
      <p:sp>
        <p:nvSpPr>
          <p:cNvPr id="26633" name="Text Box 23"/>
          <p:cNvSpPr txBox="1">
            <a:spLocks noChangeArrowheads="1"/>
          </p:cNvSpPr>
          <p:nvPr/>
        </p:nvSpPr>
        <p:spPr bwMode="auto">
          <a:xfrm>
            <a:off x="609600" y="533400"/>
            <a:ext cx="79105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333399"/>
                </a:solidFill>
              </a:rPr>
              <a:t>设：试探电荷的电荷量</a:t>
            </a:r>
            <a:r>
              <a:rPr lang="en-US" altLang="zh-CN" sz="3200" b="1">
                <a:solidFill>
                  <a:srgbClr val="333399"/>
                </a:solidFill>
              </a:rPr>
              <a:t>q=+5.0×10</a:t>
            </a:r>
            <a:r>
              <a:rPr lang="en-US" altLang="zh-CN" sz="3200" b="1" baseline="30000">
                <a:solidFill>
                  <a:srgbClr val="333399"/>
                </a:solidFill>
              </a:rPr>
              <a:t>-9</a:t>
            </a:r>
            <a:r>
              <a:rPr lang="en-US" altLang="zh-CN" sz="3200" b="1">
                <a:solidFill>
                  <a:srgbClr val="333399"/>
                </a:solidFill>
              </a:rPr>
              <a:t>C</a:t>
            </a:r>
            <a:r>
              <a:rPr lang="zh-CN" altLang="en-US" sz="3200" b="1">
                <a:solidFill>
                  <a:srgbClr val="333399"/>
                </a:solidFill>
              </a:rPr>
              <a:t>，测得它在电场中的</a:t>
            </a:r>
            <a:r>
              <a:rPr lang="en-US" altLang="zh-CN" sz="3200" b="1">
                <a:solidFill>
                  <a:srgbClr val="333399"/>
                </a:solidFill>
              </a:rPr>
              <a:t>A</a:t>
            </a:r>
            <a:r>
              <a:rPr lang="zh-CN" altLang="en-US" sz="3200" b="1">
                <a:solidFill>
                  <a:srgbClr val="333399"/>
                </a:solidFill>
              </a:rPr>
              <a:t>点受到的电场力为</a:t>
            </a:r>
            <a:r>
              <a:rPr lang="en-US" altLang="zh-CN" sz="3200" b="1">
                <a:solidFill>
                  <a:srgbClr val="333399"/>
                </a:solidFill>
              </a:rPr>
              <a:t>F=3.0×10</a:t>
            </a:r>
            <a:r>
              <a:rPr lang="en-US" altLang="zh-CN" sz="3200" b="1" baseline="30000">
                <a:solidFill>
                  <a:srgbClr val="333399"/>
                </a:solidFill>
              </a:rPr>
              <a:t>-4</a:t>
            </a:r>
            <a:r>
              <a:rPr lang="en-US" altLang="zh-CN" sz="3200" b="1">
                <a:solidFill>
                  <a:srgbClr val="333399"/>
                </a:solidFill>
              </a:rPr>
              <a:t>N</a:t>
            </a:r>
            <a:r>
              <a:rPr lang="zh-CN" altLang="en-US" sz="3200" b="1">
                <a:solidFill>
                  <a:srgbClr val="333399"/>
                </a:solidFill>
              </a:rPr>
              <a:t>，求：</a:t>
            </a:r>
            <a:r>
              <a:rPr lang="en-US" altLang="zh-CN" sz="3200" b="1">
                <a:solidFill>
                  <a:srgbClr val="333399"/>
                </a:solidFill>
              </a:rPr>
              <a:t>A</a:t>
            </a:r>
            <a:r>
              <a:rPr lang="zh-CN" altLang="en-US" sz="3200" b="1">
                <a:solidFill>
                  <a:srgbClr val="333399"/>
                </a:solidFill>
              </a:rPr>
              <a:t>点的场强是多大？</a:t>
            </a:r>
          </a:p>
        </p:txBody>
      </p:sp>
      <p:sp>
        <p:nvSpPr>
          <p:cNvPr id="22553" name="Text Box 25"/>
          <p:cNvSpPr txBox="1">
            <a:spLocks noChangeArrowheads="1"/>
          </p:cNvSpPr>
          <p:nvPr/>
        </p:nvSpPr>
        <p:spPr bwMode="auto">
          <a:xfrm>
            <a:off x="468313" y="4221163"/>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latin typeface="方正姚体" pitchFamily="2" charset="-122"/>
                <a:ea typeface="方正姚体" pitchFamily="2" charset="-122"/>
              </a:rPr>
              <a:t>如果改用电荷量为</a:t>
            </a:r>
            <a:r>
              <a:rPr lang="en-US" altLang="zh-CN" sz="2800" b="1">
                <a:latin typeface="方正姚体" pitchFamily="2" charset="-122"/>
                <a:ea typeface="方正姚体" pitchFamily="2" charset="-122"/>
              </a:rPr>
              <a:t>q=-6.0×10</a:t>
            </a:r>
            <a:r>
              <a:rPr lang="en-US" altLang="zh-CN" sz="2800" b="1" baseline="30000">
                <a:latin typeface="方正姚体" pitchFamily="2" charset="-122"/>
                <a:ea typeface="方正姚体" pitchFamily="2" charset="-122"/>
              </a:rPr>
              <a:t>-9</a:t>
            </a:r>
            <a:r>
              <a:rPr lang="en-US" altLang="zh-CN" sz="2800" b="1">
                <a:latin typeface="方正姚体" pitchFamily="2" charset="-122"/>
                <a:ea typeface="方正姚体" pitchFamily="2" charset="-122"/>
              </a:rPr>
              <a:t>C</a:t>
            </a:r>
            <a:r>
              <a:rPr lang="zh-CN" altLang="en-US" sz="2800" b="1">
                <a:latin typeface="方正姚体" pitchFamily="2" charset="-122"/>
                <a:ea typeface="方正姚体" pitchFamily="2" charset="-122"/>
              </a:rPr>
              <a:t>的试探电荷，来确定该点的场强，场强会不会改变？</a:t>
            </a:r>
          </a:p>
        </p:txBody>
      </p:sp>
      <p:sp>
        <p:nvSpPr>
          <p:cNvPr id="22554" name="Text Box 26"/>
          <p:cNvSpPr txBox="1">
            <a:spLocks noChangeArrowheads="1"/>
          </p:cNvSpPr>
          <p:nvPr/>
        </p:nvSpPr>
        <p:spPr bwMode="auto">
          <a:xfrm>
            <a:off x="755650" y="2133600"/>
            <a:ext cx="799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rPr>
              <a:t>解：</a:t>
            </a:r>
            <a:r>
              <a:rPr lang="en-US" altLang="zh-CN" sz="2400" b="1">
                <a:solidFill>
                  <a:srgbClr val="FF0000"/>
                </a:solidFill>
              </a:rPr>
              <a:t>E=F/q=3.0×10</a:t>
            </a:r>
            <a:r>
              <a:rPr lang="en-US" altLang="zh-CN" sz="2400" b="1" baseline="30000">
                <a:solidFill>
                  <a:srgbClr val="FF0000"/>
                </a:solidFill>
              </a:rPr>
              <a:t>-4</a:t>
            </a:r>
            <a:r>
              <a:rPr lang="en-US" altLang="zh-CN" sz="2400" b="1">
                <a:solidFill>
                  <a:srgbClr val="FF0000"/>
                </a:solidFill>
              </a:rPr>
              <a:t>/5.0×10</a:t>
            </a:r>
            <a:r>
              <a:rPr lang="en-US" altLang="zh-CN" sz="2400" b="1" baseline="30000">
                <a:solidFill>
                  <a:srgbClr val="FF0000"/>
                </a:solidFill>
              </a:rPr>
              <a:t>-9</a:t>
            </a:r>
            <a:r>
              <a:rPr lang="en-US" altLang="zh-CN" sz="2400" b="1">
                <a:solidFill>
                  <a:srgbClr val="FF0000"/>
                </a:solidFill>
              </a:rPr>
              <a:t>=6.0×10</a:t>
            </a:r>
            <a:r>
              <a:rPr lang="en-US" altLang="zh-CN" sz="2400" b="1" baseline="30000">
                <a:solidFill>
                  <a:srgbClr val="FF0000"/>
                </a:solidFill>
              </a:rPr>
              <a:t>4</a:t>
            </a:r>
            <a:r>
              <a:rPr lang="en-US" altLang="zh-CN" sz="2400" b="1">
                <a:solidFill>
                  <a:srgbClr val="FF0000"/>
                </a:solidFill>
              </a:rPr>
              <a:t>C</a:t>
            </a:r>
          </a:p>
        </p:txBody>
      </p:sp>
      <p:sp>
        <p:nvSpPr>
          <p:cNvPr id="22555" name="Text Box 27"/>
          <p:cNvSpPr txBox="1">
            <a:spLocks noChangeArrowheads="1"/>
          </p:cNvSpPr>
          <p:nvPr/>
        </p:nvSpPr>
        <p:spPr bwMode="auto">
          <a:xfrm>
            <a:off x="107950" y="34290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FF0000"/>
                </a:solidFill>
              </a:rPr>
              <a:t>场强方向：水平向右</a:t>
            </a:r>
          </a:p>
        </p:txBody>
      </p:sp>
      <p:sp>
        <p:nvSpPr>
          <p:cNvPr id="20" name="Text Box 21"/>
          <p:cNvSpPr txBox="1">
            <a:spLocks noChangeArrowheads="1"/>
          </p:cNvSpPr>
          <p:nvPr/>
        </p:nvSpPr>
        <p:spPr bwMode="auto">
          <a:xfrm>
            <a:off x="755650" y="5373688"/>
            <a:ext cx="76327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solidFill>
                  <a:srgbClr val="0000FF"/>
                </a:solidFill>
                <a:latin typeface="方正舒体" pitchFamily="2" charset="-122"/>
                <a:ea typeface="方正舒体" pitchFamily="2" charset="-122"/>
              </a:rPr>
              <a:t>   </a:t>
            </a:r>
            <a:r>
              <a:rPr lang="zh-CN" altLang="en-US" sz="3600" b="1">
                <a:solidFill>
                  <a:srgbClr val="0000FF"/>
                </a:solidFill>
                <a:latin typeface="方正姚体" pitchFamily="2" charset="-122"/>
                <a:ea typeface="方正姚体" pitchFamily="2" charset="-122"/>
              </a:rPr>
              <a:t>如果</a:t>
            </a:r>
            <a:r>
              <a:rPr lang="en-US" altLang="zh-CN" sz="3600" b="1">
                <a:solidFill>
                  <a:srgbClr val="0000FF"/>
                </a:solidFill>
                <a:latin typeface="方正姚体" pitchFamily="2" charset="-122"/>
                <a:ea typeface="方正姚体" pitchFamily="2" charset="-122"/>
              </a:rPr>
              <a:t>A</a:t>
            </a:r>
            <a:r>
              <a:rPr lang="zh-CN" altLang="en-US" sz="3600" b="1">
                <a:solidFill>
                  <a:srgbClr val="0000FF"/>
                </a:solidFill>
                <a:latin typeface="方正姚体" pitchFamily="2" charset="-122"/>
                <a:ea typeface="方正姚体" pitchFamily="2" charset="-122"/>
              </a:rPr>
              <a:t>点未放试探电荷，则</a:t>
            </a:r>
            <a:r>
              <a:rPr lang="en-US" altLang="zh-CN" sz="3600" b="1">
                <a:solidFill>
                  <a:srgbClr val="0000FF"/>
                </a:solidFill>
                <a:latin typeface="方正姚体" pitchFamily="2" charset="-122"/>
                <a:ea typeface="方正姚体" pitchFamily="2" charset="-122"/>
              </a:rPr>
              <a:t>A</a:t>
            </a:r>
            <a:r>
              <a:rPr lang="zh-CN" altLang="en-US" sz="3600" b="1">
                <a:solidFill>
                  <a:srgbClr val="0000FF"/>
                </a:solidFill>
                <a:latin typeface="方正姚体" pitchFamily="2" charset="-122"/>
                <a:ea typeface="方正姚体" pitchFamily="2" charset="-122"/>
              </a:rPr>
              <a:t>点的场强大小为多少？方向如何？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slide(fromLeft)">
                                      <p:cBhvr>
                                        <p:cTn id="7" dur="500"/>
                                        <p:tgtEl>
                                          <p:spTgt spid="22534"/>
                                        </p:tgtEl>
                                      </p:cBhvr>
                                    </p:animEffect>
                                  </p:childTnLst>
                                </p:cTn>
                              </p:par>
                            </p:childTnLst>
                          </p:cTn>
                        </p:par>
                        <p:par>
                          <p:cTn id="8" fill="hold" nodeType="afterGroup">
                            <p:stCondLst>
                              <p:cond delay="500"/>
                            </p:stCondLst>
                            <p:childTnLst>
                              <p:par>
                                <p:cTn id="9" presetID="2" presetClass="entr" presetSubtype="3"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SE2.WAV"/>
                                        </p:tgtEl>
                                      </p:cMediaNode>
                                    </p:audio>
                                  </p:subTnLst>
                                </p:cTn>
                              </p:par>
                            </p:childTnLst>
                          </p:cTn>
                        </p:par>
                        <p:par>
                          <p:cTn id="13" fill="hold" nodeType="afterGroup">
                            <p:stCondLst>
                              <p:cond delay="1000"/>
                            </p:stCondLst>
                            <p:childTnLst>
                              <p:par>
                                <p:cTn id="14" presetID="1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2000"/>
                                        <p:tgtEl>
                                          <p:spTgt spid="2"/>
                                        </p:tgtEl>
                                      </p:cBhvr>
                                    </p:animEffect>
                                    <p:set>
                                      <p:cBhvr>
                                        <p:cTn id="21" dur="1" fill="hold">
                                          <p:stCondLst>
                                            <p:cond delay="19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3"/>
                                        </p:tgtEl>
                                      </p:cBhvr>
                                    </p:animEffect>
                                    <p:set>
                                      <p:cBhvr>
                                        <p:cTn id="24" dur="1" fill="hold">
                                          <p:stCondLst>
                                            <p:cond delay="1999"/>
                                          </p:stCondLst>
                                        </p:cTn>
                                        <p:tgtEl>
                                          <p:spTgt spid="3"/>
                                        </p:tgtEl>
                                        <p:attrNameLst>
                                          <p:attrName>style.visibility</p:attrName>
                                        </p:attrNameLst>
                                      </p:cBhvr>
                                      <p:to>
                                        <p:strVal val="hidden"/>
                                      </p:to>
                                    </p:set>
                                  </p:childTnLst>
                                </p:cTn>
                              </p:par>
                            </p:childTnLst>
                          </p:cTn>
                        </p:par>
                        <p:par>
                          <p:cTn id="25" fill="hold" nodeType="afterGroup">
                            <p:stCondLst>
                              <p:cond delay="2000"/>
                            </p:stCondLst>
                            <p:childTnLst>
                              <p:par>
                                <p:cTn id="26" presetID="9"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2554"/>
                                        </p:tgtEl>
                                        <p:attrNameLst>
                                          <p:attrName>style.visibility</p:attrName>
                                        </p:attrNameLst>
                                      </p:cBhvr>
                                      <p:to>
                                        <p:strVal val="visible"/>
                                      </p:to>
                                    </p:set>
                                    <p:animEffect transition="in" filter="barn(inHorizontal)">
                                      <p:cBhvr>
                                        <p:cTn id="33" dur="500"/>
                                        <p:tgtEl>
                                          <p:spTgt spid="22554"/>
                                        </p:tgtEl>
                                      </p:cBhvr>
                                    </p:animEffect>
                                  </p:childTnLst>
                                </p:cTn>
                              </p:par>
                            </p:childTnLst>
                          </p:cTn>
                        </p:par>
                        <p:par>
                          <p:cTn id="34" fill="hold" nodeType="afterGroup">
                            <p:stCondLst>
                              <p:cond delay="500"/>
                            </p:stCondLst>
                            <p:childTnLst>
                              <p:par>
                                <p:cTn id="35" presetID="16" presetClass="entr" presetSubtype="26" fill="hold" grpId="0" nodeType="afterEffect">
                                  <p:stCondLst>
                                    <p:cond delay="0"/>
                                  </p:stCondLst>
                                  <p:childTnLst>
                                    <p:set>
                                      <p:cBhvr>
                                        <p:cTn id="36" dur="1" fill="hold">
                                          <p:stCondLst>
                                            <p:cond delay="0"/>
                                          </p:stCondLst>
                                        </p:cTn>
                                        <p:tgtEl>
                                          <p:spTgt spid="22555"/>
                                        </p:tgtEl>
                                        <p:attrNameLst>
                                          <p:attrName>style.visibility</p:attrName>
                                        </p:attrNameLst>
                                      </p:cBhvr>
                                      <p:to>
                                        <p:strVal val="visible"/>
                                      </p:to>
                                    </p:set>
                                    <p:animEffect transition="in" filter="barn(inHorizontal)">
                                      <p:cBhvr>
                                        <p:cTn id="37" dur="500"/>
                                        <p:tgtEl>
                                          <p:spTgt spid="225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22553"/>
                                        </p:tgtEl>
                                        <p:attrNameLst>
                                          <p:attrName>style.visibility</p:attrName>
                                        </p:attrNameLst>
                                      </p:cBhvr>
                                      <p:to>
                                        <p:strVal val="visible"/>
                                      </p:to>
                                    </p:set>
                                    <p:animEffect transition="in" filter="wedge">
                                      <p:cBhvr>
                                        <p:cTn id="42" dur="500"/>
                                        <p:tgtEl>
                                          <p:spTgt spid="225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1000"/>
                                        <p:tgtEl>
                                          <p:spTgt spid="22553"/>
                                        </p:tgtEl>
                                      </p:cBhvr>
                                    </p:animEffect>
                                    <p:set>
                                      <p:cBhvr>
                                        <p:cTn id="47" dur="1" fill="hold">
                                          <p:stCondLst>
                                            <p:cond delay="999"/>
                                          </p:stCondLst>
                                        </p:cTn>
                                        <p:tgtEl>
                                          <p:spTgt spid="22553"/>
                                        </p:tgtEl>
                                        <p:attrNameLst>
                                          <p:attrName>style.visibility</p:attrName>
                                        </p:attrNameLst>
                                      </p:cBhvr>
                                      <p:to>
                                        <p:strVal val="hidden"/>
                                      </p:to>
                                    </p:set>
                                  </p:childTnLst>
                                </p:cTn>
                              </p:par>
                            </p:childTnLst>
                          </p:cTn>
                        </p:par>
                        <p:par>
                          <p:cTn id="48" fill="hold" nodeType="afterGroup">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P spid="22553" grpId="0"/>
      <p:bldP spid="22553" grpId="1"/>
      <p:bldP spid="22554" grpId="0"/>
      <p:bldP spid="22555"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43000"/>
            <a:ext cx="446563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p:cNvSpPr txBox="1">
            <a:spLocks noChangeArrowheads="1"/>
          </p:cNvSpPr>
          <p:nvPr/>
        </p:nvSpPr>
        <p:spPr bwMode="auto">
          <a:xfrm>
            <a:off x="685800" y="3962400"/>
            <a:ext cx="778668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600">
                <a:ea typeface="隶书" pitchFamily="49" charset="-122"/>
              </a:rPr>
              <a:t>人们经过探索，发现可以用一些光滑的曲线来形象地表征电场。这样的线就是</a:t>
            </a:r>
            <a:r>
              <a:rPr lang="zh-CN" altLang="en-US" sz="3600">
                <a:solidFill>
                  <a:srgbClr val="FF0000"/>
                </a:solidFill>
                <a:ea typeface="隶书" pitchFamily="49" charset="-122"/>
              </a:rPr>
              <a:t>电场线</a:t>
            </a:r>
            <a:r>
              <a:rPr lang="zh-CN" altLang="en-US" sz="3600">
                <a:ea typeface="隶书"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 calcmode="lin" valueType="num">
                                      <p:cBhvr additive="base">
                                        <p:cTn id="12" dur="500" fill="hold"/>
                                        <p:tgtEl>
                                          <p:spTgt spid="13318"/>
                                        </p:tgtEl>
                                        <p:attrNameLst>
                                          <p:attrName>ppt_x</p:attrName>
                                        </p:attrNameLst>
                                      </p:cBhvr>
                                      <p:tavLst>
                                        <p:tav tm="0">
                                          <p:val>
                                            <p:strVal val="#ppt_x"/>
                                          </p:val>
                                        </p:tav>
                                        <p:tav tm="100000">
                                          <p:val>
                                            <p:strVal val="#ppt_x"/>
                                          </p:val>
                                        </p:tav>
                                      </p:tavLst>
                                    </p:anim>
                                    <p:anim calcmode="lin" valueType="num">
                                      <p:cBhvr additive="base">
                                        <p:cTn id="13"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ph type="body" idx="4294967295"/>
          </p:nvPr>
        </p:nvSpPr>
        <p:spPr>
          <a:xfrm>
            <a:off x="3505200" y="908050"/>
            <a:ext cx="4954588" cy="4897438"/>
          </a:xfrm>
          <a:noFill/>
        </p:spPr>
        <p:txBody>
          <a:bodyPr/>
          <a:lstStyle/>
          <a:p>
            <a:pPr eaLnBrk="1" hangingPunct="1">
              <a:lnSpc>
                <a:spcPct val="135000"/>
              </a:lnSpc>
            </a:pPr>
            <a:r>
              <a:rPr lang="zh-CN" altLang="en-US" smtClean="0">
                <a:latin typeface="黑体" pitchFamily="2" charset="-122"/>
                <a:ea typeface="黑体" pitchFamily="2" charset="-122"/>
              </a:rPr>
              <a:t>英国物理学家法拉第首先引入了电场强度的图象，他在电场中画了一些线，使这些线上每一点的切线方向都跟该点的场强方向一致，并使线的疏密表示场强的大小．法拉第称为电力线．即电场线。</a:t>
            </a:r>
          </a:p>
        </p:txBody>
      </p:sp>
      <p:grpSp>
        <p:nvGrpSpPr>
          <p:cNvPr id="28675" name="Group 5"/>
          <p:cNvGrpSpPr>
            <a:grpSpLocks/>
          </p:cNvGrpSpPr>
          <p:nvPr/>
        </p:nvGrpSpPr>
        <p:grpSpPr bwMode="auto">
          <a:xfrm>
            <a:off x="600075" y="1196975"/>
            <a:ext cx="2819400" cy="4630738"/>
            <a:chOff x="4512" y="1872"/>
            <a:chExt cx="1296" cy="2455"/>
          </a:xfrm>
        </p:grpSpPr>
        <p:sp>
          <p:nvSpPr>
            <p:cNvPr id="28676" name="Text Box 6"/>
            <p:cNvSpPr txBox="1">
              <a:spLocks noChangeArrowheads="1"/>
            </p:cNvSpPr>
            <p:nvPr/>
          </p:nvSpPr>
          <p:spPr bwMode="auto">
            <a:xfrm>
              <a:off x="4512" y="3504"/>
              <a:ext cx="1296"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隶书" pitchFamily="49" charset="-122"/>
                  <a:ea typeface="隶书" pitchFamily="49" charset="-122"/>
                </a:rPr>
                <a:t>英国物理学家</a:t>
              </a:r>
              <a:r>
                <a:rPr kumimoji="1" lang="zh-CN" altLang="en-US" sz="2400" b="1">
                  <a:solidFill>
                    <a:srgbClr val="0000FF"/>
                  </a:solidFill>
                  <a:latin typeface="隶书" pitchFamily="49" charset="-122"/>
                  <a:ea typeface="隶书" pitchFamily="49" charset="-122"/>
                </a:rPr>
                <a:t>    </a:t>
              </a:r>
            </a:p>
            <a:p>
              <a:pPr eaLnBrk="1" hangingPunct="1">
                <a:spcBef>
                  <a:spcPct val="50000"/>
                </a:spcBef>
              </a:pPr>
              <a:r>
                <a:rPr kumimoji="1" lang="zh-CN" altLang="en-US" sz="2400" b="1">
                  <a:solidFill>
                    <a:srgbClr val="0000FF"/>
                  </a:solidFill>
                  <a:latin typeface="隶书" pitchFamily="49" charset="-122"/>
                  <a:ea typeface="隶书" pitchFamily="49" charset="-122"/>
                </a:rPr>
                <a:t>   </a:t>
              </a:r>
              <a:r>
                <a:rPr kumimoji="1" lang="zh-CN" altLang="en-US" sz="2400" b="1">
                  <a:latin typeface="隶书" pitchFamily="49" charset="-122"/>
                  <a:ea typeface="隶书" pitchFamily="49" charset="-122"/>
                </a:rPr>
                <a:t>法拉第</a:t>
              </a:r>
            </a:p>
            <a:p>
              <a:pPr eaLnBrk="1" hangingPunct="1">
                <a:spcBef>
                  <a:spcPct val="50000"/>
                </a:spcBef>
              </a:pPr>
              <a:r>
                <a:rPr kumimoji="1" lang="zh-CN" altLang="en-US" sz="2400" b="1">
                  <a:latin typeface="隶书" pitchFamily="49" charset="-122"/>
                  <a:ea typeface="隶书" pitchFamily="49" charset="-122"/>
                </a:rPr>
                <a:t>（</a:t>
              </a:r>
              <a:r>
                <a:rPr kumimoji="1" lang="en-US" altLang="zh-CN" sz="2400" b="1">
                  <a:latin typeface="隶书" pitchFamily="49" charset="-122"/>
                  <a:ea typeface="隶书" pitchFamily="49" charset="-122"/>
                </a:rPr>
                <a:t>1791-1867</a:t>
              </a:r>
              <a:r>
                <a:rPr kumimoji="1" lang="zh-CN" altLang="en-US" sz="2400" b="1">
                  <a:latin typeface="隶书" pitchFamily="49" charset="-122"/>
                  <a:ea typeface="隶书" pitchFamily="49" charset="-122"/>
                </a:rPr>
                <a:t>）</a:t>
              </a:r>
              <a:r>
                <a:rPr kumimoji="1" lang="zh-CN" altLang="en-US" sz="2400" b="1">
                  <a:latin typeface="宋体" charset="-122"/>
                </a:rPr>
                <a:t>   </a:t>
              </a:r>
              <a:endParaRPr kumimoji="1" lang="zh-CN" altLang="en-US" sz="2400" b="1">
                <a:latin typeface="Times New Roman" pitchFamily="18" charset="0"/>
              </a:endParaRPr>
            </a:p>
          </p:txBody>
        </p:sp>
        <p:pic>
          <p:nvPicPr>
            <p:cNvPr id="28677" name="Picture 7" descr="fara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 y="1872"/>
              <a:ext cx="120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28600" y="609600"/>
            <a:ext cx="822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solidFill>
                  <a:srgbClr val="FF0000"/>
                </a:solidFill>
                <a:latin typeface="隶书" pitchFamily="49" charset="-122"/>
                <a:ea typeface="隶书" pitchFamily="49" charset="-122"/>
              </a:rPr>
              <a:t>1</a:t>
            </a:r>
            <a:r>
              <a:rPr lang="zh-CN" altLang="en-US" sz="3600">
                <a:solidFill>
                  <a:srgbClr val="FF0000"/>
                </a:solidFill>
                <a:latin typeface="隶书" pitchFamily="49" charset="-122"/>
                <a:ea typeface="隶书" pitchFamily="49" charset="-122"/>
              </a:rPr>
              <a:t>、电场线</a:t>
            </a:r>
            <a:r>
              <a:rPr lang="zh-CN" altLang="en-US" sz="3600">
                <a:solidFill>
                  <a:srgbClr val="FFFF99"/>
                </a:solidFill>
                <a:latin typeface="隶书" pitchFamily="49" charset="-122"/>
                <a:ea typeface="隶书" pitchFamily="49" charset="-122"/>
              </a:rPr>
              <a:t>：</a:t>
            </a:r>
            <a:r>
              <a:rPr lang="zh-CN" altLang="en-US" sz="3600">
                <a:latin typeface="隶书" pitchFamily="49" charset="-122"/>
                <a:ea typeface="隶书" pitchFamily="49" charset="-122"/>
              </a:rPr>
              <a:t>电场中形象表征场强分布情况的曲线。</a:t>
            </a:r>
          </a:p>
        </p:txBody>
      </p:sp>
      <p:sp>
        <p:nvSpPr>
          <p:cNvPr id="14340" name="Text Box 4"/>
          <p:cNvSpPr txBox="1">
            <a:spLocks noChangeArrowheads="1"/>
          </p:cNvSpPr>
          <p:nvPr/>
        </p:nvSpPr>
        <p:spPr bwMode="auto">
          <a:xfrm>
            <a:off x="396875" y="1844675"/>
            <a:ext cx="8351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600">
                <a:ea typeface="隶书" pitchFamily="49" charset="-122"/>
              </a:rPr>
              <a:t>下面我们来看一下一种最简单的场源</a:t>
            </a:r>
          </a:p>
        </p:txBody>
      </p:sp>
      <p:sp>
        <p:nvSpPr>
          <p:cNvPr id="14341" name="Text Box 5"/>
          <p:cNvSpPr txBox="1">
            <a:spLocks noChangeArrowheads="1"/>
          </p:cNvSpPr>
          <p:nvPr/>
        </p:nvSpPr>
        <p:spPr bwMode="auto">
          <a:xfrm>
            <a:off x="611188" y="2492375"/>
            <a:ext cx="341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ea typeface="隶书" pitchFamily="49" charset="-122"/>
              </a:rPr>
              <a:t>——</a:t>
            </a:r>
            <a:r>
              <a:rPr lang="zh-CN" altLang="en-US" sz="3600">
                <a:ea typeface="隶书" pitchFamily="49" charset="-122"/>
              </a:rPr>
              <a:t>点电荷</a:t>
            </a:r>
          </a:p>
        </p:txBody>
      </p:sp>
      <p:sp>
        <p:nvSpPr>
          <p:cNvPr id="14342" name="Text Box 6"/>
          <p:cNvSpPr txBox="1">
            <a:spLocks noChangeArrowheads="1"/>
          </p:cNvSpPr>
          <p:nvPr/>
        </p:nvSpPr>
        <p:spPr bwMode="auto">
          <a:xfrm>
            <a:off x="3238500" y="2492375"/>
            <a:ext cx="500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ea typeface="隶书" pitchFamily="49" charset="-122"/>
              </a:rPr>
              <a:t>——</a:t>
            </a:r>
            <a:r>
              <a:rPr lang="zh-CN" altLang="en-US" sz="3600">
                <a:ea typeface="隶书" pitchFamily="49" charset="-122"/>
              </a:rPr>
              <a:t>的电场线的情况</a:t>
            </a:r>
          </a:p>
        </p:txBody>
      </p:sp>
      <p:pic>
        <p:nvPicPr>
          <p:cNvPr id="14343" name="Picture 7">
            <a:hlinkClick r:id="rId2" action="ppaction://hlinkfile"/>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08325"/>
            <a:ext cx="421163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a:hlinkClick r:id="rId4" action="ppaction://hlinkfile"/>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997200"/>
            <a:ext cx="388937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1+#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 calcmode="lin" valueType="num">
                                      <p:cBhvr additive="base">
                                        <p:cTn id="13" dur="500" fill="hold"/>
                                        <p:tgtEl>
                                          <p:spTgt spid="14340"/>
                                        </p:tgtEl>
                                        <p:attrNameLst>
                                          <p:attrName>ppt_x</p:attrName>
                                        </p:attrNameLst>
                                      </p:cBhvr>
                                      <p:tavLst>
                                        <p:tav tm="0">
                                          <p:val>
                                            <p:strVal val="1+#ppt_w/2"/>
                                          </p:val>
                                        </p:tav>
                                        <p:tav tm="100000">
                                          <p:val>
                                            <p:strVal val="#ppt_x"/>
                                          </p:val>
                                        </p:tav>
                                      </p:tavLst>
                                    </p:anim>
                                    <p:anim calcmode="lin" valueType="num">
                                      <p:cBhvr additive="base">
                                        <p:cTn id="14"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anim calcmode="lin" valueType="num">
                                      <p:cBhvr additive="base">
                                        <p:cTn id="19" dur="500" fill="hold"/>
                                        <p:tgtEl>
                                          <p:spTgt spid="14341"/>
                                        </p:tgtEl>
                                        <p:attrNameLst>
                                          <p:attrName>ppt_x</p:attrName>
                                        </p:attrNameLst>
                                      </p:cBhvr>
                                      <p:tavLst>
                                        <p:tav tm="0">
                                          <p:val>
                                            <p:strVal val="1+#ppt_w/2"/>
                                          </p:val>
                                        </p:tav>
                                        <p:tav tm="100000">
                                          <p:val>
                                            <p:strVal val="#ppt_x"/>
                                          </p:val>
                                        </p:tav>
                                      </p:tavLst>
                                    </p:anim>
                                    <p:anim calcmode="lin" valueType="num">
                                      <p:cBhvr additive="base">
                                        <p:cTn id="20"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342"/>
                                        </p:tgtEl>
                                        <p:attrNameLst>
                                          <p:attrName>style.visibility</p:attrName>
                                        </p:attrNameLst>
                                      </p:cBhvr>
                                      <p:to>
                                        <p:strVal val="visible"/>
                                      </p:to>
                                    </p:set>
                                    <p:anim calcmode="lin" valueType="num">
                                      <p:cBhvr additive="base">
                                        <p:cTn id="25" dur="500" fill="hold"/>
                                        <p:tgtEl>
                                          <p:spTgt spid="14342"/>
                                        </p:tgtEl>
                                        <p:attrNameLst>
                                          <p:attrName>ppt_x</p:attrName>
                                        </p:attrNameLst>
                                      </p:cBhvr>
                                      <p:tavLst>
                                        <p:tav tm="0">
                                          <p:val>
                                            <p:strVal val="1+#ppt_w/2"/>
                                          </p:val>
                                        </p:tav>
                                        <p:tav tm="100000">
                                          <p:val>
                                            <p:strVal val="#ppt_x"/>
                                          </p:val>
                                        </p:tav>
                                      </p:tavLst>
                                    </p:anim>
                                    <p:anim calcmode="lin" valueType="num">
                                      <p:cBhvr additive="base">
                                        <p:cTn id="26"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4343"/>
                                        </p:tgtEl>
                                        <p:attrNameLst>
                                          <p:attrName>style.visibility</p:attrName>
                                        </p:attrNameLst>
                                      </p:cBhvr>
                                      <p:to>
                                        <p:strVal val="visible"/>
                                      </p:to>
                                    </p:set>
                                    <p:animEffect transition="in" filter="box(in)">
                                      <p:cBhvr>
                                        <p:cTn id="31" dur="500"/>
                                        <p:tgtEl>
                                          <p:spTgt spid="143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4344"/>
                                        </p:tgtEl>
                                        <p:attrNameLst>
                                          <p:attrName>style.visibility</p:attrName>
                                        </p:attrNameLst>
                                      </p:cBhvr>
                                      <p:to>
                                        <p:strVal val="visible"/>
                                      </p:to>
                                    </p:set>
                                    <p:animEffect transition="in" filter="box(in)">
                                      <p:cBhvr>
                                        <p:cTn id="36"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620713"/>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2</a:t>
            </a:r>
            <a:r>
              <a:rPr lang="zh-CN" altLang="en-US" sz="3600">
                <a:latin typeface="隶书" pitchFamily="49" charset="-122"/>
                <a:ea typeface="隶书" pitchFamily="49" charset="-122"/>
              </a:rPr>
              <a:t>、电场线画法规定及性质</a:t>
            </a:r>
          </a:p>
        </p:txBody>
      </p:sp>
      <p:sp>
        <p:nvSpPr>
          <p:cNvPr id="15368" name="Text Box 8"/>
          <p:cNvSpPr txBox="1">
            <a:spLocks noChangeArrowheads="1"/>
          </p:cNvSpPr>
          <p:nvPr/>
        </p:nvSpPr>
        <p:spPr bwMode="auto">
          <a:xfrm>
            <a:off x="304800" y="1600200"/>
            <a:ext cx="8077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rgbClr val="FF0000"/>
                </a:solidFill>
                <a:latin typeface="华文行楷" pitchFamily="2" charset="-122"/>
                <a:ea typeface="华文行楷" pitchFamily="2" charset="-122"/>
              </a:rPr>
              <a:t>①</a:t>
            </a:r>
            <a:r>
              <a:rPr lang="zh-CN" altLang="en-US" sz="3600" b="1">
                <a:solidFill>
                  <a:srgbClr val="FF0000"/>
                </a:solidFill>
                <a:latin typeface="华文行楷" pitchFamily="2" charset="-122"/>
                <a:ea typeface="华文行楷" pitchFamily="2" charset="-122"/>
              </a:rPr>
              <a:t>电场线上每一点的切线方向与该点的场强方向一致</a:t>
            </a:r>
            <a:r>
              <a:rPr lang="en-US" altLang="zh-CN" sz="3600" b="1">
                <a:solidFill>
                  <a:srgbClr val="FF0000"/>
                </a:solidFill>
                <a:latin typeface="华文行楷" pitchFamily="2" charset="-122"/>
                <a:ea typeface="华文行楷" pitchFamily="2" charset="-122"/>
              </a:rPr>
              <a:t>.</a:t>
            </a:r>
          </a:p>
        </p:txBody>
      </p:sp>
      <p:pic>
        <p:nvPicPr>
          <p:cNvPr id="15370" name="Picture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463" y="2852738"/>
            <a:ext cx="38163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
          <p:cNvGrpSpPr>
            <a:grpSpLocks/>
          </p:cNvGrpSpPr>
          <p:nvPr/>
        </p:nvGrpSpPr>
        <p:grpSpPr bwMode="auto">
          <a:xfrm>
            <a:off x="827088" y="4724400"/>
            <a:ext cx="647700" cy="590550"/>
            <a:chOff x="521" y="2967"/>
            <a:chExt cx="408" cy="372"/>
          </a:xfrm>
        </p:grpSpPr>
        <p:sp>
          <p:nvSpPr>
            <p:cNvPr id="30739" name="Oval 11"/>
            <p:cNvSpPr>
              <a:spLocks noChangeArrowheads="1"/>
            </p:cNvSpPr>
            <p:nvPr/>
          </p:nvSpPr>
          <p:spPr bwMode="auto">
            <a:xfrm>
              <a:off x="521" y="2967"/>
              <a:ext cx="91" cy="9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30740" name="Text Box 14"/>
            <p:cNvSpPr txBox="1">
              <a:spLocks noChangeArrowheads="1"/>
            </p:cNvSpPr>
            <p:nvPr/>
          </p:nvSpPr>
          <p:spPr bwMode="auto">
            <a:xfrm>
              <a:off x="566" y="3012"/>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a:solidFill>
                    <a:srgbClr val="003366"/>
                  </a:solidFill>
                  <a:latin typeface="隶书" pitchFamily="49" charset="-122"/>
                  <a:ea typeface="隶书" pitchFamily="49" charset="-122"/>
                </a:rPr>
                <a:t>A</a:t>
              </a:r>
            </a:p>
          </p:txBody>
        </p:sp>
      </p:grpSp>
      <p:grpSp>
        <p:nvGrpSpPr>
          <p:cNvPr id="3" name="Group 19"/>
          <p:cNvGrpSpPr>
            <a:grpSpLocks/>
          </p:cNvGrpSpPr>
          <p:nvPr/>
        </p:nvGrpSpPr>
        <p:grpSpPr bwMode="auto">
          <a:xfrm>
            <a:off x="2124075" y="3716338"/>
            <a:ext cx="647700" cy="663575"/>
            <a:chOff x="1338" y="2387"/>
            <a:chExt cx="408" cy="418"/>
          </a:xfrm>
        </p:grpSpPr>
        <p:sp>
          <p:nvSpPr>
            <p:cNvPr id="30737" name="Oval 12"/>
            <p:cNvSpPr>
              <a:spLocks noChangeArrowheads="1"/>
            </p:cNvSpPr>
            <p:nvPr/>
          </p:nvSpPr>
          <p:spPr bwMode="auto">
            <a:xfrm>
              <a:off x="1338" y="2387"/>
              <a:ext cx="91" cy="9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30738" name="Text Box 15"/>
            <p:cNvSpPr txBox="1">
              <a:spLocks noChangeArrowheads="1"/>
            </p:cNvSpPr>
            <p:nvPr/>
          </p:nvSpPr>
          <p:spPr bwMode="auto">
            <a:xfrm>
              <a:off x="1383" y="2478"/>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a:solidFill>
                    <a:srgbClr val="003366"/>
                  </a:solidFill>
                  <a:latin typeface="隶书" pitchFamily="49" charset="-122"/>
                  <a:ea typeface="隶书" pitchFamily="49" charset="-122"/>
                </a:rPr>
                <a:t>B</a:t>
              </a:r>
            </a:p>
          </p:txBody>
        </p:sp>
      </p:grpSp>
      <p:grpSp>
        <p:nvGrpSpPr>
          <p:cNvPr id="4" name="Group 20"/>
          <p:cNvGrpSpPr>
            <a:grpSpLocks/>
          </p:cNvGrpSpPr>
          <p:nvPr/>
        </p:nvGrpSpPr>
        <p:grpSpPr bwMode="auto">
          <a:xfrm>
            <a:off x="3492500" y="3644900"/>
            <a:ext cx="649288" cy="663575"/>
            <a:chOff x="2154" y="2069"/>
            <a:chExt cx="409" cy="418"/>
          </a:xfrm>
        </p:grpSpPr>
        <p:sp>
          <p:nvSpPr>
            <p:cNvPr id="30735" name="Oval 13"/>
            <p:cNvSpPr>
              <a:spLocks noChangeArrowheads="1"/>
            </p:cNvSpPr>
            <p:nvPr/>
          </p:nvSpPr>
          <p:spPr bwMode="auto">
            <a:xfrm>
              <a:off x="2154" y="2069"/>
              <a:ext cx="91" cy="9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p>
          </p:txBody>
        </p:sp>
        <p:sp>
          <p:nvSpPr>
            <p:cNvPr id="30736" name="Text Box 16"/>
            <p:cNvSpPr txBox="1">
              <a:spLocks noChangeArrowheads="1"/>
            </p:cNvSpPr>
            <p:nvPr/>
          </p:nvSpPr>
          <p:spPr bwMode="auto">
            <a:xfrm>
              <a:off x="2200" y="2160"/>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800">
                  <a:solidFill>
                    <a:srgbClr val="003366"/>
                  </a:solidFill>
                  <a:latin typeface="隶书" pitchFamily="49" charset="-122"/>
                  <a:ea typeface="隶书" pitchFamily="49" charset="-122"/>
                </a:rPr>
                <a:t>C</a:t>
              </a:r>
            </a:p>
          </p:txBody>
        </p:sp>
      </p:grpSp>
      <p:sp>
        <p:nvSpPr>
          <p:cNvPr id="15381" name="Line 21"/>
          <p:cNvSpPr>
            <a:spLocks noChangeShapeType="1"/>
          </p:cNvSpPr>
          <p:nvPr/>
        </p:nvSpPr>
        <p:spPr bwMode="auto">
          <a:xfrm flipV="1">
            <a:off x="900113" y="4292600"/>
            <a:ext cx="28733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2" name="Line 22"/>
          <p:cNvSpPr>
            <a:spLocks noChangeShapeType="1"/>
          </p:cNvSpPr>
          <p:nvPr/>
        </p:nvSpPr>
        <p:spPr bwMode="auto">
          <a:xfrm flipV="1">
            <a:off x="2195513" y="3429000"/>
            <a:ext cx="5762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23"/>
          <p:cNvSpPr>
            <a:spLocks noChangeShapeType="1"/>
          </p:cNvSpPr>
          <p:nvPr/>
        </p:nvSpPr>
        <p:spPr bwMode="auto">
          <a:xfrm>
            <a:off x="3563938" y="3716338"/>
            <a:ext cx="720725"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6" name="Line 26"/>
          <p:cNvSpPr>
            <a:spLocks noChangeShapeType="1"/>
          </p:cNvSpPr>
          <p:nvPr/>
        </p:nvSpPr>
        <p:spPr bwMode="auto">
          <a:xfrm flipV="1">
            <a:off x="6300788" y="3357563"/>
            <a:ext cx="64770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7" name="Line 27"/>
          <p:cNvSpPr>
            <a:spLocks noChangeShapeType="1"/>
          </p:cNvSpPr>
          <p:nvPr/>
        </p:nvSpPr>
        <p:spPr bwMode="auto">
          <a:xfrm flipV="1">
            <a:off x="5508625" y="4221163"/>
            <a:ext cx="8636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8" name="Line 28"/>
          <p:cNvSpPr>
            <a:spLocks noChangeShapeType="1"/>
          </p:cNvSpPr>
          <p:nvPr/>
        </p:nvSpPr>
        <p:spPr bwMode="auto">
          <a:xfrm flipV="1">
            <a:off x="7451725" y="3933825"/>
            <a:ext cx="360363"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8" name="Freeform 38"/>
          <p:cNvSpPr>
            <a:spLocks/>
          </p:cNvSpPr>
          <p:nvPr/>
        </p:nvSpPr>
        <p:spPr bwMode="auto">
          <a:xfrm>
            <a:off x="539750" y="3489325"/>
            <a:ext cx="3889375" cy="1884363"/>
          </a:xfrm>
          <a:custGeom>
            <a:avLst/>
            <a:gdLst>
              <a:gd name="T0" fmla="*/ 0 w 2450"/>
              <a:gd name="T1" fmla="*/ 2147483647 h 1187"/>
              <a:gd name="T2" fmla="*/ 2147483647 w 2450"/>
              <a:gd name="T3" fmla="*/ 2147483647 h 1187"/>
              <a:gd name="T4" fmla="*/ 2147483647 w 2450"/>
              <a:gd name="T5" fmla="*/ 2147483647 h 1187"/>
              <a:gd name="T6" fmla="*/ 2147483647 w 2450"/>
              <a:gd name="T7" fmla="*/ 2147483647 h 1187"/>
              <a:gd name="T8" fmla="*/ 2147483647 w 2450"/>
              <a:gd name="T9" fmla="*/ 2147483647 h 1187"/>
              <a:gd name="T10" fmla="*/ 2147483647 w 2450"/>
              <a:gd name="T11" fmla="*/ 2147483647 h 1187"/>
              <a:gd name="T12" fmla="*/ 0 60000 65536"/>
              <a:gd name="T13" fmla="*/ 0 60000 65536"/>
              <a:gd name="T14" fmla="*/ 0 60000 65536"/>
              <a:gd name="T15" fmla="*/ 0 60000 65536"/>
              <a:gd name="T16" fmla="*/ 0 60000 65536"/>
              <a:gd name="T17" fmla="*/ 0 60000 65536"/>
              <a:gd name="T18" fmla="*/ 0 w 2450"/>
              <a:gd name="T19" fmla="*/ 0 h 1187"/>
              <a:gd name="T20" fmla="*/ 2450 w 2450"/>
              <a:gd name="T21" fmla="*/ 1187 h 1187"/>
            </a:gdLst>
            <a:ahLst/>
            <a:cxnLst>
              <a:cxn ang="T12">
                <a:pos x="T0" y="T1"/>
              </a:cxn>
              <a:cxn ang="T13">
                <a:pos x="T2" y="T3"/>
              </a:cxn>
              <a:cxn ang="T14">
                <a:pos x="T4" y="T5"/>
              </a:cxn>
              <a:cxn ang="T15">
                <a:pos x="T6" y="T7"/>
              </a:cxn>
              <a:cxn ang="T16">
                <a:pos x="T8" y="T9"/>
              </a:cxn>
              <a:cxn ang="T17">
                <a:pos x="T10" y="T11"/>
              </a:cxn>
            </a:cxnLst>
            <a:rect l="T18" t="T19" r="T20" b="T21"/>
            <a:pathLst>
              <a:path w="2450" h="1187">
                <a:moveTo>
                  <a:pt x="0" y="1187"/>
                </a:moveTo>
                <a:cubicBezTo>
                  <a:pt x="181" y="941"/>
                  <a:pt x="363" y="695"/>
                  <a:pt x="590" y="506"/>
                </a:cubicBezTo>
                <a:cubicBezTo>
                  <a:pt x="817" y="317"/>
                  <a:pt x="1142" y="106"/>
                  <a:pt x="1361" y="53"/>
                </a:cubicBezTo>
                <a:cubicBezTo>
                  <a:pt x="1580" y="0"/>
                  <a:pt x="1739" y="114"/>
                  <a:pt x="1905" y="189"/>
                </a:cubicBezTo>
                <a:cubicBezTo>
                  <a:pt x="2071" y="264"/>
                  <a:pt x="2268" y="438"/>
                  <a:pt x="2359" y="506"/>
                </a:cubicBezTo>
                <a:cubicBezTo>
                  <a:pt x="2450" y="574"/>
                  <a:pt x="2449" y="585"/>
                  <a:pt x="2449" y="59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1+#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8"/>
                                        </p:tgtEl>
                                        <p:attrNameLst>
                                          <p:attrName>style.visibility</p:attrName>
                                        </p:attrNameLst>
                                      </p:cBhvr>
                                      <p:to>
                                        <p:strVal val="visible"/>
                                      </p:to>
                                    </p:set>
                                    <p:anim calcmode="lin" valueType="num">
                                      <p:cBhvr additive="base">
                                        <p:cTn id="13" dur="500" fill="hold"/>
                                        <p:tgtEl>
                                          <p:spTgt spid="15368"/>
                                        </p:tgtEl>
                                        <p:attrNameLst>
                                          <p:attrName>ppt_x</p:attrName>
                                        </p:attrNameLst>
                                      </p:cBhvr>
                                      <p:tavLst>
                                        <p:tav tm="0">
                                          <p:val>
                                            <p:strVal val="#ppt_x"/>
                                          </p:val>
                                        </p:tav>
                                        <p:tav tm="100000">
                                          <p:val>
                                            <p:strVal val="#ppt_x"/>
                                          </p:val>
                                        </p:tav>
                                      </p:tavLst>
                                    </p:anim>
                                    <p:anim calcmode="lin" valueType="num">
                                      <p:cBhvr additive="base">
                                        <p:cTn id="14"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4" presetClass="entr" presetSubtype="16" fill="hold" grpId="0" nodeType="afterEffect">
                                  <p:stCondLst>
                                    <p:cond delay="0"/>
                                  </p:stCondLst>
                                  <p:childTnLst>
                                    <p:set>
                                      <p:cBhvr>
                                        <p:cTn id="33" dur="1" fill="hold">
                                          <p:stCondLst>
                                            <p:cond delay="0"/>
                                          </p:stCondLst>
                                        </p:cTn>
                                        <p:tgtEl>
                                          <p:spTgt spid="15381"/>
                                        </p:tgtEl>
                                        <p:attrNameLst>
                                          <p:attrName>style.visibility</p:attrName>
                                        </p:attrNameLst>
                                      </p:cBhvr>
                                      <p:to>
                                        <p:strVal val="visible"/>
                                      </p:to>
                                    </p:set>
                                    <p:animEffect transition="in" filter="box(in)">
                                      <p:cBhvr>
                                        <p:cTn id="34" dur="500"/>
                                        <p:tgtEl>
                                          <p:spTgt spid="15381"/>
                                        </p:tgtEl>
                                      </p:cBhvr>
                                    </p:animEffect>
                                  </p:childTnLst>
                                </p:cTn>
                              </p:par>
                            </p:childTnLst>
                          </p:cTn>
                        </p:par>
                        <p:par>
                          <p:cTn id="35" fill="hold" nodeType="afterGroup">
                            <p:stCondLst>
                              <p:cond delay="2000"/>
                            </p:stCondLst>
                            <p:childTnLst>
                              <p:par>
                                <p:cTn id="36" presetID="4" presetClass="entr" presetSubtype="16" fill="hold" grpId="0" nodeType="afterEffect">
                                  <p:stCondLst>
                                    <p:cond delay="0"/>
                                  </p:stCondLst>
                                  <p:childTnLst>
                                    <p:set>
                                      <p:cBhvr>
                                        <p:cTn id="37" dur="1" fill="hold">
                                          <p:stCondLst>
                                            <p:cond delay="0"/>
                                          </p:stCondLst>
                                        </p:cTn>
                                        <p:tgtEl>
                                          <p:spTgt spid="15382"/>
                                        </p:tgtEl>
                                        <p:attrNameLst>
                                          <p:attrName>style.visibility</p:attrName>
                                        </p:attrNameLst>
                                      </p:cBhvr>
                                      <p:to>
                                        <p:strVal val="visible"/>
                                      </p:to>
                                    </p:set>
                                    <p:animEffect transition="in" filter="box(in)">
                                      <p:cBhvr>
                                        <p:cTn id="38" dur="500"/>
                                        <p:tgtEl>
                                          <p:spTgt spid="15382"/>
                                        </p:tgtEl>
                                      </p:cBhvr>
                                    </p:animEffect>
                                  </p:childTnLst>
                                </p:cTn>
                              </p:par>
                            </p:childTnLst>
                          </p:cTn>
                        </p:par>
                        <p:par>
                          <p:cTn id="39" fill="hold" nodeType="afterGroup">
                            <p:stCondLst>
                              <p:cond delay="2500"/>
                            </p:stCondLst>
                            <p:childTnLst>
                              <p:par>
                                <p:cTn id="40" presetID="4" presetClass="entr" presetSubtype="16" fill="hold" grpId="0" nodeType="afterEffect">
                                  <p:stCondLst>
                                    <p:cond delay="0"/>
                                  </p:stCondLst>
                                  <p:childTnLst>
                                    <p:set>
                                      <p:cBhvr>
                                        <p:cTn id="41" dur="1" fill="hold">
                                          <p:stCondLst>
                                            <p:cond delay="0"/>
                                          </p:stCondLst>
                                        </p:cTn>
                                        <p:tgtEl>
                                          <p:spTgt spid="15383"/>
                                        </p:tgtEl>
                                        <p:attrNameLst>
                                          <p:attrName>style.visibility</p:attrName>
                                        </p:attrNameLst>
                                      </p:cBhvr>
                                      <p:to>
                                        <p:strVal val="visible"/>
                                      </p:to>
                                    </p:set>
                                    <p:animEffect transition="in" filter="box(in)">
                                      <p:cBhvr>
                                        <p:cTn id="42" dur="500"/>
                                        <p:tgtEl>
                                          <p:spTgt spid="153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398"/>
                                        </p:tgtEl>
                                        <p:attrNameLst>
                                          <p:attrName>style.visibility</p:attrName>
                                        </p:attrNameLst>
                                      </p:cBhvr>
                                      <p:to>
                                        <p:strVal val="visible"/>
                                      </p:to>
                                    </p:set>
                                    <p:animEffect transition="in" filter="box(in)">
                                      <p:cBhvr>
                                        <p:cTn id="47" dur="500"/>
                                        <p:tgtEl>
                                          <p:spTgt spid="153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5370"/>
                                        </p:tgtEl>
                                        <p:attrNameLst>
                                          <p:attrName>style.visibility</p:attrName>
                                        </p:attrNameLst>
                                      </p:cBhvr>
                                      <p:to>
                                        <p:strVal val="visible"/>
                                      </p:to>
                                    </p:set>
                                    <p:animEffect transition="in" filter="box(in)">
                                      <p:cBhvr>
                                        <p:cTn id="52" dur="500"/>
                                        <p:tgtEl>
                                          <p:spTgt spid="153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5387"/>
                                        </p:tgtEl>
                                        <p:attrNameLst>
                                          <p:attrName>style.visibility</p:attrName>
                                        </p:attrNameLst>
                                      </p:cBhvr>
                                      <p:to>
                                        <p:strVal val="visible"/>
                                      </p:to>
                                    </p:set>
                                    <p:animEffect transition="in" filter="box(in)">
                                      <p:cBhvr>
                                        <p:cTn id="57" dur="500"/>
                                        <p:tgtEl>
                                          <p:spTgt spid="15387"/>
                                        </p:tgtEl>
                                      </p:cBhvr>
                                    </p:animEffect>
                                  </p:childTnLst>
                                </p:cTn>
                              </p:par>
                            </p:childTnLst>
                          </p:cTn>
                        </p:par>
                        <p:par>
                          <p:cTn id="58" fill="hold" nodeType="afterGroup">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15386"/>
                                        </p:tgtEl>
                                        <p:attrNameLst>
                                          <p:attrName>style.visibility</p:attrName>
                                        </p:attrNameLst>
                                      </p:cBhvr>
                                      <p:to>
                                        <p:strVal val="visible"/>
                                      </p:to>
                                    </p:set>
                                    <p:animEffect transition="in" filter="box(in)">
                                      <p:cBhvr>
                                        <p:cTn id="61" dur="500"/>
                                        <p:tgtEl>
                                          <p:spTgt spid="15386"/>
                                        </p:tgtEl>
                                      </p:cBhvr>
                                    </p:animEffect>
                                  </p:childTnLst>
                                </p:cTn>
                              </p:par>
                            </p:childTnLst>
                          </p:cTn>
                        </p:par>
                        <p:par>
                          <p:cTn id="62" fill="hold" nodeType="afterGroup">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15388"/>
                                        </p:tgtEl>
                                        <p:attrNameLst>
                                          <p:attrName>style.visibility</p:attrName>
                                        </p:attrNameLst>
                                      </p:cBhvr>
                                      <p:to>
                                        <p:strVal val="visible"/>
                                      </p:to>
                                    </p:set>
                                    <p:animEffect transition="in" filter="box(in)">
                                      <p:cBhvr>
                                        <p:cTn id="65" dur="500"/>
                                        <p:tgtEl>
                                          <p:spTgt spid="15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8" grpId="0"/>
      <p:bldP spid="15381" grpId="0" animBg="1"/>
      <p:bldP spid="15382" grpId="0" animBg="1"/>
      <p:bldP spid="15383" grpId="0" animBg="1"/>
      <p:bldP spid="15386" grpId="0" animBg="1"/>
      <p:bldP spid="15387" grpId="0" animBg="1"/>
      <p:bldP spid="15388" grpId="0" animBg="1"/>
      <p:bldP spid="153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57200" y="1268413"/>
            <a:ext cx="83820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pPr>
            <a:r>
              <a:rPr lang="zh-CN" altLang="zh-CN" sz="2800" b="1">
                <a:latin typeface="黑体" pitchFamily="2" charset="-122"/>
                <a:ea typeface="黑体" pitchFamily="2" charset="-122"/>
                <a:cs typeface="Times New Roman" pitchFamily="18" charset="0"/>
              </a:rPr>
              <a:t>一、电场</a:t>
            </a:r>
            <a:endParaRPr lang="zh-CN" altLang="zh-CN" sz="2800">
              <a:latin typeface="黑体" pitchFamily="2" charset="-122"/>
              <a:ea typeface="黑体" pitchFamily="2" charset="-122"/>
              <a:cs typeface="Courier New" pitchFamily="49" charset="0"/>
            </a:endParaRPr>
          </a:p>
          <a:p>
            <a:pPr algn="just" eaLnBrk="1" hangingPunct="1">
              <a:lnSpc>
                <a:spcPct val="130000"/>
              </a:lnSpc>
            </a:pPr>
            <a:r>
              <a:rPr lang="en-US" altLang="zh-CN" sz="2800" b="1">
                <a:latin typeface="黑体" pitchFamily="2" charset="-122"/>
                <a:ea typeface="黑体" pitchFamily="2" charset="-122"/>
                <a:cs typeface="Courier New" pitchFamily="49" charset="0"/>
              </a:rPr>
              <a:t>1</a:t>
            </a:r>
            <a:r>
              <a:rPr lang="zh-CN" altLang="zh-CN" sz="2800" b="1">
                <a:latin typeface="黑体" pitchFamily="2" charset="-122"/>
                <a:ea typeface="黑体" pitchFamily="2" charset="-122"/>
                <a:cs typeface="Times New Roman" pitchFamily="18" charset="0"/>
              </a:rPr>
              <a:t>．电荷的周围存在</a:t>
            </a:r>
            <a:r>
              <a:rPr lang="en-US" altLang="zh-CN" sz="2800" b="1">
                <a:latin typeface="黑体" pitchFamily="2" charset="-122"/>
                <a:ea typeface="黑体" pitchFamily="2" charset="-122"/>
                <a:cs typeface="Times New Roman" pitchFamily="18" charset="0"/>
              </a:rPr>
              <a:t>______</a:t>
            </a:r>
            <a:r>
              <a:rPr lang="zh-CN" altLang="zh-CN" sz="2800" b="1">
                <a:latin typeface="黑体" pitchFamily="2" charset="-122"/>
                <a:ea typeface="黑体" pitchFamily="2" charset="-122"/>
                <a:cs typeface="Times New Roman" pitchFamily="18" charset="0"/>
              </a:rPr>
              <a:t>．带电体间的相互作用是通过周围的</a:t>
            </a:r>
            <a:r>
              <a:rPr lang="en-US" altLang="zh-CN" sz="2800" b="1">
                <a:latin typeface="黑体" pitchFamily="2" charset="-122"/>
                <a:ea typeface="黑体" pitchFamily="2" charset="-122"/>
                <a:cs typeface="Times New Roman" pitchFamily="18" charset="0"/>
              </a:rPr>
              <a:t>_______</a:t>
            </a:r>
            <a:r>
              <a:rPr lang="zh-CN" altLang="zh-CN" sz="2800" b="1">
                <a:latin typeface="黑体" pitchFamily="2" charset="-122"/>
                <a:ea typeface="黑体" pitchFamily="2" charset="-122"/>
                <a:cs typeface="Times New Roman" pitchFamily="18" charset="0"/>
              </a:rPr>
              <a:t>发生的．</a:t>
            </a:r>
            <a:endParaRPr lang="zh-CN" altLang="zh-CN" sz="2800">
              <a:latin typeface="黑体" pitchFamily="2" charset="-122"/>
              <a:ea typeface="黑体" pitchFamily="2" charset="-122"/>
              <a:cs typeface="Courier New" pitchFamily="49" charset="0"/>
            </a:endParaRPr>
          </a:p>
          <a:p>
            <a:pPr algn="just" eaLnBrk="1" hangingPunct="1">
              <a:lnSpc>
                <a:spcPct val="130000"/>
              </a:lnSpc>
            </a:pPr>
            <a:r>
              <a:rPr lang="en-US" altLang="zh-CN" sz="2800" b="1">
                <a:latin typeface="黑体" pitchFamily="2" charset="-122"/>
                <a:ea typeface="黑体" pitchFamily="2" charset="-122"/>
                <a:cs typeface="Courier New" pitchFamily="49" charset="0"/>
              </a:rPr>
              <a:t>2</a:t>
            </a:r>
            <a:r>
              <a:rPr lang="zh-CN" altLang="zh-CN" sz="2800" b="1">
                <a:latin typeface="黑体" pitchFamily="2" charset="-122"/>
                <a:ea typeface="黑体" pitchFamily="2" charset="-122"/>
                <a:cs typeface="Times New Roman" pitchFamily="18" charset="0"/>
              </a:rPr>
              <a:t>．场和分子、原子组成的实物一样具有能量、质量和动量．场与实物是物质存在的两种不同形式．静电场是</a:t>
            </a:r>
            <a:r>
              <a:rPr lang="en-US" altLang="zh-CN" sz="2800" b="1">
                <a:latin typeface="黑体" pitchFamily="2" charset="-122"/>
                <a:ea typeface="黑体" pitchFamily="2" charset="-122"/>
                <a:cs typeface="Times New Roman" pitchFamily="18" charset="0"/>
              </a:rPr>
              <a:t>________</a:t>
            </a:r>
            <a:r>
              <a:rPr lang="zh-CN" altLang="zh-CN" sz="2800" b="1">
                <a:latin typeface="黑体" pitchFamily="2" charset="-122"/>
                <a:ea typeface="黑体" pitchFamily="2" charset="-122"/>
                <a:cs typeface="Times New Roman" pitchFamily="18" charset="0"/>
              </a:rPr>
              <a:t>的电荷产生的电场．</a:t>
            </a:r>
            <a:r>
              <a:rPr lang="zh-CN" altLang="en-US" sz="2800" b="1">
                <a:latin typeface="黑体" pitchFamily="2" charset="-122"/>
                <a:ea typeface="黑体" pitchFamily="2" charset="-122"/>
                <a:cs typeface="Times New Roman" pitchFamily="18" charset="0"/>
              </a:rPr>
              <a:t>            </a:t>
            </a:r>
            <a:endParaRPr lang="zh-CN" altLang="zh-CN" sz="2800">
              <a:latin typeface="黑体" pitchFamily="2" charset="-122"/>
              <a:ea typeface="黑体" pitchFamily="2" charset="-122"/>
              <a:cs typeface="Courier New" pitchFamily="49" charset="0"/>
            </a:endParaRPr>
          </a:p>
        </p:txBody>
      </p:sp>
      <p:sp>
        <p:nvSpPr>
          <p:cNvPr id="4" name="TextBox 3"/>
          <p:cNvSpPr txBox="1"/>
          <p:nvPr/>
        </p:nvSpPr>
        <p:spPr>
          <a:xfrm>
            <a:off x="3733800" y="1878013"/>
            <a:ext cx="200025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zh-CN"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电场</a:t>
            </a:r>
            <a:r>
              <a:rPr lang="zh-CN" altLang="en-US"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 </a:t>
            </a:r>
            <a:endParaRPr lang="zh-CN" altLang="en-US" sz="2800" b="1" smtClean="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5" name="TextBox 4"/>
          <p:cNvSpPr txBox="1"/>
          <p:nvPr/>
        </p:nvSpPr>
        <p:spPr>
          <a:xfrm>
            <a:off x="2514600" y="2411413"/>
            <a:ext cx="200025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zh-CN"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电场</a:t>
            </a:r>
            <a:r>
              <a:rPr lang="zh-CN" altLang="en-US"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                          </a:t>
            </a:r>
            <a:endParaRPr lang="zh-CN" altLang="en-US" sz="2800" b="1" smtClean="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6" name="TextBox 5"/>
          <p:cNvSpPr txBox="1"/>
          <p:nvPr/>
        </p:nvSpPr>
        <p:spPr>
          <a:xfrm>
            <a:off x="1547813" y="4087813"/>
            <a:ext cx="1082675"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zh-CN"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静止</a:t>
            </a:r>
            <a:r>
              <a:rPr lang="zh-CN" altLang="en-US" sz="2800" b="1" smtClean="0">
                <a:solidFill>
                  <a:srgbClr val="FF0000"/>
                </a:solidFill>
                <a:effectLst>
                  <a:outerShdw blurRad="38100" dist="38100" dir="2700000" algn="tl">
                    <a:srgbClr val="C0C0C0"/>
                  </a:outerShdw>
                </a:effectLst>
                <a:latin typeface="黑体" pitchFamily="2" charset="-122"/>
                <a:ea typeface="黑体" pitchFamily="2" charset="-122"/>
                <a:cs typeface="Times New Roman" pitchFamily="18" charset="0"/>
              </a:rPr>
              <a:t> </a:t>
            </a:r>
            <a:endParaRPr lang="zh-CN" altLang="en-US" sz="2800" b="1" smtClean="0">
              <a:effectLst>
                <a:outerShdw blurRad="38100" dist="38100" dir="2700000" algn="tl">
                  <a:srgbClr val="C0C0C0"/>
                </a:outerShdw>
              </a:effectLst>
              <a:latin typeface="黑体" pitchFamily="2" charset="-122"/>
              <a:ea typeface="黑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0" y="6445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rgbClr val="FF0000"/>
                </a:solidFill>
                <a:latin typeface="华文行楷" pitchFamily="2" charset="-122"/>
                <a:ea typeface="华文行楷" pitchFamily="2" charset="-122"/>
              </a:rPr>
              <a:t>②</a:t>
            </a:r>
            <a:r>
              <a:rPr lang="zh-CN" altLang="en-US" sz="3600" b="1">
                <a:solidFill>
                  <a:srgbClr val="FF0000"/>
                </a:solidFill>
                <a:latin typeface="华文行楷" pitchFamily="2" charset="-122"/>
                <a:ea typeface="华文行楷" pitchFamily="2" charset="-122"/>
              </a:rPr>
              <a:t>电场线起始于正电荷</a:t>
            </a:r>
            <a:r>
              <a:rPr lang="en-US" altLang="zh-CN" sz="3600" b="1">
                <a:solidFill>
                  <a:srgbClr val="FF0000"/>
                </a:solidFill>
                <a:latin typeface="华文行楷" pitchFamily="2" charset="-122"/>
                <a:ea typeface="华文行楷" pitchFamily="2" charset="-122"/>
              </a:rPr>
              <a:t>,</a:t>
            </a:r>
            <a:r>
              <a:rPr lang="zh-CN" altLang="en-US" sz="3600" b="1">
                <a:solidFill>
                  <a:srgbClr val="FF0000"/>
                </a:solidFill>
                <a:latin typeface="华文行楷" pitchFamily="2" charset="-122"/>
                <a:ea typeface="华文行楷" pitchFamily="2" charset="-122"/>
              </a:rPr>
              <a:t>终止于负电荷</a:t>
            </a:r>
            <a:r>
              <a:rPr lang="en-US" altLang="zh-CN" sz="3600" b="1">
                <a:solidFill>
                  <a:srgbClr val="FF0000"/>
                </a:solidFill>
                <a:latin typeface="华文行楷" pitchFamily="2" charset="-122"/>
                <a:ea typeface="华文行楷" pitchFamily="2" charset="-122"/>
              </a:rPr>
              <a:t>.</a:t>
            </a:r>
          </a:p>
        </p:txBody>
      </p:sp>
      <p:sp>
        <p:nvSpPr>
          <p:cNvPr id="16389" name="Text Box 5"/>
          <p:cNvSpPr txBox="1">
            <a:spLocks noChangeArrowheads="1"/>
          </p:cNvSpPr>
          <p:nvPr/>
        </p:nvSpPr>
        <p:spPr bwMode="auto">
          <a:xfrm>
            <a:off x="0" y="1125538"/>
            <a:ext cx="9144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在正电荷形成的电场中</a:t>
            </a:r>
            <a:r>
              <a:rPr lang="en-US" altLang="zh-CN" sz="3600">
                <a:latin typeface="隶书" pitchFamily="49" charset="-122"/>
                <a:ea typeface="隶书" pitchFamily="49" charset="-122"/>
              </a:rPr>
              <a:t>,</a:t>
            </a:r>
            <a:r>
              <a:rPr lang="zh-CN" altLang="en-US" sz="3600">
                <a:latin typeface="隶书" pitchFamily="49" charset="-122"/>
                <a:ea typeface="隶书" pitchFamily="49" charset="-122"/>
              </a:rPr>
              <a:t>电场线起于正电荷延伸到无穷远处</a:t>
            </a:r>
            <a:r>
              <a:rPr lang="en-US" altLang="zh-CN" sz="3600">
                <a:latin typeface="隶书" pitchFamily="49" charset="-122"/>
                <a:ea typeface="隶书" pitchFamily="49" charset="-122"/>
              </a:rPr>
              <a:t>,</a:t>
            </a:r>
            <a:r>
              <a:rPr lang="zh-CN" altLang="en-US" sz="3600">
                <a:latin typeface="隶书" pitchFamily="49" charset="-122"/>
                <a:ea typeface="隶书" pitchFamily="49" charset="-122"/>
              </a:rPr>
              <a:t>在负电荷形成的电场中</a:t>
            </a:r>
            <a:r>
              <a:rPr lang="en-US" altLang="zh-CN" sz="3600">
                <a:latin typeface="隶书" pitchFamily="49" charset="-122"/>
                <a:ea typeface="隶书" pitchFamily="49" charset="-122"/>
              </a:rPr>
              <a:t>,</a:t>
            </a:r>
            <a:r>
              <a:rPr lang="zh-CN" altLang="en-US" sz="3600">
                <a:latin typeface="隶书" pitchFamily="49" charset="-122"/>
                <a:ea typeface="隶书" pitchFamily="49" charset="-122"/>
              </a:rPr>
              <a:t>电场线起于无穷远处止于负电荷</a:t>
            </a:r>
            <a:r>
              <a:rPr lang="en-US" altLang="zh-CN" sz="3600">
                <a:latin typeface="隶书" pitchFamily="49" charset="-122"/>
                <a:ea typeface="隶书" pitchFamily="49" charset="-122"/>
              </a:rPr>
              <a:t>.</a:t>
            </a:r>
          </a:p>
        </p:txBody>
      </p:sp>
      <p:pic>
        <p:nvPicPr>
          <p:cNvPr id="16390"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108325"/>
            <a:ext cx="421163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3051175"/>
            <a:ext cx="388937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643063" y="3000375"/>
            <a:ext cx="5143500"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6390"/>
                                        </p:tgtEl>
                                        <p:attrNameLst>
                                          <p:attrName>style.visibility</p:attrName>
                                        </p:attrNameLst>
                                      </p:cBhvr>
                                      <p:to>
                                        <p:strVal val="visible"/>
                                      </p:to>
                                    </p:set>
                                    <p:animEffect transition="in" filter="box(in)">
                                      <p:cBhvr>
                                        <p:cTn id="19" dur="500"/>
                                        <p:tgtEl>
                                          <p:spTgt spid="163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6391"/>
                                        </p:tgtEl>
                                        <p:attrNameLst>
                                          <p:attrName>style.visibility</p:attrName>
                                        </p:attrNameLst>
                                      </p:cBhvr>
                                      <p:to>
                                        <p:strVal val="visible"/>
                                      </p:to>
                                    </p:set>
                                    <p:animEffect transition="in" filter="box(in)">
                                      <p:cBhvr>
                                        <p:cTn id="24" dur="500"/>
                                        <p:tgtEl>
                                          <p:spTgt spid="163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nodeType="clickEffect">
                                  <p:stCondLst>
                                    <p:cond delay="0"/>
                                  </p:stCondLst>
                                  <p:childTnLst>
                                    <p:animEffect transition="out" filter="fade">
                                      <p:cBhvr>
                                        <p:cTn id="28" dur="2000"/>
                                        <p:tgtEl>
                                          <p:spTgt spid="16390"/>
                                        </p:tgtEl>
                                      </p:cBhvr>
                                    </p:animEffect>
                                    <p:set>
                                      <p:cBhvr>
                                        <p:cTn id="29" dur="1" fill="hold">
                                          <p:stCondLst>
                                            <p:cond delay="1999"/>
                                          </p:stCondLst>
                                        </p:cTn>
                                        <p:tgtEl>
                                          <p:spTgt spid="1639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2000"/>
                                        <p:tgtEl>
                                          <p:spTgt spid="16391"/>
                                        </p:tgtEl>
                                      </p:cBhvr>
                                    </p:animEffect>
                                    <p:set>
                                      <p:cBhvr>
                                        <p:cTn id="32" dur="1" fill="hold">
                                          <p:stCondLst>
                                            <p:cond delay="1999"/>
                                          </p:stCondLst>
                                        </p:cTn>
                                        <p:tgtEl>
                                          <p:spTgt spid="16391"/>
                                        </p:tgtEl>
                                        <p:attrNameLst>
                                          <p:attrName>style.visibility</p:attrName>
                                        </p:attrNameLst>
                                      </p:cBhvr>
                                      <p:to>
                                        <p:strVal val="hidden"/>
                                      </p:to>
                                    </p:set>
                                  </p:childTnLst>
                                </p:cTn>
                              </p:par>
                            </p:childTnLst>
                          </p:cTn>
                        </p:par>
                        <p:par>
                          <p:cTn id="33" fill="hold" nodeType="afterGroup">
                            <p:stCondLst>
                              <p:cond delay="2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 y="9144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200" b="1">
                <a:latin typeface="华文行楷" pitchFamily="2" charset="-122"/>
                <a:ea typeface="华文行楷" pitchFamily="2" charset="-122"/>
              </a:rPr>
              <a:t>③</a:t>
            </a:r>
            <a:r>
              <a:rPr lang="zh-CN" altLang="en-US" sz="3200" b="1">
                <a:latin typeface="华文行楷" pitchFamily="2" charset="-122"/>
                <a:ea typeface="华文行楷" pitchFamily="2" charset="-122"/>
              </a:rPr>
              <a:t>任何两条电场线在没有电荷的地方不会相交</a:t>
            </a:r>
            <a:r>
              <a:rPr lang="en-US" altLang="zh-CN" sz="3200" b="1">
                <a:latin typeface="华文行楷" pitchFamily="2" charset="-122"/>
                <a:ea typeface="华文行楷" pitchFamily="2" charset="-122"/>
              </a:rPr>
              <a:t>.</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903913"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flipV="1">
            <a:off x="4038600" y="3124200"/>
            <a:ext cx="1152525" cy="7921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8" name="Line 6"/>
          <p:cNvSpPr>
            <a:spLocks noChangeShapeType="1"/>
          </p:cNvSpPr>
          <p:nvPr/>
        </p:nvSpPr>
        <p:spPr bwMode="auto">
          <a:xfrm>
            <a:off x="4038600" y="3886200"/>
            <a:ext cx="1439863" cy="2873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Text Box 7"/>
          <p:cNvSpPr txBox="1">
            <a:spLocks noChangeArrowheads="1"/>
          </p:cNvSpPr>
          <p:nvPr/>
        </p:nvSpPr>
        <p:spPr bwMode="auto">
          <a:xfrm>
            <a:off x="4427538" y="2492375"/>
            <a:ext cx="86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E</a:t>
            </a:r>
            <a:r>
              <a:rPr lang="en-US" altLang="zh-CN" sz="3600" baseline="-25000">
                <a:latin typeface="隶书" pitchFamily="49" charset="-122"/>
                <a:ea typeface="隶书" pitchFamily="49" charset="-122"/>
              </a:rPr>
              <a:t>1</a:t>
            </a:r>
          </a:p>
        </p:txBody>
      </p:sp>
      <p:sp>
        <p:nvSpPr>
          <p:cNvPr id="18440" name="Text Box 8"/>
          <p:cNvSpPr txBox="1">
            <a:spLocks noChangeArrowheads="1"/>
          </p:cNvSpPr>
          <p:nvPr/>
        </p:nvSpPr>
        <p:spPr bwMode="auto">
          <a:xfrm>
            <a:off x="4876800" y="3352800"/>
            <a:ext cx="865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E</a:t>
            </a:r>
            <a:r>
              <a:rPr lang="en-US" altLang="zh-CN" sz="3600" baseline="-25000">
                <a:latin typeface="隶书" pitchFamily="49" charset="-122"/>
                <a:ea typeface="隶书" pitchFamily="49"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1+#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Effect transition="in" filter="box(in)">
                                      <p:cBhvr>
                                        <p:cTn id="13" dur="500"/>
                                        <p:tgtEl>
                                          <p:spTgt spid="18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437"/>
                                        </p:tgtEl>
                                        <p:attrNameLst>
                                          <p:attrName>style.visibility</p:attrName>
                                        </p:attrNameLst>
                                      </p:cBhvr>
                                      <p:to>
                                        <p:strVal val="visible"/>
                                      </p:to>
                                    </p:set>
                                    <p:animEffect transition="in" filter="box(in)">
                                      <p:cBhvr>
                                        <p:cTn id="18" dur="500"/>
                                        <p:tgtEl>
                                          <p:spTgt spid="184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438"/>
                                        </p:tgtEl>
                                        <p:attrNameLst>
                                          <p:attrName>style.visibility</p:attrName>
                                        </p:attrNameLst>
                                      </p:cBhvr>
                                      <p:to>
                                        <p:strVal val="visible"/>
                                      </p:to>
                                    </p:set>
                                    <p:animEffect transition="in" filter="box(in)">
                                      <p:cBhvr>
                                        <p:cTn id="23" dur="500"/>
                                        <p:tgtEl>
                                          <p:spTgt spid="184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439"/>
                                        </p:tgtEl>
                                        <p:attrNameLst>
                                          <p:attrName>style.visibility</p:attrName>
                                        </p:attrNameLst>
                                      </p:cBhvr>
                                      <p:to>
                                        <p:strVal val="visible"/>
                                      </p:to>
                                    </p:set>
                                    <p:anim calcmode="lin" valueType="num">
                                      <p:cBhvr additive="base">
                                        <p:cTn id="28" dur="500" fill="hold"/>
                                        <p:tgtEl>
                                          <p:spTgt spid="18439"/>
                                        </p:tgtEl>
                                        <p:attrNameLst>
                                          <p:attrName>ppt_x</p:attrName>
                                        </p:attrNameLst>
                                      </p:cBhvr>
                                      <p:tavLst>
                                        <p:tav tm="0">
                                          <p:val>
                                            <p:strVal val="#ppt_x"/>
                                          </p:val>
                                        </p:tav>
                                        <p:tav tm="100000">
                                          <p:val>
                                            <p:strVal val="#ppt_x"/>
                                          </p:val>
                                        </p:tav>
                                      </p:tavLst>
                                    </p:anim>
                                    <p:anim calcmode="lin" valueType="num">
                                      <p:cBhvr additive="base">
                                        <p:cTn id="29"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8440"/>
                                        </p:tgtEl>
                                        <p:attrNameLst>
                                          <p:attrName>style.visibility</p:attrName>
                                        </p:attrNameLst>
                                      </p:cBhvr>
                                      <p:to>
                                        <p:strVal val="visible"/>
                                      </p:to>
                                    </p:set>
                                    <p:animEffect transition="in" filter="box(in)">
                                      <p:cBhvr>
                                        <p:cTn id="34"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animBg="1"/>
      <p:bldP spid="18438" grpId="0" animBg="1"/>
      <p:bldP spid="18439" grpId="0"/>
      <p:bldP spid="184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762000" y="1295400"/>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rgbClr val="FF0000"/>
                </a:solidFill>
                <a:latin typeface="华文行楷" pitchFamily="2" charset="-122"/>
                <a:ea typeface="华文行楷" pitchFamily="2" charset="-122"/>
              </a:rPr>
              <a:t>④</a:t>
            </a:r>
            <a:r>
              <a:rPr lang="zh-CN" altLang="en-US" sz="3600" b="1">
                <a:solidFill>
                  <a:srgbClr val="FF0000"/>
                </a:solidFill>
                <a:latin typeface="华文行楷" pitchFamily="2" charset="-122"/>
                <a:ea typeface="华文行楷" pitchFamily="2" charset="-122"/>
              </a:rPr>
              <a:t>、电场线越密的地方，场强越大；电场线越稀疏的地方，场强越小。</a:t>
            </a:r>
          </a:p>
        </p:txBody>
      </p:sp>
      <p:pic>
        <p:nvPicPr>
          <p:cNvPr id="19461"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4075" y="2357438"/>
            <a:ext cx="38163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Line 6"/>
          <p:cNvSpPr>
            <a:spLocks noChangeShapeType="1"/>
          </p:cNvSpPr>
          <p:nvPr/>
        </p:nvSpPr>
        <p:spPr bwMode="auto">
          <a:xfrm flipV="1">
            <a:off x="3708400" y="2862263"/>
            <a:ext cx="647700" cy="5032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Line 7"/>
          <p:cNvSpPr>
            <a:spLocks noChangeShapeType="1"/>
          </p:cNvSpPr>
          <p:nvPr/>
        </p:nvSpPr>
        <p:spPr bwMode="auto">
          <a:xfrm flipV="1">
            <a:off x="2916238" y="3725863"/>
            <a:ext cx="863600" cy="7207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4" name="Line 8"/>
          <p:cNvSpPr>
            <a:spLocks noChangeShapeType="1"/>
          </p:cNvSpPr>
          <p:nvPr/>
        </p:nvSpPr>
        <p:spPr bwMode="auto">
          <a:xfrm flipV="1">
            <a:off x="4859338" y="3438525"/>
            <a:ext cx="360362" cy="142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5" name="Text Box 9"/>
          <p:cNvSpPr txBox="1">
            <a:spLocks noChangeArrowheads="1"/>
          </p:cNvSpPr>
          <p:nvPr/>
        </p:nvSpPr>
        <p:spPr bwMode="auto">
          <a:xfrm>
            <a:off x="2627313" y="3587750"/>
            <a:ext cx="86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E</a:t>
            </a:r>
            <a:r>
              <a:rPr lang="en-US" altLang="zh-CN" sz="3600" baseline="-25000">
                <a:latin typeface="隶书" pitchFamily="49" charset="-122"/>
                <a:ea typeface="隶书" pitchFamily="49" charset="-122"/>
              </a:rPr>
              <a:t>A</a:t>
            </a:r>
          </a:p>
        </p:txBody>
      </p:sp>
      <p:sp>
        <p:nvSpPr>
          <p:cNvPr id="19466" name="Text Box 10"/>
          <p:cNvSpPr txBox="1">
            <a:spLocks noChangeArrowheads="1"/>
          </p:cNvSpPr>
          <p:nvPr/>
        </p:nvSpPr>
        <p:spPr bwMode="auto">
          <a:xfrm>
            <a:off x="3490913" y="2428875"/>
            <a:ext cx="86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E</a:t>
            </a:r>
            <a:r>
              <a:rPr lang="en-US" altLang="zh-CN" sz="3600" baseline="-25000">
                <a:latin typeface="隶书" pitchFamily="49" charset="-122"/>
                <a:ea typeface="隶书" pitchFamily="49" charset="-122"/>
              </a:rPr>
              <a:t>B</a:t>
            </a:r>
          </a:p>
        </p:txBody>
      </p:sp>
      <p:sp>
        <p:nvSpPr>
          <p:cNvPr id="19467" name="Text Box 11"/>
          <p:cNvSpPr txBox="1">
            <a:spLocks noChangeArrowheads="1"/>
          </p:cNvSpPr>
          <p:nvPr/>
        </p:nvSpPr>
        <p:spPr bwMode="auto">
          <a:xfrm>
            <a:off x="4500563" y="2860675"/>
            <a:ext cx="865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a:latin typeface="隶书" pitchFamily="49" charset="-122"/>
                <a:ea typeface="隶书" pitchFamily="49" charset="-122"/>
              </a:rPr>
              <a:t>E</a:t>
            </a:r>
            <a:r>
              <a:rPr lang="en-US" altLang="zh-CN" sz="3600" baseline="-25000">
                <a:latin typeface="隶书" pitchFamily="49" charset="-122"/>
                <a:ea typeface="隶书" pitchFamily="49" charset="-122"/>
              </a:rPr>
              <a:t>C</a:t>
            </a:r>
          </a:p>
        </p:txBody>
      </p:sp>
      <p:sp>
        <p:nvSpPr>
          <p:cNvPr id="19468" name="Text Box 12"/>
          <p:cNvSpPr txBox="1">
            <a:spLocks noChangeArrowheads="1"/>
          </p:cNvSpPr>
          <p:nvPr/>
        </p:nvSpPr>
        <p:spPr bwMode="auto">
          <a:xfrm>
            <a:off x="4500563" y="4949825"/>
            <a:ext cx="360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rgbClr val="C00000"/>
                </a:solidFill>
                <a:latin typeface="隶书" pitchFamily="49" charset="-122"/>
                <a:ea typeface="隶书" pitchFamily="49" charset="-122"/>
              </a:rPr>
              <a:t>E</a:t>
            </a:r>
            <a:r>
              <a:rPr lang="en-US" altLang="zh-CN" sz="3600" b="1" baseline="-25000">
                <a:solidFill>
                  <a:srgbClr val="C00000"/>
                </a:solidFill>
                <a:latin typeface="隶书" pitchFamily="49" charset="-122"/>
                <a:ea typeface="隶书" pitchFamily="49" charset="-122"/>
              </a:rPr>
              <a:t>A </a:t>
            </a:r>
            <a:r>
              <a:rPr lang="en-US" altLang="zh-CN" sz="3600" b="1">
                <a:solidFill>
                  <a:srgbClr val="C00000"/>
                </a:solidFill>
                <a:latin typeface="隶书" pitchFamily="49" charset="-122"/>
                <a:ea typeface="隶书" pitchFamily="49" charset="-122"/>
              </a:rPr>
              <a:t>&gt;E</a:t>
            </a:r>
            <a:r>
              <a:rPr lang="en-US" altLang="zh-CN" sz="3600" b="1" baseline="-25000">
                <a:solidFill>
                  <a:srgbClr val="C00000"/>
                </a:solidFill>
                <a:latin typeface="隶书" pitchFamily="49" charset="-122"/>
                <a:ea typeface="隶书" pitchFamily="49" charset="-122"/>
              </a:rPr>
              <a:t>B</a:t>
            </a:r>
            <a:r>
              <a:rPr lang="en-US" altLang="zh-CN" sz="3600" b="1">
                <a:solidFill>
                  <a:srgbClr val="C00000"/>
                </a:solidFill>
                <a:latin typeface="隶书" pitchFamily="49" charset="-122"/>
                <a:ea typeface="隶书" pitchFamily="49" charset="-122"/>
              </a:rPr>
              <a:t>&gt;</a:t>
            </a:r>
            <a:r>
              <a:rPr lang="en-US" altLang="zh-CN" sz="3600" b="1" baseline="-25000">
                <a:solidFill>
                  <a:srgbClr val="C00000"/>
                </a:solidFill>
                <a:latin typeface="隶书" pitchFamily="49" charset="-122"/>
                <a:ea typeface="隶书" pitchFamily="49" charset="-122"/>
              </a:rPr>
              <a:t> </a:t>
            </a:r>
            <a:r>
              <a:rPr lang="en-US" altLang="zh-CN" sz="3600" b="1">
                <a:solidFill>
                  <a:srgbClr val="C00000"/>
                </a:solidFill>
                <a:latin typeface="隶书" pitchFamily="49" charset="-122"/>
                <a:ea typeface="隶书" pitchFamily="49" charset="-122"/>
              </a:rPr>
              <a:t>E</a:t>
            </a:r>
            <a:r>
              <a:rPr lang="en-US" altLang="zh-CN" sz="3600" b="1" baseline="-25000">
                <a:solidFill>
                  <a:srgbClr val="C00000"/>
                </a:solidFill>
                <a:latin typeface="隶书" pitchFamily="49" charset="-122"/>
                <a:ea typeface="隶书" pitchFamily="49"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1+#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9461"/>
                                        </p:tgtEl>
                                        <p:attrNameLst>
                                          <p:attrName>style.visibility</p:attrName>
                                        </p:attrNameLst>
                                      </p:cBhvr>
                                      <p:to>
                                        <p:strVal val="visible"/>
                                      </p:to>
                                    </p:set>
                                    <p:animEffect transition="in" filter="box(in)">
                                      <p:cBhvr>
                                        <p:cTn id="13" dur="500"/>
                                        <p:tgtEl>
                                          <p:spTgt spid="194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9463"/>
                                        </p:tgtEl>
                                        <p:attrNameLst>
                                          <p:attrName>style.visibility</p:attrName>
                                        </p:attrNameLst>
                                      </p:cBhvr>
                                      <p:to>
                                        <p:strVal val="visible"/>
                                      </p:to>
                                    </p:set>
                                    <p:animEffect transition="in" filter="box(in)">
                                      <p:cBhvr>
                                        <p:cTn id="18" dur="500"/>
                                        <p:tgtEl>
                                          <p:spTgt spid="19463"/>
                                        </p:tgtEl>
                                      </p:cBhvr>
                                    </p:animEffect>
                                  </p:childTnLst>
                                </p:cTn>
                              </p:par>
                            </p:childTnLst>
                          </p:cTn>
                        </p:par>
                        <p:par>
                          <p:cTn id="19" fill="hold" nodeType="afterGroup">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box(in)">
                                      <p:cBhvr>
                                        <p:cTn id="22" dur="500"/>
                                        <p:tgtEl>
                                          <p:spTgt spid="19462"/>
                                        </p:tgtEl>
                                      </p:cBhvr>
                                    </p:animEffect>
                                  </p:childTnLst>
                                </p:cTn>
                              </p:par>
                            </p:childTnLst>
                          </p:cTn>
                        </p:par>
                        <p:par>
                          <p:cTn id="23" fill="hold" nodeType="afterGroup">
                            <p:stCondLst>
                              <p:cond delay="1000"/>
                            </p:stCondLst>
                            <p:childTnLst>
                              <p:par>
                                <p:cTn id="24" presetID="4" presetClass="entr" presetSubtype="16" fill="hold" grpId="0"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box(in)">
                                      <p:cBhvr>
                                        <p:cTn id="26" dur="500"/>
                                        <p:tgtEl>
                                          <p:spTgt spid="194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65"/>
                                        </p:tgtEl>
                                        <p:attrNameLst>
                                          <p:attrName>style.visibility</p:attrName>
                                        </p:attrNameLst>
                                      </p:cBhvr>
                                      <p:to>
                                        <p:strVal val="visible"/>
                                      </p:to>
                                    </p:set>
                                    <p:anim calcmode="lin" valueType="num">
                                      <p:cBhvr additive="base">
                                        <p:cTn id="31" dur="500" fill="hold"/>
                                        <p:tgtEl>
                                          <p:spTgt spid="19465"/>
                                        </p:tgtEl>
                                        <p:attrNameLst>
                                          <p:attrName>ppt_x</p:attrName>
                                        </p:attrNameLst>
                                      </p:cBhvr>
                                      <p:tavLst>
                                        <p:tav tm="0">
                                          <p:val>
                                            <p:strVal val="#ppt_x"/>
                                          </p:val>
                                        </p:tav>
                                        <p:tav tm="100000">
                                          <p:val>
                                            <p:strVal val="#ppt_x"/>
                                          </p:val>
                                        </p:tav>
                                      </p:tavLst>
                                    </p:anim>
                                    <p:anim calcmode="lin" valueType="num">
                                      <p:cBhvr additive="base">
                                        <p:cTn id="32" dur="500" fill="hold"/>
                                        <p:tgtEl>
                                          <p:spTgt spid="19465"/>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9466"/>
                                        </p:tgtEl>
                                        <p:attrNameLst>
                                          <p:attrName>style.visibility</p:attrName>
                                        </p:attrNameLst>
                                      </p:cBhvr>
                                      <p:to>
                                        <p:strVal val="visible"/>
                                      </p:to>
                                    </p:set>
                                    <p:anim calcmode="lin" valueType="num">
                                      <p:cBhvr additive="base">
                                        <p:cTn id="36" dur="500" fill="hold"/>
                                        <p:tgtEl>
                                          <p:spTgt spid="19466"/>
                                        </p:tgtEl>
                                        <p:attrNameLst>
                                          <p:attrName>ppt_x</p:attrName>
                                        </p:attrNameLst>
                                      </p:cBhvr>
                                      <p:tavLst>
                                        <p:tav tm="0">
                                          <p:val>
                                            <p:strVal val="#ppt_x"/>
                                          </p:val>
                                        </p:tav>
                                        <p:tav tm="100000">
                                          <p:val>
                                            <p:strVal val="#ppt_x"/>
                                          </p:val>
                                        </p:tav>
                                      </p:tavLst>
                                    </p:anim>
                                    <p:anim calcmode="lin" valueType="num">
                                      <p:cBhvr additive="base">
                                        <p:cTn id="37" dur="500" fill="hold"/>
                                        <p:tgtEl>
                                          <p:spTgt spid="19466"/>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19467"/>
                                        </p:tgtEl>
                                        <p:attrNameLst>
                                          <p:attrName>style.visibility</p:attrName>
                                        </p:attrNameLst>
                                      </p:cBhvr>
                                      <p:to>
                                        <p:strVal val="visible"/>
                                      </p:to>
                                    </p:set>
                                    <p:anim calcmode="lin" valueType="num">
                                      <p:cBhvr additive="base">
                                        <p:cTn id="41" dur="500" fill="hold"/>
                                        <p:tgtEl>
                                          <p:spTgt spid="19467"/>
                                        </p:tgtEl>
                                        <p:attrNameLst>
                                          <p:attrName>ppt_x</p:attrName>
                                        </p:attrNameLst>
                                      </p:cBhvr>
                                      <p:tavLst>
                                        <p:tav tm="0">
                                          <p:val>
                                            <p:strVal val="#ppt_x"/>
                                          </p:val>
                                        </p:tav>
                                        <p:tav tm="100000">
                                          <p:val>
                                            <p:strVal val="#ppt_x"/>
                                          </p:val>
                                        </p:tav>
                                      </p:tavLst>
                                    </p:anim>
                                    <p:anim calcmode="lin" valueType="num">
                                      <p:cBhvr additive="base">
                                        <p:cTn id="42"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9468"/>
                                        </p:tgtEl>
                                        <p:attrNameLst>
                                          <p:attrName>style.visibility</p:attrName>
                                        </p:attrNameLst>
                                      </p:cBhvr>
                                      <p:to>
                                        <p:strVal val="visible"/>
                                      </p:to>
                                    </p:set>
                                    <p:anim calcmode="lin" valueType="num">
                                      <p:cBhvr additive="base">
                                        <p:cTn id="47" dur="500" fill="hold"/>
                                        <p:tgtEl>
                                          <p:spTgt spid="19468"/>
                                        </p:tgtEl>
                                        <p:attrNameLst>
                                          <p:attrName>ppt_x</p:attrName>
                                        </p:attrNameLst>
                                      </p:cBhvr>
                                      <p:tavLst>
                                        <p:tav tm="0">
                                          <p:val>
                                            <p:strVal val="1+#ppt_w/2"/>
                                          </p:val>
                                        </p:tav>
                                        <p:tav tm="100000">
                                          <p:val>
                                            <p:strVal val="#ppt_x"/>
                                          </p:val>
                                        </p:tav>
                                      </p:tavLst>
                                    </p:anim>
                                    <p:anim calcmode="lin" valueType="num">
                                      <p:cBhvr additive="base">
                                        <p:cTn id="48" dur="500" fill="hold"/>
                                        <p:tgtEl>
                                          <p:spTgt spid="19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2" grpId="0" animBg="1"/>
      <p:bldP spid="19463" grpId="0" animBg="1"/>
      <p:bldP spid="19464" grpId="0" animBg="1"/>
      <p:bldP spid="19465" grpId="0"/>
      <p:bldP spid="19466" grpId="0"/>
      <p:bldP spid="19467" grpId="0"/>
      <p:bldP spid="194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38" name="Picture 2">
            <a:hlinkClick r:id="rId2" action="ppaction://hlinkfile"/>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525" y="3789363"/>
            <a:ext cx="3276600"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10339" name="Text Box 3"/>
          <p:cNvSpPr txBox="1">
            <a:spLocks noChangeArrowheads="1"/>
          </p:cNvSpPr>
          <p:nvPr/>
        </p:nvSpPr>
        <p:spPr bwMode="auto">
          <a:xfrm>
            <a:off x="93663" y="4751388"/>
            <a:ext cx="5708650" cy="549275"/>
          </a:xfrm>
          <a:prstGeom prst="rect">
            <a:avLst/>
          </a:prstGeom>
          <a:noFill/>
          <a:ln w="38100" cap="sq" algn="ctr">
            <a:noFill/>
            <a:miter lim="800000"/>
            <a:headEnd/>
            <a:tailEnd/>
          </a:ln>
          <a:effectLst>
            <a:outerShdw dist="35921" dir="2700000" algn="ctr" rotWithShape="0">
              <a:srgbClr val="C0C0C0"/>
            </a:outerShdw>
          </a:effec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en-US" altLang="zh-CN" sz="3000" b="1" smtClean="0">
                <a:effectLst>
                  <a:outerShdw blurRad="38100" dist="38100" dir="2700000" algn="tl">
                    <a:srgbClr val="C0C0C0"/>
                  </a:outerShdw>
                </a:effectLst>
                <a:latin typeface="黑体" pitchFamily="2" charset="-122"/>
                <a:ea typeface="黑体" pitchFamily="2" charset="-122"/>
              </a:rPr>
              <a:t>(2).</a:t>
            </a:r>
            <a:r>
              <a:rPr lang="zh-CN" altLang="en-US" sz="3000" b="1" smtClean="0">
                <a:effectLst>
                  <a:outerShdw blurRad="38100" dist="38100" dir="2700000" algn="tl">
                    <a:srgbClr val="C0C0C0"/>
                  </a:outerShdw>
                </a:effectLst>
                <a:latin typeface="黑体" pitchFamily="2" charset="-122"/>
                <a:ea typeface="黑体" pitchFamily="2" charset="-122"/>
              </a:rPr>
              <a:t>带等量同种点电荷的电场线</a:t>
            </a:r>
            <a:r>
              <a:rPr lang="en-US" altLang="zh-CN" sz="3000" b="1" smtClean="0">
                <a:effectLst>
                  <a:outerShdw blurRad="38100" dist="38100" dir="2700000" algn="tl">
                    <a:srgbClr val="C0C0C0"/>
                  </a:outerShdw>
                </a:effectLst>
                <a:latin typeface="黑体" pitchFamily="2" charset="-122"/>
                <a:ea typeface="黑体" pitchFamily="2" charset="-122"/>
              </a:rPr>
              <a:t>:</a:t>
            </a:r>
          </a:p>
        </p:txBody>
      </p:sp>
      <p:pic>
        <p:nvPicPr>
          <p:cNvPr id="910340" name="Picture 4">
            <a:hlinkClick r:id="rId2" action="ppaction://hlinkfile"/>
          </p:cNvPr>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688013" y="1125538"/>
            <a:ext cx="3348037"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4821" name="Text Box 5"/>
          <p:cNvSpPr txBox="1">
            <a:spLocks noChangeArrowheads="1"/>
          </p:cNvSpPr>
          <p:nvPr/>
        </p:nvSpPr>
        <p:spPr bwMode="auto">
          <a:xfrm>
            <a:off x="684213" y="692150"/>
            <a:ext cx="7572375" cy="701675"/>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4000" b="1">
                <a:solidFill>
                  <a:srgbClr val="FF0000"/>
                </a:solidFill>
                <a:latin typeface="黑体" pitchFamily="2" charset="-122"/>
                <a:ea typeface="黑体" pitchFamily="2" charset="-122"/>
              </a:rPr>
              <a:t>3</a:t>
            </a:r>
            <a:r>
              <a:rPr lang="zh-CN" altLang="en-US" sz="4000" b="1">
                <a:solidFill>
                  <a:srgbClr val="FF0000"/>
                </a:solidFill>
                <a:latin typeface="黑体" pitchFamily="2" charset="-122"/>
                <a:ea typeface="黑体" pitchFamily="2" charset="-122"/>
              </a:rPr>
              <a:t>、几种常见电场的电场线分布</a:t>
            </a:r>
          </a:p>
        </p:txBody>
      </p:sp>
      <p:sp>
        <p:nvSpPr>
          <p:cNvPr id="910342" name="Text Box 6"/>
          <p:cNvSpPr txBox="1">
            <a:spLocks noChangeArrowheads="1"/>
          </p:cNvSpPr>
          <p:nvPr/>
        </p:nvSpPr>
        <p:spPr bwMode="auto">
          <a:xfrm>
            <a:off x="107950" y="2128838"/>
            <a:ext cx="5832475" cy="549275"/>
          </a:xfrm>
          <a:prstGeom prst="rect">
            <a:avLst/>
          </a:prstGeom>
          <a:noFill/>
          <a:ln w="38100" cap="sq" algn="ctr">
            <a:noFill/>
            <a:miter lim="800000"/>
            <a:headEnd/>
            <a:tailEnd/>
          </a:ln>
          <a:effectLst>
            <a:outerShdw dist="35921" dir="2700000" algn="ctr" rotWithShape="0">
              <a:srgbClr val="C0C0C0"/>
            </a:outerShdw>
          </a:effec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en-US" altLang="zh-CN" sz="3000" b="1" smtClean="0">
                <a:effectLst>
                  <a:outerShdw blurRad="38100" dist="38100" dir="2700000" algn="tl">
                    <a:srgbClr val="C0C0C0"/>
                  </a:outerShdw>
                </a:effectLst>
                <a:latin typeface="黑体" pitchFamily="2" charset="-122"/>
                <a:ea typeface="黑体" pitchFamily="2" charset="-122"/>
              </a:rPr>
              <a:t>(1).</a:t>
            </a:r>
            <a:r>
              <a:rPr lang="zh-CN" altLang="en-US" sz="3000" b="1" smtClean="0">
                <a:effectLst>
                  <a:outerShdw blurRad="38100" dist="38100" dir="2700000" algn="tl">
                    <a:srgbClr val="C0C0C0"/>
                  </a:outerShdw>
                </a:effectLst>
                <a:latin typeface="黑体" pitchFamily="2" charset="-122"/>
                <a:ea typeface="黑体" pitchFamily="2" charset="-122"/>
              </a:rPr>
              <a:t>带等量异种点电荷的电场线</a:t>
            </a:r>
            <a:r>
              <a:rPr lang="en-US" altLang="zh-CN" sz="3000" b="1" smtClean="0">
                <a:effectLst>
                  <a:outerShdw blurRad="38100" dist="38100" dir="2700000" algn="tl">
                    <a:srgbClr val="C0C0C0"/>
                  </a:outerShdw>
                </a:effectLst>
                <a:latin typeface="黑体" pitchFamily="2" charset="-122"/>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0340"/>
                                        </p:tgtEl>
                                        <p:attrNameLst>
                                          <p:attrName>style.visibility</p:attrName>
                                        </p:attrNameLst>
                                      </p:cBhvr>
                                      <p:to>
                                        <p:strVal val="visible"/>
                                      </p:to>
                                    </p:set>
                                    <p:animEffect transition="in" filter="wipe(left)">
                                      <p:cBhvr>
                                        <p:cTn id="7" dur="500"/>
                                        <p:tgtEl>
                                          <p:spTgt spid="91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0339"/>
                                        </p:tgtEl>
                                        <p:attrNameLst>
                                          <p:attrName>style.visibility</p:attrName>
                                        </p:attrNameLst>
                                      </p:cBhvr>
                                      <p:to>
                                        <p:strVal val="visible"/>
                                      </p:to>
                                    </p:set>
                                    <p:animEffect transition="in" filter="wipe(left)">
                                      <p:cBhvr>
                                        <p:cTn id="12" dur="500"/>
                                        <p:tgtEl>
                                          <p:spTgt spid="910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910338"/>
                                        </p:tgtEl>
                                        <p:attrNameLst>
                                          <p:attrName>style.visibility</p:attrName>
                                        </p:attrNameLst>
                                      </p:cBhvr>
                                      <p:to>
                                        <p:strVal val="visible"/>
                                      </p:to>
                                    </p:set>
                                    <p:animEffect transition="in" filter="wipe(right)">
                                      <p:cBhvr>
                                        <p:cTn id="17" dur="1000"/>
                                        <p:tgtEl>
                                          <p:spTgt spid="91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429250" y="3929063"/>
            <a:ext cx="32766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5843"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3870325"/>
            <a:ext cx="33115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5844" name="Text Box 5">
            <a:hlinkClick r:id="rId4" action="ppaction://hlinkfile"/>
          </p:cNvPr>
          <p:cNvSpPr txBox="1">
            <a:spLocks noChangeArrowheads="1"/>
          </p:cNvSpPr>
          <p:nvPr/>
        </p:nvSpPr>
        <p:spPr bwMode="auto">
          <a:xfrm>
            <a:off x="1185863" y="762000"/>
            <a:ext cx="6481762" cy="701675"/>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FF0000"/>
                </a:solidFill>
                <a:latin typeface="黑体" pitchFamily="2" charset="-122"/>
                <a:ea typeface="黑体" pitchFamily="2" charset="-122"/>
              </a:rPr>
              <a:t>几种常见电场的电场线分布</a:t>
            </a:r>
          </a:p>
        </p:txBody>
      </p:sp>
      <p:pic>
        <p:nvPicPr>
          <p:cNvPr id="35845"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1643063"/>
            <a:ext cx="252095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35846" name="Picture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57750" y="1643063"/>
            <a:ext cx="26654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ChangeArrowheads="1"/>
          </p:cNvSpPr>
          <p:nvPr/>
        </p:nvSpPr>
        <p:spPr bwMode="auto">
          <a:xfrm>
            <a:off x="250825" y="1341438"/>
            <a:ext cx="835342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pPr>
            <a:r>
              <a:rPr lang="en-US" altLang="zh-CN" sz="4000" b="1">
                <a:solidFill>
                  <a:srgbClr val="FF00FF"/>
                </a:solidFill>
                <a:latin typeface="宋体" charset="-122"/>
              </a:rPr>
              <a:t>    </a:t>
            </a:r>
            <a:r>
              <a:rPr lang="zh-CN" altLang="en-US" sz="3600" b="1">
                <a:latin typeface="宋体" charset="-122"/>
              </a:rPr>
              <a:t>各点场强大小和方向都相同</a:t>
            </a:r>
            <a:r>
              <a:rPr lang="zh-CN" altLang="en-US" sz="3600" b="1">
                <a:solidFill>
                  <a:srgbClr val="000099"/>
                </a:solidFill>
                <a:latin typeface="宋体" charset="-122"/>
              </a:rPr>
              <a:t>的电场叫匀强电场。</a:t>
            </a:r>
          </a:p>
        </p:txBody>
      </p:sp>
      <p:sp>
        <p:nvSpPr>
          <p:cNvPr id="920579" name="Rectangle 3"/>
          <p:cNvSpPr>
            <a:spLocks noChangeArrowheads="1"/>
          </p:cNvSpPr>
          <p:nvPr/>
        </p:nvSpPr>
        <p:spPr bwMode="auto">
          <a:xfrm>
            <a:off x="500063" y="571500"/>
            <a:ext cx="3382962" cy="701675"/>
          </a:xfrm>
          <a:prstGeom prst="rect">
            <a:avLst/>
          </a:prstGeom>
          <a:noFill/>
          <a:ln w="9525" cap="sq" algn="ctr">
            <a:noFill/>
            <a:miter lim="800000"/>
            <a:headEnd/>
            <a:tailEnd/>
          </a:ln>
          <a:effectLst>
            <a:outerShdw dist="35921" dir="2700000" algn="ctr" rotWithShape="0">
              <a:srgbClr val="C0C0C0"/>
            </a:outerShdw>
          </a:effec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en-US" altLang="zh-CN" sz="4000" b="1" smtClean="0">
                <a:solidFill>
                  <a:srgbClr val="FF0000"/>
                </a:solidFill>
                <a:effectLst>
                  <a:outerShdw blurRad="38100" dist="38100" dir="2700000" algn="tl">
                    <a:srgbClr val="C0C0C0"/>
                  </a:outerShdw>
                </a:effectLst>
                <a:latin typeface="黑体" pitchFamily="2" charset="-122"/>
                <a:ea typeface="黑体" pitchFamily="2" charset="-122"/>
              </a:rPr>
              <a:t>5</a:t>
            </a:r>
            <a:r>
              <a:rPr lang="zh-CN" altLang="en-US" sz="4000" b="1" smtClean="0">
                <a:solidFill>
                  <a:srgbClr val="FF0000"/>
                </a:solidFill>
                <a:effectLst>
                  <a:outerShdw blurRad="38100" dist="38100" dir="2700000" algn="tl">
                    <a:srgbClr val="C0C0C0"/>
                  </a:outerShdw>
                </a:effectLst>
                <a:latin typeface="黑体" pitchFamily="2" charset="-122"/>
                <a:ea typeface="黑体" pitchFamily="2" charset="-122"/>
              </a:rPr>
              <a:t>．匀强电场</a:t>
            </a:r>
          </a:p>
        </p:txBody>
      </p:sp>
      <p:sp>
        <p:nvSpPr>
          <p:cNvPr id="920580" name="Text Box 4"/>
          <p:cNvSpPr txBox="1">
            <a:spLocks noChangeArrowheads="1"/>
          </p:cNvSpPr>
          <p:nvPr/>
        </p:nvSpPr>
        <p:spPr bwMode="auto">
          <a:xfrm>
            <a:off x="1187450" y="2781300"/>
            <a:ext cx="7956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0000CC"/>
                </a:solidFill>
                <a:latin typeface="宋体" charset="-122"/>
              </a:rPr>
              <a:t>匀强电场的电场线是怎样分布的？</a:t>
            </a:r>
          </a:p>
        </p:txBody>
      </p:sp>
      <p:sp>
        <p:nvSpPr>
          <p:cNvPr id="920581" name="WordArt 5"/>
          <p:cNvSpPr>
            <a:spLocks noChangeArrowheads="1" noChangeShapeType="1" noTextEdit="1"/>
          </p:cNvSpPr>
          <p:nvPr/>
        </p:nvSpPr>
        <p:spPr bwMode="auto">
          <a:xfrm>
            <a:off x="395288" y="2708275"/>
            <a:ext cx="746125" cy="8350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2222"/>
              </a:avLst>
            </a:prstTxWarp>
          </a:bodyPr>
          <a:lstStyle/>
          <a:p>
            <a:r>
              <a:rPr lang="zh-CN" altLang="en-US" sz="4400" kern="10">
                <a:effectLst>
                  <a:outerShdw dist="35921" dir="2700000" algn="ctr" rotWithShape="0">
                    <a:srgbClr val="C0C0C0"/>
                  </a:outerShdw>
                </a:effectLst>
                <a:latin typeface="宋体"/>
                <a:ea typeface="宋体"/>
              </a:rPr>
              <a:t>？</a:t>
            </a:r>
          </a:p>
        </p:txBody>
      </p:sp>
      <p:sp>
        <p:nvSpPr>
          <p:cNvPr id="920582" name="Text Box 6"/>
          <p:cNvSpPr txBox="1">
            <a:spLocks noChangeArrowheads="1"/>
          </p:cNvSpPr>
          <p:nvPr/>
        </p:nvSpPr>
        <p:spPr bwMode="auto">
          <a:xfrm>
            <a:off x="971550" y="3643313"/>
            <a:ext cx="3889375" cy="641350"/>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600" b="1">
                <a:solidFill>
                  <a:srgbClr val="0000CC"/>
                </a:solidFill>
                <a:latin typeface="宋体" charset="-122"/>
              </a:rPr>
              <a:t>电场线的特点</a:t>
            </a:r>
            <a:r>
              <a:rPr lang="zh-CN" altLang="en-US" sz="3600" b="1">
                <a:solidFill>
                  <a:srgbClr val="3333FF"/>
                </a:solidFill>
                <a:latin typeface="宋体" charset="-122"/>
              </a:rPr>
              <a:t>：</a:t>
            </a:r>
          </a:p>
        </p:txBody>
      </p:sp>
      <p:sp>
        <p:nvSpPr>
          <p:cNvPr id="920583" name="Rectangle 7"/>
          <p:cNvSpPr>
            <a:spLocks noChangeArrowheads="1"/>
          </p:cNvSpPr>
          <p:nvPr/>
        </p:nvSpPr>
        <p:spPr bwMode="auto">
          <a:xfrm>
            <a:off x="3995738" y="3651250"/>
            <a:ext cx="500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t>间隔相等的平行直线。</a:t>
            </a:r>
          </a:p>
        </p:txBody>
      </p:sp>
      <p:grpSp>
        <p:nvGrpSpPr>
          <p:cNvPr id="2" name="Group 8"/>
          <p:cNvGrpSpPr>
            <a:grpSpLocks/>
          </p:cNvGrpSpPr>
          <p:nvPr/>
        </p:nvGrpSpPr>
        <p:grpSpPr bwMode="auto">
          <a:xfrm>
            <a:off x="2413000" y="4941888"/>
            <a:ext cx="3384550" cy="1296987"/>
            <a:chOff x="1474" y="3203"/>
            <a:chExt cx="2132" cy="817"/>
          </a:xfrm>
        </p:grpSpPr>
        <p:sp>
          <p:nvSpPr>
            <p:cNvPr id="36874" name="Line 9"/>
            <p:cNvSpPr>
              <a:spLocks noChangeShapeType="1"/>
            </p:cNvSpPr>
            <p:nvPr/>
          </p:nvSpPr>
          <p:spPr bwMode="auto">
            <a:xfrm>
              <a:off x="1474" y="3203"/>
              <a:ext cx="2132" cy="0"/>
            </a:xfrm>
            <a:prstGeom prst="line">
              <a:avLst/>
            </a:prstGeom>
            <a:noFill/>
            <a:ln w="50800" cap="sq">
              <a:solidFill>
                <a:srgbClr val="3333FF"/>
              </a:solidFill>
              <a:round/>
              <a:headEnd/>
              <a:tailEnd type="triangle" w="lg" len="lg"/>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75" name="Line 10"/>
            <p:cNvSpPr>
              <a:spLocks noChangeShapeType="1"/>
            </p:cNvSpPr>
            <p:nvPr/>
          </p:nvSpPr>
          <p:spPr bwMode="auto">
            <a:xfrm>
              <a:off x="1474" y="3475"/>
              <a:ext cx="2132" cy="0"/>
            </a:xfrm>
            <a:prstGeom prst="line">
              <a:avLst/>
            </a:prstGeom>
            <a:noFill/>
            <a:ln w="50800" cap="sq">
              <a:solidFill>
                <a:srgbClr val="3333FF"/>
              </a:solidFill>
              <a:round/>
              <a:headEnd/>
              <a:tailEnd type="triangle" w="lg" len="lg"/>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76" name="Line 11"/>
            <p:cNvSpPr>
              <a:spLocks noChangeShapeType="1"/>
            </p:cNvSpPr>
            <p:nvPr/>
          </p:nvSpPr>
          <p:spPr bwMode="auto">
            <a:xfrm>
              <a:off x="1474" y="3748"/>
              <a:ext cx="2132" cy="0"/>
            </a:xfrm>
            <a:prstGeom prst="line">
              <a:avLst/>
            </a:prstGeom>
            <a:noFill/>
            <a:ln w="50800" cap="sq">
              <a:solidFill>
                <a:srgbClr val="3333FF"/>
              </a:solidFill>
              <a:round/>
              <a:headEnd/>
              <a:tailEnd type="triangle" w="lg" len="lg"/>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77" name="Line 12"/>
            <p:cNvSpPr>
              <a:spLocks noChangeShapeType="1"/>
            </p:cNvSpPr>
            <p:nvPr/>
          </p:nvSpPr>
          <p:spPr bwMode="auto">
            <a:xfrm>
              <a:off x="1474" y="4020"/>
              <a:ext cx="2132" cy="0"/>
            </a:xfrm>
            <a:prstGeom prst="line">
              <a:avLst/>
            </a:prstGeom>
            <a:noFill/>
            <a:ln w="50800" cap="sq">
              <a:solidFill>
                <a:srgbClr val="3333FF"/>
              </a:solidFill>
              <a:round/>
              <a:headEnd/>
              <a:tailEnd type="triangle" w="lg" len="lg"/>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920589" name="Text Box 13"/>
          <p:cNvSpPr txBox="1">
            <a:spLocks noChangeArrowheads="1"/>
          </p:cNvSpPr>
          <p:nvPr/>
        </p:nvSpPr>
        <p:spPr bwMode="auto">
          <a:xfrm>
            <a:off x="5868988" y="5157788"/>
            <a:ext cx="360362" cy="625475"/>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500" b="1">
                <a:solidFill>
                  <a:srgbClr val="3333FF"/>
                </a:solidFill>
                <a:latin typeface="宋体" charset="-122"/>
              </a:rPr>
              <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0579"/>
                                        </p:tgtEl>
                                        <p:attrNameLst>
                                          <p:attrName>style.visibility</p:attrName>
                                        </p:attrNameLst>
                                      </p:cBhvr>
                                      <p:to>
                                        <p:strVal val="visible"/>
                                      </p:to>
                                    </p:set>
                                    <p:anim calcmode="lin" valueType="num">
                                      <p:cBhvr additive="base">
                                        <p:cTn id="7" dur="500" fill="hold"/>
                                        <p:tgtEl>
                                          <p:spTgt spid="920579"/>
                                        </p:tgtEl>
                                        <p:attrNameLst>
                                          <p:attrName>ppt_x</p:attrName>
                                        </p:attrNameLst>
                                      </p:cBhvr>
                                      <p:tavLst>
                                        <p:tav tm="0">
                                          <p:val>
                                            <p:strVal val="1+#ppt_w/2"/>
                                          </p:val>
                                        </p:tav>
                                        <p:tav tm="100000">
                                          <p:val>
                                            <p:strVal val="#ppt_x"/>
                                          </p:val>
                                        </p:tav>
                                      </p:tavLst>
                                    </p:anim>
                                    <p:anim calcmode="lin" valueType="num">
                                      <p:cBhvr additive="base">
                                        <p:cTn id="8" dur="500" fill="hold"/>
                                        <p:tgtEl>
                                          <p:spTgt spid="9205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0578"/>
                                        </p:tgtEl>
                                        <p:attrNameLst>
                                          <p:attrName>style.visibility</p:attrName>
                                        </p:attrNameLst>
                                      </p:cBhvr>
                                      <p:to>
                                        <p:strVal val="visible"/>
                                      </p:to>
                                    </p:set>
                                    <p:anim calcmode="lin" valueType="num">
                                      <p:cBhvr additive="base">
                                        <p:cTn id="13" dur="500" fill="hold"/>
                                        <p:tgtEl>
                                          <p:spTgt spid="920578"/>
                                        </p:tgtEl>
                                        <p:attrNameLst>
                                          <p:attrName>ppt_x</p:attrName>
                                        </p:attrNameLst>
                                      </p:cBhvr>
                                      <p:tavLst>
                                        <p:tav tm="0">
                                          <p:val>
                                            <p:strVal val="1+#ppt_w/2"/>
                                          </p:val>
                                        </p:tav>
                                        <p:tav tm="100000">
                                          <p:val>
                                            <p:strVal val="#ppt_x"/>
                                          </p:val>
                                        </p:tav>
                                      </p:tavLst>
                                    </p:anim>
                                    <p:anim calcmode="lin" valueType="num">
                                      <p:cBhvr additive="base">
                                        <p:cTn id="14" dur="500" fill="hold"/>
                                        <p:tgtEl>
                                          <p:spTgt spid="92057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920581"/>
                                        </p:tgtEl>
                                        <p:attrNameLst>
                                          <p:attrName>style.visibility</p:attrName>
                                        </p:attrNameLst>
                                      </p:cBhvr>
                                      <p:to>
                                        <p:strVal val="visible"/>
                                      </p:to>
                                    </p:set>
                                    <p:anim calcmode="lin" valueType="num">
                                      <p:cBhvr>
                                        <p:cTn id="19" dur="500" decel="50000" fill="hold">
                                          <p:stCondLst>
                                            <p:cond delay="0"/>
                                          </p:stCondLst>
                                        </p:cTn>
                                        <p:tgtEl>
                                          <p:spTgt spid="92058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2058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20581"/>
                                        </p:tgtEl>
                                        <p:attrNameLst>
                                          <p:attrName>ppt_w</p:attrName>
                                        </p:attrNameLst>
                                      </p:cBhvr>
                                      <p:tavLst>
                                        <p:tav tm="0">
                                          <p:val>
                                            <p:strVal val="#ppt_w*.05"/>
                                          </p:val>
                                        </p:tav>
                                        <p:tav tm="100000">
                                          <p:val>
                                            <p:strVal val="#ppt_w"/>
                                          </p:val>
                                        </p:tav>
                                      </p:tavLst>
                                    </p:anim>
                                    <p:anim calcmode="lin" valueType="num">
                                      <p:cBhvr>
                                        <p:cTn id="22" dur="1000" fill="hold"/>
                                        <p:tgtEl>
                                          <p:spTgt spid="92058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2058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2058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2058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205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920580"/>
                                        </p:tgtEl>
                                        <p:attrNameLst>
                                          <p:attrName>style.visibility</p:attrName>
                                        </p:attrNameLst>
                                      </p:cBhvr>
                                      <p:to>
                                        <p:strVal val="visible"/>
                                      </p:to>
                                    </p:set>
                                    <p:anim calcmode="lin" valueType="num">
                                      <p:cBhvr>
                                        <p:cTn id="31" dur="250" decel="50000" fill="hold">
                                          <p:stCondLst>
                                            <p:cond delay="0"/>
                                          </p:stCondLst>
                                        </p:cTn>
                                        <p:tgtEl>
                                          <p:spTgt spid="920580"/>
                                        </p:tgtEl>
                                        <p:attrNameLst>
                                          <p:attrName>style.rotation</p:attrName>
                                        </p:attrNameLst>
                                      </p:cBhvr>
                                      <p:tavLst>
                                        <p:tav tm="0">
                                          <p:val>
                                            <p:fltVal val="-90"/>
                                          </p:val>
                                        </p:tav>
                                        <p:tav tm="100000">
                                          <p:val>
                                            <p:fltVal val="0"/>
                                          </p:val>
                                        </p:tav>
                                      </p:tavLst>
                                    </p:anim>
                                    <p:anim calcmode="lin" valueType="num">
                                      <p:cBhvr>
                                        <p:cTn id="32" dur="250" decel="50000" fill="hold">
                                          <p:stCondLst>
                                            <p:cond delay="0"/>
                                          </p:stCondLst>
                                        </p:cTn>
                                        <p:tgtEl>
                                          <p:spTgt spid="920580"/>
                                        </p:tgtEl>
                                        <p:attrNameLst>
                                          <p:attrName>ppt_w</p:attrName>
                                        </p:attrNameLst>
                                      </p:cBhvr>
                                      <p:tavLst>
                                        <p:tav tm="0">
                                          <p:val>
                                            <p:strVal val="#ppt_w"/>
                                          </p:val>
                                        </p:tav>
                                        <p:tav tm="100000">
                                          <p:val>
                                            <p:strVal val="#ppt_w*.05"/>
                                          </p:val>
                                        </p:tav>
                                      </p:tavLst>
                                    </p:anim>
                                    <p:anim calcmode="lin" valueType="num">
                                      <p:cBhvr>
                                        <p:cTn id="33" dur="250" accel="50000" fill="hold">
                                          <p:stCondLst>
                                            <p:cond delay="250"/>
                                          </p:stCondLst>
                                        </p:cTn>
                                        <p:tgtEl>
                                          <p:spTgt spid="920580"/>
                                        </p:tgtEl>
                                        <p:attrNameLst>
                                          <p:attrName>ppt_w</p:attrName>
                                        </p:attrNameLst>
                                      </p:cBhvr>
                                      <p:tavLst>
                                        <p:tav tm="0">
                                          <p:val>
                                            <p:strVal val="#ppt_w*.05"/>
                                          </p:val>
                                        </p:tav>
                                        <p:tav tm="100000">
                                          <p:val>
                                            <p:strVal val="#ppt_w"/>
                                          </p:val>
                                        </p:tav>
                                      </p:tavLst>
                                    </p:anim>
                                    <p:anim calcmode="lin" valueType="num">
                                      <p:cBhvr>
                                        <p:cTn id="34" dur="500" fill="hold"/>
                                        <p:tgtEl>
                                          <p:spTgt spid="920580"/>
                                        </p:tgtEl>
                                        <p:attrNameLst>
                                          <p:attrName>ppt_h</p:attrName>
                                        </p:attrNameLst>
                                      </p:cBhvr>
                                      <p:tavLst>
                                        <p:tav tm="0">
                                          <p:val>
                                            <p:strVal val="#ppt_h"/>
                                          </p:val>
                                        </p:tav>
                                        <p:tav tm="100000">
                                          <p:val>
                                            <p:strVal val="#ppt_h"/>
                                          </p:val>
                                        </p:tav>
                                      </p:tavLst>
                                    </p:anim>
                                    <p:anim calcmode="lin" valueType="num">
                                      <p:cBhvr>
                                        <p:cTn id="35" dur="250" decel="50000" fill="hold">
                                          <p:stCondLst>
                                            <p:cond delay="0"/>
                                          </p:stCondLst>
                                        </p:cTn>
                                        <p:tgtEl>
                                          <p:spTgt spid="920580"/>
                                        </p:tgtEl>
                                        <p:attrNameLst>
                                          <p:attrName>ppt_x</p:attrName>
                                        </p:attrNameLst>
                                      </p:cBhvr>
                                      <p:tavLst>
                                        <p:tav tm="0">
                                          <p:val>
                                            <p:strVal val="#ppt_x+.4"/>
                                          </p:val>
                                        </p:tav>
                                        <p:tav tm="100000">
                                          <p:val>
                                            <p:strVal val="#ppt_x"/>
                                          </p:val>
                                        </p:tav>
                                      </p:tavLst>
                                    </p:anim>
                                    <p:anim calcmode="lin" valueType="num">
                                      <p:cBhvr>
                                        <p:cTn id="36" dur="250" decel="50000" fill="hold">
                                          <p:stCondLst>
                                            <p:cond delay="0"/>
                                          </p:stCondLst>
                                        </p:cTn>
                                        <p:tgtEl>
                                          <p:spTgt spid="920580"/>
                                        </p:tgtEl>
                                        <p:attrNameLst>
                                          <p:attrName>ppt_y</p:attrName>
                                        </p:attrNameLst>
                                      </p:cBhvr>
                                      <p:tavLst>
                                        <p:tav tm="0">
                                          <p:val>
                                            <p:strVal val="#ppt_y-.2"/>
                                          </p:val>
                                        </p:tav>
                                        <p:tav tm="100000">
                                          <p:val>
                                            <p:strVal val="#ppt_y+.1"/>
                                          </p:val>
                                        </p:tav>
                                      </p:tavLst>
                                    </p:anim>
                                    <p:anim calcmode="lin" valueType="num">
                                      <p:cBhvr>
                                        <p:cTn id="37" dur="250" accel="50000" fill="hold">
                                          <p:stCondLst>
                                            <p:cond delay="250"/>
                                          </p:stCondLst>
                                        </p:cTn>
                                        <p:tgtEl>
                                          <p:spTgt spid="920580"/>
                                        </p:tgtEl>
                                        <p:attrNameLst>
                                          <p:attrName>ppt_y</p:attrName>
                                        </p:attrNameLst>
                                      </p:cBhvr>
                                      <p:tavLst>
                                        <p:tav tm="0">
                                          <p:val>
                                            <p:strVal val="#ppt_y+.1"/>
                                          </p:val>
                                        </p:tav>
                                        <p:tav tm="100000">
                                          <p:val>
                                            <p:strVal val="#ppt_y"/>
                                          </p:val>
                                        </p:tav>
                                      </p:tavLst>
                                    </p:anim>
                                    <p:animEffect transition="in" filter="fade">
                                      <p:cBhvr>
                                        <p:cTn id="38" dur="500" decel="50000">
                                          <p:stCondLst>
                                            <p:cond delay="0"/>
                                          </p:stCondLst>
                                        </p:cTn>
                                        <p:tgtEl>
                                          <p:spTgt spid="9205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920582">
                                            <p:txEl>
                                              <p:pRg st="0" end="0"/>
                                            </p:txEl>
                                          </p:spTgt>
                                        </p:tgtEl>
                                        <p:attrNameLst>
                                          <p:attrName>style.visibility</p:attrName>
                                        </p:attrNameLst>
                                      </p:cBhvr>
                                      <p:to>
                                        <p:strVal val="visible"/>
                                      </p:to>
                                    </p:set>
                                    <p:animEffect transition="in" filter="box(in)">
                                      <p:cBhvr>
                                        <p:cTn id="43" dur="1000"/>
                                        <p:tgtEl>
                                          <p:spTgt spid="920582">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20583"/>
                                        </p:tgtEl>
                                        <p:attrNameLst>
                                          <p:attrName>style.visibility</p:attrName>
                                        </p:attrNameLst>
                                      </p:cBhvr>
                                      <p:to>
                                        <p:strVal val="visible"/>
                                      </p:to>
                                    </p:set>
                                    <p:animEffect transition="in" filter="wipe(left)">
                                      <p:cBhvr>
                                        <p:cTn id="48" dur="500"/>
                                        <p:tgtEl>
                                          <p:spTgt spid="9205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1000" fill="hold"/>
                                        <p:tgtEl>
                                          <p:spTgt spid="2"/>
                                        </p:tgtEl>
                                        <p:attrNameLst>
                                          <p:attrName>ppt_x</p:attrName>
                                        </p:attrNameLst>
                                      </p:cBhvr>
                                      <p:tavLst>
                                        <p:tav tm="0">
                                          <p:val>
                                            <p:strVal val="0-#ppt_w/2"/>
                                          </p:val>
                                        </p:tav>
                                        <p:tav tm="100000">
                                          <p:val>
                                            <p:strVal val="#ppt_x"/>
                                          </p:val>
                                        </p:tav>
                                      </p:tavLst>
                                    </p:anim>
                                    <p:anim calcmode="lin" valueType="num">
                                      <p:cBhvr additive="base">
                                        <p:cTn id="54" dur="1000" fill="hold"/>
                                        <p:tgtEl>
                                          <p:spTgt spid="2"/>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920589"/>
                                        </p:tgtEl>
                                        <p:attrNameLst>
                                          <p:attrName>style.visibility</p:attrName>
                                        </p:attrNameLst>
                                      </p:cBhvr>
                                      <p:to>
                                        <p:strVal val="visible"/>
                                      </p:to>
                                    </p:set>
                                    <p:anim calcmode="lin" valueType="num">
                                      <p:cBhvr additive="base">
                                        <p:cTn id="57" dur="500" fill="hold"/>
                                        <p:tgtEl>
                                          <p:spTgt spid="920589"/>
                                        </p:tgtEl>
                                        <p:attrNameLst>
                                          <p:attrName>ppt_x</p:attrName>
                                        </p:attrNameLst>
                                      </p:cBhvr>
                                      <p:tavLst>
                                        <p:tav tm="0">
                                          <p:val>
                                            <p:strVal val="0-#ppt_w/2"/>
                                          </p:val>
                                        </p:tav>
                                        <p:tav tm="100000">
                                          <p:val>
                                            <p:strVal val="#ppt_x"/>
                                          </p:val>
                                        </p:tav>
                                      </p:tavLst>
                                    </p:anim>
                                    <p:anim calcmode="lin" valueType="num">
                                      <p:cBhvr additive="base">
                                        <p:cTn id="58" dur="500" fill="hold"/>
                                        <p:tgtEl>
                                          <p:spTgt spid="920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8" grpId="0"/>
      <p:bldP spid="920579" grpId="0"/>
      <p:bldP spid="920580" grpId="0" autoUpdateAnimBg="0"/>
      <p:bldP spid="920581" grpId="0" animBg="1"/>
      <p:bldP spid="920583" grpId="0"/>
      <p:bldP spid="9205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02" name="Picture 2">
            <a:hlinkClick r:id="rId2" action="ppaction://hlinkfile"/>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124075" y="3500438"/>
            <a:ext cx="467995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921603" name="Text Box 3"/>
          <p:cNvSpPr txBox="1">
            <a:spLocks noChangeArrowheads="1"/>
          </p:cNvSpPr>
          <p:nvPr/>
        </p:nvSpPr>
        <p:spPr bwMode="auto">
          <a:xfrm>
            <a:off x="971550" y="692150"/>
            <a:ext cx="7488238" cy="701675"/>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000" b="1">
                <a:solidFill>
                  <a:srgbClr val="0000FF"/>
                </a:solidFill>
                <a:latin typeface="黑体" pitchFamily="2" charset="-122"/>
                <a:ea typeface="黑体" pitchFamily="2" charset="-122"/>
              </a:rPr>
              <a:t>通常情况下怎样得到匀强电场？</a:t>
            </a:r>
          </a:p>
        </p:txBody>
      </p:sp>
      <p:sp>
        <p:nvSpPr>
          <p:cNvPr id="921604" name="Text Box 4"/>
          <p:cNvSpPr txBox="1">
            <a:spLocks noChangeArrowheads="1"/>
          </p:cNvSpPr>
          <p:nvPr/>
        </p:nvSpPr>
        <p:spPr bwMode="auto">
          <a:xfrm>
            <a:off x="755650" y="1628775"/>
            <a:ext cx="7704138" cy="1739900"/>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600" b="1">
                <a:solidFill>
                  <a:srgbClr val="3333FF"/>
                </a:solidFill>
                <a:latin typeface="宋体" charset="-122"/>
              </a:rPr>
              <a:t>    </a:t>
            </a:r>
            <a:r>
              <a:rPr lang="zh-CN" altLang="en-US" sz="3600" b="1">
                <a:solidFill>
                  <a:srgbClr val="0000CC"/>
                </a:solidFill>
                <a:latin typeface="宋体" charset="-122"/>
              </a:rPr>
              <a:t>带</a:t>
            </a:r>
            <a:r>
              <a:rPr lang="zh-CN" altLang="en-US" sz="3600" b="1">
                <a:latin typeface="宋体" charset="-122"/>
              </a:rPr>
              <a:t>等量异种</a:t>
            </a:r>
            <a:r>
              <a:rPr lang="zh-CN" altLang="en-US" sz="3600" b="1">
                <a:solidFill>
                  <a:srgbClr val="0000CC"/>
                </a:solidFill>
                <a:latin typeface="宋体" charset="-122"/>
              </a:rPr>
              <a:t>电荷、</a:t>
            </a:r>
            <a:r>
              <a:rPr lang="zh-CN" altLang="en-US" sz="3600" b="1">
                <a:latin typeface="宋体" charset="-122"/>
              </a:rPr>
              <a:t>大小相等</a:t>
            </a:r>
            <a:r>
              <a:rPr lang="zh-CN" altLang="en-US" sz="3600" b="1">
                <a:solidFill>
                  <a:srgbClr val="0000CC"/>
                </a:solidFill>
                <a:latin typeface="宋体" charset="-122"/>
              </a:rPr>
              <a:t>、互相</a:t>
            </a:r>
            <a:r>
              <a:rPr lang="zh-CN" altLang="en-US" sz="3600" b="1">
                <a:latin typeface="宋体" charset="-122"/>
              </a:rPr>
              <a:t>靠近且正对</a:t>
            </a:r>
            <a:r>
              <a:rPr lang="zh-CN" altLang="en-US" sz="3600" b="1">
                <a:solidFill>
                  <a:srgbClr val="0000CC"/>
                </a:solidFill>
                <a:latin typeface="宋体" charset="-122"/>
              </a:rPr>
              <a:t>的两</a:t>
            </a:r>
            <a:r>
              <a:rPr lang="zh-CN" altLang="en-US" sz="3600" b="1">
                <a:latin typeface="宋体" charset="-122"/>
              </a:rPr>
              <a:t>平行</a:t>
            </a:r>
            <a:r>
              <a:rPr lang="zh-CN" altLang="en-US" sz="3600" b="1">
                <a:solidFill>
                  <a:srgbClr val="0000CC"/>
                </a:solidFill>
                <a:latin typeface="宋体" charset="-122"/>
              </a:rPr>
              <a:t>金属板中部区域的电场就是匀强电场。</a:t>
            </a:r>
          </a:p>
        </p:txBody>
      </p:sp>
      <p:sp>
        <p:nvSpPr>
          <p:cNvPr id="921605" name="WordArt 5"/>
          <p:cNvSpPr>
            <a:spLocks noChangeArrowheads="1" noChangeShapeType="1" noTextEdit="1"/>
          </p:cNvSpPr>
          <p:nvPr/>
        </p:nvSpPr>
        <p:spPr bwMode="auto">
          <a:xfrm>
            <a:off x="323850" y="549275"/>
            <a:ext cx="746125" cy="8350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2222"/>
              </a:avLst>
            </a:prstTxWarp>
          </a:bodyPr>
          <a:lstStyle/>
          <a:p>
            <a:r>
              <a:rPr lang="zh-CN" altLang="en-US" sz="4400" kern="10">
                <a:effectLst>
                  <a:outerShdw dist="35921" dir="2700000" algn="ctr" rotWithShape="0">
                    <a:srgbClr val="C0C0C0"/>
                  </a:outerShdw>
                </a:effectLst>
                <a:latin typeface="宋体"/>
                <a:ea typeface="宋体"/>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921605"/>
                                        </p:tgtEl>
                                        <p:attrNameLst>
                                          <p:attrName>style.visibility</p:attrName>
                                        </p:attrNameLst>
                                      </p:cBhvr>
                                      <p:to>
                                        <p:strVal val="visible"/>
                                      </p:to>
                                    </p:set>
                                    <p:anim calcmode="lin" valueType="num">
                                      <p:cBhvr>
                                        <p:cTn id="7" dur="500" decel="50000" fill="hold">
                                          <p:stCondLst>
                                            <p:cond delay="0"/>
                                          </p:stCondLst>
                                        </p:cTn>
                                        <p:tgtEl>
                                          <p:spTgt spid="92160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2160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21605"/>
                                        </p:tgtEl>
                                        <p:attrNameLst>
                                          <p:attrName>ppt_w</p:attrName>
                                        </p:attrNameLst>
                                      </p:cBhvr>
                                      <p:tavLst>
                                        <p:tav tm="0">
                                          <p:val>
                                            <p:strVal val="#ppt_w*.05"/>
                                          </p:val>
                                        </p:tav>
                                        <p:tav tm="100000">
                                          <p:val>
                                            <p:strVal val="#ppt_w"/>
                                          </p:val>
                                        </p:tav>
                                      </p:tavLst>
                                    </p:anim>
                                    <p:anim calcmode="lin" valueType="num">
                                      <p:cBhvr>
                                        <p:cTn id="10" dur="1000" fill="hold"/>
                                        <p:tgtEl>
                                          <p:spTgt spid="92160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2160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2160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2160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2160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21603"/>
                                        </p:tgtEl>
                                        <p:attrNameLst>
                                          <p:attrName>style.visibility</p:attrName>
                                        </p:attrNameLst>
                                      </p:cBhvr>
                                      <p:to>
                                        <p:strVal val="visible"/>
                                      </p:to>
                                    </p:set>
                                    <p:animEffect transition="in" filter="box(in)">
                                      <p:cBhvr>
                                        <p:cTn id="19" dur="500"/>
                                        <p:tgtEl>
                                          <p:spTgt spid="92160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21604"/>
                                        </p:tgtEl>
                                        <p:attrNameLst>
                                          <p:attrName>style.visibility</p:attrName>
                                        </p:attrNameLst>
                                      </p:cBhvr>
                                      <p:to>
                                        <p:strVal val="visible"/>
                                      </p:to>
                                    </p:set>
                                    <p:animEffect transition="in" filter="dissolve">
                                      <p:cBhvr>
                                        <p:cTn id="24" dur="500"/>
                                        <p:tgtEl>
                                          <p:spTgt spid="9216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921602"/>
                                        </p:tgtEl>
                                        <p:attrNameLst>
                                          <p:attrName>style.visibility</p:attrName>
                                        </p:attrNameLst>
                                      </p:cBhvr>
                                      <p:to>
                                        <p:strVal val="visible"/>
                                      </p:to>
                                    </p:set>
                                    <p:animEffect transition="in" filter="strips(downRight)">
                                      <p:cBhvr>
                                        <p:cTn id="29" dur="500"/>
                                        <p:tgtEl>
                                          <p:spTgt spid="92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p:bldP spid="921604" grpId="0"/>
      <p:bldP spid="92160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Line 2"/>
          <p:cNvSpPr>
            <a:spLocks noChangeShapeType="1"/>
          </p:cNvSpPr>
          <p:nvPr/>
        </p:nvSpPr>
        <p:spPr bwMode="auto">
          <a:xfrm>
            <a:off x="2051050" y="2905125"/>
            <a:ext cx="2952750" cy="19050"/>
          </a:xfrm>
          <a:prstGeom prst="line">
            <a:avLst/>
          </a:prstGeom>
          <a:noFill/>
          <a:ln w="444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4675" name="Text Box 3"/>
          <p:cNvSpPr txBox="1">
            <a:spLocks noChangeArrowheads="1"/>
          </p:cNvSpPr>
          <p:nvPr/>
        </p:nvSpPr>
        <p:spPr bwMode="auto">
          <a:xfrm>
            <a:off x="2557463" y="2328863"/>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76" name="Text Box 4"/>
          <p:cNvSpPr txBox="1">
            <a:spLocks noChangeArrowheads="1"/>
          </p:cNvSpPr>
          <p:nvPr/>
        </p:nvSpPr>
        <p:spPr bwMode="auto">
          <a:xfrm>
            <a:off x="3290888" y="2357438"/>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77" name="Text Box 5"/>
          <p:cNvSpPr txBox="1">
            <a:spLocks noChangeArrowheads="1"/>
          </p:cNvSpPr>
          <p:nvPr/>
        </p:nvSpPr>
        <p:spPr bwMode="auto">
          <a:xfrm>
            <a:off x="3925888" y="2357438"/>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78" name="Text Box 6"/>
          <p:cNvSpPr txBox="1">
            <a:spLocks noChangeArrowheads="1"/>
          </p:cNvSpPr>
          <p:nvPr/>
        </p:nvSpPr>
        <p:spPr bwMode="auto">
          <a:xfrm>
            <a:off x="2555875" y="2400300"/>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a</a:t>
            </a:r>
          </a:p>
        </p:txBody>
      </p:sp>
      <p:sp>
        <p:nvSpPr>
          <p:cNvPr id="924679" name="Text Box 7"/>
          <p:cNvSpPr txBox="1">
            <a:spLocks noChangeArrowheads="1"/>
          </p:cNvSpPr>
          <p:nvPr/>
        </p:nvSpPr>
        <p:spPr bwMode="auto">
          <a:xfrm>
            <a:off x="3276600" y="2414588"/>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b</a:t>
            </a:r>
          </a:p>
        </p:txBody>
      </p:sp>
      <p:grpSp>
        <p:nvGrpSpPr>
          <p:cNvPr id="2" name="Group 8"/>
          <p:cNvGrpSpPr>
            <a:grpSpLocks/>
          </p:cNvGrpSpPr>
          <p:nvPr/>
        </p:nvGrpSpPr>
        <p:grpSpPr bwMode="auto">
          <a:xfrm>
            <a:off x="2627313" y="2155825"/>
            <a:ext cx="2305050" cy="1511300"/>
            <a:chOff x="1564" y="2205"/>
            <a:chExt cx="2722" cy="1525"/>
          </a:xfrm>
        </p:grpSpPr>
        <p:sp>
          <p:nvSpPr>
            <p:cNvPr id="38949" name="Line 9"/>
            <p:cNvSpPr>
              <a:spLocks noChangeShapeType="1"/>
            </p:cNvSpPr>
            <p:nvPr/>
          </p:nvSpPr>
          <p:spPr bwMode="auto">
            <a:xfrm>
              <a:off x="1564" y="2205"/>
              <a:ext cx="2722" cy="545"/>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50" name="Line 10"/>
            <p:cNvSpPr>
              <a:spLocks noChangeShapeType="1"/>
            </p:cNvSpPr>
            <p:nvPr/>
          </p:nvSpPr>
          <p:spPr bwMode="auto">
            <a:xfrm flipV="1">
              <a:off x="1564" y="3185"/>
              <a:ext cx="2722" cy="545"/>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11"/>
          <p:cNvGrpSpPr>
            <a:grpSpLocks/>
          </p:cNvGrpSpPr>
          <p:nvPr/>
        </p:nvGrpSpPr>
        <p:grpSpPr bwMode="auto">
          <a:xfrm>
            <a:off x="3132138" y="3767138"/>
            <a:ext cx="1800225" cy="2233612"/>
            <a:chOff x="1882" y="1797"/>
            <a:chExt cx="2268" cy="1713"/>
          </a:xfrm>
        </p:grpSpPr>
        <p:sp>
          <p:nvSpPr>
            <p:cNvPr id="38947" name="Arc 12"/>
            <p:cNvSpPr>
              <a:spLocks/>
            </p:cNvSpPr>
            <p:nvPr/>
          </p:nvSpPr>
          <p:spPr bwMode="auto">
            <a:xfrm rot="-447179" flipH="1" flipV="1">
              <a:off x="1882" y="1797"/>
              <a:ext cx="2209" cy="760"/>
            </a:xfrm>
            <a:custGeom>
              <a:avLst/>
              <a:gdLst>
                <a:gd name="T0" fmla="*/ 0 w 36947"/>
                <a:gd name="T1" fmla="*/ 0 h 22135"/>
                <a:gd name="T2" fmla="*/ 0 w 36947"/>
                <a:gd name="T3" fmla="*/ 0 h 22135"/>
                <a:gd name="T4" fmla="*/ 0 w 36947"/>
                <a:gd name="T5" fmla="*/ 0 h 22135"/>
                <a:gd name="T6" fmla="*/ 0 60000 65536"/>
                <a:gd name="T7" fmla="*/ 0 60000 65536"/>
                <a:gd name="T8" fmla="*/ 0 60000 65536"/>
                <a:gd name="T9" fmla="*/ 0 w 36947"/>
                <a:gd name="T10" fmla="*/ 0 h 22135"/>
                <a:gd name="T11" fmla="*/ 36947 w 36947"/>
                <a:gd name="T12" fmla="*/ 22135 h 22135"/>
              </a:gdLst>
              <a:ahLst/>
              <a:cxnLst>
                <a:cxn ang="T6">
                  <a:pos x="T0" y="T1"/>
                </a:cxn>
                <a:cxn ang="T7">
                  <a:pos x="T2" y="T3"/>
                </a:cxn>
                <a:cxn ang="T8">
                  <a:pos x="T4" y="T5"/>
                </a:cxn>
              </a:cxnLst>
              <a:rect l="T9" t="T10" r="T11" b="T12"/>
              <a:pathLst>
                <a:path w="36947" h="22135" fill="none" extrusionOk="0">
                  <a:moveTo>
                    <a:pt x="-1" y="6400"/>
                  </a:moveTo>
                  <a:cubicBezTo>
                    <a:pt x="4056" y="2304"/>
                    <a:pt x="9582" y="-1"/>
                    <a:pt x="15347" y="0"/>
                  </a:cubicBezTo>
                  <a:cubicBezTo>
                    <a:pt x="27276" y="0"/>
                    <a:pt x="36947" y="9670"/>
                    <a:pt x="36947" y="21600"/>
                  </a:cubicBezTo>
                  <a:cubicBezTo>
                    <a:pt x="36947" y="21778"/>
                    <a:pt x="36944" y="21956"/>
                    <a:pt x="36940" y="22135"/>
                  </a:cubicBezTo>
                </a:path>
                <a:path w="36947" h="22135" stroke="0" extrusionOk="0">
                  <a:moveTo>
                    <a:pt x="-1" y="6400"/>
                  </a:moveTo>
                  <a:cubicBezTo>
                    <a:pt x="4056" y="2304"/>
                    <a:pt x="9582" y="-1"/>
                    <a:pt x="15347" y="0"/>
                  </a:cubicBezTo>
                  <a:cubicBezTo>
                    <a:pt x="27276" y="0"/>
                    <a:pt x="36947" y="9670"/>
                    <a:pt x="36947" y="21600"/>
                  </a:cubicBezTo>
                  <a:cubicBezTo>
                    <a:pt x="36947" y="21778"/>
                    <a:pt x="36944" y="21956"/>
                    <a:pt x="36940" y="22135"/>
                  </a:cubicBezTo>
                  <a:lnTo>
                    <a:pt x="15347" y="21600"/>
                  </a:lnTo>
                  <a:lnTo>
                    <a:pt x="-1" y="6400"/>
                  </a:lnTo>
                  <a:close/>
                </a:path>
              </a:pathLst>
            </a:custGeom>
            <a:noFill/>
            <a:ln w="38100" cap="sq">
              <a:solidFill>
                <a:srgbClr val="FF66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8948" name="Arc 13"/>
            <p:cNvSpPr>
              <a:spLocks/>
            </p:cNvSpPr>
            <p:nvPr/>
          </p:nvSpPr>
          <p:spPr bwMode="auto">
            <a:xfrm rot="447179" flipH="1">
              <a:off x="1941" y="2750"/>
              <a:ext cx="2209" cy="760"/>
            </a:xfrm>
            <a:custGeom>
              <a:avLst/>
              <a:gdLst>
                <a:gd name="T0" fmla="*/ 0 w 36947"/>
                <a:gd name="T1" fmla="*/ 0 h 22135"/>
                <a:gd name="T2" fmla="*/ 0 w 36947"/>
                <a:gd name="T3" fmla="*/ 0 h 22135"/>
                <a:gd name="T4" fmla="*/ 0 w 36947"/>
                <a:gd name="T5" fmla="*/ 0 h 22135"/>
                <a:gd name="T6" fmla="*/ 0 60000 65536"/>
                <a:gd name="T7" fmla="*/ 0 60000 65536"/>
                <a:gd name="T8" fmla="*/ 0 60000 65536"/>
                <a:gd name="T9" fmla="*/ 0 w 36947"/>
                <a:gd name="T10" fmla="*/ 0 h 22135"/>
                <a:gd name="T11" fmla="*/ 36947 w 36947"/>
                <a:gd name="T12" fmla="*/ 22135 h 22135"/>
              </a:gdLst>
              <a:ahLst/>
              <a:cxnLst>
                <a:cxn ang="T6">
                  <a:pos x="T0" y="T1"/>
                </a:cxn>
                <a:cxn ang="T7">
                  <a:pos x="T2" y="T3"/>
                </a:cxn>
                <a:cxn ang="T8">
                  <a:pos x="T4" y="T5"/>
                </a:cxn>
              </a:cxnLst>
              <a:rect l="T9" t="T10" r="T11" b="T12"/>
              <a:pathLst>
                <a:path w="36947" h="22135" fill="none" extrusionOk="0">
                  <a:moveTo>
                    <a:pt x="-1" y="6400"/>
                  </a:moveTo>
                  <a:cubicBezTo>
                    <a:pt x="4056" y="2304"/>
                    <a:pt x="9582" y="-1"/>
                    <a:pt x="15347" y="0"/>
                  </a:cubicBezTo>
                  <a:cubicBezTo>
                    <a:pt x="27276" y="0"/>
                    <a:pt x="36947" y="9670"/>
                    <a:pt x="36947" y="21600"/>
                  </a:cubicBezTo>
                  <a:cubicBezTo>
                    <a:pt x="36947" y="21778"/>
                    <a:pt x="36944" y="21956"/>
                    <a:pt x="36940" y="22135"/>
                  </a:cubicBezTo>
                </a:path>
                <a:path w="36947" h="22135" stroke="0" extrusionOk="0">
                  <a:moveTo>
                    <a:pt x="-1" y="6400"/>
                  </a:moveTo>
                  <a:cubicBezTo>
                    <a:pt x="4056" y="2304"/>
                    <a:pt x="9582" y="-1"/>
                    <a:pt x="15347" y="0"/>
                  </a:cubicBezTo>
                  <a:cubicBezTo>
                    <a:pt x="27276" y="0"/>
                    <a:pt x="36947" y="9670"/>
                    <a:pt x="36947" y="21600"/>
                  </a:cubicBezTo>
                  <a:cubicBezTo>
                    <a:pt x="36947" y="21778"/>
                    <a:pt x="36944" y="21956"/>
                    <a:pt x="36940" y="22135"/>
                  </a:cubicBezTo>
                  <a:lnTo>
                    <a:pt x="15347" y="21600"/>
                  </a:lnTo>
                  <a:lnTo>
                    <a:pt x="-1" y="6400"/>
                  </a:lnTo>
                  <a:close/>
                </a:path>
              </a:pathLst>
            </a:custGeom>
            <a:noFill/>
            <a:ln w="38100" cap="sq">
              <a:solidFill>
                <a:srgbClr val="FF6600"/>
              </a:solidFill>
              <a:round/>
              <a:headEnd type="triangle" w="lg"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924686" name="Text Box 14"/>
          <p:cNvSpPr txBox="1">
            <a:spLocks noChangeArrowheads="1"/>
          </p:cNvSpPr>
          <p:nvPr/>
        </p:nvSpPr>
        <p:spPr bwMode="auto">
          <a:xfrm>
            <a:off x="3908425" y="2414588"/>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c</a:t>
            </a:r>
          </a:p>
        </p:txBody>
      </p:sp>
      <p:sp>
        <p:nvSpPr>
          <p:cNvPr id="924687" name="Line 15"/>
          <p:cNvSpPr>
            <a:spLocks noChangeShapeType="1"/>
          </p:cNvSpPr>
          <p:nvPr/>
        </p:nvSpPr>
        <p:spPr bwMode="auto">
          <a:xfrm>
            <a:off x="2555875" y="4891088"/>
            <a:ext cx="2952750" cy="19050"/>
          </a:xfrm>
          <a:prstGeom prst="line">
            <a:avLst/>
          </a:prstGeom>
          <a:noFill/>
          <a:ln w="444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4688" name="Text Box 16"/>
          <p:cNvSpPr txBox="1">
            <a:spLocks noChangeArrowheads="1"/>
          </p:cNvSpPr>
          <p:nvPr/>
        </p:nvSpPr>
        <p:spPr bwMode="auto">
          <a:xfrm>
            <a:off x="3062288" y="4314825"/>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89" name="Text Box 17"/>
          <p:cNvSpPr txBox="1">
            <a:spLocks noChangeArrowheads="1"/>
          </p:cNvSpPr>
          <p:nvPr/>
        </p:nvSpPr>
        <p:spPr bwMode="auto">
          <a:xfrm>
            <a:off x="3795713" y="4343400"/>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90" name="Text Box 18"/>
          <p:cNvSpPr txBox="1">
            <a:spLocks noChangeArrowheads="1"/>
          </p:cNvSpPr>
          <p:nvPr/>
        </p:nvSpPr>
        <p:spPr bwMode="auto">
          <a:xfrm>
            <a:off x="4430713" y="4343400"/>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691" name="Text Box 19"/>
          <p:cNvSpPr txBox="1">
            <a:spLocks noChangeArrowheads="1"/>
          </p:cNvSpPr>
          <p:nvPr/>
        </p:nvSpPr>
        <p:spPr bwMode="auto">
          <a:xfrm>
            <a:off x="3060700" y="4386263"/>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a</a:t>
            </a:r>
          </a:p>
        </p:txBody>
      </p:sp>
      <p:sp>
        <p:nvSpPr>
          <p:cNvPr id="924692" name="Text Box 20"/>
          <p:cNvSpPr txBox="1">
            <a:spLocks noChangeArrowheads="1"/>
          </p:cNvSpPr>
          <p:nvPr/>
        </p:nvSpPr>
        <p:spPr bwMode="auto">
          <a:xfrm>
            <a:off x="3781425" y="4400550"/>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b</a:t>
            </a:r>
          </a:p>
        </p:txBody>
      </p:sp>
      <p:sp>
        <p:nvSpPr>
          <p:cNvPr id="924693" name="Text Box 21"/>
          <p:cNvSpPr txBox="1">
            <a:spLocks noChangeArrowheads="1"/>
          </p:cNvSpPr>
          <p:nvPr/>
        </p:nvSpPr>
        <p:spPr bwMode="auto">
          <a:xfrm>
            <a:off x="4413250" y="4400550"/>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c</a:t>
            </a:r>
          </a:p>
        </p:txBody>
      </p:sp>
      <p:sp>
        <p:nvSpPr>
          <p:cNvPr id="924694" name="Text Box 22"/>
          <p:cNvSpPr txBox="1">
            <a:spLocks noChangeArrowheads="1"/>
          </p:cNvSpPr>
          <p:nvPr/>
        </p:nvSpPr>
        <p:spPr bwMode="auto">
          <a:xfrm>
            <a:off x="971550" y="2803525"/>
            <a:ext cx="11509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t>(2)</a:t>
            </a:r>
          </a:p>
        </p:txBody>
      </p:sp>
      <p:sp>
        <p:nvSpPr>
          <p:cNvPr id="924695" name="Text Box 23"/>
          <p:cNvSpPr txBox="1">
            <a:spLocks noChangeArrowheads="1"/>
          </p:cNvSpPr>
          <p:nvPr/>
        </p:nvSpPr>
        <p:spPr bwMode="auto">
          <a:xfrm>
            <a:off x="971550" y="4576763"/>
            <a:ext cx="11509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t>(3)</a:t>
            </a:r>
          </a:p>
        </p:txBody>
      </p:sp>
      <p:sp>
        <p:nvSpPr>
          <p:cNvPr id="924696" name="Text Box 24"/>
          <p:cNvSpPr txBox="1">
            <a:spLocks noChangeArrowheads="1"/>
          </p:cNvSpPr>
          <p:nvPr/>
        </p:nvSpPr>
        <p:spPr bwMode="auto">
          <a:xfrm>
            <a:off x="5867400" y="2659063"/>
            <a:ext cx="255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4000" b="1"/>
              <a:t>E</a:t>
            </a:r>
            <a:r>
              <a:rPr lang="en-US" altLang="zh-CN" sz="4000" b="1" baseline="-25000"/>
              <a:t>a</a:t>
            </a:r>
            <a:r>
              <a:rPr lang="en-US" altLang="zh-CN" sz="4000" b="1"/>
              <a:t>&lt;E</a:t>
            </a:r>
            <a:r>
              <a:rPr lang="en-US" altLang="zh-CN" sz="4000" b="1" baseline="-25000"/>
              <a:t>b</a:t>
            </a:r>
            <a:r>
              <a:rPr lang="en-US" altLang="zh-CN" sz="4000" b="1"/>
              <a:t>&lt;E</a:t>
            </a:r>
            <a:r>
              <a:rPr lang="en-US" altLang="zh-CN" sz="4000" b="1" baseline="-25000"/>
              <a:t>c</a:t>
            </a:r>
          </a:p>
        </p:txBody>
      </p:sp>
      <p:sp>
        <p:nvSpPr>
          <p:cNvPr id="924697" name="Text Box 25"/>
          <p:cNvSpPr txBox="1">
            <a:spLocks noChangeArrowheads="1"/>
          </p:cNvSpPr>
          <p:nvPr/>
        </p:nvSpPr>
        <p:spPr bwMode="auto">
          <a:xfrm>
            <a:off x="5976938" y="4576763"/>
            <a:ext cx="255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4000" b="1"/>
              <a:t>E</a:t>
            </a:r>
            <a:r>
              <a:rPr lang="en-US" altLang="zh-CN" sz="4000" b="1" baseline="-25000"/>
              <a:t>a</a:t>
            </a:r>
            <a:r>
              <a:rPr lang="en-US" altLang="zh-CN" sz="4000" b="1"/>
              <a:t>&lt;E</a:t>
            </a:r>
            <a:r>
              <a:rPr lang="en-US" altLang="zh-CN" sz="4000" b="1" baseline="-25000"/>
              <a:t>c</a:t>
            </a:r>
            <a:r>
              <a:rPr lang="en-US" altLang="zh-CN" sz="4000" b="1"/>
              <a:t>&lt;E</a:t>
            </a:r>
            <a:r>
              <a:rPr lang="en-US" altLang="zh-CN" sz="4000" b="1" baseline="-25000"/>
              <a:t>b</a:t>
            </a:r>
          </a:p>
        </p:txBody>
      </p:sp>
      <p:sp>
        <p:nvSpPr>
          <p:cNvPr id="924698" name="Text Box 26"/>
          <p:cNvSpPr txBox="1">
            <a:spLocks noChangeArrowheads="1"/>
          </p:cNvSpPr>
          <p:nvPr/>
        </p:nvSpPr>
        <p:spPr bwMode="auto">
          <a:xfrm>
            <a:off x="323850" y="5876925"/>
            <a:ext cx="8820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000" b="1"/>
              <a:t>只有一条电场线是不能判断这三个点场强的大小。</a:t>
            </a:r>
          </a:p>
        </p:txBody>
      </p:sp>
      <p:grpSp>
        <p:nvGrpSpPr>
          <p:cNvPr id="4" name="Group 27"/>
          <p:cNvGrpSpPr>
            <a:grpSpLocks/>
          </p:cNvGrpSpPr>
          <p:nvPr/>
        </p:nvGrpSpPr>
        <p:grpSpPr bwMode="auto">
          <a:xfrm>
            <a:off x="2555875" y="757238"/>
            <a:ext cx="2663825" cy="1366837"/>
            <a:chOff x="1474" y="2205"/>
            <a:chExt cx="2767" cy="1497"/>
          </a:xfrm>
        </p:grpSpPr>
        <p:sp>
          <p:nvSpPr>
            <p:cNvPr id="38945" name="Line 28"/>
            <p:cNvSpPr>
              <a:spLocks noChangeShapeType="1"/>
            </p:cNvSpPr>
            <p:nvPr/>
          </p:nvSpPr>
          <p:spPr bwMode="auto">
            <a:xfrm flipV="1">
              <a:off x="1474" y="2205"/>
              <a:ext cx="2767" cy="454"/>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46" name="Line 29"/>
            <p:cNvSpPr>
              <a:spLocks noChangeShapeType="1"/>
            </p:cNvSpPr>
            <p:nvPr/>
          </p:nvSpPr>
          <p:spPr bwMode="auto">
            <a:xfrm>
              <a:off x="1474" y="3248"/>
              <a:ext cx="2767" cy="454"/>
            </a:xfrm>
            <a:prstGeom prst="line">
              <a:avLst/>
            </a:prstGeom>
            <a:noFill/>
            <a:ln w="38100">
              <a:solidFill>
                <a:srgbClr val="0080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24702" name="Text Box 30"/>
          <p:cNvSpPr txBox="1">
            <a:spLocks noChangeArrowheads="1"/>
          </p:cNvSpPr>
          <p:nvPr/>
        </p:nvSpPr>
        <p:spPr bwMode="auto">
          <a:xfrm>
            <a:off x="2771775" y="889000"/>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703" name="Text Box 31"/>
          <p:cNvSpPr txBox="1">
            <a:spLocks noChangeArrowheads="1"/>
          </p:cNvSpPr>
          <p:nvPr/>
        </p:nvSpPr>
        <p:spPr bwMode="auto">
          <a:xfrm>
            <a:off x="3424238" y="904875"/>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704" name="Text Box 32"/>
          <p:cNvSpPr txBox="1">
            <a:spLocks noChangeArrowheads="1"/>
          </p:cNvSpPr>
          <p:nvPr/>
        </p:nvSpPr>
        <p:spPr bwMode="auto">
          <a:xfrm>
            <a:off x="4071938" y="903288"/>
            <a:ext cx="358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6600" b="1">
                <a:solidFill>
                  <a:srgbClr val="0000CC"/>
                </a:solidFill>
                <a:ea typeface="华文新魏" pitchFamily="2" charset="-122"/>
              </a:rPr>
              <a:t>·</a:t>
            </a:r>
            <a:endParaRPr lang="en-US" altLang="zh-CN" sz="6600" b="1">
              <a:solidFill>
                <a:srgbClr val="0000CC"/>
              </a:solidFill>
              <a:latin typeface="华文新魏" pitchFamily="2" charset="-122"/>
              <a:ea typeface="华文新魏" pitchFamily="2" charset="-122"/>
            </a:endParaRPr>
          </a:p>
        </p:txBody>
      </p:sp>
      <p:sp>
        <p:nvSpPr>
          <p:cNvPr id="924705" name="Text Box 33"/>
          <p:cNvSpPr txBox="1">
            <a:spLocks noChangeArrowheads="1"/>
          </p:cNvSpPr>
          <p:nvPr/>
        </p:nvSpPr>
        <p:spPr bwMode="auto">
          <a:xfrm>
            <a:off x="2771775" y="960438"/>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a</a:t>
            </a:r>
          </a:p>
        </p:txBody>
      </p:sp>
      <p:sp>
        <p:nvSpPr>
          <p:cNvPr id="924706" name="Text Box 34"/>
          <p:cNvSpPr txBox="1">
            <a:spLocks noChangeArrowheads="1"/>
          </p:cNvSpPr>
          <p:nvPr/>
        </p:nvSpPr>
        <p:spPr bwMode="auto">
          <a:xfrm>
            <a:off x="3419475" y="915988"/>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b</a:t>
            </a:r>
          </a:p>
        </p:txBody>
      </p:sp>
      <p:sp>
        <p:nvSpPr>
          <p:cNvPr id="924707" name="Text Box 35"/>
          <p:cNvSpPr txBox="1">
            <a:spLocks noChangeArrowheads="1"/>
          </p:cNvSpPr>
          <p:nvPr/>
        </p:nvSpPr>
        <p:spPr bwMode="auto">
          <a:xfrm>
            <a:off x="4067175" y="915988"/>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solidFill>
                  <a:srgbClr val="0000FF"/>
                </a:solidFill>
              </a:rPr>
              <a:t>c</a:t>
            </a:r>
          </a:p>
        </p:txBody>
      </p:sp>
      <p:sp>
        <p:nvSpPr>
          <p:cNvPr id="924708" name="Line 36"/>
          <p:cNvSpPr>
            <a:spLocks noChangeShapeType="1"/>
          </p:cNvSpPr>
          <p:nvPr/>
        </p:nvSpPr>
        <p:spPr bwMode="auto">
          <a:xfrm>
            <a:off x="2484438" y="1463675"/>
            <a:ext cx="2952750" cy="19050"/>
          </a:xfrm>
          <a:prstGeom prst="line">
            <a:avLst/>
          </a:prstGeom>
          <a:noFill/>
          <a:ln w="44450">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4709" name="Text Box 37"/>
          <p:cNvSpPr txBox="1">
            <a:spLocks noChangeArrowheads="1"/>
          </p:cNvSpPr>
          <p:nvPr/>
        </p:nvSpPr>
        <p:spPr bwMode="auto">
          <a:xfrm>
            <a:off x="971550" y="1219200"/>
            <a:ext cx="11509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000" b="1"/>
              <a:t>(1)</a:t>
            </a:r>
          </a:p>
        </p:txBody>
      </p:sp>
      <p:sp>
        <p:nvSpPr>
          <p:cNvPr id="924710" name="Text Box 38"/>
          <p:cNvSpPr txBox="1">
            <a:spLocks noChangeArrowheads="1"/>
          </p:cNvSpPr>
          <p:nvPr/>
        </p:nvSpPr>
        <p:spPr bwMode="auto">
          <a:xfrm>
            <a:off x="5903913" y="1203325"/>
            <a:ext cx="255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4000" b="1"/>
              <a:t>E</a:t>
            </a:r>
            <a:r>
              <a:rPr lang="en-US" altLang="zh-CN" sz="4000" b="1" baseline="-25000"/>
              <a:t>a</a:t>
            </a:r>
            <a:r>
              <a:rPr lang="en-US" altLang="zh-CN" sz="4000" b="1"/>
              <a:t>&gt;E</a:t>
            </a:r>
            <a:r>
              <a:rPr lang="en-US" altLang="zh-CN" sz="4000" b="1" baseline="-25000"/>
              <a:t>b</a:t>
            </a:r>
            <a:r>
              <a:rPr lang="en-US" altLang="zh-CN" sz="4000" b="1"/>
              <a:t>&gt;E</a:t>
            </a:r>
            <a:r>
              <a:rPr lang="en-US" altLang="zh-CN" sz="4000" b="1" baseline="-25000"/>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704"/>
                                        </p:tgtEl>
                                        <p:attrNameLst>
                                          <p:attrName>style.visibility</p:attrName>
                                        </p:attrNameLst>
                                      </p:cBhvr>
                                      <p:to>
                                        <p:strVal val="visible"/>
                                      </p:to>
                                    </p:set>
                                    <p:animEffect transition="in" filter="wipe(left)">
                                      <p:cBhvr>
                                        <p:cTn id="7" dur="500"/>
                                        <p:tgtEl>
                                          <p:spTgt spid="92470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4707"/>
                                        </p:tgtEl>
                                        <p:attrNameLst>
                                          <p:attrName>style.visibility</p:attrName>
                                        </p:attrNameLst>
                                      </p:cBhvr>
                                      <p:to>
                                        <p:strVal val="visible"/>
                                      </p:to>
                                    </p:set>
                                    <p:animEffect transition="in" filter="wipe(left)">
                                      <p:cBhvr>
                                        <p:cTn id="10" dur="500"/>
                                        <p:tgtEl>
                                          <p:spTgt spid="92470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24703"/>
                                        </p:tgtEl>
                                        <p:attrNameLst>
                                          <p:attrName>style.visibility</p:attrName>
                                        </p:attrNameLst>
                                      </p:cBhvr>
                                      <p:to>
                                        <p:strVal val="visible"/>
                                      </p:to>
                                    </p:set>
                                    <p:animEffect transition="in" filter="wipe(left)">
                                      <p:cBhvr>
                                        <p:cTn id="13" dur="500"/>
                                        <p:tgtEl>
                                          <p:spTgt spid="92470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24708"/>
                                        </p:tgtEl>
                                        <p:attrNameLst>
                                          <p:attrName>style.visibility</p:attrName>
                                        </p:attrNameLst>
                                      </p:cBhvr>
                                      <p:to>
                                        <p:strVal val="visible"/>
                                      </p:to>
                                    </p:set>
                                    <p:animEffect transition="in" filter="wipe(left)">
                                      <p:cBhvr>
                                        <p:cTn id="16" dur="500"/>
                                        <p:tgtEl>
                                          <p:spTgt spid="92470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24706"/>
                                        </p:tgtEl>
                                        <p:attrNameLst>
                                          <p:attrName>style.visibility</p:attrName>
                                        </p:attrNameLst>
                                      </p:cBhvr>
                                      <p:to>
                                        <p:strVal val="visible"/>
                                      </p:to>
                                    </p:set>
                                    <p:animEffect transition="in" filter="wipe(left)">
                                      <p:cBhvr>
                                        <p:cTn id="19" dur="500"/>
                                        <p:tgtEl>
                                          <p:spTgt spid="92470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24705"/>
                                        </p:tgtEl>
                                        <p:attrNameLst>
                                          <p:attrName>style.visibility</p:attrName>
                                        </p:attrNameLst>
                                      </p:cBhvr>
                                      <p:to>
                                        <p:strVal val="visible"/>
                                      </p:to>
                                    </p:set>
                                    <p:animEffect transition="in" filter="wipe(left)">
                                      <p:cBhvr>
                                        <p:cTn id="22" dur="500"/>
                                        <p:tgtEl>
                                          <p:spTgt spid="92470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24702"/>
                                        </p:tgtEl>
                                        <p:attrNameLst>
                                          <p:attrName>style.visibility</p:attrName>
                                        </p:attrNameLst>
                                      </p:cBhvr>
                                      <p:to>
                                        <p:strVal val="visible"/>
                                      </p:to>
                                    </p:set>
                                    <p:animEffect transition="in" filter="wipe(left)">
                                      <p:cBhvr>
                                        <p:cTn id="25" dur="500"/>
                                        <p:tgtEl>
                                          <p:spTgt spid="92470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24709"/>
                                        </p:tgtEl>
                                        <p:attrNameLst>
                                          <p:attrName>style.visibility</p:attrName>
                                        </p:attrNameLst>
                                      </p:cBhvr>
                                      <p:to>
                                        <p:strVal val="visible"/>
                                      </p:to>
                                    </p:set>
                                    <p:animEffect transition="in" filter="wipe(left)">
                                      <p:cBhvr>
                                        <p:cTn id="28" dur="500"/>
                                        <p:tgtEl>
                                          <p:spTgt spid="9247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24710"/>
                                        </p:tgtEl>
                                        <p:attrNameLst>
                                          <p:attrName>style.visibility</p:attrName>
                                        </p:attrNameLst>
                                      </p:cBhvr>
                                      <p:to>
                                        <p:strVal val="visible"/>
                                      </p:to>
                                    </p:set>
                                    <p:animEffect transition="in" filter="wipe(left)">
                                      <p:cBhvr>
                                        <p:cTn id="38" dur="500"/>
                                        <p:tgtEl>
                                          <p:spTgt spid="9247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24674"/>
                                        </p:tgtEl>
                                        <p:attrNameLst>
                                          <p:attrName>style.visibility</p:attrName>
                                        </p:attrNameLst>
                                      </p:cBhvr>
                                      <p:to>
                                        <p:strVal val="visible"/>
                                      </p:to>
                                    </p:set>
                                    <p:animEffect transition="in" filter="wipe(left)">
                                      <p:cBhvr>
                                        <p:cTn id="43" dur="500"/>
                                        <p:tgtEl>
                                          <p:spTgt spid="92467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24677"/>
                                        </p:tgtEl>
                                        <p:attrNameLst>
                                          <p:attrName>style.visibility</p:attrName>
                                        </p:attrNameLst>
                                      </p:cBhvr>
                                      <p:to>
                                        <p:strVal val="visible"/>
                                      </p:to>
                                    </p:set>
                                    <p:animEffect transition="in" filter="wipe(left)">
                                      <p:cBhvr>
                                        <p:cTn id="46" dur="500"/>
                                        <p:tgtEl>
                                          <p:spTgt spid="92467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24686"/>
                                        </p:tgtEl>
                                        <p:attrNameLst>
                                          <p:attrName>style.visibility</p:attrName>
                                        </p:attrNameLst>
                                      </p:cBhvr>
                                      <p:to>
                                        <p:strVal val="visible"/>
                                      </p:to>
                                    </p:set>
                                    <p:animEffect transition="in" filter="wipe(left)">
                                      <p:cBhvr>
                                        <p:cTn id="49" dur="500"/>
                                        <p:tgtEl>
                                          <p:spTgt spid="92468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24676"/>
                                        </p:tgtEl>
                                        <p:attrNameLst>
                                          <p:attrName>style.visibility</p:attrName>
                                        </p:attrNameLst>
                                      </p:cBhvr>
                                      <p:to>
                                        <p:strVal val="visible"/>
                                      </p:to>
                                    </p:set>
                                    <p:animEffect transition="in" filter="wipe(left)">
                                      <p:cBhvr>
                                        <p:cTn id="52" dur="500"/>
                                        <p:tgtEl>
                                          <p:spTgt spid="92467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24679"/>
                                        </p:tgtEl>
                                        <p:attrNameLst>
                                          <p:attrName>style.visibility</p:attrName>
                                        </p:attrNameLst>
                                      </p:cBhvr>
                                      <p:to>
                                        <p:strVal val="visible"/>
                                      </p:to>
                                    </p:set>
                                    <p:animEffect transition="in" filter="wipe(left)">
                                      <p:cBhvr>
                                        <p:cTn id="55" dur="500"/>
                                        <p:tgtEl>
                                          <p:spTgt spid="92467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24675"/>
                                        </p:tgtEl>
                                        <p:attrNameLst>
                                          <p:attrName>style.visibility</p:attrName>
                                        </p:attrNameLst>
                                      </p:cBhvr>
                                      <p:to>
                                        <p:strVal val="visible"/>
                                      </p:to>
                                    </p:set>
                                    <p:animEffect transition="in" filter="wipe(left)">
                                      <p:cBhvr>
                                        <p:cTn id="58" dur="500"/>
                                        <p:tgtEl>
                                          <p:spTgt spid="92467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24678"/>
                                        </p:tgtEl>
                                        <p:attrNameLst>
                                          <p:attrName>style.visibility</p:attrName>
                                        </p:attrNameLst>
                                      </p:cBhvr>
                                      <p:to>
                                        <p:strVal val="visible"/>
                                      </p:to>
                                    </p:set>
                                    <p:animEffect transition="in" filter="wipe(left)">
                                      <p:cBhvr>
                                        <p:cTn id="61" dur="500"/>
                                        <p:tgtEl>
                                          <p:spTgt spid="92467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24694"/>
                                        </p:tgtEl>
                                        <p:attrNameLst>
                                          <p:attrName>style.visibility</p:attrName>
                                        </p:attrNameLst>
                                      </p:cBhvr>
                                      <p:to>
                                        <p:strVal val="visible"/>
                                      </p:to>
                                    </p:set>
                                    <p:animEffect transition="in" filter="wipe(left)">
                                      <p:cBhvr>
                                        <p:cTn id="64" dur="500"/>
                                        <p:tgtEl>
                                          <p:spTgt spid="92469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left)">
                                      <p:cBhvr>
                                        <p:cTn id="69" dur="5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24696"/>
                                        </p:tgtEl>
                                        <p:attrNameLst>
                                          <p:attrName>style.visibility</p:attrName>
                                        </p:attrNameLst>
                                      </p:cBhvr>
                                      <p:to>
                                        <p:strVal val="visible"/>
                                      </p:to>
                                    </p:set>
                                    <p:animEffect transition="in" filter="wipe(left)">
                                      <p:cBhvr>
                                        <p:cTn id="74" dur="500"/>
                                        <p:tgtEl>
                                          <p:spTgt spid="92469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24687"/>
                                        </p:tgtEl>
                                        <p:attrNameLst>
                                          <p:attrName>style.visibility</p:attrName>
                                        </p:attrNameLst>
                                      </p:cBhvr>
                                      <p:to>
                                        <p:strVal val="visible"/>
                                      </p:to>
                                    </p:set>
                                    <p:animEffect transition="in" filter="wipe(left)">
                                      <p:cBhvr>
                                        <p:cTn id="79" dur="500"/>
                                        <p:tgtEl>
                                          <p:spTgt spid="92468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4690"/>
                                        </p:tgtEl>
                                        <p:attrNameLst>
                                          <p:attrName>style.visibility</p:attrName>
                                        </p:attrNameLst>
                                      </p:cBhvr>
                                      <p:to>
                                        <p:strVal val="visible"/>
                                      </p:to>
                                    </p:set>
                                    <p:animEffect transition="in" filter="wipe(left)">
                                      <p:cBhvr>
                                        <p:cTn id="82" dur="500"/>
                                        <p:tgtEl>
                                          <p:spTgt spid="92469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924693"/>
                                        </p:tgtEl>
                                        <p:attrNameLst>
                                          <p:attrName>style.visibility</p:attrName>
                                        </p:attrNameLst>
                                      </p:cBhvr>
                                      <p:to>
                                        <p:strVal val="visible"/>
                                      </p:to>
                                    </p:set>
                                    <p:animEffect transition="in" filter="wipe(left)">
                                      <p:cBhvr>
                                        <p:cTn id="85" dur="500"/>
                                        <p:tgtEl>
                                          <p:spTgt spid="92469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924689"/>
                                        </p:tgtEl>
                                        <p:attrNameLst>
                                          <p:attrName>style.visibility</p:attrName>
                                        </p:attrNameLst>
                                      </p:cBhvr>
                                      <p:to>
                                        <p:strVal val="visible"/>
                                      </p:to>
                                    </p:set>
                                    <p:animEffect transition="in" filter="wipe(left)">
                                      <p:cBhvr>
                                        <p:cTn id="88" dur="500"/>
                                        <p:tgtEl>
                                          <p:spTgt spid="92468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924692"/>
                                        </p:tgtEl>
                                        <p:attrNameLst>
                                          <p:attrName>style.visibility</p:attrName>
                                        </p:attrNameLst>
                                      </p:cBhvr>
                                      <p:to>
                                        <p:strVal val="visible"/>
                                      </p:to>
                                    </p:set>
                                    <p:animEffect transition="in" filter="wipe(left)">
                                      <p:cBhvr>
                                        <p:cTn id="91" dur="500"/>
                                        <p:tgtEl>
                                          <p:spTgt spid="92469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924688"/>
                                        </p:tgtEl>
                                        <p:attrNameLst>
                                          <p:attrName>style.visibility</p:attrName>
                                        </p:attrNameLst>
                                      </p:cBhvr>
                                      <p:to>
                                        <p:strVal val="visible"/>
                                      </p:to>
                                    </p:set>
                                    <p:animEffect transition="in" filter="wipe(left)">
                                      <p:cBhvr>
                                        <p:cTn id="94" dur="500"/>
                                        <p:tgtEl>
                                          <p:spTgt spid="92468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924691"/>
                                        </p:tgtEl>
                                        <p:attrNameLst>
                                          <p:attrName>style.visibility</p:attrName>
                                        </p:attrNameLst>
                                      </p:cBhvr>
                                      <p:to>
                                        <p:strVal val="visible"/>
                                      </p:to>
                                    </p:set>
                                    <p:animEffect transition="in" filter="wipe(left)">
                                      <p:cBhvr>
                                        <p:cTn id="97" dur="500"/>
                                        <p:tgtEl>
                                          <p:spTgt spid="92469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924695"/>
                                        </p:tgtEl>
                                        <p:attrNameLst>
                                          <p:attrName>style.visibility</p:attrName>
                                        </p:attrNameLst>
                                      </p:cBhvr>
                                      <p:to>
                                        <p:strVal val="visible"/>
                                      </p:to>
                                    </p:set>
                                    <p:animEffect transition="in" filter="wipe(left)">
                                      <p:cBhvr>
                                        <p:cTn id="100" dur="500"/>
                                        <p:tgtEl>
                                          <p:spTgt spid="92469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wipe(left)">
                                      <p:cBhvr>
                                        <p:cTn id="105" dur="500"/>
                                        <p:tgtEl>
                                          <p:spTgt spid="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924697"/>
                                        </p:tgtEl>
                                        <p:attrNameLst>
                                          <p:attrName>style.visibility</p:attrName>
                                        </p:attrNameLst>
                                      </p:cBhvr>
                                      <p:to>
                                        <p:strVal val="visible"/>
                                      </p:to>
                                    </p:set>
                                    <p:animEffect transition="in" filter="wipe(left)">
                                      <p:cBhvr>
                                        <p:cTn id="110" dur="500"/>
                                        <p:tgtEl>
                                          <p:spTgt spid="92469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1" presetClass="entr" presetSubtype="0" fill="hold" grpId="0" nodeType="clickEffect">
                                  <p:stCondLst>
                                    <p:cond delay="0"/>
                                  </p:stCondLst>
                                  <p:iterate type="lt">
                                    <p:tmPct val="10000"/>
                                  </p:iterate>
                                  <p:childTnLst>
                                    <p:set>
                                      <p:cBhvr>
                                        <p:cTn id="114" dur="1" fill="hold">
                                          <p:stCondLst>
                                            <p:cond delay="0"/>
                                          </p:stCondLst>
                                        </p:cTn>
                                        <p:tgtEl>
                                          <p:spTgt spid="924698"/>
                                        </p:tgtEl>
                                        <p:attrNameLst>
                                          <p:attrName>style.visibility</p:attrName>
                                        </p:attrNameLst>
                                      </p:cBhvr>
                                      <p:to>
                                        <p:strVal val="visible"/>
                                      </p:to>
                                    </p:set>
                                    <p:anim calcmode="lin" valueType="num">
                                      <p:cBhvr>
                                        <p:cTn id="115" dur="500" fill="hold"/>
                                        <p:tgtEl>
                                          <p:spTgt spid="924698"/>
                                        </p:tgtEl>
                                        <p:attrNameLst>
                                          <p:attrName>ppt_x</p:attrName>
                                        </p:attrNameLst>
                                      </p:cBhvr>
                                      <p:tavLst>
                                        <p:tav tm="0">
                                          <p:val>
                                            <p:strVal val="#ppt_x"/>
                                          </p:val>
                                        </p:tav>
                                        <p:tav tm="50000">
                                          <p:val>
                                            <p:strVal val="#ppt_x+.1"/>
                                          </p:val>
                                        </p:tav>
                                        <p:tav tm="100000">
                                          <p:val>
                                            <p:strVal val="#ppt_x"/>
                                          </p:val>
                                        </p:tav>
                                      </p:tavLst>
                                    </p:anim>
                                    <p:anim calcmode="lin" valueType="num">
                                      <p:cBhvr>
                                        <p:cTn id="116" dur="500" fill="hold"/>
                                        <p:tgtEl>
                                          <p:spTgt spid="924698"/>
                                        </p:tgtEl>
                                        <p:attrNameLst>
                                          <p:attrName>ppt_y</p:attrName>
                                        </p:attrNameLst>
                                      </p:cBhvr>
                                      <p:tavLst>
                                        <p:tav tm="0">
                                          <p:val>
                                            <p:strVal val="#ppt_y"/>
                                          </p:val>
                                        </p:tav>
                                        <p:tav tm="100000">
                                          <p:val>
                                            <p:strVal val="#ppt_y"/>
                                          </p:val>
                                        </p:tav>
                                      </p:tavLst>
                                    </p:anim>
                                    <p:anim calcmode="lin" valueType="num">
                                      <p:cBhvr>
                                        <p:cTn id="117" dur="500" fill="hold"/>
                                        <p:tgtEl>
                                          <p:spTgt spid="924698"/>
                                        </p:tgtEl>
                                        <p:attrNameLst>
                                          <p:attrName>ppt_h</p:attrName>
                                        </p:attrNameLst>
                                      </p:cBhvr>
                                      <p:tavLst>
                                        <p:tav tm="0">
                                          <p:val>
                                            <p:strVal val="#ppt_h/10"/>
                                          </p:val>
                                        </p:tav>
                                        <p:tav tm="50000">
                                          <p:val>
                                            <p:strVal val="#ppt_h+.01"/>
                                          </p:val>
                                        </p:tav>
                                        <p:tav tm="100000">
                                          <p:val>
                                            <p:strVal val="#ppt_h"/>
                                          </p:val>
                                        </p:tav>
                                      </p:tavLst>
                                    </p:anim>
                                    <p:anim calcmode="lin" valueType="num">
                                      <p:cBhvr>
                                        <p:cTn id="118" dur="500" fill="hold"/>
                                        <p:tgtEl>
                                          <p:spTgt spid="924698"/>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500" tmFilter="0,0; .5, 1; 1, 1"/>
                                        <p:tgtEl>
                                          <p:spTgt spid="92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nimBg="1"/>
      <p:bldP spid="924675" grpId="0"/>
      <p:bldP spid="924676" grpId="0"/>
      <p:bldP spid="924677" grpId="0"/>
      <p:bldP spid="924678" grpId="0"/>
      <p:bldP spid="924679" grpId="0"/>
      <p:bldP spid="924686" grpId="0"/>
      <p:bldP spid="924687" grpId="0" animBg="1"/>
      <p:bldP spid="924688" grpId="0"/>
      <p:bldP spid="924689" grpId="0"/>
      <p:bldP spid="924690" grpId="0"/>
      <p:bldP spid="924691" grpId="0"/>
      <p:bldP spid="924692" grpId="0"/>
      <p:bldP spid="924693" grpId="0"/>
      <p:bldP spid="924694" grpId="0"/>
      <p:bldP spid="924695" grpId="0"/>
      <p:bldP spid="924696" grpId="0"/>
      <p:bldP spid="924697" grpId="0"/>
      <p:bldP spid="924698" grpId="0"/>
      <p:bldP spid="924702" grpId="0"/>
      <p:bldP spid="924703" grpId="0"/>
      <p:bldP spid="924704" grpId="0"/>
      <p:bldP spid="924705" grpId="0"/>
      <p:bldP spid="924706" grpId="0"/>
      <p:bldP spid="924707" grpId="0"/>
      <p:bldP spid="924708" grpId="0" animBg="1"/>
      <p:bldP spid="924709" grpId="0"/>
      <p:bldP spid="9247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79388" y="692150"/>
            <a:ext cx="3521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b="1">
                <a:solidFill>
                  <a:srgbClr val="0000FF"/>
                </a:solidFill>
                <a:latin typeface="宋体" charset="-122"/>
              </a:rPr>
              <a:t>要点突破</a:t>
            </a:r>
          </a:p>
        </p:txBody>
      </p:sp>
      <p:sp>
        <p:nvSpPr>
          <p:cNvPr id="39939" name="TextBox 2"/>
          <p:cNvSpPr txBox="1">
            <a:spLocks noChangeArrowheads="1"/>
          </p:cNvSpPr>
          <p:nvPr/>
        </p:nvSpPr>
        <p:spPr bwMode="auto">
          <a:xfrm>
            <a:off x="685800" y="1395413"/>
            <a:ext cx="76962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pPr>
            <a:r>
              <a:rPr lang="zh-CN" altLang="zh-CN" sz="2800" b="1">
                <a:latin typeface="黑体" pitchFamily="2" charset="-122"/>
                <a:ea typeface="黑体" pitchFamily="2" charset="-122"/>
                <a:cs typeface="Times New Roman" pitchFamily="18" charset="0"/>
              </a:rPr>
              <a:t>一、对电场强度概念及两个场强公式的理解</a:t>
            </a:r>
            <a:endParaRPr lang="zh-CN" altLang="zh-CN" sz="2800" b="1">
              <a:latin typeface="黑体" pitchFamily="2" charset="-122"/>
              <a:ea typeface="黑体" pitchFamily="2" charset="-122"/>
              <a:cs typeface="Courier New" pitchFamily="49" charset="0"/>
            </a:endParaRPr>
          </a:p>
          <a:p>
            <a:pPr algn="just" eaLnBrk="1" hangingPunct="1">
              <a:lnSpc>
                <a:spcPct val="120000"/>
              </a:lnSpc>
            </a:pPr>
            <a:r>
              <a:rPr lang="en-US" altLang="zh-CN" sz="2800" b="1">
                <a:latin typeface="黑体" pitchFamily="2" charset="-122"/>
                <a:ea typeface="黑体" pitchFamily="2" charset="-122"/>
                <a:cs typeface="Courier New" pitchFamily="49" charset="0"/>
              </a:rPr>
              <a:t>1</a:t>
            </a:r>
            <a:r>
              <a:rPr lang="zh-CN" altLang="zh-CN" sz="2800" b="1">
                <a:latin typeface="黑体" pitchFamily="2" charset="-122"/>
                <a:ea typeface="黑体" pitchFamily="2" charset="-122"/>
                <a:cs typeface="Times New Roman" pitchFamily="18" charset="0"/>
              </a:rPr>
              <a:t>．对电场强度的理解</a:t>
            </a:r>
            <a:endParaRPr lang="zh-CN" altLang="zh-CN" sz="2800" b="1">
              <a:latin typeface="黑体" pitchFamily="2" charset="-122"/>
              <a:ea typeface="黑体" pitchFamily="2" charset="-122"/>
              <a:cs typeface="Courier New" pitchFamily="49" charset="0"/>
            </a:endParaRPr>
          </a:p>
          <a:p>
            <a:pPr algn="just" eaLnBrk="1" hangingPunct="1">
              <a:lnSpc>
                <a:spcPct val="120000"/>
              </a:lnSpc>
            </a:pPr>
            <a:r>
              <a:rPr lang="en-US" altLang="zh-CN" sz="2800" b="1">
                <a:latin typeface="黑体" pitchFamily="2" charset="-122"/>
                <a:ea typeface="黑体" pitchFamily="2" charset="-122"/>
                <a:cs typeface="Courier New" pitchFamily="49" charset="0"/>
              </a:rPr>
              <a:t>(1)</a:t>
            </a:r>
            <a:r>
              <a:rPr lang="zh-CN" altLang="zh-CN" sz="2800" b="1">
                <a:latin typeface="黑体" pitchFamily="2" charset="-122"/>
                <a:ea typeface="黑体" pitchFamily="2" charset="-122"/>
                <a:cs typeface="Times New Roman" pitchFamily="18" charset="0"/>
              </a:rPr>
              <a:t>电场强度是用</a:t>
            </a:r>
            <a:r>
              <a:rPr lang="zh-CN" altLang="zh-CN" sz="2800" b="1">
                <a:solidFill>
                  <a:srgbClr val="FF0000"/>
                </a:solidFill>
                <a:latin typeface="黑体" pitchFamily="2" charset="-122"/>
                <a:ea typeface="黑体" pitchFamily="2" charset="-122"/>
                <a:cs typeface="Times New Roman" pitchFamily="18" charset="0"/>
              </a:rPr>
              <a:t>比值法</a:t>
            </a:r>
            <a:r>
              <a:rPr lang="zh-CN" altLang="zh-CN" sz="2800" b="1">
                <a:latin typeface="黑体" pitchFamily="2" charset="-122"/>
                <a:ea typeface="黑体" pitchFamily="2" charset="-122"/>
                <a:cs typeface="Times New Roman" pitchFamily="18" charset="0"/>
              </a:rPr>
              <a:t>定义的物理量，它仅由电场本身决定，与定义它的检验</a:t>
            </a:r>
            <a:r>
              <a:rPr lang="en-US" altLang="zh-CN" sz="2800" b="1">
                <a:latin typeface="黑体" pitchFamily="2" charset="-122"/>
                <a:ea typeface="黑体" pitchFamily="2" charset="-122"/>
                <a:cs typeface="Times New Roman" pitchFamily="18" charset="0"/>
              </a:rPr>
              <a:t>(</a:t>
            </a:r>
            <a:r>
              <a:rPr lang="zh-CN" altLang="en-US" sz="2800" b="1">
                <a:solidFill>
                  <a:srgbClr val="FF0000"/>
                </a:solidFill>
                <a:latin typeface="黑体" pitchFamily="2" charset="-122"/>
                <a:ea typeface="黑体" pitchFamily="2" charset="-122"/>
                <a:cs typeface="Times New Roman" pitchFamily="18" charset="0"/>
              </a:rPr>
              <a:t>试探</a:t>
            </a:r>
            <a:r>
              <a:rPr lang="en-US" altLang="zh-CN" sz="2800" b="1">
                <a:latin typeface="黑体" pitchFamily="2" charset="-122"/>
                <a:ea typeface="黑体" pitchFamily="2" charset="-122"/>
                <a:cs typeface="Times New Roman" pitchFamily="18" charset="0"/>
              </a:rPr>
              <a:t>)</a:t>
            </a:r>
            <a:r>
              <a:rPr lang="zh-CN" altLang="zh-CN" sz="2800" b="1">
                <a:latin typeface="黑体" pitchFamily="2" charset="-122"/>
                <a:ea typeface="黑体" pitchFamily="2" charset="-122"/>
                <a:cs typeface="Times New Roman" pitchFamily="18" charset="0"/>
              </a:rPr>
              <a:t>电荷的电荷量</a:t>
            </a:r>
            <a:r>
              <a:rPr lang="en-US" altLang="zh-CN" sz="2800" b="1" i="1">
                <a:latin typeface="黑体" pitchFamily="2" charset="-122"/>
                <a:ea typeface="黑体" pitchFamily="2" charset="-122"/>
                <a:cs typeface="Courier New" pitchFamily="49" charset="0"/>
              </a:rPr>
              <a:t>q</a:t>
            </a:r>
            <a:r>
              <a:rPr lang="zh-CN" altLang="zh-CN" sz="2800" b="1">
                <a:latin typeface="黑体" pitchFamily="2" charset="-122"/>
                <a:ea typeface="黑体" pitchFamily="2" charset="-122"/>
                <a:cs typeface="Times New Roman" pitchFamily="18" charset="0"/>
              </a:rPr>
              <a:t>及所受的静电力</a:t>
            </a:r>
            <a:r>
              <a:rPr lang="en-US" altLang="zh-CN" sz="2800" b="1" i="1">
                <a:latin typeface="黑体" pitchFamily="2" charset="-122"/>
                <a:ea typeface="黑体" pitchFamily="2" charset="-122"/>
                <a:cs typeface="Courier New" pitchFamily="49" charset="0"/>
              </a:rPr>
              <a:t>F</a:t>
            </a:r>
            <a:r>
              <a:rPr lang="zh-CN" altLang="zh-CN" sz="2800" b="1">
                <a:latin typeface="黑体" pitchFamily="2" charset="-122"/>
                <a:ea typeface="黑体" pitchFamily="2" charset="-122"/>
                <a:cs typeface="Times New Roman" pitchFamily="18" charset="0"/>
              </a:rPr>
              <a:t>无关．</a:t>
            </a:r>
            <a:endParaRPr lang="zh-CN" altLang="zh-CN" sz="2800" b="1">
              <a:latin typeface="黑体" pitchFamily="2" charset="-122"/>
              <a:ea typeface="黑体" pitchFamily="2" charset="-122"/>
              <a:cs typeface="Courier New" pitchFamily="49" charset="0"/>
            </a:endParaRPr>
          </a:p>
          <a:p>
            <a:pPr eaLnBrk="1" hangingPunct="1">
              <a:lnSpc>
                <a:spcPct val="120000"/>
              </a:lnSpc>
            </a:pPr>
            <a:r>
              <a:rPr lang="en-US" altLang="zh-CN" sz="2800" b="1">
                <a:latin typeface="黑体" pitchFamily="2" charset="-122"/>
                <a:ea typeface="黑体" pitchFamily="2" charset="-122"/>
              </a:rPr>
              <a:t>(2)</a:t>
            </a:r>
            <a:r>
              <a:rPr lang="zh-CN" altLang="zh-CN" sz="2800" b="1">
                <a:latin typeface="黑体" pitchFamily="2" charset="-122"/>
                <a:ea typeface="黑体" pitchFamily="2" charset="-122"/>
              </a:rPr>
              <a:t>只要场源电荷确定下来，场源电荷周围形成的电场也就确定下来，电场中某点的场强</a:t>
            </a:r>
            <a:r>
              <a:rPr lang="en-US" altLang="zh-CN" sz="2800" b="1" i="1">
                <a:latin typeface="黑体" pitchFamily="2" charset="-122"/>
                <a:ea typeface="黑体" pitchFamily="2" charset="-122"/>
              </a:rPr>
              <a:t>E</a:t>
            </a:r>
            <a:r>
              <a:rPr lang="zh-CN" altLang="zh-CN" sz="2800" b="1">
                <a:latin typeface="黑体" pitchFamily="2" charset="-122"/>
                <a:ea typeface="黑体" pitchFamily="2" charset="-122"/>
              </a:rPr>
              <a:t>与该点放不放检验电荷</a:t>
            </a:r>
            <a:r>
              <a:rPr lang="zh-CN" altLang="zh-CN" sz="2800" b="1">
                <a:solidFill>
                  <a:srgbClr val="FF0000"/>
                </a:solidFill>
                <a:latin typeface="黑体" pitchFamily="2" charset="-122"/>
                <a:ea typeface="黑体" pitchFamily="2" charset="-122"/>
              </a:rPr>
              <a:t>无关</a:t>
            </a:r>
            <a:r>
              <a:rPr lang="zh-CN" altLang="zh-CN" sz="2800" b="1">
                <a:latin typeface="黑体" pitchFamily="2" charset="-122"/>
                <a:ea typeface="黑体" pitchFamily="2" charset="-122"/>
              </a:rPr>
              <a:t>．</a:t>
            </a:r>
            <a:endParaRPr lang="zh-CN" altLang="en-US" sz="2800" b="1">
              <a:solidFill>
                <a:srgbClr val="FF0000"/>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762000" y="533400"/>
          <a:ext cx="7340600" cy="1563688"/>
        </p:xfrm>
        <a:graphic>
          <a:graphicData uri="http://schemas.openxmlformats.org/presentationml/2006/ole">
            <mc:AlternateContent xmlns:mc="http://schemas.openxmlformats.org/markup-compatibility/2006">
              <mc:Choice xmlns:v="urn:schemas-microsoft-com:vml" Requires="v">
                <p:oleObj spid="_x0000_s40983" name="文档" r:id="rId3" imgW="2782042" imgH="594198" progId="Word.Document.8">
                  <p:embed/>
                </p:oleObj>
              </mc:Choice>
              <mc:Fallback>
                <p:oleObj name="文档" r:id="rId3" imgW="2782042" imgH="59419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33400"/>
                        <a:ext cx="73406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00" name="Group 24"/>
          <p:cNvGraphicFramePr>
            <a:graphicFrameLocks noGrp="1"/>
          </p:cNvGraphicFramePr>
          <p:nvPr/>
        </p:nvGraphicFramePr>
        <p:xfrm>
          <a:off x="1116013" y="3068638"/>
          <a:ext cx="6985000" cy="2927350"/>
        </p:xfrm>
        <a:graphic>
          <a:graphicData uri="http://schemas.openxmlformats.org/drawingml/2006/table">
            <a:tbl>
              <a:tblPr/>
              <a:tblGrid>
                <a:gridCol w="1746250"/>
                <a:gridCol w="2481262"/>
                <a:gridCol w="2757488"/>
              </a:tblGrid>
              <a:tr h="869950">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r"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比较项</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p>
                      <a:pPr marL="0" marR="0" lvl="0" indent="0" algn="l"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名称　　　</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定义</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大小要求</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90638">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试探电荷</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用来检验电场是否存在及其强弱分布情况的电荷</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尺寸和电量必须充分小，放入电场后，不影响原电场</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场源电荷</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激发出电场的电荷</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5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cs typeface="Times New Roman" pitchFamily="18" charset="0"/>
                        </a:rPr>
                        <a:t>无要求，可大可小</a:t>
                      </a:r>
                      <a:endParaRPr kumimoji="0" lang="zh-CN" altLang="en-US" sz="18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982" name="文本占位符 1"/>
          <p:cNvSpPr>
            <a:spLocks/>
          </p:cNvSpPr>
          <p:nvPr/>
        </p:nvSpPr>
        <p:spPr bwMode="auto">
          <a:xfrm>
            <a:off x="228600" y="2060575"/>
            <a:ext cx="49911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30000"/>
              </a:lnSpc>
              <a:spcBef>
                <a:spcPct val="20000"/>
              </a:spcBef>
              <a:buClr>
                <a:schemeClr val="folHlink"/>
              </a:buClr>
              <a:buSzPct val="85000"/>
              <a:buFont typeface="Wingdings 2" pitchFamily="18" charset="2"/>
              <a:buNone/>
            </a:pPr>
            <a:r>
              <a:rPr lang="zh-CN" altLang="en-US" sz="3600">
                <a:solidFill>
                  <a:srgbClr val="FF0000"/>
                </a:solidFill>
                <a:latin typeface="黑体" pitchFamily="2" charset="-122"/>
                <a:ea typeface="黑体" pitchFamily="2" charset="-122"/>
                <a:cs typeface="Times New Roman" pitchFamily="18" charset="0"/>
              </a:rPr>
              <a:t>（</a:t>
            </a:r>
            <a:r>
              <a:rPr lang="en-US" altLang="zh-CN" sz="3600">
                <a:solidFill>
                  <a:srgbClr val="FF0000"/>
                </a:solidFill>
                <a:latin typeface="黑体" pitchFamily="2" charset="-122"/>
                <a:ea typeface="黑体" pitchFamily="2" charset="-122"/>
                <a:cs typeface="Times New Roman" pitchFamily="18" charset="0"/>
              </a:rPr>
              <a:t>4</a:t>
            </a:r>
            <a:r>
              <a:rPr lang="zh-CN" altLang="en-US" sz="3600">
                <a:solidFill>
                  <a:srgbClr val="FF0000"/>
                </a:solidFill>
                <a:latin typeface="黑体" pitchFamily="2" charset="-122"/>
                <a:ea typeface="黑体" pitchFamily="2" charset="-122"/>
                <a:cs typeface="Times New Roman" pitchFamily="18" charset="0"/>
              </a:rPr>
              <a:t>）两个电荷的比较</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占位符 1"/>
          <p:cNvSpPr>
            <a:spLocks noGrp="1"/>
          </p:cNvSpPr>
          <p:nvPr>
            <p:ph type="body" sz="quarter" idx="4294967295"/>
          </p:nvPr>
        </p:nvSpPr>
        <p:spPr>
          <a:xfrm>
            <a:off x="381000" y="838200"/>
            <a:ext cx="8583613" cy="5078413"/>
          </a:xfrm>
        </p:spPr>
        <p:txBody>
          <a:bodyPr>
            <a:spAutoFit/>
          </a:bodyPr>
          <a:lstStyle/>
          <a:p>
            <a:pPr eaLnBrk="1" hangingPunct="1"/>
            <a:r>
              <a:rPr lang="en-US" altLang="zh-CN" sz="3600" smtClean="0">
                <a:latin typeface="黑体" pitchFamily="2" charset="-122"/>
                <a:ea typeface="黑体" pitchFamily="2" charset="-122"/>
                <a:cs typeface="Times New Roman" pitchFamily="18" charset="0"/>
              </a:rPr>
              <a:t>3</a:t>
            </a:r>
            <a:r>
              <a:rPr lang="zh-CN" altLang="en-US" sz="3600" smtClean="0">
                <a:latin typeface="黑体" pitchFamily="2" charset="-122"/>
                <a:ea typeface="黑体" pitchFamily="2" charset="-122"/>
                <a:cs typeface="Times New Roman" pitchFamily="18" charset="0"/>
              </a:rPr>
              <a:t>．</a:t>
            </a:r>
            <a:r>
              <a:rPr lang="zh-CN" altLang="en-US" sz="3600" i="1" smtClean="0">
                <a:solidFill>
                  <a:srgbClr val="FF0000"/>
                </a:solidFill>
                <a:latin typeface="黑体" pitchFamily="2" charset="-122"/>
                <a:ea typeface="黑体" pitchFamily="2" charset="-122"/>
                <a:cs typeface="Times New Roman" pitchFamily="18" charset="0"/>
              </a:rPr>
              <a:t>电场的基本性质</a:t>
            </a:r>
            <a:r>
              <a:rPr lang="zh-CN" altLang="en-US" sz="3600" smtClean="0">
                <a:latin typeface="黑体" pitchFamily="2" charset="-122"/>
                <a:ea typeface="黑体" pitchFamily="2" charset="-122"/>
                <a:cs typeface="Times New Roman" pitchFamily="18" charset="0"/>
              </a:rPr>
              <a:t>是对放入其中的电荷</a:t>
            </a:r>
          </a:p>
          <a:p>
            <a:pPr eaLnBrk="1" hangingPunct="1"/>
            <a:r>
              <a:rPr lang="zh-CN" altLang="en-US" sz="3600" smtClean="0">
                <a:latin typeface="黑体" pitchFamily="2" charset="-122"/>
                <a:ea typeface="黑体" pitchFamily="2" charset="-122"/>
                <a:cs typeface="Times New Roman" pitchFamily="18" charset="0"/>
              </a:rPr>
              <a:t>有</a:t>
            </a:r>
            <a:r>
              <a:rPr lang="en-US" altLang="zh-CN" sz="3600" smtClean="0">
                <a:latin typeface="黑体" pitchFamily="2" charset="-122"/>
                <a:ea typeface="黑体" pitchFamily="2" charset="-122"/>
                <a:cs typeface="Times New Roman" pitchFamily="18" charset="0"/>
              </a:rPr>
              <a:t>_____</a:t>
            </a:r>
            <a:r>
              <a:rPr lang="zh-CN" altLang="en-US" sz="3600" smtClean="0">
                <a:latin typeface="黑体" pitchFamily="2" charset="-122"/>
                <a:ea typeface="黑体" pitchFamily="2" charset="-122"/>
                <a:cs typeface="Times New Roman" pitchFamily="18" charset="0"/>
              </a:rPr>
              <a:t>的作用．</a:t>
            </a:r>
          </a:p>
          <a:p>
            <a:pPr eaLnBrk="1" hangingPunct="1"/>
            <a:r>
              <a:rPr lang="zh-CN" altLang="en-US" sz="3600" smtClean="0">
                <a:latin typeface="黑体" pitchFamily="2" charset="-122"/>
                <a:ea typeface="黑体" pitchFamily="2" charset="-122"/>
                <a:cs typeface="Times New Roman" pitchFamily="18" charset="0"/>
              </a:rPr>
              <a:t>二、电场强度</a:t>
            </a:r>
            <a:endParaRPr lang="zh-CN" altLang="en-US" sz="3600" smtClean="0">
              <a:latin typeface="黑体" pitchFamily="2" charset="-122"/>
              <a:ea typeface="黑体" pitchFamily="2" charset="-122"/>
              <a:cs typeface="Courier New" pitchFamily="49" charset="0"/>
            </a:endParaRPr>
          </a:p>
          <a:p>
            <a:pPr eaLnBrk="1" hangingPunct="1"/>
            <a:r>
              <a:rPr lang="en-US" altLang="zh-CN" sz="3600" smtClean="0">
                <a:latin typeface="黑体" pitchFamily="2" charset="-122"/>
                <a:ea typeface="黑体" pitchFamily="2" charset="-122"/>
                <a:cs typeface="Courier New" pitchFamily="49" charset="0"/>
              </a:rPr>
              <a:t>1</a:t>
            </a:r>
            <a:r>
              <a:rPr lang="zh-CN" altLang="en-US" sz="3600" smtClean="0">
                <a:latin typeface="黑体" pitchFamily="2" charset="-122"/>
                <a:ea typeface="黑体" pitchFamily="2" charset="-122"/>
                <a:cs typeface="Times New Roman" pitchFamily="18" charset="0"/>
              </a:rPr>
              <a:t>．定义：放入电场中某一点的检验电荷受到的</a:t>
            </a:r>
          </a:p>
          <a:p>
            <a:pPr eaLnBrk="1" hangingPunct="1"/>
            <a:r>
              <a:rPr lang="zh-CN" altLang="en-US" sz="3600" smtClean="0">
                <a:latin typeface="黑体" pitchFamily="2" charset="-122"/>
                <a:ea typeface="黑体" pitchFamily="2" charset="-122"/>
                <a:cs typeface="Times New Roman" pitchFamily="18" charset="0"/>
              </a:rPr>
              <a:t>静电力跟它的电荷量的</a:t>
            </a:r>
            <a:r>
              <a:rPr lang="en-US" altLang="zh-CN" sz="3600" smtClean="0">
                <a:latin typeface="黑体" pitchFamily="2" charset="-122"/>
                <a:ea typeface="黑体" pitchFamily="2" charset="-122"/>
                <a:cs typeface="Times New Roman" pitchFamily="18" charset="0"/>
              </a:rPr>
              <a:t>______</a:t>
            </a:r>
            <a:r>
              <a:rPr lang="zh-CN" altLang="en-US" sz="3600" smtClean="0">
                <a:latin typeface="黑体" pitchFamily="2" charset="-122"/>
                <a:ea typeface="黑体" pitchFamily="2" charset="-122"/>
                <a:cs typeface="Times New Roman" pitchFamily="18" charset="0"/>
              </a:rPr>
              <a:t>，叫做该点的电场强度．</a:t>
            </a:r>
            <a:endParaRPr lang="zh-CN" altLang="en-US" sz="3600" smtClean="0">
              <a:latin typeface="黑体" pitchFamily="2" charset="-122"/>
              <a:ea typeface="黑体" pitchFamily="2" charset="-122"/>
              <a:cs typeface="Courier New" pitchFamily="49" charset="0"/>
            </a:endParaRPr>
          </a:p>
          <a:p>
            <a:pPr eaLnBrk="1" hangingPunct="1"/>
            <a:r>
              <a:rPr lang="en-US" altLang="zh-CN" sz="3600" smtClean="0">
                <a:latin typeface="黑体" pitchFamily="2" charset="-122"/>
                <a:ea typeface="黑体" pitchFamily="2" charset="-122"/>
                <a:cs typeface="Times New Roman" pitchFamily="18" charset="0"/>
              </a:rPr>
              <a:t>2</a:t>
            </a:r>
            <a:r>
              <a:rPr lang="zh-CN" altLang="en-US" sz="3600" smtClean="0">
                <a:latin typeface="黑体" pitchFamily="2" charset="-122"/>
                <a:ea typeface="黑体" pitchFamily="2" charset="-122"/>
                <a:cs typeface="Times New Roman" pitchFamily="18" charset="0"/>
              </a:rPr>
              <a:t>．公式：</a:t>
            </a:r>
            <a:r>
              <a:rPr lang="en-US" altLang="zh-CN" sz="3600" i="1" smtClean="0">
                <a:latin typeface="黑体" pitchFamily="2" charset="-122"/>
                <a:ea typeface="黑体" pitchFamily="2" charset="-122"/>
                <a:cs typeface="Times New Roman" pitchFamily="18" charset="0"/>
              </a:rPr>
              <a:t>E</a:t>
            </a:r>
            <a:r>
              <a:rPr lang="zh-CN" altLang="en-US" sz="3600" smtClean="0">
                <a:latin typeface="黑体" pitchFamily="2" charset="-122"/>
                <a:ea typeface="黑体" pitchFamily="2" charset="-122"/>
                <a:cs typeface="Times New Roman" pitchFamily="18" charset="0"/>
              </a:rPr>
              <a:t>＝</a:t>
            </a:r>
            <a:r>
              <a:rPr lang="en-US" altLang="zh-CN" sz="3600" smtClean="0">
                <a:latin typeface="黑体" pitchFamily="2" charset="-122"/>
                <a:ea typeface="黑体" pitchFamily="2" charset="-122"/>
                <a:cs typeface="Times New Roman" pitchFamily="18" charset="0"/>
              </a:rPr>
              <a:t>_____________.</a:t>
            </a:r>
          </a:p>
        </p:txBody>
      </p:sp>
      <p:sp>
        <p:nvSpPr>
          <p:cNvPr id="3" name="TextBox 2"/>
          <p:cNvSpPr txBox="1">
            <a:spLocks noChangeArrowheads="1"/>
          </p:cNvSpPr>
          <p:nvPr/>
        </p:nvSpPr>
        <p:spPr bwMode="auto">
          <a:xfrm>
            <a:off x="1484313" y="1484313"/>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3200" b="1">
                <a:solidFill>
                  <a:srgbClr val="FF0000"/>
                </a:solidFill>
                <a:latin typeface="Times New Roman" pitchFamily="18" charset="0"/>
                <a:ea typeface="黑体" pitchFamily="2" charset="-122"/>
                <a:cs typeface="Times New Roman" pitchFamily="18" charset="0"/>
              </a:rPr>
              <a:t>力</a:t>
            </a:r>
            <a:endParaRPr lang="zh-CN" altLang="en-US" sz="3200" b="1">
              <a:latin typeface="Times New Roman" pitchFamily="18" charset="0"/>
              <a:ea typeface="黑体" pitchFamily="2" charset="-122"/>
              <a:cs typeface="Times New Roman" pitchFamily="18" charset="0"/>
            </a:endParaRPr>
          </a:p>
        </p:txBody>
      </p:sp>
      <p:sp>
        <p:nvSpPr>
          <p:cNvPr id="4" name="TextBox 3"/>
          <p:cNvSpPr txBox="1">
            <a:spLocks noChangeArrowheads="1"/>
          </p:cNvSpPr>
          <p:nvPr/>
        </p:nvSpPr>
        <p:spPr bwMode="auto">
          <a:xfrm>
            <a:off x="4140200" y="5157788"/>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lang="zh-CN" altLang="en-US" sz="3200" b="1">
                <a:solidFill>
                  <a:srgbClr val="FF0000"/>
                </a:solidFill>
                <a:latin typeface="Times New Roman" pitchFamily="18" charset="0"/>
                <a:ea typeface="黑体" pitchFamily="2" charset="-122"/>
                <a:cs typeface="Times New Roman" pitchFamily="18" charset="0"/>
              </a:rPr>
              <a:t>比值</a:t>
            </a:r>
          </a:p>
        </p:txBody>
      </p:sp>
      <p:graphicFrame>
        <p:nvGraphicFramePr>
          <p:cNvPr id="1026" name="Object 2"/>
          <p:cNvGraphicFramePr>
            <a:graphicFrameLocks noChangeAspect="1"/>
          </p:cNvGraphicFramePr>
          <p:nvPr/>
        </p:nvGraphicFramePr>
        <p:xfrm>
          <a:off x="5651500" y="3789363"/>
          <a:ext cx="889000" cy="976312"/>
        </p:xfrm>
        <a:graphic>
          <a:graphicData uri="http://schemas.openxmlformats.org/presentationml/2006/ole">
            <mc:AlternateContent xmlns:mc="http://schemas.openxmlformats.org/markup-compatibility/2006">
              <mc:Choice xmlns:v="urn:schemas-microsoft-com:vml" Requires="v">
                <p:oleObj spid="_x0000_s5126" name="Document" r:id="rId3" imgW="899289" imgH="990897" progId="Word.Document.8">
                  <p:embed/>
                </p:oleObj>
              </mc:Choice>
              <mc:Fallback>
                <p:oleObj name="Document" r:id="rId3" imgW="899289" imgH="99089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789363"/>
                        <a:ext cx="889000"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1"/>
          <p:cNvSpPr>
            <a:spLocks noGrp="1"/>
          </p:cNvSpPr>
          <p:nvPr>
            <p:ph type="body" sz="quarter" idx="4294967295"/>
          </p:nvPr>
        </p:nvSpPr>
        <p:spPr>
          <a:xfrm>
            <a:off x="304800" y="333375"/>
            <a:ext cx="6096000" cy="725488"/>
          </a:xfrm>
        </p:spPr>
        <p:txBody>
          <a:bodyPr>
            <a:spAutoFit/>
          </a:bodyPr>
          <a:lstStyle/>
          <a:p>
            <a:pPr eaLnBrk="1" hangingPunct="1">
              <a:lnSpc>
                <a:spcPct val="130000"/>
              </a:lnSpc>
            </a:pPr>
            <a:r>
              <a:rPr lang="en-US" altLang="zh-CN" smtClean="0">
                <a:solidFill>
                  <a:srgbClr val="FF0000"/>
                </a:solidFill>
                <a:latin typeface="黑体" pitchFamily="2" charset="-122"/>
                <a:ea typeface="黑体" pitchFamily="2" charset="-122"/>
                <a:cs typeface="Times New Roman" pitchFamily="18" charset="0"/>
              </a:rPr>
              <a:t>2</a:t>
            </a:r>
            <a:r>
              <a:rPr lang="zh-CN" altLang="en-US" smtClean="0">
                <a:solidFill>
                  <a:srgbClr val="FF0000"/>
                </a:solidFill>
                <a:latin typeface="黑体" pitchFamily="2" charset="-122"/>
                <a:ea typeface="黑体" pitchFamily="2" charset="-122"/>
                <a:cs typeface="Times New Roman" pitchFamily="18" charset="0"/>
              </a:rPr>
              <a:t>．两个场强公式的比较</a:t>
            </a:r>
          </a:p>
        </p:txBody>
      </p:sp>
      <p:pic>
        <p:nvPicPr>
          <p:cNvPr id="41987" name="Picture 2"/>
          <p:cNvPicPr>
            <a:picLocks noChangeAspect="1" noChangeArrowheads="1"/>
          </p:cNvPicPr>
          <p:nvPr/>
        </p:nvPicPr>
        <p:blipFill>
          <a:blip r:embed="rId2">
            <a:clrChange>
              <a:clrFrom>
                <a:srgbClr val="FFFFFF"/>
              </a:clrFrom>
              <a:clrTo>
                <a:srgbClr val="FFFFFF">
                  <a:alpha val="0"/>
                </a:srgbClr>
              </a:clrTo>
            </a:clrChange>
            <a:lum bright="-100000"/>
            <a:extLst>
              <a:ext uri="{28A0092B-C50C-407E-A947-70E740481C1C}">
                <a14:useLocalDpi xmlns:a14="http://schemas.microsoft.com/office/drawing/2010/main" val="0"/>
              </a:ext>
            </a:extLst>
          </a:blip>
          <a:srcRect/>
          <a:stretch>
            <a:fillRect/>
          </a:stretch>
        </p:blipFill>
        <p:spPr bwMode="auto">
          <a:xfrm>
            <a:off x="762000" y="1219200"/>
            <a:ext cx="7391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1"/>
          <p:cNvSpPr>
            <a:spLocks noGrp="1"/>
          </p:cNvSpPr>
          <p:nvPr>
            <p:ph type="body" sz="quarter" idx="4294967295"/>
          </p:nvPr>
        </p:nvSpPr>
        <p:spPr>
          <a:xfrm>
            <a:off x="304800" y="476250"/>
            <a:ext cx="8229600" cy="6083300"/>
          </a:xfrm>
        </p:spPr>
        <p:txBody>
          <a:bodyPr>
            <a:spAutoFit/>
          </a:bodyPr>
          <a:lstStyle/>
          <a:p>
            <a:pPr eaLnBrk="1" hangingPunct="1">
              <a:lnSpc>
                <a:spcPct val="130000"/>
              </a:lnSpc>
            </a:pPr>
            <a:r>
              <a:rPr lang="zh-CN" altLang="en-US" smtClean="0">
                <a:latin typeface="黑体" pitchFamily="2" charset="-122"/>
                <a:ea typeface="黑体" pitchFamily="2" charset="-122"/>
                <a:cs typeface="Times New Roman" pitchFamily="18" charset="0"/>
              </a:rPr>
              <a:t>二、电场线</a:t>
            </a:r>
          </a:p>
          <a:p>
            <a:pPr eaLnBrk="1" hangingPunct="1">
              <a:lnSpc>
                <a:spcPct val="130000"/>
              </a:lnSpc>
            </a:pPr>
            <a:r>
              <a:rPr lang="en-US" altLang="zh-CN" smtClean="0">
                <a:latin typeface="黑体" pitchFamily="2" charset="-122"/>
                <a:ea typeface="黑体" pitchFamily="2" charset="-122"/>
                <a:cs typeface="Times New Roman" pitchFamily="18" charset="0"/>
              </a:rPr>
              <a:t>1</a:t>
            </a:r>
            <a:r>
              <a:rPr lang="zh-CN" altLang="en-US" smtClean="0">
                <a:latin typeface="黑体" pitchFamily="2" charset="-122"/>
                <a:ea typeface="黑体" pitchFamily="2" charset="-122"/>
                <a:cs typeface="Times New Roman" pitchFamily="18" charset="0"/>
              </a:rPr>
              <a:t>．电场线的四个特点</a:t>
            </a:r>
          </a:p>
          <a:p>
            <a:pPr eaLnBrk="1" hangingPunct="1">
              <a:lnSpc>
                <a:spcPct val="130000"/>
              </a:lnSpc>
            </a:pPr>
            <a:r>
              <a:rPr lang="en-US" altLang="zh-CN" smtClean="0">
                <a:latin typeface="黑体" pitchFamily="2" charset="-122"/>
                <a:ea typeface="黑体" pitchFamily="2" charset="-122"/>
                <a:cs typeface="Times New Roman" pitchFamily="18" charset="0"/>
              </a:rPr>
              <a:t>(1)</a:t>
            </a:r>
            <a:r>
              <a:rPr lang="zh-CN" altLang="en-US" smtClean="0">
                <a:latin typeface="黑体" pitchFamily="2" charset="-122"/>
                <a:ea typeface="黑体" pitchFamily="2" charset="-122"/>
                <a:cs typeface="Times New Roman" pitchFamily="18" charset="0"/>
              </a:rPr>
              <a:t>电场线不是电场里实际存在的线，而是为形象地描述电场而假想的线，因此电场线是一种理想化模型．</a:t>
            </a:r>
          </a:p>
          <a:p>
            <a:pPr eaLnBrk="1" hangingPunct="1">
              <a:lnSpc>
                <a:spcPct val="130000"/>
              </a:lnSpc>
            </a:pPr>
            <a:r>
              <a:rPr lang="en-US" altLang="zh-CN" smtClean="0">
                <a:latin typeface="黑体" pitchFamily="2" charset="-122"/>
                <a:ea typeface="黑体" pitchFamily="2" charset="-122"/>
                <a:cs typeface="Times New Roman" pitchFamily="18" charset="0"/>
              </a:rPr>
              <a:t>(2)</a:t>
            </a:r>
            <a:r>
              <a:rPr lang="zh-CN" altLang="en-US" smtClean="0">
                <a:latin typeface="黑体" pitchFamily="2" charset="-122"/>
                <a:ea typeface="黑体" pitchFamily="2" charset="-122"/>
                <a:cs typeface="Times New Roman" pitchFamily="18" charset="0"/>
              </a:rPr>
              <a:t>电场线始于正电荷，止于负电荷，在正电荷形成的电场中，电场线起于正电荷延伸到无穷远处；在负电荷形成的电场中，电场线起于无穷远处，止于负电荷．</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1"/>
          <p:cNvSpPr>
            <a:spLocks noGrp="1"/>
          </p:cNvSpPr>
          <p:nvPr>
            <p:ph type="body" sz="quarter" idx="4294967295"/>
          </p:nvPr>
        </p:nvSpPr>
        <p:spPr>
          <a:xfrm>
            <a:off x="446088" y="476250"/>
            <a:ext cx="8229600" cy="6102350"/>
          </a:xfrm>
        </p:spPr>
        <p:txBody>
          <a:bodyPr>
            <a:spAutoFit/>
          </a:bodyPr>
          <a:lstStyle/>
          <a:p>
            <a:pPr eaLnBrk="1" hangingPunct="1">
              <a:lnSpc>
                <a:spcPct val="105000"/>
              </a:lnSpc>
            </a:pPr>
            <a:r>
              <a:rPr lang="en-US" altLang="zh-CN" smtClean="0">
                <a:latin typeface="黑体" pitchFamily="2" charset="-122"/>
                <a:ea typeface="黑体" pitchFamily="2" charset="-122"/>
                <a:cs typeface="Times New Roman" pitchFamily="18" charset="0"/>
              </a:rPr>
              <a:t>(3)</a:t>
            </a:r>
            <a:r>
              <a:rPr lang="zh-CN" altLang="en-US" smtClean="0">
                <a:latin typeface="黑体" pitchFamily="2" charset="-122"/>
                <a:ea typeface="黑体" pitchFamily="2" charset="-122"/>
                <a:cs typeface="Times New Roman" pitchFamily="18" charset="0"/>
              </a:rPr>
              <a:t>电场线不闭合，不相交，也不是带电粒子的运动轨迹．</a:t>
            </a:r>
          </a:p>
          <a:p>
            <a:pPr eaLnBrk="1" hangingPunct="1">
              <a:lnSpc>
                <a:spcPct val="105000"/>
              </a:lnSpc>
            </a:pPr>
            <a:r>
              <a:rPr lang="en-US" altLang="zh-CN" smtClean="0">
                <a:latin typeface="黑体" pitchFamily="2" charset="-122"/>
                <a:ea typeface="黑体" pitchFamily="2" charset="-122"/>
                <a:cs typeface="Times New Roman" pitchFamily="18" charset="0"/>
              </a:rPr>
              <a:t>(4)</a:t>
            </a:r>
            <a:r>
              <a:rPr lang="zh-CN" altLang="en-US" smtClean="0">
                <a:latin typeface="黑体" pitchFamily="2" charset="-122"/>
                <a:ea typeface="黑体" pitchFamily="2" charset="-122"/>
                <a:cs typeface="Times New Roman" pitchFamily="18" charset="0"/>
              </a:rPr>
              <a:t>在同一电场里，电场线越密的地方，场强越大，电场线越稀的地方，场强越小</a:t>
            </a:r>
          </a:p>
          <a:p>
            <a:pPr eaLnBrk="1" hangingPunct="1">
              <a:lnSpc>
                <a:spcPct val="105000"/>
              </a:lnSpc>
            </a:pPr>
            <a:r>
              <a:rPr lang="en-US" altLang="zh-CN" smtClean="0">
                <a:latin typeface="黑体" pitchFamily="2" charset="-122"/>
                <a:ea typeface="黑体" pitchFamily="2" charset="-122"/>
                <a:cs typeface="Times New Roman" pitchFamily="18" charset="0"/>
              </a:rPr>
              <a:t>2</a:t>
            </a:r>
            <a:r>
              <a:rPr lang="zh-CN" altLang="en-US" smtClean="0">
                <a:latin typeface="黑体" pitchFamily="2" charset="-122"/>
                <a:ea typeface="黑体" pitchFamily="2" charset="-122"/>
                <a:cs typeface="Times New Roman" pitchFamily="18" charset="0"/>
              </a:rPr>
              <a:t>．电场线认识的两个误区</a:t>
            </a:r>
          </a:p>
          <a:p>
            <a:pPr eaLnBrk="1" hangingPunct="1">
              <a:lnSpc>
                <a:spcPct val="105000"/>
              </a:lnSpc>
            </a:pPr>
            <a:r>
              <a:rPr lang="en-US" altLang="zh-CN" smtClean="0">
                <a:latin typeface="黑体" pitchFamily="2" charset="-122"/>
                <a:ea typeface="黑体" pitchFamily="2" charset="-122"/>
                <a:cs typeface="Times New Roman" pitchFamily="18" charset="0"/>
              </a:rPr>
              <a:t>(1)</a:t>
            </a:r>
            <a:r>
              <a:rPr lang="zh-CN" altLang="en-US" i="1" smtClean="0">
                <a:solidFill>
                  <a:srgbClr val="3333FF"/>
                </a:solidFill>
                <a:latin typeface="黑体" pitchFamily="2" charset="-122"/>
                <a:ea typeface="黑体" pitchFamily="2" charset="-122"/>
                <a:cs typeface="Times New Roman" pitchFamily="18" charset="0"/>
              </a:rPr>
              <a:t>误认为</a:t>
            </a:r>
            <a:r>
              <a:rPr lang="zh-CN" altLang="en-US" smtClean="0">
                <a:latin typeface="黑体" pitchFamily="2" charset="-122"/>
                <a:ea typeface="黑体" pitchFamily="2" charset="-122"/>
                <a:cs typeface="Times New Roman" pitchFamily="18" charset="0"/>
              </a:rPr>
              <a:t>电场线客观存在．电场中实际</a:t>
            </a:r>
            <a:r>
              <a:rPr lang="zh-CN" altLang="en-US" smtClean="0">
                <a:solidFill>
                  <a:srgbClr val="FF0000"/>
                </a:solidFill>
                <a:latin typeface="黑体" pitchFamily="2" charset="-122"/>
                <a:ea typeface="黑体" pitchFamily="2" charset="-122"/>
                <a:cs typeface="Times New Roman" pitchFamily="18" charset="0"/>
              </a:rPr>
              <a:t>并不存在电场线，</a:t>
            </a:r>
            <a:r>
              <a:rPr lang="zh-CN" altLang="en-US" smtClean="0">
                <a:latin typeface="黑体" pitchFamily="2" charset="-122"/>
                <a:ea typeface="黑体" pitchFamily="2" charset="-122"/>
                <a:cs typeface="Times New Roman" pitchFamily="18" charset="0"/>
              </a:rPr>
              <a:t>电场线是形象描述电场的有效工具，用虚拟的图线描述抽象的物理概念的做法是科学研究中一种重要的思想方法．</a:t>
            </a:r>
          </a:p>
          <a:p>
            <a:pPr eaLnBrk="1" hangingPunct="1">
              <a:lnSpc>
                <a:spcPct val="105000"/>
              </a:lnSpc>
            </a:pPr>
            <a:r>
              <a:rPr lang="en-US" altLang="zh-CN" smtClean="0">
                <a:latin typeface="黑体" pitchFamily="2" charset="-122"/>
                <a:ea typeface="黑体" pitchFamily="2" charset="-122"/>
                <a:cs typeface="Times New Roman" pitchFamily="18" charset="0"/>
              </a:rPr>
              <a:t>(2)</a:t>
            </a:r>
            <a:r>
              <a:rPr lang="zh-CN" altLang="en-US" i="1" smtClean="0">
                <a:solidFill>
                  <a:srgbClr val="3333FF"/>
                </a:solidFill>
                <a:latin typeface="黑体" pitchFamily="2" charset="-122"/>
                <a:ea typeface="黑体" pitchFamily="2" charset="-122"/>
                <a:cs typeface="Times New Roman" pitchFamily="18" charset="0"/>
              </a:rPr>
              <a:t>误认为</a:t>
            </a:r>
            <a:r>
              <a:rPr lang="zh-CN" altLang="en-US" smtClean="0">
                <a:latin typeface="黑体" pitchFamily="2" charset="-122"/>
                <a:ea typeface="黑体" pitchFamily="2" charset="-122"/>
                <a:cs typeface="Times New Roman" pitchFamily="18" charset="0"/>
              </a:rPr>
              <a:t>电场线就是电荷的运动轨迹．</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1"/>
          <p:cNvSpPr>
            <a:spLocks noGrp="1"/>
          </p:cNvSpPr>
          <p:nvPr>
            <p:ph type="body" sz="quarter" idx="4294967295"/>
          </p:nvPr>
        </p:nvSpPr>
        <p:spPr>
          <a:xfrm>
            <a:off x="214313" y="404813"/>
            <a:ext cx="8534400" cy="647700"/>
          </a:xfrm>
        </p:spPr>
        <p:txBody>
          <a:bodyPr>
            <a:spAutoFit/>
          </a:bodyPr>
          <a:lstStyle/>
          <a:p>
            <a:pPr eaLnBrk="1" hangingPunct="1">
              <a:lnSpc>
                <a:spcPct val="130000"/>
              </a:lnSpc>
            </a:pPr>
            <a:r>
              <a:rPr lang="en-US" altLang="zh-CN" sz="2800" smtClean="0">
                <a:solidFill>
                  <a:srgbClr val="FF0000"/>
                </a:solidFill>
                <a:cs typeface="Times New Roman" pitchFamily="18" charset="0"/>
              </a:rPr>
              <a:t>①</a:t>
            </a:r>
            <a:r>
              <a:rPr lang="zh-CN" altLang="en-US" sz="2800" smtClean="0">
                <a:solidFill>
                  <a:srgbClr val="FF0000"/>
                </a:solidFill>
                <a:cs typeface="Times New Roman" pitchFamily="18" charset="0"/>
              </a:rPr>
              <a:t>电场线与带电粒子在电场中的运动轨迹的比较</a:t>
            </a:r>
          </a:p>
        </p:txBody>
      </p:sp>
      <p:graphicFrame>
        <p:nvGraphicFramePr>
          <p:cNvPr id="56343" name="Group 23"/>
          <p:cNvGraphicFramePr>
            <a:graphicFrameLocks noGrp="1"/>
          </p:cNvGraphicFramePr>
          <p:nvPr/>
        </p:nvGraphicFramePr>
        <p:xfrm>
          <a:off x="457200" y="1677988"/>
          <a:ext cx="8229600" cy="4279900"/>
        </p:xfrm>
        <a:graphic>
          <a:graphicData uri="http://schemas.openxmlformats.org/drawingml/2006/table">
            <a:tbl>
              <a:tblPr/>
              <a:tblGrid>
                <a:gridCol w="1181100"/>
                <a:gridCol w="3695700"/>
                <a:gridCol w="3352800"/>
              </a:tblGrid>
              <a:tr h="475544">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电场线</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运动轨迹</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26633">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客</a:t>
                      </a:r>
                      <a:r>
                        <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rPr>
                        <a:t>   </a:t>
                      </a:r>
                    </a:p>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观</a:t>
                      </a:r>
                      <a:endPar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endParaRPr>
                    </a:p>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性</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电场中并不存在，是为研究电场方便而人为引入的</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粒子在电场中的运动轨迹是客观存在的</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77723">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切</a:t>
                      </a:r>
                      <a:r>
                        <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rPr>
                        <a:t> </a:t>
                      </a:r>
                    </a:p>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线</a:t>
                      </a:r>
                      <a:endPar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endParaRPr>
                    </a:p>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意</a:t>
                      </a:r>
                      <a:endParaRPr kumimoji="0" lang="zh-CN" altLang="en-US" sz="2400" b="0" i="0" u="none" strike="noStrike" cap="none" normalizeH="0" baseline="0" smtClean="0">
                        <a:ln>
                          <a:noFill/>
                        </a:ln>
                        <a:solidFill>
                          <a:schemeClr val="tx1"/>
                        </a:solidFill>
                        <a:effectLst/>
                        <a:latin typeface="Arial" charset="0"/>
                        <a:ea typeface="黑体" pitchFamily="2" charset="-122"/>
                        <a:cs typeface="Times New Roman" pitchFamily="18" charset="0"/>
                      </a:endParaRPr>
                    </a:p>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义</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曲线上各点的切线方向即为该点的场强方向，同时也是正电荷在该点的受力方向，即正电荷在该点产生加速度的方向</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28650">
                        <a:spcBef>
                          <a:spcPct val="20000"/>
                        </a:spcBef>
                        <a:buClr>
                          <a:schemeClr val="folHlink"/>
                        </a:buClr>
                        <a:buSzPct val="85000"/>
                        <a:buFont typeface="Wingdings 2" pitchFamily="18" charset="2"/>
                        <a:defRPr sz="2800">
                          <a:solidFill>
                            <a:schemeClr val="tx1"/>
                          </a:solidFill>
                          <a:latin typeface="Arial" charset="0"/>
                          <a:ea typeface="宋体" pitchFamily="2" charset="-122"/>
                        </a:defRPr>
                      </a:lvl1pPr>
                      <a:lvl2pPr marL="808038">
                        <a:spcBef>
                          <a:spcPct val="20000"/>
                        </a:spcBef>
                        <a:buClr>
                          <a:schemeClr val="hlink"/>
                        </a:buClr>
                        <a:buSzPct val="85000"/>
                        <a:buFont typeface="Wingdings" pitchFamily="2" charset="2"/>
                        <a:defRPr sz="2400">
                          <a:solidFill>
                            <a:schemeClr val="tx1"/>
                          </a:solidFill>
                          <a:latin typeface="Arial" charset="0"/>
                          <a:ea typeface="宋体" pitchFamily="2" charset="-122"/>
                        </a:defRPr>
                      </a:lvl2pPr>
                      <a:lvl3pPr marL="1273175">
                        <a:spcBef>
                          <a:spcPct val="20000"/>
                        </a:spcBef>
                        <a:buClr>
                          <a:schemeClr val="folHlink"/>
                        </a:buClr>
                        <a:buSzPct val="90000"/>
                        <a:buFont typeface="Wingdings 2" pitchFamily="18" charset="2"/>
                        <a:defRPr sz="2000">
                          <a:solidFill>
                            <a:schemeClr val="tx1"/>
                          </a:solidFill>
                          <a:latin typeface="Arial" charset="0"/>
                          <a:ea typeface="宋体" pitchFamily="2" charset="-122"/>
                        </a:defRPr>
                      </a:lvl3pPr>
                      <a:lvl4pPr marL="1681163">
                        <a:spcBef>
                          <a:spcPct val="20000"/>
                        </a:spcBef>
                        <a:buClr>
                          <a:schemeClr val="hlink"/>
                        </a:buClr>
                        <a:buSzPct val="90000"/>
                        <a:buFont typeface="Wingdings" pitchFamily="2" charset="2"/>
                        <a:defRPr>
                          <a:solidFill>
                            <a:schemeClr val="tx1"/>
                          </a:solidFill>
                          <a:latin typeface="Arial" charset="0"/>
                          <a:ea typeface="宋体" pitchFamily="2" charset="-122"/>
                        </a:defRPr>
                      </a:lvl4pPr>
                      <a:lvl5pPr marL="2089150">
                        <a:spcBef>
                          <a:spcPct val="20000"/>
                        </a:spcBef>
                        <a:buClr>
                          <a:schemeClr val="folHlink"/>
                        </a:buClr>
                        <a:buSzPct val="90000"/>
                        <a:buFont typeface="Wingdings 2" pitchFamily="18" charset="2"/>
                        <a:defRPr>
                          <a:solidFill>
                            <a:schemeClr val="tx1"/>
                          </a:solidFill>
                          <a:latin typeface="Arial" charset="0"/>
                          <a:ea typeface="宋体" pitchFamily="2" charset="-122"/>
                        </a:defRPr>
                      </a:lvl5pPr>
                      <a:lvl6pPr marL="25463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6pPr>
                      <a:lvl7pPr marL="30035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7pPr>
                      <a:lvl8pPr marL="34607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8pPr>
                      <a:lvl9pPr marL="3917950" fontAlgn="base">
                        <a:spcBef>
                          <a:spcPct val="20000"/>
                        </a:spcBef>
                        <a:spcAft>
                          <a:spcPct val="0"/>
                        </a:spcAft>
                        <a:buClr>
                          <a:schemeClr val="folHlink"/>
                        </a:buClr>
                        <a:buSzPct val="90000"/>
                        <a:buFont typeface="Wingdings 2" pitchFamily="18" charset="2"/>
                        <a:defRPr>
                          <a:solidFill>
                            <a:schemeClr val="tx1"/>
                          </a:solidFill>
                          <a:latin typeface="Arial" charset="0"/>
                          <a:ea typeface="宋体" pitchFamily="2" charset="-122"/>
                        </a:defRPr>
                      </a:lvl9pPr>
                    </a:lstStyle>
                    <a:p>
                      <a:pPr marL="0" marR="0" lvl="0" indent="628650" algn="l" defTabSz="914400" rtl="0" eaLnBrk="1" fontAlgn="base" latinLnBrk="0" hangingPunct="1">
                        <a:lnSpc>
                          <a:spcPct val="13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Arial" charset="0"/>
                          <a:ea typeface="黑体" pitchFamily="2" charset="-122"/>
                          <a:cs typeface="Times New Roman" pitchFamily="18" charset="0"/>
                        </a:rPr>
                        <a:t>轨迹上每一点的切线方向即为粒子在该点的速度方向，但加速度的方向与速度的方向不一定相同</a:t>
                      </a:r>
                      <a:endParaRPr kumimoji="0" lang="zh-CN" altLang="zh-CN" sz="2400" b="0" i="0" u="none" strike="noStrike" cap="none" normalizeH="0" baseline="0" smtClean="0">
                        <a:ln>
                          <a:noFill/>
                        </a:ln>
                        <a:solidFill>
                          <a:schemeClr val="tx1"/>
                        </a:solidFill>
                        <a:effectLst/>
                        <a:latin typeface="宋体" pitchFamily="2" charset="-122"/>
                        <a:ea typeface="黑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1"/>
          <p:cNvSpPr>
            <a:spLocks noGrp="1"/>
          </p:cNvSpPr>
          <p:nvPr>
            <p:ph type="body" sz="quarter" idx="4294967295"/>
          </p:nvPr>
        </p:nvSpPr>
        <p:spPr>
          <a:xfrm>
            <a:off x="446088" y="546100"/>
            <a:ext cx="8229600" cy="5546725"/>
          </a:xfrm>
        </p:spPr>
        <p:txBody>
          <a:bodyPr>
            <a:spAutoFit/>
          </a:bodyPr>
          <a:lstStyle/>
          <a:p>
            <a:pPr eaLnBrk="1" hangingPunct="1">
              <a:lnSpc>
                <a:spcPct val="130000"/>
              </a:lnSpc>
            </a:pPr>
            <a:r>
              <a:rPr lang="en-US" altLang="zh-CN" smtClean="0">
                <a:latin typeface="黑体" pitchFamily="2" charset="-122"/>
                <a:ea typeface="黑体" pitchFamily="2" charset="-122"/>
                <a:cs typeface="Times New Roman" pitchFamily="18" charset="0"/>
              </a:rPr>
              <a:t>②</a:t>
            </a:r>
            <a:r>
              <a:rPr lang="zh-CN" altLang="en-US" smtClean="0">
                <a:latin typeface="黑体" pitchFamily="2" charset="-122"/>
                <a:ea typeface="黑体" pitchFamily="2" charset="-122"/>
                <a:cs typeface="Times New Roman" pitchFamily="18" charset="0"/>
              </a:rPr>
              <a:t>电场线与带电粒子运动轨迹重合必备的条件</a:t>
            </a:r>
          </a:p>
          <a:p>
            <a:pPr eaLnBrk="1" hangingPunct="1">
              <a:lnSpc>
                <a:spcPct val="130000"/>
              </a:lnSpc>
            </a:pPr>
            <a:r>
              <a:rPr lang="en-US" altLang="zh-CN" smtClean="0">
                <a:latin typeface="黑体" pitchFamily="2" charset="-122"/>
                <a:ea typeface="黑体" pitchFamily="2" charset="-122"/>
                <a:cs typeface="Times New Roman" pitchFamily="18" charset="0"/>
              </a:rPr>
              <a:t>a</a:t>
            </a:r>
            <a:r>
              <a:rPr lang="zh-CN" altLang="en-US" smtClean="0">
                <a:latin typeface="黑体" pitchFamily="2" charset="-122"/>
                <a:ea typeface="黑体" pitchFamily="2" charset="-122"/>
                <a:cs typeface="Times New Roman" pitchFamily="18" charset="0"/>
              </a:rPr>
              <a:t>．电场线是直线；</a:t>
            </a:r>
          </a:p>
          <a:p>
            <a:pPr eaLnBrk="1" hangingPunct="1">
              <a:lnSpc>
                <a:spcPct val="130000"/>
              </a:lnSpc>
            </a:pPr>
            <a:r>
              <a:rPr lang="en-US" altLang="zh-CN" smtClean="0">
                <a:latin typeface="黑体" pitchFamily="2" charset="-122"/>
                <a:ea typeface="黑体" pitchFamily="2" charset="-122"/>
                <a:cs typeface="Times New Roman" pitchFamily="18" charset="0"/>
              </a:rPr>
              <a:t>b</a:t>
            </a:r>
            <a:r>
              <a:rPr lang="zh-CN" altLang="en-US" smtClean="0">
                <a:latin typeface="黑体" pitchFamily="2" charset="-122"/>
                <a:ea typeface="黑体" pitchFamily="2" charset="-122"/>
                <a:cs typeface="Times New Roman" pitchFamily="18" charset="0"/>
              </a:rPr>
              <a:t>．带电粒子只受电场力作用，或受其他力，但方向沿电场线所在直线；</a:t>
            </a:r>
          </a:p>
          <a:p>
            <a:pPr eaLnBrk="1" hangingPunct="1">
              <a:lnSpc>
                <a:spcPct val="130000"/>
              </a:lnSpc>
            </a:pPr>
            <a:r>
              <a:rPr lang="en-US" altLang="zh-CN" smtClean="0">
                <a:latin typeface="黑体" pitchFamily="2" charset="-122"/>
                <a:ea typeface="黑体" pitchFamily="2" charset="-122"/>
                <a:cs typeface="Times New Roman" pitchFamily="18" charset="0"/>
              </a:rPr>
              <a:t>c</a:t>
            </a:r>
            <a:r>
              <a:rPr lang="zh-CN" altLang="en-US" smtClean="0">
                <a:latin typeface="黑体" pitchFamily="2" charset="-122"/>
                <a:ea typeface="黑体" pitchFamily="2" charset="-122"/>
                <a:cs typeface="Times New Roman" pitchFamily="18" charset="0"/>
              </a:rPr>
              <a:t>．带电粒子初速度为零或初速度方向沿电场线所在的直线．</a:t>
            </a:r>
          </a:p>
          <a:p>
            <a:pPr eaLnBrk="1" hangingPunct="1">
              <a:lnSpc>
                <a:spcPct val="130000"/>
              </a:lnSpc>
            </a:pPr>
            <a:r>
              <a:rPr lang="en-US" altLang="zh-CN" smtClean="0">
                <a:solidFill>
                  <a:srgbClr val="FF0000"/>
                </a:solidFill>
                <a:latin typeface="黑体" pitchFamily="2" charset="-122"/>
                <a:ea typeface="黑体" pitchFamily="2" charset="-122"/>
                <a:cs typeface="Times New Roman" pitchFamily="18" charset="0"/>
              </a:rPr>
              <a:t>3</a:t>
            </a:r>
            <a:r>
              <a:rPr lang="zh-CN" altLang="en-US" smtClean="0">
                <a:solidFill>
                  <a:srgbClr val="FF0000"/>
                </a:solidFill>
                <a:latin typeface="黑体" pitchFamily="2" charset="-122"/>
                <a:ea typeface="黑体" pitchFamily="2" charset="-122"/>
                <a:cs typeface="Times New Roman" pitchFamily="18" charset="0"/>
              </a:rPr>
              <a:t>．常见电场的电场线</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685800"/>
            <a:ext cx="50292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3"/>
          <p:cNvSpPr txBox="1">
            <a:spLocks noChangeArrowheads="1"/>
          </p:cNvSpPr>
          <p:nvPr/>
        </p:nvSpPr>
        <p:spPr bwMode="auto">
          <a:xfrm>
            <a:off x="4648200" y="1219200"/>
            <a:ext cx="1828800" cy="701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75000"/>
              </a:lnSpc>
              <a:spcBef>
                <a:spcPct val="50000"/>
              </a:spcBef>
            </a:pPr>
            <a:r>
              <a:rPr lang="zh-CN" altLang="en-US" sz="2000" b="1">
                <a:solidFill>
                  <a:srgbClr val="000000"/>
                </a:solidFill>
                <a:latin typeface="Times New Roman" pitchFamily="18" charset="0"/>
                <a:cs typeface="Times New Roman" pitchFamily="18" charset="0"/>
              </a:rPr>
              <a:t>光芒四射，</a:t>
            </a:r>
          </a:p>
          <a:p>
            <a:pPr algn="ctr" eaLnBrk="1" hangingPunct="1">
              <a:lnSpc>
                <a:spcPct val="75000"/>
              </a:lnSpc>
              <a:spcBef>
                <a:spcPct val="50000"/>
              </a:spcBef>
            </a:pPr>
            <a:r>
              <a:rPr lang="zh-CN" altLang="en-US" sz="2000" b="1">
                <a:solidFill>
                  <a:srgbClr val="000000"/>
                </a:solidFill>
                <a:latin typeface="Times New Roman" pitchFamily="18" charset="0"/>
                <a:cs typeface="Times New Roman" pitchFamily="18" charset="0"/>
              </a:rPr>
              <a:t>发散状</a:t>
            </a:r>
          </a:p>
        </p:txBody>
      </p:sp>
      <p:sp>
        <p:nvSpPr>
          <p:cNvPr id="47108" name="Text Box 4"/>
          <p:cNvSpPr txBox="1">
            <a:spLocks noChangeArrowheads="1"/>
          </p:cNvSpPr>
          <p:nvPr/>
        </p:nvSpPr>
        <p:spPr bwMode="auto">
          <a:xfrm>
            <a:off x="4648200" y="2286000"/>
            <a:ext cx="1828800" cy="8223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t>众矢之的，</a:t>
            </a:r>
          </a:p>
          <a:p>
            <a:pPr algn="ctr" eaLnBrk="1" hangingPunct="1"/>
            <a:r>
              <a:rPr lang="zh-CN" altLang="en-US" sz="2400" b="1"/>
              <a:t>会聚状</a:t>
            </a:r>
          </a:p>
        </p:txBody>
      </p:sp>
      <p:sp>
        <p:nvSpPr>
          <p:cNvPr id="47109" name="Text Box 5"/>
          <p:cNvSpPr txBox="1">
            <a:spLocks noChangeArrowheads="1"/>
          </p:cNvSpPr>
          <p:nvPr/>
        </p:nvSpPr>
        <p:spPr bwMode="auto">
          <a:xfrm>
            <a:off x="4648200" y="3429000"/>
            <a:ext cx="1828800" cy="8223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t>势不两立，</a:t>
            </a:r>
          </a:p>
          <a:p>
            <a:pPr algn="ctr" eaLnBrk="1" hangingPunct="1"/>
            <a:r>
              <a:rPr lang="zh-CN" altLang="en-US" sz="2400" b="1"/>
              <a:t>相斥状</a:t>
            </a:r>
          </a:p>
        </p:txBody>
      </p:sp>
      <p:sp>
        <p:nvSpPr>
          <p:cNvPr id="47110" name="Text Box 6"/>
          <p:cNvSpPr txBox="1">
            <a:spLocks noChangeArrowheads="1"/>
          </p:cNvSpPr>
          <p:nvPr/>
        </p:nvSpPr>
        <p:spPr bwMode="auto">
          <a:xfrm>
            <a:off x="4724400" y="4495800"/>
            <a:ext cx="1752600" cy="701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t>手牵手，心连心，相吸状</a:t>
            </a:r>
          </a:p>
        </p:txBody>
      </p:sp>
      <p:sp>
        <p:nvSpPr>
          <p:cNvPr id="47111" name="Text Box 7"/>
          <p:cNvSpPr txBox="1">
            <a:spLocks noChangeArrowheads="1"/>
          </p:cNvSpPr>
          <p:nvPr/>
        </p:nvSpPr>
        <p:spPr bwMode="auto">
          <a:xfrm>
            <a:off x="4686300" y="5562600"/>
            <a:ext cx="1752600" cy="5810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t>平行的、等间距的、同向的直线</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1"/>
          <p:cNvSpPr>
            <a:spLocks noGrp="1"/>
          </p:cNvSpPr>
          <p:nvPr>
            <p:ph type="body" sz="quarter" idx="4294967295"/>
          </p:nvPr>
        </p:nvSpPr>
        <p:spPr>
          <a:xfrm>
            <a:off x="228600" y="476250"/>
            <a:ext cx="8153400" cy="519113"/>
          </a:xfrm>
        </p:spPr>
        <p:txBody>
          <a:bodyPr>
            <a:spAutoFit/>
          </a:bodyPr>
          <a:lstStyle/>
          <a:p>
            <a:pPr eaLnBrk="1" hangingPunct="1"/>
            <a:r>
              <a:rPr lang="zh-CN" altLang="en-US" sz="2800" smtClean="0">
                <a:solidFill>
                  <a:srgbClr val="FF0000"/>
                </a:solidFill>
                <a:latin typeface="黑体" pitchFamily="2" charset="-122"/>
                <a:ea typeface="黑体" pitchFamily="2" charset="-122"/>
                <a:cs typeface="Times New Roman" pitchFamily="18" charset="0"/>
              </a:rPr>
              <a:t>三、两点电荷连线和中垂线上电场强度分布特点</a:t>
            </a:r>
          </a:p>
        </p:txBody>
      </p:sp>
      <p:sp>
        <p:nvSpPr>
          <p:cNvPr id="3" name="TextBox 2"/>
          <p:cNvSpPr txBox="1"/>
          <p:nvPr/>
        </p:nvSpPr>
        <p:spPr>
          <a:xfrm>
            <a:off x="6477000" y="6094413"/>
            <a:ext cx="1905000" cy="647700"/>
          </a:xfrm>
          <a:prstGeom prst="rect">
            <a:avLst/>
          </a:prstGeom>
          <a:noFill/>
        </p:spPr>
        <p:txBody>
          <a:bodyPr>
            <a:spAutoFit/>
          </a:bodyPr>
          <a:lstStyle/>
          <a:p>
            <a:pPr eaLnBrk="0" hangingPunct="0">
              <a:lnSpc>
                <a:spcPct val="130000"/>
              </a:lnSpc>
              <a:spcBef>
                <a:spcPts val="0"/>
              </a:spcBef>
              <a:defRPr/>
            </a:pPr>
            <a:r>
              <a:rPr lang="zh-CN" altLang="en-US" sz="2800" b="1" kern="0" dirty="0">
                <a:solidFill>
                  <a:srgbClr val="000000"/>
                </a:solidFill>
                <a:latin typeface="Times New Roman" pitchFamily="18" charset="0"/>
                <a:ea typeface="宋体" pitchFamily="2" charset="-122"/>
                <a:cs typeface="Times New Roman" pitchFamily="18" charset="0"/>
              </a:rPr>
              <a:t>图</a:t>
            </a:r>
            <a:r>
              <a:rPr lang="en-US" sz="2800" b="1" kern="0" dirty="0">
                <a:solidFill>
                  <a:srgbClr val="000000"/>
                </a:solidFill>
                <a:latin typeface="Times New Roman" pitchFamily="18" charset="0"/>
                <a:ea typeface="宋体" pitchFamily="2" charset="-122"/>
                <a:cs typeface="Times New Roman" pitchFamily="18" charset="0"/>
              </a:rPr>
              <a:t>1</a:t>
            </a:r>
            <a:r>
              <a:rPr lang="zh-CN" altLang="en-US" sz="2800" b="1" kern="0" dirty="0">
                <a:solidFill>
                  <a:srgbClr val="000000"/>
                </a:solidFill>
                <a:latin typeface="Times New Roman" pitchFamily="18" charset="0"/>
                <a:ea typeface="宋体" pitchFamily="2" charset="-122"/>
                <a:cs typeface="Times New Roman" pitchFamily="18" charset="0"/>
              </a:rPr>
              <a:t>－</a:t>
            </a:r>
            <a:r>
              <a:rPr lang="en-US" sz="2800" b="1" kern="0" dirty="0">
                <a:solidFill>
                  <a:srgbClr val="000000"/>
                </a:solidFill>
                <a:latin typeface="Times New Roman" pitchFamily="18" charset="0"/>
                <a:ea typeface="宋体" pitchFamily="2" charset="-122"/>
                <a:cs typeface="Times New Roman" pitchFamily="18" charset="0"/>
              </a:rPr>
              <a:t>3</a:t>
            </a:r>
            <a:r>
              <a:rPr lang="zh-CN" altLang="en-US" sz="2800" b="1" kern="0" dirty="0">
                <a:solidFill>
                  <a:srgbClr val="000000"/>
                </a:solidFill>
                <a:latin typeface="Times New Roman" pitchFamily="18" charset="0"/>
                <a:ea typeface="宋体" pitchFamily="2" charset="-122"/>
                <a:cs typeface="Times New Roman" pitchFamily="18" charset="0"/>
              </a:rPr>
              <a:t>－</a:t>
            </a:r>
            <a:r>
              <a:rPr lang="en-US" sz="2800" b="1" kern="0" dirty="0">
                <a:solidFill>
                  <a:srgbClr val="000000"/>
                </a:solidFill>
                <a:latin typeface="Times New Roman" pitchFamily="18" charset="0"/>
                <a:ea typeface="宋体" pitchFamily="2" charset="-122"/>
                <a:cs typeface="Times New Roman" pitchFamily="18" charset="0"/>
              </a:rPr>
              <a:t>1</a:t>
            </a:r>
            <a:endParaRPr lang="zh-CN" altLang="en-US" sz="2800" b="1" kern="0" dirty="0">
              <a:solidFill>
                <a:srgbClr val="000000"/>
              </a:solidFill>
              <a:latin typeface="Times New Roman" pitchFamily="18" charset="0"/>
              <a:ea typeface="宋体" pitchFamily="2" charset="-122"/>
              <a:cs typeface="Times New Roman" pitchFamily="18" charset="0"/>
            </a:endParaRPr>
          </a:p>
        </p:txBody>
      </p:sp>
      <p:pic>
        <p:nvPicPr>
          <p:cNvPr id="48132" name="Picture 1" descr="1-38.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94450" y="4191000"/>
            <a:ext cx="22098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文本占位符 1"/>
          <p:cNvSpPr>
            <a:spLocks/>
          </p:cNvSpPr>
          <p:nvPr/>
        </p:nvSpPr>
        <p:spPr bwMode="auto">
          <a:xfrm>
            <a:off x="400050" y="1295400"/>
            <a:ext cx="77724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folHlink"/>
              </a:buClr>
              <a:buSzPct val="85000"/>
              <a:buFont typeface="Wingdings 2" pitchFamily="18" charset="2"/>
              <a:buChar char="¡"/>
            </a:pPr>
            <a:r>
              <a:rPr lang="en-US" altLang="zh-CN" sz="3200">
                <a:latin typeface="黑体" pitchFamily="2" charset="-122"/>
                <a:ea typeface="黑体" pitchFamily="2" charset="-122"/>
                <a:cs typeface="Times New Roman" pitchFamily="18" charset="0"/>
              </a:rPr>
              <a:t>1</a:t>
            </a:r>
            <a:r>
              <a:rPr lang="zh-CN" altLang="en-US" sz="3200">
                <a:latin typeface="黑体" pitchFamily="2" charset="-122"/>
                <a:ea typeface="黑体" pitchFamily="2" charset="-122"/>
                <a:cs typeface="Times New Roman" pitchFamily="18" charset="0"/>
              </a:rPr>
              <a:t>．等量异种电荷</a:t>
            </a:r>
          </a:p>
          <a:p>
            <a:pPr marL="342900" indent="-342900">
              <a:spcBef>
                <a:spcPct val="20000"/>
              </a:spcBef>
              <a:buClr>
                <a:schemeClr val="folHlink"/>
              </a:buClr>
              <a:buSzPct val="85000"/>
              <a:buFont typeface="Wingdings 2" pitchFamily="18" charset="2"/>
              <a:buChar char="¡"/>
            </a:pPr>
            <a:r>
              <a:rPr lang="en-US" altLang="zh-CN" sz="3200">
                <a:latin typeface="黑体" pitchFamily="2" charset="-122"/>
                <a:ea typeface="黑体" pitchFamily="2" charset="-122"/>
                <a:cs typeface="Times New Roman" pitchFamily="18" charset="0"/>
              </a:rPr>
              <a:t>(1)</a:t>
            </a:r>
            <a:r>
              <a:rPr lang="zh-CN" altLang="en-US" sz="3200">
                <a:latin typeface="黑体" pitchFamily="2" charset="-122"/>
                <a:ea typeface="黑体" pitchFamily="2" charset="-122"/>
                <a:cs typeface="Times New Roman" pitchFamily="18" charset="0"/>
              </a:rPr>
              <a:t>两电荷连线的中垂线上：各点的场强方向为由正电荷的一边指向负 电荷的一边，且与中垂线垂直，</a:t>
            </a:r>
            <a:r>
              <a:rPr lang="en-US" altLang="zh-CN" sz="3200" i="1">
                <a:latin typeface="黑体" pitchFamily="2" charset="-122"/>
                <a:ea typeface="黑体" pitchFamily="2" charset="-122"/>
                <a:cs typeface="Times New Roman" pitchFamily="18" charset="0"/>
              </a:rPr>
              <a:t>O</a:t>
            </a:r>
            <a:r>
              <a:rPr lang="zh-CN" altLang="en-US" sz="3200">
                <a:latin typeface="黑体" pitchFamily="2" charset="-122"/>
                <a:ea typeface="黑体" pitchFamily="2" charset="-122"/>
                <a:cs typeface="Times New Roman" pitchFamily="18" charset="0"/>
              </a:rPr>
              <a:t>点的场强最大，从</a:t>
            </a:r>
            <a:r>
              <a:rPr lang="en-US" altLang="zh-CN" sz="3200" i="1">
                <a:latin typeface="黑体" pitchFamily="2" charset="-122"/>
                <a:ea typeface="黑体" pitchFamily="2" charset="-122"/>
                <a:cs typeface="Times New Roman" pitchFamily="18" charset="0"/>
              </a:rPr>
              <a:t>O</a:t>
            </a:r>
            <a:r>
              <a:rPr lang="zh-CN" altLang="en-US" sz="3200">
                <a:latin typeface="黑体" pitchFamily="2" charset="-122"/>
                <a:ea typeface="黑体" pitchFamily="2" charset="-122"/>
                <a:cs typeface="Times New Roman" pitchFamily="18" charset="0"/>
              </a:rPr>
              <a:t>点沿中垂线向两边</a:t>
            </a:r>
          </a:p>
          <a:p>
            <a:pPr marL="342900" indent="-342900">
              <a:spcBef>
                <a:spcPct val="20000"/>
              </a:spcBef>
              <a:buClr>
                <a:schemeClr val="folHlink"/>
              </a:buClr>
              <a:buSzPct val="85000"/>
              <a:buFont typeface="Wingdings 2" pitchFamily="18" charset="2"/>
              <a:buChar char="¡"/>
            </a:pPr>
            <a:r>
              <a:rPr lang="zh-CN" altLang="en-US" sz="3200">
                <a:latin typeface="黑体" pitchFamily="2" charset="-122"/>
                <a:ea typeface="黑体" pitchFamily="2" charset="-122"/>
                <a:cs typeface="Times New Roman" pitchFamily="18" charset="0"/>
              </a:rPr>
              <a:t>逐渐减小，直至无穷远时为零；</a:t>
            </a:r>
          </a:p>
          <a:p>
            <a:pPr marL="342900" indent="-342900">
              <a:spcBef>
                <a:spcPct val="20000"/>
              </a:spcBef>
              <a:buClr>
                <a:schemeClr val="folHlink"/>
              </a:buClr>
              <a:buSzPct val="85000"/>
              <a:buFont typeface="Wingdings 2" pitchFamily="18" charset="2"/>
              <a:buChar char="¡"/>
            </a:pPr>
            <a:r>
              <a:rPr lang="zh-CN" altLang="en-US" sz="3200">
                <a:latin typeface="黑体" pitchFamily="2" charset="-122"/>
                <a:ea typeface="黑体" pitchFamily="2" charset="-122"/>
                <a:cs typeface="Times New Roman" pitchFamily="18" charset="0"/>
              </a:rPr>
              <a:t>中垂线上任意一点</a:t>
            </a:r>
            <a:r>
              <a:rPr lang="en-US" altLang="zh-CN" sz="3200" i="1">
                <a:latin typeface="黑体" pitchFamily="2" charset="-122"/>
                <a:ea typeface="黑体" pitchFamily="2" charset="-122"/>
                <a:cs typeface="Times New Roman" pitchFamily="18" charset="0"/>
              </a:rPr>
              <a:t>a</a:t>
            </a:r>
            <a:r>
              <a:rPr lang="zh-CN" altLang="en-US" sz="3200">
                <a:latin typeface="黑体" pitchFamily="2" charset="-122"/>
                <a:ea typeface="黑体" pitchFamily="2" charset="-122"/>
                <a:cs typeface="Times New Roman" pitchFamily="18" charset="0"/>
              </a:rPr>
              <a:t>与该点关于</a:t>
            </a:r>
          </a:p>
          <a:p>
            <a:pPr marL="342900" indent="-342900">
              <a:spcBef>
                <a:spcPct val="20000"/>
              </a:spcBef>
              <a:buClr>
                <a:schemeClr val="folHlink"/>
              </a:buClr>
              <a:buSzPct val="85000"/>
              <a:buFont typeface="Wingdings 2" pitchFamily="18" charset="2"/>
              <a:buChar char="¡"/>
            </a:pPr>
            <a:r>
              <a:rPr lang="en-US" altLang="zh-CN" sz="3200" i="1">
                <a:latin typeface="黑体" pitchFamily="2" charset="-122"/>
                <a:ea typeface="黑体" pitchFamily="2" charset="-122"/>
                <a:cs typeface="Times New Roman" pitchFamily="18" charset="0"/>
              </a:rPr>
              <a:t>O</a:t>
            </a:r>
            <a:r>
              <a:rPr lang="zh-CN" altLang="en-US" sz="3200">
                <a:latin typeface="黑体" pitchFamily="2" charset="-122"/>
                <a:ea typeface="黑体" pitchFamily="2" charset="-122"/>
                <a:cs typeface="Times New Roman" pitchFamily="18" charset="0"/>
              </a:rPr>
              <a:t>点的对称点</a:t>
            </a:r>
            <a:r>
              <a:rPr lang="en-US" altLang="zh-CN" sz="3200" i="1">
                <a:latin typeface="黑体" pitchFamily="2" charset="-122"/>
                <a:ea typeface="黑体" pitchFamily="2" charset="-122"/>
                <a:cs typeface="Times New Roman" pitchFamily="18" charset="0"/>
              </a:rPr>
              <a:t>b</a:t>
            </a:r>
            <a:r>
              <a:rPr lang="zh-CN" altLang="en-US" sz="3200">
                <a:latin typeface="黑体" pitchFamily="2" charset="-122"/>
                <a:ea typeface="黑体" pitchFamily="2" charset="-122"/>
                <a:cs typeface="Times New Roman" pitchFamily="18" charset="0"/>
              </a:rPr>
              <a:t>的场强大小相等，</a:t>
            </a:r>
          </a:p>
          <a:p>
            <a:pPr marL="342900" indent="-342900">
              <a:spcBef>
                <a:spcPct val="20000"/>
              </a:spcBef>
              <a:buClr>
                <a:schemeClr val="folHlink"/>
              </a:buClr>
              <a:buSzPct val="85000"/>
              <a:buFont typeface="Wingdings 2" pitchFamily="18" charset="2"/>
              <a:buChar char="¡"/>
            </a:pPr>
            <a:r>
              <a:rPr lang="zh-CN" altLang="en-US" sz="3200">
                <a:latin typeface="黑体" pitchFamily="2" charset="-122"/>
                <a:ea typeface="黑体" pitchFamily="2" charset="-122"/>
                <a:cs typeface="Times New Roman" pitchFamily="18" charset="0"/>
              </a:rPr>
              <a:t>方向相同．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1"/>
          <p:cNvSpPr>
            <a:spLocks noGrp="1"/>
          </p:cNvSpPr>
          <p:nvPr>
            <p:ph type="body" sz="quarter" idx="4294967295"/>
          </p:nvPr>
        </p:nvSpPr>
        <p:spPr>
          <a:xfrm>
            <a:off x="381000" y="914400"/>
            <a:ext cx="8229600" cy="2955925"/>
          </a:xfrm>
        </p:spPr>
        <p:txBody>
          <a:bodyPr>
            <a:spAutoFit/>
          </a:bodyPr>
          <a:lstStyle/>
          <a:p>
            <a:pPr eaLnBrk="1" hangingPunct="1">
              <a:lnSpc>
                <a:spcPct val="130000"/>
              </a:lnSpc>
            </a:pPr>
            <a:r>
              <a:rPr lang="en-US" altLang="zh-CN" sz="2800" smtClean="0">
                <a:latin typeface="黑体" pitchFamily="2" charset="-122"/>
                <a:ea typeface="黑体" pitchFamily="2" charset="-122"/>
                <a:cs typeface="Times New Roman" pitchFamily="18" charset="0"/>
              </a:rPr>
              <a:t>(2)</a:t>
            </a:r>
            <a:r>
              <a:rPr lang="zh-CN" altLang="en-US" sz="2800" smtClean="0">
                <a:latin typeface="黑体" pitchFamily="2" charset="-122"/>
                <a:ea typeface="黑体" pitchFamily="2" charset="-122"/>
                <a:cs typeface="Times New Roman" pitchFamily="18" charset="0"/>
              </a:rPr>
              <a:t>两电荷的连线上：各点场强的方向由正电荷沿两电荷的连线指向负电荷，</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点的场强最小，从</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点沿两电荷的连线向两边逐渐增大；两电荷的连线上，任一点</a:t>
            </a:r>
            <a:r>
              <a:rPr lang="en-US" altLang="zh-CN" sz="2800" i="1" smtClean="0">
                <a:latin typeface="黑体" pitchFamily="2" charset="-122"/>
                <a:ea typeface="黑体" pitchFamily="2" charset="-122"/>
                <a:cs typeface="Times New Roman" pitchFamily="18" charset="0"/>
              </a:rPr>
              <a:t>c</a:t>
            </a:r>
            <a:r>
              <a:rPr lang="zh-CN" altLang="en-US" sz="2800" smtClean="0">
                <a:latin typeface="黑体" pitchFamily="2" charset="-122"/>
                <a:ea typeface="黑体" pitchFamily="2" charset="-122"/>
                <a:cs typeface="Times New Roman" pitchFamily="18" charset="0"/>
              </a:rPr>
              <a:t>与关于</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点对称点</a:t>
            </a:r>
            <a:r>
              <a:rPr lang="en-US" altLang="zh-CN" sz="2800" i="1" smtClean="0">
                <a:latin typeface="黑体" pitchFamily="2" charset="-122"/>
                <a:ea typeface="黑体" pitchFamily="2" charset="-122"/>
                <a:cs typeface="Times New Roman" pitchFamily="18" charset="0"/>
              </a:rPr>
              <a:t>d</a:t>
            </a:r>
            <a:r>
              <a:rPr lang="zh-CN" altLang="en-US" sz="2800" smtClean="0">
                <a:latin typeface="黑体" pitchFamily="2" charset="-122"/>
                <a:ea typeface="黑体" pitchFamily="2" charset="-122"/>
                <a:cs typeface="Times New Roman" pitchFamily="18" charset="0"/>
              </a:rPr>
              <a:t>的场强相同． </a:t>
            </a:r>
          </a:p>
          <a:p>
            <a:pPr eaLnBrk="1" hangingPunct="1">
              <a:lnSpc>
                <a:spcPct val="130000"/>
              </a:lnSpc>
            </a:pPr>
            <a:r>
              <a:rPr lang="en-US" altLang="zh-CN" sz="2800" smtClean="0">
                <a:latin typeface="黑体" pitchFamily="2" charset="-122"/>
                <a:ea typeface="黑体" pitchFamily="2" charset="-122"/>
                <a:cs typeface="Times New Roman" pitchFamily="18" charset="0"/>
              </a:rPr>
              <a:t>2</a:t>
            </a:r>
            <a:r>
              <a:rPr lang="zh-CN" altLang="en-US" sz="2800" smtClean="0">
                <a:latin typeface="黑体" pitchFamily="2" charset="-122"/>
                <a:ea typeface="黑体" pitchFamily="2" charset="-122"/>
                <a:cs typeface="Times New Roman" pitchFamily="18" charset="0"/>
              </a:rPr>
              <a:t>．等量同种正电荷</a:t>
            </a:r>
          </a:p>
        </p:txBody>
      </p:sp>
      <p:pic>
        <p:nvPicPr>
          <p:cNvPr id="49155" name="Picture 1" descr="1-39.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2275" y="3933825"/>
            <a:ext cx="190500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86200" y="5943600"/>
            <a:ext cx="3276600" cy="519113"/>
          </a:xfrm>
          <a:prstGeom prst="rect">
            <a:avLst/>
          </a:prstGeom>
          <a:noFill/>
        </p:spPr>
        <p:txBody>
          <a:bodyPr>
            <a:spAutoFit/>
          </a:bodyPr>
          <a:lstStyle/>
          <a:p>
            <a:pPr algn="just">
              <a:spcAft>
                <a:spcPts val="0"/>
              </a:spcAft>
              <a:defRPr/>
            </a:pPr>
            <a:r>
              <a:rPr lang="zh-CN" sz="2800" b="1" kern="100" dirty="0">
                <a:latin typeface="Times New Roman"/>
                <a:ea typeface="宋体"/>
                <a:cs typeface="Times New Roman"/>
              </a:rPr>
              <a:t>图</a:t>
            </a:r>
            <a:r>
              <a:rPr lang="en-US" sz="2800" b="1" kern="100" dirty="0">
                <a:latin typeface="Times New Roman"/>
                <a:ea typeface="宋体"/>
              </a:rPr>
              <a:t>1</a:t>
            </a:r>
            <a:r>
              <a:rPr lang="zh-CN" sz="2800" b="1" kern="100" dirty="0">
                <a:latin typeface="Times New Roman"/>
                <a:ea typeface="宋体"/>
                <a:cs typeface="Times New Roman"/>
              </a:rPr>
              <a:t>－</a:t>
            </a:r>
            <a:r>
              <a:rPr lang="en-US" sz="2800" b="1" kern="100" dirty="0">
                <a:latin typeface="Times New Roman"/>
                <a:ea typeface="宋体"/>
              </a:rPr>
              <a:t>3</a:t>
            </a:r>
            <a:r>
              <a:rPr lang="zh-CN" sz="2800" b="1" kern="100" dirty="0">
                <a:latin typeface="Times New Roman"/>
                <a:ea typeface="宋体"/>
                <a:cs typeface="Times New Roman"/>
              </a:rPr>
              <a:t>－</a:t>
            </a:r>
            <a:r>
              <a:rPr lang="en-US" sz="2800" b="1" kern="100" dirty="0">
                <a:latin typeface="Times New Roman"/>
                <a:ea typeface="宋体"/>
              </a:rPr>
              <a:t>2</a:t>
            </a:r>
            <a:endParaRPr lang="zh-CN" altLang="en-US" sz="2800" b="1" kern="100" dirty="0">
              <a:solidFill>
                <a:srgbClr val="FF0000"/>
              </a:solidFill>
              <a:latin typeface="Times New Roman"/>
              <a:ea typeface="宋体"/>
              <a:cs typeface="Times New Roman"/>
            </a:endParaRPr>
          </a:p>
        </p:txBody>
      </p:sp>
      <p:pic>
        <p:nvPicPr>
          <p:cNvPr id="49157" name="Picture 1" descr="1-38.T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72000" y="3357563"/>
            <a:ext cx="28956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文本占位符 1"/>
          <p:cNvSpPr>
            <a:spLocks/>
          </p:cNvSpPr>
          <p:nvPr/>
        </p:nvSpPr>
        <p:spPr bwMode="auto">
          <a:xfrm>
            <a:off x="0" y="1889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folHlink"/>
              </a:buClr>
              <a:buSzPct val="85000"/>
              <a:buFont typeface="Wingdings 2" pitchFamily="18" charset="2"/>
              <a:buChar char="¡"/>
            </a:pPr>
            <a:r>
              <a:rPr lang="zh-CN" altLang="en-US" sz="3200">
                <a:solidFill>
                  <a:srgbClr val="FF0000"/>
                </a:solidFill>
                <a:latin typeface="黑体" pitchFamily="2" charset="-122"/>
                <a:ea typeface="黑体" pitchFamily="2" charset="-122"/>
                <a:cs typeface="Times New Roman" pitchFamily="18" charset="0"/>
              </a:rPr>
              <a:t>三、两点电荷连线和中垂线上电场强度分布特点</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占位符 1"/>
          <p:cNvSpPr>
            <a:spLocks noGrp="1"/>
          </p:cNvSpPr>
          <p:nvPr>
            <p:ph type="body" sz="quarter" idx="4294967295"/>
          </p:nvPr>
        </p:nvSpPr>
        <p:spPr>
          <a:xfrm>
            <a:off x="323850" y="457200"/>
            <a:ext cx="7848600" cy="5476875"/>
          </a:xfrm>
        </p:spPr>
        <p:txBody>
          <a:bodyPr>
            <a:spAutoFit/>
          </a:bodyPr>
          <a:lstStyle/>
          <a:p>
            <a:pPr eaLnBrk="1" hangingPunct="1">
              <a:lnSpc>
                <a:spcPct val="120000"/>
              </a:lnSpc>
            </a:pPr>
            <a:r>
              <a:rPr lang="en-US" altLang="zh-CN" sz="2800" smtClean="0">
                <a:latin typeface="黑体" pitchFamily="2" charset="-122"/>
                <a:ea typeface="黑体" pitchFamily="2" charset="-122"/>
                <a:cs typeface="Times New Roman" pitchFamily="18" charset="0"/>
              </a:rPr>
              <a:t>(1)</a:t>
            </a:r>
            <a:r>
              <a:rPr lang="zh-CN" altLang="en-US" sz="2800" smtClean="0">
                <a:latin typeface="黑体" pitchFamily="2" charset="-122"/>
                <a:ea typeface="黑体" pitchFamily="2" charset="-122"/>
                <a:cs typeface="Times New Roman" pitchFamily="18" charset="0"/>
              </a:rPr>
              <a:t>两电荷的连线的中垂线上：</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点和无穷远处的场强均为零，所以在中垂线上，由</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点的零场强开始，场强先变大，后逐渐减小，到无穷远时减小为零；中垂线上任一点</a:t>
            </a:r>
            <a:r>
              <a:rPr lang="en-US" altLang="zh-CN" sz="2800" i="1" smtClean="0">
                <a:latin typeface="黑体" pitchFamily="2" charset="-122"/>
                <a:ea typeface="黑体" pitchFamily="2" charset="-122"/>
                <a:cs typeface="Times New Roman" pitchFamily="18" charset="0"/>
              </a:rPr>
              <a:t>a</a:t>
            </a:r>
            <a:r>
              <a:rPr lang="zh-CN" altLang="en-US" sz="2800" smtClean="0">
                <a:latin typeface="黑体" pitchFamily="2" charset="-122"/>
                <a:ea typeface="黑体" pitchFamily="2" charset="-122"/>
                <a:cs typeface="Times New Roman" pitchFamily="18" charset="0"/>
              </a:rPr>
              <a:t>与该点关于</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点的对称点</a:t>
            </a:r>
            <a:r>
              <a:rPr lang="en-US" altLang="zh-CN" sz="2800" i="1" smtClean="0">
                <a:latin typeface="黑体" pitchFamily="2" charset="-122"/>
                <a:ea typeface="黑体" pitchFamily="2" charset="-122"/>
                <a:cs typeface="Times New Roman" pitchFamily="18" charset="0"/>
              </a:rPr>
              <a:t>b</a:t>
            </a:r>
            <a:r>
              <a:rPr lang="zh-CN" altLang="en-US" sz="2800" smtClean="0">
                <a:latin typeface="黑体" pitchFamily="2" charset="-122"/>
                <a:ea typeface="黑体" pitchFamily="2" charset="-122"/>
                <a:cs typeface="Times New Roman" pitchFamily="18" charset="0"/>
              </a:rPr>
              <a:t>的场强大小相等，方向相反 </a:t>
            </a:r>
          </a:p>
          <a:p>
            <a:pPr eaLnBrk="1" hangingPunct="1">
              <a:lnSpc>
                <a:spcPct val="120000"/>
              </a:lnSpc>
            </a:pPr>
            <a:r>
              <a:rPr lang="en-US" altLang="zh-CN" sz="2800" smtClean="0">
                <a:latin typeface="黑体" pitchFamily="2" charset="-122"/>
                <a:ea typeface="黑体" pitchFamily="2" charset="-122"/>
                <a:cs typeface="Times New Roman" pitchFamily="18" charset="0"/>
              </a:rPr>
              <a:t>(2)</a:t>
            </a:r>
            <a:r>
              <a:rPr lang="zh-CN" altLang="en-US" sz="2800" smtClean="0">
                <a:latin typeface="黑体" pitchFamily="2" charset="-122"/>
                <a:ea typeface="黑体" pitchFamily="2" charset="-122"/>
                <a:cs typeface="Times New Roman" pitchFamily="18" charset="0"/>
              </a:rPr>
              <a:t>两电荷的连线上：在两电荷的连线上，每点场强的方向由该点指向</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点，大小由</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点的场强为零开始向两端逐渐变大；任意一点</a:t>
            </a:r>
          </a:p>
          <a:p>
            <a:pPr eaLnBrk="1" hangingPunct="1">
              <a:lnSpc>
                <a:spcPct val="120000"/>
              </a:lnSpc>
            </a:pPr>
            <a:r>
              <a:rPr lang="en-US" altLang="zh-CN" sz="2800" i="1" smtClean="0">
                <a:latin typeface="黑体" pitchFamily="2" charset="-122"/>
                <a:ea typeface="黑体" pitchFamily="2" charset="-122"/>
                <a:cs typeface="Times New Roman" pitchFamily="18" charset="0"/>
              </a:rPr>
              <a:t>c</a:t>
            </a:r>
            <a:r>
              <a:rPr lang="zh-CN" altLang="en-US" sz="2800" smtClean="0">
                <a:latin typeface="黑体" pitchFamily="2" charset="-122"/>
                <a:ea typeface="黑体" pitchFamily="2" charset="-122"/>
                <a:cs typeface="Times New Roman" pitchFamily="18" charset="0"/>
              </a:rPr>
              <a:t>与该点关于</a:t>
            </a:r>
            <a:r>
              <a:rPr lang="en-US" altLang="zh-CN" sz="2800" i="1" smtClean="0">
                <a:latin typeface="黑体" pitchFamily="2" charset="-122"/>
                <a:ea typeface="黑体" pitchFamily="2" charset="-122"/>
                <a:cs typeface="Times New Roman" pitchFamily="18" charset="0"/>
              </a:rPr>
              <a:t>O</a:t>
            </a:r>
            <a:r>
              <a:rPr lang="zh-CN" altLang="en-US" sz="2800" smtClean="0">
                <a:latin typeface="黑体" pitchFamily="2" charset="-122"/>
                <a:ea typeface="黑体" pitchFamily="2" charset="-122"/>
                <a:cs typeface="Times New Roman" pitchFamily="18" charset="0"/>
              </a:rPr>
              <a:t>点的对称点</a:t>
            </a:r>
            <a:r>
              <a:rPr lang="en-US" altLang="zh-CN" sz="2800" i="1" smtClean="0">
                <a:latin typeface="黑体" pitchFamily="2" charset="-122"/>
                <a:ea typeface="黑体" pitchFamily="2" charset="-122"/>
                <a:cs typeface="Times New Roman" pitchFamily="18" charset="0"/>
              </a:rPr>
              <a:t>d</a:t>
            </a:r>
            <a:r>
              <a:rPr lang="zh-CN" altLang="en-US" sz="2800" smtClean="0">
                <a:latin typeface="黑体" pitchFamily="2" charset="-122"/>
                <a:ea typeface="黑体" pitchFamily="2" charset="-122"/>
                <a:cs typeface="Times New Roman" pitchFamily="18" charset="0"/>
              </a:rPr>
              <a:t>的场强大</a:t>
            </a:r>
          </a:p>
          <a:p>
            <a:pPr eaLnBrk="1" hangingPunct="1">
              <a:lnSpc>
                <a:spcPct val="120000"/>
              </a:lnSpc>
            </a:pPr>
            <a:r>
              <a:rPr lang="zh-CN" altLang="en-US" sz="2800" smtClean="0">
                <a:latin typeface="黑体" pitchFamily="2" charset="-122"/>
                <a:ea typeface="黑体" pitchFamily="2" charset="-122"/>
                <a:cs typeface="Times New Roman" pitchFamily="18" charset="0"/>
              </a:rPr>
              <a:t>小相等，方向相反， </a:t>
            </a:r>
          </a:p>
        </p:txBody>
      </p:sp>
      <p:pic>
        <p:nvPicPr>
          <p:cNvPr id="50179" name="Picture 1" descr="1-39.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516688" y="4365625"/>
            <a:ext cx="23542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占位符 1"/>
          <p:cNvSpPr>
            <a:spLocks noGrp="1"/>
          </p:cNvSpPr>
          <p:nvPr>
            <p:ph type="body" sz="quarter" idx="4294967295"/>
          </p:nvPr>
        </p:nvSpPr>
        <p:spPr>
          <a:xfrm>
            <a:off x="107950" y="549275"/>
            <a:ext cx="9036050" cy="5546725"/>
          </a:xfrm>
        </p:spPr>
        <p:txBody>
          <a:bodyPr>
            <a:spAutoFit/>
          </a:bodyPr>
          <a:lstStyle/>
          <a:p>
            <a:pPr eaLnBrk="1" hangingPunct="1">
              <a:lnSpc>
                <a:spcPct val="130000"/>
              </a:lnSpc>
            </a:pPr>
            <a:r>
              <a:rPr lang="en-US" altLang="zh-CN" smtClean="0">
                <a:latin typeface="黑体" pitchFamily="2" charset="-122"/>
                <a:ea typeface="黑体" pitchFamily="2" charset="-122"/>
                <a:cs typeface="Courier New" pitchFamily="49" charset="0"/>
              </a:rPr>
              <a:t>3</a:t>
            </a:r>
            <a:r>
              <a:rPr lang="zh-CN" altLang="en-US" smtClean="0">
                <a:latin typeface="黑体" pitchFamily="2" charset="-122"/>
                <a:ea typeface="黑体" pitchFamily="2" charset="-122"/>
                <a:cs typeface="Times New Roman" pitchFamily="18" charset="0"/>
              </a:rPr>
              <a:t>．单位：牛</a:t>
            </a:r>
            <a:r>
              <a:rPr lang="en-US" altLang="zh-CN" smtClean="0">
                <a:latin typeface="黑体" pitchFamily="2" charset="-122"/>
                <a:ea typeface="黑体" pitchFamily="2" charset="-122"/>
                <a:cs typeface="Courier New" pitchFamily="49" charset="0"/>
              </a:rPr>
              <a:t>/</a:t>
            </a:r>
            <a:r>
              <a:rPr lang="zh-CN" altLang="en-US" smtClean="0">
                <a:latin typeface="黑体" pitchFamily="2" charset="-122"/>
                <a:ea typeface="黑体" pitchFamily="2" charset="-122"/>
                <a:cs typeface="Times New Roman" pitchFamily="18" charset="0"/>
              </a:rPr>
              <a:t>库，符号</a:t>
            </a:r>
            <a:r>
              <a:rPr lang="en-US" altLang="zh-CN" smtClean="0">
                <a:latin typeface="黑体" pitchFamily="2" charset="-122"/>
                <a:ea typeface="黑体" pitchFamily="2" charset="-122"/>
                <a:cs typeface="Times New Roman" pitchFamily="18" charset="0"/>
              </a:rPr>
              <a:t>_______</a:t>
            </a:r>
            <a:r>
              <a:rPr lang="en-US" altLang="zh-CN" smtClean="0">
                <a:latin typeface="黑体" pitchFamily="2" charset="-122"/>
                <a:ea typeface="黑体" pitchFamily="2" charset="-122"/>
                <a:cs typeface="Courier New" pitchFamily="49" charset="0"/>
              </a:rPr>
              <a:t>.</a:t>
            </a:r>
          </a:p>
          <a:p>
            <a:pPr eaLnBrk="1" hangingPunct="1">
              <a:lnSpc>
                <a:spcPct val="130000"/>
              </a:lnSpc>
            </a:pPr>
            <a:r>
              <a:rPr lang="en-US" altLang="zh-CN" smtClean="0">
                <a:latin typeface="黑体" pitchFamily="2" charset="-122"/>
                <a:ea typeface="黑体" pitchFamily="2" charset="-122"/>
                <a:cs typeface="Courier New" pitchFamily="49" charset="0"/>
              </a:rPr>
              <a:t>4</a:t>
            </a:r>
            <a:r>
              <a:rPr lang="zh-CN" altLang="en-US" smtClean="0">
                <a:latin typeface="黑体" pitchFamily="2" charset="-122"/>
                <a:ea typeface="黑体" pitchFamily="2" charset="-122"/>
                <a:cs typeface="Times New Roman" pitchFamily="18" charset="0"/>
              </a:rPr>
              <a:t>．方向：电场强度是</a:t>
            </a:r>
            <a:r>
              <a:rPr lang="zh-CN" altLang="en-US" i="1" smtClean="0">
                <a:solidFill>
                  <a:schemeClr val="folHlink"/>
                </a:solidFill>
                <a:latin typeface="黑体" pitchFamily="2" charset="-122"/>
                <a:ea typeface="黑体" pitchFamily="2" charset="-122"/>
                <a:cs typeface="Times New Roman" pitchFamily="18" charset="0"/>
              </a:rPr>
              <a:t>矢量</a:t>
            </a:r>
            <a:r>
              <a:rPr lang="zh-CN" altLang="en-US" smtClean="0">
                <a:latin typeface="黑体" pitchFamily="2" charset="-122"/>
                <a:ea typeface="黑体" pitchFamily="2" charset="-122"/>
                <a:cs typeface="Times New Roman" pitchFamily="18" charset="0"/>
              </a:rPr>
              <a:t>，规定某点电场强度的方向跟</a:t>
            </a:r>
            <a:r>
              <a:rPr lang="en-US" altLang="zh-CN" smtClean="0">
                <a:latin typeface="黑体" pitchFamily="2" charset="-122"/>
                <a:ea typeface="黑体" pitchFamily="2" charset="-122"/>
                <a:cs typeface="Times New Roman" pitchFamily="18" charset="0"/>
              </a:rPr>
              <a:t>_________</a:t>
            </a:r>
            <a:r>
              <a:rPr lang="zh-CN" altLang="en-US" smtClean="0">
                <a:latin typeface="黑体" pitchFamily="2" charset="-122"/>
                <a:ea typeface="黑体" pitchFamily="2" charset="-122"/>
                <a:cs typeface="Times New Roman" pitchFamily="18" charset="0"/>
              </a:rPr>
              <a:t>在该点所受的静电力的方向相同．负电荷在电场中某点所受的静电力的方向跟该点电场强度的方向</a:t>
            </a:r>
            <a:r>
              <a:rPr lang="en-US" altLang="zh-CN" smtClean="0">
                <a:latin typeface="黑体" pitchFamily="2" charset="-122"/>
                <a:ea typeface="黑体" pitchFamily="2" charset="-122"/>
                <a:cs typeface="Times New Roman" pitchFamily="18" charset="0"/>
              </a:rPr>
              <a:t>_________</a:t>
            </a:r>
            <a:r>
              <a:rPr lang="zh-CN" altLang="en-US" smtClean="0">
                <a:latin typeface="黑体" pitchFamily="2" charset="-122"/>
                <a:ea typeface="黑体" pitchFamily="2" charset="-122"/>
                <a:cs typeface="Times New Roman" pitchFamily="18" charset="0"/>
              </a:rPr>
              <a:t>．</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zh-CN" altLang="en-US" smtClean="0">
                <a:latin typeface="黑体" pitchFamily="2" charset="-122"/>
                <a:ea typeface="黑体" pitchFamily="2" charset="-122"/>
                <a:cs typeface="Times New Roman" pitchFamily="18" charset="0"/>
              </a:rPr>
              <a:t>三、点电荷的电场　电场强度的叠加</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Times New Roman" pitchFamily="18" charset="0"/>
              </a:rPr>
              <a:t>1</a:t>
            </a:r>
            <a:r>
              <a:rPr lang="zh-CN" altLang="en-US" smtClean="0">
                <a:latin typeface="黑体" pitchFamily="2" charset="-122"/>
                <a:ea typeface="黑体" pitchFamily="2" charset="-122"/>
                <a:cs typeface="Times New Roman" pitchFamily="18" charset="0"/>
              </a:rPr>
              <a:t>．点电荷周围某点电场强度大小</a:t>
            </a:r>
          </a:p>
          <a:p>
            <a:pPr eaLnBrk="1" hangingPunct="1">
              <a:lnSpc>
                <a:spcPct val="130000"/>
              </a:lnSpc>
            </a:pPr>
            <a:r>
              <a:rPr lang="zh-CN" altLang="en-US" smtClean="0">
                <a:latin typeface="黑体" pitchFamily="2" charset="-122"/>
                <a:ea typeface="黑体" pitchFamily="2" charset="-122"/>
                <a:cs typeface="Times New Roman" pitchFamily="18" charset="0"/>
              </a:rPr>
              <a:t>计算式为</a:t>
            </a:r>
            <a:r>
              <a:rPr lang="en-US" altLang="zh-CN" i="1" smtClean="0">
                <a:latin typeface="黑体" pitchFamily="2" charset="-122"/>
                <a:ea typeface="黑体" pitchFamily="2" charset="-122"/>
                <a:cs typeface="Times New Roman" pitchFamily="18" charset="0"/>
              </a:rPr>
              <a:t>E</a:t>
            </a:r>
            <a:r>
              <a:rPr lang="zh-CN" altLang="en-US" smtClean="0">
                <a:latin typeface="黑体" pitchFamily="2" charset="-122"/>
                <a:ea typeface="黑体" pitchFamily="2" charset="-122"/>
                <a:cs typeface="Times New Roman" pitchFamily="18" charset="0"/>
              </a:rPr>
              <a:t>＝</a:t>
            </a:r>
            <a:r>
              <a:rPr lang="zh-CN" altLang="en-US" i="1" smtClean="0">
                <a:latin typeface="黑体" pitchFamily="2" charset="-122"/>
                <a:ea typeface="黑体" pitchFamily="2" charset="-122"/>
                <a:cs typeface="Times New Roman" pitchFamily="18" charset="0"/>
              </a:rPr>
              <a:t>  </a:t>
            </a:r>
            <a:r>
              <a:rPr lang="en-US" altLang="zh-CN" i="1" smtClean="0">
                <a:latin typeface="黑体" pitchFamily="2" charset="-122"/>
                <a:ea typeface="黑体" pitchFamily="2" charset="-122"/>
                <a:cs typeface="Times New Roman" pitchFamily="18" charset="0"/>
              </a:rPr>
              <a:t>____</a:t>
            </a:r>
            <a:r>
              <a:rPr lang="en-US" altLang="zh-CN" smtClean="0">
                <a:latin typeface="黑体" pitchFamily="2" charset="-122"/>
                <a:ea typeface="黑体" pitchFamily="2" charset="-122"/>
                <a:cs typeface="Times New Roman" pitchFamily="18" charset="0"/>
              </a:rPr>
              <a:t>.</a:t>
            </a:r>
          </a:p>
        </p:txBody>
      </p:sp>
      <p:sp>
        <p:nvSpPr>
          <p:cNvPr id="3" name="TextBox 2"/>
          <p:cNvSpPr txBox="1"/>
          <p:nvPr/>
        </p:nvSpPr>
        <p:spPr>
          <a:xfrm>
            <a:off x="4733925" y="765175"/>
            <a:ext cx="9906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en-US" altLang="zh-CN" sz="2800" b="1" smtClean="0">
                <a:solidFill>
                  <a:srgbClr val="FF0000"/>
                </a:solidFill>
                <a:effectLst>
                  <a:outerShdw blurRad="38100" dist="38100" dir="2700000" algn="tl">
                    <a:srgbClr val="C0C0C0"/>
                  </a:outerShdw>
                </a:effectLst>
                <a:latin typeface="Times New Roman" pitchFamily="18" charset="0"/>
                <a:cs typeface="Courier New" pitchFamily="49" charset="0"/>
              </a:rPr>
              <a:t>N/C</a:t>
            </a:r>
            <a:endParaRPr lang="en-US" altLang="zh-CN" sz="2800" b="1"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4" name="TextBox 3"/>
          <p:cNvSpPr txBox="1"/>
          <p:nvPr/>
        </p:nvSpPr>
        <p:spPr>
          <a:xfrm>
            <a:off x="2133600" y="1981200"/>
            <a:ext cx="12954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正电荷</a:t>
            </a:r>
          </a:p>
        </p:txBody>
      </p:sp>
      <p:sp>
        <p:nvSpPr>
          <p:cNvPr id="5" name="TextBox 4"/>
          <p:cNvSpPr txBox="1"/>
          <p:nvPr/>
        </p:nvSpPr>
        <p:spPr>
          <a:xfrm>
            <a:off x="5364163" y="3357563"/>
            <a:ext cx="13716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相反</a:t>
            </a:r>
          </a:p>
        </p:txBody>
      </p:sp>
      <p:graphicFrame>
        <p:nvGraphicFramePr>
          <p:cNvPr id="2050" name="Object 2"/>
          <p:cNvGraphicFramePr>
            <a:graphicFrameLocks noChangeAspect="1"/>
          </p:cNvGraphicFramePr>
          <p:nvPr/>
        </p:nvGraphicFramePr>
        <p:xfrm>
          <a:off x="3348038" y="5013325"/>
          <a:ext cx="858837" cy="1295400"/>
        </p:xfrm>
        <a:graphic>
          <a:graphicData uri="http://schemas.openxmlformats.org/presentationml/2006/ole">
            <mc:AlternateContent xmlns:mc="http://schemas.openxmlformats.org/markup-compatibility/2006">
              <mc:Choice xmlns:v="urn:schemas-microsoft-com:vml" Requires="v">
                <p:oleObj spid="_x0000_s6151" name="Document" r:id="rId3" imgW="656738" imgH="990897" progId="Word.Document.8">
                  <p:embed/>
                </p:oleObj>
              </mc:Choice>
              <mc:Fallback>
                <p:oleObj name="Document" r:id="rId3" imgW="656738" imgH="99089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5013325"/>
                        <a:ext cx="858837"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占位符 1"/>
          <p:cNvSpPr>
            <a:spLocks noGrp="1"/>
          </p:cNvSpPr>
          <p:nvPr>
            <p:ph type="body" sz="quarter" idx="4294967295"/>
          </p:nvPr>
        </p:nvSpPr>
        <p:spPr>
          <a:xfrm>
            <a:off x="34925" y="836613"/>
            <a:ext cx="8929688" cy="5256212"/>
          </a:xfrm>
        </p:spPr>
        <p:txBody>
          <a:bodyPr>
            <a:spAutoFit/>
          </a:bodyPr>
          <a:lstStyle/>
          <a:p>
            <a:pPr eaLnBrk="1" hangingPunct="1">
              <a:lnSpc>
                <a:spcPct val="130000"/>
              </a:lnSpc>
            </a:pPr>
            <a:r>
              <a:rPr lang="en-US" altLang="zh-CN" smtClean="0">
                <a:latin typeface="黑体" pitchFamily="2" charset="-122"/>
                <a:ea typeface="黑体" pitchFamily="2" charset="-122"/>
                <a:cs typeface="Courier New" pitchFamily="49" charset="0"/>
              </a:rPr>
              <a:t>2</a:t>
            </a:r>
            <a:r>
              <a:rPr lang="zh-CN" altLang="en-US" smtClean="0">
                <a:latin typeface="黑体" pitchFamily="2" charset="-122"/>
                <a:ea typeface="黑体" pitchFamily="2" charset="-122"/>
                <a:cs typeface="Times New Roman" pitchFamily="18" charset="0"/>
              </a:rPr>
              <a:t>．以</a:t>
            </a:r>
            <a:r>
              <a:rPr lang="en-US" altLang="zh-CN" i="1" smtClean="0">
                <a:latin typeface="黑体" pitchFamily="2" charset="-122"/>
                <a:ea typeface="黑体" pitchFamily="2" charset="-122"/>
                <a:cs typeface="Courier New" pitchFamily="49" charset="0"/>
              </a:rPr>
              <a:t>Q</a:t>
            </a:r>
            <a:r>
              <a:rPr lang="zh-CN" altLang="en-US" smtClean="0">
                <a:latin typeface="黑体" pitchFamily="2" charset="-122"/>
                <a:ea typeface="黑体" pitchFamily="2" charset="-122"/>
                <a:cs typeface="Times New Roman" pitchFamily="18" charset="0"/>
              </a:rPr>
              <a:t>为中心，</a:t>
            </a:r>
            <a:r>
              <a:rPr lang="en-US" altLang="zh-CN" i="1" smtClean="0">
                <a:latin typeface="黑体" pitchFamily="2" charset="-122"/>
                <a:ea typeface="黑体" pitchFamily="2" charset="-122"/>
                <a:cs typeface="Courier New" pitchFamily="49" charset="0"/>
              </a:rPr>
              <a:t>r</a:t>
            </a:r>
            <a:r>
              <a:rPr lang="zh-CN" altLang="en-US" smtClean="0">
                <a:latin typeface="黑体" pitchFamily="2" charset="-122"/>
                <a:ea typeface="黑体" pitchFamily="2" charset="-122"/>
                <a:cs typeface="Times New Roman" pitchFamily="18" charset="0"/>
              </a:rPr>
              <a:t>为半径作一球面，则球面上各点电场强度大小</a:t>
            </a:r>
            <a:r>
              <a:rPr lang="en-US" altLang="zh-CN" smtClean="0">
                <a:latin typeface="黑体" pitchFamily="2" charset="-122"/>
                <a:ea typeface="黑体" pitchFamily="2" charset="-122"/>
                <a:cs typeface="Times New Roman" pitchFamily="18" charset="0"/>
              </a:rPr>
              <a:t>______</a:t>
            </a:r>
            <a:r>
              <a:rPr lang="zh-CN" altLang="en-US" smtClean="0">
                <a:latin typeface="黑体" pitchFamily="2" charset="-122"/>
                <a:ea typeface="黑体" pitchFamily="2" charset="-122"/>
                <a:cs typeface="Times New Roman" pitchFamily="18" charset="0"/>
              </a:rPr>
              <a:t>，当</a:t>
            </a:r>
            <a:r>
              <a:rPr lang="en-US" altLang="zh-CN" i="1" smtClean="0">
                <a:latin typeface="黑体" pitchFamily="2" charset="-122"/>
                <a:ea typeface="黑体" pitchFamily="2" charset="-122"/>
                <a:cs typeface="Courier New" pitchFamily="49" charset="0"/>
              </a:rPr>
              <a:t>Q</a:t>
            </a:r>
            <a:r>
              <a:rPr lang="zh-CN" altLang="en-US" smtClean="0">
                <a:latin typeface="黑体" pitchFamily="2" charset="-122"/>
                <a:ea typeface="黑体" pitchFamily="2" charset="-122"/>
                <a:cs typeface="Times New Roman" pitchFamily="18" charset="0"/>
              </a:rPr>
              <a:t>为正电荷时，</a:t>
            </a:r>
            <a:r>
              <a:rPr lang="en-US" altLang="zh-CN" i="1" smtClean="0">
                <a:latin typeface="黑体" pitchFamily="2" charset="-122"/>
                <a:ea typeface="黑体" pitchFamily="2" charset="-122"/>
                <a:cs typeface="Courier New" pitchFamily="49" charset="0"/>
              </a:rPr>
              <a:t>E</a:t>
            </a:r>
            <a:r>
              <a:rPr lang="zh-CN" altLang="en-US" smtClean="0">
                <a:latin typeface="黑体" pitchFamily="2" charset="-122"/>
                <a:ea typeface="黑体" pitchFamily="2" charset="-122"/>
                <a:cs typeface="Times New Roman" pitchFamily="18" charset="0"/>
              </a:rPr>
              <a:t>的方向</a:t>
            </a:r>
            <a:r>
              <a:rPr lang="en-US" altLang="zh-CN" smtClean="0">
                <a:latin typeface="黑体" pitchFamily="2" charset="-122"/>
                <a:ea typeface="黑体" pitchFamily="2" charset="-122"/>
                <a:cs typeface="Times New Roman" pitchFamily="18" charset="0"/>
              </a:rPr>
              <a:t>_______________________</a:t>
            </a:r>
            <a:r>
              <a:rPr lang="zh-CN" altLang="en-US" smtClean="0">
                <a:latin typeface="黑体" pitchFamily="2" charset="-122"/>
                <a:ea typeface="黑体" pitchFamily="2" charset="-122"/>
                <a:cs typeface="Times New Roman" pitchFamily="18" charset="0"/>
              </a:rPr>
              <a:t>，当</a:t>
            </a:r>
            <a:r>
              <a:rPr lang="en-US" altLang="zh-CN" i="1" smtClean="0">
                <a:latin typeface="黑体" pitchFamily="2" charset="-122"/>
                <a:ea typeface="黑体" pitchFamily="2" charset="-122"/>
                <a:cs typeface="Courier New" pitchFamily="49" charset="0"/>
              </a:rPr>
              <a:t>Q</a:t>
            </a:r>
            <a:r>
              <a:rPr lang="zh-CN" altLang="en-US" smtClean="0">
                <a:latin typeface="黑体" pitchFamily="2" charset="-122"/>
                <a:ea typeface="黑体" pitchFamily="2" charset="-122"/>
                <a:cs typeface="Times New Roman" pitchFamily="18" charset="0"/>
              </a:rPr>
              <a:t>为负电荷时，</a:t>
            </a:r>
            <a:r>
              <a:rPr lang="en-US" altLang="zh-CN" i="1" smtClean="0">
                <a:latin typeface="黑体" pitchFamily="2" charset="-122"/>
                <a:ea typeface="黑体" pitchFamily="2" charset="-122"/>
                <a:cs typeface="Courier New" pitchFamily="49" charset="0"/>
              </a:rPr>
              <a:t>E</a:t>
            </a:r>
            <a:r>
              <a:rPr lang="zh-CN" altLang="en-US" smtClean="0">
                <a:latin typeface="黑体" pitchFamily="2" charset="-122"/>
                <a:ea typeface="黑体" pitchFamily="2" charset="-122"/>
                <a:cs typeface="Times New Roman" pitchFamily="18" charset="0"/>
              </a:rPr>
              <a:t>的方向</a:t>
            </a:r>
            <a:r>
              <a:rPr lang="en-US" altLang="zh-CN" smtClean="0">
                <a:latin typeface="黑体" pitchFamily="2" charset="-122"/>
                <a:ea typeface="黑体" pitchFamily="2" charset="-122"/>
                <a:cs typeface="Times New Roman" pitchFamily="18" charset="0"/>
              </a:rPr>
              <a:t>_____________</a:t>
            </a:r>
            <a:r>
              <a:rPr lang="zh-CN" altLang="en-US" smtClean="0">
                <a:latin typeface="黑体" pitchFamily="2" charset="-122"/>
                <a:ea typeface="黑体" pitchFamily="2" charset="-122"/>
                <a:cs typeface="Times New Roman" pitchFamily="18" charset="0"/>
              </a:rPr>
              <a:t>．同一球面上的场强只是大小相等，方向并不相同．</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Times New Roman" pitchFamily="18" charset="0"/>
              </a:rPr>
              <a:t>3</a:t>
            </a:r>
            <a:r>
              <a:rPr lang="zh-CN" altLang="en-US" smtClean="0">
                <a:latin typeface="黑体" pitchFamily="2" charset="-122"/>
                <a:ea typeface="黑体" pitchFamily="2" charset="-122"/>
                <a:cs typeface="Times New Roman" pitchFamily="18" charset="0"/>
              </a:rPr>
              <a:t>．如果场源电荷不只是一个点电荷，则电场中某点的电场强度为各个点电荷单独在该点产生的电场强度的</a:t>
            </a:r>
            <a:r>
              <a:rPr lang="en-US" altLang="zh-CN" smtClean="0">
                <a:latin typeface="黑体" pitchFamily="2" charset="-122"/>
                <a:ea typeface="黑体" pitchFamily="2" charset="-122"/>
                <a:cs typeface="Times New Roman" pitchFamily="18" charset="0"/>
              </a:rPr>
              <a:t>_____________</a:t>
            </a:r>
            <a:r>
              <a:rPr lang="zh-CN" altLang="en-US" smtClean="0">
                <a:latin typeface="黑体" pitchFamily="2" charset="-122"/>
                <a:ea typeface="黑体" pitchFamily="2" charset="-122"/>
                <a:cs typeface="Times New Roman" pitchFamily="18" charset="0"/>
              </a:rPr>
              <a:t>．</a:t>
            </a:r>
          </a:p>
        </p:txBody>
      </p:sp>
      <p:sp>
        <p:nvSpPr>
          <p:cNvPr id="3" name="TextBox 2"/>
          <p:cNvSpPr txBox="1"/>
          <p:nvPr/>
        </p:nvSpPr>
        <p:spPr>
          <a:xfrm>
            <a:off x="3352800" y="1676400"/>
            <a:ext cx="11430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相等</a:t>
            </a:r>
          </a:p>
        </p:txBody>
      </p:sp>
      <p:sp>
        <p:nvSpPr>
          <p:cNvPr id="4" name="TextBox 3"/>
          <p:cNvSpPr txBox="1"/>
          <p:nvPr/>
        </p:nvSpPr>
        <p:spPr>
          <a:xfrm>
            <a:off x="1811338" y="2209800"/>
            <a:ext cx="30480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背离球心向外</a:t>
            </a:r>
          </a:p>
        </p:txBody>
      </p:sp>
      <p:sp>
        <p:nvSpPr>
          <p:cNvPr id="5" name="TextBox 4"/>
          <p:cNvSpPr txBox="1"/>
          <p:nvPr/>
        </p:nvSpPr>
        <p:spPr>
          <a:xfrm>
            <a:off x="2987675" y="2924175"/>
            <a:ext cx="19812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指向球心</a:t>
            </a:r>
          </a:p>
        </p:txBody>
      </p:sp>
      <p:sp>
        <p:nvSpPr>
          <p:cNvPr id="6" name="TextBox 5"/>
          <p:cNvSpPr txBox="1"/>
          <p:nvPr/>
        </p:nvSpPr>
        <p:spPr>
          <a:xfrm>
            <a:off x="3132138" y="5445125"/>
            <a:ext cx="15240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矢量和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23850" y="382588"/>
            <a:ext cx="8439150" cy="5062537"/>
          </a:xfrm>
        </p:spPr>
        <p:txBody>
          <a:bodyPr>
            <a:spAutoFit/>
          </a:bodyPr>
          <a:lstStyle/>
          <a:p>
            <a:pPr eaLnBrk="1" hangingPunct="1">
              <a:lnSpc>
                <a:spcPct val="200000"/>
              </a:lnSpc>
              <a:defRPr/>
            </a:pPr>
            <a:r>
              <a:rPr lang="zh-CN" altLang="en-US" smtClean="0">
                <a:effectLst>
                  <a:outerShdw blurRad="38100" dist="38100" dir="2700000" algn="tl">
                    <a:srgbClr val="C0C0C0"/>
                  </a:outerShdw>
                </a:effectLst>
                <a:latin typeface="黑体" pitchFamily="2" charset="-122"/>
                <a:ea typeface="黑体" pitchFamily="2" charset="-122"/>
                <a:cs typeface="Times New Roman" pitchFamily="18" charset="0"/>
              </a:rPr>
              <a:t>四、电场线</a:t>
            </a:r>
            <a:endParaRPr lang="zh-CN" altLang="en-US" smtClean="0">
              <a:effectLst>
                <a:outerShdw blurRad="38100" dist="38100" dir="2700000" algn="tl">
                  <a:srgbClr val="C0C0C0"/>
                </a:outerShdw>
              </a:effectLst>
              <a:latin typeface="黑体" pitchFamily="2" charset="-122"/>
              <a:ea typeface="黑体" pitchFamily="2" charset="-122"/>
              <a:cs typeface="Courier New" pitchFamily="49" charset="0"/>
            </a:endParaRPr>
          </a:p>
          <a:p>
            <a:pPr eaLnBrk="1" hangingPunct="1">
              <a:lnSpc>
                <a:spcPct val="200000"/>
              </a:lnSpc>
              <a:defRPr/>
            </a:pPr>
            <a:r>
              <a:rPr lang="en-US" altLang="zh-CN" smtClean="0">
                <a:effectLst>
                  <a:outerShdw blurRad="38100" dist="38100" dir="2700000" algn="tl">
                    <a:srgbClr val="C0C0C0"/>
                  </a:outerShdw>
                </a:effectLst>
                <a:latin typeface="黑体" pitchFamily="2" charset="-122"/>
                <a:ea typeface="黑体" pitchFamily="2" charset="-122"/>
                <a:cs typeface="Courier New" pitchFamily="49" charset="0"/>
              </a:rPr>
              <a:t>1</a:t>
            </a:r>
            <a:r>
              <a:rPr lang="zh-CN" altLang="en-US" smtClean="0">
                <a:effectLst>
                  <a:outerShdw blurRad="38100" dist="38100" dir="2700000" algn="tl">
                    <a:srgbClr val="C0C0C0"/>
                  </a:outerShdw>
                </a:effectLst>
                <a:latin typeface="黑体" pitchFamily="2" charset="-122"/>
                <a:ea typeface="黑体" pitchFamily="2" charset="-122"/>
                <a:cs typeface="Times New Roman" pitchFamily="18" charset="0"/>
              </a:rPr>
              <a:t>．电场线是画在电场中的一条条有方向的曲线，曲线上每点的</a:t>
            </a:r>
            <a:r>
              <a:rPr lang="en-US" altLang="zh-CN" smtClean="0">
                <a:effectLst>
                  <a:outerShdw blurRad="38100" dist="38100" dir="2700000" algn="tl">
                    <a:srgbClr val="C0C0C0"/>
                  </a:outerShdw>
                </a:effectLst>
                <a:latin typeface="黑体" pitchFamily="2" charset="-122"/>
                <a:ea typeface="黑体" pitchFamily="2" charset="-122"/>
                <a:cs typeface="Times New Roman" pitchFamily="18" charset="0"/>
              </a:rPr>
              <a:t>_______________</a:t>
            </a:r>
            <a:r>
              <a:rPr lang="zh-CN" altLang="en-US" smtClean="0">
                <a:effectLst>
                  <a:outerShdw blurRad="38100" dist="38100" dir="2700000" algn="tl">
                    <a:srgbClr val="C0C0C0"/>
                  </a:outerShdw>
                </a:effectLst>
                <a:latin typeface="黑体" pitchFamily="2" charset="-122"/>
                <a:ea typeface="黑体" pitchFamily="2" charset="-122"/>
                <a:cs typeface="Times New Roman" pitchFamily="18" charset="0"/>
              </a:rPr>
              <a:t>表示该点的电场强度方向，电场线不是实际存在的线，而是为了形象描述电场而假想的线．</a:t>
            </a:r>
            <a:endParaRPr lang="zh-CN" altLang="en-US" smtClean="0">
              <a:effectLst>
                <a:outerShdw blurRad="38100" dist="38100" dir="2700000" algn="tl">
                  <a:srgbClr val="C0C0C0"/>
                </a:outerShdw>
              </a:effectLst>
              <a:latin typeface="黑体" pitchFamily="2" charset="-122"/>
              <a:ea typeface="黑体" pitchFamily="2" charset="-122"/>
              <a:cs typeface="Courier New" pitchFamily="49" charset="0"/>
            </a:endParaRPr>
          </a:p>
        </p:txBody>
      </p:sp>
      <p:sp>
        <p:nvSpPr>
          <p:cNvPr id="3" name="TextBox 2"/>
          <p:cNvSpPr txBox="1"/>
          <p:nvPr/>
        </p:nvSpPr>
        <p:spPr>
          <a:xfrm>
            <a:off x="4932363" y="2781300"/>
            <a:ext cx="17526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切线方向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1"/>
          <p:cNvSpPr>
            <a:spLocks noGrp="1"/>
          </p:cNvSpPr>
          <p:nvPr>
            <p:ph type="body" sz="quarter" idx="4294967295"/>
          </p:nvPr>
        </p:nvSpPr>
        <p:spPr>
          <a:xfrm>
            <a:off x="323850" y="1125538"/>
            <a:ext cx="8763000" cy="4183062"/>
          </a:xfrm>
        </p:spPr>
        <p:txBody>
          <a:bodyPr>
            <a:spAutoFit/>
          </a:bodyPr>
          <a:lstStyle/>
          <a:p>
            <a:pPr eaLnBrk="1" hangingPunct="1">
              <a:lnSpc>
                <a:spcPct val="130000"/>
              </a:lnSpc>
            </a:pPr>
            <a:r>
              <a:rPr lang="en-US" altLang="zh-CN" smtClean="0">
                <a:latin typeface="黑体" pitchFamily="2" charset="-122"/>
                <a:ea typeface="黑体" pitchFamily="2" charset="-122"/>
                <a:cs typeface="Courier New" pitchFamily="49" charset="0"/>
              </a:rPr>
              <a:t>2</a:t>
            </a:r>
            <a:r>
              <a:rPr lang="zh-CN" altLang="en-US" smtClean="0">
                <a:latin typeface="黑体" pitchFamily="2" charset="-122"/>
                <a:ea typeface="黑体" pitchFamily="2" charset="-122"/>
                <a:cs typeface="Times New Roman" pitchFamily="18" charset="0"/>
              </a:rPr>
              <a:t>．电场线的特点：</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Courier New" pitchFamily="49" charset="0"/>
              </a:rPr>
              <a:t>(1)</a:t>
            </a:r>
            <a:r>
              <a:rPr lang="zh-CN" altLang="en-US" smtClean="0">
                <a:latin typeface="黑体" pitchFamily="2" charset="-122"/>
                <a:ea typeface="黑体" pitchFamily="2" charset="-122"/>
                <a:cs typeface="Times New Roman" pitchFamily="18" charset="0"/>
              </a:rPr>
              <a:t>电场线从</a:t>
            </a:r>
            <a:r>
              <a:rPr lang="en-US" altLang="zh-CN" smtClean="0">
                <a:latin typeface="黑体" pitchFamily="2" charset="-122"/>
                <a:ea typeface="黑体" pitchFamily="2" charset="-122"/>
                <a:cs typeface="Times New Roman" pitchFamily="18" charset="0"/>
              </a:rPr>
              <a:t>____________</a:t>
            </a:r>
            <a:r>
              <a:rPr lang="zh-CN" altLang="en-US" smtClean="0">
                <a:latin typeface="黑体" pitchFamily="2" charset="-122"/>
                <a:ea typeface="黑体" pitchFamily="2" charset="-122"/>
                <a:cs typeface="Times New Roman" pitchFamily="18" charset="0"/>
              </a:rPr>
              <a:t>或</a:t>
            </a:r>
            <a:r>
              <a:rPr lang="en-US" altLang="zh-CN" smtClean="0">
                <a:latin typeface="黑体" pitchFamily="2" charset="-122"/>
                <a:ea typeface="黑体" pitchFamily="2" charset="-122"/>
                <a:cs typeface="Times New Roman" pitchFamily="18" charset="0"/>
              </a:rPr>
              <a:t>____________</a:t>
            </a:r>
            <a:r>
              <a:rPr lang="zh-CN" altLang="en-US" smtClean="0">
                <a:latin typeface="黑体" pitchFamily="2" charset="-122"/>
                <a:ea typeface="黑体" pitchFamily="2" charset="-122"/>
                <a:cs typeface="Times New Roman" pitchFamily="18" charset="0"/>
              </a:rPr>
              <a:t>出发终止于</a:t>
            </a:r>
            <a:r>
              <a:rPr lang="en-US" altLang="zh-CN" smtClean="0">
                <a:latin typeface="黑体" pitchFamily="2" charset="-122"/>
                <a:ea typeface="黑体" pitchFamily="2" charset="-122"/>
                <a:cs typeface="Times New Roman" pitchFamily="18" charset="0"/>
              </a:rPr>
              <a:t>___________</a:t>
            </a:r>
            <a:r>
              <a:rPr lang="zh-CN" altLang="en-US" smtClean="0">
                <a:latin typeface="黑体" pitchFamily="2" charset="-122"/>
                <a:ea typeface="黑体" pitchFamily="2" charset="-122"/>
                <a:cs typeface="Times New Roman" pitchFamily="18" charset="0"/>
              </a:rPr>
              <a:t>或</a:t>
            </a:r>
            <a:r>
              <a:rPr lang="en-US" altLang="zh-CN" smtClean="0">
                <a:latin typeface="黑体" pitchFamily="2" charset="-122"/>
                <a:ea typeface="黑体" pitchFamily="2" charset="-122"/>
                <a:cs typeface="Times New Roman" pitchFamily="18" charset="0"/>
              </a:rPr>
              <a:t>___________</a:t>
            </a:r>
            <a:r>
              <a:rPr lang="zh-CN" altLang="en-US" smtClean="0">
                <a:latin typeface="黑体" pitchFamily="2" charset="-122"/>
                <a:ea typeface="黑体" pitchFamily="2" charset="-122"/>
                <a:cs typeface="Times New Roman" pitchFamily="18" charset="0"/>
              </a:rPr>
              <a:t>；</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Courier New" pitchFamily="49" charset="0"/>
              </a:rPr>
              <a:t>(2)</a:t>
            </a:r>
            <a:r>
              <a:rPr lang="zh-CN" altLang="en-US" smtClean="0">
                <a:latin typeface="黑体" pitchFamily="2" charset="-122"/>
                <a:ea typeface="黑体" pitchFamily="2" charset="-122"/>
                <a:cs typeface="Times New Roman" pitchFamily="18" charset="0"/>
              </a:rPr>
              <a:t>电场线在电场中不</a:t>
            </a:r>
            <a:r>
              <a:rPr lang="en-US" altLang="zh-CN" smtClean="0">
                <a:latin typeface="黑体" pitchFamily="2" charset="-122"/>
                <a:ea typeface="黑体" pitchFamily="2" charset="-122"/>
                <a:cs typeface="Times New Roman" pitchFamily="18" charset="0"/>
              </a:rPr>
              <a:t>________</a:t>
            </a:r>
            <a:r>
              <a:rPr lang="zh-CN" altLang="en-US" smtClean="0">
                <a:latin typeface="黑体" pitchFamily="2" charset="-122"/>
                <a:ea typeface="黑体" pitchFamily="2" charset="-122"/>
                <a:cs typeface="Times New Roman" pitchFamily="18" charset="0"/>
              </a:rPr>
              <a:t>；</a:t>
            </a:r>
            <a:endParaRPr lang="zh-CN" altLang="en-US" smtClean="0">
              <a:latin typeface="黑体" pitchFamily="2" charset="-122"/>
              <a:ea typeface="黑体" pitchFamily="2" charset="-122"/>
              <a:cs typeface="Courier New" pitchFamily="49" charset="0"/>
            </a:endParaRPr>
          </a:p>
          <a:p>
            <a:pPr eaLnBrk="1" hangingPunct="1">
              <a:lnSpc>
                <a:spcPct val="130000"/>
              </a:lnSpc>
            </a:pPr>
            <a:r>
              <a:rPr lang="en-US" altLang="zh-CN" smtClean="0">
                <a:latin typeface="黑体" pitchFamily="2" charset="-122"/>
                <a:ea typeface="黑体" pitchFamily="2" charset="-122"/>
                <a:cs typeface="Times New Roman" pitchFamily="18" charset="0"/>
              </a:rPr>
              <a:t>(3)</a:t>
            </a:r>
            <a:r>
              <a:rPr lang="zh-CN" altLang="en-US" smtClean="0">
                <a:latin typeface="黑体" pitchFamily="2" charset="-122"/>
                <a:ea typeface="黑体" pitchFamily="2" charset="-122"/>
                <a:cs typeface="Times New Roman" pitchFamily="18" charset="0"/>
              </a:rPr>
              <a:t>在同一电场里，电场线</a:t>
            </a:r>
            <a:r>
              <a:rPr lang="en-US" altLang="zh-CN" smtClean="0">
                <a:latin typeface="黑体" pitchFamily="2" charset="-122"/>
                <a:ea typeface="黑体" pitchFamily="2" charset="-122"/>
                <a:cs typeface="Times New Roman" pitchFamily="18" charset="0"/>
              </a:rPr>
              <a:t>________</a:t>
            </a:r>
            <a:r>
              <a:rPr lang="zh-CN" altLang="en-US" smtClean="0">
                <a:latin typeface="黑体" pitchFamily="2" charset="-122"/>
                <a:ea typeface="黑体" pitchFamily="2" charset="-122"/>
                <a:cs typeface="Times New Roman" pitchFamily="18" charset="0"/>
              </a:rPr>
              <a:t>的地方场强大．</a:t>
            </a:r>
          </a:p>
        </p:txBody>
      </p:sp>
      <p:sp>
        <p:nvSpPr>
          <p:cNvPr id="3" name="TextBox 2"/>
          <p:cNvSpPr txBox="1"/>
          <p:nvPr/>
        </p:nvSpPr>
        <p:spPr>
          <a:xfrm>
            <a:off x="3276600" y="1981200"/>
            <a:ext cx="16764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正电荷</a:t>
            </a:r>
          </a:p>
        </p:txBody>
      </p:sp>
      <p:sp>
        <p:nvSpPr>
          <p:cNvPr id="4" name="TextBox 3"/>
          <p:cNvSpPr txBox="1"/>
          <p:nvPr/>
        </p:nvSpPr>
        <p:spPr>
          <a:xfrm>
            <a:off x="5943600" y="1981200"/>
            <a:ext cx="16764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无穷远</a:t>
            </a:r>
          </a:p>
        </p:txBody>
      </p:sp>
      <p:sp>
        <p:nvSpPr>
          <p:cNvPr id="5" name="TextBox 4"/>
          <p:cNvSpPr txBox="1"/>
          <p:nvPr/>
        </p:nvSpPr>
        <p:spPr>
          <a:xfrm>
            <a:off x="3067050" y="2590800"/>
            <a:ext cx="12954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无穷远</a:t>
            </a:r>
          </a:p>
        </p:txBody>
      </p:sp>
      <p:sp>
        <p:nvSpPr>
          <p:cNvPr id="6" name="TextBox 5"/>
          <p:cNvSpPr txBox="1"/>
          <p:nvPr/>
        </p:nvSpPr>
        <p:spPr>
          <a:xfrm>
            <a:off x="5200650" y="2590800"/>
            <a:ext cx="1676400" cy="519113"/>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负电荷</a:t>
            </a:r>
          </a:p>
        </p:txBody>
      </p:sp>
      <p:sp>
        <p:nvSpPr>
          <p:cNvPr id="7" name="TextBox 6"/>
          <p:cNvSpPr txBox="1"/>
          <p:nvPr/>
        </p:nvSpPr>
        <p:spPr>
          <a:xfrm>
            <a:off x="4724400" y="3284538"/>
            <a:ext cx="9906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相交</a:t>
            </a:r>
          </a:p>
        </p:txBody>
      </p:sp>
      <p:sp>
        <p:nvSpPr>
          <p:cNvPr id="8" name="TextBox 7"/>
          <p:cNvSpPr txBox="1"/>
          <p:nvPr/>
        </p:nvSpPr>
        <p:spPr>
          <a:xfrm>
            <a:off x="5716588" y="4005263"/>
            <a:ext cx="1447800" cy="519112"/>
          </a:xfrm>
          <a:prstGeom prst="rect">
            <a:avLst/>
          </a:prstGeom>
          <a:noFill/>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defRPr/>
            </a:pPr>
            <a:r>
              <a:rPr lang="zh-CN" altLang="en-US" sz="2800" b="1" smtClean="0">
                <a:solidFill>
                  <a:srgbClr val="FF0000"/>
                </a:solidFill>
                <a:effectLst>
                  <a:outerShdw blurRad="38100" dist="38100" dir="2700000" algn="tl">
                    <a:srgbClr val="C0C0C0"/>
                  </a:outerShdw>
                </a:effectLst>
                <a:latin typeface="Times New Roman" pitchFamily="18" charset="0"/>
                <a:cs typeface="Times New Roman" pitchFamily="18" charset="0"/>
              </a:rPr>
              <a:t>密集</a:t>
            </a:r>
          </a:p>
        </p:txBody>
      </p:sp>
      <p:sp>
        <p:nvSpPr>
          <p:cNvPr id="13321" name="WordArt 9"/>
          <p:cNvSpPr>
            <a:spLocks noChangeArrowheads="1" noChangeShapeType="1" noTextEdit="1"/>
          </p:cNvSpPr>
          <p:nvPr/>
        </p:nvSpPr>
        <p:spPr bwMode="auto">
          <a:xfrm>
            <a:off x="2236788" y="5022850"/>
            <a:ext cx="4495800" cy="1143000"/>
          </a:xfrm>
          <a:prstGeom prst="rect">
            <a:avLst/>
          </a:prstGeom>
        </p:spPr>
        <p:txBody>
          <a:bodyPr wrap="none" fromWordArt="1">
            <a:prstTxWarp prst="textPlain">
              <a:avLst>
                <a:gd name="adj" fmla="val 50000"/>
              </a:avLst>
            </a:prstTxWarp>
          </a:bodyPr>
          <a:lstStyle/>
          <a:p>
            <a:pPr algn="ctr"/>
            <a:r>
              <a:rPr lang="zh-CN" altLang="en-US" sz="3600" kern="10" normalizeH="1">
                <a:ln w="19050">
                  <a:solidFill>
                    <a:srgbClr val="99CCFF"/>
                  </a:solidFill>
                  <a:round/>
                  <a:headEnd/>
                  <a:tailEnd/>
                </a:ln>
                <a:solidFill>
                  <a:srgbClr val="FF0000"/>
                </a:solidFill>
                <a:effectLst>
                  <a:outerShdw dist="35921" dir="2700000" algn="ctr" rotWithShape="0">
                    <a:srgbClr val="990000"/>
                  </a:outerShdw>
                </a:effectLst>
                <a:latin typeface="宋体"/>
                <a:ea typeface="宋体"/>
              </a:rPr>
              <a:t>出正入负 密强疏弱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21"/>
                                        </p:tgtEl>
                                        <p:attrNameLst>
                                          <p:attrName>style.visibility</p:attrName>
                                        </p:attrNameLst>
                                      </p:cBhvr>
                                      <p:to>
                                        <p:strVal val="visible"/>
                                      </p:to>
                                    </p:set>
                                    <p:animEffect transition="in" filter="wipe(left)">
                                      <p:cBhvr>
                                        <p:cTn id="31"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33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620713" y="620713"/>
            <a:ext cx="7696200" cy="5749925"/>
          </a:xfrm>
        </p:spPr>
        <p:txBody>
          <a:bodyPr>
            <a:spAutoFit/>
          </a:bodyPr>
          <a:lstStyle/>
          <a:p>
            <a:pPr eaLnBrk="1" hangingPunct="1">
              <a:lnSpc>
                <a:spcPct val="165000"/>
              </a:lnSpc>
              <a:defRPr/>
            </a:pPr>
            <a:r>
              <a:rPr lang="zh-CN" altLang="en-US" sz="3600" smtClean="0">
                <a:solidFill>
                  <a:srgbClr val="0033CC"/>
                </a:solidFill>
                <a:effectLst>
                  <a:outerShdw blurRad="38100" dist="38100" dir="2700000" algn="tl">
                    <a:srgbClr val="C0C0C0"/>
                  </a:outerShdw>
                </a:effectLst>
                <a:cs typeface="Courier New" pitchFamily="49" charset="0"/>
              </a:rPr>
              <a:t>思考感悟</a:t>
            </a:r>
          </a:p>
          <a:p>
            <a:pPr eaLnBrk="1" hangingPunct="1">
              <a:lnSpc>
                <a:spcPct val="165000"/>
              </a:lnSpc>
              <a:defRPr/>
            </a:pPr>
            <a:r>
              <a:rPr lang="en-US" altLang="zh-CN" sz="3600" smtClean="0">
                <a:effectLst>
                  <a:outerShdw blurRad="38100" dist="38100" dir="2700000" algn="tl">
                    <a:srgbClr val="C0C0C0"/>
                  </a:outerShdw>
                </a:effectLst>
                <a:latin typeface="黑体" pitchFamily="2" charset="-122"/>
                <a:ea typeface="黑体" pitchFamily="2" charset="-122"/>
                <a:cs typeface="Courier New" pitchFamily="49" charset="0"/>
              </a:rPr>
              <a:t>2</a:t>
            </a:r>
            <a:r>
              <a:rPr lang="zh-CN" altLang="en-US" sz="3600" smtClean="0">
                <a:effectLst>
                  <a:outerShdw blurRad="38100" dist="38100" dir="2700000" algn="tl">
                    <a:srgbClr val="C0C0C0"/>
                  </a:outerShdw>
                </a:effectLst>
                <a:latin typeface="黑体" pitchFamily="2" charset="-122"/>
                <a:ea typeface="黑体" pitchFamily="2" charset="-122"/>
                <a:cs typeface="Times New Roman" pitchFamily="18" charset="0"/>
              </a:rPr>
              <a:t>．电场线为什么不能相交？电场线是电荷运动的轨迹吗？</a:t>
            </a:r>
            <a:endParaRPr lang="zh-CN" altLang="en-US" sz="3600" smtClean="0">
              <a:effectLst>
                <a:outerShdw blurRad="38100" dist="38100" dir="2700000" algn="tl">
                  <a:srgbClr val="C0C0C0"/>
                </a:outerShdw>
              </a:effectLst>
              <a:latin typeface="黑体" pitchFamily="2" charset="-122"/>
              <a:ea typeface="黑体" pitchFamily="2" charset="-122"/>
              <a:cs typeface="Courier New" pitchFamily="49" charset="0"/>
            </a:endParaRPr>
          </a:p>
          <a:p>
            <a:pPr eaLnBrk="1" hangingPunct="1">
              <a:lnSpc>
                <a:spcPct val="165000"/>
              </a:lnSpc>
              <a:defRPr/>
            </a:pPr>
            <a:r>
              <a:rPr lang="zh-CN" altLang="en-US" sz="3600" smtClean="0">
                <a:solidFill>
                  <a:srgbClr val="0033CC"/>
                </a:solidFill>
                <a:effectLst>
                  <a:outerShdw blurRad="38100" dist="38100" dir="2700000" algn="tl">
                    <a:srgbClr val="C0C0C0"/>
                  </a:outerShdw>
                </a:effectLst>
                <a:cs typeface="Times New Roman" pitchFamily="18" charset="0"/>
              </a:rPr>
              <a:t>提示：</a:t>
            </a:r>
            <a:r>
              <a:rPr lang="zh-CN" altLang="en-US" sz="3600" smtClean="0">
                <a:effectLst>
                  <a:outerShdw blurRad="38100" dist="38100" dir="2700000" algn="tl">
                    <a:srgbClr val="C0C0C0"/>
                  </a:outerShdw>
                </a:effectLst>
                <a:ea typeface="黑体" pitchFamily="2" charset="-122"/>
              </a:rPr>
              <a:t>某点的电场方向是唯一的，所以电场线不能相交，电场线不是电荷的运动轨迹．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CDESIGNJ</Template>
  <TotalTime>45</TotalTime>
  <Words>2386</Words>
  <Application>Microsoft Office PowerPoint</Application>
  <PresentationFormat>全屏显示(4:3)</PresentationFormat>
  <Paragraphs>303</Paragraphs>
  <Slides>49</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70" baseType="lpstr">
      <vt:lpstr>Arial</vt:lpstr>
      <vt:lpstr>宋体</vt:lpstr>
      <vt:lpstr>Wingdings 2</vt:lpstr>
      <vt:lpstr>Wingdings</vt:lpstr>
      <vt:lpstr>华文行楷</vt:lpstr>
      <vt:lpstr>Times New Roman</vt:lpstr>
      <vt:lpstr>黑体</vt:lpstr>
      <vt:lpstr>Courier New</vt:lpstr>
      <vt:lpstr>方正舒体</vt:lpstr>
      <vt:lpstr>仿宋_GB2312</vt:lpstr>
      <vt:lpstr>华文楷体</vt:lpstr>
      <vt:lpstr>楷体_GB2312</vt:lpstr>
      <vt:lpstr>华文新魏</vt:lpstr>
      <vt:lpstr>汉鼎简新艺体</vt:lpstr>
      <vt:lpstr>幼圆</vt:lpstr>
      <vt:lpstr>Tahoma</vt:lpstr>
      <vt:lpstr>方正姚体</vt:lpstr>
      <vt:lpstr>隶书</vt:lpstr>
      <vt:lpstr>砖雕艺术</vt:lpstr>
      <vt:lpstr>Microsoft Office Word 97 - 2003 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25</cp:revision>
  <dcterms:created xsi:type="dcterms:W3CDTF">2013-01-03T00:55:42Z</dcterms:created>
  <dcterms:modified xsi:type="dcterms:W3CDTF">2015-05-05T07:58:53Z</dcterms:modified>
</cp:coreProperties>
</file>