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5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74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0000"/>
    <a:srgbClr val="645516"/>
    <a:srgbClr val="001615"/>
    <a:srgbClr val="007A77"/>
    <a:srgbClr val="001A1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82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8D4B7A44-0718-4C82-ABE1-E0790F7CA90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27799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04835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32797C-8FAB-48D6-A63D-F113F5B01EE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8431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0BFB06-4136-4E0E-9D1E-474674C6493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854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609600"/>
            <a:ext cx="2135187" cy="5489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09600"/>
            <a:ext cx="6253163" cy="5489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8CF0BF-461D-4D61-8139-9DF0B5B55C3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5650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B25084-1FCC-42DB-B1D3-6BB32B3925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5427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D80348-248D-43D5-9805-6CBCEDEA14B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0996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905000"/>
            <a:ext cx="41941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1941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F3CD6E-FE3F-4083-A393-814F7569E4B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4868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51CDDC-9787-429B-884D-DFD077D1CEC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4383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0FFEAE-7E3E-45B1-AEB8-8161D0F6CCE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0128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B3F035-043C-4FFD-91D8-A7A03CEF6C9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4162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215528-AEE1-40F3-A988-9425FE291D0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9012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C26CC2-26B3-4378-8C8D-EFCDA0070DE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6070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09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905000"/>
            <a:ext cx="8540750" cy="419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038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038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038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fld id="{1A0A16D2-F9C9-4A25-8AF4-2283CEC6155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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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&#20570;&#21151;&#29305;&#28857;.swf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5"/>
          <p:cNvSpPr txBox="1">
            <a:spLocks noChangeArrowheads="1"/>
          </p:cNvSpPr>
          <p:nvPr/>
        </p:nvSpPr>
        <p:spPr bwMode="auto">
          <a:xfrm>
            <a:off x="1601788" y="4959350"/>
            <a:ext cx="6480175" cy="163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4000" b="1">
                <a:solidFill>
                  <a:srgbClr val="003399"/>
                </a:solidFill>
              </a:rPr>
              <a:t>第一章  静电场</a:t>
            </a:r>
          </a:p>
          <a:p>
            <a:pPr algn="ctr" eaLnBrk="1" hangingPunct="1">
              <a:spcBef>
                <a:spcPct val="50000"/>
              </a:spcBef>
            </a:pPr>
            <a:r>
              <a:rPr lang="zh-CN" altLang="en-US" sz="4000" b="1">
                <a:solidFill>
                  <a:srgbClr val="003399"/>
                </a:solidFill>
              </a:rPr>
              <a:t>第四节  电势能和电势</a:t>
            </a:r>
          </a:p>
        </p:txBody>
      </p:sp>
      <p:sp>
        <p:nvSpPr>
          <p:cNvPr id="3075" name="Text Box 6"/>
          <p:cNvSpPr txBox="1">
            <a:spLocks noChangeArrowheads="1"/>
          </p:cNvSpPr>
          <p:nvPr/>
        </p:nvSpPr>
        <p:spPr bwMode="auto">
          <a:xfrm>
            <a:off x="152400" y="812800"/>
            <a:ext cx="3048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3399"/>
                </a:solidFill>
              </a:rPr>
              <a:t>人教版选修</a:t>
            </a:r>
            <a:r>
              <a:rPr lang="en-US" altLang="zh-CN" b="1">
                <a:solidFill>
                  <a:srgbClr val="003399"/>
                </a:solidFill>
              </a:rPr>
              <a:t>3-1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2"/>
          <p:cNvGrpSpPr>
            <a:grpSpLocks/>
          </p:cNvGrpSpPr>
          <p:nvPr/>
        </p:nvGrpSpPr>
        <p:grpSpPr bwMode="auto">
          <a:xfrm>
            <a:off x="457200" y="76200"/>
            <a:ext cx="8077200" cy="1662113"/>
            <a:chOff x="288" y="115"/>
            <a:chExt cx="5088" cy="1047"/>
          </a:xfrm>
        </p:grpSpPr>
        <p:sp>
          <p:nvSpPr>
            <p:cNvPr id="12306" name="Rectangle 3"/>
            <p:cNvSpPr>
              <a:spLocks noChangeArrowheads="1"/>
            </p:cNvSpPr>
            <p:nvPr/>
          </p:nvSpPr>
          <p:spPr bwMode="auto">
            <a:xfrm>
              <a:off x="288" y="115"/>
              <a:ext cx="5088" cy="480"/>
            </a:xfrm>
            <a:prstGeom prst="rect">
              <a:avLst/>
            </a:prstGeom>
            <a:solidFill>
              <a:srgbClr val="3333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kumimoji="1" lang="zh-CN" altLang="en-US" sz="4400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用类比法研究电场能的性质</a:t>
              </a:r>
              <a:endParaRPr kumimoji="1" lang="en-US" altLang="zh-CN" sz="44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  <p:sp>
          <p:nvSpPr>
            <p:cNvPr id="12307" name="Text Box 4"/>
            <p:cNvSpPr txBox="1">
              <a:spLocks noChangeArrowheads="1"/>
            </p:cNvSpPr>
            <p:nvPr/>
          </p:nvSpPr>
          <p:spPr bwMode="ltGray">
            <a:xfrm>
              <a:off x="1008" y="672"/>
              <a:ext cx="110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4000" b="1">
                  <a:solidFill>
                    <a:schemeClr val="tx2"/>
                  </a:solidFill>
                  <a:latin typeface="Times New Roman" pitchFamily="18" charset="0"/>
                </a:rPr>
                <a:t>重力场</a:t>
              </a:r>
            </a:p>
          </p:txBody>
        </p:sp>
        <p:sp>
          <p:nvSpPr>
            <p:cNvPr id="12308" name="Text Box 5"/>
            <p:cNvSpPr txBox="1">
              <a:spLocks noChangeArrowheads="1"/>
            </p:cNvSpPr>
            <p:nvPr/>
          </p:nvSpPr>
          <p:spPr bwMode="ltGray">
            <a:xfrm>
              <a:off x="3456" y="720"/>
              <a:ext cx="110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4000" b="1">
                  <a:solidFill>
                    <a:schemeClr val="tx2"/>
                  </a:solidFill>
                  <a:latin typeface="Times New Roman" pitchFamily="18" charset="0"/>
                </a:rPr>
                <a:t>电场</a:t>
              </a:r>
              <a:r>
                <a:rPr lang="en-US" altLang="zh-CN" sz="3600" b="1">
                  <a:solidFill>
                    <a:srgbClr val="008000"/>
                  </a:solidFill>
                  <a:latin typeface="Times New Roman" pitchFamily="18" charset="0"/>
                  <a:ea typeface="新細明體" pitchFamily="18" charset="-120"/>
                  <a:cs typeface="Times New Roman" pitchFamily="18" charset="0"/>
                </a:rPr>
                <a:t>φ</a:t>
              </a:r>
              <a:endParaRPr lang="zh-CN" altLang="en-US" sz="3600" b="1">
                <a:solidFill>
                  <a:srgbClr val="008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endParaRPr>
            </a:p>
          </p:txBody>
        </p:sp>
      </p:grpSp>
      <p:sp>
        <p:nvSpPr>
          <p:cNvPr id="12291" name="Text Box 6"/>
          <p:cNvSpPr txBox="1">
            <a:spLocks noChangeArrowheads="1"/>
          </p:cNvSpPr>
          <p:nvPr/>
        </p:nvSpPr>
        <p:spPr bwMode="ltGray">
          <a:xfrm>
            <a:off x="4114800" y="884238"/>
            <a:ext cx="850900" cy="914400"/>
          </a:xfrm>
          <a:prstGeom prst="rect">
            <a:avLst/>
          </a:prstGeom>
          <a:noFill/>
          <a:ln w="57150">
            <a:solidFill>
              <a:srgbClr val="66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4000" b="1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</a:rPr>
              <a:t>势</a:t>
            </a:r>
          </a:p>
        </p:txBody>
      </p:sp>
      <p:sp>
        <p:nvSpPr>
          <p:cNvPr id="12292" name="Text Box 7"/>
          <p:cNvSpPr txBox="1">
            <a:spLocks noChangeArrowheads="1"/>
          </p:cNvSpPr>
          <p:nvPr/>
        </p:nvSpPr>
        <p:spPr bwMode="ltGray">
          <a:xfrm>
            <a:off x="0" y="1843088"/>
            <a:ext cx="4419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>
                <a:solidFill>
                  <a:srgbClr val="3333FF"/>
                </a:solidFill>
                <a:latin typeface="Times New Roman" pitchFamily="18" charset="0"/>
              </a:rPr>
              <a:t>高度是特殊的高度差</a:t>
            </a:r>
            <a:endParaRPr lang="zh-CN" altLang="en-US" sz="3600" b="1" baseline="-25000">
              <a:solidFill>
                <a:srgbClr val="3333FF"/>
              </a:solidFill>
              <a:latin typeface="Times New Roman" pitchFamily="18" charset="0"/>
            </a:endParaRPr>
          </a:p>
        </p:txBody>
      </p:sp>
      <p:sp>
        <p:nvSpPr>
          <p:cNvPr id="494600" name="Text Box 8"/>
          <p:cNvSpPr txBox="1">
            <a:spLocks noChangeArrowheads="1"/>
          </p:cNvSpPr>
          <p:nvPr/>
        </p:nvSpPr>
        <p:spPr bwMode="ltGray">
          <a:xfrm>
            <a:off x="4724400" y="1843088"/>
            <a:ext cx="4419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>
                <a:solidFill>
                  <a:srgbClr val="008000"/>
                </a:solidFill>
                <a:latin typeface="Times New Roman" pitchFamily="18" charset="0"/>
              </a:rPr>
              <a:t>电势是特殊的电势差</a:t>
            </a:r>
            <a:endParaRPr lang="zh-CN" altLang="en-US" sz="3600" b="1" baseline="-25000">
              <a:solidFill>
                <a:srgbClr val="008000"/>
              </a:solidFill>
              <a:latin typeface="Times New Roman" pitchFamily="18" charset="0"/>
            </a:endParaRPr>
          </a:p>
        </p:txBody>
      </p:sp>
      <p:sp>
        <p:nvSpPr>
          <p:cNvPr id="12294" name="Text Box 9"/>
          <p:cNvSpPr txBox="1">
            <a:spLocks noChangeArrowheads="1"/>
          </p:cNvSpPr>
          <p:nvPr/>
        </p:nvSpPr>
        <p:spPr bwMode="ltGray">
          <a:xfrm>
            <a:off x="152400" y="2560638"/>
            <a:ext cx="4038600" cy="67945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>
                <a:solidFill>
                  <a:srgbClr val="3333FF"/>
                </a:solidFill>
                <a:latin typeface="Times New Roman" pitchFamily="18" charset="0"/>
              </a:rPr>
              <a:t>高度差</a:t>
            </a:r>
            <a:r>
              <a:rPr lang="en-US" altLang="zh-CN" sz="3600" b="1">
                <a:solidFill>
                  <a:srgbClr val="3333FF"/>
                </a:solidFill>
                <a:latin typeface="Times New Roman" pitchFamily="18" charset="0"/>
              </a:rPr>
              <a:t>h</a:t>
            </a:r>
            <a:r>
              <a:rPr lang="en-US" altLang="zh-CN" sz="3600" b="1" baseline="-25000">
                <a:solidFill>
                  <a:srgbClr val="3333FF"/>
                </a:solidFill>
                <a:latin typeface="Times New Roman" pitchFamily="18" charset="0"/>
              </a:rPr>
              <a:t>AB </a:t>
            </a:r>
            <a:r>
              <a:rPr lang="en-US" altLang="zh-CN" sz="3600" b="1">
                <a:solidFill>
                  <a:srgbClr val="3333FF"/>
                </a:solidFill>
                <a:latin typeface="Times New Roman" pitchFamily="18" charset="0"/>
              </a:rPr>
              <a:t>=h</a:t>
            </a:r>
            <a:r>
              <a:rPr lang="en-US" altLang="zh-CN" sz="3600" b="1" baseline="-25000">
                <a:solidFill>
                  <a:srgbClr val="3333FF"/>
                </a:solidFill>
                <a:latin typeface="Times New Roman" pitchFamily="18" charset="0"/>
              </a:rPr>
              <a:t>A </a:t>
            </a:r>
            <a:r>
              <a:rPr lang="zh-CN" altLang="en-US" sz="3600" b="1">
                <a:solidFill>
                  <a:srgbClr val="3333FF"/>
                </a:solidFill>
                <a:latin typeface="Times New Roman" pitchFamily="18" charset="0"/>
              </a:rPr>
              <a:t>- </a:t>
            </a:r>
            <a:r>
              <a:rPr lang="en-US" altLang="zh-CN" sz="3600" b="1">
                <a:solidFill>
                  <a:srgbClr val="3333FF"/>
                </a:solidFill>
                <a:latin typeface="Times New Roman" pitchFamily="18" charset="0"/>
              </a:rPr>
              <a:t>h</a:t>
            </a:r>
            <a:r>
              <a:rPr lang="en-US" altLang="zh-CN" sz="3600" b="1" baseline="-25000">
                <a:solidFill>
                  <a:srgbClr val="3333FF"/>
                </a:solidFill>
                <a:latin typeface="Times New Roman" pitchFamily="18" charset="0"/>
              </a:rPr>
              <a:t>B</a:t>
            </a:r>
            <a:endParaRPr lang="zh-CN" altLang="en-US" sz="3600" b="1">
              <a:solidFill>
                <a:srgbClr val="3333FF"/>
              </a:solidFill>
              <a:latin typeface="Times New Roman" pitchFamily="18" charset="0"/>
            </a:endParaRPr>
          </a:p>
        </p:txBody>
      </p:sp>
      <p:sp>
        <p:nvSpPr>
          <p:cNvPr id="12295" name="AutoShape 10"/>
          <p:cNvSpPr>
            <a:spLocks noChangeArrowheads="1"/>
          </p:cNvSpPr>
          <p:nvPr/>
        </p:nvSpPr>
        <p:spPr bwMode="ltGray">
          <a:xfrm>
            <a:off x="1828800" y="3322638"/>
            <a:ext cx="381000" cy="381000"/>
          </a:xfrm>
          <a:prstGeom prst="downArrow">
            <a:avLst>
              <a:gd name="adj1" fmla="val 50000"/>
              <a:gd name="adj2" fmla="val 46667"/>
            </a:avLst>
          </a:prstGeom>
          <a:solidFill>
            <a:schemeClr val="accent1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6" name="Text Box 11"/>
          <p:cNvSpPr txBox="1">
            <a:spLocks noChangeArrowheads="1"/>
          </p:cNvSpPr>
          <p:nvPr/>
        </p:nvSpPr>
        <p:spPr bwMode="ltGray">
          <a:xfrm>
            <a:off x="304800" y="3703638"/>
            <a:ext cx="3733800" cy="67945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b="1">
                <a:solidFill>
                  <a:srgbClr val="3333FF"/>
                </a:solidFill>
                <a:latin typeface="Times New Roman" pitchFamily="18" charset="0"/>
              </a:rPr>
              <a:t>h</a:t>
            </a:r>
            <a:r>
              <a:rPr lang="en-US" altLang="zh-CN" sz="3600" b="1" baseline="-25000">
                <a:solidFill>
                  <a:srgbClr val="3333FF"/>
                </a:solidFill>
                <a:latin typeface="Times New Roman" pitchFamily="18" charset="0"/>
              </a:rPr>
              <a:t>A </a:t>
            </a:r>
            <a:r>
              <a:rPr lang="en-US" altLang="zh-CN" sz="3600" b="1">
                <a:solidFill>
                  <a:srgbClr val="3333FF"/>
                </a:solidFill>
                <a:latin typeface="Times New Roman" pitchFamily="18" charset="0"/>
              </a:rPr>
              <a:t>= h</a:t>
            </a:r>
            <a:r>
              <a:rPr lang="en-US" altLang="zh-CN" sz="3600" b="1" baseline="-25000">
                <a:solidFill>
                  <a:srgbClr val="3333FF"/>
                </a:solidFill>
                <a:latin typeface="Times New Roman" pitchFamily="18" charset="0"/>
              </a:rPr>
              <a:t>AO </a:t>
            </a:r>
            <a:r>
              <a:rPr lang="en-US" altLang="zh-CN" sz="3600" b="1">
                <a:solidFill>
                  <a:srgbClr val="3333FF"/>
                </a:solidFill>
                <a:latin typeface="Times New Roman" pitchFamily="18" charset="0"/>
              </a:rPr>
              <a:t>= h</a:t>
            </a:r>
            <a:r>
              <a:rPr lang="en-US" altLang="zh-CN" sz="3600" b="1" baseline="-25000">
                <a:solidFill>
                  <a:srgbClr val="3333FF"/>
                </a:solidFill>
                <a:latin typeface="Times New Roman" pitchFamily="18" charset="0"/>
              </a:rPr>
              <a:t>A </a:t>
            </a:r>
            <a:r>
              <a:rPr lang="zh-CN" altLang="en-US" sz="3600" b="1">
                <a:solidFill>
                  <a:srgbClr val="3333FF"/>
                </a:solidFill>
                <a:latin typeface="Times New Roman" pitchFamily="18" charset="0"/>
              </a:rPr>
              <a:t>- </a:t>
            </a:r>
            <a:r>
              <a:rPr lang="en-US" altLang="zh-CN" sz="3600" b="1">
                <a:solidFill>
                  <a:srgbClr val="3333FF"/>
                </a:solidFill>
                <a:latin typeface="Times New Roman" pitchFamily="18" charset="0"/>
              </a:rPr>
              <a:t>h</a:t>
            </a:r>
            <a:r>
              <a:rPr lang="en-US" altLang="zh-CN" sz="3600" b="1" baseline="-25000">
                <a:solidFill>
                  <a:srgbClr val="3333FF"/>
                </a:solidFill>
                <a:latin typeface="Times New Roman" pitchFamily="18" charset="0"/>
              </a:rPr>
              <a:t>O</a:t>
            </a:r>
            <a:endParaRPr lang="zh-CN" altLang="en-US" sz="3600" b="1" baseline="-25000">
              <a:solidFill>
                <a:srgbClr val="3333FF"/>
              </a:solidFill>
              <a:latin typeface="Times New Roman" pitchFamily="18" charset="0"/>
            </a:endParaRPr>
          </a:p>
        </p:txBody>
      </p:sp>
      <p:sp>
        <p:nvSpPr>
          <p:cNvPr id="12297" name="AutoShape 12"/>
          <p:cNvSpPr>
            <a:spLocks noChangeArrowheads="1"/>
          </p:cNvSpPr>
          <p:nvPr/>
        </p:nvSpPr>
        <p:spPr bwMode="ltGray">
          <a:xfrm>
            <a:off x="1828800" y="4465638"/>
            <a:ext cx="381000" cy="381000"/>
          </a:xfrm>
          <a:prstGeom prst="downArrow">
            <a:avLst>
              <a:gd name="adj1" fmla="val 50000"/>
              <a:gd name="adj2" fmla="val 46667"/>
            </a:avLst>
          </a:prstGeom>
          <a:solidFill>
            <a:schemeClr val="accent1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8" name="Text Box 13"/>
          <p:cNvSpPr txBox="1">
            <a:spLocks noChangeArrowheads="1"/>
          </p:cNvSpPr>
          <p:nvPr/>
        </p:nvSpPr>
        <p:spPr bwMode="ltGray">
          <a:xfrm>
            <a:off x="304800" y="4846638"/>
            <a:ext cx="3657600" cy="67945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b="1">
                <a:solidFill>
                  <a:srgbClr val="3333FF"/>
                </a:solidFill>
                <a:latin typeface="Times New Roman" pitchFamily="18" charset="0"/>
              </a:rPr>
              <a:t>h</a:t>
            </a:r>
            <a:r>
              <a:rPr lang="en-US" altLang="zh-CN" sz="3600" b="1" baseline="-25000">
                <a:solidFill>
                  <a:srgbClr val="3333FF"/>
                </a:solidFill>
                <a:latin typeface="Times New Roman" pitchFamily="18" charset="0"/>
              </a:rPr>
              <a:t>A</a:t>
            </a:r>
            <a:r>
              <a:rPr lang="en-US" altLang="zh-CN" sz="3600" b="1">
                <a:solidFill>
                  <a:srgbClr val="3333FF"/>
                </a:solidFill>
                <a:latin typeface="Times New Roman" pitchFamily="18" charset="0"/>
              </a:rPr>
              <a:t>=h</a:t>
            </a:r>
            <a:r>
              <a:rPr lang="en-US" altLang="zh-CN" sz="3600" b="1" baseline="-25000">
                <a:solidFill>
                  <a:srgbClr val="3333FF"/>
                </a:solidFill>
                <a:latin typeface="Times New Roman" pitchFamily="18" charset="0"/>
              </a:rPr>
              <a:t>AO </a:t>
            </a:r>
            <a:r>
              <a:rPr lang="en-US" altLang="zh-CN" sz="3600" b="1">
                <a:solidFill>
                  <a:srgbClr val="3333FF"/>
                </a:solidFill>
                <a:latin typeface="Times New Roman" pitchFamily="18" charset="0"/>
              </a:rPr>
              <a:t>=W</a:t>
            </a:r>
            <a:r>
              <a:rPr lang="en-US" altLang="zh-CN" sz="3600" b="1" baseline="-25000">
                <a:solidFill>
                  <a:srgbClr val="3333FF"/>
                </a:solidFill>
                <a:latin typeface="Times New Roman" pitchFamily="18" charset="0"/>
              </a:rPr>
              <a:t>AO</a:t>
            </a:r>
            <a:r>
              <a:rPr lang="en-US" altLang="zh-CN" sz="3600" b="1">
                <a:solidFill>
                  <a:srgbClr val="3333FF"/>
                </a:solidFill>
                <a:latin typeface="Times New Roman" pitchFamily="18" charset="0"/>
              </a:rPr>
              <a:t>/G</a:t>
            </a:r>
            <a:endParaRPr lang="zh-CN" altLang="en-US" sz="3600" b="1">
              <a:solidFill>
                <a:srgbClr val="3333FF"/>
              </a:solidFill>
              <a:latin typeface="Times New Roman" pitchFamily="18" charset="0"/>
            </a:endParaRPr>
          </a:p>
        </p:txBody>
      </p:sp>
      <p:sp>
        <p:nvSpPr>
          <p:cNvPr id="494606" name="Text Box 14"/>
          <p:cNvSpPr txBox="1">
            <a:spLocks noChangeArrowheads="1"/>
          </p:cNvSpPr>
          <p:nvPr/>
        </p:nvSpPr>
        <p:spPr bwMode="ltGray">
          <a:xfrm>
            <a:off x="5003800" y="2565400"/>
            <a:ext cx="2952750" cy="67945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b="1">
                <a:solidFill>
                  <a:srgbClr val="008000"/>
                </a:solidFill>
                <a:latin typeface="Times New Roman" pitchFamily="18" charset="0"/>
              </a:rPr>
              <a:t>U</a:t>
            </a:r>
            <a:r>
              <a:rPr lang="en-US" altLang="zh-CN" sz="3600" b="1" baseline="-25000">
                <a:solidFill>
                  <a:srgbClr val="008000"/>
                </a:solidFill>
                <a:latin typeface="Times New Roman" pitchFamily="18" charset="0"/>
              </a:rPr>
              <a:t>AB </a:t>
            </a:r>
            <a:r>
              <a:rPr lang="en-US" altLang="zh-CN" sz="3600" b="1">
                <a:solidFill>
                  <a:srgbClr val="008000"/>
                </a:solidFill>
                <a:latin typeface="Times New Roman" pitchFamily="18" charset="0"/>
              </a:rPr>
              <a:t>=</a:t>
            </a:r>
            <a:r>
              <a:rPr lang="en-US" altLang="zh-CN" sz="3600" b="1">
                <a:solidFill>
                  <a:srgbClr val="008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φ</a:t>
            </a:r>
            <a:r>
              <a:rPr lang="en-US" altLang="zh-CN" sz="3600" b="1" baseline="-25000">
                <a:solidFill>
                  <a:srgbClr val="008000"/>
                </a:solidFill>
                <a:latin typeface="Times New Roman" pitchFamily="18" charset="0"/>
              </a:rPr>
              <a:t>A</a:t>
            </a:r>
            <a:r>
              <a:rPr lang="zh-CN" altLang="en-US" sz="3600" b="1">
                <a:solidFill>
                  <a:srgbClr val="008000"/>
                </a:solidFill>
                <a:latin typeface="Times New Roman" pitchFamily="18" charset="0"/>
              </a:rPr>
              <a:t>-</a:t>
            </a:r>
            <a:r>
              <a:rPr lang="en-US" altLang="zh-CN" sz="3600" b="1">
                <a:solidFill>
                  <a:srgbClr val="008000"/>
                </a:solidFill>
                <a:latin typeface="Times New Roman" pitchFamily="18" charset="0"/>
                <a:ea typeface="新細明體" pitchFamily="18" charset="-120"/>
              </a:rPr>
              <a:t>φ</a:t>
            </a:r>
            <a:r>
              <a:rPr lang="en-US" altLang="zh-CN" sz="3600" b="1" baseline="-25000">
                <a:solidFill>
                  <a:srgbClr val="008000"/>
                </a:solidFill>
                <a:latin typeface="Times New Roman" pitchFamily="18" charset="0"/>
              </a:rPr>
              <a:t>B</a:t>
            </a:r>
            <a:endParaRPr lang="zh-CN" altLang="en-US" sz="3600" b="1" baseline="-25000">
              <a:solidFill>
                <a:srgbClr val="008000"/>
              </a:solidFill>
              <a:latin typeface="Times New Roman" pitchFamily="18" charset="0"/>
            </a:endParaRPr>
          </a:p>
        </p:txBody>
      </p:sp>
      <p:sp>
        <p:nvSpPr>
          <p:cNvPr id="494607" name="AutoShape 15"/>
          <p:cNvSpPr>
            <a:spLocks noChangeArrowheads="1"/>
          </p:cNvSpPr>
          <p:nvPr/>
        </p:nvSpPr>
        <p:spPr bwMode="ltGray">
          <a:xfrm>
            <a:off x="6324600" y="3322638"/>
            <a:ext cx="381000" cy="381000"/>
          </a:xfrm>
          <a:prstGeom prst="downArrow">
            <a:avLst>
              <a:gd name="adj1" fmla="val 50000"/>
              <a:gd name="adj2" fmla="val 46667"/>
            </a:avLst>
          </a:prstGeom>
          <a:solidFill>
            <a:schemeClr val="accent1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4608" name="Text Box 16"/>
          <p:cNvSpPr txBox="1">
            <a:spLocks noChangeArrowheads="1"/>
          </p:cNvSpPr>
          <p:nvPr/>
        </p:nvSpPr>
        <p:spPr bwMode="ltGray">
          <a:xfrm>
            <a:off x="4500563" y="3703638"/>
            <a:ext cx="4175125" cy="67945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b="1">
                <a:solidFill>
                  <a:srgbClr val="008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φ</a:t>
            </a:r>
            <a:r>
              <a:rPr lang="en-US" altLang="zh-CN" sz="3600" b="1" baseline="-25000">
                <a:solidFill>
                  <a:srgbClr val="008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</a:t>
            </a:r>
            <a:r>
              <a:rPr lang="en-US" altLang="zh-CN" sz="3600" b="1">
                <a:solidFill>
                  <a:srgbClr val="008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=U</a:t>
            </a:r>
            <a:r>
              <a:rPr lang="en-US" altLang="zh-CN" sz="3600" b="1" baseline="-25000">
                <a:solidFill>
                  <a:srgbClr val="008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AO</a:t>
            </a:r>
            <a:r>
              <a:rPr lang="en-US" altLang="zh-CN" sz="3600" b="1">
                <a:solidFill>
                  <a:srgbClr val="008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= φ</a:t>
            </a:r>
            <a:r>
              <a:rPr lang="en-US" altLang="zh-CN" sz="3600" b="1" baseline="-25000">
                <a:solidFill>
                  <a:srgbClr val="008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 </a:t>
            </a:r>
            <a:r>
              <a:rPr lang="zh-CN" altLang="en-US" sz="3600" b="1">
                <a:solidFill>
                  <a:srgbClr val="008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 </a:t>
            </a:r>
            <a:r>
              <a:rPr lang="en-US" altLang="zh-CN" sz="3600" b="1">
                <a:solidFill>
                  <a:srgbClr val="008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φ</a:t>
            </a:r>
            <a:r>
              <a:rPr lang="en-US" altLang="zh-CN" sz="3600" b="1" baseline="-25000">
                <a:solidFill>
                  <a:srgbClr val="008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O</a:t>
            </a:r>
            <a:endParaRPr lang="zh-CN" altLang="en-US" sz="3600" b="1" baseline="-25000">
              <a:solidFill>
                <a:srgbClr val="008000"/>
              </a:solidFill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494609" name="AutoShape 17"/>
          <p:cNvSpPr>
            <a:spLocks noChangeArrowheads="1"/>
          </p:cNvSpPr>
          <p:nvPr/>
        </p:nvSpPr>
        <p:spPr bwMode="ltGray">
          <a:xfrm>
            <a:off x="6324600" y="4465638"/>
            <a:ext cx="381000" cy="381000"/>
          </a:xfrm>
          <a:prstGeom prst="downArrow">
            <a:avLst>
              <a:gd name="adj1" fmla="val 50000"/>
              <a:gd name="adj2" fmla="val 46667"/>
            </a:avLst>
          </a:prstGeom>
          <a:solidFill>
            <a:schemeClr val="accent1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4610" name="Text Box 18"/>
          <p:cNvSpPr txBox="1">
            <a:spLocks noChangeArrowheads="1"/>
          </p:cNvSpPr>
          <p:nvPr/>
        </p:nvSpPr>
        <p:spPr bwMode="ltGray">
          <a:xfrm>
            <a:off x="4800600" y="4846638"/>
            <a:ext cx="3733800" cy="67945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b="1">
                <a:solidFill>
                  <a:srgbClr val="008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φ</a:t>
            </a:r>
            <a:r>
              <a:rPr lang="en-US" altLang="zh-CN" sz="3600" b="1" baseline="-25000">
                <a:solidFill>
                  <a:srgbClr val="008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</a:t>
            </a:r>
            <a:r>
              <a:rPr lang="en-US" altLang="zh-CN" sz="3600" b="1">
                <a:solidFill>
                  <a:srgbClr val="008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=U</a:t>
            </a:r>
            <a:r>
              <a:rPr lang="en-US" altLang="zh-CN" sz="3600" b="1" baseline="-25000">
                <a:solidFill>
                  <a:srgbClr val="008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AO </a:t>
            </a:r>
            <a:r>
              <a:rPr lang="en-US" altLang="zh-CN" sz="3600" b="1">
                <a:solidFill>
                  <a:srgbClr val="008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= W</a:t>
            </a:r>
            <a:r>
              <a:rPr lang="en-US" altLang="zh-CN" sz="3600" b="1" baseline="-25000">
                <a:solidFill>
                  <a:srgbClr val="008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AO</a:t>
            </a:r>
            <a:r>
              <a:rPr lang="en-US" altLang="zh-CN" sz="3600" b="1">
                <a:solidFill>
                  <a:srgbClr val="008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/q</a:t>
            </a:r>
            <a:endParaRPr lang="zh-CN" altLang="en-US" sz="3600" b="1">
              <a:solidFill>
                <a:srgbClr val="008000"/>
              </a:solidFill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2304" name="Text Box 19"/>
          <p:cNvSpPr txBox="1">
            <a:spLocks noChangeArrowheads="1"/>
          </p:cNvSpPr>
          <p:nvPr/>
        </p:nvSpPr>
        <p:spPr bwMode="ltGray">
          <a:xfrm>
            <a:off x="76200" y="5532438"/>
            <a:ext cx="4495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3333FF"/>
                </a:solidFill>
                <a:latin typeface="Times New Roman" pitchFamily="18" charset="0"/>
              </a:rPr>
              <a:t>一般取地面或最低点为参考点</a:t>
            </a:r>
          </a:p>
        </p:txBody>
      </p:sp>
      <p:sp>
        <p:nvSpPr>
          <p:cNvPr id="494612" name="Text Box 20"/>
          <p:cNvSpPr txBox="1">
            <a:spLocks noChangeArrowheads="1"/>
          </p:cNvSpPr>
          <p:nvPr/>
        </p:nvSpPr>
        <p:spPr bwMode="ltGray">
          <a:xfrm>
            <a:off x="4572000" y="5532438"/>
            <a:ext cx="4495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008000"/>
                </a:solidFill>
                <a:latin typeface="Times New Roman" pitchFamily="18" charset="0"/>
              </a:rPr>
              <a:t>一般取无穷远处或电场中的接地点为参考点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94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94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946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946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94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94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946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46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600" grpId="0" autoUpdateAnimBg="0"/>
      <p:bldP spid="494606" grpId="0" animBg="1" autoUpdateAnimBg="0"/>
      <p:bldP spid="494607" grpId="0" animBg="1"/>
      <p:bldP spid="494608" grpId="0" animBg="1" autoUpdateAnimBg="0"/>
      <p:bldP spid="494609" grpId="0" animBg="1"/>
      <p:bldP spid="494610" grpId="0" animBg="1" autoUpdateAnimBg="0"/>
      <p:bldP spid="494612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ltGray">
          <a:xfrm>
            <a:off x="381000" y="685800"/>
            <a:ext cx="8458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4000" b="1">
                <a:solidFill>
                  <a:schemeClr val="tx2"/>
                </a:solidFill>
                <a:latin typeface="宋体" charset="-122"/>
              </a:rPr>
              <a:t>1、请从做功的角度，叙述高度</a:t>
            </a:r>
            <a:r>
              <a:rPr kumimoji="1" lang="en-US" altLang="zh-CN" sz="4000" b="1">
                <a:solidFill>
                  <a:schemeClr val="tx2"/>
                </a:solidFill>
                <a:latin typeface="宋体" charset="-122"/>
              </a:rPr>
              <a:t>h</a:t>
            </a:r>
            <a:r>
              <a:rPr kumimoji="1" lang="en-US" altLang="zh-CN" sz="4000" b="1" baseline="-30000">
                <a:solidFill>
                  <a:schemeClr val="tx2"/>
                </a:solidFill>
                <a:latin typeface="宋体" charset="-122"/>
              </a:rPr>
              <a:t>A</a:t>
            </a:r>
            <a:r>
              <a:rPr kumimoji="1" lang="en-US" altLang="zh-CN" sz="4000" b="1">
                <a:solidFill>
                  <a:schemeClr val="tx2"/>
                </a:solidFill>
                <a:latin typeface="宋体" charset="-122"/>
              </a:rPr>
              <a:t>=3m</a:t>
            </a:r>
            <a:r>
              <a:rPr kumimoji="1" lang="zh-CN" altLang="en-US" sz="4000" b="1">
                <a:solidFill>
                  <a:schemeClr val="tx2"/>
                </a:solidFill>
                <a:latin typeface="宋体" charset="-122"/>
              </a:rPr>
              <a:t>和</a:t>
            </a:r>
            <a:r>
              <a:rPr kumimoji="1" lang="en-US" altLang="zh-CN" sz="4000" b="1">
                <a:solidFill>
                  <a:schemeClr val="tx2"/>
                </a:solidFill>
                <a:latin typeface="宋体" charset="-122"/>
              </a:rPr>
              <a:t>h</a:t>
            </a:r>
            <a:r>
              <a:rPr kumimoji="1" lang="en-US" altLang="zh-CN" sz="4000" b="1" baseline="-30000">
                <a:solidFill>
                  <a:schemeClr val="tx2"/>
                </a:solidFill>
                <a:latin typeface="宋体" charset="-122"/>
              </a:rPr>
              <a:t>B</a:t>
            </a:r>
            <a:r>
              <a:rPr kumimoji="1" lang="en-US" altLang="zh-CN" sz="4000" b="1">
                <a:solidFill>
                  <a:schemeClr val="tx2"/>
                </a:solidFill>
                <a:latin typeface="宋体" charset="-122"/>
              </a:rPr>
              <a:t>=-3m</a:t>
            </a:r>
            <a:r>
              <a:rPr kumimoji="1" lang="zh-CN" altLang="en-US" sz="4000" b="1">
                <a:solidFill>
                  <a:schemeClr val="tx2"/>
                </a:solidFill>
                <a:latin typeface="宋体" charset="-122"/>
              </a:rPr>
              <a:t>的物理意义。</a:t>
            </a:r>
            <a:endParaRPr kumimoji="1" lang="en-US" altLang="zh-CN" sz="4000" b="1">
              <a:solidFill>
                <a:schemeClr val="tx2"/>
              </a:solidFill>
              <a:latin typeface="宋体" charset="-122"/>
            </a:endParaRP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ltGray">
          <a:xfrm>
            <a:off x="304800" y="3200400"/>
            <a:ext cx="8534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4000" b="1">
                <a:latin typeface="宋体" charset="-122"/>
              </a:rPr>
              <a:t>2、请从做功的角度，叙述电势</a:t>
            </a:r>
            <a:r>
              <a:rPr lang="en-US" altLang="zh-CN" sz="3600" b="1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φ</a:t>
            </a:r>
            <a:r>
              <a:rPr kumimoji="1" lang="en-US" altLang="zh-CN" sz="4000" b="1" baseline="-30000">
                <a:latin typeface="宋体" charset="-122"/>
              </a:rPr>
              <a:t>A</a:t>
            </a:r>
            <a:r>
              <a:rPr kumimoji="1" lang="en-US" altLang="zh-CN" sz="4000" b="1">
                <a:latin typeface="宋体" charset="-122"/>
              </a:rPr>
              <a:t>=3V</a:t>
            </a:r>
            <a:r>
              <a:rPr kumimoji="1" lang="zh-CN" altLang="en-US" sz="4000" b="1">
                <a:latin typeface="宋体" charset="-122"/>
              </a:rPr>
              <a:t>和</a:t>
            </a:r>
            <a:r>
              <a:rPr lang="en-US" altLang="zh-CN" sz="3600" b="1">
                <a:latin typeface="Times New Roman" pitchFamily="18" charset="0"/>
                <a:ea typeface="新細明體" pitchFamily="18" charset="-120"/>
              </a:rPr>
              <a:t>φ</a:t>
            </a:r>
            <a:r>
              <a:rPr kumimoji="1" lang="en-US" altLang="zh-CN" sz="4000" b="1" baseline="-30000">
                <a:latin typeface="宋体" charset="-122"/>
              </a:rPr>
              <a:t>B</a:t>
            </a:r>
            <a:r>
              <a:rPr kumimoji="1" lang="en-US" altLang="zh-CN" sz="4000" b="1">
                <a:latin typeface="宋体" charset="-122"/>
              </a:rPr>
              <a:t>=-3V</a:t>
            </a:r>
            <a:r>
              <a:rPr kumimoji="1" lang="zh-CN" altLang="en-US" sz="4000" b="1">
                <a:latin typeface="宋体" charset="-122"/>
              </a:rPr>
              <a:t>的物理意义。</a:t>
            </a:r>
            <a:endParaRPr kumimoji="1" lang="en-US" altLang="zh-CN" sz="4000" b="1">
              <a:latin typeface="宋体" charset="-122"/>
            </a:endParaRP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ltGray">
          <a:xfrm>
            <a:off x="381000" y="1828800"/>
            <a:ext cx="8458200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3333FF"/>
                </a:solidFill>
                <a:latin typeface="Times New Roman" pitchFamily="18" charset="0"/>
              </a:rPr>
              <a:t>答：重量为1</a:t>
            </a:r>
            <a:r>
              <a:rPr lang="en-US" altLang="zh-CN" sz="3200" b="1">
                <a:solidFill>
                  <a:srgbClr val="3333FF"/>
                </a:solidFill>
                <a:latin typeface="Times New Roman" pitchFamily="18" charset="0"/>
              </a:rPr>
              <a:t>N</a:t>
            </a:r>
            <a:r>
              <a:rPr lang="zh-CN" altLang="en-US" sz="3200" b="1">
                <a:solidFill>
                  <a:srgbClr val="3333FF"/>
                </a:solidFill>
                <a:latin typeface="Times New Roman" pitchFamily="18" charset="0"/>
              </a:rPr>
              <a:t>的物体从</a:t>
            </a:r>
            <a:r>
              <a:rPr lang="en-US" altLang="zh-CN" sz="3200" b="1">
                <a:solidFill>
                  <a:srgbClr val="3333FF"/>
                </a:solidFill>
                <a:latin typeface="Times New Roman" pitchFamily="18" charset="0"/>
              </a:rPr>
              <a:t>A</a:t>
            </a:r>
            <a:r>
              <a:rPr lang="zh-CN" altLang="en-US" sz="3200" b="1">
                <a:solidFill>
                  <a:srgbClr val="3333FF"/>
                </a:solidFill>
                <a:latin typeface="Times New Roman" pitchFamily="18" charset="0"/>
              </a:rPr>
              <a:t>点移动到零高度点重力做功为3</a:t>
            </a:r>
            <a:r>
              <a:rPr lang="en-US" altLang="zh-CN" sz="3200" b="1">
                <a:solidFill>
                  <a:srgbClr val="3333FF"/>
                </a:solidFill>
                <a:latin typeface="Times New Roman" pitchFamily="18" charset="0"/>
              </a:rPr>
              <a:t>J； </a:t>
            </a:r>
            <a:r>
              <a:rPr lang="zh-CN" altLang="en-US" sz="3200" b="1">
                <a:solidFill>
                  <a:srgbClr val="3333FF"/>
                </a:solidFill>
                <a:latin typeface="Times New Roman" pitchFamily="18" charset="0"/>
              </a:rPr>
              <a:t>重量为1</a:t>
            </a:r>
            <a:r>
              <a:rPr lang="en-US" altLang="zh-CN" sz="3200" b="1">
                <a:solidFill>
                  <a:srgbClr val="3333FF"/>
                </a:solidFill>
                <a:latin typeface="Times New Roman" pitchFamily="18" charset="0"/>
              </a:rPr>
              <a:t>N</a:t>
            </a:r>
            <a:r>
              <a:rPr lang="zh-CN" altLang="en-US" sz="3200" b="1">
                <a:solidFill>
                  <a:srgbClr val="3333FF"/>
                </a:solidFill>
                <a:latin typeface="Times New Roman" pitchFamily="18" charset="0"/>
              </a:rPr>
              <a:t>的物体从</a:t>
            </a:r>
            <a:r>
              <a:rPr lang="en-US" altLang="zh-CN" sz="3200" b="1">
                <a:solidFill>
                  <a:srgbClr val="3333FF"/>
                </a:solidFill>
                <a:latin typeface="Times New Roman" pitchFamily="18" charset="0"/>
              </a:rPr>
              <a:t>B</a:t>
            </a:r>
            <a:r>
              <a:rPr lang="zh-CN" altLang="en-US" sz="3200" b="1">
                <a:solidFill>
                  <a:srgbClr val="3333FF"/>
                </a:solidFill>
                <a:latin typeface="Times New Roman" pitchFamily="18" charset="0"/>
              </a:rPr>
              <a:t>点移动到零高度点物体</a:t>
            </a:r>
            <a:r>
              <a:rPr lang="zh-CN" altLang="en-US" sz="3200" b="1">
                <a:solidFill>
                  <a:srgbClr val="FF0000"/>
                </a:solidFill>
                <a:latin typeface="Times New Roman" pitchFamily="18" charset="0"/>
              </a:rPr>
              <a:t>克服</a:t>
            </a:r>
            <a:r>
              <a:rPr lang="zh-CN" altLang="en-US" sz="3200" b="1">
                <a:solidFill>
                  <a:srgbClr val="3333FF"/>
                </a:solidFill>
                <a:latin typeface="Times New Roman" pitchFamily="18" charset="0"/>
              </a:rPr>
              <a:t>重力做功为3</a:t>
            </a:r>
            <a:r>
              <a:rPr lang="en-US" altLang="zh-CN" sz="3200" b="1">
                <a:solidFill>
                  <a:srgbClr val="3333FF"/>
                </a:solidFill>
                <a:latin typeface="Times New Roman" pitchFamily="18" charset="0"/>
              </a:rPr>
              <a:t>J。</a:t>
            </a:r>
          </a:p>
        </p:txBody>
      </p:sp>
      <p:sp>
        <p:nvSpPr>
          <p:cNvPr id="495621" name="Text Box 5"/>
          <p:cNvSpPr txBox="1">
            <a:spLocks noChangeArrowheads="1"/>
          </p:cNvSpPr>
          <p:nvPr/>
        </p:nvSpPr>
        <p:spPr bwMode="ltGray">
          <a:xfrm>
            <a:off x="457200" y="4465638"/>
            <a:ext cx="8435975" cy="15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3333FF"/>
                </a:solidFill>
                <a:latin typeface="Times New Roman" pitchFamily="18" charset="0"/>
              </a:rPr>
              <a:t>答：电荷量为1</a:t>
            </a:r>
            <a:r>
              <a:rPr lang="en-US" altLang="zh-CN" sz="3200" b="1">
                <a:solidFill>
                  <a:srgbClr val="3333FF"/>
                </a:solidFill>
                <a:latin typeface="Times New Roman" pitchFamily="18" charset="0"/>
              </a:rPr>
              <a:t>C</a:t>
            </a:r>
            <a:r>
              <a:rPr lang="zh-CN" altLang="en-US" sz="3200" b="1">
                <a:solidFill>
                  <a:srgbClr val="3333FF"/>
                </a:solidFill>
                <a:latin typeface="Times New Roman" pitchFamily="18" charset="0"/>
              </a:rPr>
              <a:t>的</a:t>
            </a:r>
            <a:r>
              <a:rPr lang="zh-CN" altLang="en-US" sz="3200" b="1">
                <a:solidFill>
                  <a:srgbClr val="FF0000"/>
                </a:solidFill>
                <a:latin typeface="Times New Roman" pitchFamily="18" charset="0"/>
              </a:rPr>
              <a:t>正</a:t>
            </a:r>
            <a:r>
              <a:rPr lang="zh-CN" altLang="en-US" sz="3200" b="1">
                <a:solidFill>
                  <a:srgbClr val="3333FF"/>
                </a:solidFill>
                <a:latin typeface="Times New Roman" pitchFamily="18" charset="0"/>
              </a:rPr>
              <a:t>电荷从</a:t>
            </a:r>
            <a:r>
              <a:rPr lang="en-US" altLang="zh-CN" sz="3200" b="1">
                <a:solidFill>
                  <a:srgbClr val="3333FF"/>
                </a:solidFill>
                <a:latin typeface="Times New Roman" pitchFamily="18" charset="0"/>
              </a:rPr>
              <a:t>A</a:t>
            </a:r>
            <a:r>
              <a:rPr lang="zh-CN" altLang="en-US" sz="3200" b="1">
                <a:solidFill>
                  <a:srgbClr val="3333FF"/>
                </a:solidFill>
                <a:latin typeface="Times New Roman" pitchFamily="18" charset="0"/>
              </a:rPr>
              <a:t>点移动到零电势点电场力做功为3</a:t>
            </a:r>
            <a:r>
              <a:rPr lang="en-US" altLang="zh-CN" sz="3200" b="1">
                <a:solidFill>
                  <a:srgbClr val="3333FF"/>
                </a:solidFill>
                <a:latin typeface="Times New Roman" pitchFamily="18" charset="0"/>
              </a:rPr>
              <a:t>J；</a:t>
            </a:r>
            <a:r>
              <a:rPr lang="zh-CN" altLang="en-US" sz="3200" b="1">
                <a:solidFill>
                  <a:srgbClr val="3333FF"/>
                </a:solidFill>
                <a:latin typeface="Times New Roman" pitchFamily="18" charset="0"/>
              </a:rPr>
              <a:t>电荷量为1</a:t>
            </a:r>
            <a:r>
              <a:rPr lang="en-US" altLang="zh-CN" sz="3200" b="1">
                <a:solidFill>
                  <a:srgbClr val="3333FF"/>
                </a:solidFill>
                <a:latin typeface="Times New Roman" pitchFamily="18" charset="0"/>
              </a:rPr>
              <a:t>C</a:t>
            </a:r>
            <a:r>
              <a:rPr lang="zh-CN" altLang="en-US" sz="3200" b="1">
                <a:solidFill>
                  <a:srgbClr val="3333FF"/>
                </a:solidFill>
                <a:latin typeface="Times New Roman" pitchFamily="18" charset="0"/>
              </a:rPr>
              <a:t>的</a:t>
            </a:r>
            <a:r>
              <a:rPr lang="zh-CN" altLang="en-US" sz="3200" b="1">
                <a:solidFill>
                  <a:srgbClr val="FF0000"/>
                </a:solidFill>
                <a:latin typeface="Times New Roman" pitchFamily="18" charset="0"/>
              </a:rPr>
              <a:t>正</a:t>
            </a:r>
            <a:r>
              <a:rPr lang="zh-CN" altLang="en-US" sz="3200" b="1">
                <a:solidFill>
                  <a:srgbClr val="3333FF"/>
                </a:solidFill>
                <a:latin typeface="Times New Roman" pitchFamily="18" charset="0"/>
              </a:rPr>
              <a:t>电荷从</a:t>
            </a:r>
            <a:r>
              <a:rPr lang="en-US" altLang="zh-CN" sz="3200" b="1">
                <a:solidFill>
                  <a:srgbClr val="3333FF"/>
                </a:solidFill>
                <a:latin typeface="Times New Roman" pitchFamily="18" charset="0"/>
              </a:rPr>
              <a:t>B</a:t>
            </a:r>
            <a:r>
              <a:rPr lang="zh-CN" altLang="en-US" sz="3200" b="1">
                <a:solidFill>
                  <a:srgbClr val="3333FF"/>
                </a:solidFill>
                <a:latin typeface="Times New Roman" pitchFamily="18" charset="0"/>
              </a:rPr>
              <a:t>点移动到零电势点电荷</a:t>
            </a:r>
            <a:r>
              <a:rPr lang="zh-CN" altLang="en-US" sz="3200" b="1">
                <a:solidFill>
                  <a:srgbClr val="FF0000"/>
                </a:solidFill>
                <a:latin typeface="Times New Roman" pitchFamily="18" charset="0"/>
              </a:rPr>
              <a:t>克服</a:t>
            </a:r>
            <a:r>
              <a:rPr lang="zh-CN" altLang="en-US" sz="3200" b="1">
                <a:solidFill>
                  <a:srgbClr val="3333FF"/>
                </a:solidFill>
                <a:latin typeface="Times New Roman" pitchFamily="18" charset="0"/>
              </a:rPr>
              <a:t>电场力做功为3</a:t>
            </a:r>
            <a:r>
              <a:rPr lang="en-US" altLang="zh-CN" sz="3200" b="1">
                <a:solidFill>
                  <a:srgbClr val="3333FF"/>
                </a:solidFill>
                <a:latin typeface="Times New Roman" pitchFamily="18" charset="0"/>
              </a:rPr>
              <a:t>J。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ltGray">
          <a:xfrm>
            <a:off x="5181600" y="1295400"/>
            <a:ext cx="3200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</a:rPr>
              <a:t>h</a:t>
            </a:r>
            <a:r>
              <a:rPr lang="en-US" altLang="zh-CN" sz="3200" b="1" baseline="-25000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</a:rPr>
              <a:t>=h</a:t>
            </a:r>
            <a:r>
              <a:rPr lang="en-US" altLang="zh-CN" sz="3200" b="1" baseline="-25000">
                <a:solidFill>
                  <a:srgbClr val="FF0000"/>
                </a:solidFill>
                <a:latin typeface="Times New Roman" pitchFamily="18" charset="0"/>
              </a:rPr>
              <a:t>A0</a:t>
            </a: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</a:rPr>
              <a:t>= W</a:t>
            </a:r>
            <a:r>
              <a:rPr lang="en-US" altLang="zh-CN" sz="3200" b="1" baseline="-25000">
                <a:solidFill>
                  <a:srgbClr val="FF0000"/>
                </a:solidFill>
                <a:latin typeface="Times New Roman" pitchFamily="18" charset="0"/>
              </a:rPr>
              <a:t>A0</a:t>
            </a: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</a:rPr>
              <a:t>/G</a:t>
            </a:r>
          </a:p>
        </p:txBody>
      </p:sp>
      <p:sp>
        <p:nvSpPr>
          <p:cNvPr id="495623" name="Text Box 7"/>
          <p:cNvSpPr txBox="1">
            <a:spLocks noChangeArrowheads="1"/>
          </p:cNvSpPr>
          <p:nvPr/>
        </p:nvSpPr>
        <p:spPr bwMode="ltGray">
          <a:xfrm>
            <a:off x="5334000" y="3778250"/>
            <a:ext cx="3276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φ</a:t>
            </a:r>
            <a:r>
              <a:rPr lang="en-US" altLang="zh-CN" sz="3200" b="1" baseline="-2500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</a:t>
            </a: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= U</a:t>
            </a:r>
            <a:r>
              <a:rPr lang="en-US" altLang="zh-CN" sz="3200" b="1" baseline="-2500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A0</a:t>
            </a: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= W</a:t>
            </a:r>
            <a:r>
              <a:rPr lang="en-US" altLang="zh-CN" sz="3200" b="1" baseline="-2500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A0</a:t>
            </a: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/q</a:t>
            </a: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ltGray">
          <a:xfrm>
            <a:off x="228600" y="0"/>
            <a:ext cx="2971800" cy="76200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4400" b="1">
                <a:solidFill>
                  <a:schemeClr val="bg1"/>
                </a:solidFill>
                <a:latin typeface="Times New Roman" pitchFamily="18" charset="0"/>
              </a:rPr>
              <a:t>说一说</a:t>
            </a:r>
          </a:p>
        </p:txBody>
      </p:sp>
      <p:sp>
        <p:nvSpPr>
          <p:cNvPr id="495625" name="Text Box 9"/>
          <p:cNvSpPr txBox="1">
            <a:spLocks noChangeArrowheads="1"/>
          </p:cNvSpPr>
          <p:nvPr/>
        </p:nvSpPr>
        <p:spPr bwMode="ltGray">
          <a:xfrm>
            <a:off x="609600" y="4495800"/>
            <a:ext cx="6705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000" b="1">
                <a:solidFill>
                  <a:srgbClr val="3333FF"/>
                </a:solidFill>
                <a:latin typeface="Times New Roman" pitchFamily="18" charset="0"/>
              </a:rPr>
              <a:t>思考：若移动的是</a:t>
            </a:r>
            <a:r>
              <a:rPr lang="zh-CN" altLang="en-US" sz="4000" b="1">
                <a:solidFill>
                  <a:srgbClr val="FF0000"/>
                </a:solidFill>
                <a:latin typeface="Times New Roman" pitchFamily="18" charset="0"/>
              </a:rPr>
              <a:t>负</a:t>
            </a:r>
            <a:r>
              <a:rPr lang="zh-CN" altLang="en-US" sz="4000" b="1">
                <a:solidFill>
                  <a:srgbClr val="3333FF"/>
                </a:solidFill>
                <a:latin typeface="Times New Roman" pitchFamily="18" charset="0"/>
              </a:rPr>
              <a:t>电荷呢？</a:t>
            </a:r>
            <a:endParaRPr lang="en-US" altLang="zh-CN" sz="4000" b="1">
              <a:solidFill>
                <a:srgbClr val="3333FF"/>
              </a:solidFill>
              <a:latin typeface="Times New Roman" pitchFamily="18" charset="0"/>
            </a:endParaRPr>
          </a:p>
        </p:txBody>
      </p:sp>
      <p:sp>
        <p:nvSpPr>
          <p:cNvPr id="495626" name="Text Box 10"/>
          <p:cNvSpPr txBox="1">
            <a:spLocks noChangeArrowheads="1"/>
          </p:cNvSpPr>
          <p:nvPr/>
        </p:nvSpPr>
        <p:spPr bwMode="ltGray">
          <a:xfrm>
            <a:off x="457200" y="4495800"/>
            <a:ext cx="8435975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3333FF"/>
                </a:solidFill>
                <a:latin typeface="Times New Roman" pitchFamily="18" charset="0"/>
              </a:rPr>
              <a:t>答：电荷量为1</a:t>
            </a:r>
            <a:r>
              <a:rPr lang="en-US" altLang="zh-CN" sz="3200" b="1">
                <a:solidFill>
                  <a:srgbClr val="3333FF"/>
                </a:solidFill>
                <a:latin typeface="Times New Roman" pitchFamily="18" charset="0"/>
              </a:rPr>
              <a:t>C</a:t>
            </a:r>
            <a:r>
              <a:rPr lang="zh-CN" altLang="en-US" sz="3200" b="1">
                <a:solidFill>
                  <a:srgbClr val="3333FF"/>
                </a:solidFill>
                <a:latin typeface="Times New Roman" pitchFamily="18" charset="0"/>
              </a:rPr>
              <a:t>的</a:t>
            </a:r>
            <a:r>
              <a:rPr lang="zh-CN" altLang="en-US" sz="3200" b="1">
                <a:solidFill>
                  <a:srgbClr val="FF0000"/>
                </a:solidFill>
                <a:latin typeface="Times New Roman" pitchFamily="18" charset="0"/>
              </a:rPr>
              <a:t>负</a:t>
            </a:r>
            <a:r>
              <a:rPr lang="zh-CN" altLang="en-US" sz="3200" b="1">
                <a:solidFill>
                  <a:srgbClr val="3333FF"/>
                </a:solidFill>
                <a:latin typeface="Times New Roman" pitchFamily="18" charset="0"/>
              </a:rPr>
              <a:t>电荷从</a:t>
            </a:r>
            <a:r>
              <a:rPr lang="en-US" altLang="zh-CN" sz="3200" b="1">
                <a:solidFill>
                  <a:srgbClr val="3333FF"/>
                </a:solidFill>
                <a:latin typeface="Times New Roman" pitchFamily="18" charset="0"/>
              </a:rPr>
              <a:t>A</a:t>
            </a:r>
            <a:r>
              <a:rPr lang="zh-CN" altLang="en-US" sz="3200" b="1">
                <a:solidFill>
                  <a:srgbClr val="3333FF"/>
                </a:solidFill>
                <a:latin typeface="Times New Roman" pitchFamily="18" charset="0"/>
              </a:rPr>
              <a:t>点移动到零电势点</a:t>
            </a:r>
            <a:r>
              <a:rPr lang="zh-CN" altLang="en-US" sz="3200" b="1">
                <a:solidFill>
                  <a:srgbClr val="FF0000"/>
                </a:solidFill>
                <a:latin typeface="Times New Roman" pitchFamily="18" charset="0"/>
              </a:rPr>
              <a:t>克服</a:t>
            </a:r>
            <a:r>
              <a:rPr lang="zh-CN" altLang="en-US" sz="3200" b="1">
                <a:solidFill>
                  <a:srgbClr val="3333FF"/>
                </a:solidFill>
                <a:latin typeface="Times New Roman" pitchFamily="18" charset="0"/>
              </a:rPr>
              <a:t>电场力做功为3</a:t>
            </a:r>
            <a:r>
              <a:rPr lang="en-US" altLang="zh-CN" sz="3200" b="1">
                <a:solidFill>
                  <a:srgbClr val="3333FF"/>
                </a:solidFill>
                <a:latin typeface="Times New Roman" pitchFamily="18" charset="0"/>
              </a:rPr>
              <a:t>J；</a:t>
            </a:r>
            <a:r>
              <a:rPr lang="zh-CN" altLang="en-US" sz="3200" b="1">
                <a:solidFill>
                  <a:srgbClr val="3333FF"/>
                </a:solidFill>
                <a:latin typeface="Times New Roman" pitchFamily="18" charset="0"/>
              </a:rPr>
              <a:t>电荷量为1</a:t>
            </a:r>
            <a:r>
              <a:rPr lang="en-US" altLang="zh-CN" sz="3200" b="1">
                <a:solidFill>
                  <a:srgbClr val="3333FF"/>
                </a:solidFill>
                <a:latin typeface="Times New Roman" pitchFamily="18" charset="0"/>
              </a:rPr>
              <a:t>C</a:t>
            </a:r>
            <a:r>
              <a:rPr lang="zh-CN" altLang="en-US" sz="3200" b="1">
                <a:solidFill>
                  <a:srgbClr val="3333FF"/>
                </a:solidFill>
                <a:latin typeface="Times New Roman" pitchFamily="18" charset="0"/>
              </a:rPr>
              <a:t>的</a:t>
            </a:r>
            <a:r>
              <a:rPr lang="zh-CN" altLang="en-US" sz="3200" b="1">
                <a:solidFill>
                  <a:srgbClr val="FF0000"/>
                </a:solidFill>
                <a:latin typeface="Times New Roman" pitchFamily="18" charset="0"/>
              </a:rPr>
              <a:t>负</a:t>
            </a:r>
            <a:r>
              <a:rPr lang="zh-CN" altLang="en-US" sz="3200" b="1">
                <a:solidFill>
                  <a:srgbClr val="3333FF"/>
                </a:solidFill>
                <a:latin typeface="Times New Roman" pitchFamily="18" charset="0"/>
              </a:rPr>
              <a:t>电荷从</a:t>
            </a:r>
            <a:r>
              <a:rPr lang="en-US" altLang="zh-CN" sz="3200" b="1">
                <a:solidFill>
                  <a:srgbClr val="3333FF"/>
                </a:solidFill>
                <a:latin typeface="Times New Roman" pitchFamily="18" charset="0"/>
              </a:rPr>
              <a:t>B</a:t>
            </a:r>
            <a:r>
              <a:rPr lang="zh-CN" altLang="en-US" sz="3200" b="1">
                <a:solidFill>
                  <a:srgbClr val="3333FF"/>
                </a:solidFill>
                <a:latin typeface="Times New Roman" pitchFamily="18" charset="0"/>
              </a:rPr>
              <a:t>点移动到零电势点电荷电场力做功为3</a:t>
            </a:r>
            <a:r>
              <a:rPr lang="en-US" altLang="zh-CN" sz="3200" b="1">
                <a:solidFill>
                  <a:srgbClr val="3333FF"/>
                </a:solidFill>
                <a:latin typeface="Times New Roman" pitchFamily="18" charset="0"/>
              </a:rPr>
              <a:t>J。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621" grpId="0" autoUpdateAnimBg="0"/>
      <p:bldP spid="495623" grpId="0" autoUpdateAnimBg="0"/>
      <p:bldP spid="495625" grpId="0" autoUpdateAnimBg="0"/>
      <p:bldP spid="495626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ltGray">
          <a:xfrm>
            <a:off x="381000" y="381000"/>
            <a:ext cx="845820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600" b="1">
                <a:solidFill>
                  <a:schemeClr val="tx2"/>
                </a:solidFill>
                <a:latin typeface="Times New Roman" pitchFamily="18" charset="0"/>
              </a:rPr>
              <a:t>【例题2】在电场线上有</a:t>
            </a:r>
            <a:r>
              <a:rPr kumimoji="1" lang="en-US" altLang="zh-CN" sz="3600" b="1">
                <a:solidFill>
                  <a:schemeClr val="tx2"/>
                </a:solidFill>
                <a:latin typeface="Times New Roman" pitchFamily="18" charset="0"/>
              </a:rPr>
              <a:t>A、B、C</a:t>
            </a:r>
            <a:r>
              <a:rPr kumimoji="1" lang="zh-CN" altLang="en-US" sz="3600" b="1">
                <a:solidFill>
                  <a:schemeClr val="tx2"/>
                </a:solidFill>
                <a:latin typeface="Times New Roman" pitchFamily="18" charset="0"/>
              </a:rPr>
              <a:t>三点，设</a:t>
            </a:r>
            <a:r>
              <a:rPr kumimoji="1" lang="en-US" altLang="zh-CN" sz="3600" b="1">
                <a:solidFill>
                  <a:schemeClr val="tx2"/>
                </a:solidFill>
                <a:latin typeface="Times New Roman" pitchFamily="18" charset="0"/>
              </a:rPr>
              <a:t>C</a:t>
            </a:r>
            <a:r>
              <a:rPr kumimoji="1" lang="zh-CN" altLang="en-US" sz="3600" b="1">
                <a:solidFill>
                  <a:schemeClr val="tx2"/>
                </a:solidFill>
                <a:latin typeface="Times New Roman" pitchFamily="18" charset="0"/>
              </a:rPr>
              <a:t>点接地，将1</a:t>
            </a:r>
            <a:r>
              <a:rPr kumimoji="1" lang="en-US" altLang="zh-CN" sz="3600" b="1">
                <a:solidFill>
                  <a:schemeClr val="tx2"/>
                </a:solidFill>
                <a:latin typeface="Times New Roman" pitchFamily="18" charset="0"/>
              </a:rPr>
              <a:t>C</a:t>
            </a:r>
            <a:r>
              <a:rPr kumimoji="1" lang="zh-CN" altLang="en-US" sz="3600" b="1">
                <a:solidFill>
                  <a:schemeClr val="tx2"/>
                </a:solidFill>
                <a:latin typeface="Times New Roman" pitchFamily="18" charset="0"/>
              </a:rPr>
              <a:t>的正电荷由</a:t>
            </a:r>
            <a:r>
              <a:rPr kumimoji="1" lang="en-US" altLang="zh-CN" sz="3600" b="1">
                <a:solidFill>
                  <a:schemeClr val="tx2"/>
                </a:solidFill>
                <a:latin typeface="Times New Roman" pitchFamily="18" charset="0"/>
              </a:rPr>
              <a:t>C</a:t>
            </a:r>
            <a:r>
              <a:rPr kumimoji="1" lang="zh-CN" altLang="en-US" sz="3600" b="1">
                <a:solidFill>
                  <a:schemeClr val="tx2"/>
                </a:solidFill>
                <a:latin typeface="Times New Roman" pitchFamily="18" charset="0"/>
              </a:rPr>
              <a:t>移到</a:t>
            </a:r>
            <a:r>
              <a:rPr kumimoji="1" lang="en-US" altLang="zh-CN" sz="3600" b="1">
                <a:solidFill>
                  <a:schemeClr val="tx2"/>
                </a:solidFill>
                <a:latin typeface="Times New Roman" pitchFamily="18" charset="0"/>
              </a:rPr>
              <a:t>A</a:t>
            </a:r>
            <a:r>
              <a:rPr kumimoji="1" lang="zh-CN" altLang="en-US" sz="3600" b="1">
                <a:solidFill>
                  <a:schemeClr val="tx2"/>
                </a:solidFill>
                <a:latin typeface="Times New Roman" pitchFamily="18" charset="0"/>
              </a:rPr>
              <a:t>点，电场力做功为5</a:t>
            </a:r>
            <a:r>
              <a:rPr kumimoji="1" lang="en-US" altLang="zh-CN" sz="3600" b="1">
                <a:solidFill>
                  <a:schemeClr val="tx2"/>
                </a:solidFill>
                <a:latin typeface="Times New Roman" pitchFamily="18" charset="0"/>
              </a:rPr>
              <a:t>J；</a:t>
            </a:r>
            <a:r>
              <a:rPr kumimoji="1" lang="zh-CN" altLang="en-US" sz="3600" b="1">
                <a:solidFill>
                  <a:schemeClr val="tx2"/>
                </a:solidFill>
                <a:latin typeface="Times New Roman" pitchFamily="18" charset="0"/>
              </a:rPr>
              <a:t>再将该电荷由</a:t>
            </a:r>
            <a:r>
              <a:rPr kumimoji="1" lang="en-US" altLang="zh-CN" sz="3600" b="1">
                <a:solidFill>
                  <a:schemeClr val="tx2"/>
                </a:solidFill>
                <a:latin typeface="Times New Roman" pitchFamily="18" charset="0"/>
              </a:rPr>
              <a:t>A</a:t>
            </a:r>
            <a:r>
              <a:rPr kumimoji="1" lang="zh-CN" altLang="en-US" sz="3600" b="1">
                <a:solidFill>
                  <a:schemeClr val="tx2"/>
                </a:solidFill>
                <a:latin typeface="Times New Roman" pitchFamily="18" charset="0"/>
              </a:rPr>
              <a:t>移到</a:t>
            </a:r>
            <a:r>
              <a:rPr kumimoji="1" lang="en-US" altLang="zh-CN" sz="3600" b="1">
                <a:solidFill>
                  <a:schemeClr val="tx2"/>
                </a:solidFill>
                <a:latin typeface="Times New Roman" pitchFamily="18" charset="0"/>
              </a:rPr>
              <a:t>B，</a:t>
            </a:r>
            <a:r>
              <a:rPr kumimoji="1" lang="zh-CN" altLang="en-US" sz="3600" b="1">
                <a:solidFill>
                  <a:schemeClr val="tx2"/>
                </a:solidFill>
                <a:latin typeface="Times New Roman" pitchFamily="18" charset="0"/>
              </a:rPr>
              <a:t>电场力做功为－8</a:t>
            </a:r>
            <a:r>
              <a:rPr kumimoji="1" lang="en-US" altLang="zh-CN" sz="3600" b="1">
                <a:solidFill>
                  <a:schemeClr val="tx2"/>
                </a:solidFill>
                <a:latin typeface="Times New Roman" pitchFamily="18" charset="0"/>
              </a:rPr>
              <a:t>J，</a:t>
            </a:r>
            <a:r>
              <a:rPr kumimoji="1" lang="zh-CN" altLang="en-US" sz="3600" b="1">
                <a:solidFill>
                  <a:schemeClr val="tx2"/>
                </a:solidFill>
                <a:latin typeface="Times New Roman" pitchFamily="18" charset="0"/>
              </a:rPr>
              <a:t>求</a:t>
            </a:r>
            <a:r>
              <a:rPr lang="en-US" altLang="zh-CN" sz="3600" b="1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φ</a:t>
            </a:r>
            <a:r>
              <a:rPr lang="en-US" altLang="zh-CN" sz="3600" b="1" baseline="-25000">
                <a:solidFill>
                  <a:schemeClr val="tx2"/>
                </a:solidFill>
                <a:latin typeface="Times New Roman" pitchFamily="18" charset="0"/>
              </a:rPr>
              <a:t>A </a:t>
            </a:r>
            <a:r>
              <a:rPr kumimoji="1" lang="en-US" altLang="zh-CN" sz="3600" b="1">
                <a:solidFill>
                  <a:schemeClr val="tx2"/>
                </a:solidFill>
                <a:latin typeface="Times New Roman" pitchFamily="18" charset="0"/>
              </a:rPr>
              <a:t>、</a:t>
            </a:r>
            <a:r>
              <a:rPr lang="en-US" altLang="zh-CN" sz="3600" b="1" baseline="-2500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altLang="zh-CN" sz="3600" b="1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rPr>
              <a:t>φ</a:t>
            </a:r>
            <a:r>
              <a:rPr lang="en-US" altLang="zh-CN" sz="3600" b="1" baseline="-25000">
                <a:solidFill>
                  <a:schemeClr val="tx2"/>
                </a:solidFill>
                <a:latin typeface="Times New Roman" pitchFamily="18" charset="0"/>
              </a:rPr>
              <a:t>B</a:t>
            </a:r>
            <a:r>
              <a:rPr kumimoji="1" lang="zh-CN" altLang="en-US" sz="3600" b="1">
                <a:solidFill>
                  <a:schemeClr val="tx2"/>
                </a:solidFill>
                <a:latin typeface="Times New Roman" pitchFamily="18" charset="0"/>
              </a:rPr>
              <a:t> 分别是多大？ </a:t>
            </a:r>
          </a:p>
        </p:txBody>
      </p:sp>
      <p:sp>
        <p:nvSpPr>
          <p:cNvPr id="496643" name="Text Box 3"/>
          <p:cNvSpPr txBox="1">
            <a:spLocks noChangeArrowheads="1"/>
          </p:cNvSpPr>
          <p:nvPr/>
        </p:nvSpPr>
        <p:spPr bwMode="ltGray">
          <a:xfrm>
            <a:off x="381000" y="3067050"/>
            <a:ext cx="82296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>
                <a:solidFill>
                  <a:srgbClr val="3333FF"/>
                </a:solidFill>
                <a:latin typeface="Times New Roman" pitchFamily="18" charset="0"/>
              </a:rPr>
              <a:t>解：由电势的定义式可知</a:t>
            </a:r>
            <a:r>
              <a:rPr lang="en-US" altLang="zh-CN" sz="3600" b="1">
                <a:solidFill>
                  <a:srgbClr val="3333FF"/>
                </a:solidFill>
                <a:latin typeface="Times New Roman" pitchFamily="18" charset="0"/>
              </a:rPr>
              <a:t>     	                </a:t>
            </a:r>
            <a:r>
              <a:rPr lang="en-US" altLang="zh-CN" sz="3600" b="1" baseline="-25000">
                <a:solidFill>
                  <a:srgbClr val="3333FF"/>
                </a:solidFill>
                <a:latin typeface="Times New Roman" pitchFamily="18" charset="0"/>
              </a:rPr>
              <a:t>  	</a:t>
            </a:r>
            <a:r>
              <a:rPr lang="en-US" altLang="zh-CN" sz="3600" b="1">
                <a:solidFill>
                  <a:srgbClr val="3333FF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φ</a:t>
            </a:r>
            <a:r>
              <a:rPr lang="en-US" altLang="zh-CN" sz="3600" b="1" baseline="-25000">
                <a:solidFill>
                  <a:srgbClr val="3333FF"/>
                </a:solidFill>
                <a:latin typeface="Times New Roman" pitchFamily="18" charset="0"/>
              </a:rPr>
              <a:t>A </a:t>
            </a:r>
            <a:r>
              <a:rPr lang="en-US" altLang="zh-CN" sz="3600" b="1">
                <a:solidFill>
                  <a:srgbClr val="3333FF"/>
                </a:solidFill>
                <a:latin typeface="Times New Roman" pitchFamily="18" charset="0"/>
              </a:rPr>
              <a:t>=U</a:t>
            </a:r>
            <a:r>
              <a:rPr lang="en-US" altLang="zh-CN" sz="3600" b="1" baseline="-25000">
                <a:solidFill>
                  <a:srgbClr val="3333FF"/>
                </a:solidFill>
                <a:latin typeface="Times New Roman" pitchFamily="18" charset="0"/>
              </a:rPr>
              <a:t>AC</a:t>
            </a:r>
            <a:r>
              <a:rPr lang="en-US" altLang="zh-CN" sz="3600" b="1">
                <a:solidFill>
                  <a:srgbClr val="3333FF"/>
                </a:solidFill>
                <a:latin typeface="Times New Roman" pitchFamily="18" charset="0"/>
              </a:rPr>
              <a:t>=</a:t>
            </a:r>
            <a:r>
              <a:rPr lang="en-US" altLang="zh-CN" sz="3600" b="1">
                <a:solidFill>
                  <a:srgbClr val="FF0000"/>
                </a:solidFill>
                <a:latin typeface="Times New Roman" pitchFamily="18" charset="0"/>
              </a:rPr>
              <a:t>W</a:t>
            </a:r>
            <a:r>
              <a:rPr lang="en-US" altLang="zh-CN" sz="3600" b="1" baseline="-25000">
                <a:solidFill>
                  <a:srgbClr val="FF0000"/>
                </a:solidFill>
                <a:latin typeface="Times New Roman" pitchFamily="18" charset="0"/>
              </a:rPr>
              <a:t>AC</a:t>
            </a:r>
            <a:r>
              <a:rPr lang="en-US" altLang="zh-CN" sz="3600" b="1">
                <a:solidFill>
                  <a:srgbClr val="3333FF"/>
                </a:solidFill>
                <a:latin typeface="Times New Roman" pitchFamily="18" charset="0"/>
              </a:rPr>
              <a:t>/q=</a:t>
            </a:r>
            <a:endParaRPr kumimoji="1" lang="en-US" altLang="zh-CN" sz="3600" b="1">
              <a:solidFill>
                <a:srgbClr val="3333FF"/>
              </a:solidFill>
              <a:latin typeface="Times New Roman" pitchFamily="18" charset="0"/>
            </a:endParaRPr>
          </a:p>
        </p:txBody>
      </p:sp>
      <p:sp>
        <p:nvSpPr>
          <p:cNvPr id="496644" name="Text Box 4"/>
          <p:cNvSpPr txBox="1">
            <a:spLocks noChangeArrowheads="1"/>
          </p:cNvSpPr>
          <p:nvPr/>
        </p:nvSpPr>
        <p:spPr bwMode="ltGray">
          <a:xfrm>
            <a:off x="381000" y="4349750"/>
            <a:ext cx="4800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600" b="1">
                <a:solidFill>
                  <a:srgbClr val="3333FF"/>
                </a:solidFill>
                <a:latin typeface="Times New Roman" pitchFamily="18" charset="0"/>
              </a:rPr>
              <a:t>	</a:t>
            </a:r>
            <a:r>
              <a:rPr lang="en-US" altLang="zh-CN" sz="3600" b="1">
                <a:solidFill>
                  <a:srgbClr val="3333FF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φ</a:t>
            </a:r>
            <a:r>
              <a:rPr lang="en-US" altLang="zh-CN" sz="3600" b="1" baseline="-25000">
                <a:solidFill>
                  <a:srgbClr val="3333FF"/>
                </a:solidFill>
                <a:latin typeface="Times New Roman" pitchFamily="18" charset="0"/>
              </a:rPr>
              <a:t>B </a:t>
            </a:r>
            <a:r>
              <a:rPr lang="en-US" altLang="zh-CN" sz="3600" b="1">
                <a:solidFill>
                  <a:srgbClr val="3333FF"/>
                </a:solidFill>
                <a:latin typeface="Times New Roman" pitchFamily="18" charset="0"/>
              </a:rPr>
              <a:t>=U</a:t>
            </a:r>
            <a:r>
              <a:rPr lang="en-US" altLang="zh-CN" sz="3600" b="1" baseline="-25000">
                <a:solidFill>
                  <a:srgbClr val="3333FF"/>
                </a:solidFill>
                <a:latin typeface="Times New Roman" pitchFamily="18" charset="0"/>
              </a:rPr>
              <a:t>BC</a:t>
            </a:r>
            <a:r>
              <a:rPr lang="en-US" altLang="zh-CN" sz="3600" b="1">
                <a:solidFill>
                  <a:srgbClr val="3333FF"/>
                </a:solidFill>
                <a:latin typeface="Times New Roman" pitchFamily="18" charset="0"/>
              </a:rPr>
              <a:t>=</a:t>
            </a:r>
            <a:r>
              <a:rPr lang="en-US" altLang="zh-CN" sz="3600" b="1">
                <a:solidFill>
                  <a:srgbClr val="FF0000"/>
                </a:solidFill>
                <a:latin typeface="Times New Roman" pitchFamily="18" charset="0"/>
              </a:rPr>
              <a:t>W</a:t>
            </a:r>
            <a:r>
              <a:rPr lang="en-US" altLang="zh-CN" sz="3600" b="1" baseline="-25000">
                <a:solidFill>
                  <a:srgbClr val="FF0000"/>
                </a:solidFill>
                <a:latin typeface="Times New Roman" pitchFamily="18" charset="0"/>
              </a:rPr>
              <a:t>BC</a:t>
            </a:r>
            <a:r>
              <a:rPr lang="en-US" altLang="zh-CN" sz="3600" b="1">
                <a:solidFill>
                  <a:srgbClr val="3333FF"/>
                </a:solidFill>
                <a:latin typeface="Times New Roman" pitchFamily="18" charset="0"/>
              </a:rPr>
              <a:t>/q=</a:t>
            </a:r>
            <a:endParaRPr kumimoji="1" lang="en-US" altLang="zh-CN" sz="3600" b="1">
              <a:solidFill>
                <a:srgbClr val="3333FF"/>
              </a:solidFill>
              <a:latin typeface="Times New Roman" pitchFamily="18" charset="0"/>
            </a:endParaRPr>
          </a:p>
        </p:txBody>
      </p:sp>
      <p:sp>
        <p:nvSpPr>
          <p:cNvPr id="496645" name="Text Box 5"/>
          <p:cNvSpPr txBox="1">
            <a:spLocks noChangeArrowheads="1"/>
          </p:cNvSpPr>
          <p:nvPr/>
        </p:nvSpPr>
        <p:spPr bwMode="ltGray">
          <a:xfrm>
            <a:off x="5003800" y="3573463"/>
            <a:ext cx="3505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b="1">
                <a:solidFill>
                  <a:srgbClr val="3333FF"/>
                </a:solidFill>
                <a:latin typeface="Times New Roman" pitchFamily="18" charset="0"/>
              </a:rPr>
              <a:t>(</a:t>
            </a:r>
            <a:r>
              <a:rPr kumimoji="1" lang="zh-CN" altLang="en-US" sz="3600" b="1">
                <a:solidFill>
                  <a:srgbClr val="3333FF"/>
                </a:solidFill>
                <a:latin typeface="Times New Roman" pitchFamily="18" charset="0"/>
              </a:rPr>
              <a:t>－5</a:t>
            </a:r>
            <a:r>
              <a:rPr kumimoji="1" lang="en-US" altLang="zh-CN" sz="3600" b="1">
                <a:solidFill>
                  <a:srgbClr val="3333FF"/>
                </a:solidFill>
                <a:latin typeface="Times New Roman" pitchFamily="18" charset="0"/>
              </a:rPr>
              <a:t>J</a:t>
            </a:r>
            <a:r>
              <a:rPr kumimoji="1" lang="zh-CN" altLang="en-US" sz="3600" b="1" baseline="30000">
                <a:solidFill>
                  <a:srgbClr val="3333FF"/>
                </a:solidFill>
                <a:latin typeface="Times New Roman" pitchFamily="18" charset="0"/>
              </a:rPr>
              <a:t> </a:t>
            </a:r>
            <a:r>
              <a:rPr kumimoji="1" lang="zh-CN" altLang="en-US" sz="3600" b="1">
                <a:solidFill>
                  <a:srgbClr val="3333FF"/>
                </a:solidFill>
                <a:latin typeface="Times New Roman" pitchFamily="18" charset="0"/>
              </a:rPr>
              <a:t>)</a:t>
            </a:r>
            <a:r>
              <a:rPr lang="en-US" altLang="zh-CN" sz="3600" b="1">
                <a:solidFill>
                  <a:srgbClr val="3333FF"/>
                </a:solidFill>
                <a:latin typeface="Times New Roman" pitchFamily="18" charset="0"/>
              </a:rPr>
              <a:t> </a:t>
            </a:r>
            <a:r>
              <a:rPr kumimoji="1" lang="zh-CN" altLang="en-US" sz="3600" b="1">
                <a:solidFill>
                  <a:srgbClr val="3333FF"/>
                </a:solidFill>
                <a:latin typeface="Times New Roman" pitchFamily="18" charset="0"/>
              </a:rPr>
              <a:t>/1</a:t>
            </a:r>
            <a:r>
              <a:rPr kumimoji="1" lang="en-US" altLang="zh-CN" sz="3600" b="1">
                <a:solidFill>
                  <a:srgbClr val="3333FF"/>
                </a:solidFill>
                <a:latin typeface="Times New Roman" pitchFamily="18" charset="0"/>
              </a:rPr>
              <a:t>C=-5V             </a:t>
            </a:r>
          </a:p>
        </p:txBody>
      </p:sp>
      <p:sp>
        <p:nvSpPr>
          <p:cNvPr id="496646" name="Text Box 6"/>
          <p:cNvSpPr txBox="1">
            <a:spLocks noChangeArrowheads="1"/>
          </p:cNvSpPr>
          <p:nvPr/>
        </p:nvSpPr>
        <p:spPr bwMode="ltGray">
          <a:xfrm>
            <a:off x="4800600" y="4349750"/>
            <a:ext cx="3657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b="1">
                <a:solidFill>
                  <a:srgbClr val="3333FF"/>
                </a:solidFill>
                <a:latin typeface="Times New Roman" pitchFamily="18" charset="0"/>
              </a:rPr>
              <a:t>(</a:t>
            </a:r>
            <a:r>
              <a:rPr kumimoji="1" lang="zh-CN" altLang="en-US" sz="3600" b="1">
                <a:solidFill>
                  <a:srgbClr val="3333FF"/>
                </a:solidFill>
                <a:latin typeface="Times New Roman" pitchFamily="18" charset="0"/>
              </a:rPr>
              <a:t>8</a:t>
            </a:r>
            <a:r>
              <a:rPr kumimoji="1" lang="zh-CN" altLang="en-US" sz="3600" b="1" baseline="30000">
                <a:solidFill>
                  <a:srgbClr val="3333FF"/>
                </a:solidFill>
                <a:latin typeface="Times New Roman" pitchFamily="18" charset="0"/>
              </a:rPr>
              <a:t> </a:t>
            </a:r>
            <a:r>
              <a:rPr kumimoji="1" lang="en-US" altLang="zh-CN" sz="3600" b="1">
                <a:solidFill>
                  <a:srgbClr val="3333FF"/>
                </a:solidFill>
                <a:latin typeface="Times New Roman" pitchFamily="18" charset="0"/>
              </a:rPr>
              <a:t>J-5J</a:t>
            </a:r>
            <a:r>
              <a:rPr kumimoji="1" lang="zh-CN" altLang="en-US" sz="3600" b="1" baseline="30000">
                <a:solidFill>
                  <a:srgbClr val="3333FF"/>
                </a:solidFill>
                <a:latin typeface="Times New Roman" pitchFamily="18" charset="0"/>
              </a:rPr>
              <a:t> </a:t>
            </a:r>
            <a:r>
              <a:rPr kumimoji="1" lang="zh-CN" altLang="en-US" sz="3600" b="1">
                <a:solidFill>
                  <a:srgbClr val="3333FF"/>
                </a:solidFill>
                <a:latin typeface="Times New Roman" pitchFamily="18" charset="0"/>
              </a:rPr>
              <a:t>)/1</a:t>
            </a:r>
            <a:r>
              <a:rPr kumimoji="1" lang="en-US" altLang="zh-CN" sz="3600" b="1">
                <a:solidFill>
                  <a:srgbClr val="3333FF"/>
                </a:solidFill>
                <a:latin typeface="Times New Roman" pitchFamily="18" charset="0"/>
              </a:rPr>
              <a:t>C=3V </a:t>
            </a:r>
          </a:p>
        </p:txBody>
      </p:sp>
      <p:sp>
        <p:nvSpPr>
          <p:cNvPr id="496647" name="Text Box 7"/>
          <p:cNvSpPr txBox="1">
            <a:spLocks noChangeArrowheads="1"/>
          </p:cNvSpPr>
          <p:nvPr/>
        </p:nvSpPr>
        <p:spPr bwMode="ltGray">
          <a:xfrm>
            <a:off x="838200" y="5067300"/>
            <a:ext cx="6096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600" b="1">
                <a:solidFill>
                  <a:srgbClr val="3333FF"/>
                </a:solidFill>
                <a:latin typeface="Times New Roman" pitchFamily="18" charset="0"/>
              </a:rPr>
              <a:t>或</a:t>
            </a:r>
            <a:r>
              <a:rPr lang="en-US" altLang="zh-CN" sz="3600" b="1">
                <a:solidFill>
                  <a:srgbClr val="3333FF"/>
                </a:solidFill>
                <a:latin typeface="Times New Roman" pitchFamily="18" charset="0"/>
              </a:rPr>
              <a:t>U</a:t>
            </a:r>
            <a:r>
              <a:rPr lang="en-US" altLang="zh-CN" sz="3600" b="1" baseline="-25000">
                <a:solidFill>
                  <a:srgbClr val="3333FF"/>
                </a:solidFill>
                <a:latin typeface="Times New Roman" pitchFamily="18" charset="0"/>
              </a:rPr>
              <a:t>AB</a:t>
            </a:r>
            <a:r>
              <a:rPr lang="en-US" altLang="zh-CN" sz="3600" b="1">
                <a:solidFill>
                  <a:srgbClr val="3333FF"/>
                </a:solidFill>
                <a:latin typeface="Times New Roman" pitchFamily="18" charset="0"/>
              </a:rPr>
              <a:t>=W</a:t>
            </a:r>
            <a:r>
              <a:rPr lang="en-US" altLang="zh-CN" sz="3600" b="1" baseline="-25000">
                <a:solidFill>
                  <a:srgbClr val="3333FF"/>
                </a:solidFill>
                <a:latin typeface="Times New Roman" pitchFamily="18" charset="0"/>
              </a:rPr>
              <a:t>AB</a:t>
            </a:r>
            <a:r>
              <a:rPr lang="en-US" altLang="zh-CN" sz="3600" b="1">
                <a:solidFill>
                  <a:srgbClr val="3333FF"/>
                </a:solidFill>
                <a:latin typeface="Times New Roman" pitchFamily="18" charset="0"/>
              </a:rPr>
              <a:t>/q=</a:t>
            </a:r>
          </a:p>
        </p:txBody>
      </p:sp>
      <p:sp>
        <p:nvSpPr>
          <p:cNvPr id="496648" name="Text Box 8"/>
          <p:cNvSpPr txBox="1">
            <a:spLocks noChangeArrowheads="1"/>
          </p:cNvSpPr>
          <p:nvPr/>
        </p:nvSpPr>
        <p:spPr bwMode="ltGray">
          <a:xfrm>
            <a:off x="3886200" y="5067300"/>
            <a:ext cx="3962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b="1">
                <a:solidFill>
                  <a:srgbClr val="3333FF"/>
                </a:solidFill>
                <a:latin typeface="Times New Roman" pitchFamily="18" charset="0"/>
              </a:rPr>
              <a:t>(</a:t>
            </a:r>
            <a:r>
              <a:rPr kumimoji="1" lang="zh-CN" altLang="en-US" sz="3600" b="1">
                <a:solidFill>
                  <a:srgbClr val="3333FF"/>
                </a:solidFill>
                <a:latin typeface="Times New Roman" pitchFamily="18" charset="0"/>
              </a:rPr>
              <a:t>－8</a:t>
            </a:r>
            <a:r>
              <a:rPr kumimoji="1" lang="en-US" altLang="zh-CN" sz="3600" b="1">
                <a:solidFill>
                  <a:srgbClr val="3333FF"/>
                </a:solidFill>
                <a:latin typeface="Times New Roman" pitchFamily="18" charset="0"/>
              </a:rPr>
              <a:t>J</a:t>
            </a:r>
            <a:r>
              <a:rPr kumimoji="1" lang="zh-CN" altLang="en-US" sz="3600" b="1" baseline="30000">
                <a:solidFill>
                  <a:srgbClr val="3333FF"/>
                </a:solidFill>
                <a:latin typeface="Times New Roman" pitchFamily="18" charset="0"/>
              </a:rPr>
              <a:t> </a:t>
            </a:r>
            <a:r>
              <a:rPr kumimoji="1" lang="zh-CN" altLang="en-US" sz="3600" b="1">
                <a:solidFill>
                  <a:srgbClr val="3333FF"/>
                </a:solidFill>
                <a:latin typeface="Times New Roman" pitchFamily="18" charset="0"/>
              </a:rPr>
              <a:t>)</a:t>
            </a:r>
            <a:r>
              <a:rPr lang="en-US" altLang="zh-CN" sz="3600" b="1">
                <a:solidFill>
                  <a:srgbClr val="3333FF"/>
                </a:solidFill>
                <a:latin typeface="Times New Roman" pitchFamily="18" charset="0"/>
              </a:rPr>
              <a:t> </a:t>
            </a:r>
            <a:r>
              <a:rPr kumimoji="1" lang="zh-CN" altLang="en-US" sz="3600" b="1">
                <a:solidFill>
                  <a:srgbClr val="3333FF"/>
                </a:solidFill>
                <a:latin typeface="Times New Roman" pitchFamily="18" charset="0"/>
              </a:rPr>
              <a:t>/1</a:t>
            </a:r>
            <a:r>
              <a:rPr kumimoji="1" lang="en-US" altLang="zh-CN" sz="3600" b="1">
                <a:solidFill>
                  <a:srgbClr val="3333FF"/>
                </a:solidFill>
                <a:latin typeface="Times New Roman" pitchFamily="18" charset="0"/>
              </a:rPr>
              <a:t>C= </a:t>
            </a:r>
            <a:r>
              <a:rPr kumimoji="1" lang="zh-CN" altLang="en-US" sz="3600" b="1">
                <a:solidFill>
                  <a:srgbClr val="3333FF"/>
                </a:solidFill>
                <a:latin typeface="Times New Roman" pitchFamily="18" charset="0"/>
              </a:rPr>
              <a:t>－8</a:t>
            </a:r>
            <a:r>
              <a:rPr kumimoji="1" lang="en-US" altLang="zh-CN" sz="3600" b="1">
                <a:solidFill>
                  <a:srgbClr val="3333FF"/>
                </a:solidFill>
                <a:latin typeface="Times New Roman" pitchFamily="18" charset="0"/>
              </a:rPr>
              <a:t>V             </a:t>
            </a:r>
          </a:p>
        </p:txBody>
      </p:sp>
      <p:sp>
        <p:nvSpPr>
          <p:cNvPr id="496649" name="Text Box 9"/>
          <p:cNvSpPr txBox="1">
            <a:spLocks noChangeArrowheads="1"/>
          </p:cNvSpPr>
          <p:nvPr/>
        </p:nvSpPr>
        <p:spPr bwMode="ltGray">
          <a:xfrm>
            <a:off x="1042988" y="5626100"/>
            <a:ext cx="32242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  <a:latin typeface="Times New Roman" pitchFamily="18" charset="0"/>
              </a:rPr>
              <a:t>U</a:t>
            </a:r>
            <a:r>
              <a:rPr lang="en-US" altLang="zh-CN" sz="3600" b="1" baseline="-25000">
                <a:solidFill>
                  <a:srgbClr val="FF0000"/>
                </a:solidFill>
                <a:latin typeface="Times New Roman" pitchFamily="18" charset="0"/>
              </a:rPr>
              <a:t>AB</a:t>
            </a:r>
            <a:r>
              <a:rPr lang="en-US" altLang="zh-CN" sz="3600" b="1">
                <a:solidFill>
                  <a:srgbClr val="FF0000"/>
                </a:solidFill>
                <a:latin typeface="Times New Roman" pitchFamily="18" charset="0"/>
              </a:rPr>
              <a:t>= </a:t>
            </a:r>
            <a:r>
              <a:rPr lang="en-US" altLang="zh-CN" sz="3600" b="1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φ</a:t>
            </a:r>
            <a:r>
              <a:rPr lang="en-US" altLang="zh-CN" sz="3600" b="1" baseline="-25000">
                <a:solidFill>
                  <a:srgbClr val="FF0000"/>
                </a:solidFill>
                <a:latin typeface="Times New Roman" pitchFamily="18" charset="0"/>
              </a:rPr>
              <a:t>A </a:t>
            </a:r>
            <a:r>
              <a:rPr kumimoji="1" lang="zh-CN" altLang="en-US" sz="3600" b="1">
                <a:solidFill>
                  <a:srgbClr val="FF0000"/>
                </a:solidFill>
                <a:latin typeface="Times New Roman" pitchFamily="18" charset="0"/>
              </a:rPr>
              <a:t>－</a:t>
            </a:r>
            <a:r>
              <a:rPr lang="en-US" altLang="zh-CN" sz="3600" b="1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φ</a:t>
            </a:r>
            <a:r>
              <a:rPr lang="en-US" altLang="zh-CN" sz="3600" b="1" baseline="-25000">
                <a:solidFill>
                  <a:srgbClr val="FF0000"/>
                </a:solidFill>
                <a:latin typeface="Times New Roman" pitchFamily="18" charset="0"/>
              </a:rPr>
              <a:t>B</a:t>
            </a:r>
            <a:endParaRPr lang="en-US" altLang="zh-CN" sz="3600" b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496650" name="Text Box 10"/>
          <p:cNvSpPr txBox="1">
            <a:spLocks noChangeArrowheads="1"/>
          </p:cNvSpPr>
          <p:nvPr/>
        </p:nvSpPr>
        <p:spPr bwMode="ltGray">
          <a:xfrm>
            <a:off x="4495800" y="5581650"/>
            <a:ext cx="4038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b="1">
                <a:solidFill>
                  <a:srgbClr val="3333FF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φ</a:t>
            </a:r>
            <a:r>
              <a:rPr lang="en-US" altLang="zh-CN" sz="3600" b="1" baseline="-25000">
                <a:solidFill>
                  <a:srgbClr val="3333FF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B</a:t>
            </a:r>
            <a:r>
              <a:rPr lang="en-US" altLang="zh-CN" sz="3600" b="1">
                <a:solidFill>
                  <a:srgbClr val="3333FF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= φ</a:t>
            </a:r>
            <a:r>
              <a:rPr lang="en-US" altLang="zh-CN" sz="3600" b="1" baseline="-25000">
                <a:solidFill>
                  <a:srgbClr val="3333FF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</a:t>
            </a:r>
            <a:r>
              <a:rPr kumimoji="1" lang="zh-CN" altLang="en-US" sz="3600" b="1">
                <a:solidFill>
                  <a:srgbClr val="3333FF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－</a:t>
            </a:r>
            <a:r>
              <a:rPr lang="en-US" altLang="zh-CN" sz="3600" b="1">
                <a:solidFill>
                  <a:srgbClr val="3333FF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U</a:t>
            </a:r>
            <a:r>
              <a:rPr lang="en-US" altLang="zh-CN" sz="3600" b="1" baseline="-25000">
                <a:solidFill>
                  <a:srgbClr val="3333FF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AB </a:t>
            </a:r>
            <a:r>
              <a:rPr lang="en-US" altLang="zh-CN" sz="3600" b="1">
                <a:solidFill>
                  <a:srgbClr val="3333FF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=3V</a:t>
            </a:r>
          </a:p>
        </p:txBody>
      </p:sp>
      <p:sp>
        <p:nvSpPr>
          <p:cNvPr id="496651" name="Text Box 11"/>
          <p:cNvSpPr txBox="1">
            <a:spLocks noChangeArrowheads="1"/>
          </p:cNvSpPr>
          <p:nvPr/>
        </p:nvSpPr>
        <p:spPr bwMode="ltGray">
          <a:xfrm>
            <a:off x="1371600" y="4935538"/>
            <a:ext cx="5943600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>
                <a:solidFill>
                  <a:srgbClr val="FF0000"/>
                </a:solidFill>
                <a:latin typeface="Times New Roman" pitchFamily="18" charset="0"/>
              </a:rPr>
              <a:t>注意：</a:t>
            </a:r>
            <a:r>
              <a:rPr lang="en-US" altLang="zh-CN" sz="3600" b="1">
                <a:solidFill>
                  <a:srgbClr val="6666FF"/>
                </a:solidFill>
                <a:latin typeface="Times New Roman" pitchFamily="18" charset="0"/>
              </a:rPr>
              <a:t>W</a:t>
            </a:r>
            <a:r>
              <a:rPr lang="en-US" altLang="zh-CN" sz="3600" b="1" baseline="-25000">
                <a:solidFill>
                  <a:srgbClr val="6666FF"/>
                </a:solidFill>
                <a:latin typeface="Times New Roman" pitchFamily="18" charset="0"/>
              </a:rPr>
              <a:t>BC</a:t>
            </a:r>
            <a:r>
              <a:rPr lang="en-US" altLang="zh-CN" sz="3600" b="1">
                <a:solidFill>
                  <a:srgbClr val="6666FF"/>
                </a:solidFill>
                <a:latin typeface="Times New Roman" pitchFamily="18" charset="0"/>
              </a:rPr>
              <a:t>= W</a:t>
            </a:r>
            <a:r>
              <a:rPr lang="en-US" altLang="zh-CN" sz="3600" b="1" baseline="-25000">
                <a:solidFill>
                  <a:srgbClr val="6666FF"/>
                </a:solidFill>
                <a:latin typeface="Times New Roman" pitchFamily="18" charset="0"/>
              </a:rPr>
              <a:t>BA</a:t>
            </a:r>
            <a:r>
              <a:rPr lang="en-US" altLang="zh-CN" sz="3600" b="1">
                <a:solidFill>
                  <a:srgbClr val="6666FF"/>
                </a:solidFill>
                <a:latin typeface="Times New Roman" pitchFamily="18" charset="0"/>
              </a:rPr>
              <a:t>+W</a:t>
            </a:r>
            <a:r>
              <a:rPr lang="en-US" altLang="zh-CN" sz="3600" b="1" baseline="-25000">
                <a:solidFill>
                  <a:srgbClr val="6666FF"/>
                </a:solidFill>
                <a:latin typeface="Times New Roman" pitchFamily="18" charset="0"/>
              </a:rPr>
              <a:t>AC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3600" b="1">
                <a:solidFill>
                  <a:srgbClr val="6666FF"/>
                </a:solidFill>
                <a:latin typeface="Times New Roman" pitchFamily="18" charset="0"/>
              </a:rPr>
              <a:t>                   =8J</a:t>
            </a:r>
            <a:r>
              <a:rPr lang="en-US" altLang="zh-CN" sz="3600" b="1" baseline="-25000">
                <a:solidFill>
                  <a:srgbClr val="6666FF"/>
                </a:solidFill>
                <a:latin typeface="Times New Roman" pitchFamily="18" charset="0"/>
              </a:rPr>
              <a:t> </a:t>
            </a:r>
            <a:r>
              <a:rPr lang="en-US" altLang="zh-CN" sz="3600" b="1">
                <a:solidFill>
                  <a:srgbClr val="6666FF"/>
                </a:solidFill>
                <a:latin typeface="Times New Roman" pitchFamily="18" charset="0"/>
              </a:rPr>
              <a:t>+（-5J）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643" grpId="0" autoUpdateAnimBg="0"/>
      <p:bldP spid="496644" grpId="0" autoUpdateAnimBg="0"/>
      <p:bldP spid="496645" grpId="0" autoUpdateAnimBg="0"/>
      <p:bldP spid="496646" grpId="0" autoUpdateAnimBg="0"/>
      <p:bldP spid="496647" grpId="0" autoUpdateAnimBg="0"/>
      <p:bldP spid="496648" grpId="0" autoUpdateAnimBg="0"/>
      <p:bldP spid="496649" grpId="0" autoUpdateAnimBg="0"/>
      <p:bldP spid="496650" grpId="0" autoUpdateAnimBg="0"/>
      <p:bldP spid="496651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ltGray">
          <a:xfrm>
            <a:off x="228600" y="552450"/>
            <a:ext cx="2971800" cy="76200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4400" b="1">
                <a:solidFill>
                  <a:schemeClr val="bg1"/>
                </a:solidFill>
                <a:latin typeface="Times New Roman" pitchFamily="18" charset="0"/>
              </a:rPr>
              <a:t>想一想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ltGray">
          <a:xfrm>
            <a:off x="323850" y="1557338"/>
            <a:ext cx="8569325" cy="420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6000" b="1">
                <a:solidFill>
                  <a:srgbClr val="3333FF"/>
                </a:solidFill>
                <a:latin typeface="Times New Roman" pitchFamily="18" charset="0"/>
              </a:rPr>
              <a:t>1、高度差、高度与零高度点的选择有关吗？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6000" b="1">
                <a:solidFill>
                  <a:srgbClr val="3333FF"/>
                </a:solidFill>
                <a:latin typeface="Times New Roman" pitchFamily="18" charset="0"/>
              </a:rPr>
              <a:t>2、</a:t>
            </a:r>
            <a:r>
              <a:rPr lang="zh-CN" altLang="en-US" sz="6000" b="1">
                <a:solidFill>
                  <a:srgbClr val="3333FF"/>
                </a:solidFill>
                <a:latin typeface="Times New Roman" pitchFamily="18" charset="0"/>
              </a:rPr>
              <a:t>电势差、电势与零电势点的选择有关吗？</a:t>
            </a:r>
            <a:endParaRPr kumimoji="1" lang="zh-CN" altLang="en-US" sz="6000" b="1">
              <a:solidFill>
                <a:srgbClr val="3333FF"/>
              </a:solidFill>
              <a:latin typeface="Times New Roman" pitchFamily="18" charset="0"/>
            </a:endParaRPr>
          </a:p>
        </p:txBody>
      </p:sp>
      <p:pic>
        <p:nvPicPr>
          <p:cNvPr id="15364" name="Picture 4" descr="Q_021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533400"/>
            <a:ext cx="8572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 descr="奔跑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188913"/>
            <a:ext cx="1455738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381000" y="0"/>
          <a:ext cx="3505200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0" name="BMP 图象" r:id="rId3" imgW="3266667" imgH="3790476" progId="Paint.Picture">
                  <p:embed/>
                </p:oleObj>
              </mc:Choice>
              <mc:Fallback>
                <p:oleObj name="BMP 图象" r:id="rId3" imgW="3266667" imgH="3790476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381000" y="0"/>
                        <a:ext cx="3505200" cy="495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8691" name="Oval 3"/>
          <p:cNvSpPr>
            <a:spLocks noChangeArrowheads="1"/>
          </p:cNvSpPr>
          <p:nvPr/>
        </p:nvSpPr>
        <p:spPr bwMode="ltGray">
          <a:xfrm>
            <a:off x="1447800" y="37338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8692" name="Oval 4"/>
          <p:cNvSpPr>
            <a:spLocks noChangeArrowheads="1"/>
          </p:cNvSpPr>
          <p:nvPr/>
        </p:nvSpPr>
        <p:spPr bwMode="ltGray">
          <a:xfrm>
            <a:off x="3429000" y="4495800"/>
            <a:ext cx="228600" cy="228600"/>
          </a:xfrm>
          <a:prstGeom prst="ellipse">
            <a:avLst/>
          </a:prstGeom>
          <a:solidFill>
            <a:srgbClr val="CC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ltGray">
          <a:xfrm flipV="1">
            <a:off x="5181600" y="1219200"/>
            <a:ext cx="2971800" cy="666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390" name="Line 6"/>
          <p:cNvSpPr>
            <a:spLocks noChangeShapeType="1"/>
          </p:cNvSpPr>
          <p:nvPr/>
        </p:nvSpPr>
        <p:spPr bwMode="ltGray">
          <a:xfrm>
            <a:off x="5181600" y="3028950"/>
            <a:ext cx="3124200" cy="222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ltGray">
          <a:xfrm>
            <a:off x="5105400" y="4038600"/>
            <a:ext cx="31242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392" name="Oval 8"/>
          <p:cNvSpPr>
            <a:spLocks noChangeArrowheads="1"/>
          </p:cNvSpPr>
          <p:nvPr/>
        </p:nvSpPr>
        <p:spPr bwMode="ltGray">
          <a:xfrm>
            <a:off x="6477000" y="2971800"/>
            <a:ext cx="152400" cy="152400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3" name="Oval 9"/>
          <p:cNvSpPr>
            <a:spLocks noChangeArrowheads="1"/>
          </p:cNvSpPr>
          <p:nvPr/>
        </p:nvSpPr>
        <p:spPr bwMode="ltGray">
          <a:xfrm>
            <a:off x="5715000" y="2971800"/>
            <a:ext cx="152400" cy="152400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4" name="Oval 10"/>
          <p:cNvSpPr>
            <a:spLocks noChangeArrowheads="1"/>
          </p:cNvSpPr>
          <p:nvPr/>
        </p:nvSpPr>
        <p:spPr bwMode="ltGray">
          <a:xfrm>
            <a:off x="5257800" y="2971800"/>
            <a:ext cx="152400" cy="152400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5" name="Oval 11"/>
          <p:cNvSpPr>
            <a:spLocks noChangeArrowheads="1"/>
          </p:cNvSpPr>
          <p:nvPr/>
        </p:nvSpPr>
        <p:spPr bwMode="ltGray">
          <a:xfrm>
            <a:off x="7620000" y="2971800"/>
            <a:ext cx="152400" cy="152400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ltGray">
          <a:xfrm>
            <a:off x="4876800" y="3048000"/>
            <a:ext cx="914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6397" name="Text Box 13"/>
          <p:cNvSpPr txBox="1">
            <a:spLocks noChangeArrowheads="1"/>
          </p:cNvSpPr>
          <p:nvPr/>
        </p:nvSpPr>
        <p:spPr bwMode="ltGray">
          <a:xfrm>
            <a:off x="5334000" y="3048000"/>
            <a:ext cx="914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6398" name="Text Box 14"/>
          <p:cNvSpPr txBox="1">
            <a:spLocks noChangeArrowheads="1"/>
          </p:cNvSpPr>
          <p:nvPr/>
        </p:nvSpPr>
        <p:spPr bwMode="ltGray">
          <a:xfrm>
            <a:off x="6172200" y="3048000"/>
            <a:ext cx="914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6399" name="Text Box 15"/>
          <p:cNvSpPr txBox="1">
            <a:spLocks noChangeArrowheads="1"/>
          </p:cNvSpPr>
          <p:nvPr/>
        </p:nvSpPr>
        <p:spPr bwMode="ltGray">
          <a:xfrm>
            <a:off x="7239000" y="3048000"/>
            <a:ext cx="914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498704" name="Text Box 16"/>
          <p:cNvSpPr txBox="1">
            <a:spLocks noChangeArrowheads="1"/>
          </p:cNvSpPr>
          <p:nvPr/>
        </p:nvSpPr>
        <p:spPr bwMode="ltGray">
          <a:xfrm>
            <a:off x="7162800" y="2438400"/>
            <a:ext cx="914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3200" b="1">
                <a:solidFill>
                  <a:srgbClr val="800000"/>
                </a:solidFill>
                <a:latin typeface="Times New Roman" pitchFamily="18" charset="0"/>
              </a:rPr>
              <a:t>0V</a:t>
            </a:r>
          </a:p>
        </p:txBody>
      </p:sp>
      <p:sp>
        <p:nvSpPr>
          <p:cNvPr id="498705" name="Text Box 17"/>
          <p:cNvSpPr txBox="1">
            <a:spLocks noChangeArrowheads="1"/>
          </p:cNvSpPr>
          <p:nvPr/>
        </p:nvSpPr>
        <p:spPr bwMode="ltGray">
          <a:xfrm>
            <a:off x="6172200" y="2438400"/>
            <a:ext cx="914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3200" b="1">
                <a:solidFill>
                  <a:srgbClr val="3333FF"/>
                </a:solidFill>
                <a:latin typeface="Times New Roman" pitchFamily="18" charset="0"/>
              </a:rPr>
              <a:t>1V</a:t>
            </a:r>
          </a:p>
        </p:txBody>
      </p:sp>
      <p:sp>
        <p:nvSpPr>
          <p:cNvPr id="498706" name="Text Box 18"/>
          <p:cNvSpPr txBox="1">
            <a:spLocks noChangeArrowheads="1"/>
          </p:cNvSpPr>
          <p:nvPr/>
        </p:nvSpPr>
        <p:spPr bwMode="ltGray">
          <a:xfrm>
            <a:off x="5334000" y="2438400"/>
            <a:ext cx="914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3200" b="1">
                <a:solidFill>
                  <a:srgbClr val="3333FF"/>
                </a:solidFill>
                <a:latin typeface="Times New Roman" pitchFamily="18" charset="0"/>
              </a:rPr>
              <a:t>2V</a:t>
            </a:r>
          </a:p>
        </p:txBody>
      </p:sp>
      <p:sp>
        <p:nvSpPr>
          <p:cNvPr id="498707" name="Text Box 19"/>
          <p:cNvSpPr txBox="1">
            <a:spLocks noChangeArrowheads="1"/>
          </p:cNvSpPr>
          <p:nvPr/>
        </p:nvSpPr>
        <p:spPr bwMode="ltGray">
          <a:xfrm>
            <a:off x="4800600" y="2438400"/>
            <a:ext cx="914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3200" b="1">
                <a:solidFill>
                  <a:srgbClr val="3333FF"/>
                </a:solidFill>
                <a:latin typeface="Times New Roman" pitchFamily="18" charset="0"/>
              </a:rPr>
              <a:t>3V</a:t>
            </a:r>
          </a:p>
        </p:txBody>
      </p:sp>
      <p:sp>
        <p:nvSpPr>
          <p:cNvPr id="498708" name="Text Box 20"/>
          <p:cNvSpPr txBox="1">
            <a:spLocks noChangeArrowheads="1"/>
          </p:cNvSpPr>
          <p:nvPr/>
        </p:nvSpPr>
        <p:spPr bwMode="ltGray">
          <a:xfrm>
            <a:off x="381000" y="4953000"/>
            <a:ext cx="83820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>
                <a:solidFill>
                  <a:srgbClr val="3333FF"/>
                </a:solidFill>
                <a:latin typeface="Times New Roman" pitchFamily="18" charset="0"/>
              </a:rPr>
              <a:t>小结：高度和电势都具有相对性，与零势点的选择有关，而高度差和电势差与零势点的选择无关。</a:t>
            </a:r>
          </a:p>
        </p:txBody>
      </p:sp>
      <p:sp>
        <p:nvSpPr>
          <p:cNvPr id="16405" name="Text Box 21"/>
          <p:cNvSpPr txBox="1">
            <a:spLocks noChangeArrowheads="1"/>
          </p:cNvSpPr>
          <p:nvPr/>
        </p:nvSpPr>
        <p:spPr bwMode="ltGray">
          <a:xfrm>
            <a:off x="7848600" y="1524000"/>
            <a:ext cx="914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498710" name="Text Box 22"/>
          <p:cNvSpPr txBox="1">
            <a:spLocks noChangeArrowheads="1"/>
          </p:cNvSpPr>
          <p:nvPr/>
        </p:nvSpPr>
        <p:spPr bwMode="ltGray">
          <a:xfrm>
            <a:off x="6096000" y="1828800"/>
            <a:ext cx="914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3200" b="1">
                <a:solidFill>
                  <a:srgbClr val="800000"/>
                </a:solidFill>
                <a:latin typeface="Times New Roman" pitchFamily="18" charset="0"/>
              </a:rPr>
              <a:t>0V</a:t>
            </a:r>
          </a:p>
        </p:txBody>
      </p:sp>
      <p:sp>
        <p:nvSpPr>
          <p:cNvPr id="498711" name="Text Box 23"/>
          <p:cNvSpPr txBox="1">
            <a:spLocks noChangeArrowheads="1"/>
          </p:cNvSpPr>
          <p:nvPr/>
        </p:nvSpPr>
        <p:spPr bwMode="ltGray">
          <a:xfrm>
            <a:off x="5334000" y="1828800"/>
            <a:ext cx="914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3200" b="1">
                <a:solidFill>
                  <a:srgbClr val="3333FF"/>
                </a:solidFill>
                <a:latin typeface="Times New Roman" pitchFamily="18" charset="0"/>
              </a:rPr>
              <a:t>1V</a:t>
            </a:r>
          </a:p>
        </p:txBody>
      </p:sp>
      <p:sp>
        <p:nvSpPr>
          <p:cNvPr id="498712" name="Text Box 24"/>
          <p:cNvSpPr txBox="1">
            <a:spLocks noChangeArrowheads="1"/>
          </p:cNvSpPr>
          <p:nvPr/>
        </p:nvSpPr>
        <p:spPr bwMode="ltGray">
          <a:xfrm>
            <a:off x="4800600" y="1858963"/>
            <a:ext cx="914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3200" b="1">
                <a:solidFill>
                  <a:srgbClr val="3333FF"/>
                </a:solidFill>
                <a:latin typeface="Times New Roman" pitchFamily="18" charset="0"/>
              </a:rPr>
              <a:t>2V</a:t>
            </a:r>
          </a:p>
        </p:txBody>
      </p:sp>
      <p:sp>
        <p:nvSpPr>
          <p:cNvPr id="498713" name="Text Box 25"/>
          <p:cNvSpPr txBox="1">
            <a:spLocks noChangeArrowheads="1"/>
          </p:cNvSpPr>
          <p:nvPr/>
        </p:nvSpPr>
        <p:spPr bwMode="ltGray">
          <a:xfrm>
            <a:off x="7086600" y="1828800"/>
            <a:ext cx="914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3200" b="1">
                <a:solidFill>
                  <a:srgbClr val="3333FF"/>
                </a:solidFill>
                <a:latin typeface="Times New Roman" pitchFamily="18" charset="0"/>
              </a:rPr>
              <a:t>-1V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4986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4986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0" fill="hold"/>
                                        <p:tgtEl>
                                          <p:spTgt spid="4986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0" fill="hold"/>
                                        <p:tgtEl>
                                          <p:spTgt spid="4986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691" grpId="0" animBg="1"/>
      <p:bldP spid="498692" grpId="0" animBg="1"/>
      <p:bldP spid="498704" grpId="0" autoUpdateAnimBg="0"/>
      <p:bldP spid="498705" grpId="0" autoUpdateAnimBg="0"/>
      <p:bldP spid="498706" grpId="0" autoUpdateAnimBg="0"/>
      <p:bldP spid="498707" grpId="0" autoUpdateAnimBg="0"/>
      <p:bldP spid="498708" grpId="0" autoUpdateAnimBg="0"/>
      <p:bldP spid="498710" grpId="0" autoUpdateAnimBg="0"/>
      <p:bldP spid="498711" grpId="0" autoUpdateAnimBg="0"/>
      <p:bldP spid="498712" grpId="0" autoUpdateAnimBg="0"/>
      <p:bldP spid="498713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2"/>
          <p:cNvGrpSpPr>
            <a:grpSpLocks/>
          </p:cNvGrpSpPr>
          <p:nvPr/>
        </p:nvGrpSpPr>
        <p:grpSpPr bwMode="auto">
          <a:xfrm>
            <a:off x="457200" y="14288"/>
            <a:ext cx="8077200" cy="1662112"/>
            <a:chOff x="288" y="115"/>
            <a:chExt cx="5088" cy="1047"/>
          </a:xfrm>
        </p:grpSpPr>
        <p:sp>
          <p:nvSpPr>
            <p:cNvPr id="17415" name="Rectangle 3"/>
            <p:cNvSpPr>
              <a:spLocks noChangeArrowheads="1"/>
            </p:cNvSpPr>
            <p:nvPr/>
          </p:nvSpPr>
          <p:spPr bwMode="auto">
            <a:xfrm>
              <a:off x="288" y="115"/>
              <a:ext cx="5088" cy="480"/>
            </a:xfrm>
            <a:prstGeom prst="rect">
              <a:avLst/>
            </a:prstGeom>
            <a:solidFill>
              <a:srgbClr val="3333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kumimoji="1" lang="zh-CN" altLang="en-US" sz="4400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用类比法研究电场能的性质</a:t>
              </a:r>
              <a:endParaRPr kumimoji="1" lang="en-US" altLang="zh-CN" sz="44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  <p:sp>
          <p:nvSpPr>
            <p:cNvPr id="17416" name="Text Box 4"/>
            <p:cNvSpPr txBox="1">
              <a:spLocks noChangeArrowheads="1"/>
            </p:cNvSpPr>
            <p:nvPr/>
          </p:nvSpPr>
          <p:spPr bwMode="ltGray">
            <a:xfrm>
              <a:off x="1008" y="672"/>
              <a:ext cx="110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4000" b="1">
                  <a:solidFill>
                    <a:schemeClr val="tx2"/>
                  </a:solidFill>
                  <a:latin typeface="Times New Roman" pitchFamily="18" charset="0"/>
                </a:rPr>
                <a:t>重力场</a:t>
              </a:r>
            </a:p>
          </p:txBody>
        </p:sp>
        <p:sp>
          <p:nvSpPr>
            <p:cNvPr id="17417" name="Text Box 5"/>
            <p:cNvSpPr txBox="1">
              <a:spLocks noChangeArrowheads="1"/>
            </p:cNvSpPr>
            <p:nvPr/>
          </p:nvSpPr>
          <p:spPr bwMode="ltGray">
            <a:xfrm>
              <a:off x="3456" y="720"/>
              <a:ext cx="110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4000" b="1">
                  <a:solidFill>
                    <a:schemeClr val="tx2"/>
                  </a:solidFill>
                  <a:latin typeface="Times New Roman" pitchFamily="18" charset="0"/>
                </a:rPr>
                <a:t>电场</a:t>
              </a:r>
            </a:p>
          </p:txBody>
        </p:sp>
      </p:grpSp>
      <p:sp>
        <p:nvSpPr>
          <p:cNvPr id="17411" name="Text Box 6"/>
          <p:cNvSpPr txBox="1">
            <a:spLocks noChangeArrowheads="1"/>
          </p:cNvSpPr>
          <p:nvPr/>
        </p:nvSpPr>
        <p:spPr bwMode="ltGray">
          <a:xfrm>
            <a:off x="4167188" y="990600"/>
            <a:ext cx="738187" cy="5724525"/>
          </a:xfrm>
          <a:prstGeom prst="rect">
            <a:avLst/>
          </a:prstGeom>
          <a:noFill/>
          <a:ln w="57150">
            <a:solidFill>
              <a:srgbClr val="66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3600" b="1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</a:rPr>
              <a:t>做功与势能变化关系</a:t>
            </a:r>
          </a:p>
        </p:txBody>
      </p:sp>
      <p:sp>
        <p:nvSpPr>
          <p:cNvPr id="17412" name="Text Box 7"/>
          <p:cNvSpPr txBox="1">
            <a:spLocks noChangeArrowheads="1"/>
          </p:cNvSpPr>
          <p:nvPr/>
        </p:nvSpPr>
        <p:spPr bwMode="ltGray">
          <a:xfrm>
            <a:off x="468313" y="1524000"/>
            <a:ext cx="3527425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>
                <a:solidFill>
                  <a:srgbClr val="6666FF"/>
                </a:solidFill>
                <a:latin typeface="Times New Roman" pitchFamily="18" charset="0"/>
              </a:rPr>
              <a:t>重力做正功，重力势能减少；重力做负功，重力势能增加。即  </a:t>
            </a:r>
            <a:r>
              <a:rPr lang="en-US" altLang="zh-CN" sz="3600" b="1">
                <a:solidFill>
                  <a:srgbClr val="6666FF"/>
                </a:solidFill>
                <a:latin typeface="Times New Roman" pitchFamily="18" charset="0"/>
              </a:rPr>
              <a:t>W</a:t>
            </a:r>
            <a:r>
              <a:rPr lang="en-US" altLang="zh-CN" sz="3600" b="1" baseline="-25000">
                <a:solidFill>
                  <a:srgbClr val="6666FF"/>
                </a:solidFill>
                <a:latin typeface="Times New Roman" pitchFamily="18" charset="0"/>
              </a:rPr>
              <a:t>G</a:t>
            </a:r>
            <a:r>
              <a:rPr lang="en-US" altLang="zh-CN" sz="3600" b="1">
                <a:solidFill>
                  <a:srgbClr val="6666FF"/>
                </a:solidFill>
                <a:latin typeface="Times New Roman" pitchFamily="18" charset="0"/>
              </a:rPr>
              <a:t>= -</a:t>
            </a:r>
            <a:r>
              <a:rPr lang="en-US" altLang="zh-CN" sz="3600" b="1">
                <a:solidFill>
                  <a:srgbClr val="6666FF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ΔE</a:t>
            </a:r>
            <a:r>
              <a:rPr lang="en-US" altLang="zh-CN" sz="3600" b="1" baseline="-25000">
                <a:solidFill>
                  <a:srgbClr val="6666FF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P     	</a:t>
            </a:r>
            <a:r>
              <a:rPr lang="zh-CN" altLang="en-US" sz="3600" b="1">
                <a:solidFill>
                  <a:srgbClr val="6666FF"/>
                </a:solidFill>
                <a:latin typeface="Times New Roman" pitchFamily="18" charset="0"/>
              </a:rPr>
              <a:t>重力势能具有相对性，与零势能点的选择有关。</a:t>
            </a:r>
          </a:p>
        </p:txBody>
      </p:sp>
      <p:sp>
        <p:nvSpPr>
          <p:cNvPr id="499720" name="Text Box 8"/>
          <p:cNvSpPr txBox="1">
            <a:spLocks noChangeArrowheads="1"/>
          </p:cNvSpPr>
          <p:nvPr/>
        </p:nvSpPr>
        <p:spPr bwMode="ltGray">
          <a:xfrm>
            <a:off x="5334000" y="1524000"/>
            <a:ext cx="348615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>
                <a:solidFill>
                  <a:srgbClr val="339933"/>
                </a:solidFill>
                <a:latin typeface="Times New Roman" pitchFamily="18" charset="0"/>
              </a:rPr>
              <a:t>电场力做正功，电势能</a:t>
            </a:r>
            <a:r>
              <a:rPr lang="en-US" altLang="zh-CN" sz="3600" b="1">
                <a:solidFill>
                  <a:srgbClr val="339933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E</a:t>
            </a:r>
            <a:r>
              <a:rPr lang="zh-CN" altLang="en-US" sz="3600" b="1">
                <a:solidFill>
                  <a:srgbClr val="339933"/>
                </a:solidFill>
                <a:latin typeface="Times New Roman" pitchFamily="18" charset="0"/>
              </a:rPr>
              <a:t>减少；电场力做负功，电势能</a:t>
            </a:r>
            <a:r>
              <a:rPr lang="en-US" altLang="zh-CN" sz="3600" b="1">
                <a:solidFill>
                  <a:srgbClr val="339933"/>
                </a:solidFill>
                <a:latin typeface="Times New Roman" pitchFamily="18" charset="0"/>
                <a:ea typeface="新細明體" pitchFamily="18" charset="-120"/>
              </a:rPr>
              <a:t>E</a:t>
            </a:r>
            <a:r>
              <a:rPr lang="zh-CN" altLang="en-US" sz="3600" b="1">
                <a:solidFill>
                  <a:srgbClr val="339933"/>
                </a:solidFill>
                <a:latin typeface="Times New Roman" pitchFamily="18" charset="0"/>
              </a:rPr>
              <a:t>增加。即  </a:t>
            </a:r>
            <a:r>
              <a:rPr lang="en-US" altLang="zh-CN" sz="3600" b="1">
                <a:solidFill>
                  <a:srgbClr val="339933"/>
                </a:solidFill>
                <a:latin typeface="Times New Roman" pitchFamily="18" charset="0"/>
              </a:rPr>
              <a:t>W</a:t>
            </a:r>
            <a:r>
              <a:rPr lang="zh-CN" altLang="en-US" sz="3600" b="1" baseline="-25000">
                <a:solidFill>
                  <a:srgbClr val="339933"/>
                </a:solidFill>
                <a:latin typeface="Times New Roman" pitchFamily="18" charset="0"/>
              </a:rPr>
              <a:t>电</a:t>
            </a:r>
            <a:r>
              <a:rPr lang="zh-CN" altLang="en-US" sz="3600" b="1">
                <a:solidFill>
                  <a:srgbClr val="339933"/>
                </a:solidFill>
                <a:latin typeface="Times New Roman" pitchFamily="18" charset="0"/>
              </a:rPr>
              <a:t>= -</a:t>
            </a:r>
            <a:r>
              <a:rPr lang="en-US" altLang="zh-CN" sz="3600" b="1">
                <a:solidFill>
                  <a:srgbClr val="339933"/>
                </a:solidFill>
                <a:latin typeface="Times New Roman" pitchFamily="18" charset="0"/>
                <a:ea typeface="新細明體" pitchFamily="18" charset="-120"/>
              </a:rPr>
              <a:t>Δ E</a:t>
            </a:r>
            <a:endParaRPr lang="zh-CN" altLang="en-US" sz="3600" b="1">
              <a:solidFill>
                <a:srgbClr val="339933"/>
              </a:solidFill>
              <a:latin typeface="Times New Roman" pitchFamily="18" charset="0"/>
            </a:endParaRPr>
          </a:p>
        </p:txBody>
      </p:sp>
      <p:sp>
        <p:nvSpPr>
          <p:cNvPr id="499721" name="Text Box 9"/>
          <p:cNvSpPr txBox="1">
            <a:spLocks noChangeArrowheads="1"/>
          </p:cNvSpPr>
          <p:nvPr/>
        </p:nvSpPr>
        <p:spPr bwMode="ltGray">
          <a:xfrm>
            <a:off x="5076825" y="4437063"/>
            <a:ext cx="360045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>
                <a:solidFill>
                  <a:srgbClr val="339933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    电势能具有相对性，与零势能点的选择有关。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720" grpId="0" autoUpdateAnimBg="0"/>
      <p:bldP spid="499721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ltGray">
          <a:xfrm>
            <a:off x="152400" y="657225"/>
            <a:ext cx="8915400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600" b="1">
                <a:solidFill>
                  <a:srgbClr val="000000"/>
                </a:solidFill>
                <a:latin typeface="Times New Roman" pitchFamily="18" charset="0"/>
              </a:rPr>
              <a:t>【例题3】在电场中有</a:t>
            </a:r>
            <a:r>
              <a:rPr kumimoji="1" lang="en-US" altLang="zh-CN" sz="3600" b="1">
                <a:solidFill>
                  <a:srgbClr val="000000"/>
                </a:solidFill>
                <a:latin typeface="Times New Roman" pitchFamily="18" charset="0"/>
              </a:rPr>
              <a:t>A、B</a:t>
            </a:r>
            <a:r>
              <a:rPr kumimoji="1" lang="zh-CN" altLang="en-US" sz="3600" b="1">
                <a:solidFill>
                  <a:srgbClr val="000000"/>
                </a:solidFill>
                <a:latin typeface="Times New Roman" pitchFamily="18" charset="0"/>
              </a:rPr>
              <a:t>两点，</a:t>
            </a:r>
            <a:r>
              <a:rPr lang="en-US" altLang="zh-CN" sz="3600" b="1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φ</a:t>
            </a:r>
            <a:r>
              <a:rPr lang="en-US" altLang="zh-CN" sz="3600" b="1" baseline="-25000">
                <a:solidFill>
                  <a:schemeClr val="tx2"/>
                </a:solidFill>
                <a:latin typeface="Times New Roman" pitchFamily="18" charset="0"/>
              </a:rPr>
              <a:t>A </a:t>
            </a:r>
            <a:r>
              <a:rPr kumimoji="1" lang="en-US" altLang="zh-CN" sz="3600" b="1">
                <a:solidFill>
                  <a:schemeClr val="tx2"/>
                </a:solidFill>
                <a:latin typeface="Times New Roman" pitchFamily="18" charset="0"/>
              </a:rPr>
              <a:t>=20V，</a:t>
            </a:r>
            <a:r>
              <a:rPr lang="en-US" altLang="zh-CN" sz="3600" b="1" baseline="-2500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altLang="zh-CN" sz="3600" b="1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rPr>
              <a:t>φ</a:t>
            </a:r>
            <a:r>
              <a:rPr lang="en-US" altLang="zh-CN" sz="3600" b="1" baseline="-25000">
                <a:solidFill>
                  <a:schemeClr val="tx2"/>
                </a:solidFill>
                <a:latin typeface="Times New Roman" pitchFamily="18" charset="0"/>
              </a:rPr>
              <a:t>B</a:t>
            </a:r>
            <a:r>
              <a:rPr kumimoji="1" lang="en-US" altLang="zh-CN" sz="3600" b="1">
                <a:solidFill>
                  <a:schemeClr val="tx2"/>
                </a:solidFill>
                <a:latin typeface="Times New Roman" pitchFamily="18" charset="0"/>
              </a:rPr>
              <a:t>=</a:t>
            </a:r>
            <a:r>
              <a:rPr kumimoji="1" lang="en-US" altLang="zh-CN" sz="3600" b="1">
                <a:solidFill>
                  <a:srgbClr val="000000"/>
                </a:solidFill>
                <a:latin typeface="Times New Roman" pitchFamily="18" charset="0"/>
              </a:rPr>
              <a:t>－</a:t>
            </a:r>
            <a:r>
              <a:rPr kumimoji="1" lang="en-US" altLang="zh-CN" sz="3600" b="1">
                <a:solidFill>
                  <a:schemeClr val="tx2"/>
                </a:solidFill>
                <a:latin typeface="Times New Roman" pitchFamily="18" charset="0"/>
              </a:rPr>
              <a:t>30V，</a:t>
            </a:r>
            <a:r>
              <a:rPr kumimoji="1" lang="zh-CN" altLang="en-US" sz="3600" b="1">
                <a:solidFill>
                  <a:srgbClr val="000000"/>
                </a:solidFill>
                <a:latin typeface="Times New Roman" pitchFamily="18" charset="0"/>
              </a:rPr>
              <a:t>将</a:t>
            </a:r>
            <a:r>
              <a:rPr kumimoji="1" lang="en-US" altLang="zh-CN" sz="3600" b="1">
                <a:solidFill>
                  <a:srgbClr val="000000"/>
                </a:solidFill>
                <a:latin typeface="Times New Roman" pitchFamily="18" charset="0"/>
              </a:rPr>
              <a:t>q=－6×10</a:t>
            </a:r>
            <a:r>
              <a:rPr kumimoji="1" lang="en-US" altLang="zh-CN" sz="3600" b="1" baseline="30000">
                <a:solidFill>
                  <a:srgbClr val="000000"/>
                </a:solidFill>
                <a:latin typeface="Times New Roman" pitchFamily="18" charset="0"/>
              </a:rPr>
              <a:t>－6</a:t>
            </a:r>
            <a:r>
              <a:rPr kumimoji="1" lang="en-US" altLang="zh-CN" sz="3600" b="1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kumimoji="1" lang="zh-CN" altLang="en-US" sz="3600" b="1">
                <a:solidFill>
                  <a:srgbClr val="000000"/>
                </a:solidFill>
                <a:latin typeface="Times New Roman" pitchFamily="18" charset="0"/>
              </a:rPr>
              <a:t>的点电荷从</a:t>
            </a:r>
            <a:r>
              <a:rPr kumimoji="1" lang="en-US" altLang="zh-CN" sz="3600" b="1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zh-CN" altLang="en-US" sz="3600" b="1">
                <a:solidFill>
                  <a:srgbClr val="000000"/>
                </a:solidFill>
                <a:latin typeface="Times New Roman" pitchFamily="18" charset="0"/>
              </a:rPr>
              <a:t>点移到</a:t>
            </a:r>
            <a:r>
              <a:rPr kumimoji="1" lang="en-US" altLang="zh-CN" sz="3600" b="1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kumimoji="1" lang="zh-CN" altLang="en-US" sz="3600" b="1">
                <a:solidFill>
                  <a:srgbClr val="000000"/>
                </a:solidFill>
                <a:latin typeface="Times New Roman" pitchFamily="18" charset="0"/>
              </a:rPr>
              <a:t>点电场力做多少功？电势能变化了多少？ </a:t>
            </a:r>
          </a:p>
        </p:txBody>
      </p:sp>
      <p:sp>
        <p:nvSpPr>
          <p:cNvPr id="500739" name="Text Box 3"/>
          <p:cNvSpPr txBox="1">
            <a:spLocks noChangeArrowheads="1"/>
          </p:cNvSpPr>
          <p:nvPr/>
        </p:nvSpPr>
        <p:spPr bwMode="ltGray">
          <a:xfrm>
            <a:off x="381000" y="2852738"/>
            <a:ext cx="876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>
                <a:solidFill>
                  <a:srgbClr val="3333FF"/>
                </a:solidFill>
                <a:latin typeface="Times New Roman" pitchFamily="18" charset="0"/>
              </a:rPr>
              <a:t>解：</a:t>
            </a:r>
            <a:r>
              <a:rPr lang="en-US" altLang="zh-CN" sz="3600" b="1">
                <a:solidFill>
                  <a:srgbClr val="3333FF"/>
                </a:solidFill>
                <a:latin typeface="Times New Roman" pitchFamily="18" charset="0"/>
              </a:rPr>
              <a:t>U</a:t>
            </a:r>
            <a:r>
              <a:rPr lang="en-US" altLang="zh-CN" sz="3600" b="1" baseline="-25000">
                <a:solidFill>
                  <a:srgbClr val="3333FF"/>
                </a:solidFill>
                <a:latin typeface="Times New Roman" pitchFamily="18" charset="0"/>
              </a:rPr>
              <a:t>AB</a:t>
            </a:r>
            <a:r>
              <a:rPr lang="en-US" altLang="zh-CN" sz="3600" b="1">
                <a:solidFill>
                  <a:srgbClr val="3333FF"/>
                </a:solidFill>
                <a:latin typeface="Times New Roman" pitchFamily="18" charset="0"/>
              </a:rPr>
              <a:t>= </a:t>
            </a:r>
            <a:r>
              <a:rPr lang="en-US" altLang="zh-CN" sz="3600" b="1">
                <a:solidFill>
                  <a:srgbClr val="3333FF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φ</a:t>
            </a:r>
            <a:r>
              <a:rPr lang="en-US" altLang="zh-CN" sz="3600" b="1" baseline="-25000">
                <a:solidFill>
                  <a:srgbClr val="3333FF"/>
                </a:solidFill>
                <a:latin typeface="Times New Roman" pitchFamily="18" charset="0"/>
              </a:rPr>
              <a:t>A </a:t>
            </a:r>
            <a:r>
              <a:rPr kumimoji="1" lang="en-US" altLang="zh-CN" sz="3600" b="1">
                <a:solidFill>
                  <a:srgbClr val="3333FF"/>
                </a:solidFill>
                <a:latin typeface="Times New Roman" pitchFamily="18" charset="0"/>
              </a:rPr>
              <a:t>－</a:t>
            </a:r>
            <a:r>
              <a:rPr lang="en-US" altLang="zh-CN" sz="3600" b="1" baseline="-25000">
                <a:solidFill>
                  <a:srgbClr val="3333FF"/>
                </a:solidFill>
                <a:latin typeface="Times New Roman" pitchFamily="18" charset="0"/>
              </a:rPr>
              <a:t> </a:t>
            </a:r>
            <a:r>
              <a:rPr lang="en-US" altLang="zh-CN" sz="3600" b="1">
                <a:solidFill>
                  <a:srgbClr val="3333FF"/>
                </a:solidFill>
                <a:latin typeface="Times New Roman" pitchFamily="18" charset="0"/>
                <a:ea typeface="新細明體" pitchFamily="18" charset="-120"/>
              </a:rPr>
              <a:t>φ</a:t>
            </a:r>
            <a:r>
              <a:rPr lang="en-US" altLang="zh-CN" sz="3600" b="1" baseline="-25000">
                <a:solidFill>
                  <a:srgbClr val="3333FF"/>
                </a:solidFill>
                <a:latin typeface="Times New Roman" pitchFamily="18" charset="0"/>
              </a:rPr>
              <a:t>B</a:t>
            </a:r>
            <a:r>
              <a:rPr kumimoji="1" lang="en-US" altLang="zh-CN" sz="3600" b="1">
                <a:solidFill>
                  <a:srgbClr val="3333FF"/>
                </a:solidFill>
                <a:latin typeface="Times New Roman" pitchFamily="18" charset="0"/>
              </a:rPr>
              <a:t>=</a:t>
            </a:r>
            <a:r>
              <a:rPr lang="en-US" altLang="zh-CN" sz="3600" b="1" baseline="-25000">
                <a:solidFill>
                  <a:srgbClr val="3333FF"/>
                </a:solidFill>
                <a:latin typeface="Times New Roman" pitchFamily="18" charset="0"/>
              </a:rPr>
              <a:t> </a:t>
            </a:r>
            <a:r>
              <a:rPr lang="en-US" altLang="zh-CN" sz="3600" b="1">
                <a:solidFill>
                  <a:srgbClr val="3333FF"/>
                </a:solidFill>
                <a:latin typeface="Times New Roman" pitchFamily="18" charset="0"/>
              </a:rPr>
              <a:t>20V</a:t>
            </a:r>
            <a:r>
              <a:rPr kumimoji="1" lang="en-US" altLang="zh-CN" sz="3600" b="1">
                <a:solidFill>
                  <a:srgbClr val="3333FF"/>
                </a:solidFill>
                <a:latin typeface="Times New Roman" pitchFamily="18" charset="0"/>
              </a:rPr>
              <a:t>－(－30V)</a:t>
            </a:r>
            <a:r>
              <a:rPr lang="en-US" altLang="zh-CN" sz="3600" b="1">
                <a:solidFill>
                  <a:srgbClr val="3333FF"/>
                </a:solidFill>
                <a:latin typeface="Times New Roman" pitchFamily="18" charset="0"/>
              </a:rPr>
              <a:t>=50V</a:t>
            </a:r>
          </a:p>
        </p:txBody>
      </p:sp>
      <p:sp>
        <p:nvSpPr>
          <p:cNvPr id="500740" name="Text Box 4"/>
          <p:cNvSpPr txBox="1">
            <a:spLocks noChangeArrowheads="1"/>
          </p:cNvSpPr>
          <p:nvPr/>
        </p:nvSpPr>
        <p:spPr bwMode="ltGray">
          <a:xfrm>
            <a:off x="1295400" y="3843338"/>
            <a:ext cx="6781800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b="1">
                <a:solidFill>
                  <a:srgbClr val="3333FF"/>
                </a:solidFill>
                <a:latin typeface="Times New Roman" pitchFamily="18" charset="0"/>
              </a:rPr>
              <a:t>W</a:t>
            </a:r>
            <a:r>
              <a:rPr lang="en-US" altLang="zh-CN" sz="3600" b="1" baseline="-25000">
                <a:solidFill>
                  <a:srgbClr val="3333FF"/>
                </a:solidFill>
                <a:latin typeface="Times New Roman" pitchFamily="18" charset="0"/>
              </a:rPr>
              <a:t>AB</a:t>
            </a:r>
            <a:r>
              <a:rPr lang="en-US" altLang="zh-CN" sz="3600" b="1">
                <a:solidFill>
                  <a:srgbClr val="3333FF"/>
                </a:solidFill>
                <a:latin typeface="Times New Roman" pitchFamily="18" charset="0"/>
              </a:rPr>
              <a:t>=qU</a:t>
            </a:r>
            <a:r>
              <a:rPr lang="en-US" altLang="zh-CN" sz="3600" b="1" baseline="-25000">
                <a:solidFill>
                  <a:srgbClr val="3333FF"/>
                </a:solidFill>
                <a:latin typeface="Times New Roman" pitchFamily="18" charset="0"/>
              </a:rPr>
              <a:t>AB</a:t>
            </a:r>
            <a:r>
              <a:rPr lang="en-US" altLang="zh-CN" sz="3600" b="1">
                <a:solidFill>
                  <a:srgbClr val="3333FF"/>
                </a:solidFill>
                <a:latin typeface="Times New Roman" pitchFamily="18" charset="0"/>
              </a:rPr>
              <a:t>= </a:t>
            </a:r>
            <a:r>
              <a:rPr kumimoji="1" lang="en-US" altLang="zh-CN" sz="3600" b="1">
                <a:solidFill>
                  <a:srgbClr val="3333FF"/>
                </a:solidFill>
                <a:latin typeface="Times New Roman" pitchFamily="18" charset="0"/>
              </a:rPr>
              <a:t>(</a:t>
            </a:r>
            <a:r>
              <a:rPr kumimoji="1" lang="en-US" altLang="zh-CN" sz="3600" b="1">
                <a:solidFill>
                  <a:srgbClr val="FF0000"/>
                </a:solidFill>
                <a:latin typeface="Times New Roman" pitchFamily="18" charset="0"/>
              </a:rPr>
              <a:t>－</a:t>
            </a:r>
            <a:r>
              <a:rPr kumimoji="1" lang="en-US" altLang="zh-CN" sz="3600" b="1">
                <a:solidFill>
                  <a:srgbClr val="3333FF"/>
                </a:solidFill>
                <a:latin typeface="Times New Roman" pitchFamily="18" charset="0"/>
              </a:rPr>
              <a:t>6 ×10</a:t>
            </a:r>
            <a:r>
              <a:rPr kumimoji="1" lang="en-US" altLang="zh-CN" sz="3600" b="1" baseline="30000">
                <a:solidFill>
                  <a:srgbClr val="3333FF"/>
                </a:solidFill>
                <a:latin typeface="Times New Roman" pitchFamily="18" charset="0"/>
              </a:rPr>
              <a:t>－6</a:t>
            </a:r>
            <a:r>
              <a:rPr kumimoji="1" lang="en-US" altLang="zh-CN" sz="3600" b="1">
                <a:solidFill>
                  <a:srgbClr val="3333FF"/>
                </a:solidFill>
                <a:latin typeface="Times New Roman" pitchFamily="18" charset="0"/>
              </a:rPr>
              <a:t>) ×</a:t>
            </a:r>
            <a:r>
              <a:rPr lang="en-US" altLang="zh-CN" sz="3600" b="1">
                <a:solidFill>
                  <a:srgbClr val="3333FF"/>
                </a:solidFill>
                <a:latin typeface="Times New Roman" pitchFamily="18" charset="0"/>
              </a:rPr>
              <a:t>50J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3600" b="1">
                <a:solidFill>
                  <a:srgbClr val="3333FF"/>
                </a:solidFill>
                <a:latin typeface="Times New Roman" pitchFamily="18" charset="0"/>
              </a:rPr>
              <a:t>        = </a:t>
            </a:r>
            <a:r>
              <a:rPr kumimoji="1" lang="en-US" altLang="zh-CN" sz="3600" b="1">
                <a:solidFill>
                  <a:srgbClr val="3333FF"/>
                </a:solidFill>
                <a:latin typeface="Times New Roman" pitchFamily="18" charset="0"/>
              </a:rPr>
              <a:t>－3 ×10</a:t>
            </a:r>
            <a:r>
              <a:rPr kumimoji="1" lang="en-US" altLang="zh-CN" sz="3600" b="1" baseline="30000">
                <a:solidFill>
                  <a:srgbClr val="3333FF"/>
                </a:solidFill>
                <a:latin typeface="Times New Roman" pitchFamily="18" charset="0"/>
              </a:rPr>
              <a:t>－4</a:t>
            </a:r>
            <a:r>
              <a:rPr lang="en-US" altLang="zh-CN" sz="3600" b="1">
                <a:solidFill>
                  <a:srgbClr val="3333FF"/>
                </a:solidFill>
                <a:latin typeface="Times New Roman" pitchFamily="18" charset="0"/>
              </a:rPr>
              <a:t>J</a:t>
            </a:r>
          </a:p>
        </p:txBody>
      </p:sp>
      <p:sp>
        <p:nvSpPr>
          <p:cNvPr id="500741" name="Text Box 5"/>
          <p:cNvSpPr txBox="1">
            <a:spLocks noChangeArrowheads="1"/>
          </p:cNvSpPr>
          <p:nvPr/>
        </p:nvSpPr>
        <p:spPr bwMode="ltGray">
          <a:xfrm>
            <a:off x="1371600" y="5308600"/>
            <a:ext cx="5181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>
                <a:solidFill>
                  <a:srgbClr val="3333FF"/>
                </a:solidFill>
                <a:latin typeface="Times New Roman" pitchFamily="18" charset="0"/>
              </a:rPr>
              <a:t>电势能增加了</a:t>
            </a:r>
            <a:r>
              <a:rPr kumimoji="1" lang="zh-CN" altLang="en-US" sz="3600" b="1">
                <a:solidFill>
                  <a:srgbClr val="3333FF"/>
                </a:solidFill>
                <a:latin typeface="Times New Roman" pitchFamily="18" charset="0"/>
              </a:rPr>
              <a:t>3 ×10</a:t>
            </a:r>
            <a:r>
              <a:rPr kumimoji="1" lang="zh-CN" altLang="en-US" sz="3600" b="1" baseline="30000">
                <a:solidFill>
                  <a:srgbClr val="3333FF"/>
                </a:solidFill>
                <a:latin typeface="Times New Roman" pitchFamily="18" charset="0"/>
              </a:rPr>
              <a:t>－4</a:t>
            </a:r>
            <a:r>
              <a:rPr lang="en-US" altLang="zh-CN" sz="3600" b="1">
                <a:solidFill>
                  <a:srgbClr val="3333FF"/>
                </a:solidFill>
                <a:latin typeface="Times New Roman" pitchFamily="18" charset="0"/>
              </a:rPr>
              <a:t>J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739" grpId="0" autoUpdateAnimBg="0"/>
      <p:bldP spid="500740" grpId="0" autoUpdateAnimBg="0"/>
      <p:bldP spid="500741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ltGray">
          <a:xfrm>
            <a:off x="2590800" y="506413"/>
            <a:ext cx="3886200" cy="76200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4400" b="1">
                <a:solidFill>
                  <a:schemeClr val="bg1"/>
                </a:solidFill>
                <a:latin typeface="Times New Roman" pitchFamily="18" charset="0"/>
              </a:rPr>
              <a:t>主要公式</a:t>
            </a:r>
          </a:p>
        </p:txBody>
      </p:sp>
      <p:sp>
        <p:nvSpPr>
          <p:cNvPr id="501763" name="Text Box 3"/>
          <p:cNvSpPr txBox="1">
            <a:spLocks noChangeArrowheads="1"/>
          </p:cNvSpPr>
          <p:nvPr/>
        </p:nvSpPr>
        <p:spPr bwMode="auto">
          <a:xfrm>
            <a:off x="-76200" y="1492250"/>
            <a:ext cx="5562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5400" algn="ctr" rotWithShape="0">
                    <a:schemeClr val="bg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600" b="1">
                <a:latin typeface="Times New Roman" pitchFamily="18" charset="0"/>
              </a:rPr>
              <a:t>   一、</a:t>
            </a:r>
            <a:r>
              <a:rPr kumimoji="1" lang="en-US" altLang="zh-CN" sz="3600" b="1">
                <a:latin typeface="Times New Roman" pitchFamily="18" charset="0"/>
              </a:rPr>
              <a:t>U</a:t>
            </a:r>
            <a:r>
              <a:rPr kumimoji="1" lang="en-US" altLang="zh-CN" sz="3600" b="1" baseline="-25000">
                <a:latin typeface="Times New Roman" pitchFamily="18" charset="0"/>
              </a:rPr>
              <a:t>AB</a:t>
            </a:r>
            <a:r>
              <a:rPr kumimoji="1" lang="en-US" altLang="zh-CN" sz="3600" b="1">
                <a:latin typeface="Times New Roman" pitchFamily="18" charset="0"/>
              </a:rPr>
              <a:t>=</a:t>
            </a:r>
            <a:endParaRPr kumimoji="1" lang="en-US" altLang="zh-CN" sz="3600" b="1">
              <a:latin typeface="Arial Unicode MS" pitchFamily="34" charset="-122"/>
            </a:endParaRPr>
          </a:p>
        </p:txBody>
      </p:sp>
      <p:sp>
        <p:nvSpPr>
          <p:cNvPr id="501764" name="Text Box 4"/>
          <p:cNvSpPr txBox="1">
            <a:spLocks noChangeArrowheads="1"/>
          </p:cNvSpPr>
          <p:nvPr/>
        </p:nvSpPr>
        <p:spPr bwMode="auto">
          <a:xfrm>
            <a:off x="250825" y="2349500"/>
            <a:ext cx="3733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5400" algn="ctr" rotWithShape="0">
                    <a:schemeClr val="bg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600" b="1">
                <a:latin typeface="Times New Roman" pitchFamily="18" charset="0"/>
              </a:rPr>
              <a:t>二、 </a:t>
            </a:r>
            <a:r>
              <a:rPr kumimoji="1" lang="en-US" altLang="zh-CN" sz="3600" b="1">
                <a:latin typeface="Times New Roman" pitchFamily="18" charset="0"/>
              </a:rPr>
              <a:t>W</a:t>
            </a:r>
            <a:r>
              <a:rPr kumimoji="1" lang="en-US" altLang="zh-CN" sz="3600" b="1" baseline="-25000">
                <a:latin typeface="Times New Roman" pitchFamily="18" charset="0"/>
              </a:rPr>
              <a:t>AB</a:t>
            </a:r>
            <a:r>
              <a:rPr kumimoji="1" lang="en-US" altLang="zh-CN" sz="3600" b="1">
                <a:latin typeface="Times New Roman" pitchFamily="18" charset="0"/>
              </a:rPr>
              <a:t>=qU</a:t>
            </a:r>
            <a:r>
              <a:rPr kumimoji="1" lang="en-US" altLang="zh-CN" sz="3600" b="1" baseline="-25000">
                <a:latin typeface="Times New Roman" pitchFamily="18" charset="0"/>
              </a:rPr>
              <a:t>AB</a:t>
            </a:r>
            <a:endParaRPr lang="zh-CN" altLang="en-US" sz="3600" b="1">
              <a:latin typeface="Times New Roman" pitchFamily="18" charset="0"/>
            </a:endParaRPr>
          </a:p>
        </p:txBody>
      </p:sp>
      <p:sp>
        <p:nvSpPr>
          <p:cNvPr id="501765" name="Text Box 5"/>
          <p:cNvSpPr txBox="1">
            <a:spLocks noChangeArrowheads="1"/>
          </p:cNvSpPr>
          <p:nvPr/>
        </p:nvSpPr>
        <p:spPr bwMode="ltGray">
          <a:xfrm>
            <a:off x="152400" y="5454650"/>
            <a:ext cx="4724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3600" b="1">
                <a:latin typeface="Arial Unicode MS" pitchFamily="34" charset="-122"/>
              </a:rPr>
              <a:t>四、</a:t>
            </a:r>
            <a:r>
              <a:rPr lang="en-US" altLang="zh-CN" sz="3600" b="1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φ</a:t>
            </a:r>
            <a:r>
              <a:rPr lang="en-US" altLang="zh-CN" sz="3600" b="1" baseline="-25000">
                <a:latin typeface="Times New Roman" pitchFamily="18" charset="0"/>
              </a:rPr>
              <a:t>A</a:t>
            </a:r>
            <a:r>
              <a:rPr lang="en-US" altLang="zh-CN" sz="3600" b="1">
                <a:latin typeface="Times New Roman" pitchFamily="18" charset="0"/>
              </a:rPr>
              <a:t>=U</a:t>
            </a:r>
            <a:r>
              <a:rPr lang="en-US" altLang="zh-CN" sz="3600" b="1" baseline="-25000">
                <a:latin typeface="Times New Roman" pitchFamily="18" charset="0"/>
              </a:rPr>
              <a:t>AO </a:t>
            </a:r>
            <a:r>
              <a:rPr lang="en-US" altLang="zh-CN" sz="3600" b="1">
                <a:latin typeface="Times New Roman" pitchFamily="18" charset="0"/>
              </a:rPr>
              <a:t>= W</a:t>
            </a:r>
            <a:r>
              <a:rPr lang="en-US" altLang="zh-CN" sz="3600" b="1" baseline="-25000">
                <a:latin typeface="Times New Roman" pitchFamily="18" charset="0"/>
              </a:rPr>
              <a:t>AO</a:t>
            </a:r>
            <a:r>
              <a:rPr lang="en-US" altLang="zh-CN" sz="3600" b="1">
                <a:latin typeface="Times New Roman" pitchFamily="18" charset="0"/>
              </a:rPr>
              <a:t>/q</a:t>
            </a:r>
            <a:endParaRPr lang="en-US" altLang="zh-CN" sz="3600" b="1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01766" name="Text Box 6"/>
          <p:cNvSpPr txBox="1">
            <a:spLocks noChangeArrowheads="1"/>
          </p:cNvSpPr>
          <p:nvPr/>
        </p:nvSpPr>
        <p:spPr bwMode="auto">
          <a:xfrm>
            <a:off x="250825" y="4581525"/>
            <a:ext cx="6553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5400" algn="ctr" rotWithShape="0">
                    <a:schemeClr val="bg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600" b="1">
                <a:latin typeface="Arial Unicode MS" pitchFamily="34" charset="-122"/>
              </a:rPr>
              <a:t>三、</a:t>
            </a:r>
            <a:r>
              <a:rPr kumimoji="1" lang="en-US" altLang="zh-CN" sz="3200" b="1">
                <a:latin typeface="Arial Unicode MS" pitchFamily="34" charset="-122"/>
              </a:rPr>
              <a:t>U</a:t>
            </a:r>
            <a:r>
              <a:rPr kumimoji="1" lang="en-US" altLang="zh-CN" sz="3200" b="1" baseline="-30000">
                <a:latin typeface="Arial Unicode MS" pitchFamily="34" charset="-122"/>
              </a:rPr>
              <a:t>AB</a:t>
            </a:r>
            <a:r>
              <a:rPr kumimoji="1" lang="en-US" altLang="zh-CN" sz="3200" b="1">
                <a:latin typeface="Arial Unicode MS" pitchFamily="34" charset="-122"/>
              </a:rPr>
              <a:t>=</a:t>
            </a:r>
            <a:r>
              <a:rPr lang="en-US" altLang="zh-CN" sz="3200" b="1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φ</a:t>
            </a:r>
            <a:r>
              <a:rPr kumimoji="1" lang="en-US" altLang="zh-CN" sz="3200" b="1" baseline="-30000">
                <a:latin typeface="Arial Unicode MS" pitchFamily="34" charset="-122"/>
              </a:rPr>
              <a:t>A</a:t>
            </a:r>
            <a:r>
              <a:rPr kumimoji="1" lang="en-US" altLang="zh-CN" sz="3200" b="1">
                <a:latin typeface="Arial Unicode MS" pitchFamily="34" charset="-122"/>
              </a:rPr>
              <a:t>- </a:t>
            </a:r>
            <a:r>
              <a:rPr lang="en-US" altLang="zh-CN" sz="3200" b="1">
                <a:latin typeface="Times New Roman" pitchFamily="18" charset="0"/>
                <a:ea typeface="新細明體" pitchFamily="18" charset="-120"/>
              </a:rPr>
              <a:t>φ</a:t>
            </a:r>
            <a:r>
              <a:rPr kumimoji="1" lang="en-US" altLang="zh-CN" sz="3200" b="1" baseline="-30000">
                <a:latin typeface="Arial Unicode MS" pitchFamily="34" charset="-122"/>
              </a:rPr>
              <a:t>B</a:t>
            </a:r>
            <a:r>
              <a:rPr kumimoji="1" lang="en-US" altLang="zh-CN" sz="3200" b="1">
                <a:latin typeface="Arial Unicode MS" pitchFamily="34" charset="-122"/>
              </a:rPr>
              <a:t>     U</a:t>
            </a:r>
            <a:r>
              <a:rPr kumimoji="1" lang="en-US" altLang="zh-CN" sz="3200" b="1" baseline="-25000">
                <a:latin typeface="Arial Unicode MS" pitchFamily="34" charset="-122"/>
              </a:rPr>
              <a:t>AB</a:t>
            </a:r>
            <a:r>
              <a:rPr kumimoji="1" lang="en-US" altLang="zh-CN" sz="3200" b="1">
                <a:latin typeface="Arial Unicode MS" pitchFamily="34" charset="-122"/>
              </a:rPr>
              <a:t>= - U</a:t>
            </a:r>
            <a:r>
              <a:rPr kumimoji="1" lang="en-US" altLang="zh-CN" sz="3200" b="1" baseline="-25000">
                <a:latin typeface="Arial Unicode MS" pitchFamily="34" charset="-122"/>
              </a:rPr>
              <a:t>BA</a:t>
            </a:r>
            <a:endParaRPr kumimoji="1" lang="zh-CN" altLang="en-US" sz="3200" b="1" baseline="-25000">
              <a:latin typeface="Arial Unicode MS" pitchFamily="34" charset="-122"/>
            </a:endParaRPr>
          </a:p>
        </p:txBody>
      </p:sp>
      <p:sp>
        <p:nvSpPr>
          <p:cNvPr id="501767" name="Text Box 7"/>
          <p:cNvSpPr txBox="1">
            <a:spLocks noChangeArrowheads="1"/>
          </p:cNvSpPr>
          <p:nvPr/>
        </p:nvSpPr>
        <p:spPr bwMode="ltGray">
          <a:xfrm>
            <a:off x="3276600" y="1557338"/>
            <a:ext cx="61563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3333FF"/>
                </a:solidFill>
                <a:latin typeface="Times New Roman" pitchFamily="18" charset="0"/>
              </a:rPr>
              <a:t>（将</a:t>
            </a:r>
            <a:r>
              <a:rPr lang="en-US" altLang="zh-CN" sz="3200" b="1">
                <a:solidFill>
                  <a:srgbClr val="3333FF"/>
                </a:solidFill>
                <a:latin typeface="Times New Roman" pitchFamily="18" charset="0"/>
              </a:rPr>
              <a:t>W</a:t>
            </a:r>
            <a:r>
              <a:rPr lang="en-US" altLang="zh-CN" sz="3200" b="1" baseline="-25000">
                <a:solidFill>
                  <a:srgbClr val="3333FF"/>
                </a:solidFill>
                <a:latin typeface="Times New Roman" pitchFamily="18" charset="0"/>
              </a:rPr>
              <a:t>AB</a:t>
            </a:r>
            <a:r>
              <a:rPr lang="zh-CN" altLang="en-US" sz="3200" b="1">
                <a:solidFill>
                  <a:srgbClr val="3333FF"/>
                </a:solidFill>
                <a:latin typeface="Times New Roman" pitchFamily="18" charset="0"/>
              </a:rPr>
              <a:t>和</a:t>
            </a:r>
            <a:r>
              <a:rPr lang="en-US" altLang="zh-CN" sz="3200" b="1">
                <a:solidFill>
                  <a:srgbClr val="3333FF"/>
                </a:solidFill>
                <a:latin typeface="Times New Roman" pitchFamily="18" charset="0"/>
              </a:rPr>
              <a:t>q</a:t>
            </a:r>
            <a:r>
              <a:rPr lang="zh-CN" altLang="en-US" sz="3200" b="1">
                <a:solidFill>
                  <a:srgbClr val="3333FF"/>
                </a:solidFill>
                <a:latin typeface="Times New Roman" pitchFamily="18" charset="0"/>
              </a:rPr>
              <a:t>正、负号一同代入）</a:t>
            </a:r>
          </a:p>
        </p:txBody>
      </p:sp>
      <p:sp>
        <p:nvSpPr>
          <p:cNvPr id="501768" name="Text Box 8"/>
          <p:cNvSpPr txBox="1">
            <a:spLocks noChangeArrowheads="1"/>
          </p:cNvSpPr>
          <p:nvPr/>
        </p:nvSpPr>
        <p:spPr bwMode="ltGray">
          <a:xfrm>
            <a:off x="3635375" y="2420938"/>
            <a:ext cx="40100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3333FF"/>
                </a:solidFill>
                <a:latin typeface="Times New Roman" pitchFamily="18" charset="0"/>
              </a:rPr>
              <a:t>（两种处理方法）</a:t>
            </a:r>
          </a:p>
        </p:txBody>
      </p:sp>
      <p:sp>
        <p:nvSpPr>
          <p:cNvPr id="501769" name="Text Box 9"/>
          <p:cNvSpPr txBox="1">
            <a:spLocks noChangeArrowheads="1"/>
          </p:cNvSpPr>
          <p:nvPr/>
        </p:nvSpPr>
        <p:spPr bwMode="ltGray">
          <a:xfrm>
            <a:off x="684213" y="2997200"/>
            <a:ext cx="73421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3333FF"/>
                </a:solidFill>
                <a:latin typeface="Times New Roman" pitchFamily="18" charset="0"/>
              </a:rPr>
              <a:t>1、将</a:t>
            </a:r>
            <a:r>
              <a:rPr lang="en-US" altLang="zh-CN" sz="3200" b="1">
                <a:solidFill>
                  <a:srgbClr val="3333FF"/>
                </a:solidFill>
                <a:latin typeface="Times New Roman" pitchFamily="18" charset="0"/>
              </a:rPr>
              <a:t>U</a:t>
            </a:r>
            <a:r>
              <a:rPr lang="en-US" altLang="zh-CN" sz="3200" b="1" baseline="-25000">
                <a:solidFill>
                  <a:srgbClr val="3333FF"/>
                </a:solidFill>
                <a:latin typeface="Times New Roman" pitchFamily="18" charset="0"/>
              </a:rPr>
              <a:t>AB</a:t>
            </a:r>
            <a:r>
              <a:rPr lang="zh-CN" altLang="en-US" sz="3200" b="1">
                <a:solidFill>
                  <a:srgbClr val="3333FF"/>
                </a:solidFill>
                <a:latin typeface="Times New Roman" pitchFamily="18" charset="0"/>
              </a:rPr>
              <a:t>和</a:t>
            </a:r>
            <a:r>
              <a:rPr lang="en-US" altLang="zh-CN" sz="3200" b="1">
                <a:solidFill>
                  <a:srgbClr val="3333FF"/>
                </a:solidFill>
                <a:latin typeface="Times New Roman" pitchFamily="18" charset="0"/>
              </a:rPr>
              <a:t>q</a:t>
            </a:r>
            <a:r>
              <a:rPr lang="zh-CN" altLang="en-US" sz="3200" b="1">
                <a:solidFill>
                  <a:srgbClr val="3333FF"/>
                </a:solidFill>
                <a:latin typeface="Times New Roman" pitchFamily="18" charset="0"/>
              </a:rPr>
              <a:t>正、负号一同代入；</a:t>
            </a:r>
          </a:p>
        </p:txBody>
      </p:sp>
      <p:sp>
        <p:nvSpPr>
          <p:cNvPr id="501770" name="Text Box 10"/>
          <p:cNvSpPr txBox="1">
            <a:spLocks noChangeArrowheads="1"/>
          </p:cNvSpPr>
          <p:nvPr/>
        </p:nvSpPr>
        <p:spPr bwMode="ltGray">
          <a:xfrm>
            <a:off x="685800" y="3581400"/>
            <a:ext cx="7989888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3333FF"/>
                </a:solidFill>
                <a:latin typeface="Times New Roman" pitchFamily="18" charset="0"/>
              </a:rPr>
              <a:t>2、将</a:t>
            </a:r>
            <a:r>
              <a:rPr lang="en-US" altLang="zh-CN" sz="3200" b="1">
                <a:solidFill>
                  <a:srgbClr val="3333FF"/>
                </a:solidFill>
                <a:latin typeface="Times New Roman" pitchFamily="18" charset="0"/>
              </a:rPr>
              <a:t>U</a:t>
            </a:r>
            <a:r>
              <a:rPr lang="en-US" altLang="zh-CN" sz="3200" b="1" baseline="-25000">
                <a:solidFill>
                  <a:srgbClr val="3333FF"/>
                </a:solidFill>
                <a:latin typeface="Times New Roman" pitchFamily="18" charset="0"/>
              </a:rPr>
              <a:t>AB</a:t>
            </a:r>
            <a:r>
              <a:rPr lang="zh-CN" altLang="en-US" sz="3200" b="1">
                <a:solidFill>
                  <a:srgbClr val="3333FF"/>
                </a:solidFill>
                <a:latin typeface="Times New Roman" pitchFamily="18" charset="0"/>
              </a:rPr>
              <a:t>和</a:t>
            </a:r>
            <a:r>
              <a:rPr lang="en-US" altLang="zh-CN" sz="3200" b="1">
                <a:solidFill>
                  <a:srgbClr val="3333FF"/>
                </a:solidFill>
                <a:latin typeface="Times New Roman" pitchFamily="18" charset="0"/>
              </a:rPr>
              <a:t>q</a:t>
            </a:r>
            <a:r>
              <a:rPr lang="zh-CN" altLang="en-US" sz="3200" b="1">
                <a:solidFill>
                  <a:srgbClr val="3333FF"/>
                </a:solidFill>
                <a:latin typeface="Times New Roman" pitchFamily="18" charset="0"/>
              </a:rPr>
              <a:t>的绝对值代入，根据力和位移     （或运动）方向来判断功的正、负。</a:t>
            </a:r>
          </a:p>
        </p:txBody>
      </p:sp>
      <p:sp>
        <p:nvSpPr>
          <p:cNvPr id="501771" name="Text Box 11"/>
          <p:cNvSpPr txBox="1">
            <a:spLocks noChangeArrowheads="1"/>
          </p:cNvSpPr>
          <p:nvPr/>
        </p:nvSpPr>
        <p:spPr bwMode="ltGray">
          <a:xfrm>
            <a:off x="6156325" y="4724400"/>
            <a:ext cx="2667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3333FF"/>
                </a:solidFill>
                <a:latin typeface="Times New Roman" pitchFamily="18" charset="0"/>
              </a:rPr>
              <a:t>一般取绝对值</a:t>
            </a:r>
          </a:p>
        </p:txBody>
      </p:sp>
      <p:sp>
        <p:nvSpPr>
          <p:cNvPr id="501772" name="Text Box 12"/>
          <p:cNvSpPr txBox="1">
            <a:spLocks noChangeArrowheads="1"/>
          </p:cNvSpPr>
          <p:nvPr/>
        </p:nvSpPr>
        <p:spPr bwMode="ltGray">
          <a:xfrm>
            <a:off x="5145088" y="5562600"/>
            <a:ext cx="2667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3333FF"/>
                </a:solidFill>
                <a:latin typeface="Times New Roman" pitchFamily="18" charset="0"/>
              </a:rPr>
              <a:t>特殊的电势差</a:t>
            </a:r>
          </a:p>
        </p:txBody>
      </p:sp>
      <p:sp>
        <p:nvSpPr>
          <p:cNvPr id="501773" name="Line 13"/>
          <p:cNvSpPr>
            <a:spLocks noChangeShapeType="1"/>
          </p:cNvSpPr>
          <p:nvPr/>
        </p:nvSpPr>
        <p:spPr bwMode="ltGray">
          <a:xfrm>
            <a:off x="2484438" y="1844675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01774" name="Text Box 14"/>
          <p:cNvSpPr txBox="1">
            <a:spLocks noChangeArrowheads="1"/>
          </p:cNvSpPr>
          <p:nvPr/>
        </p:nvSpPr>
        <p:spPr bwMode="ltGray">
          <a:xfrm>
            <a:off x="2124075" y="1196975"/>
            <a:ext cx="15128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W</a:t>
            </a:r>
            <a:r>
              <a:rPr kumimoji="1" lang="en-US" altLang="zh-CN" sz="3200" b="1" baseline="-25000">
                <a:solidFill>
                  <a:schemeClr val="tx2"/>
                </a:solidFill>
                <a:latin typeface="Times New Roman" pitchFamily="18" charset="0"/>
              </a:rPr>
              <a:t>AB</a:t>
            </a:r>
          </a:p>
        </p:txBody>
      </p:sp>
      <p:sp>
        <p:nvSpPr>
          <p:cNvPr id="501775" name="Text Box 15"/>
          <p:cNvSpPr txBox="1">
            <a:spLocks noChangeArrowheads="1"/>
          </p:cNvSpPr>
          <p:nvPr/>
        </p:nvSpPr>
        <p:spPr bwMode="ltGray">
          <a:xfrm>
            <a:off x="2555875" y="1700213"/>
            <a:ext cx="4667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sz="4000" b="1">
                <a:solidFill>
                  <a:schemeClr val="tx2"/>
                </a:solidFill>
                <a:latin typeface="Times New Roman" pitchFamily="18" charset="0"/>
              </a:rPr>
              <a:t>q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1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1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01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1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01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01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1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1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01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01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0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63" grpId="0" autoUpdateAnimBg="0"/>
      <p:bldP spid="501764" grpId="0" autoUpdateAnimBg="0"/>
      <p:bldP spid="501765" grpId="0" autoUpdateAnimBg="0"/>
      <p:bldP spid="501766" grpId="0" autoUpdateAnimBg="0"/>
      <p:bldP spid="501767" grpId="0" autoUpdateAnimBg="0"/>
      <p:bldP spid="501768" grpId="0" autoUpdateAnimBg="0"/>
      <p:bldP spid="501769" grpId="0" autoUpdateAnimBg="0"/>
      <p:bldP spid="501770" grpId="0" autoUpdateAnimBg="0"/>
      <p:bldP spid="501771" grpId="0" autoUpdateAnimBg="0"/>
      <p:bldP spid="501772" grpId="0" autoUpdateAnimBg="0"/>
      <p:bldP spid="501773" grpId="0" animBg="1"/>
      <p:bldP spid="501774" grpId="0"/>
      <p:bldP spid="50177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WordArt 2"/>
          <p:cNvSpPr>
            <a:spLocks noChangeArrowheads="1" noChangeShapeType="1" noTextEdit="1"/>
          </p:cNvSpPr>
          <p:nvPr/>
        </p:nvSpPr>
        <p:spPr bwMode="auto">
          <a:xfrm>
            <a:off x="1752600" y="533400"/>
            <a:ext cx="5867400" cy="13144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4000" b="1" kern="10"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solidFill>
                  <a:srgbClr val="0000FF"/>
                </a:solidFill>
                <a:latin typeface="隶书"/>
                <a:ea typeface="隶书"/>
              </a:rPr>
              <a:t>你认识电场吗？</a:t>
            </a:r>
          </a:p>
        </p:txBody>
      </p:sp>
      <p:sp>
        <p:nvSpPr>
          <p:cNvPr id="486403" name="Text Box 3"/>
          <p:cNvSpPr txBox="1">
            <a:spLocks noChangeArrowheads="1"/>
          </p:cNvSpPr>
          <p:nvPr/>
        </p:nvSpPr>
        <p:spPr bwMode="auto">
          <a:xfrm>
            <a:off x="533400" y="2074863"/>
            <a:ext cx="7924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200" b="1">
                <a:latin typeface="Times New Roman" pitchFamily="18" charset="0"/>
              </a:rPr>
              <a:t>1、电场是物质存在的一种形式，在电荷的周围存在电场。——场的物质性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486404" name="Text Box 4"/>
          <p:cNvSpPr txBox="1">
            <a:spLocks noChangeArrowheads="1"/>
          </p:cNvSpPr>
          <p:nvPr/>
        </p:nvSpPr>
        <p:spPr bwMode="auto">
          <a:xfrm>
            <a:off x="533400" y="3514725"/>
            <a:ext cx="7924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200" b="1">
                <a:latin typeface="Times New Roman" pitchFamily="18" charset="0"/>
              </a:rPr>
              <a:t>2、电场和实物（即由原子、分子等组成的物质）一样，具有力的性质和能的性质。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486405" name="Text Box 5"/>
          <p:cNvSpPr txBox="1">
            <a:spLocks noChangeArrowheads="1"/>
          </p:cNvSpPr>
          <p:nvPr/>
        </p:nvSpPr>
        <p:spPr bwMode="auto">
          <a:xfrm>
            <a:off x="609600" y="4800600"/>
            <a:ext cx="8077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4000" b="1">
                <a:solidFill>
                  <a:srgbClr val="3333FF"/>
                </a:solidFill>
                <a:latin typeface="Times New Roman" pitchFamily="18" charset="0"/>
              </a:rPr>
              <a:t>※</a:t>
            </a:r>
            <a:r>
              <a:rPr kumimoji="1" lang="zh-CN" altLang="en-US" sz="4000" b="1">
                <a:solidFill>
                  <a:srgbClr val="3333FF"/>
                </a:solidFill>
                <a:latin typeface="Times New Roman" pitchFamily="18" charset="0"/>
              </a:rPr>
              <a:t>电场力的性质—引入电场强度</a:t>
            </a:r>
            <a:r>
              <a:rPr kumimoji="1" lang="en-US" altLang="zh-CN" sz="4000" b="1">
                <a:solidFill>
                  <a:srgbClr val="3333FF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486406" name="Text Box 6"/>
          <p:cNvSpPr txBox="1">
            <a:spLocks noChangeArrowheads="1"/>
          </p:cNvSpPr>
          <p:nvPr/>
        </p:nvSpPr>
        <p:spPr bwMode="auto">
          <a:xfrm>
            <a:off x="685800" y="5226050"/>
            <a:ext cx="7620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4000" b="1">
                <a:solidFill>
                  <a:srgbClr val="3333FF"/>
                </a:solidFill>
                <a:latin typeface="Times New Roman" pitchFamily="18" charset="0"/>
              </a:rPr>
              <a:t>※</a:t>
            </a:r>
            <a:r>
              <a:rPr kumimoji="1" lang="zh-CN" altLang="en-US" sz="4000" b="1">
                <a:solidFill>
                  <a:srgbClr val="3333FF"/>
                </a:solidFill>
                <a:latin typeface="Times New Roman" pitchFamily="18" charset="0"/>
              </a:rPr>
              <a:t>电场能的性质—引入……</a:t>
            </a:r>
            <a:r>
              <a:rPr kumimoji="1" lang="zh-CN" altLang="en-US" sz="6600" b="1">
                <a:solidFill>
                  <a:srgbClr val="FF0000"/>
                </a:solidFill>
                <a:latin typeface="Times New Roman" pitchFamily="18" charset="0"/>
              </a:rPr>
              <a:t>？</a:t>
            </a:r>
            <a:endParaRPr kumimoji="1" lang="en-US" altLang="zh-CN" sz="6600" b="1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6403" grpId="0" autoUpdateAnimBg="0"/>
      <p:bldP spid="486404" grpId="0" autoUpdateAnimBg="0"/>
      <p:bldP spid="486405" grpId="0" autoUpdateAnimBg="0"/>
      <p:bldP spid="486406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WordArt 2"/>
          <p:cNvSpPr>
            <a:spLocks noChangeArrowheads="1" noChangeShapeType="1" noTextEdit="1"/>
          </p:cNvSpPr>
          <p:nvPr/>
        </p:nvSpPr>
        <p:spPr bwMode="auto">
          <a:xfrm>
            <a:off x="1371600" y="533400"/>
            <a:ext cx="6629400" cy="1524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4000" b="1" kern="10"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solidFill>
                  <a:srgbClr val="0000FF"/>
                </a:solidFill>
                <a:latin typeface="隶书"/>
                <a:ea typeface="隶书"/>
              </a:rPr>
              <a:t>如何研究电场能的性质？</a:t>
            </a:r>
          </a:p>
        </p:txBody>
      </p:sp>
      <p:sp>
        <p:nvSpPr>
          <p:cNvPr id="487427" name="Text Box 3"/>
          <p:cNvSpPr txBox="1">
            <a:spLocks noChangeArrowheads="1"/>
          </p:cNvSpPr>
          <p:nvPr/>
        </p:nvSpPr>
        <p:spPr bwMode="auto">
          <a:xfrm>
            <a:off x="609600" y="2057400"/>
            <a:ext cx="7924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200" b="1">
                <a:latin typeface="Times New Roman" pitchFamily="18" charset="0"/>
              </a:rPr>
              <a:t> </a:t>
            </a:r>
            <a:endParaRPr kumimoji="1" lang="en-US" altLang="zh-CN" sz="3200" b="1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27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1676400" y="2514600"/>
            <a:ext cx="1219200" cy="2590800"/>
            <a:chOff x="1056" y="1680"/>
            <a:chExt cx="768" cy="1632"/>
          </a:xfrm>
        </p:grpSpPr>
        <p:sp>
          <p:nvSpPr>
            <p:cNvPr id="6174" name="Oval 3"/>
            <p:cNvSpPr>
              <a:spLocks noChangeArrowheads="1"/>
            </p:cNvSpPr>
            <p:nvPr/>
          </p:nvSpPr>
          <p:spPr bwMode="ltGray">
            <a:xfrm>
              <a:off x="1056" y="2544"/>
              <a:ext cx="768" cy="768"/>
            </a:xfrm>
            <a:prstGeom prst="ellipse">
              <a:avLst/>
            </a:prstGeom>
            <a:solidFill>
              <a:srgbClr val="CCFF66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5" name="Text Box 4"/>
            <p:cNvSpPr txBox="1">
              <a:spLocks noChangeArrowheads="1"/>
            </p:cNvSpPr>
            <p:nvPr/>
          </p:nvSpPr>
          <p:spPr bwMode="ltGray">
            <a:xfrm>
              <a:off x="1104" y="2736"/>
              <a:ext cx="7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3200" b="1">
                  <a:solidFill>
                    <a:schemeClr val="tx2"/>
                  </a:solidFill>
                  <a:latin typeface="Times New Roman" pitchFamily="18" charset="0"/>
                </a:rPr>
                <a:t>地球</a:t>
              </a:r>
            </a:p>
          </p:txBody>
        </p:sp>
        <p:sp>
          <p:nvSpPr>
            <p:cNvPr id="6176" name="Line 5"/>
            <p:cNvSpPr>
              <a:spLocks noChangeShapeType="1"/>
            </p:cNvSpPr>
            <p:nvPr/>
          </p:nvSpPr>
          <p:spPr bwMode="ltGray">
            <a:xfrm flipV="1">
              <a:off x="1440" y="1680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147" name="Group 6"/>
          <p:cNvGrpSpPr>
            <a:grpSpLocks/>
          </p:cNvGrpSpPr>
          <p:nvPr/>
        </p:nvGrpSpPr>
        <p:grpSpPr bwMode="auto">
          <a:xfrm>
            <a:off x="5791200" y="2514600"/>
            <a:ext cx="1219200" cy="2590800"/>
            <a:chOff x="3648" y="1680"/>
            <a:chExt cx="768" cy="1632"/>
          </a:xfrm>
        </p:grpSpPr>
        <p:sp>
          <p:nvSpPr>
            <p:cNvPr id="6171" name="Oval 7"/>
            <p:cNvSpPr>
              <a:spLocks noChangeArrowheads="1"/>
            </p:cNvSpPr>
            <p:nvPr/>
          </p:nvSpPr>
          <p:spPr bwMode="ltGray">
            <a:xfrm>
              <a:off x="3648" y="2544"/>
              <a:ext cx="768" cy="768"/>
            </a:xfrm>
            <a:prstGeom prst="ellipse">
              <a:avLst/>
            </a:prstGeom>
            <a:solidFill>
              <a:srgbClr val="CCFF66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2" name="Text Box 8"/>
            <p:cNvSpPr txBox="1">
              <a:spLocks noChangeArrowheads="1"/>
            </p:cNvSpPr>
            <p:nvPr/>
          </p:nvSpPr>
          <p:spPr bwMode="ltGray">
            <a:xfrm>
              <a:off x="3648" y="2592"/>
              <a:ext cx="720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3200" b="1">
                  <a:solidFill>
                    <a:schemeClr val="tx2"/>
                  </a:solidFill>
                  <a:latin typeface="Times New Roman" pitchFamily="18" charset="0"/>
                </a:rPr>
                <a:t>负电荷</a:t>
              </a:r>
              <a:endParaRPr kumimoji="1" lang="en-US" altLang="zh-CN" sz="3200" b="1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6173" name="Line 9"/>
            <p:cNvSpPr>
              <a:spLocks noChangeShapeType="1"/>
            </p:cNvSpPr>
            <p:nvPr/>
          </p:nvSpPr>
          <p:spPr bwMode="ltGray">
            <a:xfrm flipV="1">
              <a:off x="4032" y="1680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148" name="Group 10"/>
          <p:cNvGrpSpPr>
            <a:grpSpLocks/>
          </p:cNvGrpSpPr>
          <p:nvPr/>
        </p:nvGrpSpPr>
        <p:grpSpPr bwMode="auto">
          <a:xfrm>
            <a:off x="2209800" y="2133600"/>
            <a:ext cx="838200" cy="579438"/>
            <a:chOff x="1392" y="1440"/>
            <a:chExt cx="528" cy="365"/>
          </a:xfrm>
        </p:grpSpPr>
        <p:sp>
          <p:nvSpPr>
            <p:cNvPr id="6169" name="Oval 11"/>
            <p:cNvSpPr>
              <a:spLocks noChangeArrowheads="1"/>
            </p:cNvSpPr>
            <p:nvPr/>
          </p:nvSpPr>
          <p:spPr bwMode="ltGray">
            <a:xfrm>
              <a:off x="1392" y="158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0" name="Text Box 12"/>
            <p:cNvSpPr txBox="1">
              <a:spLocks noChangeArrowheads="1"/>
            </p:cNvSpPr>
            <p:nvPr/>
          </p:nvSpPr>
          <p:spPr bwMode="ltGray">
            <a:xfrm>
              <a:off x="1392" y="1440"/>
              <a:ext cx="5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itchFamily="18" charset="0"/>
                </a:rPr>
                <a:t>m</a:t>
              </a:r>
            </a:p>
          </p:txBody>
        </p:sp>
      </p:grpSp>
      <p:grpSp>
        <p:nvGrpSpPr>
          <p:cNvPr id="6149" name="Group 13"/>
          <p:cNvGrpSpPr>
            <a:grpSpLocks/>
          </p:cNvGrpSpPr>
          <p:nvPr/>
        </p:nvGrpSpPr>
        <p:grpSpPr bwMode="auto">
          <a:xfrm>
            <a:off x="6324600" y="2133600"/>
            <a:ext cx="838200" cy="579438"/>
            <a:chOff x="1392" y="1440"/>
            <a:chExt cx="528" cy="365"/>
          </a:xfrm>
        </p:grpSpPr>
        <p:sp>
          <p:nvSpPr>
            <p:cNvPr id="6167" name="Oval 14"/>
            <p:cNvSpPr>
              <a:spLocks noChangeArrowheads="1"/>
            </p:cNvSpPr>
            <p:nvPr/>
          </p:nvSpPr>
          <p:spPr bwMode="ltGray">
            <a:xfrm>
              <a:off x="1392" y="158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8" name="Text Box 15"/>
            <p:cNvSpPr txBox="1">
              <a:spLocks noChangeArrowheads="1"/>
            </p:cNvSpPr>
            <p:nvPr/>
          </p:nvSpPr>
          <p:spPr bwMode="ltGray">
            <a:xfrm>
              <a:off x="1392" y="1440"/>
              <a:ext cx="5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itchFamily="18" charset="0"/>
                </a:rPr>
                <a:t>+q</a:t>
              </a:r>
            </a:p>
          </p:txBody>
        </p:sp>
      </p:grpSp>
      <p:grpSp>
        <p:nvGrpSpPr>
          <p:cNvPr id="6150" name="Group 16"/>
          <p:cNvGrpSpPr>
            <a:grpSpLocks/>
          </p:cNvGrpSpPr>
          <p:nvPr/>
        </p:nvGrpSpPr>
        <p:grpSpPr bwMode="auto">
          <a:xfrm>
            <a:off x="457200" y="182563"/>
            <a:ext cx="8077200" cy="1662112"/>
            <a:chOff x="288" y="115"/>
            <a:chExt cx="5088" cy="1047"/>
          </a:xfrm>
        </p:grpSpPr>
        <p:sp>
          <p:nvSpPr>
            <p:cNvPr id="6164" name="Rectangle 17"/>
            <p:cNvSpPr>
              <a:spLocks noChangeArrowheads="1"/>
            </p:cNvSpPr>
            <p:nvPr/>
          </p:nvSpPr>
          <p:spPr bwMode="auto">
            <a:xfrm>
              <a:off x="288" y="115"/>
              <a:ext cx="5088" cy="480"/>
            </a:xfrm>
            <a:prstGeom prst="rect">
              <a:avLst/>
            </a:prstGeom>
            <a:solidFill>
              <a:srgbClr val="3333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kumimoji="1" lang="zh-CN" altLang="en-US" sz="4400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用类比法研究电场能的性质</a:t>
              </a:r>
              <a:endParaRPr kumimoji="1" lang="en-US" altLang="zh-CN" sz="44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  <p:sp>
          <p:nvSpPr>
            <p:cNvPr id="6165" name="Text Box 18"/>
            <p:cNvSpPr txBox="1">
              <a:spLocks noChangeArrowheads="1"/>
            </p:cNvSpPr>
            <p:nvPr/>
          </p:nvSpPr>
          <p:spPr bwMode="ltGray">
            <a:xfrm>
              <a:off x="1008" y="672"/>
              <a:ext cx="110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4000" b="1">
                  <a:solidFill>
                    <a:schemeClr val="tx2"/>
                  </a:solidFill>
                  <a:latin typeface="Times New Roman" pitchFamily="18" charset="0"/>
                </a:rPr>
                <a:t>重力场</a:t>
              </a:r>
            </a:p>
          </p:txBody>
        </p:sp>
        <p:sp>
          <p:nvSpPr>
            <p:cNvPr id="6166" name="Text Box 19"/>
            <p:cNvSpPr txBox="1">
              <a:spLocks noChangeArrowheads="1"/>
            </p:cNvSpPr>
            <p:nvPr/>
          </p:nvSpPr>
          <p:spPr bwMode="ltGray">
            <a:xfrm>
              <a:off x="3456" y="720"/>
              <a:ext cx="110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4000" b="1">
                  <a:solidFill>
                    <a:schemeClr val="tx2"/>
                  </a:solidFill>
                  <a:latin typeface="Times New Roman" pitchFamily="18" charset="0"/>
                </a:rPr>
                <a:t>电场</a:t>
              </a:r>
            </a:p>
          </p:txBody>
        </p:sp>
      </p:grpSp>
      <p:grpSp>
        <p:nvGrpSpPr>
          <p:cNvPr id="488468" name="Group 20"/>
          <p:cNvGrpSpPr>
            <a:grpSpLocks/>
          </p:cNvGrpSpPr>
          <p:nvPr/>
        </p:nvGrpSpPr>
        <p:grpSpPr bwMode="auto">
          <a:xfrm>
            <a:off x="2209800" y="2514600"/>
            <a:ext cx="838200" cy="579438"/>
            <a:chOff x="1392" y="1680"/>
            <a:chExt cx="528" cy="365"/>
          </a:xfrm>
        </p:grpSpPr>
        <p:sp>
          <p:nvSpPr>
            <p:cNvPr id="6162" name="Line 21"/>
            <p:cNvSpPr>
              <a:spLocks noChangeShapeType="1"/>
            </p:cNvSpPr>
            <p:nvPr/>
          </p:nvSpPr>
          <p:spPr bwMode="ltGray">
            <a:xfrm>
              <a:off x="1440" y="1680"/>
              <a:ext cx="0" cy="2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63" name="Text Box 22"/>
            <p:cNvSpPr txBox="1">
              <a:spLocks noChangeArrowheads="1"/>
            </p:cNvSpPr>
            <p:nvPr/>
          </p:nvSpPr>
          <p:spPr bwMode="ltGray">
            <a:xfrm>
              <a:off x="1392" y="1680"/>
              <a:ext cx="5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chemeClr val="accent2"/>
                  </a:solidFill>
                  <a:latin typeface="Times New Roman" pitchFamily="18" charset="0"/>
                </a:rPr>
                <a:t>mg</a:t>
              </a:r>
            </a:p>
          </p:txBody>
        </p:sp>
      </p:grpSp>
      <p:grpSp>
        <p:nvGrpSpPr>
          <p:cNvPr id="488471" name="Group 23"/>
          <p:cNvGrpSpPr>
            <a:grpSpLocks/>
          </p:cNvGrpSpPr>
          <p:nvPr/>
        </p:nvGrpSpPr>
        <p:grpSpPr bwMode="auto">
          <a:xfrm>
            <a:off x="6324600" y="2514600"/>
            <a:ext cx="838200" cy="579438"/>
            <a:chOff x="1392" y="1680"/>
            <a:chExt cx="528" cy="365"/>
          </a:xfrm>
        </p:grpSpPr>
        <p:sp>
          <p:nvSpPr>
            <p:cNvPr id="6160" name="Line 24"/>
            <p:cNvSpPr>
              <a:spLocks noChangeShapeType="1"/>
            </p:cNvSpPr>
            <p:nvPr/>
          </p:nvSpPr>
          <p:spPr bwMode="ltGray">
            <a:xfrm>
              <a:off x="1440" y="1680"/>
              <a:ext cx="0" cy="2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61" name="Text Box 25"/>
            <p:cNvSpPr txBox="1">
              <a:spLocks noChangeArrowheads="1"/>
            </p:cNvSpPr>
            <p:nvPr/>
          </p:nvSpPr>
          <p:spPr bwMode="ltGray">
            <a:xfrm>
              <a:off x="1392" y="1680"/>
              <a:ext cx="5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chemeClr val="accent2"/>
                  </a:solidFill>
                  <a:latin typeface="Times New Roman" pitchFamily="18" charset="0"/>
                </a:rPr>
                <a:t>qE</a:t>
              </a:r>
            </a:p>
          </p:txBody>
        </p:sp>
      </p:grpSp>
      <p:grpSp>
        <p:nvGrpSpPr>
          <p:cNvPr id="488474" name="Group 26"/>
          <p:cNvGrpSpPr>
            <a:grpSpLocks/>
          </p:cNvGrpSpPr>
          <p:nvPr/>
        </p:nvGrpSpPr>
        <p:grpSpPr bwMode="auto">
          <a:xfrm>
            <a:off x="2438400" y="3276600"/>
            <a:ext cx="1371600" cy="519113"/>
            <a:chOff x="1536" y="2160"/>
            <a:chExt cx="864" cy="327"/>
          </a:xfrm>
        </p:grpSpPr>
        <p:sp>
          <p:nvSpPr>
            <p:cNvPr id="6158" name="Line 27"/>
            <p:cNvSpPr>
              <a:spLocks noChangeShapeType="1"/>
            </p:cNvSpPr>
            <p:nvPr/>
          </p:nvSpPr>
          <p:spPr bwMode="ltGray">
            <a:xfrm>
              <a:off x="1536" y="2160"/>
              <a:ext cx="0" cy="288"/>
            </a:xfrm>
            <a:prstGeom prst="line">
              <a:avLst/>
            </a:prstGeom>
            <a:noFill/>
            <a:ln w="38100">
              <a:solidFill>
                <a:srgbClr val="9933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9" name="Text Box 28"/>
            <p:cNvSpPr txBox="1">
              <a:spLocks noChangeArrowheads="1"/>
            </p:cNvSpPr>
            <p:nvPr/>
          </p:nvSpPr>
          <p:spPr bwMode="ltGray">
            <a:xfrm>
              <a:off x="1536" y="2160"/>
              <a:ext cx="8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660033"/>
                  </a:solidFill>
                  <a:latin typeface="Times New Roman" pitchFamily="18" charset="0"/>
                </a:rPr>
                <a:t>场方向</a:t>
              </a:r>
            </a:p>
          </p:txBody>
        </p:sp>
      </p:grpSp>
      <p:grpSp>
        <p:nvGrpSpPr>
          <p:cNvPr id="488477" name="Group 29"/>
          <p:cNvGrpSpPr>
            <a:grpSpLocks/>
          </p:cNvGrpSpPr>
          <p:nvPr/>
        </p:nvGrpSpPr>
        <p:grpSpPr bwMode="auto">
          <a:xfrm>
            <a:off x="4953000" y="3200400"/>
            <a:ext cx="1371600" cy="533400"/>
            <a:chOff x="3120" y="2112"/>
            <a:chExt cx="864" cy="336"/>
          </a:xfrm>
        </p:grpSpPr>
        <p:sp>
          <p:nvSpPr>
            <p:cNvPr id="6156" name="Line 30"/>
            <p:cNvSpPr>
              <a:spLocks noChangeShapeType="1"/>
            </p:cNvSpPr>
            <p:nvPr/>
          </p:nvSpPr>
          <p:spPr bwMode="ltGray">
            <a:xfrm>
              <a:off x="3936" y="2112"/>
              <a:ext cx="0" cy="288"/>
            </a:xfrm>
            <a:prstGeom prst="line">
              <a:avLst/>
            </a:prstGeom>
            <a:noFill/>
            <a:ln w="38100">
              <a:solidFill>
                <a:srgbClr val="9933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7" name="Text Box 31"/>
            <p:cNvSpPr txBox="1">
              <a:spLocks noChangeArrowheads="1"/>
            </p:cNvSpPr>
            <p:nvPr/>
          </p:nvSpPr>
          <p:spPr bwMode="ltGray">
            <a:xfrm>
              <a:off x="3120" y="2121"/>
              <a:ext cx="8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660033"/>
                  </a:solidFill>
                  <a:latin typeface="Times New Roman" pitchFamily="18" charset="0"/>
                </a:rPr>
                <a:t>场方向</a:t>
              </a:r>
            </a:p>
          </p:txBody>
        </p:sp>
      </p:grpSp>
      <p:sp>
        <p:nvSpPr>
          <p:cNvPr id="488480" name="Text Box 32"/>
          <p:cNvSpPr txBox="1">
            <a:spLocks noChangeArrowheads="1"/>
          </p:cNvSpPr>
          <p:nvPr/>
        </p:nvSpPr>
        <p:spPr bwMode="ltGray">
          <a:xfrm>
            <a:off x="457200" y="5334000"/>
            <a:ext cx="8153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3600" b="1">
                <a:solidFill>
                  <a:srgbClr val="990033"/>
                </a:solidFill>
                <a:latin typeface="Times New Roman" pitchFamily="18" charset="0"/>
              </a:rPr>
              <a:t>地球附近的重力场跟负电荷的电场相似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8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8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88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88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488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480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4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25" y="1538288"/>
            <a:ext cx="6838950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2"/>
          <p:cNvGrpSpPr>
            <a:grpSpLocks/>
          </p:cNvGrpSpPr>
          <p:nvPr/>
        </p:nvGrpSpPr>
        <p:grpSpPr bwMode="auto">
          <a:xfrm>
            <a:off x="457200" y="182563"/>
            <a:ext cx="8077200" cy="1662112"/>
            <a:chOff x="288" y="115"/>
            <a:chExt cx="5088" cy="1047"/>
          </a:xfrm>
        </p:grpSpPr>
        <p:sp>
          <p:nvSpPr>
            <p:cNvPr id="8202" name="Rectangle 3"/>
            <p:cNvSpPr>
              <a:spLocks noChangeArrowheads="1"/>
            </p:cNvSpPr>
            <p:nvPr/>
          </p:nvSpPr>
          <p:spPr bwMode="auto">
            <a:xfrm>
              <a:off x="288" y="115"/>
              <a:ext cx="5088" cy="480"/>
            </a:xfrm>
            <a:prstGeom prst="rect">
              <a:avLst/>
            </a:prstGeom>
            <a:solidFill>
              <a:srgbClr val="3333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kumimoji="1" lang="zh-CN" altLang="en-US" sz="4400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用类比法研究电场能的性质</a:t>
              </a:r>
              <a:endParaRPr kumimoji="1" lang="en-US" altLang="zh-CN" sz="44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  <p:sp>
          <p:nvSpPr>
            <p:cNvPr id="8203" name="Text Box 4"/>
            <p:cNvSpPr txBox="1">
              <a:spLocks noChangeArrowheads="1"/>
            </p:cNvSpPr>
            <p:nvPr/>
          </p:nvSpPr>
          <p:spPr bwMode="ltGray">
            <a:xfrm>
              <a:off x="1008" y="672"/>
              <a:ext cx="110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4000" b="1">
                  <a:solidFill>
                    <a:schemeClr val="tx2"/>
                  </a:solidFill>
                  <a:latin typeface="Times New Roman" pitchFamily="18" charset="0"/>
                </a:rPr>
                <a:t>重力场</a:t>
              </a:r>
            </a:p>
          </p:txBody>
        </p:sp>
        <p:sp>
          <p:nvSpPr>
            <p:cNvPr id="8204" name="Text Box 5"/>
            <p:cNvSpPr txBox="1">
              <a:spLocks noChangeArrowheads="1"/>
            </p:cNvSpPr>
            <p:nvPr/>
          </p:nvSpPr>
          <p:spPr bwMode="ltGray">
            <a:xfrm>
              <a:off x="3456" y="720"/>
              <a:ext cx="110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4000" b="1">
                  <a:solidFill>
                    <a:schemeClr val="tx2"/>
                  </a:solidFill>
                  <a:latin typeface="Times New Roman" pitchFamily="18" charset="0"/>
                </a:rPr>
                <a:t>电场</a:t>
              </a:r>
            </a:p>
          </p:txBody>
        </p:sp>
      </p:grpSp>
      <p:sp>
        <p:nvSpPr>
          <p:cNvPr id="8195" name="Text Box 6"/>
          <p:cNvSpPr txBox="1">
            <a:spLocks noChangeArrowheads="1"/>
          </p:cNvSpPr>
          <p:nvPr/>
        </p:nvSpPr>
        <p:spPr bwMode="ltGray">
          <a:xfrm>
            <a:off x="4191000" y="1042988"/>
            <a:ext cx="850900" cy="3060700"/>
          </a:xfrm>
          <a:prstGeom prst="rect">
            <a:avLst/>
          </a:prstGeom>
          <a:noFill/>
          <a:ln w="57150">
            <a:solidFill>
              <a:srgbClr val="66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4000" b="1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</a:rPr>
              <a:t>势    差</a:t>
            </a:r>
          </a:p>
        </p:txBody>
      </p:sp>
      <p:sp>
        <p:nvSpPr>
          <p:cNvPr id="8196" name="Text Box 7"/>
          <p:cNvSpPr txBox="1">
            <a:spLocks noChangeArrowheads="1"/>
          </p:cNvSpPr>
          <p:nvPr/>
        </p:nvSpPr>
        <p:spPr bwMode="ltGray">
          <a:xfrm>
            <a:off x="76200" y="1752600"/>
            <a:ext cx="4267200" cy="125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>
                <a:solidFill>
                  <a:srgbClr val="3333FF"/>
                </a:solidFill>
                <a:latin typeface="Times New Roman" pitchFamily="18" charset="0"/>
              </a:rPr>
              <a:t>1、</a:t>
            </a:r>
            <a:r>
              <a:rPr lang="en-US" altLang="zh-CN" sz="3600" b="1">
                <a:solidFill>
                  <a:srgbClr val="3333FF"/>
                </a:solidFill>
                <a:latin typeface="Times New Roman" pitchFamily="18" charset="0"/>
              </a:rPr>
              <a:t>W</a:t>
            </a:r>
            <a:r>
              <a:rPr lang="en-US" altLang="zh-CN" sz="3600" b="1" baseline="-25000">
                <a:solidFill>
                  <a:srgbClr val="3333FF"/>
                </a:solidFill>
                <a:latin typeface="Times New Roman" pitchFamily="18" charset="0"/>
              </a:rPr>
              <a:t>AB</a:t>
            </a:r>
            <a:r>
              <a:rPr lang="zh-CN" altLang="en-US" sz="4000" b="1">
                <a:solidFill>
                  <a:srgbClr val="3333FF"/>
                </a:solidFill>
                <a:latin typeface="Times New Roman" pitchFamily="18" charset="0"/>
              </a:rPr>
              <a:t>∝</a:t>
            </a:r>
            <a:r>
              <a:rPr lang="en-US" altLang="zh-CN" sz="3600" b="1">
                <a:solidFill>
                  <a:srgbClr val="3333FF"/>
                </a:solidFill>
                <a:latin typeface="Times New Roman" pitchFamily="18" charset="0"/>
              </a:rPr>
              <a:t>G</a:t>
            </a:r>
            <a:r>
              <a:rPr lang="zh-CN" altLang="en-US" sz="3600" b="1">
                <a:solidFill>
                  <a:srgbClr val="3333FF"/>
                </a:solidFill>
                <a:latin typeface="Times New Roman" pitchFamily="18" charset="0"/>
              </a:rPr>
              <a:t>， </a:t>
            </a:r>
            <a:r>
              <a:rPr lang="en-US" altLang="zh-CN" sz="3600" b="1">
                <a:solidFill>
                  <a:srgbClr val="3333FF"/>
                </a:solidFill>
                <a:latin typeface="Times New Roman" pitchFamily="18" charset="0"/>
              </a:rPr>
              <a:t>W</a:t>
            </a:r>
            <a:r>
              <a:rPr lang="en-US" altLang="zh-CN" sz="3600" b="1" baseline="-25000">
                <a:solidFill>
                  <a:srgbClr val="3333FF"/>
                </a:solidFill>
                <a:latin typeface="Times New Roman" pitchFamily="18" charset="0"/>
              </a:rPr>
              <a:t>AB</a:t>
            </a:r>
            <a:r>
              <a:rPr lang="en-US" altLang="zh-CN" sz="3600" b="1">
                <a:solidFill>
                  <a:srgbClr val="3333FF"/>
                </a:solidFill>
                <a:latin typeface="Times New Roman" pitchFamily="18" charset="0"/>
              </a:rPr>
              <a:t>/G </a:t>
            </a:r>
            <a:r>
              <a:rPr lang="zh-CN" altLang="en-US" sz="3600" b="1">
                <a:solidFill>
                  <a:srgbClr val="3333FF"/>
                </a:solidFill>
                <a:latin typeface="Times New Roman" pitchFamily="18" charset="0"/>
              </a:rPr>
              <a:t>——恒量</a:t>
            </a:r>
            <a:r>
              <a:rPr lang="en-US" altLang="zh-CN" sz="3600" b="1">
                <a:solidFill>
                  <a:srgbClr val="3333FF"/>
                </a:solidFill>
                <a:latin typeface="Times New Roman" pitchFamily="18" charset="0"/>
              </a:rPr>
              <a:t>h</a:t>
            </a:r>
            <a:r>
              <a:rPr lang="en-US" altLang="zh-CN" sz="3600" b="1" baseline="-25000">
                <a:solidFill>
                  <a:srgbClr val="3333FF"/>
                </a:solidFill>
                <a:latin typeface="Times New Roman" pitchFamily="18" charset="0"/>
              </a:rPr>
              <a:t>AB</a:t>
            </a:r>
          </a:p>
        </p:txBody>
      </p:sp>
      <p:sp>
        <p:nvSpPr>
          <p:cNvPr id="490504" name="Text Box 8"/>
          <p:cNvSpPr txBox="1">
            <a:spLocks noChangeArrowheads="1"/>
          </p:cNvSpPr>
          <p:nvPr/>
        </p:nvSpPr>
        <p:spPr bwMode="ltGray">
          <a:xfrm>
            <a:off x="5029200" y="1828800"/>
            <a:ext cx="4038600" cy="125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>
                <a:solidFill>
                  <a:srgbClr val="008000"/>
                </a:solidFill>
                <a:latin typeface="Times New Roman" pitchFamily="18" charset="0"/>
              </a:rPr>
              <a:t>1、</a:t>
            </a:r>
            <a:r>
              <a:rPr lang="en-US" altLang="zh-CN" sz="3600" b="1">
                <a:solidFill>
                  <a:srgbClr val="008000"/>
                </a:solidFill>
                <a:latin typeface="Times New Roman" pitchFamily="18" charset="0"/>
              </a:rPr>
              <a:t>W</a:t>
            </a:r>
            <a:r>
              <a:rPr lang="en-US" altLang="zh-CN" sz="3600" b="1" baseline="-25000">
                <a:solidFill>
                  <a:srgbClr val="008000"/>
                </a:solidFill>
                <a:latin typeface="Times New Roman" pitchFamily="18" charset="0"/>
              </a:rPr>
              <a:t>AB</a:t>
            </a:r>
            <a:r>
              <a:rPr lang="en-US" altLang="zh-CN" sz="4000" b="1">
                <a:solidFill>
                  <a:srgbClr val="008000"/>
                </a:solidFill>
                <a:latin typeface="Times New Roman" pitchFamily="18" charset="0"/>
              </a:rPr>
              <a:t>∝</a:t>
            </a:r>
            <a:r>
              <a:rPr lang="en-US" altLang="zh-CN" sz="3600" b="1">
                <a:solidFill>
                  <a:srgbClr val="008000"/>
                </a:solidFill>
                <a:latin typeface="Times New Roman" pitchFamily="18" charset="0"/>
              </a:rPr>
              <a:t>q</a:t>
            </a:r>
            <a:r>
              <a:rPr lang="zh-CN" altLang="en-US" sz="3600" b="1">
                <a:solidFill>
                  <a:srgbClr val="008000"/>
                </a:solidFill>
                <a:latin typeface="Times New Roman" pitchFamily="18" charset="0"/>
              </a:rPr>
              <a:t>，       </a:t>
            </a:r>
            <a:r>
              <a:rPr lang="en-US" altLang="zh-CN" sz="3600" b="1">
                <a:solidFill>
                  <a:srgbClr val="008000"/>
                </a:solidFill>
                <a:latin typeface="Times New Roman" pitchFamily="18" charset="0"/>
              </a:rPr>
              <a:t>W</a:t>
            </a:r>
            <a:r>
              <a:rPr lang="en-US" altLang="zh-CN" sz="3600" b="1" baseline="-25000">
                <a:solidFill>
                  <a:srgbClr val="008000"/>
                </a:solidFill>
                <a:latin typeface="Times New Roman" pitchFamily="18" charset="0"/>
              </a:rPr>
              <a:t>AB</a:t>
            </a:r>
            <a:r>
              <a:rPr lang="en-US" altLang="zh-CN" sz="3600" b="1">
                <a:solidFill>
                  <a:srgbClr val="008000"/>
                </a:solidFill>
                <a:latin typeface="Times New Roman" pitchFamily="18" charset="0"/>
              </a:rPr>
              <a:t>/q</a:t>
            </a:r>
            <a:r>
              <a:rPr lang="zh-CN" altLang="en-US" sz="3600" b="1">
                <a:solidFill>
                  <a:srgbClr val="008000"/>
                </a:solidFill>
                <a:latin typeface="Times New Roman" pitchFamily="18" charset="0"/>
              </a:rPr>
              <a:t>——恒量</a:t>
            </a:r>
            <a:r>
              <a:rPr lang="en-US" altLang="zh-CN" sz="3600" b="1">
                <a:solidFill>
                  <a:srgbClr val="008000"/>
                </a:solidFill>
                <a:latin typeface="Times New Roman" pitchFamily="18" charset="0"/>
              </a:rPr>
              <a:t>U</a:t>
            </a:r>
            <a:r>
              <a:rPr lang="en-US" altLang="zh-CN" sz="3600" b="1" baseline="-25000">
                <a:solidFill>
                  <a:srgbClr val="008000"/>
                </a:solidFill>
                <a:latin typeface="Times New Roman" pitchFamily="18" charset="0"/>
              </a:rPr>
              <a:t>AB</a:t>
            </a:r>
          </a:p>
        </p:txBody>
      </p:sp>
      <p:sp>
        <p:nvSpPr>
          <p:cNvPr id="8198" name="Text Box 9"/>
          <p:cNvSpPr txBox="1">
            <a:spLocks noChangeArrowheads="1"/>
          </p:cNvSpPr>
          <p:nvPr/>
        </p:nvSpPr>
        <p:spPr bwMode="ltGray">
          <a:xfrm>
            <a:off x="381000" y="3200400"/>
            <a:ext cx="38100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>
                <a:solidFill>
                  <a:srgbClr val="3333FF"/>
                </a:solidFill>
                <a:latin typeface="Times New Roman" pitchFamily="18" charset="0"/>
              </a:rPr>
              <a:t>2、比值定义法：</a:t>
            </a:r>
            <a:r>
              <a:rPr lang="en-US" altLang="zh-CN" sz="3600" b="1">
                <a:solidFill>
                  <a:srgbClr val="3333FF"/>
                </a:solidFill>
                <a:latin typeface="Times New Roman" pitchFamily="18" charset="0"/>
              </a:rPr>
              <a:t> </a:t>
            </a:r>
            <a:r>
              <a:rPr lang="zh-CN" altLang="en-US" sz="3600" b="1">
                <a:solidFill>
                  <a:srgbClr val="3333FF"/>
                </a:solidFill>
                <a:latin typeface="Times New Roman" pitchFamily="18" charset="0"/>
              </a:rPr>
              <a:t>高度差</a:t>
            </a:r>
            <a:r>
              <a:rPr lang="en-US" altLang="zh-CN" sz="3600" b="1">
                <a:solidFill>
                  <a:srgbClr val="3333FF"/>
                </a:solidFill>
                <a:latin typeface="Times New Roman" pitchFamily="18" charset="0"/>
              </a:rPr>
              <a:t>h</a:t>
            </a:r>
            <a:r>
              <a:rPr lang="en-US" altLang="zh-CN" sz="3600" b="1" baseline="-25000">
                <a:solidFill>
                  <a:srgbClr val="3333FF"/>
                </a:solidFill>
                <a:latin typeface="Times New Roman" pitchFamily="18" charset="0"/>
              </a:rPr>
              <a:t>AB</a:t>
            </a:r>
            <a:r>
              <a:rPr lang="en-US" altLang="zh-CN" sz="3600" b="1">
                <a:solidFill>
                  <a:srgbClr val="3333FF"/>
                </a:solidFill>
                <a:latin typeface="Times New Roman" pitchFamily="18" charset="0"/>
              </a:rPr>
              <a:t>=W</a:t>
            </a:r>
            <a:r>
              <a:rPr lang="en-US" altLang="zh-CN" sz="3600" b="1" baseline="-25000">
                <a:solidFill>
                  <a:srgbClr val="3333FF"/>
                </a:solidFill>
                <a:latin typeface="Times New Roman" pitchFamily="18" charset="0"/>
              </a:rPr>
              <a:t>G</a:t>
            </a:r>
            <a:r>
              <a:rPr lang="en-US" altLang="zh-CN" sz="3600" b="1">
                <a:solidFill>
                  <a:srgbClr val="3333FF"/>
                </a:solidFill>
                <a:latin typeface="Times New Roman" pitchFamily="18" charset="0"/>
              </a:rPr>
              <a:t>/G</a:t>
            </a:r>
          </a:p>
        </p:txBody>
      </p:sp>
      <p:sp>
        <p:nvSpPr>
          <p:cNvPr id="490506" name="Text Box 10"/>
          <p:cNvSpPr txBox="1">
            <a:spLocks noChangeArrowheads="1"/>
          </p:cNvSpPr>
          <p:nvPr/>
        </p:nvSpPr>
        <p:spPr bwMode="ltGray">
          <a:xfrm>
            <a:off x="5181600" y="3200400"/>
            <a:ext cx="39624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>
                <a:solidFill>
                  <a:srgbClr val="008000"/>
                </a:solidFill>
                <a:latin typeface="Times New Roman" pitchFamily="18" charset="0"/>
              </a:rPr>
              <a:t>2、比值定义法：</a:t>
            </a:r>
            <a:r>
              <a:rPr lang="en-US" altLang="zh-CN" sz="3600" b="1">
                <a:solidFill>
                  <a:srgbClr val="008000"/>
                </a:solidFill>
                <a:latin typeface="Times New Roman" pitchFamily="18" charset="0"/>
              </a:rPr>
              <a:t> </a:t>
            </a:r>
            <a:r>
              <a:rPr lang="zh-CN" altLang="en-US" sz="3600" b="1">
                <a:solidFill>
                  <a:srgbClr val="008000"/>
                </a:solidFill>
                <a:latin typeface="Times New Roman" pitchFamily="18" charset="0"/>
              </a:rPr>
              <a:t>电势差</a:t>
            </a:r>
            <a:r>
              <a:rPr lang="en-US" altLang="zh-CN" sz="3600" b="1">
                <a:solidFill>
                  <a:srgbClr val="008000"/>
                </a:solidFill>
                <a:latin typeface="Times New Roman" pitchFamily="18" charset="0"/>
              </a:rPr>
              <a:t>U</a:t>
            </a:r>
            <a:r>
              <a:rPr lang="en-US" altLang="zh-CN" sz="3600" b="1" baseline="-25000">
                <a:solidFill>
                  <a:srgbClr val="008000"/>
                </a:solidFill>
                <a:latin typeface="Times New Roman" pitchFamily="18" charset="0"/>
              </a:rPr>
              <a:t>AB</a:t>
            </a:r>
            <a:r>
              <a:rPr lang="en-US" altLang="zh-CN" sz="3600" b="1">
                <a:solidFill>
                  <a:srgbClr val="008000"/>
                </a:solidFill>
                <a:latin typeface="Times New Roman" pitchFamily="18" charset="0"/>
              </a:rPr>
              <a:t>=W</a:t>
            </a:r>
            <a:r>
              <a:rPr lang="en-US" altLang="zh-CN" sz="3600" b="1" baseline="-25000">
                <a:solidFill>
                  <a:srgbClr val="008000"/>
                </a:solidFill>
                <a:latin typeface="Times New Roman" pitchFamily="18" charset="0"/>
              </a:rPr>
              <a:t>AB</a:t>
            </a:r>
            <a:r>
              <a:rPr lang="en-US" altLang="zh-CN" sz="3600" b="1">
                <a:solidFill>
                  <a:srgbClr val="008000"/>
                </a:solidFill>
                <a:latin typeface="Times New Roman" pitchFamily="18" charset="0"/>
              </a:rPr>
              <a:t>/q</a:t>
            </a:r>
          </a:p>
        </p:txBody>
      </p:sp>
      <p:sp>
        <p:nvSpPr>
          <p:cNvPr id="8200" name="Text Box 11"/>
          <p:cNvSpPr txBox="1">
            <a:spLocks noChangeArrowheads="1"/>
          </p:cNvSpPr>
          <p:nvPr/>
        </p:nvSpPr>
        <p:spPr bwMode="ltGray">
          <a:xfrm>
            <a:off x="323850" y="4568825"/>
            <a:ext cx="3830638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b="1">
                <a:solidFill>
                  <a:srgbClr val="3333FF"/>
                </a:solidFill>
                <a:latin typeface="Times New Roman" pitchFamily="18" charset="0"/>
              </a:rPr>
              <a:t>      h</a:t>
            </a:r>
            <a:r>
              <a:rPr lang="en-US" altLang="zh-CN" sz="3600" b="1" baseline="-25000">
                <a:solidFill>
                  <a:srgbClr val="3333FF"/>
                </a:solidFill>
                <a:latin typeface="Times New Roman" pitchFamily="18" charset="0"/>
              </a:rPr>
              <a:t>AB</a:t>
            </a:r>
            <a:r>
              <a:rPr lang="zh-CN" altLang="en-US" sz="3600" b="1">
                <a:solidFill>
                  <a:srgbClr val="3333FF"/>
                </a:solidFill>
                <a:latin typeface="Times New Roman" pitchFamily="18" charset="0"/>
              </a:rPr>
              <a:t>与</a:t>
            </a:r>
            <a:r>
              <a:rPr lang="en-US" altLang="zh-CN" sz="3600" b="1">
                <a:solidFill>
                  <a:srgbClr val="3333FF"/>
                </a:solidFill>
                <a:latin typeface="Times New Roman" pitchFamily="18" charset="0"/>
              </a:rPr>
              <a:t>G</a:t>
            </a:r>
            <a:r>
              <a:rPr lang="zh-CN" altLang="en-US" sz="3600" b="1">
                <a:solidFill>
                  <a:srgbClr val="3333FF"/>
                </a:solidFill>
                <a:latin typeface="Times New Roman" pitchFamily="18" charset="0"/>
              </a:rPr>
              <a:t>无关，只取决于始、末的位置。</a:t>
            </a:r>
            <a:endParaRPr lang="en-US" altLang="zh-CN" sz="3600" b="1">
              <a:solidFill>
                <a:srgbClr val="3333FF"/>
              </a:solidFill>
              <a:latin typeface="Times New Roman" pitchFamily="18" charset="0"/>
            </a:endParaRPr>
          </a:p>
        </p:txBody>
      </p:sp>
      <p:sp>
        <p:nvSpPr>
          <p:cNvPr id="490508" name="Text Box 12"/>
          <p:cNvSpPr txBox="1">
            <a:spLocks noChangeArrowheads="1"/>
          </p:cNvSpPr>
          <p:nvPr/>
        </p:nvSpPr>
        <p:spPr bwMode="ltGray">
          <a:xfrm>
            <a:off x="4932363" y="4419600"/>
            <a:ext cx="3960812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b="1">
                <a:solidFill>
                  <a:srgbClr val="008000"/>
                </a:solidFill>
                <a:latin typeface="Times New Roman" pitchFamily="18" charset="0"/>
              </a:rPr>
              <a:t>U</a:t>
            </a:r>
            <a:r>
              <a:rPr lang="en-US" altLang="zh-CN" sz="3600" b="1" baseline="-25000">
                <a:solidFill>
                  <a:srgbClr val="008000"/>
                </a:solidFill>
                <a:latin typeface="Times New Roman" pitchFamily="18" charset="0"/>
              </a:rPr>
              <a:t>AB</a:t>
            </a:r>
            <a:r>
              <a:rPr lang="zh-CN" altLang="en-US" sz="3600" b="1">
                <a:solidFill>
                  <a:srgbClr val="008000"/>
                </a:solidFill>
                <a:latin typeface="Times New Roman" pitchFamily="18" charset="0"/>
              </a:rPr>
              <a:t>与</a:t>
            </a:r>
            <a:r>
              <a:rPr lang="en-US" altLang="zh-CN" sz="3600" b="1">
                <a:solidFill>
                  <a:srgbClr val="008000"/>
                </a:solidFill>
                <a:latin typeface="Times New Roman" pitchFamily="18" charset="0"/>
              </a:rPr>
              <a:t>q（</a:t>
            </a:r>
            <a:r>
              <a:rPr lang="zh-CN" altLang="en-US" sz="3600" b="1">
                <a:solidFill>
                  <a:srgbClr val="008000"/>
                </a:solidFill>
                <a:latin typeface="Times New Roman" pitchFamily="18" charset="0"/>
              </a:rPr>
              <a:t>包括大小、正负）无关，只取决于始、末的位置。</a:t>
            </a:r>
            <a:endParaRPr lang="en-US" altLang="zh-CN" sz="3600" b="1">
              <a:solidFill>
                <a:srgbClr val="008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04" grpId="0" autoUpdateAnimBg="0"/>
      <p:bldP spid="490506" grpId="0" autoUpdateAnimBg="0"/>
      <p:bldP spid="490508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ltGray">
          <a:xfrm>
            <a:off x="533400" y="898525"/>
            <a:ext cx="78486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4000" b="1">
                <a:solidFill>
                  <a:schemeClr val="tx2"/>
                </a:solidFill>
                <a:latin typeface="宋体" charset="-122"/>
              </a:rPr>
              <a:t>1、请从做功的角度，叙述高度差</a:t>
            </a:r>
            <a:r>
              <a:rPr kumimoji="1" lang="en-US" altLang="zh-CN" sz="4000" b="1">
                <a:solidFill>
                  <a:schemeClr val="tx2"/>
                </a:solidFill>
                <a:latin typeface="宋体" charset="-122"/>
              </a:rPr>
              <a:t>h</a:t>
            </a:r>
            <a:r>
              <a:rPr kumimoji="1" lang="en-US" altLang="zh-CN" sz="4000" b="1" baseline="-30000">
                <a:solidFill>
                  <a:schemeClr val="tx2"/>
                </a:solidFill>
                <a:latin typeface="宋体" charset="-122"/>
              </a:rPr>
              <a:t>AB</a:t>
            </a:r>
            <a:r>
              <a:rPr kumimoji="1" lang="en-US" altLang="zh-CN" sz="4000" b="1">
                <a:solidFill>
                  <a:schemeClr val="tx2"/>
                </a:solidFill>
                <a:latin typeface="宋体" charset="-122"/>
              </a:rPr>
              <a:t>=3m</a:t>
            </a:r>
            <a:r>
              <a:rPr kumimoji="1" lang="zh-CN" altLang="en-US" sz="4000" b="1">
                <a:solidFill>
                  <a:schemeClr val="tx2"/>
                </a:solidFill>
                <a:latin typeface="宋体" charset="-122"/>
              </a:rPr>
              <a:t>的物理意义。</a:t>
            </a:r>
            <a:endParaRPr kumimoji="1" lang="en-US" altLang="zh-CN" sz="4000" b="1">
              <a:solidFill>
                <a:schemeClr val="tx2"/>
              </a:solidFill>
              <a:latin typeface="宋体" charset="-122"/>
            </a:endParaRP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ltGray">
          <a:xfrm>
            <a:off x="533400" y="3565525"/>
            <a:ext cx="78486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4000" b="1">
                <a:solidFill>
                  <a:schemeClr val="tx2"/>
                </a:solidFill>
                <a:latin typeface="宋体" charset="-122"/>
              </a:rPr>
              <a:t>2、请从做功的角度，叙述电势差</a:t>
            </a:r>
            <a:r>
              <a:rPr kumimoji="1" lang="en-US" altLang="zh-CN" sz="4000" b="1">
                <a:solidFill>
                  <a:schemeClr val="tx2"/>
                </a:solidFill>
                <a:latin typeface="宋体" charset="-122"/>
              </a:rPr>
              <a:t>U</a:t>
            </a:r>
            <a:r>
              <a:rPr kumimoji="1" lang="en-US" altLang="zh-CN" sz="4000" b="1" baseline="-30000">
                <a:solidFill>
                  <a:schemeClr val="tx2"/>
                </a:solidFill>
                <a:latin typeface="宋体" charset="-122"/>
              </a:rPr>
              <a:t>AB</a:t>
            </a:r>
            <a:r>
              <a:rPr kumimoji="1" lang="en-US" altLang="zh-CN" sz="4000" b="1">
                <a:solidFill>
                  <a:schemeClr val="tx2"/>
                </a:solidFill>
                <a:latin typeface="宋体" charset="-122"/>
              </a:rPr>
              <a:t>=3V</a:t>
            </a:r>
            <a:r>
              <a:rPr kumimoji="1" lang="zh-CN" altLang="en-US" sz="4000" b="1">
                <a:solidFill>
                  <a:schemeClr val="tx2"/>
                </a:solidFill>
                <a:latin typeface="宋体" charset="-122"/>
              </a:rPr>
              <a:t>的物理意义。</a:t>
            </a:r>
            <a:endParaRPr kumimoji="1" lang="en-US" altLang="zh-CN" sz="4000" b="1">
              <a:solidFill>
                <a:schemeClr val="tx2"/>
              </a:solidFill>
              <a:latin typeface="宋体" charset="-122"/>
            </a:endParaRP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ltGray">
          <a:xfrm>
            <a:off x="533400" y="2270125"/>
            <a:ext cx="78486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000" b="1">
                <a:solidFill>
                  <a:srgbClr val="3333FF"/>
                </a:solidFill>
                <a:latin typeface="Times New Roman" pitchFamily="18" charset="0"/>
              </a:rPr>
              <a:t>答：重量为1</a:t>
            </a:r>
            <a:r>
              <a:rPr lang="en-US" altLang="zh-CN" sz="4000" b="1">
                <a:solidFill>
                  <a:srgbClr val="3333FF"/>
                </a:solidFill>
                <a:latin typeface="Times New Roman" pitchFamily="18" charset="0"/>
              </a:rPr>
              <a:t>N</a:t>
            </a:r>
            <a:r>
              <a:rPr lang="zh-CN" altLang="en-US" sz="4000" b="1">
                <a:solidFill>
                  <a:srgbClr val="3333FF"/>
                </a:solidFill>
                <a:latin typeface="Times New Roman" pitchFamily="18" charset="0"/>
              </a:rPr>
              <a:t>的物体从</a:t>
            </a:r>
            <a:r>
              <a:rPr lang="en-US" altLang="zh-CN" sz="4000" b="1">
                <a:solidFill>
                  <a:srgbClr val="3333FF"/>
                </a:solidFill>
                <a:latin typeface="Times New Roman" pitchFamily="18" charset="0"/>
              </a:rPr>
              <a:t>A</a:t>
            </a:r>
            <a:r>
              <a:rPr lang="zh-CN" altLang="en-US" sz="4000" b="1">
                <a:solidFill>
                  <a:srgbClr val="3333FF"/>
                </a:solidFill>
                <a:latin typeface="Times New Roman" pitchFamily="18" charset="0"/>
              </a:rPr>
              <a:t>点移动到</a:t>
            </a:r>
            <a:r>
              <a:rPr lang="en-US" altLang="zh-CN" sz="4000" b="1">
                <a:solidFill>
                  <a:srgbClr val="3333FF"/>
                </a:solidFill>
                <a:latin typeface="Times New Roman" pitchFamily="18" charset="0"/>
              </a:rPr>
              <a:t>B</a:t>
            </a:r>
            <a:r>
              <a:rPr lang="zh-CN" altLang="en-US" sz="4000" b="1">
                <a:solidFill>
                  <a:srgbClr val="3333FF"/>
                </a:solidFill>
                <a:latin typeface="Times New Roman" pitchFamily="18" charset="0"/>
              </a:rPr>
              <a:t>点重力做功为3</a:t>
            </a:r>
            <a:r>
              <a:rPr lang="en-US" altLang="zh-CN" sz="4000" b="1">
                <a:solidFill>
                  <a:srgbClr val="3333FF"/>
                </a:solidFill>
                <a:latin typeface="Times New Roman" pitchFamily="18" charset="0"/>
              </a:rPr>
              <a:t>J。</a:t>
            </a:r>
            <a:endParaRPr lang="en-US" altLang="zh-CN" sz="4000" b="1" baseline="-25000">
              <a:solidFill>
                <a:srgbClr val="3333FF"/>
              </a:solidFill>
              <a:latin typeface="Times New Roman" pitchFamily="18" charset="0"/>
            </a:endParaRPr>
          </a:p>
        </p:txBody>
      </p:sp>
      <p:sp>
        <p:nvSpPr>
          <p:cNvPr id="491525" name="Text Box 5"/>
          <p:cNvSpPr txBox="1">
            <a:spLocks noChangeArrowheads="1"/>
          </p:cNvSpPr>
          <p:nvPr/>
        </p:nvSpPr>
        <p:spPr bwMode="ltGray">
          <a:xfrm>
            <a:off x="685800" y="5013325"/>
            <a:ext cx="78486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000" b="1">
                <a:solidFill>
                  <a:srgbClr val="3333FF"/>
                </a:solidFill>
                <a:latin typeface="Times New Roman" pitchFamily="18" charset="0"/>
              </a:rPr>
              <a:t>答：电荷量为1</a:t>
            </a:r>
            <a:r>
              <a:rPr lang="en-US" altLang="zh-CN" sz="4000" b="1">
                <a:solidFill>
                  <a:srgbClr val="3333FF"/>
                </a:solidFill>
                <a:latin typeface="Times New Roman" pitchFamily="18" charset="0"/>
              </a:rPr>
              <a:t>C</a:t>
            </a:r>
            <a:r>
              <a:rPr lang="zh-CN" altLang="en-US" sz="4000" b="1">
                <a:solidFill>
                  <a:srgbClr val="3333FF"/>
                </a:solidFill>
                <a:latin typeface="Times New Roman" pitchFamily="18" charset="0"/>
              </a:rPr>
              <a:t>的</a:t>
            </a:r>
            <a:r>
              <a:rPr lang="zh-CN" altLang="en-US" sz="4000" b="1">
                <a:solidFill>
                  <a:srgbClr val="FF0000"/>
                </a:solidFill>
                <a:latin typeface="Times New Roman" pitchFamily="18" charset="0"/>
              </a:rPr>
              <a:t>正</a:t>
            </a:r>
            <a:r>
              <a:rPr lang="zh-CN" altLang="en-US" sz="4000" b="1">
                <a:solidFill>
                  <a:srgbClr val="3333FF"/>
                </a:solidFill>
                <a:latin typeface="Times New Roman" pitchFamily="18" charset="0"/>
              </a:rPr>
              <a:t>电荷从</a:t>
            </a:r>
            <a:r>
              <a:rPr lang="en-US" altLang="zh-CN" sz="4000" b="1">
                <a:solidFill>
                  <a:srgbClr val="3333FF"/>
                </a:solidFill>
                <a:latin typeface="Times New Roman" pitchFamily="18" charset="0"/>
              </a:rPr>
              <a:t>A</a:t>
            </a:r>
            <a:r>
              <a:rPr lang="zh-CN" altLang="en-US" sz="4000" b="1">
                <a:solidFill>
                  <a:srgbClr val="3333FF"/>
                </a:solidFill>
                <a:latin typeface="Times New Roman" pitchFamily="18" charset="0"/>
              </a:rPr>
              <a:t>点移动到</a:t>
            </a:r>
            <a:r>
              <a:rPr lang="en-US" altLang="zh-CN" sz="4000" b="1">
                <a:solidFill>
                  <a:srgbClr val="3333FF"/>
                </a:solidFill>
                <a:latin typeface="Times New Roman" pitchFamily="18" charset="0"/>
              </a:rPr>
              <a:t>B</a:t>
            </a:r>
            <a:r>
              <a:rPr lang="zh-CN" altLang="en-US" sz="4000" b="1">
                <a:solidFill>
                  <a:srgbClr val="3333FF"/>
                </a:solidFill>
                <a:latin typeface="Times New Roman" pitchFamily="18" charset="0"/>
              </a:rPr>
              <a:t>点电场力做功为3</a:t>
            </a:r>
            <a:r>
              <a:rPr lang="en-US" altLang="zh-CN" sz="4000" b="1">
                <a:solidFill>
                  <a:srgbClr val="3333FF"/>
                </a:solidFill>
                <a:latin typeface="Times New Roman" pitchFamily="18" charset="0"/>
              </a:rPr>
              <a:t>J。</a:t>
            </a:r>
            <a:endParaRPr lang="en-US" altLang="zh-CN" sz="4000" b="1" baseline="-25000">
              <a:solidFill>
                <a:srgbClr val="3333FF"/>
              </a:solidFill>
              <a:latin typeface="Times New Roman" pitchFamily="18" charset="0"/>
            </a:endParaRP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ltGray">
          <a:xfrm>
            <a:off x="5486400" y="1508125"/>
            <a:ext cx="2667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  <a:latin typeface="Times New Roman" pitchFamily="18" charset="0"/>
              </a:rPr>
              <a:t>h</a:t>
            </a:r>
            <a:r>
              <a:rPr lang="en-US" altLang="zh-CN" sz="3600" b="1" baseline="-25000">
                <a:solidFill>
                  <a:srgbClr val="FF0000"/>
                </a:solidFill>
                <a:latin typeface="Times New Roman" pitchFamily="18" charset="0"/>
              </a:rPr>
              <a:t>AB</a:t>
            </a:r>
            <a:r>
              <a:rPr lang="en-US" altLang="zh-CN" sz="3600" b="1">
                <a:solidFill>
                  <a:srgbClr val="FF0000"/>
                </a:solidFill>
                <a:latin typeface="Times New Roman" pitchFamily="18" charset="0"/>
              </a:rPr>
              <a:t>=W</a:t>
            </a:r>
            <a:r>
              <a:rPr lang="en-US" altLang="zh-CN" sz="3600" b="1" baseline="-25000">
                <a:solidFill>
                  <a:srgbClr val="FF0000"/>
                </a:solidFill>
                <a:latin typeface="Times New Roman" pitchFamily="18" charset="0"/>
              </a:rPr>
              <a:t>AB</a:t>
            </a:r>
            <a:r>
              <a:rPr lang="en-US" altLang="zh-CN" sz="3600" b="1">
                <a:solidFill>
                  <a:srgbClr val="FF0000"/>
                </a:solidFill>
                <a:latin typeface="Times New Roman" pitchFamily="18" charset="0"/>
              </a:rPr>
              <a:t>/G</a:t>
            </a:r>
          </a:p>
        </p:txBody>
      </p:sp>
      <p:sp>
        <p:nvSpPr>
          <p:cNvPr id="491527" name="Text Box 7"/>
          <p:cNvSpPr txBox="1">
            <a:spLocks noChangeArrowheads="1"/>
          </p:cNvSpPr>
          <p:nvPr/>
        </p:nvSpPr>
        <p:spPr bwMode="ltGray">
          <a:xfrm>
            <a:off x="5410200" y="4219575"/>
            <a:ext cx="2895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  <a:latin typeface="Times New Roman" pitchFamily="18" charset="0"/>
              </a:rPr>
              <a:t>U</a:t>
            </a:r>
            <a:r>
              <a:rPr lang="en-US" altLang="zh-CN" sz="3600" b="1" baseline="-25000">
                <a:solidFill>
                  <a:srgbClr val="FF0000"/>
                </a:solidFill>
                <a:latin typeface="Times New Roman" pitchFamily="18" charset="0"/>
              </a:rPr>
              <a:t>AB</a:t>
            </a:r>
            <a:r>
              <a:rPr lang="en-US" altLang="zh-CN" sz="3600" b="1">
                <a:solidFill>
                  <a:srgbClr val="FF0000"/>
                </a:solidFill>
                <a:latin typeface="Times New Roman" pitchFamily="18" charset="0"/>
              </a:rPr>
              <a:t>=W</a:t>
            </a:r>
            <a:r>
              <a:rPr lang="en-US" altLang="zh-CN" sz="3600" b="1" baseline="-25000">
                <a:solidFill>
                  <a:srgbClr val="FF0000"/>
                </a:solidFill>
                <a:latin typeface="Times New Roman" pitchFamily="18" charset="0"/>
              </a:rPr>
              <a:t>AB</a:t>
            </a:r>
            <a:r>
              <a:rPr lang="en-US" altLang="zh-CN" sz="3600" b="1">
                <a:solidFill>
                  <a:srgbClr val="FF0000"/>
                </a:solidFill>
                <a:latin typeface="Times New Roman" pitchFamily="18" charset="0"/>
              </a:rPr>
              <a:t>/q</a:t>
            </a: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ltGray">
          <a:xfrm>
            <a:off x="228600" y="152400"/>
            <a:ext cx="2971800" cy="76200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4400" b="1">
                <a:solidFill>
                  <a:schemeClr val="bg1"/>
                </a:solidFill>
                <a:latin typeface="Times New Roman" pitchFamily="18" charset="0"/>
              </a:rPr>
              <a:t>说一说</a:t>
            </a:r>
          </a:p>
        </p:txBody>
      </p:sp>
      <p:sp>
        <p:nvSpPr>
          <p:cNvPr id="491529" name="Text Box 9"/>
          <p:cNvSpPr txBox="1">
            <a:spLocks noChangeArrowheads="1"/>
          </p:cNvSpPr>
          <p:nvPr/>
        </p:nvSpPr>
        <p:spPr bwMode="ltGray">
          <a:xfrm>
            <a:off x="1295400" y="5089525"/>
            <a:ext cx="6705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000" b="1">
                <a:solidFill>
                  <a:srgbClr val="3333FF"/>
                </a:solidFill>
                <a:latin typeface="Times New Roman" pitchFamily="18" charset="0"/>
              </a:rPr>
              <a:t>思考：若移动的是</a:t>
            </a:r>
            <a:r>
              <a:rPr lang="zh-CN" altLang="en-US" sz="4000" b="1">
                <a:solidFill>
                  <a:srgbClr val="FF0000"/>
                </a:solidFill>
                <a:latin typeface="Times New Roman" pitchFamily="18" charset="0"/>
              </a:rPr>
              <a:t>负</a:t>
            </a:r>
            <a:r>
              <a:rPr lang="zh-CN" altLang="en-US" sz="4000" b="1">
                <a:solidFill>
                  <a:srgbClr val="3333FF"/>
                </a:solidFill>
                <a:latin typeface="Times New Roman" pitchFamily="18" charset="0"/>
              </a:rPr>
              <a:t>电荷呢？</a:t>
            </a:r>
            <a:endParaRPr lang="en-US" altLang="zh-CN" sz="4000" b="1">
              <a:solidFill>
                <a:srgbClr val="3333FF"/>
              </a:solidFill>
              <a:latin typeface="Times New Roman" pitchFamily="18" charset="0"/>
            </a:endParaRPr>
          </a:p>
        </p:txBody>
      </p:sp>
      <p:sp>
        <p:nvSpPr>
          <p:cNvPr id="491530" name="Text Box 10"/>
          <p:cNvSpPr txBox="1">
            <a:spLocks noChangeArrowheads="1"/>
          </p:cNvSpPr>
          <p:nvPr/>
        </p:nvSpPr>
        <p:spPr bwMode="ltGray">
          <a:xfrm>
            <a:off x="685800" y="5029200"/>
            <a:ext cx="78486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000" b="1">
                <a:solidFill>
                  <a:srgbClr val="3333FF"/>
                </a:solidFill>
                <a:latin typeface="Times New Roman" pitchFamily="18" charset="0"/>
              </a:rPr>
              <a:t>答：电荷量为1</a:t>
            </a:r>
            <a:r>
              <a:rPr lang="en-US" altLang="zh-CN" sz="4000" b="1">
                <a:solidFill>
                  <a:srgbClr val="3333FF"/>
                </a:solidFill>
                <a:latin typeface="Times New Roman" pitchFamily="18" charset="0"/>
              </a:rPr>
              <a:t>C</a:t>
            </a:r>
            <a:r>
              <a:rPr lang="zh-CN" altLang="en-US" sz="4000" b="1">
                <a:solidFill>
                  <a:srgbClr val="3333FF"/>
                </a:solidFill>
                <a:latin typeface="Times New Roman" pitchFamily="18" charset="0"/>
              </a:rPr>
              <a:t>的</a:t>
            </a:r>
            <a:r>
              <a:rPr lang="zh-CN" altLang="en-US" sz="4000" b="1">
                <a:solidFill>
                  <a:srgbClr val="FF0000"/>
                </a:solidFill>
                <a:latin typeface="Times New Roman" pitchFamily="18" charset="0"/>
              </a:rPr>
              <a:t>负</a:t>
            </a:r>
            <a:r>
              <a:rPr lang="zh-CN" altLang="en-US" sz="4000" b="1">
                <a:solidFill>
                  <a:srgbClr val="3333FF"/>
                </a:solidFill>
                <a:latin typeface="Times New Roman" pitchFamily="18" charset="0"/>
              </a:rPr>
              <a:t>电荷从</a:t>
            </a:r>
            <a:r>
              <a:rPr lang="en-US" altLang="zh-CN" sz="4000" b="1">
                <a:solidFill>
                  <a:srgbClr val="3333FF"/>
                </a:solidFill>
                <a:latin typeface="Times New Roman" pitchFamily="18" charset="0"/>
              </a:rPr>
              <a:t>A</a:t>
            </a:r>
            <a:r>
              <a:rPr lang="zh-CN" altLang="en-US" sz="4000" b="1">
                <a:solidFill>
                  <a:srgbClr val="3333FF"/>
                </a:solidFill>
                <a:latin typeface="Times New Roman" pitchFamily="18" charset="0"/>
              </a:rPr>
              <a:t>点移动到</a:t>
            </a:r>
            <a:r>
              <a:rPr lang="en-US" altLang="zh-CN" sz="4000" b="1">
                <a:solidFill>
                  <a:srgbClr val="3333FF"/>
                </a:solidFill>
                <a:latin typeface="Times New Roman" pitchFamily="18" charset="0"/>
              </a:rPr>
              <a:t>B</a:t>
            </a:r>
            <a:r>
              <a:rPr lang="zh-CN" altLang="en-US" sz="4000" b="1">
                <a:solidFill>
                  <a:srgbClr val="3333FF"/>
                </a:solidFill>
                <a:latin typeface="Times New Roman" pitchFamily="18" charset="0"/>
              </a:rPr>
              <a:t>点</a:t>
            </a:r>
            <a:r>
              <a:rPr lang="zh-CN" altLang="en-US" sz="4000" b="1">
                <a:solidFill>
                  <a:srgbClr val="FF0000"/>
                </a:solidFill>
                <a:latin typeface="Times New Roman" pitchFamily="18" charset="0"/>
              </a:rPr>
              <a:t>克服</a:t>
            </a:r>
            <a:r>
              <a:rPr lang="zh-CN" altLang="en-US" sz="4000" b="1">
                <a:solidFill>
                  <a:srgbClr val="3333FF"/>
                </a:solidFill>
                <a:latin typeface="Times New Roman" pitchFamily="18" charset="0"/>
              </a:rPr>
              <a:t>电场力做功为3</a:t>
            </a:r>
            <a:r>
              <a:rPr lang="en-US" altLang="zh-CN" sz="4000" b="1">
                <a:solidFill>
                  <a:srgbClr val="3333FF"/>
                </a:solidFill>
                <a:latin typeface="Times New Roman" pitchFamily="18" charset="0"/>
              </a:rPr>
              <a:t>J。</a:t>
            </a:r>
            <a:endParaRPr lang="en-US" altLang="zh-CN" sz="4000" b="1" baseline="-25000">
              <a:solidFill>
                <a:srgbClr val="3333FF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25" grpId="0" autoUpdateAnimBg="0"/>
      <p:bldP spid="491527" grpId="0" autoUpdateAnimBg="0"/>
      <p:bldP spid="491529" grpId="0" autoUpdateAnimBg="0"/>
      <p:bldP spid="49153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ltGray">
          <a:xfrm>
            <a:off x="228600" y="152400"/>
            <a:ext cx="868680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600" b="1">
                <a:solidFill>
                  <a:srgbClr val="000000"/>
                </a:solidFill>
                <a:latin typeface="Times New Roman" pitchFamily="18" charset="0"/>
              </a:rPr>
              <a:t>【例题1】将一个电量为－2×10</a:t>
            </a:r>
            <a:r>
              <a:rPr kumimoji="1" lang="zh-CN" altLang="en-US" sz="3600" b="1" baseline="30000">
                <a:solidFill>
                  <a:srgbClr val="000000"/>
                </a:solidFill>
                <a:latin typeface="Times New Roman" pitchFamily="18" charset="0"/>
              </a:rPr>
              <a:t>-9</a:t>
            </a:r>
            <a:r>
              <a:rPr kumimoji="1" lang="en-US" altLang="zh-CN" sz="3600" b="1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kumimoji="1" lang="zh-CN" altLang="en-US" sz="3600" b="1">
                <a:solidFill>
                  <a:srgbClr val="000000"/>
                </a:solidFill>
                <a:latin typeface="Times New Roman" pitchFamily="18" charset="0"/>
              </a:rPr>
              <a:t>的点电荷从电场中的</a:t>
            </a:r>
            <a:r>
              <a:rPr kumimoji="1" lang="en-US" altLang="zh-CN" sz="3600" b="1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kumimoji="1" lang="zh-CN" altLang="en-US" sz="3600" b="1">
                <a:solidFill>
                  <a:srgbClr val="000000"/>
                </a:solidFill>
                <a:latin typeface="Times New Roman" pitchFamily="18" charset="0"/>
              </a:rPr>
              <a:t> 点移到</a:t>
            </a:r>
            <a:r>
              <a:rPr kumimoji="1" lang="en-US" altLang="zh-CN" sz="3600" b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kumimoji="1" lang="zh-CN" altLang="en-US" sz="3600" b="1">
                <a:solidFill>
                  <a:srgbClr val="000000"/>
                </a:solidFill>
                <a:latin typeface="Times New Roman" pitchFamily="18" charset="0"/>
              </a:rPr>
              <a:t>点，需克服电场力做功1.4×10</a:t>
            </a:r>
            <a:r>
              <a:rPr kumimoji="1" lang="zh-CN" altLang="en-US" sz="3600" b="1" baseline="30000">
                <a:solidFill>
                  <a:srgbClr val="000000"/>
                </a:solidFill>
                <a:latin typeface="Times New Roman" pitchFamily="18" charset="0"/>
              </a:rPr>
              <a:t>－8</a:t>
            </a:r>
            <a:r>
              <a:rPr kumimoji="1" lang="en-US" altLang="zh-CN" sz="3600" b="1">
                <a:solidFill>
                  <a:srgbClr val="000000"/>
                </a:solidFill>
                <a:latin typeface="Times New Roman" pitchFamily="18" charset="0"/>
              </a:rPr>
              <a:t>J， M 、N</a:t>
            </a:r>
            <a:r>
              <a:rPr kumimoji="1" lang="zh-CN" altLang="en-US" sz="3600" b="1">
                <a:solidFill>
                  <a:srgbClr val="000000"/>
                </a:solidFill>
                <a:latin typeface="Times New Roman" pitchFamily="18" charset="0"/>
              </a:rPr>
              <a:t>两点间的电势差</a:t>
            </a:r>
            <a:r>
              <a:rPr kumimoji="1" lang="en-US" altLang="zh-CN" sz="3600" b="1" baseline="-250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3600" b="1">
                <a:solidFill>
                  <a:srgbClr val="000000"/>
                </a:solidFill>
                <a:latin typeface="Times New Roman" pitchFamily="18" charset="0"/>
              </a:rPr>
              <a:t>U</a:t>
            </a:r>
            <a:r>
              <a:rPr kumimoji="1" lang="en-US" altLang="zh-CN" sz="3600" b="1" baseline="-25000">
                <a:solidFill>
                  <a:srgbClr val="000000"/>
                </a:solidFill>
                <a:latin typeface="Times New Roman" pitchFamily="18" charset="0"/>
              </a:rPr>
              <a:t>MN</a:t>
            </a:r>
            <a:r>
              <a:rPr kumimoji="1" lang="zh-CN" altLang="en-US" sz="3600" b="1">
                <a:solidFill>
                  <a:srgbClr val="000000"/>
                </a:solidFill>
                <a:latin typeface="Times New Roman" pitchFamily="18" charset="0"/>
              </a:rPr>
              <a:t>为多少？若将该电荷从</a:t>
            </a:r>
            <a:r>
              <a:rPr kumimoji="1" lang="en-US" altLang="zh-CN" sz="3600" b="1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kumimoji="1" lang="zh-CN" altLang="en-US" sz="3600" b="1">
                <a:solidFill>
                  <a:srgbClr val="000000"/>
                </a:solidFill>
                <a:latin typeface="Times New Roman" pitchFamily="18" charset="0"/>
              </a:rPr>
              <a:t>移到</a:t>
            </a:r>
            <a:r>
              <a:rPr kumimoji="1" lang="en-US" altLang="zh-CN" sz="3600" b="1">
                <a:solidFill>
                  <a:srgbClr val="000000"/>
                </a:solidFill>
                <a:latin typeface="Times New Roman" pitchFamily="18" charset="0"/>
              </a:rPr>
              <a:t>N，</a:t>
            </a:r>
            <a:r>
              <a:rPr kumimoji="1" lang="zh-CN" altLang="en-US" sz="3600" b="1">
                <a:solidFill>
                  <a:srgbClr val="000000"/>
                </a:solidFill>
                <a:latin typeface="Times New Roman" pitchFamily="18" charset="0"/>
              </a:rPr>
              <a:t>电场力做什么功？</a:t>
            </a:r>
            <a:r>
              <a:rPr kumimoji="1" lang="en-US" altLang="zh-CN" sz="3600" b="1">
                <a:solidFill>
                  <a:srgbClr val="000000"/>
                </a:solidFill>
                <a:latin typeface="Times New Roman" pitchFamily="18" charset="0"/>
              </a:rPr>
              <a:t>U</a:t>
            </a:r>
            <a:r>
              <a:rPr kumimoji="1" lang="en-US" altLang="zh-CN" sz="3600" b="1" baseline="-25000">
                <a:solidFill>
                  <a:srgbClr val="000000"/>
                </a:solidFill>
                <a:latin typeface="Times New Roman" pitchFamily="18" charset="0"/>
              </a:rPr>
              <a:t>NM</a:t>
            </a:r>
            <a:r>
              <a:rPr kumimoji="1" lang="zh-CN" altLang="en-US" sz="3600" b="1">
                <a:solidFill>
                  <a:srgbClr val="000000"/>
                </a:solidFill>
                <a:latin typeface="Times New Roman" pitchFamily="18" charset="0"/>
              </a:rPr>
              <a:t>为多少？</a:t>
            </a:r>
          </a:p>
        </p:txBody>
      </p:sp>
      <p:sp>
        <p:nvSpPr>
          <p:cNvPr id="492547" name="Text Box 3"/>
          <p:cNvSpPr txBox="1">
            <a:spLocks noChangeArrowheads="1"/>
          </p:cNvSpPr>
          <p:nvPr/>
        </p:nvSpPr>
        <p:spPr bwMode="ltGray">
          <a:xfrm>
            <a:off x="152400" y="3013075"/>
            <a:ext cx="57150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>
                <a:solidFill>
                  <a:srgbClr val="3333FF"/>
                </a:solidFill>
                <a:latin typeface="Times New Roman" pitchFamily="18" charset="0"/>
              </a:rPr>
              <a:t>解：由电势差的定义式可知</a:t>
            </a:r>
            <a:r>
              <a:rPr lang="en-US" altLang="zh-CN" sz="3600" b="1">
                <a:solidFill>
                  <a:srgbClr val="3333FF"/>
                </a:solidFill>
                <a:latin typeface="Times New Roman" pitchFamily="18" charset="0"/>
              </a:rPr>
              <a:t>     	U</a:t>
            </a:r>
            <a:r>
              <a:rPr lang="en-US" altLang="zh-CN" sz="3600" b="1" baseline="-25000">
                <a:solidFill>
                  <a:srgbClr val="3333FF"/>
                </a:solidFill>
                <a:latin typeface="Times New Roman" pitchFamily="18" charset="0"/>
              </a:rPr>
              <a:t>MN</a:t>
            </a:r>
            <a:r>
              <a:rPr lang="en-US" altLang="zh-CN" sz="3600" b="1">
                <a:solidFill>
                  <a:srgbClr val="3333FF"/>
                </a:solidFill>
                <a:latin typeface="Times New Roman" pitchFamily="18" charset="0"/>
              </a:rPr>
              <a:t>=W</a:t>
            </a:r>
            <a:r>
              <a:rPr lang="en-US" altLang="zh-CN" sz="3600" b="1" baseline="-25000">
                <a:solidFill>
                  <a:srgbClr val="3333FF"/>
                </a:solidFill>
                <a:latin typeface="Times New Roman" pitchFamily="18" charset="0"/>
              </a:rPr>
              <a:t>MN</a:t>
            </a:r>
            <a:r>
              <a:rPr lang="en-US" altLang="zh-CN" sz="3600" b="1">
                <a:solidFill>
                  <a:srgbClr val="3333FF"/>
                </a:solidFill>
                <a:latin typeface="Times New Roman" pitchFamily="18" charset="0"/>
              </a:rPr>
              <a:t>/q</a:t>
            </a:r>
            <a:endParaRPr kumimoji="1" lang="en-US" altLang="zh-CN" sz="3600" b="1">
              <a:solidFill>
                <a:srgbClr val="3333FF"/>
              </a:solidFill>
              <a:latin typeface="Times New Roman" pitchFamily="18" charset="0"/>
            </a:endParaRPr>
          </a:p>
        </p:txBody>
      </p:sp>
      <p:sp>
        <p:nvSpPr>
          <p:cNvPr id="492548" name="Text Box 4"/>
          <p:cNvSpPr txBox="1">
            <a:spLocks noChangeArrowheads="1"/>
          </p:cNvSpPr>
          <p:nvPr/>
        </p:nvSpPr>
        <p:spPr bwMode="ltGray">
          <a:xfrm>
            <a:off x="4800600" y="5105400"/>
            <a:ext cx="2514600" cy="617538"/>
          </a:xfrm>
          <a:prstGeom prst="rect">
            <a:avLst/>
          </a:prstGeom>
          <a:noFill/>
          <a:ln w="38100">
            <a:solidFill>
              <a:srgbClr val="00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</a:rPr>
              <a:t>U</a:t>
            </a:r>
            <a:r>
              <a:rPr lang="en-US" altLang="zh-CN" sz="3200" b="1" baseline="-25000">
                <a:solidFill>
                  <a:srgbClr val="FF0000"/>
                </a:solidFill>
                <a:latin typeface="Times New Roman" pitchFamily="18" charset="0"/>
              </a:rPr>
              <a:t>MN</a:t>
            </a: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</a:rPr>
              <a:t>=</a:t>
            </a:r>
            <a:r>
              <a:rPr kumimoji="1" lang="zh-CN" altLang="en-US" sz="3200" b="1">
                <a:solidFill>
                  <a:srgbClr val="FF0000"/>
                </a:solidFill>
                <a:latin typeface="Times New Roman" pitchFamily="18" charset="0"/>
              </a:rPr>
              <a:t>－</a:t>
            </a: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</a:rPr>
              <a:t>U</a:t>
            </a:r>
            <a:r>
              <a:rPr lang="en-US" altLang="zh-CN" sz="3200" b="1" baseline="-25000">
                <a:solidFill>
                  <a:srgbClr val="FF0000"/>
                </a:solidFill>
                <a:latin typeface="Times New Roman" pitchFamily="18" charset="0"/>
              </a:rPr>
              <a:t>NM</a:t>
            </a:r>
            <a:endParaRPr lang="zh-CN" altLang="en-US" sz="3200" b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492549" name="Text Box 5"/>
          <p:cNvSpPr txBox="1">
            <a:spLocks noChangeArrowheads="1"/>
          </p:cNvSpPr>
          <p:nvPr/>
        </p:nvSpPr>
        <p:spPr bwMode="ltGray">
          <a:xfrm>
            <a:off x="152400" y="5073650"/>
            <a:ext cx="5867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600" b="1">
                <a:solidFill>
                  <a:srgbClr val="3333FF"/>
                </a:solidFill>
                <a:latin typeface="Times New Roman" pitchFamily="18" charset="0"/>
              </a:rPr>
              <a:t>	</a:t>
            </a:r>
            <a:r>
              <a:rPr lang="en-US" altLang="zh-CN" sz="3600" b="1">
                <a:solidFill>
                  <a:srgbClr val="3333FF"/>
                </a:solidFill>
                <a:latin typeface="Times New Roman" pitchFamily="18" charset="0"/>
              </a:rPr>
              <a:t>U</a:t>
            </a:r>
            <a:r>
              <a:rPr lang="en-US" altLang="zh-CN" sz="3600" b="1" baseline="-25000">
                <a:solidFill>
                  <a:srgbClr val="3333FF"/>
                </a:solidFill>
                <a:latin typeface="Times New Roman" pitchFamily="18" charset="0"/>
              </a:rPr>
              <a:t>NM</a:t>
            </a:r>
            <a:r>
              <a:rPr lang="en-US" altLang="zh-CN" sz="3600" b="1">
                <a:solidFill>
                  <a:srgbClr val="3333FF"/>
                </a:solidFill>
                <a:latin typeface="Times New Roman" pitchFamily="18" charset="0"/>
              </a:rPr>
              <a:t>=W</a:t>
            </a:r>
            <a:r>
              <a:rPr lang="en-US" altLang="zh-CN" sz="3600" b="1" baseline="-25000">
                <a:solidFill>
                  <a:srgbClr val="3333FF"/>
                </a:solidFill>
                <a:latin typeface="Times New Roman" pitchFamily="18" charset="0"/>
              </a:rPr>
              <a:t>NM</a:t>
            </a:r>
            <a:r>
              <a:rPr lang="en-US" altLang="zh-CN" sz="3600" b="1">
                <a:solidFill>
                  <a:srgbClr val="3333FF"/>
                </a:solidFill>
                <a:latin typeface="Times New Roman" pitchFamily="18" charset="0"/>
              </a:rPr>
              <a:t>/q</a:t>
            </a:r>
          </a:p>
        </p:txBody>
      </p:sp>
      <p:sp>
        <p:nvSpPr>
          <p:cNvPr id="492550" name="Text Box 6"/>
          <p:cNvSpPr txBox="1">
            <a:spLocks noChangeArrowheads="1"/>
          </p:cNvSpPr>
          <p:nvPr/>
        </p:nvSpPr>
        <p:spPr bwMode="ltGray">
          <a:xfrm>
            <a:off x="1752600" y="4419600"/>
            <a:ext cx="7239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b="1">
                <a:solidFill>
                  <a:srgbClr val="3333FF"/>
                </a:solidFill>
                <a:latin typeface="Times New Roman" pitchFamily="18" charset="0"/>
              </a:rPr>
              <a:t>=(</a:t>
            </a:r>
            <a:r>
              <a:rPr kumimoji="1" lang="zh-CN" altLang="en-US" sz="3600" b="1">
                <a:solidFill>
                  <a:srgbClr val="FF0000"/>
                </a:solidFill>
                <a:latin typeface="Times New Roman" pitchFamily="18" charset="0"/>
              </a:rPr>
              <a:t>－</a:t>
            </a:r>
            <a:r>
              <a:rPr kumimoji="1" lang="zh-CN" altLang="en-US" sz="3600" b="1">
                <a:solidFill>
                  <a:srgbClr val="3333FF"/>
                </a:solidFill>
                <a:latin typeface="Times New Roman" pitchFamily="18" charset="0"/>
              </a:rPr>
              <a:t>1.4×10</a:t>
            </a:r>
            <a:r>
              <a:rPr kumimoji="1" lang="zh-CN" altLang="en-US" sz="3600" b="1" baseline="30000">
                <a:solidFill>
                  <a:srgbClr val="3333FF"/>
                </a:solidFill>
                <a:latin typeface="Times New Roman" pitchFamily="18" charset="0"/>
              </a:rPr>
              <a:t>－8 </a:t>
            </a:r>
            <a:r>
              <a:rPr kumimoji="1" lang="en-US" altLang="zh-CN" sz="3600" b="1">
                <a:solidFill>
                  <a:srgbClr val="3333FF"/>
                </a:solidFill>
                <a:latin typeface="Times New Roman" pitchFamily="18" charset="0"/>
              </a:rPr>
              <a:t>J</a:t>
            </a:r>
            <a:r>
              <a:rPr kumimoji="1" lang="zh-CN" altLang="en-US" sz="3600" b="1" baseline="30000">
                <a:solidFill>
                  <a:srgbClr val="3333FF"/>
                </a:solidFill>
                <a:latin typeface="Times New Roman" pitchFamily="18" charset="0"/>
              </a:rPr>
              <a:t> </a:t>
            </a:r>
            <a:r>
              <a:rPr kumimoji="1" lang="zh-CN" altLang="en-US" sz="3600" b="1">
                <a:solidFill>
                  <a:srgbClr val="3333FF"/>
                </a:solidFill>
                <a:latin typeface="Times New Roman" pitchFamily="18" charset="0"/>
              </a:rPr>
              <a:t>)/(</a:t>
            </a:r>
            <a:r>
              <a:rPr kumimoji="1" lang="zh-CN" altLang="en-US" sz="3600" b="1">
                <a:solidFill>
                  <a:srgbClr val="FF0000"/>
                </a:solidFill>
                <a:latin typeface="Times New Roman" pitchFamily="18" charset="0"/>
              </a:rPr>
              <a:t>－</a:t>
            </a:r>
            <a:r>
              <a:rPr kumimoji="1" lang="zh-CN" altLang="en-US" sz="3600" b="1">
                <a:solidFill>
                  <a:srgbClr val="3333FF"/>
                </a:solidFill>
                <a:latin typeface="Times New Roman" pitchFamily="18" charset="0"/>
              </a:rPr>
              <a:t>2×10</a:t>
            </a:r>
            <a:r>
              <a:rPr kumimoji="1" lang="zh-CN" altLang="en-US" sz="3600" b="1" baseline="30000">
                <a:solidFill>
                  <a:srgbClr val="3333FF"/>
                </a:solidFill>
                <a:latin typeface="Times New Roman" pitchFamily="18" charset="0"/>
              </a:rPr>
              <a:t>-9</a:t>
            </a:r>
            <a:r>
              <a:rPr kumimoji="1" lang="en-US" altLang="zh-CN" sz="3600" b="1">
                <a:solidFill>
                  <a:srgbClr val="3333FF"/>
                </a:solidFill>
                <a:latin typeface="Times New Roman" pitchFamily="18" charset="0"/>
              </a:rPr>
              <a:t>C)=7V             </a:t>
            </a:r>
          </a:p>
        </p:txBody>
      </p:sp>
      <p:sp>
        <p:nvSpPr>
          <p:cNvPr id="492551" name="Text Box 7"/>
          <p:cNvSpPr txBox="1">
            <a:spLocks noChangeArrowheads="1"/>
          </p:cNvSpPr>
          <p:nvPr/>
        </p:nvSpPr>
        <p:spPr bwMode="ltGray">
          <a:xfrm>
            <a:off x="1905000" y="5791200"/>
            <a:ext cx="7010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b="1">
                <a:solidFill>
                  <a:srgbClr val="3333FF"/>
                </a:solidFill>
                <a:latin typeface="Times New Roman" pitchFamily="18" charset="0"/>
              </a:rPr>
              <a:t>=(</a:t>
            </a:r>
            <a:r>
              <a:rPr kumimoji="1" lang="zh-CN" altLang="en-US" sz="3600" b="1">
                <a:solidFill>
                  <a:srgbClr val="3333FF"/>
                </a:solidFill>
                <a:latin typeface="Times New Roman" pitchFamily="18" charset="0"/>
              </a:rPr>
              <a:t>1.4×10</a:t>
            </a:r>
            <a:r>
              <a:rPr kumimoji="1" lang="zh-CN" altLang="en-US" sz="3600" b="1" baseline="30000">
                <a:solidFill>
                  <a:srgbClr val="3333FF"/>
                </a:solidFill>
                <a:latin typeface="Times New Roman" pitchFamily="18" charset="0"/>
              </a:rPr>
              <a:t>－8 </a:t>
            </a:r>
            <a:r>
              <a:rPr kumimoji="1" lang="en-US" altLang="zh-CN" sz="3600" b="1">
                <a:solidFill>
                  <a:srgbClr val="3333FF"/>
                </a:solidFill>
                <a:latin typeface="Times New Roman" pitchFamily="18" charset="0"/>
              </a:rPr>
              <a:t>J</a:t>
            </a:r>
            <a:r>
              <a:rPr kumimoji="1" lang="zh-CN" altLang="en-US" sz="3600" b="1" baseline="30000">
                <a:solidFill>
                  <a:srgbClr val="3333FF"/>
                </a:solidFill>
                <a:latin typeface="Times New Roman" pitchFamily="18" charset="0"/>
              </a:rPr>
              <a:t> </a:t>
            </a:r>
            <a:r>
              <a:rPr kumimoji="1" lang="zh-CN" altLang="en-US" sz="3600" b="1">
                <a:solidFill>
                  <a:srgbClr val="3333FF"/>
                </a:solidFill>
                <a:latin typeface="Times New Roman" pitchFamily="18" charset="0"/>
              </a:rPr>
              <a:t>)/(</a:t>
            </a:r>
            <a:r>
              <a:rPr kumimoji="1" lang="zh-CN" altLang="en-US" sz="3600" b="1">
                <a:solidFill>
                  <a:srgbClr val="FF0000"/>
                </a:solidFill>
                <a:latin typeface="Times New Roman" pitchFamily="18" charset="0"/>
              </a:rPr>
              <a:t>－</a:t>
            </a:r>
            <a:r>
              <a:rPr kumimoji="1" lang="zh-CN" altLang="en-US" sz="3600" b="1">
                <a:solidFill>
                  <a:srgbClr val="3333FF"/>
                </a:solidFill>
                <a:latin typeface="Times New Roman" pitchFamily="18" charset="0"/>
              </a:rPr>
              <a:t>2×10</a:t>
            </a:r>
            <a:r>
              <a:rPr kumimoji="1" lang="zh-CN" altLang="en-US" sz="3600" b="1" baseline="30000">
                <a:solidFill>
                  <a:srgbClr val="3333FF"/>
                </a:solidFill>
                <a:latin typeface="Times New Roman" pitchFamily="18" charset="0"/>
              </a:rPr>
              <a:t>-9</a:t>
            </a:r>
            <a:r>
              <a:rPr kumimoji="1" lang="en-US" altLang="zh-CN" sz="3600" b="1">
                <a:solidFill>
                  <a:srgbClr val="3333FF"/>
                </a:solidFill>
                <a:latin typeface="Times New Roman" pitchFamily="18" charset="0"/>
              </a:rPr>
              <a:t>C)=-7V </a:t>
            </a:r>
          </a:p>
        </p:txBody>
      </p:sp>
      <p:sp>
        <p:nvSpPr>
          <p:cNvPr id="492552" name="Text Box 8"/>
          <p:cNvSpPr txBox="1">
            <a:spLocks noChangeArrowheads="1"/>
          </p:cNvSpPr>
          <p:nvPr/>
        </p:nvSpPr>
        <p:spPr bwMode="ltGray">
          <a:xfrm>
            <a:off x="6096000" y="2903538"/>
            <a:ext cx="2438400" cy="1592262"/>
          </a:xfrm>
          <a:prstGeom prst="rect">
            <a:avLst/>
          </a:prstGeom>
          <a:noFill/>
          <a:ln w="38100">
            <a:solidFill>
              <a:srgbClr val="00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  <a:latin typeface="Times New Roman" pitchFamily="18" charset="0"/>
              </a:rPr>
              <a:t>将</a:t>
            </a: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</a:rPr>
              <a:t>W</a:t>
            </a:r>
            <a:r>
              <a:rPr lang="zh-CN" altLang="en-US" sz="3200" b="1">
                <a:solidFill>
                  <a:srgbClr val="FF0000"/>
                </a:solidFill>
                <a:latin typeface="Times New Roman" pitchFamily="18" charset="0"/>
              </a:rPr>
              <a:t>和</a:t>
            </a: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</a:rPr>
              <a:t>q</a:t>
            </a:r>
            <a:r>
              <a:rPr lang="zh-CN" altLang="en-US" sz="3200" b="1">
                <a:solidFill>
                  <a:srgbClr val="FF0000"/>
                </a:solidFill>
                <a:latin typeface="Times New Roman" pitchFamily="18" charset="0"/>
              </a:rPr>
              <a:t>的正负号代入计算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7" grpId="0" autoUpdateAnimBg="0"/>
      <p:bldP spid="492548" grpId="0" animBg="1" autoUpdateAnimBg="0"/>
      <p:bldP spid="492549" grpId="0" autoUpdateAnimBg="0"/>
      <p:bldP spid="492550" grpId="0" autoUpdateAnimBg="0"/>
      <p:bldP spid="492551" grpId="0" autoUpdateAnimBg="0"/>
      <p:bldP spid="492552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1267" name="Rectangle 3"/>
          <p:cNvSpPr>
            <a:spLocks noGrp="1" noRot="1" noChangeArrowheads="1"/>
          </p:cNvSpPr>
          <p:nvPr>
            <p:ph type="body" sz="half" idx="2"/>
          </p:nvPr>
        </p:nvSpPr>
        <p:spPr>
          <a:xfrm>
            <a:off x="4656138" y="1905000"/>
            <a:ext cx="4186237" cy="4194175"/>
          </a:xfrm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graphicFrame>
        <p:nvGraphicFramePr>
          <p:cNvPr id="11268" name="Object 4"/>
          <p:cNvGraphicFramePr>
            <a:graphicFrameLocks noChangeAspect="1"/>
          </p:cNvGraphicFramePr>
          <p:nvPr>
            <p:ph type="body" sz="half" idx="1"/>
          </p:nvPr>
        </p:nvGraphicFramePr>
        <p:xfrm>
          <a:off x="817563" y="685800"/>
          <a:ext cx="7640637" cy="541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位图图像" r:id="rId3" imgW="3266667" imgH="3790476" progId="Paint.Picture">
                  <p:embed/>
                </p:oleObj>
              </mc:Choice>
              <mc:Fallback>
                <p:oleObj name="位图图像" r:id="rId3" imgW="3266667" imgH="3790476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817563" y="685800"/>
                        <a:ext cx="7640637" cy="541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诗情画意">
  <a:themeElements>
    <a:clrScheme name="诗情画意 1">
      <a:dk1>
        <a:srgbClr val="007A77"/>
      </a:dk1>
      <a:lt1>
        <a:srgbClr val="FFFFFF"/>
      </a:lt1>
      <a:dk2>
        <a:srgbClr val="003399"/>
      </a:dk2>
      <a:lt2>
        <a:srgbClr val="C0C0C0"/>
      </a:lt2>
      <a:accent1>
        <a:srgbClr val="EBF7FF"/>
      </a:accent1>
      <a:accent2>
        <a:srgbClr val="3366FF"/>
      </a:accent2>
      <a:accent3>
        <a:srgbClr val="FFFFFF"/>
      </a:accent3>
      <a:accent4>
        <a:srgbClr val="006765"/>
      </a:accent4>
      <a:accent5>
        <a:srgbClr val="F3FAFF"/>
      </a:accent5>
      <a:accent6>
        <a:srgbClr val="2D5CE7"/>
      </a:accent6>
      <a:hlink>
        <a:srgbClr val="DC5900"/>
      </a:hlink>
      <a:folHlink>
        <a:srgbClr val="7979A5"/>
      </a:folHlink>
    </a:clrScheme>
    <a:fontScheme name="诗情画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诗情画意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2">
        <a:dk1>
          <a:srgbClr val="005FBE"/>
        </a:dk1>
        <a:lt1>
          <a:srgbClr val="FFFFDD"/>
        </a:lt1>
        <a:dk2>
          <a:srgbClr val="2C5884"/>
        </a:dk2>
        <a:lt2>
          <a:srgbClr val="C0C0C0"/>
        </a:lt2>
        <a:accent1>
          <a:srgbClr val="E9F7FF"/>
        </a:accent1>
        <a:accent2>
          <a:srgbClr val="F89400"/>
        </a:accent2>
        <a:accent3>
          <a:srgbClr val="FFFFEB"/>
        </a:accent3>
        <a:accent4>
          <a:srgbClr val="0050A2"/>
        </a:accent4>
        <a:accent5>
          <a:srgbClr val="F2FAFF"/>
        </a:accent5>
        <a:accent6>
          <a:srgbClr val="E18600"/>
        </a:accent6>
        <a:hlink>
          <a:srgbClr val="B20048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3">
        <a:dk1>
          <a:srgbClr val="5D5D8B"/>
        </a:dk1>
        <a:lt1>
          <a:srgbClr val="DAEADE"/>
        </a:lt1>
        <a:dk2>
          <a:srgbClr val="A25269"/>
        </a:dk2>
        <a:lt2>
          <a:srgbClr val="C0C0C0"/>
        </a:lt2>
        <a:accent1>
          <a:srgbClr val="FFFFDD"/>
        </a:accent1>
        <a:accent2>
          <a:srgbClr val="3399FF"/>
        </a:accent2>
        <a:accent3>
          <a:srgbClr val="EAF3EC"/>
        </a:accent3>
        <a:accent4>
          <a:srgbClr val="4E4E76"/>
        </a:accent4>
        <a:accent5>
          <a:srgbClr val="FFFFEB"/>
        </a:accent5>
        <a:accent6>
          <a:srgbClr val="2D8AE7"/>
        </a:accent6>
        <a:hlink>
          <a:srgbClr val="336699"/>
        </a:hlink>
        <a:folHlink>
          <a:srgbClr val="F08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4">
        <a:dk1>
          <a:srgbClr val="006666"/>
        </a:dk1>
        <a:lt1>
          <a:srgbClr val="CCECFF"/>
        </a:lt1>
        <a:dk2>
          <a:srgbClr val="336699"/>
        </a:dk2>
        <a:lt2>
          <a:srgbClr val="C0C0C0"/>
        </a:lt2>
        <a:accent1>
          <a:srgbClr val="FFFFCC"/>
        </a:accent1>
        <a:accent2>
          <a:srgbClr val="FF6600"/>
        </a:accent2>
        <a:accent3>
          <a:srgbClr val="E2F4FF"/>
        </a:accent3>
        <a:accent4>
          <a:srgbClr val="005656"/>
        </a:accent4>
        <a:accent5>
          <a:srgbClr val="FFFFE2"/>
        </a:accent5>
        <a:accent6>
          <a:srgbClr val="E75C00"/>
        </a:accent6>
        <a:hlink>
          <a:srgbClr val="0066FF"/>
        </a:hlink>
        <a:folHlink>
          <a:srgbClr val="BE547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5">
        <a:dk1>
          <a:srgbClr val="0033CC"/>
        </a:dk1>
        <a:lt1>
          <a:srgbClr val="FFE9E9"/>
        </a:lt1>
        <a:dk2>
          <a:srgbClr val="000000"/>
        </a:dk2>
        <a:lt2>
          <a:srgbClr val="C0C0C0"/>
        </a:lt2>
        <a:accent1>
          <a:srgbClr val="D5E5DB"/>
        </a:accent1>
        <a:accent2>
          <a:srgbClr val="3366FF"/>
        </a:accent2>
        <a:accent3>
          <a:srgbClr val="FFF2F2"/>
        </a:accent3>
        <a:accent4>
          <a:srgbClr val="002AAE"/>
        </a:accent4>
        <a:accent5>
          <a:srgbClr val="E7F0EA"/>
        </a:accent5>
        <a:accent6>
          <a:srgbClr val="2D5CE7"/>
        </a:accent6>
        <a:hlink>
          <a:srgbClr val="FF990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6">
        <a:dk1>
          <a:srgbClr val="336699"/>
        </a:dk1>
        <a:lt1>
          <a:srgbClr val="F4E9E0"/>
        </a:lt1>
        <a:dk2>
          <a:srgbClr val="DC5900"/>
        </a:dk2>
        <a:lt2>
          <a:srgbClr val="C0C0C0"/>
        </a:lt2>
        <a:accent1>
          <a:srgbClr val="E4E4E4"/>
        </a:accent1>
        <a:accent2>
          <a:srgbClr val="3399FF"/>
        </a:accent2>
        <a:accent3>
          <a:srgbClr val="F8F2ED"/>
        </a:accent3>
        <a:accent4>
          <a:srgbClr val="2A5682"/>
        </a:accent4>
        <a:accent5>
          <a:srgbClr val="EFEFEF"/>
        </a:accent5>
        <a:accent6>
          <a:srgbClr val="2D8AE7"/>
        </a:accent6>
        <a:hlink>
          <a:srgbClr val="CC0066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7">
        <a:dk1>
          <a:srgbClr val="CC3300"/>
        </a:dk1>
        <a:lt1>
          <a:srgbClr val="E5E5FF"/>
        </a:lt1>
        <a:dk2>
          <a:srgbClr val="565680"/>
        </a:dk2>
        <a:lt2>
          <a:srgbClr val="C0C0C0"/>
        </a:lt2>
        <a:accent1>
          <a:srgbClr val="E6E4EC"/>
        </a:accent1>
        <a:accent2>
          <a:srgbClr val="0066CC"/>
        </a:accent2>
        <a:accent3>
          <a:srgbClr val="F0F0FF"/>
        </a:accent3>
        <a:accent4>
          <a:srgbClr val="AE2A00"/>
        </a:accent4>
        <a:accent5>
          <a:srgbClr val="F0EFF4"/>
        </a:accent5>
        <a:accent6>
          <a:srgbClr val="005CB9"/>
        </a:accent6>
        <a:hlink>
          <a:srgbClr val="008080"/>
        </a:hlink>
        <a:folHlink>
          <a:srgbClr val="7B7B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8">
        <a:dk1>
          <a:srgbClr val="000099"/>
        </a:dk1>
        <a:lt1>
          <a:srgbClr val="FFE2C5"/>
        </a:lt1>
        <a:dk2>
          <a:srgbClr val="007D7A"/>
        </a:dk2>
        <a:lt2>
          <a:srgbClr val="C0C0C0"/>
        </a:lt2>
        <a:accent1>
          <a:srgbClr val="EAEAEA"/>
        </a:accent1>
        <a:accent2>
          <a:srgbClr val="B26EB4"/>
        </a:accent2>
        <a:accent3>
          <a:srgbClr val="FFEEDF"/>
        </a:accent3>
        <a:accent4>
          <a:srgbClr val="000082"/>
        </a:accent4>
        <a:accent5>
          <a:srgbClr val="F3F3F3"/>
        </a:accent5>
        <a:accent6>
          <a:srgbClr val="A163A3"/>
        </a:accent6>
        <a:hlink>
          <a:srgbClr val="CC3300"/>
        </a:hlink>
        <a:folHlink>
          <a:srgbClr val="0088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CDESIGNL</Template>
  <TotalTime>272</TotalTime>
  <Words>1151</Words>
  <Application>Microsoft Office PowerPoint</Application>
  <PresentationFormat>全屏显示(4:3)</PresentationFormat>
  <Paragraphs>124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Arial</vt:lpstr>
      <vt:lpstr>宋体</vt:lpstr>
      <vt:lpstr>Wingdings</vt:lpstr>
      <vt:lpstr>Times New Roman</vt:lpstr>
      <vt:lpstr>隶书</vt:lpstr>
      <vt:lpstr>华文楷体</vt:lpstr>
      <vt:lpstr>新細明體</vt:lpstr>
      <vt:lpstr>Arial Unicode MS</vt:lpstr>
      <vt:lpstr>诗情画意</vt:lpstr>
      <vt:lpstr>位图图像</vt:lpstr>
      <vt:lpstr>BMP 图象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ks5u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教考资源</dc:title>
  <dc:subject>www.zxjkw.com</dc:subject>
  <dc:creator>中学教考网</dc:creator>
  <cp:keywords>教学 考试 资源平台</cp:keywords>
  <cp:lastModifiedBy>Administrator</cp:lastModifiedBy>
  <cp:revision>47</cp:revision>
  <dcterms:created xsi:type="dcterms:W3CDTF">1601-01-01T00:00:00Z</dcterms:created>
  <dcterms:modified xsi:type="dcterms:W3CDTF">2015-05-05T07:59:21Z</dcterms:modified>
</cp:coreProperties>
</file>