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3" r:id="rId1"/>
  </p:sldMasterIdLst>
  <p:notesMasterIdLst>
    <p:notesMasterId r:id="rId23"/>
  </p:notesMasterIdLst>
  <p:handoutMasterIdLst>
    <p:handoutMasterId r:id="rId24"/>
  </p:handoutMasterIdLst>
  <p:sldIdLst>
    <p:sldId id="295" r:id="rId2"/>
    <p:sldId id="518" r:id="rId3"/>
    <p:sldId id="506" r:id="rId4"/>
    <p:sldId id="507" r:id="rId5"/>
    <p:sldId id="509" r:id="rId6"/>
    <p:sldId id="510" r:id="rId7"/>
    <p:sldId id="519" r:id="rId8"/>
    <p:sldId id="520" r:id="rId9"/>
    <p:sldId id="521" r:id="rId10"/>
    <p:sldId id="522" r:id="rId11"/>
    <p:sldId id="523" r:id="rId12"/>
    <p:sldId id="524" r:id="rId13"/>
    <p:sldId id="525" r:id="rId14"/>
    <p:sldId id="512" r:id="rId15"/>
    <p:sldId id="526" r:id="rId16"/>
    <p:sldId id="527" r:id="rId17"/>
    <p:sldId id="528" r:id="rId18"/>
    <p:sldId id="529" r:id="rId19"/>
    <p:sldId id="531" r:id="rId20"/>
    <p:sldId id="530" r:id="rId21"/>
    <p:sldId id="292" r:id="rId22"/>
  </p:sldIdLst>
  <p:sldSz cx="9906000" cy="6858000" type="A4"/>
  <p:notesSz cx="6858000" cy="9144000"/>
  <p:defaultTextStyle>
    <a:defPPr>
      <a:defRPr lang="ja-JP"/>
    </a:defPPr>
    <a:lvl1pPr algn="l" rtl="0" fontAlgn="base">
      <a:spcBef>
        <a:spcPct val="50000"/>
      </a:spcBef>
      <a:spcAft>
        <a:spcPct val="0"/>
      </a:spcAft>
      <a:defRPr kumimoji="1" sz="3600" b="1" kern="1200">
        <a:solidFill>
          <a:schemeClr val="accent2"/>
        </a:solidFill>
        <a:latin typeface="Arial" charset="0"/>
        <a:ea typeface="华文中宋" pitchFamily="2" charset="-122"/>
        <a:cs typeface="+mn-cs"/>
      </a:defRPr>
    </a:lvl1pPr>
    <a:lvl2pPr marL="457200" algn="l" rtl="0" fontAlgn="base">
      <a:spcBef>
        <a:spcPct val="50000"/>
      </a:spcBef>
      <a:spcAft>
        <a:spcPct val="0"/>
      </a:spcAft>
      <a:defRPr kumimoji="1" sz="3600" b="1" kern="1200">
        <a:solidFill>
          <a:schemeClr val="accent2"/>
        </a:solidFill>
        <a:latin typeface="Arial" charset="0"/>
        <a:ea typeface="华文中宋" pitchFamily="2" charset="-122"/>
        <a:cs typeface="+mn-cs"/>
      </a:defRPr>
    </a:lvl2pPr>
    <a:lvl3pPr marL="914400" algn="l" rtl="0" fontAlgn="base">
      <a:spcBef>
        <a:spcPct val="50000"/>
      </a:spcBef>
      <a:spcAft>
        <a:spcPct val="0"/>
      </a:spcAft>
      <a:defRPr kumimoji="1" sz="3600" b="1" kern="1200">
        <a:solidFill>
          <a:schemeClr val="accent2"/>
        </a:solidFill>
        <a:latin typeface="Arial" charset="0"/>
        <a:ea typeface="华文中宋" pitchFamily="2" charset="-122"/>
        <a:cs typeface="+mn-cs"/>
      </a:defRPr>
    </a:lvl3pPr>
    <a:lvl4pPr marL="1371600" algn="l" rtl="0" fontAlgn="base">
      <a:spcBef>
        <a:spcPct val="50000"/>
      </a:spcBef>
      <a:spcAft>
        <a:spcPct val="0"/>
      </a:spcAft>
      <a:defRPr kumimoji="1" sz="3600" b="1" kern="1200">
        <a:solidFill>
          <a:schemeClr val="accent2"/>
        </a:solidFill>
        <a:latin typeface="Arial" charset="0"/>
        <a:ea typeface="华文中宋" pitchFamily="2" charset="-122"/>
        <a:cs typeface="+mn-cs"/>
      </a:defRPr>
    </a:lvl4pPr>
    <a:lvl5pPr marL="1828800" algn="l" rtl="0" fontAlgn="base">
      <a:spcBef>
        <a:spcPct val="50000"/>
      </a:spcBef>
      <a:spcAft>
        <a:spcPct val="0"/>
      </a:spcAft>
      <a:defRPr kumimoji="1" sz="3600" b="1" kern="1200">
        <a:solidFill>
          <a:schemeClr val="accent2"/>
        </a:solidFill>
        <a:latin typeface="Arial" charset="0"/>
        <a:ea typeface="华文中宋" pitchFamily="2" charset="-122"/>
        <a:cs typeface="+mn-cs"/>
      </a:defRPr>
    </a:lvl5pPr>
    <a:lvl6pPr marL="2286000" algn="l" defTabSz="914400" rtl="0" eaLnBrk="1" latinLnBrk="0" hangingPunct="1">
      <a:defRPr kumimoji="1" sz="3600" b="1" kern="1200">
        <a:solidFill>
          <a:schemeClr val="accent2"/>
        </a:solidFill>
        <a:latin typeface="Arial" charset="0"/>
        <a:ea typeface="华文中宋" pitchFamily="2" charset="-122"/>
        <a:cs typeface="+mn-cs"/>
      </a:defRPr>
    </a:lvl6pPr>
    <a:lvl7pPr marL="2743200" algn="l" defTabSz="914400" rtl="0" eaLnBrk="1" latinLnBrk="0" hangingPunct="1">
      <a:defRPr kumimoji="1" sz="3600" b="1" kern="1200">
        <a:solidFill>
          <a:schemeClr val="accent2"/>
        </a:solidFill>
        <a:latin typeface="Arial" charset="0"/>
        <a:ea typeface="华文中宋" pitchFamily="2" charset="-122"/>
        <a:cs typeface="+mn-cs"/>
      </a:defRPr>
    </a:lvl7pPr>
    <a:lvl8pPr marL="3200400" algn="l" defTabSz="914400" rtl="0" eaLnBrk="1" latinLnBrk="0" hangingPunct="1">
      <a:defRPr kumimoji="1" sz="3600" b="1" kern="1200">
        <a:solidFill>
          <a:schemeClr val="accent2"/>
        </a:solidFill>
        <a:latin typeface="Arial" charset="0"/>
        <a:ea typeface="华文中宋" pitchFamily="2" charset="-122"/>
        <a:cs typeface="+mn-cs"/>
      </a:defRPr>
    </a:lvl8pPr>
    <a:lvl9pPr marL="3657600" algn="l" defTabSz="914400" rtl="0" eaLnBrk="1" latinLnBrk="0" hangingPunct="1">
      <a:defRPr kumimoji="1" sz="3600" b="1" kern="1200">
        <a:solidFill>
          <a:schemeClr val="accent2"/>
        </a:solidFill>
        <a:latin typeface="Arial" charset="0"/>
        <a:ea typeface="华文中宋"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000000"/>
    <a:srgbClr val="FF0066"/>
    <a:srgbClr val="FF3300"/>
    <a:srgbClr val="6699FF"/>
    <a:srgbClr val="0000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41" autoAdjust="0"/>
    <p:restoredTop sz="94737" autoAdjust="0"/>
  </p:normalViewPr>
  <p:slideViewPr>
    <p:cSldViewPr>
      <p:cViewPr varScale="1">
        <p:scale>
          <a:sx n="104" d="100"/>
          <a:sy n="104" d="100"/>
        </p:scale>
        <p:origin x="-1890" y="-96"/>
      </p:cViewPr>
      <p:guideLst>
        <p:guide orient="horz" pos="2160"/>
        <p:guide pos="3120"/>
      </p:guideLst>
    </p:cSldViewPr>
  </p:slideViewPr>
  <p:notesTextViewPr>
    <p:cViewPr>
      <p:scale>
        <a:sx n="100" d="100"/>
        <a:sy n="100" d="100"/>
      </p:scale>
      <p:origin x="0" y="0"/>
    </p:cViewPr>
  </p:notesTextViewPr>
  <p:notesViewPr>
    <p:cSldViewPr>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7F308A7-B5D3-4129-88F7-F2F7EC65C8E3}" type="datetimeFigureOut">
              <a:rPr lang="zh-CN" altLang="en-US"/>
              <a:pPr>
                <a:defRPr/>
              </a:pPr>
              <a:t>2015/5/5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122430B-A80B-4158-9E04-B6693DD4BCF9}" type="slidenum">
              <a:rPr lang="zh-CN" altLang="en-US"/>
              <a:pPr>
                <a:defRPr/>
              </a:pPr>
              <a:t>‹#›</a:t>
            </a:fld>
            <a:endParaRPr lang="zh-CN" altLang="en-US"/>
          </a:p>
        </p:txBody>
      </p:sp>
    </p:spTree>
    <p:extLst>
      <p:ext uri="{BB962C8B-B14F-4D97-AF65-F5344CB8AC3E}">
        <p14:creationId xmlns:p14="http://schemas.microsoft.com/office/powerpoint/2010/main" val="579891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a:solidFill>
                  <a:schemeClr val="tx1"/>
                </a:solidFill>
                <a:ea typeface="MS PGothic" pitchFamily="34" charset="-128"/>
              </a:defRPr>
            </a:lvl1pPr>
          </a:lstStyle>
          <a:p>
            <a:pPr>
              <a:defRPr/>
            </a:pPr>
            <a:endParaRPr lang="zh-CN" altLang="en-US"/>
          </a:p>
        </p:txBody>
      </p:sp>
      <p:sp>
        <p:nvSpPr>
          <p:cNvPr id="1146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ea typeface="MS PGothic" pitchFamily="34" charset="-128"/>
              </a:defRPr>
            </a:lvl1pPr>
          </a:lstStyle>
          <a:p>
            <a:pPr>
              <a:defRPr/>
            </a:pPr>
            <a:endParaRPr lang="en-US" altLang="zh-CN"/>
          </a:p>
        </p:txBody>
      </p:sp>
      <p:sp>
        <p:nvSpPr>
          <p:cNvPr id="23556" name="Rectangle 4"/>
          <p:cNvSpPr>
            <a:spLocks noRo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46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a:solidFill>
                  <a:schemeClr val="tx1"/>
                </a:solidFill>
                <a:ea typeface="MS PGothic" pitchFamily="34" charset="-128"/>
              </a:defRPr>
            </a:lvl1pPr>
          </a:lstStyle>
          <a:p>
            <a:pPr>
              <a:defRPr/>
            </a:pPr>
            <a:endParaRPr lang="en-US" altLang="zh-CN"/>
          </a:p>
        </p:txBody>
      </p:sp>
      <p:sp>
        <p:nvSpPr>
          <p:cNvPr id="1146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ea typeface="MS PGothic" pitchFamily="34" charset="-128"/>
              </a:defRPr>
            </a:lvl1pPr>
          </a:lstStyle>
          <a:p>
            <a:pPr>
              <a:defRPr/>
            </a:pPr>
            <a:fld id="{3420104B-C6DB-4D6B-8DC9-6B725EBE69B3}" type="slidenum">
              <a:rPr lang="zh-CN" altLang="en-US"/>
              <a:pPr>
                <a:defRPr/>
              </a:pPr>
              <a:t>‹#›</a:t>
            </a:fld>
            <a:endParaRPr lang="en-US" altLang="zh-CN"/>
          </a:p>
        </p:txBody>
      </p:sp>
    </p:spTree>
    <p:extLst>
      <p:ext uri="{BB962C8B-B14F-4D97-AF65-F5344CB8AC3E}">
        <p14:creationId xmlns:p14="http://schemas.microsoft.com/office/powerpoint/2010/main" val="3173693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fld id="{6ACD22AB-C26A-4B80-B132-DF704826FCE3}" type="slidenum">
              <a:rPr lang="zh-CN" altLang="en-US" sz="1200" b="0" smtClean="0">
                <a:solidFill>
                  <a:schemeClr val="tx1"/>
                </a:solidFill>
                <a:ea typeface="MS PGothic" pitchFamily="34" charset="-128"/>
              </a:rPr>
              <a:pPr eaLnBrk="1" hangingPunct="1"/>
              <a:t>2</a:t>
            </a:fld>
            <a:endParaRPr lang="en-US" altLang="zh-CN" sz="1200" b="0" smtClean="0">
              <a:solidFill>
                <a:schemeClr val="tx1"/>
              </a:solidFill>
              <a:ea typeface="MS PGothic" pitchFamily="34" charset="-128"/>
            </a:endParaRPr>
          </a:p>
        </p:txBody>
      </p:sp>
      <p:sp>
        <p:nvSpPr>
          <p:cNvPr id="24579" name="Rectangle 2"/>
          <p:cNvSpPr>
            <a:spLocks noRot="1" noChangeArrowheads="1" noTextEdit="1"/>
          </p:cNvSpPr>
          <p:nvPr>
            <p:ph type="sldImg"/>
          </p:nvPr>
        </p:nvSpPr>
        <p:spPr>
          <a:xfrm>
            <a:off x="935038" y="684213"/>
            <a:ext cx="4953000" cy="3429000"/>
          </a:xfrm>
          <a:ln/>
        </p:spPr>
      </p:sp>
      <p:sp>
        <p:nvSpPr>
          <p:cNvPr id="2458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2403" name="Rectangle 3"/>
          <p:cNvSpPr>
            <a:spLocks noGrp="1" noChangeArrowheads="1"/>
          </p:cNvSpPr>
          <p:nvPr>
            <p:ph type="ctrTitle"/>
          </p:nvPr>
        </p:nvSpPr>
        <p:spPr>
          <a:xfrm>
            <a:off x="742950" y="2130425"/>
            <a:ext cx="8420100" cy="1470025"/>
          </a:xfrm>
        </p:spPr>
        <p:txBody>
          <a:bodyPr/>
          <a:lstStyle>
            <a:lvl1pPr algn="ctr">
              <a:defRPr>
                <a:solidFill>
                  <a:srgbClr val="000066"/>
                </a:solidFill>
              </a:defRPr>
            </a:lvl1pPr>
          </a:lstStyle>
          <a:p>
            <a:pPr lvl="0"/>
            <a:r>
              <a:rPr lang="ja-JP" altLang="en-US" noProof="0" smtClean="0"/>
              <a:t>マスタ タイトルの書式設定</a:t>
            </a:r>
          </a:p>
        </p:txBody>
      </p:sp>
      <p:sp>
        <p:nvSpPr>
          <p:cNvPr id="102404" name="Rectangle 4"/>
          <p:cNvSpPr>
            <a:spLocks noGrp="1" noChangeArrowheads="1"/>
          </p:cNvSpPr>
          <p:nvPr>
            <p:ph type="subTitle" idx="1"/>
          </p:nvPr>
        </p:nvSpPr>
        <p:spPr>
          <a:xfrm>
            <a:off x="1485900" y="3886200"/>
            <a:ext cx="6934200" cy="1752600"/>
          </a:xfrm>
        </p:spPr>
        <p:txBody>
          <a:bodyPr/>
          <a:lstStyle>
            <a:lvl1pPr marL="0" indent="0" algn="ctr">
              <a:buFontTx/>
              <a:buNone/>
              <a:defRPr>
                <a:solidFill>
                  <a:srgbClr val="000066"/>
                </a:solidFill>
              </a:defRPr>
            </a:lvl1pPr>
          </a:lstStyle>
          <a:p>
            <a:pPr lvl="0"/>
            <a:r>
              <a:rPr lang="ja-JP" altLang="en-US" noProof="0" smtClean="0"/>
              <a:t>マスタ サブタイトルの書式設定</a:t>
            </a:r>
          </a:p>
        </p:txBody>
      </p:sp>
      <p:sp>
        <p:nvSpPr>
          <p:cNvPr id="4" name="Rectangle 5"/>
          <p:cNvSpPr>
            <a:spLocks noGrp="1" noChangeArrowheads="1"/>
          </p:cNvSpPr>
          <p:nvPr>
            <p:ph type="dt" sz="half" idx="10"/>
          </p:nvPr>
        </p:nvSpPr>
        <p:spPr>
          <a:xfrm>
            <a:off x="495300" y="6245225"/>
            <a:ext cx="2311400" cy="476250"/>
          </a:xfrm>
        </p:spPr>
        <p:txBody>
          <a:bodyPr/>
          <a:lstStyle>
            <a:lvl1pPr>
              <a:defRPr>
                <a:solidFill>
                  <a:srgbClr val="000066"/>
                </a:solidFill>
              </a:defRPr>
            </a:lvl1pPr>
          </a:lstStyle>
          <a:p>
            <a:pPr>
              <a:defRPr/>
            </a:pPr>
            <a:endParaRPr lang="en-US" altLang="ja-JP"/>
          </a:p>
        </p:txBody>
      </p:sp>
      <p:sp>
        <p:nvSpPr>
          <p:cNvPr id="5" name="Rectangle 6"/>
          <p:cNvSpPr>
            <a:spLocks noGrp="1" noChangeArrowheads="1"/>
          </p:cNvSpPr>
          <p:nvPr>
            <p:ph type="ftr" sz="quarter" idx="11"/>
          </p:nvPr>
        </p:nvSpPr>
        <p:spPr>
          <a:xfrm>
            <a:off x="3384550" y="6245225"/>
            <a:ext cx="3136900" cy="476250"/>
          </a:xfrm>
        </p:spPr>
        <p:txBody>
          <a:bodyPr/>
          <a:lstStyle>
            <a:lvl1pPr>
              <a:defRPr>
                <a:solidFill>
                  <a:srgbClr val="000066"/>
                </a:solidFill>
              </a:defRPr>
            </a:lvl1pPr>
          </a:lstStyle>
          <a:p>
            <a:pPr>
              <a:defRPr/>
            </a:pPr>
            <a:endParaRPr lang="en-US" altLang="zh-CN"/>
          </a:p>
        </p:txBody>
      </p:sp>
      <p:sp>
        <p:nvSpPr>
          <p:cNvPr id="6" name="Rectangle 7"/>
          <p:cNvSpPr>
            <a:spLocks noGrp="1" noChangeArrowheads="1"/>
          </p:cNvSpPr>
          <p:nvPr>
            <p:ph type="sldNum" sz="quarter" idx="12"/>
          </p:nvPr>
        </p:nvSpPr>
        <p:spPr>
          <a:xfrm>
            <a:off x="7099300" y="6245225"/>
            <a:ext cx="2311400" cy="476250"/>
          </a:xfrm>
        </p:spPr>
        <p:txBody>
          <a:bodyPr/>
          <a:lstStyle>
            <a:lvl1pPr>
              <a:defRPr>
                <a:solidFill>
                  <a:srgbClr val="000066"/>
                </a:solidFill>
              </a:defRPr>
            </a:lvl1pPr>
          </a:lstStyle>
          <a:p>
            <a:pPr>
              <a:defRPr/>
            </a:pPr>
            <a:fld id="{E0CA7102-EE53-4AF1-B0DE-F766808C39D1}" type="slidenum">
              <a:rPr lang="en-US" altLang="ja-JP"/>
              <a:pPr>
                <a:defRPr/>
              </a:pPr>
              <a:t>‹#›</a:t>
            </a:fld>
            <a:endParaRPr lang="en-US" altLang="ja-JP"/>
          </a:p>
        </p:txBody>
      </p:sp>
    </p:spTree>
    <p:extLst>
      <p:ext uri="{BB962C8B-B14F-4D97-AF65-F5344CB8AC3E}">
        <p14:creationId xmlns:p14="http://schemas.microsoft.com/office/powerpoint/2010/main" val="257272131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A164249-5BB0-47F6-A2C6-AF55468CDF35}" type="slidenum">
              <a:rPr lang="en-US" altLang="ja-JP"/>
              <a:pPr>
                <a:defRPr/>
              </a:pPr>
              <a:t>‹#›</a:t>
            </a:fld>
            <a:endParaRPr lang="en-US" altLang="ja-JP"/>
          </a:p>
        </p:txBody>
      </p:sp>
    </p:spTree>
    <p:extLst>
      <p:ext uri="{BB962C8B-B14F-4D97-AF65-F5344CB8AC3E}">
        <p14:creationId xmlns:p14="http://schemas.microsoft.com/office/powerpoint/2010/main" val="27261563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0625" y="274638"/>
            <a:ext cx="187007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930400" y="274638"/>
            <a:ext cx="545782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CC6898-C738-47AE-9ECE-AB7BE88E65E1}" type="slidenum">
              <a:rPr lang="en-US" altLang="ja-JP"/>
              <a:pPr>
                <a:defRPr/>
              </a:pPr>
              <a:t>‹#›</a:t>
            </a:fld>
            <a:endParaRPr lang="en-US" altLang="ja-JP"/>
          </a:p>
        </p:txBody>
      </p:sp>
    </p:spTree>
    <p:extLst>
      <p:ext uri="{BB962C8B-B14F-4D97-AF65-F5344CB8AC3E}">
        <p14:creationId xmlns:p14="http://schemas.microsoft.com/office/powerpoint/2010/main" val="32599761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F1F1663-5EF3-42BA-868F-FCF85D6B430E}" type="slidenum">
              <a:rPr lang="en-US" altLang="ja-JP"/>
              <a:pPr>
                <a:defRPr/>
              </a:pPr>
              <a:t>‹#›</a:t>
            </a:fld>
            <a:endParaRPr lang="en-US" altLang="ja-JP"/>
          </a:p>
        </p:txBody>
      </p:sp>
    </p:spTree>
    <p:extLst>
      <p:ext uri="{BB962C8B-B14F-4D97-AF65-F5344CB8AC3E}">
        <p14:creationId xmlns:p14="http://schemas.microsoft.com/office/powerpoint/2010/main" val="25060906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46CEA73-0B20-4E62-BCD5-5B618D9A43C9}" type="slidenum">
              <a:rPr lang="en-US" altLang="ja-JP"/>
              <a:pPr>
                <a:defRPr/>
              </a:pPr>
              <a:t>‹#›</a:t>
            </a:fld>
            <a:endParaRPr lang="en-US" altLang="ja-JP"/>
          </a:p>
        </p:txBody>
      </p:sp>
    </p:spTree>
    <p:extLst>
      <p:ext uri="{BB962C8B-B14F-4D97-AF65-F5344CB8AC3E}">
        <p14:creationId xmlns:p14="http://schemas.microsoft.com/office/powerpoint/2010/main" val="37749086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30400" y="1600200"/>
            <a:ext cx="3663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746750" y="1600200"/>
            <a:ext cx="3663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E88101-3103-4A8E-8E2F-17948BA5D8E4}" type="slidenum">
              <a:rPr lang="en-US" altLang="ja-JP"/>
              <a:pPr>
                <a:defRPr/>
              </a:pPr>
              <a:t>‹#›</a:t>
            </a:fld>
            <a:endParaRPr lang="en-US" altLang="ja-JP"/>
          </a:p>
        </p:txBody>
      </p:sp>
    </p:spTree>
    <p:extLst>
      <p:ext uri="{BB962C8B-B14F-4D97-AF65-F5344CB8AC3E}">
        <p14:creationId xmlns:p14="http://schemas.microsoft.com/office/powerpoint/2010/main" val="12130525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14FE634-D67A-4858-9945-79D884F16E25}" type="slidenum">
              <a:rPr lang="en-US" altLang="ja-JP"/>
              <a:pPr>
                <a:defRPr/>
              </a:pPr>
              <a:t>‹#›</a:t>
            </a:fld>
            <a:endParaRPr lang="en-US" altLang="ja-JP"/>
          </a:p>
        </p:txBody>
      </p:sp>
    </p:spTree>
    <p:extLst>
      <p:ext uri="{BB962C8B-B14F-4D97-AF65-F5344CB8AC3E}">
        <p14:creationId xmlns:p14="http://schemas.microsoft.com/office/powerpoint/2010/main" val="218040840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161FD35-BEED-4757-B4C8-A2C0D368C9A1}" type="slidenum">
              <a:rPr lang="en-US" altLang="ja-JP"/>
              <a:pPr>
                <a:defRPr/>
              </a:pPr>
              <a:t>‹#›</a:t>
            </a:fld>
            <a:endParaRPr lang="en-US" altLang="ja-JP"/>
          </a:p>
        </p:txBody>
      </p:sp>
    </p:spTree>
    <p:extLst>
      <p:ext uri="{BB962C8B-B14F-4D97-AF65-F5344CB8AC3E}">
        <p14:creationId xmlns:p14="http://schemas.microsoft.com/office/powerpoint/2010/main" val="296412166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F860598-1B2C-4F85-B8AE-6D79415E5C54}" type="slidenum">
              <a:rPr lang="en-US" altLang="ja-JP"/>
              <a:pPr>
                <a:defRPr/>
              </a:pPr>
              <a:t>‹#›</a:t>
            </a:fld>
            <a:endParaRPr lang="en-US" altLang="ja-JP"/>
          </a:p>
        </p:txBody>
      </p:sp>
    </p:spTree>
    <p:extLst>
      <p:ext uri="{BB962C8B-B14F-4D97-AF65-F5344CB8AC3E}">
        <p14:creationId xmlns:p14="http://schemas.microsoft.com/office/powerpoint/2010/main" val="11029917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EAC058F-F824-4AD3-AB96-BA329DB7ECC8}" type="slidenum">
              <a:rPr lang="en-US" altLang="ja-JP"/>
              <a:pPr>
                <a:defRPr/>
              </a:pPr>
              <a:t>‹#›</a:t>
            </a:fld>
            <a:endParaRPr lang="en-US" altLang="ja-JP"/>
          </a:p>
        </p:txBody>
      </p:sp>
    </p:spTree>
    <p:extLst>
      <p:ext uri="{BB962C8B-B14F-4D97-AF65-F5344CB8AC3E}">
        <p14:creationId xmlns:p14="http://schemas.microsoft.com/office/powerpoint/2010/main" val="224172092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8742B9-958A-4B4C-A194-103C08AC5E45}" type="slidenum">
              <a:rPr lang="en-US" altLang="ja-JP"/>
              <a:pPr>
                <a:defRPr/>
              </a:pPr>
              <a:t>‹#›</a:t>
            </a:fld>
            <a:endParaRPr lang="en-US" altLang="ja-JP"/>
          </a:p>
        </p:txBody>
      </p:sp>
    </p:spTree>
    <p:extLst>
      <p:ext uri="{BB962C8B-B14F-4D97-AF65-F5344CB8AC3E}">
        <p14:creationId xmlns:p14="http://schemas.microsoft.com/office/powerpoint/2010/main" val="416800935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30400" y="274638"/>
            <a:ext cx="7480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1930400" y="1600200"/>
            <a:ext cx="74803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60420" name="Rectangle 4"/>
          <p:cNvSpPr>
            <a:spLocks noGrp="1" noChangeArrowheads="1"/>
          </p:cNvSpPr>
          <p:nvPr>
            <p:ph type="dt" sz="half" idx="2"/>
          </p:nvPr>
        </p:nvSpPr>
        <p:spPr bwMode="auto">
          <a:xfrm>
            <a:off x="19304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solidFill>
                  <a:schemeClr val="tx1"/>
                </a:solidFill>
                <a:ea typeface="+mn-ea"/>
              </a:defRPr>
            </a:lvl1pPr>
          </a:lstStyle>
          <a:p>
            <a:pPr>
              <a:defRPr/>
            </a:pPr>
            <a:endParaRPr lang="en-US" altLang="ja-JP"/>
          </a:p>
        </p:txBody>
      </p:sp>
      <p:sp>
        <p:nvSpPr>
          <p:cNvPr id="60421" name="Rectangle 5"/>
          <p:cNvSpPr>
            <a:spLocks noGrp="1" noChangeArrowheads="1"/>
          </p:cNvSpPr>
          <p:nvPr>
            <p:ph type="ftr" sz="quarter" idx="3"/>
          </p:nvPr>
        </p:nvSpPr>
        <p:spPr bwMode="auto">
          <a:xfrm>
            <a:off x="430530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b="0">
                <a:solidFill>
                  <a:schemeClr val="tx1"/>
                </a:solidFill>
                <a:ea typeface="宋体" pitchFamily="2" charset="-122"/>
              </a:defRPr>
            </a:lvl1pPr>
          </a:lstStyle>
          <a:p>
            <a:pPr>
              <a:defRPr/>
            </a:pPr>
            <a:endParaRPr lang="en-US" altLang="zh-CN"/>
          </a:p>
        </p:txBody>
      </p:sp>
      <p:sp>
        <p:nvSpPr>
          <p:cNvPr id="60422" name="Rectangle 6"/>
          <p:cNvSpPr>
            <a:spLocks noGrp="1" noChangeArrowheads="1"/>
          </p:cNvSpPr>
          <p:nvPr>
            <p:ph type="sldNum" sz="quarter" idx="4"/>
          </p:nvPr>
        </p:nvSpPr>
        <p:spPr bwMode="auto">
          <a:xfrm>
            <a:off x="7545388" y="6245225"/>
            <a:ext cx="18653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solidFill>
                  <a:schemeClr val="tx1"/>
                </a:solidFill>
                <a:ea typeface="+mn-ea"/>
              </a:defRPr>
            </a:lvl1pPr>
          </a:lstStyle>
          <a:p>
            <a:pPr>
              <a:defRPr/>
            </a:pPr>
            <a:fld id="{C6265594-4770-4E79-AD35-8E59CD093C4B}"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39"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iming>
    <p:tnLst>
      <p:par>
        <p:cTn id="1" dur="indefinite" restart="never" nodeType="tmRoot"/>
      </p:par>
    </p:tnLst>
  </p:timing>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Arial" charset="0"/>
          <a:ea typeface="MS PGothic" pitchFamily="34" charset="-128"/>
        </a:defRPr>
      </a:lvl2pPr>
      <a:lvl3pPr algn="l" rtl="0" eaLnBrk="0" fontAlgn="base" hangingPunct="0">
        <a:spcBef>
          <a:spcPct val="0"/>
        </a:spcBef>
        <a:spcAft>
          <a:spcPct val="0"/>
        </a:spcAft>
        <a:defRPr kumimoji="1" sz="4400">
          <a:solidFill>
            <a:schemeClr val="tx2"/>
          </a:solidFill>
          <a:latin typeface="Arial" charset="0"/>
          <a:ea typeface="MS PGothic" pitchFamily="34" charset="-128"/>
        </a:defRPr>
      </a:lvl3pPr>
      <a:lvl4pPr algn="l" rtl="0" eaLnBrk="0" fontAlgn="base" hangingPunct="0">
        <a:spcBef>
          <a:spcPct val="0"/>
        </a:spcBef>
        <a:spcAft>
          <a:spcPct val="0"/>
        </a:spcAft>
        <a:defRPr kumimoji="1" sz="4400">
          <a:solidFill>
            <a:schemeClr val="tx2"/>
          </a:solidFill>
          <a:latin typeface="Arial" charset="0"/>
          <a:ea typeface="MS PGothic" pitchFamily="34" charset="-128"/>
        </a:defRPr>
      </a:lvl4pPr>
      <a:lvl5pPr algn="l" rtl="0" eaLnBrk="0" fontAlgn="base" hangingPunct="0">
        <a:spcBef>
          <a:spcPct val="0"/>
        </a:spcBef>
        <a:spcAft>
          <a:spcPct val="0"/>
        </a:spcAft>
        <a:defRPr kumimoji="1" sz="4400">
          <a:solidFill>
            <a:schemeClr val="tx2"/>
          </a:solidFill>
          <a:latin typeface="Arial" charset="0"/>
          <a:ea typeface="MS PGothic" pitchFamily="34" charset="-128"/>
        </a:defRPr>
      </a:lvl5pPr>
      <a:lvl6pPr marL="457200" algn="l" rtl="0" fontAlgn="base">
        <a:spcBef>
          <a:spcPct val="0"/>
        </a:spcBef>
        <a:spcAft>
          <a:spcPct val="0"/>
        </a:spcAft>
        <a:defRPr kumimoji="1" sz="4400">
          <a:solidFill>
            <a:schemeClr val="tx2"/>
          </a:solidFill>
          <a:latin typeface="Arial" charset="0"/>
          <a:ea typeface="MS PGothic" pitchFamily="34" charset="-128"/>
        </a:defRPr>
      </a:lvl6pPr>
      <a:lvl7pPr marL="914400" algn="l" rtl="0" fontAlgn="base">
        <a:spcBef>
          <a:spcPct val="0"/>
        </a:spcBef>
        <a:spcAft>
          <a:spcPct val="0"/>
        </a:spcAft>
        <a:defRPr kumimoji="1" sz="4400">
          <a:solidFill>
            <a:schemeClr val="tx2"/>
          </a:solidFill>
          <a:latin typeface="Arial" charset="0"/>
          <a:ea typeface="MS PGothic" pitchFamily="34" charset="-128"/>
        </a:defRPr>
      </a:lvl7pPr>
      <a:lvl8pPr marL="1371600" algn="l" rtl="0" fontAlgn="base">
        <a:spcBef>
          <a:spcPct val="0"/>
        </a:spcBef>
        <a:spcAft>
          <a:spcPct val="0"/>
        </a:spcAft>
        <a:defRPr kumimoji="1" sz="4400">
          <a:solidFill>
            <a:schemeClr val="tx2"/>
          </a:solidFill>
          <a:latin typeface="Arial" charset="0"/>
          <a:ea typeface="MS PGothic" pitchFamily="34" charset="-128"/>
        </a:defRPr>
      </a:lvl8pPr>
      <a:lvl9pPr marL="1828800" algn="l" rtl="0" fontAlgn="base">
        <a:spcBef>
          <a:spcPct val="0"/>
        </a:spcBef>
        <a:spcAft>
          <a:spcPct val="0"/>
        </a:spcAft>
        <a:defRPr kumimoji="1" sz="4400">
          <a:solidFill>
            <a:schemeClr val="tx2"/>
          </a:solidFill>
          <a:latin typeface="Arial" charset="0"/>
          <a:ea typeface="MS PGothic" pitchFamily="34" charset="-128"/>
        </a:defRPr>
      </a:lvl9pPr>
    </p:titleStyle>
    <p:bodyStyle>
      <a:lvl1pPr marL="342900" indent="-342900" algn="l" rtl="0" eaLnBrk="0" fontAlgn="base" hangingPunct="0">
        <a:spcBef>
          <a:spcPct val="20000"/>
        </a:spcBef>
        <a:spcAft>
          <a:spcPct val="0"/>
        </a:spcAft>
        <a:buBlip>
          <a:blip r:embed="rId1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5"/>
        </a:buBlip>
        <a:defRPr kumimoji="1" sz="2800">
          <a:solidFill>
            <a:schemeClr val="tx1"/>
          </a:solidFill>
          <a:latin typeface="+mn-lt"/>
          <a:ea typeface="+mn-ea"/>
        </a:defRPr>
      </a:lvl2pPr>
      <a:lvl3pPr marL="1143000" indent="-228600" algn="l" rtl="0" eaLnBrk="0" fontAlgn="base" hangingPunct="0">
        <a:spcBef>
          <a:spcPct val="20000"/>
        </a:spcBef>
        <a:spcAft>
          <a:spcPct val="0"/>
        </a:spcAft>
        <a:buBlip>
          <a:blip r:embed="rId16"/>
        </a:buBlip>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6699FF"/>
        </a:buClr>
        <a:buFont typeface="Arial"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rgbClr val="6699FF"/>
        </a:buClr>
        <a:buFont typeface="Arial" charset="0"/>
        <a:buChar char="▪"/>
        <a:defRPr kumimoji="1" sz="2000">
          <a:solidFill>
            <a:schemeClr val="tx1"/>
          </a:solidFill>
          <a:latin typeface="+mn-lt"/>
          <a:ea typeface="+mn-ea"/>
        </a:defRPr>
      </a:lvl5pPr>
      <a:lvl6pPr marL="2514600" indent="-228600" algn="l" rtl="0" fontAlgn="base">
        <a:spcBef>
          <a:spcPct val="20000"/>
        </a:spcBef>
        <a:spcAft>
          <a:spcPct val="0"/>
        </a:spcAft>
        <a:buClr>
          <a:srgbClr val="6699FF"/>
        </a:buClr>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Clr>
          <a:srgbClr val="6699FF"/>
        </a:buClr>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Clr>
          <a:srgbClr val="6699FF"/>
        </a:buClr>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Clr>
          <a:srgbClr val="6699FF"/>
        </a:buClr>
        <a:buFont typeface="Arial" charset="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hyperlink" Target="&#22238;&#26059;&#21152;&#36895;&#22120;.exe" TargetMode="External"/><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36136;&#35889;&#20202;&#21407;&#29702;.swf"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emf"/><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075" name="Text Box 4"/>
          <p:cNvSpPr txBox="1">
            <a:spLocks noChangeArrowheads="1"/>
          </p:cNvSpPr>
          <p:nvPr/>
        </p:nvSpPr>
        <p:spPr bwMode="auto">
          <a:xfrm>
            <a:off x="539750" y="1628775"/>
            <a:ext cx="360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lang="zh-CN" altLang="en-US" sz="1800"/>
              <a:t>人教版选修</a:t>
            </a:r>
            <a:r>
              <a:rPr lang="en-US" altLang="zh-CN" sz="1800"/>
              <a:t>3-1</a:t>
            </a:r>
          </a:p>
        </p:txBody>
      </p:sp>
      <p:sp>
        <p:nvSpPr>
          <p:cNvPr id="3076" name="Rectangle 4"/>
          <p:cNvSpPr>
            <a:spLocks noChangeArrowheads="1"/>
          </p:cNvSpPr>
          <p:nvPr/>
        </p:nvSpPr>
        <p:spPr bwMode="auto">
          <a:xfrm>
            <a:off x="704850" y="4941888"/>
            <a:ext cx="859155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4400">
                <a:solidFill>
                  <a:srgbClr val="0033CC"/>
                </a:solidFill>
                <a:ea typeface="宋体" pitchFamily="2" charset="-122"/>
              </a:rPr>
              <a:t>第三章  磁 场  </a:t>
            </a:r>
            <a:br>
              <a:rPr lang="zh-CN" altLang="en-US" sz="4400">
                <a:solidFill>
                  <a:srgbClr val="0033CC"/>
                </a:solidFill>
                <a:ea typeface="宋体" pitchFamily="2" charset="-122"/>
              </a:rPr>
            </a:br>
            <a:r>
              <a:rPr lang="zh-CN" altLang="en-US" sz="4000">
                <a:solidFill>
                  <a:srgbClr val="0033CC"/>
                </a:solidFill>
                <a:ea typeface="宋体" pitchFamily="2" charset="-122"/>
              </a:rPr>
              <a:t>第六节</a:t>
            </a:r>
            <a:r>
              <a:rPr lang="zh-CN" altLang="en-US" sz="4400">
                <a:solidFill>
                  <a:srgbClr val="0033CC"/>
                </a:solidFill>
                <a:ea typeface="宋体" pitchFamily="2" charset="-122"/>
              </a:rPr>
              <a:t> </a:t>
            </a:r>
            <a:r>
              <a:rPr lang="zh-CN" altLang="en-US" b="0">
                <a:solidFill>
                  <a:srgbClr val="0000FF"/>
                </a:solidFill>
              </a:rPr>
              <a:t>带电粒子在匀强磁场中的运动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2850" name="Rectangle 2"/>
          <p:cNvSpPr>
            <a:spLocks noGrp="1" noChangeArrowheads="1"/>
          </p:cNvSpPr>
          <p:nvPr>
            <p:ph type="body" idx="1"/>
          </p:nvPr>
        </p:nvSpPr>
        <p:spPr>
          <a:xfrm>
            <a:off x="825500" y="1143000"/>
            <a:ext cx="8337550" cy="1143000"/>
          </a:xfrm>
        </p:spPr>
        <p:txBody>
          <a:bodyPr/>
          <a:lstStyle/>
          <a:p>
            <a:pPr eaLnBrk="1" hangingPunct="1">
              <a:lnSpc>
                <a:spcPct val="105000"/>
              </a:lnSpc>
              <a:buFontTx/>
              <a:buNone/>
            </a:pPr>
            <a:r>
              <a:rPr lang="zh-CN" altLang="en-US" b="1" smtClean="0">
                <a:latin typeface="华文细黑" pitchFamily="2" charset="-122"/>
              </a:rPr>
              <a:t>   </a:t>
            </a:r>
            <a:r>
              <a:rPr lang="zh-CN" altLang="en-US" b="1" smtClean="0">
                <a:latin typeface="方正姚体" pitchFamily="2" charset="-122"/>
                <a:ea typeface="方正姚体" pitchFamily="2" charset="-122"/>
              </a:rPr>
              <a:t>由动能定理得带电粒子经</a:t>
            </a:r>
            <a:r>
              <a:rPr lang="en-US" altLang="zh-CN" b="1" i="1" smtClean="0">
                <a:latin typeface="方正姚体" pitchFamily="2" charset="-122"/>
                <a:ea typeface="方正姚体" pitchFamily="2" charset="-122"/>
              </a:rPr>
              <a:t>n</a:t>
            </a:r>
            <a:r>
              <a:rPr lang="zh-CN" altLang="en-US" b="1" smtClean="0">
                <a:latin typeface="方正姚体" pitchFamily="2" charset="-122"/>
                <a:ea typeface="方正姚体" pitchFamily="2" charset="-122"/>
              </a:rPr>
              <a:t>极的电场加速后增加的动能为：</a:t>
            </a:r>
          </a:p>
        </p:txBody>
      </p:sp>
      <p:graphicFrame>
        <p:nvGraphicFramePr>
          <p:cNvPr id="462851" name="Object 3"/>
          <p:cNvGraphicFramePr>
            <a:graphicFrameLocks noChangeAspect="1"/>
          </p:cNvGraphicFramePr>
          <p:nvPr/>
        </p:nvGraphicFramePr>
        <p:xfrm>
          <a:off x="1898650" y="2590800"/>
          <a:ext cx="5778500" cy="574675"/>
        </p:xfrm>
        <a:graphic>
          <a:graphicData uri="http://schemas.openxmlformats.org/presentationml/2006/ole">
            <mc:AlternateContent xmlns:mc="http://schemas.openxmlformats.org/markup-compatibility/2006">
              <mc:Choice xmlns:v="urn:schemas-microsoft-com:vml" Requires="v">
                <p:oleObj spid="_x0000_s12294" r:id="rId3" imgW="2104920" imgH="209460" progId="Equation.3">
                  <p:embed/>
                </p:oleObj>
              </mc:Choice>
              <mc:Fallback>
                <p:oleObj r:id="rId3" imgW="2104920" imgH="2094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650" y="2590800"/>
                        <a:ext cx="5778500" cy="5746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2852" name="Text Box 4"/>
          <p:cNvSpPr txBox="1">
            <a:spLocks noChangeArrowheads="1"/>
          </p:cNvSpPr>
          <p:nvPr/>
        </p:nvSpPr>
        <p:spPr bwMode="auto">
          <a:xfrm>
            <a:off x="631825" y="3581400"/>
            <a:ext cx="907415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lnSpc>
                <a:spcPct val="110000"/>
              </a:lnSpc>
              <a:spcBef>
                <a:spcPct val="0"/>
              </a:spcBef>
            </a:pPr>
            <a:r>
              <a:rPr lang="zh-CN" altLang="en-US" sz="2800">
                <a:solidFill>
                  <a:schemeClr val="tx1"/>
                </a:solidFill>
                <a:latin typeface="华文细黑" pitchFamily="2" charset="-122"/>
                <a:ea typeface="华文细黑" pitchFamily="2" charset="-122"/>
              </a:rPr>
              <a:t> </a:t>
            </a:r>
            <a:r>
              <a:rPr lang="en-US" altLang="zh-CN" sz="3200">
                <a:solidFill>
                  <a:schemeClr val="tx1"/>
                </a:solidFill>
                <a:latin typeface="方正姚体" pitchFamily="2" charset="-122"/>
                <a:ea typeface="方正姚体" pitchFamily="2" charset="-122"/>
              </a:rPr>
              <a:t>3</a:t>
            </a:r>
            <a:r>
              <a:rPr lang="zh-CN" altLang="en-US" sz="3200">
                <a:solidFill>
                  <a:schemeClr val="tx1"/>
                </a:solidFill>
                <a:latin typeface="方正姚体" pitchFamily="2" charset="-122"/>
                <a:ea typeface="方正姚体" pitchFamily="2" charset="-122"/>
              </a:rPr>
              <a:t>．直线加速器占有的空间范围大，在有限的空间范围内制造直线加速器受到一定的限制．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62850">
                                            <p:txEl>
                                              <p:pRg st="0" end="0"/>
                                            </p:txEl>
                                          </p:spTgt>
                                        </p:tgtEl>
                                        <p:attrNameLst>
                                          <p:attrName>style.visibility</p:attrName>
                                        </p:attrNameLst>
                                      </p:cBhvr>
                                      <p:to>
                                        <p:strVal val="visible"/>
                                      </p:to>
                                    </p:set>
                                    <p:animEffect transition="in" filter="blinds(vertical)">
                                      <p:cBhvr>
                                        <p:cTn id="7" dur="500"/>
                                        <p:tgtEl>
                                          <p:spTgt spid="4628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62851"/>
                                        </p:tgtEl>
                                        <p:attrNameLst>
                                          <p:attrName>style.visibility</p:attrName>
                                        </p:attrNameLst>
                                      </p:cBhvr>
                                      <p:to>
                                        <p:strVal val="visible"/>
                                      </p:to>
                                    </p:set>
                                    <p:animEffect transition="in" filter="strips(upRight)">
                                      <p:cBhvr>
                                        <p:cTn id="12" dur="500"/>
                                        <p:tgtEl>
                                          <p:spTgt spid="4628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62852"/>
                                        </p:tgtEl>
                                        <p:attrNameLst>
                                          <p:attrName>style.visibility</p:attrName>
                                        </p:attrNameLst>
                                      </p:cBhvr>
                                      <p:to>
                                        <p:strVal val="visible"/>
                                      </p:to>
                                    </p:set>
                                    <p:animEffect transition="in" filter="randombar(horizontal)">
                                      <p:cBhvr>
                                        <p:cTn id="17" dur="500"/>
                                        <p:tgtEl>
                                          <p:spTgt spid="462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0" grpId="0" build="p" autoUpdateAnimBg="0"/>
      <p:bldP spid="46285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200025" y="404813"/>
            <a:ext cx="4659313" cy="506412"/>
          </a:xfrm>
        </p:spPr>
        <p:txBody>
          <a:bodyPr/>
          <a:lstStyle/>
          <a:p>
            <a:pPr eaLnBrk="1" hangingPunct="1"/>
            <a:r>
              <a:rPr lang="zh-CN" altLang="en-US" smtClean="0">
                <a:solidFill>
                  <a:srgbClr val="FF0000"/>
                </a:solidFill>
                <a:latin typeface="黑体" pitchFamily="2" charset="-122"/>
                <a:ea typeface="方正姚体" pitchFamily="2" charset="-122"/>
              </a:rPr>
              <a:t>二、回旋加速器</a:t>
            </a:r>
            <a:r>
              <a:rPr lang="zh-CN" altLang="en-US" smtClean="0">
                <a:latin typeface="黑体" pitchFamily="2" charset="-122"/>
              </a:rPr>
              <a:t> </a:t>
            </a:r>
          </a:p>
        </p:txBody>
      </p:sp>
      <p:sp>
        <p:nvSpPr>
          <p:cNvPr id="463875" name="Rectangle 3"/>
          <p:cNvSpPr>
            <a:spLocks noGrp="1" noChangeArrowheads="1"/>
          </p:cNvSpPr>
          <p:nvPr>
            <p:ph type="body" idx="1"/>
          </p:nvPr>
        </p:nvSpPr>
        <p:spPr>
          <a:xfrm>
            <a:off x="819150" y="1125538"/>
            <a:ext cx="8815388" cy="4608512"/>
          </a:xfrm>
        </p:spPr>
        <p:txBody>
          <a:bodyPr/>
          <a:lstStyle/>
          <a:p>
            <a:pPr algn="just" eaLnBrk="1" hangingPunct="1">
              <a:lnSpc>
                <a:spcPct val="120000"/>
              </a:lnSpc>
              <a:buFontTx/>
              <a:buNone/>
            </a:pPr>
            <a:r>
              <a:rPr lang="en-US" altLang="zh-CN" b="1" smtClean="0">
                <a:latin typeface="方正姚体" pitchFamily="2" charset="-122"/>
                <a:ea typeface="方正姚体" pitchFamily="2" charset="-122"/>
              </a:rPr>
              <a:t>1</a:t>
            </a:r>
            <a:r>
              <a:rPr lang="zh-CN" altLang="en-US" b="1" smtClean="0">
                <a:latin typeface="方正姚体" pitchFamily="2" charset="-122"/>
                <a:ea typeface="方正姚体" pitchFamily="2" charset="-122"/>
              </a:rPr>
              <a:t>．</a:t>
            </a:r>
            <a:r>
              <a:rPr lang="en-US" altLang="zh-CN" b="1" smtClean="0">
                <a:latin typeface="方正姚体" pitchFamily="2" charset="-122"/>
                <a:ea typeface="方正姚体" pitchFamily="2" charset="-122"/>
              </a:rPr>
              <a:t>1932</a:t>
            </a:r>
            <a:r>
              <a:rPr lang="zh-CN" altLang="en-US" b="1" smtClean="0">
                <a:latin typeface="方正姚体" pitchFamily="2" charset="-122"/>
                <a:ea typeface="方正姚体" pitchFamily="2" charset="-122"/>
              </a:rPr>
              <a:t>年美国物理学家劳伦斯发明了回旋加速器，实现了在较小的空间范围内进行多级加速．</a:t>
            </a:r>
          </a:p>
          <a:p>
            <a:pPr algn="just" eaLnBrk="1" hangingPunct="1">
              <a:lnSpc>
                <a:spcPct val="120000"/>
              </a:lnSpc>
              <a:buFontTx/>
              <a:buNone/>
            </a:pPr>
            <a:r>
              <a:rPr lang="en-US" altLang="zh-CN" b="1" smtClean="0">
                <a:latin typeface="方正姚体" pitchFamily="2" charset="-122"/>
                <a:ea typeface="方正姚体" pitchFamily="2" charset="-122"/>
              </a:rPr>
              <a:t>2</a:t>
            </a:r>
            <a:r>
              <a:rPr lang="zh-CN" altLang="en-US" b="1" smtClean="0">
                <a:latin typeface="方正姚体" pitchFamily="2" charset="-122"/>
                <a:ea typeface="方正姚体" pitchFamily="2" charset="-122"/>
              </a:rPr>
              <a:t>．工作原理：利用电场对带电粒子的加速作用和磁场对运动电荷的偏转作用来获得高能粒子，这些过程在回旋加速器的核心部件</a:t>
            </a:r>
            <a:r>
              <a:rPr lang="en-US" altLang="zh-CN" b="1" smtClean="0">
                <a:ea typeface="方正姚体" pitchFamily="2" charset="-122"/>
              </a:rPr>
              <a:t>——</a:t>
            </a:r>
            <a:r>
              <a:rPr lang="zh-CN" altLang="en-US" b="1" smtClean="0">
                <a:latin typeface="方正姚体" pitchFamily="2" charset="-122"/>
                <a:ea typeface="方正姚体" pitchFamily="2" charset="-122"/>
              </a:rPr>
              <a:t>两个</a:t>
            </a:r>
            <a:r>
              <a:rPr lang="en-US" altLang="zh-CN" b="1" i="1" smtClean="0">
                <a:latin typeface="方正姚体" pitchFamily="2" charset="-122"/>
                <a:ea typeface="方正姚体" pitchFamily="2" charset="-122"/>
              </a:rPr>
              <a:t>D</a:t>
            </a:r>
            <a:r>
              <a:rPr lang="zh-CN" altLang="en-US" b="1" smtClean="0">
                <a:latin typeface="方正姚体" pitchFamily="2" charset="-122"/>
                <a:ea typeface="方正姚体" pitchFamily="2" charset="-122"/>
              </a:rPr>
              <a:t>形盒和其间的窄缝内完成。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3874"/>
                                        </p:tgtEl>
                                        <p:attrNameLst>
                                          <p:attrName>style.visibility</p:attrName>
                                        </p:attrNameLst>
                                      </p:cBhvr>
                                      <p:to>
                                        <p:strVal val="visible"/>
                                      </p:to>
                                    </p:set>
                                    <p:anim calcmode="lin" valueType="num">
                                      <p:cBhvr additive="base">
                                        <p:cTn id="7" dur="500" fill="hold"/>
                                        <p:tgtEl>
                                          <p:spTgt spid="463874"/>
                                        </p:tgtEl>
                                        <p:attrNameLst>
                                          <p:attrName>ppt_x</p:attrName>
                                        </p:attrNameLst>
                                      </p:cBhvr>
                                      <p:tavLst>
                                        <p:tav tm="0">
                                          <p:val>
                                            <p:strVal val="0-#ppt_w/2"/>
                                          </p:val>
                                        </p:tav>
                                        <p:tav tm="100000">
                                          <p:val>
                                            <p:strVal val="#ppt_x"/>
                                          </p:val>
                                        </p:tav>
                                      </p:tavLst>
                                    </p:anim>
                                    <p:anim calcmode="lin" valueType="num">
                                      <p:cBhvr additive="base">
                                        <p:cTn id="8" dur="500" fill="hold"/>
                                        <p:tgtEl>
                                          <p:spTgt spid="463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463875">
                                            <p:txEl>
                                              <p:pRg st="0" end="0"/>
                                            </p:txEl>
                                          </p:spTgt>
                                        </p:tgtEl>
                                        <p:attrNameLst>
                                          <p:attrName>style.visibility</p:attrName>
                                        </p:attrNameLst>
                                      </p:cBhvr>
                                      <p:to>
                                        <p:strVal val="visible"/>
                                      </p:to>
                                    </p:set>
                                    <p:animEffect transition="in" filter="strips(downLeft)">
                                      <p:cBhvr>
                                        <p:cTn id="13" dur="500"/>
                                        <p:tgtEl>
                                          <p:spTgt spid="46387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463875">
                                            <p:txEl>
                                              <p:pRg st="1" end="1"/>
                                            </p:txEl>
                                          </p:spTgt>
                                        </p:tgtEl>
                                        <p:attrNameLst>
                                          <p:attrName>style.visibility</p:attrName>
                                        </p:attrNameLst>
                                      </p:cBhvr>
                                      <p:to>
                                        <p:strVal val="visible"/>
                                      </p:to>
                                    </p:set>
                                    <p:animEffect transition="in" filter="strips(downLeft)">
                                      <p:cBhvr>
                                        <p:cTn id="18" dur="500"/>
                                        <p:tgtEl>
                                          <p:spTgt spid="4638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4" grpId="0" autoUpdateAnimBg="0"/>
      <p:bldP spid="46387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200025" y="0"/>
            <a:ext cx="9705975" cy="2255838"/>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bg1"/>
                </a:solidFill>
                <a:latin typeface="楷体_GB2312" pitchFamily="49" charset="-122"/>
                <a:ea typeface="楷体_GB2312" pitchFamily="49" charset="-122"/>
              </a:rPr>
              <a:t>  </a:t>
            </a:r>
            <a:r>
              <a:rPr kumimoji="0" lang="en-US" altLang="zh-CN" sz="2800">
                <a:solidFill>
                  <a:schemeClr val="tx1"/>
                </a:solidFill>
                <a:latin typeface="方正姚体" pitchFamily="2" charset="-122"/>
                <a:ea typeface="方正姚体" pitchFamily="2" charset="-122"/>
              </a:rPr>
              <a:t>1931</a:t>
            </a:r>
            <a:r>
              <a:rPr kumimoji="0" lang="zh-CN" altLang="en-US" sz="2800">
                <a:solidFill>
                  <a:schemeClr val="tx1"/>
                </a:solidFill>
                <a:latin typeface="方正姚体" pitchFamily="2" charset="-122"/>
                <a:ea typeface="方正姚体" pitchFamily="2" charset="-122"/>
              </a:rPr>
              <a:t>年，加利福尼亚大学的劳伦斯斯提出了一个卓越的思想，通过磁场的作用迫使带电粒子沿着磁极之间做螺旋线运动</a:t>
            </a:r>
            <a:r>
              <a:rPr kumimoji="0" lang="en-US" altLang="zh-CN" sz="2800">
                <a:solidFill>
                  <a:schemeClr val="tx1"/>
                </a:solidFill>
                <a:latin typeface="方正姚体" pitchFamily="2" charset="-122"/>
                <a:ea typeface="方正姚体" pitchFamily="2" charset="-122"/>
              </a:rPr>
              <a:t>,</a:t>
            </a:r>
            <a:r>
              <a:rPr kumimoji="0" lang="zh-CN" altLang="en-US" sz="2800">
                <a:solidFill>
                  <a:schemeClr val="tx1"/>
                </a:solidFill>
                <a:latin typeface="方正姚体" pitchFamily="2" charset="-122"/>
                <a:ea typeface="方正姚体" pitchFamily="2" charset="-122"/>
              </a:rPr>
              <a:t>把长长的电极像卷尺那样卷起来，发明了回旋加速器，第一台直径为</a:t>
            </a:r>
            <a:r>
              <a:rPr kumimoji="0" lang="en-US" altLang="zh-CN" sz="2800">
                <a:solidFill>
                  <a:schemeClr val="tx1"/>
                </a:solidFill>
                <a:latin typeface="方正姚体" pitchFamily="2" charset="-122"/>
                <a:ea typeface="方正姚体" pitchFamily="2" charset="-122"/>
              </a:rPr>
              <a:t>27cm</a:t>
            </a:r>
            <a:r>
              <a:rPr kumimoji="0" lang="zh-CN" altLang="en-US" sz="2800">
                <a:solidFill>
                  <a:schemeClr val="tx1"/>
                </a:solidFill>
                <a:latin typeface="方正姚体" pitchFamily="2" charset="-122"/>
                <a:ea typeface="方正姚体" pitchFamily="2" charset="-122"/>
              </a:rPr>
              <a:t>的回旋加速器投入运行，它能将质子加速到</a:t>
            </a:r>
            <a:r>
              <a:rPr kumimoji="0" lang="en-US" altLang="zh-CN" sz="2800">
                <a:solidFill>
                  <a:schemeClr val="tx1"/>
                </a:solidFill>
                <a:latin typeface="方正姚体" pitchFamily="2" charset="-122"/>
                <a:ea typeface="方正姚体" pitchFamily="2" charset="-122"/>
              </a:rPr>
              <a:t>1Mev</a:t>
            </a:r>
            <a:r>
              <a:rPr kumimoji="0" lang="zh-CN" altLang="en-US" sz="2800">
                <a:solidFill>
                  <a:schemeClr val="tx1"/>
                </a:solidFill>
                <a:latin typeface="方正姚体" pitchFamily="2" charset="-122"/>
                <a:ea typeface="方正姚体" pitchFamily="2" charset="-122"/>
              </a:rPr>
              <a:t>。</a:t>
            </a:r>
            <a:r>
              <a:rPr kumimoji="0" lang="en-US" altLang="zh-CN" sz="2800">
                <a:solidFill>
                  <a:schemeClr val="tx1"/>
                </a:solidFill>
                <a:latin typeface="方正姚体" pitchFamily="2" charset="-122"/>
                <a:ea typeface="方正姚体" pitchFamily="2" charset="-122"/>
              </a:rPr>
              <a:t>1939</a:t>
            </a:r>
            <a:r>
              <a:rPr kumimoji="0" lang="zh-CN" altLang="en-US" sz="2800">
                <a:solidFill>
                  <a:schemeClr val="tx1"/>
                </a:solidFill>
                <a:latin typeface="方正姚体" pitchFamily="2" charset="-122"/>
                <a:ea typeface="方正姚体" pitchFamily="2" charset="-122"/>
              </a:rPr>
              <a:t>年劳伦斯获诺贝尔物理奖。</a:t>
            </a: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800" y="2276475"/>
            <a:ext cx="4521200" cy="4581525"/>
          </a:xfrm>
          <a:prstGeom prst="rect">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pic>
      <p:pic>
        <p:nvPicPr>
          <p:cNvPr id="143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2284413"/>
            <a:ext cx="5113338" cy="4573587"/>
          </a:xfrm>
          <a:prstGeom prst="rect">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5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549275"/>
            <a:ext cx="4295775" cy="2751138"/>
          </a:xfrm>
          <a:prstGeom prst="rect">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pic>
      <p:pic>
        <p:nvPicPr>
          <p:cNvPr id="465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5663" y="549275"/>
            <a:ext cx="4824412" cy="2781300"/>
          </a:xfrm>
          <a:prstGeom prst="rect">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pic>
      <p:pic>
        <p:nvPicPr>
          <p:cNvPr id="4659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88" y="3373438"/>
            <a:ext cx="4321175" cy="2719387"/>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59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7100" y="3394075"/>
            <a:ext cx="4752975" cy="2698750"/>
          </a:xfrm>
          <a:prstGeom prst="rect">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65923"/>
                                        </p:tgtEl>
                                        <p:attrNameLst>
                                          <p:attrName>style.visibility</p:attrName>
                                        </p:attrNameLst>
                                      </p:cBhvr>
                                      <p:to>
                                        <p:strVal val="visible"/>
                                      </p:to>
                                    </p:set>
                                    <p:anim calcmode="lin" valueType="num">
                                      <p:cBhvr additive="base">
                                        <p:cTn id="7" dur="500" fill="hold"/>
                                        <p:tgtEl>
                                          <p:spTgt spid="465923"/>
                                        </p:tgtEl>
                                        <p:attrNameLst>
                                          <p:attrName>ppt_x</p:attrName>
                                        </p:attrNameLst>
                                      </p:cBhvr>
                                      <p:tavLst>
                                        <p:tav tm="0">
                                          <p:val>
                                            <p:strVal val="1+#ppt_w/2"/>
                                          </p:val>
                                        </p:tav>
                                        <p:tav tm="100000">
                                          <p:val>
                                            <p:strVal val="#ppt_x"/>
                                          </p:val>
                                        </p:tav>
                                      </p:tavLst>
                                    </p:anim>
                                    <p:anim calcmode="lin" valueType="num">
                                      <p:cBhvr additive="base">
                                        <p:cTn id="8" dur="500" fill="hold"/>
                                        <p:tgtEl>
                                          <p:spTgt spid="4659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5924"/>
                                        </p:tgtEl>
                                        <p:attrNameLst>
                                          <p:attrName>style.visibility</p:attrName>
                                        </p:attrNameLst>
                                      </p:cBhvr>
                                      <p:to>
                                        <p:strVal val="visible"/>
                                      </p:to>
                                    </p:set>
                                    <p:anim calcmode="lin" valueType="num">
                                      <p:cBhvr additive="base">
                                        <p:cTn id="13" dur="500" fill="hold"/>
                                        <p:tgtEl>
                                          <p:spTgt spid="465924"/>
                                        </p:tgtEl>
                                        <p:attrNameLst>
                                          <p:attrName>ppt_x</p:attrName>
                                        </p:attrNameLst>
                                      </p:cBhvr>
                                      <p:tavLst>
                                        <p:tav tm="0">
                                          <p:val>
                                            <p:strVal val="0-#ppt_w/2"/>
                                          </p:val>
                                        </p:tav>
                                        <p:tav tm="100000">
                                          <p:val>
                                            <p:strVal val="#ppt_x"/>
                                          </p:val>
                                        </p:tav>
                                      </p:tavLst>
                                    </p:anim>
                                    <p:anim calcmode="lin" valueType="num">
                                      <p:cBhvr additive="base">
                                        <p:cTn id="14"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65922"/>
                                        </p:tgtEl>
                                        <p:attrNameLst>
                                          <p:attrName>style.visibility</p:attrName>
                                        </p:attrNameLst>
                                      </p:cBhvr>
                                      <p:to>
                                        <p:strVal val="visible"/>
                                      </p:to>
                                    </p:set>
                                    <p:anim calcmode="lin" valueType="num">
                                      <p:cBhvr additive="base">
                                        <p:cTn id="19" dur="500" fill="hold"/>
                                        <p:tgtEl>
                                          <p:spTgt spid="465922"/>
                                        </p:tgtEl>
                                        <p:attrNameLst>
                                          <p:attrName>ppt_x</p:attrName>
                                        </p:attrNameLst>
                                      </p:cBhvr>
                                      <p:tavLst>
                                        <p:tav tm="0">
                                          <p:val>
                                            <p:strVal val="0-#ppt_w/2"/>
                                          </p:val>
                                        </p:tav>
                                        <p:tav tm="100000">
                                          <p:val>
                                            <p:strVal val="#ppt_x"/>
                                          </p:val>
                                        </p:tav>
                                      </p:tavLst>
                                    </p:anim>
                                    <p:anim calcmode="lin" valueType="num">
                                      <p:cBhvr additive="base">
                                        <p:cTn id="20" dur="500" fill="hold"/>
                                        <p:tgtEl>
                                          <p:spTgt spid="4659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65925"/>
                                        </p:tgtEl>
                                        <p:attrNameLst>
                                          <p:attrName>style.visibility</p:attrName>
                                        </p:attrNameLst>
                                      </p:cBhvr>
                                      <p:to>
                                        <p:strVal val="visible"/>
                                      </p:to>
                                    </p:set>
                                    <p:anim calcmode="lin" valueType="num">
                                      <p:cBhvr additive="base">
                                        <p:cTn id="25" dur="500" fill="hold"/>
                                        <p:tgtEl>
                                          <p:spTgt spid="465925"/>
                                        </p:tgtEl>
                                        <p:attrNameLst>
                                          <p:attrName>ppt_x</p:attrName>
                                        </p:attrNameLst>
                                      </p:cBhvr>
                                      <p:tavLst>
                                        <p:tav tm="0">
                                          <p:val>
                                            <p:strVal val="1+#ppt_w/2"/>
                                          </p:val>
                                        </p:tav>
                                        <p:tav tm="100000">
                                          <p:val>
                                            <p:strVal val="#ppt_x"/>
                                          </p:val>
                                        </p:tav>
                                      </p:tavLst>
                                    </p:anim>
                                    <p:anim calcmode="lin" valueType="num">
                                      <p:cBhvr additive="base">
                                        <p:cTn id="26"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355013" y="3776663"/>
            <a:ext cx="420687" cy="4064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algn="just" eaLnBrk="1" hangingPunct="1">
              <a:spcBef>
                <a:spcPct val="0"/>
              </a:spcBef>
            </a:pPr>
            <a:r>
              <a:rPr kumimoji="0" lang="en-US" altLang="zh-CN" sz="2000">
                <a:solidFill>
                  <a:srgbClr val="000000"/>
                </a:solidFill>
                <a:ea typeface="宋体" pitchFamily="2" charset="-122"/>
              </a:rPr>
              <a:t>U</a:t>
            </a:r>
            <a:endParaRPr kumimoji="0" lang="en-US" altLang="zh-CN" sz="1800" b="0">
              <a:solidFill>
                <a:schemeClr val="tx1"/>
              </a:solidFill>
              <a:ea typeface="宋体" pitchFamily="2" charset="-122"/>
            </a:endParaRPr>
          </a:p>
        </p:txBody>
      </p:sp>
      <p:pic>
        <p:nvPicPr>
          <p:cNvPr id="451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3363" y="1412875"/>
            <a:ext cx="4289425" cy="4321175"/>
          </a:xfrm>
          <a:prstGeom prst="rect">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pic>
      <p:sp>
        <p:nvSpPr>
          <p:cNvPr id="16388" name="Oval 4">
            <a:hlinkClick r:id="rId3" action="ppaction://hlinkfile"/>
          </p:cNvPr>
          <p:cNvSpPr>
            <a:spLocks noChangeArrowheads="1"/>
          </p:cNvSpPr>
          <p:nvPr/>
        </p:nvSpPr>
        <p:spPr bwMode="auto">
          <a:xfrm>
            <a:off x="8774113" y="6092825"/>
            <a:ext cx="312737" cy="288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Text Box 5"/>
          <p:cNvSpPr txBox="1">
            <a:spLocks noChangeArrowheads="1"/>
          </p:cNvSpPr>
          <p:nvPr/>
        </p:nvSpPr>
        <p:spPr bwMode="auto">
          <a:xfrm>
            <a:off x="273050" y="260350"/>
            <a:ext cx="36718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a:solidFill>
                  <a:srgbClr val="FF0000"/>
                </a:solidFill>
                <a:latin typeface="方正姚体" pitchFamily="2" charset="-122"/>
                <a:ea typeface="方正姚体" pitchFamily="2" charset="-122"/>
              </a:rPr>
              <a:t>二、回旋加速器</a:t>
            </a:r>
          </a:p>
        </p:txBody>
      </p:sp>
      <p:pic>
        <p:nvPicPr>
          <p:cNvPr id="4515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390650"/>
            <a:ext cx="5111750" cy="4343400"/>
          </a:xfrm>
          <a:prstGeom prst="rect">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451590"/>
                                        </p:tgtEl>
                                        <p:attrNameLst>
                                          <p:attrName>style.visibility</p:attrName>
                                        </p:attrNameLst>
                                      </p:cBhvr>
                                      <p:to>
                                        <p:strVal val="visible"/>
                                      </p:to>
                                    </p:set>
                                    <p:animEffect transition="in" filter="circle(in)">
                                      <p:cBhvr>
                                        <p:cTn id="7" dur="1000"/>
                                        <p:tgtEl>
                                          <p:spTgt spid="4515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51587"/>
                                        </p:tgtEl>
                                        <p:attrNameLst>
                                          <p:attrName>style.visibility</p:attrName>
                                        </p:attrNameLst>
                                      </p:cBhvr>
                                      <p:to>
                                        <p:strVal val="visible"/>
                                      </p:to>
                                    </p:set>
                                    <p:animEffect transition="in" filter="circle(in)">
                                      <p:cBhvr>
                                        <p:cTn id="12" dur="1000"/>
                                        <p:tgtEl>
                                          <p:spTgt spid="451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6" name="Rectangle 2"/>
          <p:cNvSpPr>
            <a:spLocks noGrp="1" noChangeArrowheads="1"/>
          </p:cNvSpPr>
          <p:nvPr>
            <p:ph type="body" idx="1"/>
          </p:nvPr>
        </p:nvSpPr>
        <p:spPr>
          <a:xfrm>
            <a:off x="428625" y="404813"/>
            <a:ext cx="9283700" cy="4953000"/>
          </a:xfrm>
        </p:spPr>
        <p:txBody>
          <a:bodyPr/>
          <a:lstStyle/>
          <a:p>
            <a:pPr algn="just" eaLnBrk="1" hangingPunct="1">
              <a:lnSpc>
                <a:spcPct val="110000"/>
              </a:lnSpc>
              <a:buFontTx/>
              <a:buNone/>
            </a:pPr>
            <a:r>
              <a:rPr lang="zh-CN" altLang="en-US" sz="2800" b="1" smtClean="0">
                <a:latin typeface="方正姚体" pitchFamily="2" charset="-122"/>
                <a:ea typeface="方正姚体" pitchFamily="2" charset="-122"/>
              </a:rPr>
              <a:t>（</a:t>
            </a:r>
            <a:r>
              <a:rPr lang="en-US" altLang="zh-CN" sz="2800" b="1" smtClean="0">
                <a:latin typeface="方正姚体" pitchFamily="2" charset="-122"/>
                <a:ea typeface="方正姚体" pitchFamily="2" charset="-122"/>
              </a:rPr>
              <a:t>1</a:t>
            </a:r>
            <a:r>
              <a:rPr lang="zh-CN" altLang="en-US" sz="2800" b="1" smtClean="0">
                <a:latin typeface="方正姚体" pitchFamily="2" charset="-122"/>
                <a:ea typeface="方正姚体" pitchFamily="2" charset="-122"/>
              </a:rPr>
              <a:t>）磁场的作用：带电粒子以某一速度垂直磁场方向进入匀强磁场后，并在洛伦兹力作用下做匀速圆周运动，其周期和速率、半径均无关，带电粒子每次进入</a:t>
            </a:r>
            <a:r>
              <a:rPr lang="en-US" altLang="zh-CN" sz="2800" b="1" i="1" smtClean="0">
                <a:latin typeface="方正姚体" pitchFamily="2" charset="-122"/>
                <a:ea typeface="方正姚体" pitchFamily="2" charset="-122"/>
              </a:rPr>
              <a:t>D</a:t>
            </a:r>
            <a:r>
              <a:rPr lang="zh-CN" altLang="en-US" sz="2800" b="1" smtClean="0">
                <a:latin typeface="方正姚体" pitchFamily="2" charset="-122"/>
                <a:ea typeface="方正姚体" pitchFamily="2" charset="-122"/>
              </a:rPr>
              <a:t>形盒都运动相等的时间（半个周期）后平行电场方向进入电场中加速．</a:t>
            </a:r>
          </a:p>
          <a:p>
            <a:pPr algn="just" eaLnBrk="1" hangingPunct="1">
              <a:lnSpc>
                <a:spcPct val="110000"/>
              </a:lnSpc>
              <a:buFontTx/>
              <a:buNone/>
            </a:pPr>
            <a:r>
              <a:rPr lang="zh-CN" altLang="en-US" sz="2800" b="1" smtClean="0">
                <a:latin typeface="方正姚体" pitchFamily="2" charset="-122"/>
                <a:ea typeface="方正姚体" pitchFamily="2" charset="-122"/>
              </a:rPr>
              <a:t>（</a:t>
            </a:r>
            <a:r>
              <a:rPr lang="en-US" altLang="zh-CN" sz="2800" b="1" smtClean="0">
                <a:latin typeface="方正姚体" pitchFamily="2" charset="-122"/>
                <a:ea typeface="方正姚体" pitchFamily="2" charset="-122"/>
              </a:rPr>
              <a:t>2</a:t>
            </a:r>
            <a:r>
              <a:rPr lang="zh-CN" altLang="en-US" sz="2800" b="1" smtClean="0">
                <a:latin typeface="方正姚体" pitchFamily="2" charset="-122"/>
                <a:ea typeface="方正姚体" pitchFamily="2" charset="-122"/>
              </a:rPr>
              <a:t>）电场的作用：回旋加速器的两个</a:t>
            </a:r>
            <a:r>
              <a:rPr lang="en-US" altLang="zh-CN" sz="2800" b="1" i="1" smtClean="0">
                <a:latin typeface="方正姚体" pitchFamily="2" charset="-122"/>
                <a:ea typeface="方正姚体" pitchFamily="2" charset="-122"/>
              </a:rPr>
              <a:t>D</a:t>
            </a:r>
            <a:r>
              <a:rPr lang="zh-CN" altLang="en-US" sz="2800" b="1" smtClean="0">
                <a:latin typeface="方正姚体" pitchFamily="2" charset="-122"/>
                <a:ea typeface="方正姚体" pitchFamily="2" charset="-122"/>
              </a:rPr>
              <a:t>形盒之间的窄缝区域存在周期性变化的并垂直于两</a:t>
            </a:r>
            <a:r>
              <a:rPr lang="en-US" altLang="zh-CN" sz="2800" b="1" i="1" smtClean="0">
                <a:latin typeface="方正姚体" pitchFamily="2" charset="-122"/>
                <a:ea typeface="方正姚体" pitchFamily="2" charset="-122"/>
              </a:rPr>
              <a:t>D</a:t>
            </a:r>
            <a:r>
              <a:rPr lang="zh-CN" altLang="en-US" sz="2800" b="1" smtClean="0">
                <a:latin typeface="方正姚体" pitchFamily="2" charset="-122"/>
                <a:ea typeface="方正姚体" pitchFamily="2" charset="-122"/>
              </a:rPr>
              <a:t>形盒正对截面的匀强电场，带电粒子经过该区域时被加速．</a:t>
            </a:r>
          </a:p>
          <a:p>
            <a:pPr algn="just" eaLnBrk="1" hangingPunct="1">
              <a:lnSpc>
                <a:spcPct val="110000"/>
              </a:lnSpc>
              <a:buFontTx/>
              <a:buNone/>
            </a:pPr>
            <a:r>
              <a:rPr lang="zh-CN" altLang="en-US" sz="2800" b="1" smtClean="0">
                <a:latin typeface="方正姚体" pitchFamily="2" charset="-122"/>
                <a:ea typeface="方正姚体" pitchFamily="2" charset="-122"/>
              </a:rPr>
              <a:t>（</a:t>
            </a:r>
            <a:r>
              <a:rPr lang="en-US" altLang="zh-CN" sz="2800" b="1" smtClean="0">
                <a:latin typeface="方正姚体" pitchFamily="2" charset="-122"/>
                <a:ea typeface="方正姚体" pitchFamily="2" charset="-122"/>
              </a:rPr>
              <a:t>3</a:t>
            </a:r>
            <a:r>
              <a:rPr lang="zh-CN" altLang="en-US" sz="2800" b="1" smtClean="0">
                <a:latin typeface="方正姚体" pitchFamily="2" charset="-122"/>
                <a:ea typeface="方正姚体" pitchFamily="2" charset="-122"/>
              </a:rPr>
              <a:t>）交变电压：为了保证带电粒子每次经过窄缝时都被加速，使之能量不断提高，须在窄缝两侧加上跟带电粒子在</a:t>
            </a:r>
            <a:r>
              <a:rPr lang="en-US" altLang="zh-CN" sz="2800" b="1" i="1" smtClean="0">
                <a:latin typeface="方正姚体" pitchFamily="2" charset="-122"/>
                <a:ea typeface="方正姚体" pitchFamily="2" charset="-122"/>
              </a:rPr>
              <a:t>D</a:t>
            </a:r>
            <a:r>
              <a:rPr lang="zh-CN" altLang="en-US" sz="2800" b="1" smtClean="0">
                <a:latin typeface="方正姚体" pitchFamily="2" charset="-122"/>
                <a:ea typeface="方正姚体" pitchFamily="2" charset="-122"/>
              </a:rPr>
              <a:t>形盒中运动周期相同的交变电压．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6946">
                                            <p:txEl>
                                              <p:pRg st="0" end="0"/>
                                            </p:txEl>
                                          </p:spTgt>
                                        </p:tgtEl>
                                        <p:attrNameLst>
                                          <p:attrName>style.visibility</p:attrName>
                                        </p:attrNameLst>
                                      </p:cBhvr>
                                      <p:to>
                                        <p:strVal val="visible"/>
                                      </p:to>
                                    </p:set>
                                    <p:animEffect transition="in" filter="box(in)">
                                      <p:cBhvr>
                                        <p:cTn id="7" dur="500"/>
                                        <p:tgtEl>
                                          <p:spTgt spid="4669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66946">
                                            <p:txEl>
                                              <p:pRg st="1" end="1"/>
                                            </p:txEl>
                                          </p:spTgt>
                                        </p:tgtEl>
                                        <p:attrNameLst>
                                          <p:attrName>style.visibility</p:attrName>
                                        </p:attrNameLst>
                                      </p:cBhvr>
                                      <p:to>
                                        <p:strVal val="visible"/>
                                      </p:to>
                                    </p:set>
                                    <p:animEffect transition="in" filter="box(in)">
                                      <p:cBhvr>
                                        <p:cTn id="12" dur="500"/>
                                        <p:tgtEl>
                                          <p:spTgt spid="4669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66946">
                                            <p:txEl>
                                              <p:pRg st="2" end="2"/>
                                            </p:txEl>
                                          </p:spTgt>
                                        </p:tgtEl>
                                        <p:attrNameLst>
                                          <p:attrName>style.visibility</p:attrName>
                                        </p:attrNameLst>
                                      </p:cBhvr>
                                      <p:to>
                                        <p:strVal val="visible"/>
                                      </p:to>
                                    </p:set>
                                    <p:animEffect transition="in" filter="box(in)">
                                      <p:cBhvr>
                                        <p:cTn id="17" dur="500"/>
                                        <p:tgtEl>
                                          <p:spTgt spid="4669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200025" y="260350"/>
            <a:ext cx="7480300" cy="1143000"/>
          </a:xfrm>
        </p:spPr>
        <p:txBody>
          <a:bodyPr/>
          <a:lstStyle/>
          <a:p>
            <a:pPr eaLnBrk="1" hangingPunct="1"/>
            <a:r>
              <a:rPr lang="zh-CN" altLang="en-US" sz="4000" smtClean="0">
                <a:solidFill>
                  <a:schemeClr val="tx1"/>
                </a:solidFill>
                <a:latin typeface="方正姚体" pitchFamily="2" charset="-122"/>
                <a:ea typeface="方正姚体" pitchFamily="2" charset="-122"/>
              </a:rPr>
              <a:t>带电粒子的最终能量</a:t>
            </a:r>
          </a:p>
        </p:txBody>
      </p:sp>
      <p:sp>
        <p:nvSpPr>
          <p:cNvPr id="467971" name="Rectangle 3"/>
          <p:cNvSpPr>
            <a:spLocks noGrp="1" noChangeArrowheads="1"/>
          </p:cNvSpPr>
          <p:nvPr>
            <p:ph type="body" idx="1"/>
          </p:nvPr>
        </p:nvSpPr>
        <p:spPr>
          <a:xfrm>
            <a:off x="495300" y="1600200"/>
            <a:ext cx="8750300" cy="1600200"/>
          </a:xfrm>
        </p:spPr>
        <p:txBody>
          <a:bodyPr/>
          <a:lstStyle/>
          <a:p>
            <a:pPr eaLnBrk="1" hangingPunct="1">
              <a:lnSpc>
                <a:spcPct val="110000"/>
              </a:lnSpc>
              <a:buFontTx/>
              <a:buNone/>
            </a:pPr>
            <a:r>
              <a:rPr lang="zh-CN" altLang="en-US" smtClean="0">
                <a:latin typeface="华文细黑" pitchFamily="2" charset="-122"/>
              </a:rPr>
              <a:t>　</a:t>
            </a:r>
            <a:r>
              <a:rPr lang="zh-CN" altLang="en-US" b="1" smtClean="0">
                <a:latin typeface="华文细黑" pitchFamily="2" charset="-122"/>
              </a:rPr>
              <a:t>　</a:t>
            </a:r>
            <a:r>
              <a:rPr lang="zh-CN" altLang="en-US" b="1" smtClean="0">
                <a:latin typeface="方正姚体" pitchFamily="2" charset="-122"/>
                <a:ea typeface="方正姚体" pitchFamily="2" charset="-122"/>
              </a:rPr>
              <a:t>当带电粒子的速度最大时，其运动半径也最大，由</a:t>
            </a:r>
            <a:r>
              <a:rPr lang="en-US" altLang="zh-CN" b="1" smtClean="0">
                <a:latin typeface="方正姚体" pitchFamily="2" charset="-122"/>
                <a:ea typeface="方正姚体" pitchFamily="2" charset="-122"/>
              </a:rPr>
              <a:t>r=mv/qB</a:t>
            </a:r>
            <a:r>
              <a:rPr lang="zh-CN" altLang="en-US" b="1" smtClean="0">
                <a:latin typeface="方正姚体" pitchFamily="2" charset="-122"/>
                <a:ea typeface="方正姚体" pitchFamily="2" charset="-122"/>
              </a:rPr>
              <a:t>得</a:t>
            </a:r>
            <a:r>
              <a:rPr lang="en-US" altLang="zh-CN" b="1" smtClean="0">
                <a:latin typeface="方正姚体" pitchFamily="2" charset="-122"/>
                <a:ea typeface="方正姚体" pitchFamily="2" charset="-122"/>
              </a:rPr>
              <a:t>v= rqB/m</a:t>
            </a:r>
            <a:r>
              <a:rPr lang="zh-CN" altLang="en-US" b="1" smtClean="0">
                <a:latin typeface="方正姚体" pitchFamily="2" charset="-122"/>
                <a:ea typeface="方正姚体" pitchFamily="2" charset="-122"/>
              </a:rPr>
              <a:t>，若</a:t>
            </a:r>
            <a:r>
              <a:rPr lang="en-US" altLang="zh-CN" b="1" i="1" smtClean="0">
                <a:latin typeface="方正姚体" pitchFamily="2" charset="-122"/>
                <a:ea typeface="方正姚体" pitchFamily="2" charset="-122"/>
              </a:rPr>
              <a:t>D</a:t>
            </a:r>
            <a:r>
              <a:rPr lang="zh-CN" altLang="en-US" b="1" smtClean="0">
                <a:latin typeface="方正姚体" pitchFamily="2" charset="-122"/>
                <a:ea typeface="方正姚体" pitchFamily="2" charset="-122"/>
              </a:rPr>
              <a:t>形盒的半径为</a:t>
            </a:r>
            <a:r>
              <a:rPr lang="en-US" altLang="zh-CN" b="1" i="1" smtClean="0">
                <a:latin typeface="方正姚体" pitchFamily="2" charset="-122"/>
                <a:ea typeface="方正姚体" pitchFamily="2" charset="-122"/>
              </a:rPr>
              <a:t>R</a:t>
            </a:r>
            <a:r>
              <a:rPr lang="zh-CN" altLang="en-US" b="1" smtClean="0">
                <a:latin typeface="方正姚体" pitchFamily="2" charset="-122"/>
                <a:ea typeface="方正姚体" pitchFamily="2" charset="-122"/>
              </a:rPr>
              <a:t>，则带电粒子的最终动能：</a:t>
            </a:r>
          </a:p>
        </p:txBody>
      </p:sp>
      <p:graphicFrame>
        <p:nvGraphicFramePr>
          <p:cNvPr id="467972" name="Object 4"/>
          <p:cNvGraphicFramePr>
            <a:graphicFrameLocks noChangeAspect="1"/>
          </p:cNvGraphicFramePr>
          <p:nvPr/>
        </p:nvGraphicFramePr>
        <p:xfrm>
          <a:off x="3549650" y="3200400"/>
          <a:ext cx="2724150" cy="1201738"/>
        </p:xfrm>
        <a:graphic>
          <a:graphicData uri="http://schemas.openxmlformats.org/presentationml/2006/ole">
            <mc:AlternateContent xmlns:mc="http://schemas.openxmlformats.org/markup-compatibility/2006">
              <mc:Choice xmlns:v="urn:schemas-microsoft-com:vml" Requires="v">
                <p:oleObj spid="_x0000_s18439" r:id="rId3" imgW="857250" imgH="400050" progId="Equation.3">
                  <p:embed/>
                </p:oleObj>
              </mc:Choice>
              <mc:Fallback>
                <p:oleObj r:id="rId3" imgW="857250" imgH="40005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50" y="3200400"/>
                        <a:ext cx="27241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7973" name="Text Box 5"/>
          <p:cNvSpPr txBox="1">
            <a:spLocks noChangeArrowheads="1"/>
          </p:cNvSpPr>
          <p:nvPr/>
        </p:nvSpPr>
        <p:spPr bwMode="auto">
          <a:xfrm>
            <a:off x="1209675" y="4508500"/>
            <a:ext cx="80533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defRPr/>
            </a:pPr>
            <a:r>
              <a:rPr lang="zh-CN" altLang="en-US" sz="2800" b="0">
                <a:solidFill>
                  <a:srgbClr val="FFCC00"/>
                </a:solidFill>
                <a:latin typeface="华文细黑" pitchFamily="2" charset="-122"/>
                <a:ea typeface="华文细黑" pitchFamily="2" charset="-122"/>
              </a:rPr>
              <a:t>　</a:t>
            </a:r>
            <a:r>
              <a:rPr lang="zh-CN" altLang="en-US" sz="3200">
                <a:solidFill>
                  <a:schemeClr val="tx1"/>
                </a:solidFill>
                <a:effectLst>
                  <a:outerShdw blurRad="38100" dist="38100" dir="2700000" algn="tl">
                    <a:srgbClr val="C0C0C0"/>
                  </a:outerShdw>
                </a:effectLst>
                <a:latin typeface="方正姚体" pitchFamily="2" charset="-122"/>
                <a:ea typeface="方正姚体" pitchFamily="2" charset="-122"/>
              </a:rPr>
              <a:t>所以，要提高加速粒子的最终能量，应尽可能增大磁感应强度</a:t>
            </a:r>
            <a:r>
              <a:rPr lang="en-US" altLang="zh-CN" sz="3200" i="1">
                <a:solidFill>
                  <a:schemeClr val="tx1"/>
                </a:solidFill>
                <a:effectLst>
                  <a:outerShdw blurRad="38100" dist="38100" dir="2700000" algn="tl">
                    <a:srgbClr val="C0C0C0"/>
                  </a:outerShdw>
                </a:effectLst>
                <a:latin typeface="方正姚体" pitchFamily="2" charset="-122"/>
                <a:ea typeface="方正姚体" pitchFamily="2" charset="-122"/>
              </a:rPr>
              <a:t>B</a:t>
            </a:r>
            <a:r>
              <a:rPr lang="zh-CN" altLang="en-US" sz="3200">
                <a:solidFill>
                  <a:schemeClr val="tx1"/>
                </a:solidFill>
                <a:effectLst>
                  <a:outerShdw blurRad="38100" dist="38100" dir="2700000" algn="tl">
                    <a:srgbClr val="C0C0C0"/>
                  </a:outerShdw>
                </a:effectLst>
                <a:latin typeface="方正姚体" pitchFamily="2" charset="-122"/>
                <a:ea typeface="方正姚体" pitchFamily="2" charset="-122"/>
              </a:rPr>
              <a:t>和</a:t>
            </a:r>
            <a:r>
              <a:rPr lang="en-US" altLang="zh-CN" sz="3200" i="1">
                <a:solidFill>
                  <a:schemeClr val="tx1"/>
                </a:solidFill>
                <a:effectLst>
                  <a:outerShdw blurRad="38100" dist="38100" dir="2700000" algn="tl">
                    <a:srgbClr val="C0C0C0"/>
                  </a:outerShdw>
                </a:effectLst>
                <a:latin typeface="方正姚体" pitchFamily="2" charset="-122"/>
                <a:ea typeface="方正姚体" pitchFamily="2" charset="-122"/>
              </a:rPr>
              <a:t>D</a:t>
            </a:r>
            <a:r>
              <a:rPr lang="zh-CN" altLang="en-US" sz="3200">
                <a:solidFill>
                  <a:schemeClr val="tx1"/>
                </a:solidFill>
                <a:effectLst>
                  <a:outerShdw blurRad="38100" dist="38100" dir="2700000" algn="tl">
                    <a:srgbClr val="C0C0C0"/>
                  </a:outerShdw>
                </a:effectLst>
                <a:latin typeface="方正姚体" pitchFamily="2" charset="-122"/>
                <a:ea typeface="方正姚体" pitchFamily="2" charset="-122"/>
              </a:rPr>
              <a:t>形盒的半径</a:t>
            </a:r>
            <a:r>
              <a:rPr lang="en-US" altLang="zh-CN" sz="3200" i="1">
                <a:solidFill>
                  <a:schemeClr val="tx1"/>
                </a:solidFill>
                <a:effectLst>
                  <a:outerShdw blurRad="38100" dist="38100" dir="2700000" algn="tl">
                    <a:srgbClr val="C0C0C0"/>
                  </a:outerShdw>
                </a:effectLst>
                <a:latin typeface="方正姚体" pitchFamily="2" charset="-122"/>
                <a:ea typeface="方正姚体" pitchFamily="2" charset="-122"/>
              </a:rPr>
              <a:t>R</a:t>
            </a:r>
            <a:r>
              <a:rPr lang="zh-CN" altLang="en-US" sz="3200">
                <a:solidFill>
                  <a:schemeClr val="tx1"/>
                </a:solidFill>
                <a:effectLst>
                  <a:outerShdw blurRad="38100" dist="38100" dir="2700000" algn="tl">
                    <a:srgbClr val="C0C0C0"/>
                  </a:outerShdw>
                </a:effectLst>
                <a:latin typeface="方正姚体" pitchFamily="2" charset="-122"/>
                <a:ea typeface="方正姚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7970"/>
                                        </p:tgtEl>
                                        <p:attrNameLst>
                                          <p:attrName>style.visibility</p:attrName>
                                        </p:attrNameLst>
                                      </p:cBhvr>
                                      <p:to>
                                        <p:strVal val="visible"/>
                                      </p:to>
                                    </p:set>
                                    <p:anim calcmode="lin" valueType="num">
                                      <p:cBhvr additive="base">
                                        <p:cTn id="7" dur="500" fill="hold"/>
                                        <p:tgtEl>
                                          <p:spTgt spid="467970"/>
                                        </p:tgtEl>
                                        <p:attrNameLst>
                                          <p:attrName>ppt_x</p:attrName>
                                        </p:attrNameLst>
                                      </p:cBhvr>
                                      <p:tavLst>
                                        <p:tav tm="0">
                                          <p:val>
                                            <p:strVal val="0-#ppt_w/2"/>
                                          </p:val>
                                        </p:tav>
                                        <p:tav tm="100000">
                                          <p:val>
                                            <p:strVal val="#ppt_x"/>
                                          </p:val>
                                        </p:tav>
                                      </p:tavLst>
                                    </p:anim>
                                    <p:anim calcmode="lin" valueType="num">
                                      <p:cBhvr additive="base">
                                        <p:cTn id="8" dur="500" fill="hold"/>
                                        <p:tgtEl>
                                          <p:spTgt spid="4679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467971">
                                            <p:txEl>
                                              <p:pRg st="0" end="0"/>
                                            </p:txEl>
                                          </p:spTgt>
                                        </p:tgtEl>
                                        <p:attrNameLst>
                                          <p:attrName>style.visibility</p:attrName>
                                        </p:attrNameLst>
                                      </p:cBhvr>
                                      <p:to>
                                        <p:strVal val="visible"/>
                                      </p:to>
                                    </p:set>
                                    <p:animEffect transition="in" filter="blinds(vertical)">
                                      <p:cBhvr>
                                        <p:cTn id="13" dur="500"/>
                                        <p:tgtEl>
                                          <p:spTgt spid="46797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467972"/>
                                        </p:tgtEl>
                                        <p:attrNameLst>
                                          <p:attrName>style.visibility</p:attrName>
                                        </p:attrNameLst>
                                      </p:cBhvr>
                                      <p:to>
                                        <p:strVal val="visible"/>
                                      </p:to>
                                    </p:set>
                                    <p:animEffect transition="in" filter="slide(fromLeft)">
                                      <p:cBhvr>
                                        <p:cTn id="18" dur="500"/>
                                        <p:tgtEl>
                                          <p:spTgt spid="4679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467973"/>
                                        </p:tgtEl>
                                        <p:attrNameLst>
                                          <p:attrName>style.visibility</p:attrName>
                                        </p:attrNameLst>
                                      </p:cBhvr>
                                      <p:to>
                                        <p:strVal val="visible"/>
                                      </p:to>
                                    </p:set>
                                    <p:animEffect transition="in" filter="strips(downLeft)">
                                      <p:cBhvr>
                                        <p:cTn id="23" dur="500"/>
                                        <p:tgtEl>
                                          <p:spTgt spid="467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0" grpId="0" autoUpdateAnimBg="0"/>
      <p:bldP spid="467971" grpId="0" build="p" autoUpdateAnimBg="0"/>
      <p:bldP spid="46797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0" y="188913"/>
            <a:ext cx="9777413" cy="1262062"/>
          </a:xfrm>
        </p:spPr>
        <p:txBody>
          <a:bodyPr/>
          <a:lstStyle/>
          <a:p>
            <a:pPr eaLnBrk="1" hangingPunct="1">
              <a:lnSpc>
                <a:spcPct val="105000"/>
              </a:lnSpc>
            </a:pPr>
            <a:r>
              <a:rPr lang="zh-CN" altLang="en-US" sz="3600" b="1" smtClean="0">
                <a:latin typeface="华文细黑" pitchFamily="2" charset="-122"/>
                <a:ea typeface="华文细黑" pitchFamily="2" charset="-122"/>
              </a:rPr>
              <a:t>　</a:t>
            </a:r>
            <a:r>
              <a:rPr lang="zh-CN" altLang="en-US" sz="3600" smtClean="0">
                <a:latin typeface="华文细黑" pitchFamily="2" charset="-122"/>
                <a:ea typeface="华文细黑" pitchFamily="2" charset="-122"/>
              </a:rPr>
              <a:t>　</a:t>
            </a:r>
            <a:r>
              <a:rPr lang="zh-CN" altLang="en-US" sz="3600" smtClean="0">
                <a:latin typeface="方正姚体" pitchFamily="2" charset="-122"/>
                <a:ea typeface="方正姚体" pitchFamily="2" charset="-122"/>
              </a:rPr>
              <a:t>为什么带电粒子经回旋加速器加速后的最终能量与加速电压无关？</a:t>
            </a:r>
          </a:p>
        </p:txBody>
      </p:sp>
      <p:sp>
        <p:nvSpPr>
          <p:cNvPr id="468995" name="Rectangle 3"/>
          <p:cNvSpPr>
            <a:spLocks noGrp="1" noChangeArrowheads="1"/>
          </p:cNvSpPr>
          <p:nvPr>
            <p:ph type="body" idx="1"/>
          </p:nvPr>
        </p:nvSpPr>
        <p:spPr>
          <a:xfrm>
            <a:off x="584200" y="1628775"/>
            <a:ext cx="8832850" cy="2286000"/>
          </a:xfrm>
        </p:spPr>
        <p:txBody>
          <a:bodyPr/>
          <a:lstStyle/>
          <a:p>
            <a:pPr eaLnBrk="1" hangingPunct="1">
              <a:lnSpc>
                <a:spcPct val="110000"/>
              </a:lnSpc>
              <a:buFontTx/>
              <a:buNone/>
            </a:pPr>
            <a:r>
              <a:rPr lang="zh-CN" altLang="en-US" sz="2800" smtClean="0">
                <a:latin typeface="华文细黑" pitchFamily="2" charset="-122"/>
              </a:rPr>
              <a:t>　　　</a:t>
            </a:r>
            <a:r>
              <a:rPr lang="zh-CN" altLang="en-US" sz="2800" b="1" smtClean="0">
                <a:latin typeface="方正姚体" pitchFamily="2" charset="-122"/>
                <a:ea typeface="方正姚体" pitchFamily="2" charset="-122"/>
              </a:rPr>
              <a:t>解析：加速电压越高，带电粒子每次加速的动能增量越大，回旋半径也增加越多，导致带电粒子在</a:t>
            </a:r>
            <a:r>
              <a:rPr lang="en-US" altLang="zh-CN" sz="2800" b="1" i="1" smtClean="0">
                <a:latin typeface="方正姚体" pitchFamily="2" charset="-122"/>
                <a:ea typeface="方正姚体" pitchFamily="2" charset="-122"/>
              </a:rPr>
              <a:t>D</a:t>
            </a:r>
            <a:r>
              <a:rPr lang="zh-CN" altLang="en-US" sz="2800" b="1" smtClean="0">
                <a:latin typeface="方正姚体" pitchFamily="2" charset="-122"/>
                <a:ea typeface="方正姚体" pitchFamily="2" charset="-122"/>
              </a:rPr>
              <a:t>形盒中的回旋次数越少；反之，加速电压越低，粒子在</a:t>
            </a:r>
            <a:r>
              <a:rPr lang="en-US" altLang="zh-CN" sz="2800" b="1" i="1" smtClean="0">
                <a:latin typeface="方正姚体" pitchFamily="2" charset="-122"/>
                <a:ea typeface="方正姚体" pitchFamily="2" charset="-122"/>
              </a:rPr>
              <a:t>D</a:t>
            </a:r>
            <a:r>
              <a:rPr lang="zh-CN" altLang="en-US" sz="2800" b="1" smtClean="0">
                <a:latin typeface="方正姚体" pitchFamily="2" charset="-122"/>
                <a:ea typeface="方正姚体" pitchFamily="2" charset="-122"/>
              </a:rPr>
              <a:t>形盒中回旋的次数越多，可见加速电压的高低只影响带电粒子加速的总次数，并不影响引出时的速度和相应的动能，由 </a:t>
            </a:r>
          </a:p>
        </p:txBody>
      </p:sp>
      <p:graphicFrame>
        <p:nvGraphicFramePr>
          <p:cNvPr id="468996" name="Object 4"/>
          <p:cNvGraphicFramePr>
            <a:graphicFrameLocks noChangeAspect="1"/>
          </p:cNvGraphicFramePr>
          <p:nvPr/>
        </p:nvGraphicFramePr>
        <p:xfrm>
          <a:off x="4171950" y="4508500"/>
          <a:ext cx="2228850" cy="982663"/>
        </p:xfrm>
        <a:graphic>
          <a:graphicData uri="http://schemas.openxmlformats.org/presentationml/2006/ole">
            <mc:AlternateContent xmlns:mc="http://schemas.openxmlformats.org/markup-compatibility/2006">
              <mc:Choice xmlns:v="urn:schemas-microsoft-com:vml" Requires="v">
                <p:oleObj spid="_x0000_s19463" r:id="rId3" imgW="857250" imgH="400050" progId="Equation.3">
                  <p:embed/>
                </p:oleObj>
              </mc:Choice>
              <mc:Fallback>
                <p:oleObj r:id="rId3" imgW="857250" imgH="40005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950" y="4508500"/>
                        <a:ext cx="222885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8997" name="Text Box 5"/>
          <p:cNvSpPr txBox="1">
            <a:spLocks noChangeArrowheads="1"/>
          </p:cNvSpPr>
          <p:nvPr/>
        </p:nvSpPr>
        <p:spPr bwMode="auto">
          <a:xfrm>
            <a:off x="1209675" y="5445125"/>
            <a:ext cx="817245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0"/>
              </a:spcBef>
              <a:defRPr/>
            </a:pPr>
            <a:r>
              <a:rPr lang="zh-CN" altLang="en-US" sz="2400" b="0">
                <a:solidFill>
                  <a:schemeClr val="tx1"/>
                </a:solidFill>
                <a:latin typeface="华文细黑" pitchFamily="2" charset="-122"/>
                <a:ea typeface="华文细黑" pitchFamily="2" charset="-122"/>
              </a:rPr>
              <a:t>　　</a:t>
            </a:r>
            <a:r>
              <a:rPr lang="zh-CN" altLang="en-US" sz="2800">
                <a:solidFill>
                  <a:schemeClr val="tx1"/>
                </a:solidFill>
                <a:effectLst>
                  <a:outerShdw blurRad="38100" dist="38100" dir="2700000" algn="tl">
                    <a:srgbClr val="C0C0C0"/>
                  </a:outerShdw>
                </a:effectLst>
                <a:latin typeface="方正姚体" pitchFamily="2" charset="-122"/>
                <a:ea typeface="方正姚体" pitchFamily="2" charset="-122"/>
              </a:rPr>
              <a:t>可知，增强</a:t>
            </a:r>
            <a:r>
              <a:rPr lang="en-US" altLang="zh-CN" sz="2800" i="1">
                <a:solidFill>
                  <a:schemeClr val="tx1"/>
                </a:solidFill>
                <a:effectLst>
                  <a:outerShdw blurRad="38100" dist="38100" dir="2700000" algn="tl">
                    <a:srgbClr val="C0C0C0"/>
                  </a:outerShdw>
                </a:effectLst>
                <a:latin typeface="方正姚体" pitchFamily="2" charset="-122"/>
                <a:ea typeface="方正姚体" pitchFamily="2" charset="-122"/>
              </a:rPr>
              <a:t>B</a:t>
            </a:r>
            <a:r>
              <a:rPr lang="zh-CN" altLang="en-US" sz="2800">
                <a:solidFill>
                  <a:schemeClr val="tx1"/>
                </a:solidFill>
                <a:effectLst>
                  <a:outerShdw blurRad="38100" dist="38100" dir="2700000" algn="tl">
                    <a:srgbClr val="C0C0C0"/>
                  </a:outerShdw>
                </a:effectLst>
                <a:latin typeface="方正姚体" pitchFamily="2" charset="-122"/>
                <a:ea typeface="方正姚体" pitchFamily="2" charset="-122"/>
              </a:rPr>
              <a:t>和增大</a:t>
            </a:r>
            <a:r>
              <a:rPr lang="en-US" altLang="zh-CN" sz="2800" i="1">
                <a:solidFill>
                  <a:schemeClr val="tx1"/>
                </a:solidFill>
                <a:effectLst>
                  <a:outerShdw blurRad="38100" dist="38100" dir="2700000" algn="tl">
                    <a:srgbClr val="C0C0C0"/>
                  </a:outerShdw>
                </a:effectLst>
                <a:latin typeface="方正姚体" pitchFamily="2" charset="-122"/>
                <a:ea typeface="方正姚体" pitchFamily="2" charset="-122"/>
              </a:rPr>
              <a:t>R</a:t>
            </a:r>
            <a:r>
              <a:rPr lang="zh-CN" altLang="en-US" sz="2800">
                <a:solidFill>
                  <a:schemeClr val="tx1"/>
                </a:solidFill>
                <a:effectLst>
                  <a:outerShdw blurRad="38100" dist="38100" dir="2700000" algn="tl">
                    <a:srgbClr val="C0C0C0"/>
                  </a:outerShdw>
                </a:effectLst>
                <a:latin typeface="方正姚体" pitchFamily="2" charset="-122"/>
                <a:ea typeface="方正姚体" pitchFamily="2" charset="-122"/>
              </a:rPr>
              <a:t>可提高加速粒子的最终能量，与加速电压高低无关．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468994"/>
                                        </p:tgtEl>
                                        <p:attrNameLst>
                                          <p:attrName>style.visibility</p:attrName>
                                        </p:attrNameLst>
                                      </p:cBhvr>
                                      <p:to>
                                        <p:strVal val="visible"/>
                                      </p:to>
                                    </p:set>
                                    <p:animEffect transition="in" filter="strips(upLeft)">
                                      <p:cBhvr>
                                        <p:cTn id="7" dur="500"/>
                                        <p:tgtEl>
                                          <p:spTgt spid="468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8995">
                                            <p:txEl>
                                              <p:pRg st="0" end="0"/>
                                            </p:txEl>
                                          </p:spTgt>
                                        </p:tgtEl>
                                        <p:attrNameLst>
                                          <p:attrName>style.visibility</p:attrName>
                                        </p:attrNameLst>
                                      </p:cBhvr>
                                      <p:to>
                                        <p:strVal val="visible"/>
                                      </p:to>
                                    </p:set>
                                    <p:animEffect transition="in" filter="blinds(horizontal)">
                                      <p:cBhvr>
                                        <p:cTn id="12" dur="500"/>
                                        <p:tgtEl>
                                          <p:spTgt spid="468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468996"/>
                                        </p:tgtEl>
                                        <p:attrNameLst>
                                          <p:attrName>style.visibility</p:attrName>
                                        </p:attrNameLst>
                                      </p:cBhvr>
                                      <p:to>
                                        <p:strVal val="visible"/>
                                      </p:to>
                                    </p:set>
                                    <p:animEffect transition="in" filter="slide(fromLeft)">
                                      <p:cBhvr>
                                        <p:cTn id="17" dur="500"/>
                                        <p:tgtEl>
                                          <p:spTgt spid="468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68997"/>
                                        </p:tgtEl>
                                        <p:attrNameLst>
                                          <p:attrName>style.visibility</p:attrName>
                                        </p:attrNameLst>
                                      </p:cBhvr>
                                      <p:to>
                                        <p:strVal val="visible"/>
                                      </p:to>
                                    </p:set>
                                    <p:animEffect transition="in" filter="box(in)">
                                      <p:cBhvr>
                                        <p:cTn id="22" dur="500"/>
                                        <p:tgtEl>
                                          <p:spTgt spid="46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autoUpdateAnimBg="0"/>
      <p:bldP spid="468995" grpId="0" build="p" autoUpdateAnimBg="0"/>
      <p:bldP spid="46899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631825" y="333375"/>
            <a:ext cx="1657350" cy="990600"/>
          </a:xfrm>
        </p:spPr>
        <p:txBody>
          <a:bodyPr/>
          <a:lstStyle/>
          <a:p>
            <a:pPr eaLnBrk="1" hangingPunct="1"/>
            <a:r>
              <a:rPr lang="zh-CN" altLang="en-US" smtClean="0">
                <a:latin typeface="黑体" pitchFamily="2" charset="-122"/>
                <a:ea typeface="方正姚体" pitchFamily="2" charset="-122"/>
              </a:rPr>
              <a:t>小结：</a:t>
            </a:r>
            <a:r>
              <a:rPr lang="zh-CN" altLang="en-US" b="1" smtClean="0">
                <a:latin typeface="黑体" pitchFamily="2" charset="-122"/>
              </a:rPr>
              <a:t> </a:t>
            </a:r>
          </a:p>
        </p:txBody>
      </p:sp>
      <p:sp>
        <p:nvSpPr>
          <p:cNvPr id="470019" name="Rectangle 3"/>
          <p:cNvSpPr>
            <a:spLocks noGrp="1" noChangeArrowheads="1"/>
          </p:cNvSpPr>
          <p:nvPr>
            <p:ph type="body" idx="1"/>
          </p:nvPr>
        </p:nvSpPr>
        <p:spPr>
          <a:xfrm>
            <a:off x="560388" y="1412875"/>
            <a:ext cx="8569325" cy="2670175"/>
          </a:xfrm>
        </p:spPr>
        <p:txBody>
          <a:bodyPr/>
          <a:lstStyle/>
          <a:p>
            <a:pPr algn="just" eaLnBrk="1" hangingPunct="1">
              <a:lnSpc>
                <a:spcPct val="120000"/>
              </a:lnSpc>
              <a:buFontTx/>
              <a:buNone/>
            </a:pPr>
            <a:r>
              <a:rPr lang="zh-CN" altLang="en-US" smtClean="0">
                <a:latin typeface="华文细黑" pitchFamily="2" charset="-122"/>
              </a:rPr>
              <a:t>　　      </a:t>
            </a:r>
            <a:r>
              <a:rPr lang="zh-CN" altLang="en-US" sz="3600" b="1" smtClean="0">
                <a:latin typeface="方正姚体" pitchFamily="2" charset="-122"/>
                <a:ea typeface="方正姚体" pitchFamily="2" charset="-122"/>
              </a:rPr>
              <a:t>回旋加速器利用两</a:t>
            </a:r>
            <a:r>
              <a:rPr lang="en-US" altLang="zh-CN" sz="3600" b="1" i="1" smtClean="0">
                <a:latin typeface="方正姚体" pitchFamily="2" charset="-122"/>
                <a:ea typeface="方正姚体" pitchFamily="2" charset="-122"/>
              </a:rPr>
              <a:t>D</a:t>
            </a:r>
            <a:r>
              <a:rPr lang="zh-CN" altLang="en-US" sz="3600" b="1" smtClean="0">
                <a:latin typeface="方正姚体" pitchFamily="2" charset="-122"/>
                <a:ea typeface="方正姚体" pitchFamily="2" charset="-122"/>
              </a:rPr>
              <a:t>形盒窄缝间的电场使带电粒子加速，利用</a:t>
            </a:r>
            <a:r>
              <a:rPr lang="en-US" altLang="zh-CN" sz="3600" b="1" i="1" smtClean="0">
                <a:latin typeface="方正姚体" pitchFamily="2" charset="-122"/>
                <a:ea typeface="方正姚体" pitchFamily="2" charset="-122"/>
              </a:rPr>
              <a:t>D</a:t>
            </a:r>
            <a:r>
              <a:rPr lang="zh-CN" altLang="en-US" sz="3600" b="1" smtClean="0">
                <a:latin typeface="方正姚体" pitchFamily="2" charset="-122"/>
                <a:ea typeface="方正姚体" pitchFamily="2" charset="-122"/>
              </a:rPr>
              <a:t>形盒内的磁场使带电粒子偏转，带电粒子所能获得的最终能量与</a:t>
            </a:r>
            <a:r>
              <a:rPr lang="en-US" altLang="zh-CN" sz="3600" b="1" smtClean="0">
                <a:latin typeface="方正姚体" pitchFamily="2" charset="-122"/>
                <a:ea typeface="方正姚体" pitchFamily="2" charset="-122"/>
              </a:rPr>
              <a:t>B</a:t>
            </a:r>
            <a:r>
              <a:rPr lang="zh-CN" altLang="en-US" sz="3600" b="1" smtClean="0">
                <a:latin typeface="方正姚体" pitchFamily="2" charset="-122"/>
                <a:ea typeface="方正姚体" pitchFamily="2" charset="-122"/>
              </a:rPr>
              <a:t>和</a:t>
            </a:r>
            <a:r>
              <a:rPr lang="en-US" altLang="zh-CN" sz="3600" b="1" smtClean="0">
                <a:latin typeface="方正姚体" pitchFamily="2" charset="-122"/>
                <a:ea typeface="方正姚体" pitchFamily="2" charset="-122"/>
              </a:rPr>
              <a:t>R</a:t>
            </a:r>
            <a:r>
              <a:rPr lang="zh-CN" altLang="en-US" sz="3600" b="1" smtClean="0">
                <a:latin typeface="方正姚体" pitchFamily="2" charset="-122"/>
                <a:ea typeface="方正姚体" pitchFamily="2" charset="-122"/>
              </a:rPr>
              <a:t>有关，与</a:t>
            </a:r>
            <a:r>
              <a:rPr lang="en-US" altLang="zh-CN" sz="3600" b="1" smtClean="0">
                <a:latin typeface="方正姚体" pitchFamily="2" charset="-122"/>
                <a:ea typeface="方正姚体" pitchFamily="2" charset="-122"/>
              </a:rPr>
              <a:t>U</a:t>
            </a:r>
            <a:r>
              <a:rPr lang="zh-CN" altLang="en-US" sz="3600" b="1" smtClean="0">
                <a:latin typeface="方正姚体" pitchFamily="2" charset="-122"/>
                <a:ea typeface="方正姚体" pitchFamily="2" charset="-122"/>
              </a:rPr>
              <a:t>无关．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70018"/>
                                        </p:tgtEl>
                                        <p:attrNameLst>
                                          <p:attrName>style.visibility</p:attrName>
                                        </p:attrNameLst>
                                      </p:cBhvr>
                                      <p:to>
                                        <p:strVal val="visible"/>
                                      </p:to>
                                    </p:set>
                                    <p:anim calcmode="lin" valueType="num">
                                      <p:cBhvr>
                                        <p:cTn id="7" dur="1000" fill="hold"/>
                                        <p:tgtEl>
                                          <p:spTgt spid="470018"/>
                                        </p:tgtEl>
                                        <p:attrNameLst>
                                          <p:attrName>ppt_w</p:attrName>
                                        </p:attrNameLst>
                                      </p:cBhvr>
                                      <p:tavLst>
                                        <p:tav tm="0">
                                          <p:val>
                                            <p:fltVal val="0"/>
                                          </p:val>
                                        </p:tav>
                                        <p:tav tm="100000">
                                          <p:val>
                                            <p:strVal val="#ppt_w"/>
                                          </p:val>
                                        </p:tav>
                                      </p:tavLst>
                                    </p:anim>
                                    <p:anim calcmode="lin" valueType="num">
                                      <p:cBhvr>
                                        <p:cTn id="8" dur="1000" fill="hold"/>
                                        <p:tgtEl>
                                          <p:spTgt spid="470018"/>
                                        </p:tgtEl>
                                        <p:attrNameLst>
                                          <p:attrName>ppt_h</p:attrName>
                                        </p:attrNameLst>
                                      </p:cBhvr>
                                      <p:tavLst>
                                        <p:tav tm="0">
                                          <p:val>
                                            <p:fltVal val="0"/>
                                          </p:val>
                                        </p:tav>
                                        <p:tav tm="100000">
                                          <p:val>
                                            <p:strVal val="#ppt_h"/>
                                          </p:val>
                                        </p:tav>
                                      </p:tavLst>
                                    </p:anim>
                                    <p:anim calcmode="lin" valueType="num">
                                      <p:cBhvr>
                                        <p:cTn id="9" dur="1000" fill="hold"/>
                                        <p:tgtEl>
                                          <p:spTgt spid="4700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700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70019">
                                            <p:txEl>
                                              <p:pRg st="0" end="0"/>
                                            </p:txEl>
                                          </p:spTgt>
                                        </p:tgtEl>
                                        <p:attrNameLst>
                                          <p:attrName>style.visibility</p:attrName>
                                        </p:attrNameLst>
                                      </p:cBhvr>
                                      <p:to>
                                        <p:strVal val="visible"/>
                                      </p:to>
                                    </p:set>
                                    <p:animEffect transition="in" filter="wipe(up)">
                                      <p:cBhvr>
                                        <p:cTn id="15" dur="500"/>
                                        <p:tgtEl>
                                          <p:spTgt spid="4700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autoUpdateAnimBg="0"/>
      <p:bldP spid="47001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992188" y="1484313"/>
            <a:ext cx="813752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3200">
                <a:solidFill>
                  <a:schemeClr val="bg1"/>
                </a:solidFill>
                <a:ea typeface="宋体" pitchFamily="2" charset="-122"/>
              </a:rPr>
              <a:t>       </a:t>
            </a:r>
            <a:r>
              <a:rPr kumimoji="0" lang="zh-CN" altLang="en-US" sz="4800">
                <a:solidFill>
                  <a:schemeClr val="tx1"/>
                </a:solidFill>
                <a:latin typeface="方正姚体" pitchFamily="2" charset="-122"/>
                <a:ea typeface="方正姚体" pitchFamily="2" charset="-122"/>
              </a:rPr>
              <a:t>如果尽量增强回旋加速器的磁场或加大</a:t>
            </a:r>
            <a:r>
              <a:rPr kumimoji="0" lang="en-US" altLang="zh-CN" sz="4800">
                <a:solidFill>
                  <a:schemeClr val="tx1"/>
                </a:solidFill>
                <a:latin typeface="方正姚体" pitchFamily="2" charset="-122"/>
                <a:ea typeface="方正姚体" pitchFamily="2" charset="-122"/>
              </a:rPr>
              <a:t>D</a:t>
            </a:r>
            <a:r>
              <a:rPr kumimoji="0" lang="zh-CN" altLang="en-US" sz="4800">
                <a:solidFill>
                  <a:schemeClr val="tx1"/>
                </a:solidFill>
                <a:latin typeface="方正姚体" pitchFamily="2" charset="-122"/>
                <a:ea typeface="方正姚体" pitchFamily="2" charset="-122"/>
              </a:rPr>
              <a:t>形盒半径，我们是不是就可以使带电粒子获得任意高的能量吗？ </a:t>
            </a:r>
          </a:p>
        </p:txBody>
      </p:sp>
      <p:sp>
        <p:nvSpPr>
          <p:cNvPr id="21507" name="Text Box 4"/>
          <p:cNvSpPr txBox="1">
            <a:spLocks noChangeArrowheads="1"/>
          </p:cNvSpPr>
          <p:nvPr/>
        </p:nvSpPr>
        <p:spPr bwMode="auto">
          <a:xfrm>
            <a:off x="344488" y="260350"/>
            <a:ext cx="1714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lang="zh-CN" altLang="en-US" sz="6000">
                <a:ea typeface="方正姚体" pitchFamily="2" charset="-122"/>
              </a:rPr>
              <a:t>思考</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5238" y="981075"/>
            <a:ext cx="4197350" cy="5084763"/>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57731" name="Group 3"/>
          <p:cNvGrpSpPr>
            <a:grpSpLocks/>
          </p:cNvGrpSpPr>
          <p:nvPr/>
        </p:nvGrpSpPr>
        <p:grpSpPr bwMode="auto">
          <a:xfrm>
            <a:off x="6980238" y="1485900"/>
            <a:ext cx="2732087" cy="863600"/>
            <a:chOff x="4059" y="936"/>
            <a:chExt cx="1588" cy="544"/>
          </a:xfrm>
        </p:grpSpPr>
        <p:sp>
          <p:nvSpPr>
            <p:cNvPr id="4111" name="Text Box 4"/>
            <p:cNvSpPr txBox="1">
              <a:spLocks noChangeArrowheads="1"/>
            </p:cNvSpPr>
            <p:nvPr/>
          </p:nvSpPr>
          <p:spPr bwMode="auto">
            <a:xfrm>
              <a:off x="4059" y="978"/>
              <a:ext cx="15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rgbClr val="FF0000"/>
                  </a:solidFill>
                  <a:ea typeface="宋体" pitchFamily="2" charset="-122"/>
                </a:rPr>
                <a:t>亥姆霍兹线圈</a:t>
              </a:r>
            </a:p>
          </p:txBody>
        </p:sp>
        <p:sp>
          <p:nvSpPr>
            <p:cNvPr id="4112" name="AutoShape 5"/>
            <p:cNvSpPr>
              <a:spLocks noChangeArrowheads="1"/>
            </p:cNvSpPr>
            <p:nvPr/>
          </p:nvSpPr>
          <p:spPr bwMode="auto">
            <a:xfrm>
              <a:off x="4105" y="936"/>
              <a:ext cx="1451" cy="544"/>
            </a:xfrm>
            <a:prstGeom prst="wedgeRoundRectCallout">
              <a:avLst>
                <a:gd name="adj1" fmla="val -85079"/>
                <a:gd name="adj2" fmla="val 54963"/>
                <a:gd name="adj3" fmla="val 16667"/>
              </a:avLst>
            </a:prstGeom>
            <a:noFill/>
            <a:ln w="190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endParaRPr kumimoji="0" lang="zh-CN" altLang="en-US" sz="1800" b="0">
                <a:solidFill>
                  <a:schemeClr val="tx1"/>
                </a:solidFill>
                <a:ea typeface="宋体" pitchFamily="2" charset="-122"/>
              </a:endParaRPr>
            </a:p>
          </p:txBody>
        </p:sp>
      </p:grpSp>
      <p:grpSp>
        <p:nvGrpSpPr>
          <p:cNvPr id="457734" name="Group 6"/>
          <p:cNvGrpSpPr>
            <a:grpSpLocks/>
          </p:cNvGrpSpPr>
          <p:nvPr/>
        </p:nvGrpSpPr>
        <p:grpSpPr bwMode="auto">
          <a:xfrm>
            <a:off x="6980238" y="3213100"/>
            <a:ext cx="2497137" cy="576263"/>
            <a:chOff x="4059" y="2024"/>
            <a:chExt cx="1452" cy="363"/>
          </a:xfrm>
        </p:grpSpPr>
        <p:sp>
          <p:nvSpPr>
            <p:cNvPr id="4109" name="Text Box 7"/>
            <p:cNvSpPr txBox="1">
              <a:spLocks noChangeArrowheads="1"/>
            </p:cNvSpPr>
            <p:nvPr/>
          </p:nvSpPr>
          <p:spPr bwMode="auto">
            <a:xfrm>
              <a:off x="4059" y="2060"/>
              <a:ext cx="13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rgbClr val="FF0000"/>
                  </a:solidFill>
                  <a:ea typeface="宋体" pitchFamily="2" charset="-122"/>
                </a:rPr>
                <a:t>电    子     枪</a:t>
              </a:r>
            </a:p>
          </p:txBody>
        </p:sp>
        <p:sp>
          <p:nvSpPr>
            <p:cNvPr id="4110" name="AutoShape 8"/>
            <p:cNvSpPr>
              <a:spLocks noChangeArrowheads="1"/>
            </p:cNvSpPr>
            <p:nvPr/>
          </p:nvSpPr>
          <p:spPr bwMode="auto">
            <a:xfrm>
              <a:off x="4060" y="2024"/>
              <a:ext cx="1451" cy="363"/>
            </a:xfrm>
            <a:prstGeom prst="wedgeRoundRectCallout">
              <a:avLst>
                <a:gd name="adj1" fmla="val -146898"/>
                <a:gd name="adj2" fmla="val 60194"/>
                <a:gd name="adj3" fmla="val 16667"/>
              </a:avLst>
            </a:prstGeom>
            <a:noFill/>
            <a:ln w="190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endParaRPr kumimoji="0" lang="zh-CN" altLang="en-US" sz="1800" b="0">
                <a:solidFill>
                  <a:schemeClr val="tx1"/>
                </a:solidFill>
                <a:ea typeface="宋体" pitchFamily="2" charset="-122"/>
              </a:endParaRPr>
            </a:p>
          </p:txBody>
        </p:sp>
      </p:grpSp>
      <p:grpSp>
        <p:nvGrpSpPr>
          <p:cNvPr id="457737" name="Group 9"/>
          <p:cNvGrpSpPr>
            <a:grpSpLocks/>
          </p:cNvGrpSpPr>
          <p:nvPr/>
        </p:nvGrpSpPr>
        <p:grpSpPr bwMode="auto">
          <a:xfrm>
            <a:off x="6746875" y="4797425"/>
            <a:ext cx="3355975" cy="719138"/>
            <a:chOff x="4059" y="936"/>
            <a:chExt cx="1588" cy="589"/>
          </a:xfrm>
        </p:grpSpPr>
        <p:sp>
          <p:nvSpPr>
            <p:cNvPr id="4107" name="Text Box 10"/>
            <p:cNvSpPr txBox="1">
              <a:spLocks noChangeArrowheads="1"/>
            </p:cNvSpPr>
            <p:nvPr/>
          </p:nvSpPr>
          <p:spPr bwMode="auto">
            <a:xfrm>
              <a:off x="4059" y="981"/>
              <a:ext cx="1588"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rgbClr val="FF0000"/>
                  </a:solidFill>
                  <a:ea typeface="宋体" pitchFamily="2" charset="-122"/>
                </a:rPr>
                <a:t>磁场强弱选择挡</a:t>
              </a:r>
            </a:p>
          </p:txBody>
        </p:sp>
        <p:sp>
          <p:nvSpPr>
            <p:cNvPr id="4108" name="AutoShape 11"/>
            <p:cNvSpPr>
              <a:spLocks noChangeArrowheads="1"/>
            </p:cNvSpPr>
            <p:nvPr/>
          </p:nvSpPr>
          <p:spPr bwMode="auto">
            <a:xfrm>
              <a:off x="4105" y="936"/>
              <a:ext cx="1451" cy="589"/>
            </a:xfrm>
            <a:prstGeom prst="wedgeRoundRectCallout">
              <a:avLst>
                <a:gd name="adj1" fmla="val -88940"/>
                <a:gd name="adj2" fmla="val 56620"/>
                <a:gd name="adj3" fmla="val 16667"/>
              </a:avLst>
            </a:prstGeom>
            <a:noFill/>
            <a:ln w="1905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endParaRPr kumimoji="0" lang="zh-CN" altLang="en-US" sz="1800" b="0">
                <a:solidFill>
                  <a:schemeClr val="tx1"/>
                </a:solidFill>
                <a:ea typeface="宋体" pitchFamily="2" charset="-122"/>
              </a:endParaRPr>
            </a:p>
          </p:txBody>
        </p:sp>
      </p:grpSp>
      <p:grpSp>
        <p:nvGrpSpPr>
          <p:cNvPr id="457740" name="Group 12"/>
          <p:cNvGrpSpPr>
            <a:grpSpLocks/>
          </p:cNvGrpSpPr>
          <p:nvPr/>
        </p:nvGrpSpPr>
        <p:grpSpPr bwMode="auto">
          <a:xfrm>
            <a:off x="157163" y="3706813"/>
            <a:ext cx="2144712" cy="1017587"/>
            <a:chOff x="91" y="2335"/>
            <a:chExt cx="1247" cy="641"/>
          </a:xfrm>
        </p:grpSpPr>
        <p:sp>
          <p:nvSpPr>
            <p:cNvPr id="4105" name="AutoShape 13"/>
            <p:cNvSpPr>
              <a:spLocks noChangeArrowheads="1"/>
            </p:cNvSpPr>
            <p:nvPr/>
          </p:nvSpPr>
          <p:spPr bwMode="auto">
            <a:xfrm>
              <a:off x="91" y="2341"/>
              <a:ext cx="1247" cy="635"/>
            </a:xfrm>
            <a:prstGeom prst="wedgeRoundRectCallout">
              <a:avLst>
                <a:gd name="adj1" fmla="val 143907"/>
                <a:gd name="adj2" fmla="val 127639"/>
                <a:gd name="adj3" fmla="val 16667"/>
              </a:avLst>
            </a:prstGeom>
            <a:noFill/>
            <a:ln w="2857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endParaRPr kumimoji="0" lang="zh-CN" altLang="en-US" sz="1800" b="0">
                <a:solidFill>
                  <a:schemeClr val="tx1"/>
                </a:solidFill>
                <a:ea typeface="宋体" pitchFamily="2" charset="-122"/>
              </a:endParaRPr>
            </a:p>
          </p:txBody>
        </p:sp>
        <p:sp>
          <p:nvSpPr>
            <p:cNvPr id="4106" name="Text Box 14"/>
            <p:cNvSpPr txBox="1">
              <a:spLocks noChangeArrowheads="1"/>
            </p:cNvSpPr>
            <p:nvPr/>
          </p:nvSpPr>
          <p:spPr bwMode="auto">
            <a:xfrm>
              <a:off x="204" y="2335"/>
              <a:ext cx="113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rgbClr val="FF0000"/>
                  </a:solidFill>
                  <a:ea typeface="宋体" pitchFamily="2" charset="-122"/>
                </a:rPr>
                <a:t>加速电压选择挡</a:t>
              </a:r>
            </a:p>
          </p:txBody>
        </p:sp>
      </p:grpSp>
      <p:sp>
        <p:nvSpPr>
          <p:cNvPr id="4103" name="Text Box 15"/>
          <p:cNvSpPr txBox="1">
            <a:spLocks noChangeArrowheads="1"/>
          </p:cNvSpPr>
          <p:nvPr/>
        </p:nvSpPr>
        <p:spPr bwMode="auto">
          <a:xfrm>
            <a:off x="323850" y="95250"/>
            <a:ext cx="3395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lang="zh-CN" altLang="en-US">
                <a:solidFill>
                  <a:srgbClr val="FF0000"/>
                </a:solidFill>
                <a:ea typeface="方正姚体" pitchFamily="2" charset="-122"/>
              </a:rPr>
              <a:t>洛伦兹力演示器</a:t>
            </a:r>
          </a:p>
        </p:txBody>
      </p:sp>
      <p:sp>
        <p:nvSpPr>
          <p:cNvPr id="4104" name="Text Box 34"/>
          <p:cNvSpPr txBox="1">
            <a:spLocks noChangeArrowheads="1"/>
          </p:cNvSpPr>
          <p:nvPr/>
        </p:nvSpPr>
        <p:spPr bwMode="auto">
          <a:xfrm>
            <a:off x="8101013" y="-728663"/>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7740"/>
                                        </p:tgtEl>
                                        <p:attrNameLst>
                                          <p:attrName>style.visibility</p:attrName>
                                        </p:attrNameLst>
                                      </p:cBhvr>
                                      <p:to>
                                        <p:strVal val="visible"/>
                                      </p:to>
                                    </p:set>
                                    <p:animEffect transition="in" filter="wipe(down)">
                                      <p:cBhvr>
                                        <p:cTn id="7" dur="500"/>
                                        <p:tgtEl>
                                          <p:spTgt spid="457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57737"/>
                                        </p:tgtEl>
                                        <p:attrNameLst>
                                          <p:attrName>style.visibility</p:attrName>
                                        </p:attrNameLst>
                                      </p:cBhvr>
                                      <p:to>
                                        <p:strVal val="visible"/>
                                      </p:to>
                                    </p:set>
                                    <p:anim calcmode="lin" valueType="num">
                                      <p:cBhvr additive="base">
                                        <p:cTn id="12" dur="500" fill="hold"/>
                                        <p:tgtEl>
                                          <p:spTgt spid="457737"/>
                                        </p:tgtEl>
                                        <p:attrNameLst>
                                          <p:attrName>ppt_x</p:attrName>
                                        </p:attrNameLst>
                                      </p:cBhvr>
                                      <p:tavLst>
                                        <p:tav tm="0">
                                          <p:val>
                                            <p:strVal val="1+#ppt_w/2"/>
                                          </p:val>
                                        </p:tav>
                                        <p:tav tm="100000">
                                          <p:val>
                                            <p:strVal val="#ppt_x"/>
                                          </p:val>
                                        </p:tav>
                                      </p:tavLst>
                                    </p:anim>
                                    <p:anim calcmode="lin" valueType="num">
                                      <p:cBhvr additive="base">
                                        <p:cTn id="13" dur="500" fill="hold"/>
                                        <p:tgtEl>
                                          <p:spTgt spid="45773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57734"/>
                                        </p:tgtEl>
                                        <p:attrNameLst>
                                          <p:attrName>style.visibility</p:attrName>
                                        </p:attrNameLst>
                                      </p:cBhvr>
                                      <p:to>
                                        <p:strVal val="visible"/>
                                      </p:to>
                                    </p:set>
                                    <p:animEffect transition="in" filter="wipe(left)">
                                      <p:cBhvr>
                                        <p:cTn id="18" dur="500"/>
                                        <p:tgtEl>
                                          <p:spTgt spid="4577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7731"/>
                                        </p:tgtEl>
                                        <p:attrNameLst>
                                          <p:attrName>style.visibility</p:attrName>
                                        </p:attrNameLst>
                                      </p:cBhvr>
                                      <p:to>
                                        <p:strVal val="visible"/>
                                      </p:to>
                                    </p:set>
                                    <p:animEffect transition="in" filter="wipe(left)">
                                      <p:cBhvr>
                                        <p:cTn id="23" dur="500"/>
                                        <p:tgtEl>
                                          <p:spTgt spid="457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ext Box 2"/>
          <p:cNvSpPr txBox="1">
            <a:spLocks noChangeArrowheads="1"/>
          </p:cNvSpPr>
          <p:nvPr/>
        </p:nvSpPr>
        <p:spPr bwMode="auto">
          <a:xfrm>
            <a:off x="271463" y="115888"/>
            <a:ext cx="3587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4000">
                <a:solidFill>
                  <a:schemeClr val="tx1"/>
                </a:solidFill>
                <a:latin typeface="Tahoma" pitchFamily="34" charset="0"/>
                <a:ea typeface="方正姚体" pitchFamily="2" charset="-122"/>
              </a:rPr>
              <a:t>本课小结：</a:t>
            </a:r>
          </a:p>
        </p:txBody>
      </p:sp>
      <p:sp>
        <p:nvSpPr>
          <p:cNvPr id="471043" name="Text Box 3"/>
          <p:cNvSpPr txBox="1">
            <a:spLocks noChangeArrowheads="1"/>
          </p:cNvSpPr>
          <p:nvPr/>
        </p:nvSpPr>
        <p:spPr bwMode="auto">
          <a:xfrm>
            <a:off x="350838" y="749300"/>
            <a:ext cx="9126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tx1"/>
                </a:solidFill>
                <a:latin typeface="Tahoma" pitchFamily="34" charset="0"/>
                <a:ea typeface="方正姚体" pitchFamily="2" charset="-122"/>
              </a:rPr>
              <a:t>一、带电粒子在磁场中的运动</a:t>
            </a:r>
          </a:p>
        </p:txBody>
      </p:sp>
      <p:sp>
        <p:nvSpPr>
          <p:cNvPr id="471044" name="Text Box 4"/>
          <p:cNvSpPr txBox="1">
            <a:spLocks noChangeArrowheads="1"/>
          </p:cNvSpPr>
          <p:nvPr/>
        </p:nvSpPr>
        <p:spPr bwMode="auto">
          <a:xfrm>
            <a:off x="1130300" y="1268413"/>
            <a:ext cx="8112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tx1"/>
                </a:solidFill>
                <a:latin typeface="Tahoma" pitchFamily="34" charset="0"/>
                <a:ea typeface="方正姚体" pitchFamily="2" charset="-122"/>
              </a:rPr>
              <a:t>平行磁感线进入：做匀速直线运动</a:t>
            </a:r>
          </a:p>
        </p:txBody>
      </p:sp>
      <p:sp>
        <p:nvSpPr>
          <p:cNvPr id="471045" name="Text Box 5"/>
          <p:cNvSpPr txBox="1">
            <a:spLocks noChangeArrowheads="1"/>
          </p:cNvSpPr>
          <p:nvPr/>
        </p:nvSpPr>
        <p:spPr bwMode="auto">
          <a:xfrm>
            <a:off x="1130300" y="1773238"/>
            <a:ext cx="8112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tx1"/>
                </a:solidFill>
                <a:latin typeface="Tahoma" pitchFamily="34" charset="0"/>
                <a:ea typeface="方正姚体" pitchFamily="2" charset="-122"/>
              </a:rPr>
              <a:t>垂直磁感线进入：做匀速圆周运动</a:t>
            </a:r>
          </a:p>
        </p:txBody>
      </p:sp>
      <p:grpSp>
        <p:nvGrpSpPr>
          <p:cNvPr id="471046" name="Group 6"/>
          <p:cNvGrpSpPr>
            <a:grpSpLocks/>
          </p:cNvGrpSpPr>
          <p:nvPr/>
        </p:nvGrpSpPr>
        <p:grpSpPr bwMode="auto">
          <a:xfrm>
            <a:off x="3079750" y="2338388"/>
            <a:ext cx="3589338" cy="946150"/>
            <a:chOff x="748" y="3385"/>
            <a:chExt cx="2087" cy="596"/>
          </a:xfrm>
        </p:grpSpPr>
        <p:sp>
          <p:nvSpPr>
            <p:cNvPr id="22544" name="Text Box 7"/>
            <p:cNvSpPr txBox="1">
              <a:spLocks noChangeArrowheads="1"/>
            </p:cNvSpPr>
            <p:nvPr/>
          </p:nvSpPr>
          <p:spPr bwMode="auto">
            <a:xfrm>
              <a:off x="748" y="3521"/>
              <a:ext cx="208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tx1"/>
                  </a:solidFill>
                  <a:latin typeface="黑体" pitchFamily="2" charset="-122"/>
                  <a:ea typeface="黑体" pitchFamily="2" charset="-122"/>
                </a:rPr>
                <a:t>半径：</a:t>
              </a:r>
              <a:r>
                <a:rPr kumimoji="0" lang="en-US" altLang="zh-CN" sz="2800">
                  <a:solidFill>
                    <a:schemeClr val="tx1"/>
                  </a:solidFill>
                  <a:latin typeface="Tahoma" pitchFamily="34" charset="0"/>
                  <a:ea typeface="黑体" pitchFamily="2" charset="-122"/>
                </a:rPr>
                <a:t>R</a:t>
              </a:r>
              <a:r>
                <a:rPr kumimoji="0" lang="zh-CN" altLang="en-US" sz="2800">
                  <a:solidFill>
                    <a:schemeClr val="tx1"/>
                  </a:solidFill>
                  <a:latin typeface="Tahoma" pitchFamily="34" charset="0"/>
                  <a:ea typeface="黑体" pitchFamily="2" charset="-122"/>
                </a:rPr>
                <a:t>＝</a:t>
              </a:r>
            </a:p>
          </p:txBody>
        </p:sp>
        <p:grpSp>
          <p:nvGrpSpPr>
            <p:cNvPr id="22545" name="Group 8"/>
            <p:cNvGrpSpPr>
              <a:grpSpLocks/>
            </p:cNvGrpSpPr>
            <p:nvPr/>
          </p:nvGrpSpPr>
          <p:grpSpPr bwMode="auto">
            <a:xfrm>
              <a:off x="1882" y="3385"/>
              <a:ext cx="862" cy="596"/>
              <a:chOff x="1837" y="3475"/>
              <a:chExt cx="862" cy="596"/>
            </a:xfrm>
          </p:grpSpPr>
          <p:sp>
            <p:nvSpPr>
              <p:cNvPr id="22546" name="Text Box 9"/>
              <p:cNvSpPr txBox="1">
                <a:spLocks noChangeArrowheads="1"/>
              </p:cNvSpPr>
              <p:nvPr/>
            </p:nvSpPr>
            <p:spPr bwMode="auto">
              <a:xfrm>
                <a:off x="1837" y="3475"/>
                <a:ext cx="86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spcBef>
                    <a:spcPct val="0"/>
                  </a:spcBef>
                </a:pPr>
                <a:r>
                  <a:rPr kumimoji="0" lang="en-US" altLang="zh-CN" sz="2800">
                    <a:solidFill>
                      <a:schemeClr val="tx1"/>
                    </a:solidFill>
                    <a:latin typeface="Tahoma" pitchFamily="34" charset="0"/>
                    <a:ea typeface="宋体" pitchFamily="2" charset="-122"/>
                  </a:rPr>
                  <a:t>mv</a:t>
                </a:r>
              </a:p>
              <a:p>
                <a:pPr eaLnBrk="1" hangingPunct="1">
                  <a:spcBef>
                    <a:spcPct val="0"/>
                  </a:spcBef>
                </a:pPr>
                <a:r>
                  <a:rPr kumimoji="0" lang="en-US" altLang="zh-CN" sz="2800">
                    <a:solidFill>
                      <a:schemeClr val="tx1"/>
                    </a:solidFill>
                    <a:latin typeface="Tahoma" pitchFamily="34" charset="0"/>
                    <a:ea typeface="宋体" pitchFamily="2" charset="-122"/>
                  </a:rPr>
                  <a:t>qB</a:t>
                </a:r>
              </a:p>
            </p:txBody>
          </p:sp>
          <p:sp>
            <p:nvSpPr>
              <p:cNvPr id="22547" name="Line 10"/>
              <p:cNvSpPr>
                <a:spLocks noChangeShapeType="1"/>
              </p:cNvSpPr>
              <p:nvPr/>
            </p:nvSpPr>
            <p:spPr bwMode="auto">
              <a:xfrm>
                <a:off x="1837" y="3793"/>
                <a:ext cx="4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71051" name="Group 11"/>
          <p:cNvGrpSpPr>
            <a:grpSpLocks/>
          </p:cNvGrpSpPr>
          <p:nvPr/>
        </p:nvGrpSpPr>
        <p:grpSpPr bwMode="auto">
          <a:xfrm>
            <a:off x="3079750" y="3284538"/>
            <a:ext cx="3900488" cy="946150"/>
            <a:chOff x="2789" y="3385"/>
            <a:chExt cx="2268" cy="596"/>
          </a:xfrm>
        </p:grpSpPr>
        <p:sp>
          <p:nvSpPr>
            <p:cNvPr id="22540" name="Text Box 12"/>
            <p:cNvSpPr txBox="1">
              <a:spLocks noChangeArrowheads="1"/>
            </p:cNvSpPr>
            <p:nvPr/>
          </p:nvSpPr>
          <p:spPr bwMode="auto">
            <a:xfrm>
              <a:off x="2789" y="3521"/>
              <a:ext cx="208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tx1"/>
                  </a:solidFill>
                  <a:latin typeface="黑体" pitchFamily="2" charset="-122"/>
                  <a:ea typeface="黑体" pitchFamily="2" charset="-122"/>
                </a:rPr>
                <a:t>周期：</a:t>
              </a:r>
              <a:r>
                <a:rPr kumimoji="0" lang="en-US" altLang="zh-CN" sz="2800">
                  <a:solidFill>
                    <a:schemeClr val="tx1"/>
                  </a:solidFill>
                  <a:latin typeface="Tahoma" pitchFamily="34" charset="0"/>
                  <a:ea typeface="黑体" pitchFamily="2" charset="-122"/>
                </a:rPr>
                <a:t>T</a:t>
              </a:r>
              <a:r>
                <a:rPr kumimoji="0" lang="zh-CN" altLang="en-US" sz="2800">
                  <a:solidFill>
                    <a:schemeClr val="tx1"/>
                  </a:solidFill>
                  <a:latin typeface="黑体" pitchFamily="2" charset="-122"/>
                  <a:ea typeface="黑体" pitchFamily="2" charset="-122"/>
                </a:rPr>
                <a:t>＝</a:t>
              </a:r>
            </a:p>
          </p:txBody>
        </p:sp>
        <p:grpSp>
          <p:nvGrpSpPr>
            <p:cNvPr id="22541" name="Group 13"/>
            <p:cNvGrpSpPr>
              <a:grpSpLocks/>
            </p:cNvGrpSpPr>
            <p:nvPr/>
          </p:nvGrpSpPr>
          <p:grpSpPr bwMode="auto">
            <a:xfrm>
              <a:off x="3878" y="3385"/>
              <a:ext cx="1179" cy="596"/>
              <a:chOff x="3969" y="3430"/>
              <a:chExt cx="1179" cy="596"/>
            </a:xfrm>
          </p:grpSpPr>
          <p:sp>
            <p:nvSpPr>
              <p:cNvPr id="22542" name="Text Box 14"/>
              <p:cNvSpPr txBox="1">
                <a:spLocks noChangeArrowheads="1"/>
              </p:cNvSpPr>
              <p:nvPr/>
            </p:nvSpPr>
            <p:spPr bwMode="auto">
              <a:xfrm>
                <a:off x="3969" y="3430"/>
                <a:ext cx="1179"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spcBef>
                    <a:spcPct val="0"/>
                  </a:spcBef>
                </a:pPr>
                <a:r>
                  <a:rPr kumimoji="0" lang="en-US" altLang="zh-CN" sz="2800">
                    <a:solidFill>
                      <a:schemeClr val="tx1"/>
                    </a:solidFill>
                    <a:latin typeface="Tahoma" pitchFamily="34" charset="0"/>
                    <a:ea typeface="宋体" pitchFamily="2" charset="-122"/>
                  </a:rPr>
                  <a:t>2πm</a:t>
                </a:r>
              </a:p>
              <a:p>
                <a:pPr eaLnBrk="1" hangingPunct="1">
                  <a:spcBef>
                    <a:spcPct val="0"/>
                  </a:spcBef>
                </a:pPr>
                <a:r>
                  <a:rPr kumimoji="0" lang="en-US" altLang="zh-CN" sz="2800">
                    <a:solidFill>
                      <a:schemeClr val="tx1"/>
                    </a:solidFill>
                    <a:latin typeface="Tahoma" pitchFamily="34" charset="0"/>
                    <a:ea typeface="宋体" pitchFamily="2" charset="-122"/>
                  </a:rPr>
                  <a:t>  qB</a:t>
                </a:r>
              </a:p>
            </p:txBody>
          </p:sp>
          <p:sp>
            <p:nvSpPr>
              <p:cNvPr id="22543" name="Line 15"/>
              <p:cNvSpPr>
                <a:spLocks noChangeShapeType="1"/>
              </p:cNvSpPr>
              <p:nvPr/>
            </p:nvSpPr>
            <p:spPr bwMode="auto">
              <a:xfrm>
                <a:off x="4014" y="3748"/>
                <a:ext cx="5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71056" name="Text Box 16"/>
          <p:cNvSpPr txBox="1">
            <a:spLocks noChangeArrowheads="1"/>
          </p:cNvSpPr>
          <p:nvPr/>
        </p:nvSpPr>
        <p:spPr bwMode="auto">
          <a:xfrm>
            <a:off x="350838" y="4133850"/>
            <a:ext cx="9126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tx1"/>
                </a:solidFill>
                <a:latin typeface="Tahoma" pitchFamily="34" charset="0"/>
                <a:ea typeface="方正姚体" pitchFamily="2" charset="-122"/>
              </a:rPr>
              <a:t>二、质谱仪：研究同位素（测荷质比）的装置</a:t>
            </a:r>
          </a:p>
        </p:txBody>
      </p:sp>
      <p:sp>
        <p:nvSpPr>
          <p:cNvPr id="471057" name="Text Box 17"/>
          <p:cNvSpPr txBox="1">
            <a:spLocks noChangeArrowheads="1"/>
          </p:cNvSpPr>
          <p:nvPr/>
        </p:nvSpPr>
        <p:spPr bwMode="auto">
          <a:xfrm>
            <a:off x="1131888" y="4638675"/>
            <a:ext cx="7488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tx1"/>
                </a:solidFill>
                <a:latin typeface="Tahoma" pitchFamily="34" charset="0"/>
                <a:ea typeface="方正姚体" pitchFamily="2" charset="-122"/>
              </a:rPr>
              <a:t>由加速电场、速度选择器、偏转磁场组成</a:t>
            </a:r>
          </a:p>
        </p:txBody>
      </p:sp>
      <p:sp>
        <p:nvSpPr>
          <p:cNvPr id="471058" name="Text Box 18"/>
          <p:cNvSpPr txBox="1">
            <a:spLocks noChangeArrowheads="1"/>
          </p:cNvSpPr>
          <p:nvPr/>
        </p:nvSpPr>
        <p:spPr bwMode="auto">
          <a:xfrm>
            <a:off x="350838" y="5141913"/>
            <a:ext cx="91265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tx1"/>
                </a:solidFill>
                <a:latin typeface="Tahoma" pitchFamily="34" charset="0"/>
                <a:ea typeface="方正姚体" pitchFamily="2" charset="-122"/>
              </a:rPr>
              <a:t>三、回旋加速器：使带电粒子获得高能量的装置</a:t>
            </a:r>
          </a:p>
        </p:txBody>
      </p:sp>
      <p:sp>
        <p:nvSpPr>
          <p:cNvPr id="471059" name="Text Box 19"/>
          <p:cNvSpPr txBox="1">
            <a:spLocks noChangeArrowheads="1"/>
          </p:cNvSpPr>
          <p:nvPr/>
        </p:nvSpPr>
        <p:spPr bwMode="auto">
          <a:xfrm>
            <a:off x="1130300" y="5646738"/>
            <a:ext cx="7488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tx1"/>
                </a:solidFill>
                <a:latin typeface="方正姚体" pitchFamily="2" charset="-122"/>
                <a:ea typeface="方正姚体" pitchFamily="2" charset="-122"/>
              </a:rPr>
              <a:t>由</a:t>
            </a:r>
            <a:r>
              <a:rPr kumimoji="0" lang="en-US" altLang="zh-CN" sz="2800">
                <a:solidFill>
                  <a:schemeClr val="tx1"/>
                </a:solidFill>
                <a:latin typeface="方正姚体" pitchFamily="2" charset="-122"/>
                <a:ea typeface="方正姚体" pitchFamily="2" charset="-122"/>
              </a:rPr>
              <a:t>D</a:t>
            </a:r>
            <a:r>
              <a:rPr kumimoji="0" lang="zh-CN" altLang="en-US" sz="2800">
                <a:solidFill>
                  <a:schemeClr val="tx1"/>
                </a:solidFill>
                <a:latin typeface="方正姚体" pitchFamily="2" charset="-122"/>
                <a:ea typeface="方正姚体" pitchFamily="2" charset="-122"/>
              </a:rPr>
              <a:t>形盒、高频交变电场等组成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471042"/>
                                        </p:tgtEl>
                                        <p:attrNameLst>
                                          <p:attrName>style.visibility</p:attrName>
                                        </p:attrNameLst>
                                      </p:cBhvr>
                                      <p:to>
                                        <p:strVal val="visible"/>
                                      </p:to>
                                    </p:set>
                                    <p:anim calcmode="lin" valueType="num">
                                      <p:cBhvr>
                                        <p:cTn id="7" dur="1000" fill="hold"/>
                                        <p:tgtEl>
                                          <p:spTgt spid="471042"/>
                                        </p:tgtEl>
                                        <p:attrNameLst>
                                          <p:attrName>ppt_w</p:attrName>
                                        </p:attrNameLst>
                                      </p:cBhvr>
                                      <p:tavLst>
                                        <p:tav tm="0">
                                          <p:val>
                                            <p:fltVal val="0"/>
                                          </p:val>
                                        </p:tav>
                                        <p:tav tm="100000">
                                          <p:val>
                                            <p:strVal val="#ppt_w"/>
                                          </p:val>
                                        </p:tav>
                                      </p:tavLst>
                                    </p:anim>
                                    <p:anim calcmode="lin" valueType="num">
                                      <p:cBhvr>
                                        <p:cTn id="8" dur="1000" fill="hold"/>
                                        <p:tgtEl>
                                          <p:spTgt spid="471042"/>
                                        </p:tgtEl>
                                        <p:attrNameLst>
                                          <p:attrName>ppt_h</p:attrName>
                                        </p:attrNameLst>
                                      </p:cBhvr>
                                      <p:tavLst>
                                        <p:tav tm="0">
                                          <p:val>
                                            <p:fltVal val="0"/>
                                          </p:val>
                                        </p:tav>
                                        <p:tav tm="100000">
                                          <p:val>
                                            <p:strVal val="#ppt_h"/>
                                          </p:val>
                                        </p:tav>
                                      </p:tavLst>
                                    </p:anim>
                                    <p:anim calcmode="lin" valueType="num">
                                      <p:cBhvr>
                                        <p:cTn id="9" dur="1000" fill="hold"/>
                                        <p:tgtEl>
                                          <p:spTgt spid="471042"/>
                                        </p:tgtEl>
                                        <p:attrNameLst>
                                          <p:attrName>style.rotation</p:attrName>
                                        </p:attrNameLst>
                                      </p:cBhvr>
                                      <p:tavLst>
                                        <p:tav tm="0">
                                          <p:val>
                                            <p:fltVal val="90"/>
                                          </p:val>
                                        </p:tav>
                                        <p:tav tm="100000">
                                          <p:val>
                                            <p:fltVal val="0"/>
                                          </p:val>
                                        </p:tav>
                                      </p:tavLst>
                                    </p:anim>
                                    <p:animEffect transition="in" filter="fade">
                                      <p:cBhvr>
                                        <p:cTn id="10" dur="1000"/>
                                        <p:tgtEl>
                                          <p:spTgt spid="47104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71043"/>
                                        </p:tgtEl>
                                        <p:attrNameLst>
                                          <p:attrName>style.visibility</p:attrName>
                                        </p:attrNameLst>
                                      </p:cBhvr>
                                      <p:to>
                                        <p:strVal val="visible"/>
                                      </p:to>
                                    </p:set>
                                    <p:anim calcmode="lin" valueType="num">
                                      <p:cBhvr>
                                        <p:cTn id="15" dur="1000" fill="hold"/>
                                        <p:tgtEl>
                                          <p:spTgt spid="471043"/>
                                        </p:tgtEl>
                                        <p:attrNameLst>
                                          <p:attrName>ppt_w</p:attrName>
                                        </p:attrNameLst>
                                      </p:cBhvr>
                                      <p:tavLst>
                                        <p:tav tm="0">
                                          <p:val>
                                            <p:fltVal val="0"/>
                                          </p:val>
                                        </p:tav>
                                        <p:tav tm="100000">
                                          <p:val>
                                            <p:strVal val="#ppt_w"/>
                                          </p:val>
                                        </p:tav>
                                      </p:tavLst>
                                    </p:anim>
                                    <p:anim calcmode="lin" valueType="num">
                                      <p:cBhvr>
                                        <p:cTn id="16" dur="1000" fill="hold"/>
                                        <p:tgtEl>
                                          <p:spTgt spid="471043"/>
                                        </p:tgtEl>
                                        <p:attrNameLst>
                                          <p:attrName>ppt_h</p:attrName>
                                        </p:attrNameLst>
                                      </p:cBhvr>
                                      <p:tavLst>
                                        <p:tav tm="0">
                                          <p:val>
                                            <p:fltVal val="0"/>
                                          </p:val>
                                        </p:tav>
                                        <p:tav tm="100000">
                                          <p:val>
                                            <p:strVal val="#ppt_h"/>
                                          </p:val>
                                        </p:tav>
                                      </p:tavLst>
                                    </p:anim>
                                    <p:anim calcmode="lin" valueType="num">
                                      <p:cBhvr>
                                        <p:cTn id="17" dur="1000" fill="hold"/>
                                        <p:tgtEl>
                                          <p:spTgt spid="47104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7104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471044"/>
                                        </p:tgtEl>
                                        <p:attrNameLst>
                                          <p:attrName>style.visibility</p:attrName>
                                        </p:attrNameLst>
                                      </p:cBhvr>
                                      <p:to>
                                        <p:strVal val="visible"/>
                                      </p:to>
                                    </p:set>
                                    <p:animEffect transition="in" filter="fade">
                                      <p:cBhvr>
                                        <p:cTn id="23" dur="1000"/>
                                        <p:tgtEl>
                                          <p:spTgt spid="471044"/>
                                        </p:tgtEl>
                                      </p:cBhvr>
                                    </p:animEffect>
                                    <p:anim calcmode="lin" valueType="num">
                                      <p:cBhvr>
                                        <p:cTn id="24" dur="1000" fill="hold"/>
                                        <p:tgtEl>
                                          <p:spTgt spid="471044"/>
                                        </p:tgtEl>
                                        <p:attrNameLst>
                                          <p:attrName>ppt_x</p:attrName>
                                        </p:attrNameLst>
                                      </p:cBhvr>
                                      <p:tavLst>
                                        <p:tav tm="0">
                                          <p:val>
                                            <p:strVal val="#ppt_x"/>
                                          </p:val>
                                        </p:tav>
                                        <p:tav tm="100000">
                                          <p:val>
                                            <p:strVal val="#ppt_x"/>
                                          </p:val>
                                        </p:tav>
                                      </p:tavLst>
                                    </p:anim>
                                    <p:anim calcmode="lin" valueType="num">
                                      <p:cBhvr>
                                        <p:cTn id="25" dur="900" decel="100000" fill="hold"/>
                                        <p:tgtEl>
                                          <p:spTgt spid="471044"/>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471044"/>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471045"/>
                                        </p:tgtEl>
                                        <p:attrNameLst>
                                          <p:attrName>style.visibility</p:attrName>
                                        </p:attrNameLst>
                                      </p:cBhvr>
                                      <p:to>
                                        <p:strVal val="visible"/>
                                      </p:to>
                                    </p:set>
                                    <p:anim calcmode="lin" valueType="num">
                                      <p:cBhvr>
                                        <p:cTn id="31" dur="500" fill="hold"/>
                                        <p:tgtEl>
                                          <p:spTgt spid="471045"/>
                                        </p:tgtEl>
                                        <p:attrNameLst>
                                          <p:attrName>ppt_w</p:attrName>
                                        </p:attrNameLst>
                                      </p:cBhvr>
                                      <p:tavLst>
                                        <p:tav tm="0">
                                          <p:val>
                                            <p:fltVal val="0"/>
                                          </p:val>
                                        </p:tav>
                                        <p:tav tm="100000">
                                          <p:val>
                                            <p:strVal val="#ppt_w"/>
                                          </p:val>
                                        </p:tav>
                                      </p:tavLst>
                                    </p:anim>
                                    <p:anim calcmode="lin" valueType="num">
                                      <p:cBhvr>
                                        <p:cTn id="32" dur="500" fill="hold"/>
                                        <p:tgtEl>
                                          <p:spTgt spid="471045"/>
                                        </p:tgtEl>
                                        <p:attrNameLst>
                                          <p:attrName>ppt_h</p:attrName>
                                        </p:attrNameLst>
                                      </p:cBhvr>
                                      <p:tavLst>
                                        <p:tav tm="0">
                                          <p:val>
                                            <p:fltVal val="0"/>
                                          </p:val>
                                        </p:tav>
                                        <p:tav tm="100000">
                                          <p:val>
                                            <p:strVal val="#ppt_h"/>
                                          </p:val>
                                        </p:tav>
                                      </p:tavLst>
                                    </p:anim>
                                    <p:anim calcmode="lin" valueType="num">
                                      <p:cBhvr>
                                        <p:cTn id="33" dur="500" fill="hold"/>
                                        <p:tgtEl>
                                          <p:spTgt spid="471045"/>
                                        </p:tgtEl>
                                        <p:attrNameLst>
                                          <p:attrName>style.rotation</p:attrName>
                                        </p:attrNameLst>
                                      </p:cBhvr>
                                      <p:tavLst>
                                        <p:tav tm="0">
                                          <p:val>
                                            <p:fltVal val="360"/>
                                          </p:val>
                                        </p:tav>
                                        <p:tav tm="100000">
                                          <p:val>
                                            <p:fltVal val="0"/>
                                          </p:val>
                                        </p:tav>
                                      </p:tavLst>
                                    </p:anim>
                                    <p:animEffect transition="in" filter="fade">
                                      <p:cBhvr>
                                        <p:cTn id="34" dur="500"/>
                                        <p:tgtEl>
                                          <p:spTgt spid="47104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ntr" presetSubtype="0" fill="hold" nodeType="clickEffect">
                                  <p:stCondLst>
                                    <p:cond delay="0"/>
                                  </p:stCondLst>
                                  <p:childTnLst>
                                    <p:set>
                                      <p:cBhvr>
                                        <p:cTn id="38" dur="1" fill="hold">
                                          <p:stCondLst>
                                            <p:cond delay="0"/>
                                          </p:stCondLst>
                                        </p:cTn>
                                        <p:tgtEl>
                                          <p:spTgt spid="471046"/>
                                        </p:tgtEl>
                                        <p:attrNameLst>
                                          <p:attrName>style.visibility</p:attrName>
                                        </p:attrNameLst>
                                      </p:cBhvr>
                                      <p:to>
                                        <p:strVal val="visible"/>
                                      </p:to>
                                    </p:set>
                                    <p:anim calcmode="lin" valueType="num">
                                      <p:cBhvr>
                                        <p:cTn id="39" dur="500" fill="hold"/>
                                        <p:tgtEl>
                                          <p:spTgt spid="471046"/>
                                        </p:tgtEl>
                                        <p:attrNameLst>
                                          <p:attrName>ppt_w</p:attrName>
                                        </p:attrNameLst>
                                      </p:cBhvr>
                                      <p:tavLst>
                                        <p:tav tm="0">
                                          <p:val>
                                            <p:strVal val="#ppt_w*0.70"/>
                                          </p:val>
                                        </p:tav>
                                        <p:tav tm="100000">
                                          <p:val>
                                            <p:strVal val="#ppt_w"/>
                                          </p:val>
                                        </p:tav>
                                      </p:tavLst>
                                    </p:anim>
                                    <p:anim calcmode="lin" valueType="num">
                                      <p:cBhvr>
                                        <p:cTn id="40" dur="500" fill="hold"/>
                                        <p:tgtEl>
                                          <p:spTgt spid="471046"/>
                                        </p:tgtEl>
                                        <p:attrNameLst>
                                          <p:attrName>ppt_h</p:attrName>
                                        </p:attrNameLst>
                                      </p:cBhvr>
                                      <p:tavLst>
                                        <p:tav tm="0">
                                          <p:val>
                                            <p:strVal val="#ppt_h"/>
                                          </p:val>
                                        </p:tav>
                                        <p:tav tm="100000">
                                          <p:val>
                                            <p:strVal val="#ppt_h"/>
                                          </p:val>
                                        </p:tav>
                                      </p:tavLst>
                                    </p:anim>
                                    <p:animEffect transition="in" filter="fade">
                                      <p:cBhvr>
                                        <p:cTn id="41" dur="500"/>
                                        <p:tgtEl>
                                          <p:spTgt spid="47104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5" presetClass="entr" presetSubtype="0" fill="hold" nodeType="clickEffect">
                                  <p:stCondLst>
                                    <p:cond delay="0"/>
                                  </p:stCondLst>
                                  <p:childTnLst>
                                    <p:set>
                                      <p:cBhvr>
                                        <p:cTn id="45" dur="1" fill="hold">
                                          <p:stCondLst>
                                            <p:cond delay="0"/>
                                          </p:stCondLst>
                                        </p:cTn>
                                        <p:tgtEl>
                                          <p:spTgt spid="471051"/>
                                        </p:tgtEl>
                                        <p:attrNameLst>
                                          <p:attrName>style.visibility</p:attrName>
                                        </p:attrNameLst>
                                      </p:cBhvr>
                                      <p:to>
                                        <p:strVal val="visible"/>
                                      </p:to>
                                    </p:set>
                                    <p:anim calcmode="lin" valueType="num">
                                      <p:cBhvr>
                                        <p:cTn id="46" dur="500" fill="hold"/>
                                        <p:tgtEl>
                                          <p:spTgt spid="471051"/>
                                        </p:tgtEl>
                                        <p:attrNameLst>
                                          <p:attrName>ppt_w</p:attrName>
                                        </p:attrNameLst>
                                      </p:cBhvr>
                                      <p:tavLst>
                                        <p:tav tm="0">
                                          <p:val>
                                            <p:strVal val="#ppt_w*0.70"/>
                                          </p:val>
                                        </p:tav>
                                        <p:tav tm="100000">
                                          <p:val>
                                            <p:strVal val="#ppt_w"/>
                                          </p:val>
                                        </p:tav>
                                      </p:tavLst>
                                    </p:anim>
                                    <p:anim calcmode="lin" valueType="num">
                                      <p:cBhvr>
                                        <p:cTn id="47" dur="500" fill="hold"/>
                                        <p:tgtEl>
                                          <p:spTgt spid="471051"/>
                                        </p:tgtEl>
                                        <p:attrNameLst>
                                          <p:attrName>ppt_h</p:attrName>
                                        </p:attrNameLst>
                                      </p:cBhvr>
                                      <p:tavLst>
                                        <p:tav tm="0">
                                          <p:val>
                                            <p:strVal val="#ppt_h"/>
                                          </p:val>
                                        </p:tav>
                                        <p:tav tm="100000">
                                          <p:val>
                                            <p:strVal val="#ppt_h"/>
                                          </p:val>
                                        </p:tav>
                                      </p:tavLst>
                                    </p:anim>
                                    <p:animEffect transition="in" filter="fade">
                                      <p:cBhvr>
                                        <p:cTn id="48" dur="500"/>
                                        <p:tgtEl>
                                          <p:spTgt spid="47105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7" presetClass="entr" presetSubtype="0" fill="hold" grpId="0" nodeType="clickEffect">
                                  <p:stCondLst>
                                    <p:cond delay="0"/>
                                  </p:stCondLst>
                                  <p:childTnLst>
                                    <p:set>
                                      <p:cBhvr>
                                        <p:cTn id="52" dur="1" fill="hold">
                                          <p:stCondLst>
                                            <p:cond delay="0"/>
                                          </p:stCondLst>
                                        </p:cTn>
                                        <p:tgtEl>
                                          <p:spTgt spid="471056"/>
                                        </p:tgtEl>
                                        <p:attrNameLst>
                                          <p:attrName>style.visibility</p:attrName>
                                        </p:attrNameLst>
                                      </p:cBhvr>
                                      <p:to>
                                        <p:strVal val="visible"/>
                                      </p:to>
                                    </p:set>
                                    <p:animEffect transition="in" filter="fade">
                                      <p:cBhvr>
                                        <p:cTn id="53" dur="1000"/>
                                        <p:tgtEl>
                                          <p:spTgt spid="471056"/>
                                        </p:tgtEl>
                                      </p:cBhvr>
                                    </p:animEffect>
                                    <p:anim calcmode="lin" valueType="num">
                                      <p:cBhvr>
                                        <p:cTn id="54" dur="1000" fill="hold"/>
                                        <p:tgtEl>
                                          <p:spTgt spid="471056"/>
                                        </p:tgtEl>
                                        <p:attrNameLst>
                                          <p:attrName>ppt_x</p:attrName>
                                        </p:attrNameLst>
                                      </p:cBhvr>
                                      <p:tavLst>
                                        <p:tav tm="0">
                                          <p:val>
                                            <p:strVal val="#ppt_x"/>
                                          </p:val>
                                        </p:tav>
                                        <p:tav tm="100000">
                                          <p:val>
                                            <p:strVal val="#ppt_x"/>
                                          </p:val>
                                        </p:tav>
                                      </p:tavLst>
                                    </p:anim>
                                    <p:anim calcmode="lin" valueType="num">
                                      <p:cBhvr>
                                        <p:cTn id="55" dur="900" decel="100000" fill="hold"/>
                                        <p:tgtEl>
                                          <p:spTgt spid="471056"/>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471056"/>
                                        </p:tgtEl>
                                        <p:attrNameLst>
                                          <p:attrName>ppt_y</p:attrName>
                                        </p:attrNameLst>
                                      </p:cBhvr>
                                      <p:tavLst>
                                        <p:tav tm="0">
                                          <p:val>
                                            <p:strVal val="#ppt_y-.03"/>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50" presetClass="entr" presetSubtype="0" decel="100000" fill="hold" grpId="0" nodeType="clickEffect">
                                  <p:stCondLst>
                                    <p:cond delay="0"/>
                                  </p:stCondLst>
                                  <p:childTnLst>
                                    <p:set>
                                      <p:cBhvr>
                                        <p:cTn id="60" dur="1" fill="hold">
                                          <p:stCondLst>
                                            <p:cond delay="0"/>
                                          </p:stCondLst>
                                        </p:cTn>
                                        <p:tgtEl>
                                          <p:spTgt spid="471057"/>
                                        </p:tgtEl>
                                        <p:attrNameLst>
                                          <p:attrName>style.visibility</p:attrName>
                                        </p:attrNameLst>
                                      </p:cBhvr>
                                      <p:to>
                                        <p:strVal val="visible"/>
                                      </p:to>
                                    </p:set>
                                    <p:anim calcmode="lin" valueType="num">
                                      <p:cBhvr>
                                        <p:cTn id="61" dur="1000" fill="hold"/>
                                        <p:tgtEl>
                                          <p:spTgt spid="471057"/>
                                        </p:tgtEl>
                                        <p:attrNameLst>
                                          <p:attrName>ppt_w</p:attrName>
                                        </p:attrNameLst>
                                      </p:cBhvr>
                                      <p:tavLst>
                                        <p:tav tm="0">
                                          <p:val>
                                            <p:strVal val="#ppt_w+.3"/>
                                          </p:val>
                                        </p:tav>
                                        <p:tav tm="100000">
                                          <p:val>
                                            <p:strVal val="#ppt_w"/>
                                          </p:val>
                                        </p:tav>
                                      </p:tavLst>
                                    </p:anim>
                                    <p:anim calcmode="lin" valueType="num">
                                      <p:cBhvr>
                                        <p:cTn id="62" dur="1000" fill="hold"/>
                                        <p:tgtEl>
                                          <p:spTgt spid="471057"/>
                                        </p:tgtEl>
                                        <p:attrNameLst>
                                          <p:attrName>ppt_h</p:attrName>
                                        </p:attrNameLst>
                                      </p:cBhvr>
                                      <p:tavLst>
                                        <p:tav tm="0">
                                          <p:val>
                                            <p:strVal val="#ppt_h"/>
                                          </p:val>
                                        </p:tav>
                                        <p:tav tm="100000">
                                          <p:val>
                                            <p:strVal val="#ppt_h"/>
                                          </p:val>
                                        </p:tav>
                                      </p:tavLst>
                                    </p:anim>
                                    <p:animEffect transition="in" filter="fade">
                                      <p:cBhvr>
                                        <p:cTn id="63" dur="1000"/>
                                        <p:tgtEl>
                                          <p:spTgt spid="47105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7" presetClass="entr" presetSubtype="0" fill="hold" grpId="0" nodeType="clickEffect">
                                  <p:stCondLst>
                                    <p:cond delay="0"/>
                                  </p:stCondLst>
                                  <p:childTnLst>
                                    <p:set>
                                      <p:cBhvr>
                                        <p:cTn id="67" dur="1" fill="hold">
                                          <p:stCondLst>
                                            <p:cond delay="0"/>
                                          </p:stCondLst>
                                        </p:cTn>
                                        <p:tgtEl>
                                          <p:spTgt spid="471058"/>
                                        </p:tgtEl>
                                        <p:attrNameLst>
                                          <p:attrName>style.visibility</p:attrName>
                                        </p:attrNameLst>
                                      </p:cBhvr>
                                      <p:to>
                                        <p:strVal val="visible"/>
                                      </p:to>
                                    </p:set>
                                    <p:animEffect transition="in" filter="fade">
                                      <p:cBhvr>
                                        <p:cTn id="68" dur="1000"/>
                                        <p:tgtEl>
                                          <p:spTgt spid="471058"/>
                                        </p:tgtEl>
                                      </p:cBhvr>
                                    </p:animEffect>
                                    <p:anim calcmode="lin" valueType="num">
                                      <p:cBhvr>
                                        <p:cTn id="69" dur="1000" fill="hold"/>
                                        <p:tgtEl>
                                          <p:spTgt spid="471058"/>
                                        </p:tgtEl>
                                        <p:attrNameLst>
                                          <p:attrName>ppt_x</p:attrName>
                                        </p:attrNameLst>
                                      </p:cBhvr>
                                      <p:tavLst>
                                        <p:tav tm="0">
                                          <p:val>
                                            <p:strVal val="#ppt_x"/>
                                          </p:val>
                                        </p:tav>
                                        <p:tav tm="100000">
                                          <p:val>
                                            <p:strVal val="#ppt_x"/>
                                          </p:val>
                                        </p:tav>
                                      </p:tavLst>
                                    </p:anim>
                                    <p:anim calcmode="lin" valueType="num">
                                      <p:cBhvr>
                                        <p:cTn id="70" dur="900" decel="100000" fill="hold"/>
                                        <p:tgtEl>
                                          <p:spTgt spid="471058"/>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471058"/>
                                        </p:tgtEl>
                                        <p:attrNameLst>
                                          <p:attrName>ppt_y</p:attrName>
                                        </p:attrNameLst>
                                      </p:cBhvr>
                                      <p:tavLst>
                                        <p:tav tm="0">
                                          <p:val>
                                            <p:strVal val="#ppt_y-.03"/>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50" presetClass="entr" presetSubtype="0" decel="100000" fill="hold" grpId="0" nodeType="clickEffect">
                                  <p:stCondLst>
                                    <p:cond delay="0"/>
                                  </p:stCondLst>
                                  <p:childTnLst>
                                    <p:set>
                                      <p:cBhvr>
                                        <p:cTn id="75" dur="1" fill="hold">
                                          <p:stCondLst>
                                            <p:cond delay="0"/>
                                          </p:stCondLst>
                                        </p:cTn>
                                        <p:tgtEl>
                                          <p:spTgt spid="471059"/>
                                        </p:tgtEl>
                                        <p:attrNameLst>
                                          <p:attrName>style.visibility</p:attrName>
                                        </p:attrNameLst>
                                      </p:cBhvr>
                                      <p:to>
                                        <p:strVal val="visible"/>
                                      </p:to>
                                    </p:set>
                                    <p:anim calcmode="lin" valueType="num">
                                      <p:cBhvr>
                                        <p:cTn id="76" dur="1000" fill="hold"/>
                                        <p:tgtEl>
                                          <p:spTgt spid="471059"/>
                                        </p:tgtEl>
                                        <p:attrNameLst>
                                          <p:attrName>ppt_w</p:attrName>
                                        </p:attrNameLst>
                                      </p:cBhvr>
                                      <p:tavLst>
                                        <p:tav tm="0">
                                          <p:val>
                                            <p:strVal val="#ppt_w+.3"/>
                                          </p:val>
                                        </p:tav>
                                        <p:tav tm="100000">
                                          <p:val>
                                            <p:strVal val="#ppt_w"/>
                                          </p:val>
                                        </p:tav>
                                      </p:tavLst>
                                    </p:anim>
                                    <p:anim calcmode="lin" valueType="num">
                                      <p:cBhvr>
                                        <p:cTn id="77" dur="1000" fill="hold"/>
                                        <p:tgtEl>
                                          <p:spTgt spid="471059"/>
                                        </p:tgtEl>
                                        <p:attrNameLst>
                                          <p:attrName>ppt_h</p:attrName>
                                        </p:attrNameLst>
                                      </p:cBhvr>
                                      <p:tavLst>
                                        <p:tav tm="0">
                                          <p:val>
                                            <p:strVal val="#ppt_h"/>
                                          </p:val>
                                        </p:tav>
                                        <p:tav tm="100000">
                                          <p:val>
                                            <p:strVal val="#ppt_h"/>
                                          </p:val>
                                        </p:tav>
                                      </p:tavLst>
                                    </p:anim>
                                    <p:animEffect transition="in" filter="fade">
                                      <p:cBhvr>
                                        <p:cTn id="78" dur="1000"/>
                                        <p:tgtEl>
                                          <p:spTgt spid="471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p:bldP spid="471043" grpId="0"/>
      <p:bldP spid="471044" grpId="0"/>
      <p:bldP spid="471045" grpId="0"/>
      <p:bldP spid="471056" grpId="0"/>
      <p:bldP spid="471057" grpId="0"/>
      <p:bldP spid="471058" grpId="0"/>
      <p:bldP spid="47105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88950" y="549275"/>
            <a:ext cx="5927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rgbClr val="FF0000"/>
                </a:solidFill>
                <a:latin typeface="方正姚体" pitchFamily="2" charset="-122"/>
                <a:ea typeface="方正姚体" pitchFamily="2" charset="-122"/>
              </a:rPr>
              <a:t>一</a:t>
            </a:r>
            <a:r>
              <a:rPr kumimoji="0" lang="en-US" altLang="zh-CN" sz="2800">
                <a:solidFill>
                  <a:srgbClr val="FF0000"/>
                </a:solidFill>
                <a:latin typeface="方正姚体" pitchFamily="2" charset="-122"/>
                <a:ea typeface="方正姚体" pitchFamily="2" charset="-122"/>
              </a:rPr>
              <a:t>.</a:t>
            </a:r>
            <a:r>
              <a:rPr kumimoji="0" lang="zh-CN" altLang="en-US" sz="2800">
                <a:solidFill>
                  <a:srgbClr val="FF0000"/>
                </a:solidFill>
                <a:latin typeface="方正姚体" pitchFamily="2" charset="-122"/>
                <a:ea typeface="方正姚体" pitchFamily="2" charset="-122"/>
              </a:rPr>
              <a:t>带电粒子在匀强磁场中的运动</a:t>
            </a:r>
          </a:p>
        </p:txBody>
      </p:sp>
      <p:sp>
        <p:nvSpPr>
          <p:cNvPr id="444419" name="Text Box 3"/>
          <p:cNvSpPr txBox="1">
            <a:spLocks noChangeArrowheads="1"/>
          </p:cNvSpPr>
          <p:nvPr/>
        </p:nvSpPr>
        <p:spPr bwMode="auto">
          <a:xfrm>
            <a:off x="776288" y="1196975"/>
            <a:ext cx="71770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bg1"/>
                </a:solidFill>
                <a:ea typeface="宋体" pitchFamily="2" charset="-122"/>
              </a:rPr>
              <a:t>      </a:t>
            </a:r>
            <a:r>
              <a:rPr kumimoji="0" lang="zh-CN" altLang="en-US" sz="2800">
                <a:solidFill>
                  <a:srgbClr val="FF0000"/>
                </a:solidFill>
                <a:latin typeface="方正姚体" pitchFamily="2" charset="-122"/>
                <a:ea typeface="方正姚体" pitchFamily="2" charset="-122"/>
              </a:rPr>
              <a:t>当带电粒子</a:t>
            </a:r>
            <a:r>
              <a:rPr kumimoji="0" lang="en-US" altLang="zh-CN" sz="2800" i="1">
                <a:solidFill>
                  <a:srgbClr val="FF0000"/>
                </a:solidFill>
                <a:latin typeface="方正姚体" pitchFamily="2" charset="-122"/>
                <a:ea typeface="方正姚体" pitchFamily="2" charset="-122"/>
              </a:rPr>
              <a:t>q</a:t>
            </a:r>
            <a:r>
              <a:rPr kumimoji="0" lang="zh-CN" altLang="en-US" sz="2800">
                <a:solidFill>
                  <a:srgbClr val="FF0000"/>
                </a:solidFill>
                <a:latin typeface="方正姚体" pitchFamily="2" charset="-122"/>
                <a:ea typeface="方正姚体" pitchFamily="2" charset="-122"/>
              </a:rPr>
              <a:t>以速度</a:t>
            </a:r>
            <a:r>
              <a:rPr kumimoji="0" lang="en-US" altLang="zh-CN" sz="2800" i="1">
                <a:solidFill>
                  <a:srgbClr val="FF0000"/>
                </a:solidFill>
                <a:latin typeface="方正姚体" pitchFamily="2" charset="-122"/>
                <a:ea typeface="方正姚体" pitchFamily="2" charset="-122"/>
              </a:rPr>
              <a:t>v</a:t>
            </a:r>
            <a:r>
              <a:rPr kumimoji="0" lang="zh-CN" altLang="en-US" sz="2800">
                <a:solidFill>
                  <a:srgbClr val="FF0000"/>
                </a:solidFill>
                <a:latin typeface="方正姚体" pitchFamily="2" charset="-122"/>
                <a:ea typeface="方正姚体" pitchFamily="2" charset="-122"/>
              </a:rPr>
              <a:t>垂直进入匀强磁场中，它将做什么运动</a:t>
            </a:r>
            <a:r>
              <a:rPr kumimoji="0" lang="en-US" altLang="zh-CN" sz="2800">
                <a:solidFill>
                  <a:srgbClr val="FF0000"/>
                </a:solidFill>
                <a:latin typeface="方正姚体" pitchFamily="2" charset="-122"/>
                <a:ea typeface="方正姚体" pitchFamily="2" charset="-122"/>
              </a:rPr>
              <a:t>?</a:t>
            </a:r>
          </a:p>
        </p:txBody>
      </p:sp>
      <p:grpSp>
        <p:nvGrpSpPr>
          <p:cNvPr id="444420" name="Group 4"/>
          <p:cNvGrpSpPr>
            <a:grpSpLocks/>
          </p:cNvGrpSpPr>
          <p:nvPr/>
        </p:nvGrpSpPr>
        <p:grpSpPr bwMode="auto">
          <a:xfrm>
            <a:off x="849313" y="2997200"/>
            <a:ext cx="8588375" cy="2808288"/>
            <a:chOff x="521" y="1974"/>
            <a:chExt cx="4967" cy="1683"/>
          </a:xfrm>
        </p:grpSpPr>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1974"/>
              <a:ext cx="1769" cy="1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6"/>
            <p:cNvSpPr>
              <a:spLocks noChangeArrowheads="1"/>
            </p:cNvSpPr>
            <p:nvPr/>
          </p:nvSpPr>
          <p:spPr bwMode="auto">
            <a:xfrm>
              <a:off x="2290" y="2536"/>
              <a:ext cx="3198"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kumimoji="0" lang="zh-CN" altLang="en-US" sz="2800">
                  <a:solidFill>
                    <a:schemeClr val="bg1"/>
                  </a:solidFill>
                  <a:ea typeface="宋体" pitchFamily="2" charset="-122"/>
                </a:rPr>
                <a:t>   </a:t>
              </a:r>
              <a:r>
                <a:rPr kumimoji="0" lang="zh-CN" altLang="en-US" sz="2800">
                  <a:solidFill>
                    <a:srgbClr val="FF0000"/>
                  </a:solidFill>
                  <a:latin typeface="方正姚体" pitchFamily="2" charset="-122"/>
                  <a:ea typeface="方正姚体" pitchFamily="2" charset="-122"/>
                </a:rPr>
                <a:t>带电粒子将在垂直于磁场的平面内做匀速圆周运动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4419"/>
                                        </p:tgtEl>
                                        <p:attrNameLst>
                                          <p:attrName>style.visibility</p:attrName>
                                        </p:attrNameLst>
                                      </p:cBhvr>
                                      <p:to>
                                        <p:strVal val="visible"/>
                                      </p:to>
                                    </p:set>
                                    <p:animEffect transition="in" filter="wipe(left)">
                                      <p:cBhvr>
                                        <p:cTn id="7" dur="500"/>
                                        <p:tgtEl>
                                          <p:spTgt spid="444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4420"/>
                                        </p:tgtEl>
                                        <p:attrNameLst>
                                          <p:attrName>style.visibility</p:attrName>
                                        </p:attrNameLst>
                                      </p:cBhvr>
                                      <p:to>
                                        <p:strVal val="visible"/>
                                      </p:to>
                                    </p:set>
                                    <p:animEffect transition="in" filter="wipe(left)">
                                      <p:cBhvr>
                                        <p:cTn id="12" dur="500"/>
                                        <p:tgtEl>
                                          <p:spTgt spid="444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5442" name="Group 2"/>
          <p:cNvGrpSpPr>
            <a:grpSpLocks/>
          </p:cNvGrpSpPr>
          <p:nvPr/>
        </p:nvGrpSpPr>
        <p:grpSpPr bwMode="auto">
          <a:xfrm>
            <a:off x="1712913" y="1916113"/>
            <a:ext cx="4446587" cy="1562100"/>
            <a:chOff x="2154" y="2024"/>
            <a:chExt cx="2586" cy="984"/>
          </a:xfrm>
        </p:grpSpPr>
        <p:graphicFrame>
          <p:nvGraphicFramePr>
            <p:cNvPr id="6151" name="Object 3"/>
            <p:cNvGraphicFramePr>
              <a:graphicFrameLocks noChangeAspect="1"/>
            </p:cNvGraphicFramePr>
            <p:nvPr/>
          </p:nvGraphicFramePr>
          <p:xfrm>
            <a:off x="2154" y="2160"/>
            <a:ext cx="1143" cy="620"/>
          </p:xfrm>
          <a:graphic>
            <a:graphicData uri="http://schemas.openxmlformats.org/presentationml/2006/ole">
              <mc:AlternateContent xmlns:mc="http://schemas.openxmlformats.org/markup-compatibility/2006">
                <mc:Choice xmlns:v="urn:schemas-microsoft-com:vml" Requires="v">
                  <p:oleObj spid="_x0000_s6154" name="Microsoft 公式 3.0" r:id="rId3" imgW="733320" imgH="390615" progId="Equation.3">
                    <p:embed/>
                  </p:oleObj>
                </mc:Choice>
                <mc:Fallback>
                  <p:oleObj name="Microsoft 公式 3.0" r:id="rId3" imgW="733320" imgH="39061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2160"/>
                          <a:ext cx="1143" cy="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4"/>
            <p:cNvGraphicFramePr>
              <a:graphicFrameLocks noChangeAspect="1"/>
            </p:cNvGraphicFramePr>
            <p:nvPr/>
          </p:nvGraphicFramePr>
          <p:xfrm>
            <a:off x="3606" y="2024"/>
            <a:ext cx="1134" cy="984"/>
          </p:xfrm>
          <a:graphic>
            <a:graphicData uri="http://schemas.openxmlformats.org/presentationml/2006/ole">
              <mc:AlternateContent xmlns:mc="http://schemas.openxmlformats.org/markup-compatibility/2006">
                <mc:Choice xmlns:v="urn:schemas-microsoft-com:vml" Requires="v">
                  <p:oleObj spid="_x0000_s6155" name="公式" r:id="rId5" imgW="466830" imgH="400050" progId="Equation.3">
                    <p:embed/>
                  </p:oleObj>
                </mc:Choice>
                <mc:Fallback>
                  <p:oleObj name="公式" r:id="rId5" imgW="466830" imgH="40005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 y="2024"/>
                          <a:ext cx="1134"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5448" name="Text Box 8"/>
          <p:cNvSpPr txBox="1">
            <a:spLocks noChangeArrowheads="1"/>
          </p:cNvSpPr>
          <p:nvPr/>
        </p:nvSpPr>
        <p:spPr bwMode="auto">
          <a:xfrm>
            <a:off x="1352550" y="692150"/>
            <a:ext cx="7267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spcBef>
                <a:spcPct val="0"/>
              </a:spcBef>
            </a:pPr>
            <a:r>
              <a:rPr kumimoji="0" lang="zh-CN" altLang="en-US" sz="2800">
                <a:solidFill>
                  <a:schemeClr val="bg1"/>
                </a:solidFill>
                <a:ea typeface="宋体" pitchFamily="2" charset="-122"/>
              </a:rPr>
              <a:t>  </a:t>
            </a:r>
            <a:r>
              <a:rPr kumimoji="0" lang="zh-CN" altLang="en-US">
                <a:solidFill>
                  <a:srgbClr val="FF0000"/>
                </a:solidFill>
                <a:ea typeface="方正姚体" pitchFamily="2" charset="-122"/>
              </a:rPr>
              <a:t>速度大小不变，而方向随时间变化。</a:t>
            </a:r>
            <a:r>
              <a:rPr kumimoji="0" lang="zh-CN" altLang="en-US" sz="2800">
                <a:solidFill>
                  <a:srgbClr val="FF0000"/>
                </a:solidFill>
                <a:ea typeface="宋体" pitchFamily="2" charset="-122"/>
              </a:rPr>
              <a:t>  </a:t>
            </a:r>
          </a:p>
        </p:txBody>
      </p:sp>
      <p:grpSp>
        <p:nvGrpSpPr>
          <p:cNvPr id="445449" name="Group 9"/>
          <p:cNvGrpSpPr>
            <a:grpSpLocks/>
          </p:cNvGrpSpPr>
          <p:nvPr/>
        </p:nvGrpSpPr>
        <p:grpSpPr bwMode="auto">
          <a:xfrm>
            <a:off x="1570038" y="4076700"/>
            <a:ext cx="6983412" cy="1746250"/>
            <a:chOff x="1156" y="1373"/>
            <a:chExt cx="3629" cy="1100"/>
          </a:xfrm>
        </p:grpSpPr>
        <p:graphicFrame>
          <p:nvGraphicFramePr>
            <p:cNvPr id="6149" name="Object 10"/>
            <p:cNvGraphicFramePr>
              <a:graphicFrameLocks noChangeAspect="1"/>
            </p:cNvGraphicFramePr>
            <p:nvPr/>
          </p:nvGraphicFramePr>
          <p:xfrm>
            <a:off x="1748" y="1373"/>
            <a:ext cx="1450" cy="606"/>
          </p:xfrm>
          <a:graphic>
            <a:graphicData uri="http://schemas.openxmlformats.org/presentationml/2006/ole">
              <mc:AlternateContent xmlns:mc="http://schemas.openxmlformats.org/markup-compatibility/2006">
                <mc:Choice xmlns:v="urn:schemas-microsoft-com:vml" Requires="v">
                  <p:oleObj spid="_x0000_s6156" name="Microsoft 公式 3.0" r:id="rId7" imgW="981180" imgH="400050" progId="Equation.3">
                    <p:embed/>
                  </p:oleObj>
                </mc:Choice>
                <mc:Fallback>
                  <p:oleObj name="Microsoft 公式 3.0" r:id="rId7" imgW="981180" imgH="40005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8" y="1373"/>
                          <a:ext cx="1450"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Text Box 11"/>
            <p:cNvSpPr txBox="1">
              <a:spLocks noChangeArrowheads="1"/>
            </p:cNvSpPr>
            <p:nvPr/>
          </p:nvSpPr>
          <p:spPr bwMode="auto">
            <a:xfrm>
              <a:off x="1156" y="2069"/>
              <a:ext cx="362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a:solidFill>
                    <a:srgbClr val="FF0000"/>
                  </a:solidFill>
                  <a:latin typeface="方正姚体" pitchFamily="2" charset="-122"/>
                  <a:ea typeface="方正姚体" pitchFamily="2" charset="-122"/>
                </a:rPr>
                <a:t>周期</a:t>
              </a:r>
              <a:r>
                <a:rPr kumimoji="0" lang="en-US" altLang="zh-CN">
                  <a:solidFill>
                    <a:srgbClr val="FF0000"/>
                  </a:solidFill>
                  <a:latin typeface="方正姚体" pitchFamily="2" charset="-122"/>
                  <a:ea typeface="方正姚体" pitchFamily="2" charset="-122"/>
                </a:rPr>
                <a:t>T</a:t>
              </a:r>
              <a:r>
                <a:rPr kumimoji="0" lang="zh-CN" altLang="en-US">
                  <a:solidFill>
                    <a:srgbClr val="FF0000"/>
                  </a:solidFill>
                  <a:latin typeface="方正姚体" pitchFamily="2" charset="-122"/>
                  <a:ea typeface="方正姚体" pitchFamily="2" charset="-122"/>
                </a:rPr>
                <a:t>与运动速度及运动半径无关。</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45448"/>
                                        </p:tgtEl>
                                        <p:attrNameLst>
                                          <p:attrName>style.visibility</p:attrName>
                                        </p:attrNameLst>
                                      </p:cBhvr>
                                      <p:to>
                                        <p:strVal val="visible"/>
                                      </p:to>
                                    </p:set>
                                    <p:anim calcmode="discrete" valueType="clr">
                                      <p:cBhvr override="childStyle">
                                        <p:cTn id="7" dur="80"/>
                                        <p:tgtEl>
                                          <p:spTgt spid="44544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45448"/>
                                        </p:tgtEl>
                                        <p:attrNameLst>
                                          <p:attrName>fillcolor</p:attrName>
                                        </p:attrNameLst>
                                      </p:cBhvr>
                                      <p:tavLst>
                                        <p:tav tm="0">
                                          <p:val>
                                            <p:clrVal>
                                              <a:schemeClr val="accent2"/>
                                            </p:clrVal>
                                          </p:val>
                                        </p:tav>
                                        <p:tav tm="50000">
                                          <p:val>
                                            <p:clrVal>
                                              <a:schemeClr val="hlink"/>
                                            </p:clrVal>
                                          </p:val>
                                        </p:tav>
                                      </p:tavLst>
                                    </p:anim>
                                    <p:set>
                                      <p:cBhvr>
                                        <p:cTn id="9" dur="80"/>
                                        <p:tgtEl>
                                          <p:spTgt spid="44544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0" presetClass="entr" presetSubtype="0" fill="hold" nodeType="clickEffect">
                                  <p:stCondLst>
                                    <p:cond delay="0"/>
                                  </p:stCondLst>
                                  <p:childTnLst>
                                    <p:set>
                                      <p:cBhvr>
                                        <p:cTn id="13" dur="1" fill="hold">
                                          <p:stCondLst>
                                            <p:cond delay="0"/>
                                          </p:stCondLst>
                                        </p:cTn>
                                        <p:tgtEl>
                                          <p:spTgt spid="445442"/>
                                        </p:tgtEl>
                                        <p:attrNameLst>
                                          <p:attrName>style.visibility</p:attrName>
                                        </p:attrNameLst>
                                      </p:cBhvr>
                                      <p:to>
                                        <p:strVal val="visible"/>
                                      </p:to>
                                    </p:set>
                                    <p:animEffect transition="in" filter="wedge">
                                      <p:cBhvr>
                                        <p:cTn id="14" dur="1000"/>
                                        <p:tgtEl>
                                          <p:spTgt spid="44544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ntr" presetSubtype="0" fill="hold" nodeType="clickEffect">
                                  <p:stCondLst>
                                    <p:cond delay="0"/>
                                  </p:stCondLst>
                                  <p:childTnLst>
                                    <p:set>
                                      <p:cBhvr>
                                        <p:cTn id="18" dur="1" fill="hold">
                                          <p:stCondLst>
                                            <p:cond delay="0"/>
                                          </p:stCondLst>
                                        </p:cTn>
                                        <p:tgtEl>
                                          <p:spTgt spid="445449"/>
                                        </p:tgtEl>
                                        <p:attrNameLst>
                                          <p:attrName>style.visibility</p:attrName>
                                        </p:attrNameLst>
                                      </p:cBhvr>
                                      <p:to>
                                        <p:strVal val="visible"/>
                                      </p:to>
                                    </p:set>
                                    <p:animEffect transition="in" filter="wedge">
                                      <p:cBhvr>
                                        <p:cTn id="19" dur="2000"/>
                                        <p:tgtEl>
                                          <p:spTgt spid="445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188913"/>
            <a:ext cx="7561262" cy="5929312"/>
          </a:xfrm>
          <a:prstGeom prst="rect">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pic>
      <p:sp>
        <p:nvSpPr>
          <p:cNvPr id="7171" name="Text Box 3"/>
          <p:cNvSpPr txBox="1">
            <a:spLocks noChangeArrowheads="1"/>
          </p:cNvSpPr>
          <p:nvPr/>
        </p:nvSpPr>
        <p:spPr bwMode="auto">
          <a:xfrm>
            <a:off x="0" y="981075"/>
            <a:ext cx="1981200" cy="3109913"/>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bg1"/>
                </a:solidFill>
                <a:ea typeface="宋体" pitchFamily="2" charset="-122"/>
              </a:rPr>
              <a:t>    </a:t>
            </a:r>
            <a:r>
              <a:rPr kumimoji="0" lang="zh-CN" altLang="en-US" sz="2800">
                <a:solidFill>
                  <a:srgbClr val="FF0000"/>
                </a:solidFill>
                <a:ea typeface="方正姚体" pitchFamily="2" charset="-122"/>
              </a:rPr>
              <a:t>通过威尔逊云室显示的正负电子在匀强磁场中的运动径迹</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73050" y="1484313"/>
            <a:ext cx="1951038" cy="3109912"/>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800">
                <a:solidFill>
                  <a:schemeClr val="bg1"/>
                </a:solidFill>
                <a:ea typeface="宋体" pitchFamily="2" charset="-122"/>
              </a:rPr>
              <a:t>    </a:t>
            </a:r>
            <a:r>
              <a:rPr kumimoji="0" lang="zh-CN" altLang="en-US" sz="2800">
                <a:solidFill>
                  <a:srgbClr val="FF0000"/>
                </a:solidFill>
                <a:ea typeface="方正姚体" pitchFamily="2" charset="-122"/>
              </a:rPr>
              <a:t>通过格雷塞尔气泡室显示的带电粒子在匀强磁场中的运动径迹</a:t>
            </a:r>
          </a:p>
        </p:txBody>
      </p:sp>
      <p:pic>
        <p:nvPicPr>
          <p:cNvPr id="449539" name="Picture 3" descr="1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538" y="260350"/>
            <a:ext cx="7127875" cy="59055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pic>
      <p:grpSp>
        <p:nvGrpSpPr>
          <p:cNvPr id="449540" name="Group 4"/>
          <p:cNvGrpSpPr>
            <a:grpSpLocks/>
          </p:cNvGrpSpPr>
          <p:nvPr/>
        </p:nvGrpSpPr>
        <p:grpSpPr bwMode="auto">
          <a:xfrm>
            <a:off x="3627438" y="2924175"/>
            <a:ext cx="3587750" cy="2592388"/>
            <a:chOff x="2109" y="1842"/>
            <a:chExt cx="2086" cy="1633"/>
          </a:xfrm>
        </p:grpSpPr>
        <p:sp>
          <p:nvSpPr>
            <p:cNvPr id="8197" name="Oval 5"/>
            <p:cNvSpPr>
              <a:spLocks noChangeArrowheads="1"/>
            </p:cNvSpPr>
            <p:nvPr/>
          </p:nvSpPr>
          <p:spPr bwMode="auto">
            <a:xfrm>
              <a:off x="2290" y="1842"/>
              <a:ext cx="409" cy="409"/>
            </a:xfrm>
            <a:prstGeom prst="ellipse">
              <a:avLst/>
            </a:pr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 name="Oval 6"/>
            <p:cNvSpPr>
              <a:spLocks noChangeArrowheads="1"/>
            </p:cNvSpPr>
            <p:nvPr/>
          </p:nvSpPr>
          <p:spPr bwMode="auto">
            <a:xfrm>
              <a:off x="2109" y="2658"/>
              <a:ext cx="409" cy="409"/>
            </a:xfrm>
            <a:prstGeom prst="ellipse">
              <a:avLst/>
            </a:pr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 name="Oval 7"/>
            <p:cNvSpPr>
              <a:spLocks noChangeArrowheads="1"/>
            </p:cNvSpPr>
            <p:nvPr/>
          </p:nvSpPr>
          <p:spPr bwMode="auto">
            <a:xfrm>
              <a:off x="3786" y="3066"/>
              <a:ext cx="409" cy="409"/>
            </a:xfrm>
            <a:prstGeom prst="ellipse">
              <a:avLst/>
            </a:pr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449539"/>
                                        </p:tgtEl>
                                        <p:attrNameLst>
                                          <p:attrName>style.visibility</p:attrName>
                                        </p:attrNameLst>
                                      </p:cBhvr>
                                      <p:to>
                                        <p:strVal val="visible"/>
                                      </p:to>
                                    </p:set>
                                    <p:animEffect transition="in" filter="slide(fromRight)">
                                      <p:cBhvr>
                                        <p:cTn id="7" dur="500"/>
                                        <p:tgtEl>
                                          <p:spTgt spid="449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49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71463" y="260350"/>
            <a:ext cx="905033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lang="zh-CN" altLang="en-US" sz="3200">
                <a:solidFill>
                  <a:srgbClr val="FF0000"/>
                </a:solidFill>
                <a:latin typeface="方正姚体" pitchFamily="2" charset="-122"/>
                <a:ea typeface="方正姚体" pitchFamily="2" charset="-122"/>
              </a:rPr>
              <a:t>例题：一个质量为</a:t>
            </a:r>
            <a:r>
              <a:rPr lang="en-US" altLang="zh-CN" sz="3200">
                <a:solidFill>
                  <a:srgbClr val="FF0000"/>
                </a:solidFill>
                <a:latin typeface="方正姚体" pitchFamily="2" charset="-122"/>
                <a:ea typeface="方正姚体" pitchFamily="2" charset="-122"/>
              </a:rPr>
              <a:t>m</a:t>
            </a:r>
            <a:r>
              <a:rPr lang="zh-CN" altLang="en-US" sz="3200">
                <a:solidFill>
                  <a:srgbClr val="FF0000"/>
                </a:solidFill>
                <a:latin typeface="方正姚体" pitchFamily="2" charset="-122"/>
                <a:ea typeface="方正姚体" pitchFamily="2" charset="-122"/>
              </a:rPr>
              <a:t>、电荷量为的粒子，从容器下方的小孔</a:t>
            </a:r>
            <a:r>
              <a:rPr lang="en-US" altLang="zh-CN" sz="3200">
                <a:solidFill>
                  <a:srgbClr val="FF0000"/>
                </a:solidFill>
                <a:latin typeface="方正姚体" pitchFamily="2" charset="-122"/>
                <a:ea typeface="方正姚体" pitchFamily="2" charset="-122"/>
              </a:rPr>
              <a:t>S</a:t>
            </a:r>
            <a:r>
              <a:rPr lang="en-US" altLang="zh-CN" sz="3200" baseline="-25000">
                <a:solidFill>
                  <a:srgbClr val="FF0000"/>
                </a:solidFill>
                <a:latin typeface="方正姚体" pitchFamily="2" charset="-122"/>
                <a:ea typeface="方正姚体" pitchFamily="2" charset="-122"/>
              </a:rPr>
              <a:t>1</a:t>
            </a:r>
            <a:r>
              <a:rPr lang="zh-CN" altLang="en-US" sz="3200">
                <a:solidFill>
                  <a:srgbClr val="FF0000"/>
                </a:solidFill>
                <a:latin typeface="方正姚体" pitchFamily="2" charset="-122"/>
                <a:ea typeface="方正姚体" pitchFamily="2" charset="-122"/>
              </a:rPr>
              <a:t>飘入电势差为Ｕ的加速电场，然后经过</a:t>
            </a:r>
            <a:r>
              <a:rPr lang="en-US" altLang="zh-CN" sz="3200">
                <a:solidFill>
                  <a:srgbClr val="FF0000"/>
                </a:solidFill>
                <a:latin typeface="方正姚体" pitchFamily="2" charset="-122"/>
                <a:ea typeface="方正姚体" pitchFamily="2" charset="-122"/>
              </a:rPr>
              <a:t>S</a:t>
            </a:r>
            <a:r>
              <a:rPr lang="en-US" altLang="zh-CN" sz="3200" baseline="-25000">
                <a:solidFill>
                  <a:srgbClr val="FF0000"/>
                </a:solidFill>
                <a:latin typeface="方正姚体" pitchFamily="2" charset="-122"/>
                <a:ea typeface="方正姚体" pitchFamily="2" charset="-122"/>
              </a:rPr>
              <a:t>3</a:t>
            </a:r>
            <a:r>
              <a:rPr lang="zh-CN" altLang="en-US" sz="3200">
                <a:solidFill>
                  <a:srgbClr val="FF0000"/>
                </a:solidFill>
                <a:latin typeface="方正姚体" pitchFamily="2" charset="-122"/>
                <a:ea typeface="方正姚体" pitchFamily="2" charset="-122"/>
              </a:rPr>
              <a:t>沿着与磁场垂直的方向进入磁感应强度为Ｂ的匀强磁场中，最后打到照相底片Ｄ上求：</a:t>
            </a:r>
          </a:p>
          <a:p>
            <a:pPr eaLnBrk="1" hangingPunct="1"/>
            <a:r>
              <a:rPr lang="zh-CN" altLang="en-US" sz="3200">
                <a:solidFill>
                  <a:srgbClr val="FF0000"/>
                </a:solidFill>
                <a:latin typeface="方正姚体" pitchFamily="2" charset="-122"/>
                <a:ea typeface="方正姚体" pitchFamily="2" charset="-122"/>
              </a:rPr>
              <a:t>（１）求粒子进入磁场时的速率</a:t>
            </a:r>
          </a:p>
          <a:p>
            <a:pPr eaLnBrk="1" hangingPunct="1"/>
            <a:r>
              <a:rPr lang="zh-CN" altLang="en-US" sz="3200">
                <a:solidFill>
                  <a:srgbClr val="FF0000"/>
                </a:solidFill>
                <a:latin typeface="方正姚体" pitchFamily="2" charset="-122"/>
                <a:ea typeface="方正姚体" pitchFamily="2" charset="-122"/>
              </a:rPr>
              <a:t>（２）求粒子在磁场中运动的轨道半径</a:t>
            </a:r>
          </a:p>
        </p:txBody>
      </p:sp>
      <p:pic>
        <p:nvPicPr>
          <p:cNvPr id="9219" name="Picture 3">
            <a:hlinkClick r:id="rId2" action="ppaction://hlinkfile"/>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661988" y="3881438"/>
            <a:ext cx="3354387" cy="290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08000" y="228600"/>
            <a:ext cx="427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3200">
                <a:solidFill>
                  <a:schemeClr val="tx1"/>
                </a:solidFill>
                <a:ea typeface="方正姚体" pitchFamily="2" charset="-122"/>
              </a:rPr>
              <a:t>质谱仪</a:t>
            </a:r>
            <a:r>
              <a:rPr kumimoji="0" lang="zh-CN" altLang="en-US" sz="3200">
                <a:solidFill>
                  <a:schemeClr val="tx1"/>
                </a:solidFill>
                <a:latin typeface="Tahoma" pitchFamily="34" charset="0"/>
                <a:ea typeface="方正姚体" pitchFamily="2" charset="-122"/>
              </a:rPr>
              <a:t>原理分析</a:t>
            </a:r>
          </a:p>
        </p:txBody>
      </p:sp>
      <p:sp>
        <p:nvSpPr>
          <p:cNvPr id="460803" name="Text Box 3"/>
          <p:cNvSpPr txBox="1">
            <a:spLocks noChangeArrowheads="1"/>
          </p:cNvSpPr>
          <p:nvPr/>
        </p:nvSpPr>
        <p:spPr bwMode="auto">
          <a:xfrm>
            <a:off x="508000" y="838200"/>
            <a:ext cx="8502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en-US" altLang="zh-CN" sz="2400">
                <a:solidFill>
                  <a:schemeClr val="tx1"/>
                </a:solidFill>
                <a:latin typeface="方正姚体" pitchFamily="2" charset="-122"/>
                <a:ea typeface="方正姚体" pitchFamily="2" charset="-122"/>
              </a:rPr>
              <a:t>1</a:t>
            </a:r>
            <a:r>
              <a:rPr kumimoji="0" lang="zh-CN" altLang="en-US" sz="2400">
                <a:solidFill>
                  <a:schemeClr val="tx1"/>
                </a:solidFill>
                <a:latin typeface="方正姚体" pitchFamily="2" charset="-122"/>
                <a:ea typeface="方正姚体" pitchFamily="2" charset="-122"/>
              </a:rPr>
              <a:t>、质谱仪是测量带电粒子质量和分析同位素的重要工具</a:t>
            </a:r>
          </a:p>
        </p:txBody>
      </p:sp>
      <p:sp>
        <p:nvSpPr>
          <p:cNvPr id="460804" name="Text Box 4"/>
          <p:cNvSpPr txBox="1">
            <a:spLocks noChangeArrowheads="1"/>
          </p:cNvSpPr>
          <p:nvPr/>
        </p:nvSpPr>
        <p:spPr bwMode="auto">
          <a:xfrm>
            <a:off x="508000" y="1371600"/>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en-US" altLang="zh-CN" sz="2400">
                <a:solidFill>
                  <a:schemeClr val="tx1"/>
                </a:solidFill>
                <a:latin typeface="方正姚体" pitchFamily="2" charset="-122"/>
                <a:ea typeface="方正姚体" pitchFamily="2" charset="-122"/>
              </a:rPr>
              <a:t>2</a:t>
            </a:r>
            <a:r>
              <a:rPr kumimoji="0" lang="zh-CN" altLang="en-US" sz="2400">
                <a:solidFill>
                  <a:schemeClr val="tx1"/>
                </a:solidFill>
                <a:latin typeface="方正姚体" pitchFamily="2" charset="-122"/>
                <a:ea typeface="方正姚体" pitchFamily="2" charset="-122"/>
              </a:rPr>
              <a:t>、基本原理</a:t>
            </a:r>
          </a:p>
        </p:txBody>
      </p:sp>
      <p:sp>
        <p:nvSpPr>
          <p:cNvPr id="460805" name="Text Box 5"/>
          <p:cNvSpPr txBox="1">
            <a:spLocks noChangeArrowheads="1"/>
          </p:cNvSpPr>
          <p:nvPr/>
        </p:nvSpPr>
        <p:spPr bwMode="auto">
          <a:xfrm>
            <a:off x="273050" y="1752600"/>
            <a:ext cx="5040313"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2000">
                <a:solidFill>
                  <a:schemeClr val="tx1"/>
                </a:solidFill>
                <a:ea typeface="宋体" pitchFamily="2" charset="-122"/>
              </a:rPr>
              <a:t>　　</a:t>
            </a:r>
            <a:r>
              <a:rPr kumimoji="0" lang="zh-CN" altLang="en-US" sz="2000">
                <a:solidFill>
                  <a:schemeClr val="tx1"/>
                </a:solidFill>
                <a:ea typeface="方正姚体" pitchFamily="2" charset="-122"/>
              </a:rPr>
              <a:t>将质量不等、电荷数相等的带电粒子经同一电场加速再垂直进入同一匀强磁场，由于粒子动量不同，引起轨迹半径不同而分开，进而分析某元素中所含同位素的种类</a:t>
            </a:r>
          </a:p>
        </p:txBody>
      </p:sp>
      <p:sp>
        <p:nvSpPr>
          <p:cNvPr id="460806" name="Text Box 6"/>
          <p:cNvSpPr txBox="1">
            <a:spLocks noChangeArrowheads="1"/>
          </p:cNvSpPr>
          <p:nvPr/>
        </p:nvSpPr>
        <p:spPr bwMode="auto">
          <a:xfrm>
            <a:off x="660400" y="3581400"/>
            <a:ext cx="137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spcBef>
                <a:spcPct val="0"/>
              </a:spcBef>
            </a:pPr>
            <a:r>
              <a:rPr kumimoji="0" lang="en-US" altLang="zh-CN" sz="2400" b="0">
                <a:solidFill>
                  <a:schemeClr val="tx1"/>
                </a:solidFill>
                <a:ea typeface="宋体" pitchFamily="2" charset="-122"/>
              </a:rPr>
              <a:t>3</a:t>
            </a:r>
            <a:r>
              <a:rPr kumimoji="0" lang="zh-CN" altLang="en-US" sz="2400" b="0">
                <a:solidFill>
                  <a:schemeClr val="tx1"/>
                </a:solidFill>
                <a:ea typeface="宋体" pitchFamily="2" charset="-122"/>
              </a:rPr>
              <a:t>、</a:t>
            </a:r>
            <a:r>
              <a:rPr kumimoji="0" lang="zh-CN" altLang="en-US" sz="2400">
                <a:solidFill>
                  <a:schemeClr val="tx1"/>
                </a:solidFill>
                <a:ea typeface="宋体" pitchFamily="2" charset="-122"/>
              </a:rPr>
              <a:t>推导</a:t>
            </a:r>
          </a:p>
        </p:txBody>
      </p:sp>
      <p:graphicFrame>
        <p:nvGraphicFramePr>
          <p:cNvPr id="460807" name="Object 7"/>
          <p:cNvGraphicFramePr>
            <a:graphicFrameLocks noChangeAspect="1"/>
          </p:cNvGraphicFramePr>
          <p:nvPr/>
        </p:nvGraphicFramePr>
        <p:xfrm>
          <a:off x="1209675" y="3933825"/>
          <a:ext cx="2632075" cy="792163"/>
        </p:xfrm>
        <a:graphic>
          <a:graphicData uri="http://schemas.openxmlformats.org/presentationml/2006/ole">
            <mc:AlternateContent xmlns:mc="http://schemas.openxmlformats.org/markup-compatibility/2006">
              <mc:Choice xmlns:v="urn:schemas-microsoft-com:vml" Requires="v">
                <p:oleObj spid="_x0000_s10254" name="Equation" r:id="rId3" imgW="1190700" imgH="371475" progId="Equation.DSMT4">
                  <p:embed/>
                </p:oleObj>
              </mc:Choice>
              <mc:Fallback>
                <p:oleObj name="Equation" r:id="rId3" imgW="1190700" imgH="37147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3933825"/>
                        <a:ext cx="2632075" cy="792163"/>
                      </a:xfrm>
                      <a:prstGeom prst="rect">
                        <a:avLst/>
                      </a:prstGeom>
                      <a:solidFill>
                        <a:srgbClr val="FF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08" name="Object 8"/>
          <p:cNvGraphicFramePr>
            <a:graphicFrameLocks noChangeAspect="1"/>
          </p:cNvGraphicFramePr>
          <p:nvPr/>
        </p:nvGraphicFramePr>
        <p:xfrm>
          <a:off x="990600" y="4724400"/>
          <a:ext cx="3246438" cy="950913"/>
        </p:xfrm>
        <a:graphic>
          <a:graphicData uri="http://schemas.openxmlformats.org/presentationml/2006/ole">
            <mc:AlternateContent xmlns:mc="http://schemas.openxmlformats.org/markup-compatibility/2006">
              <mc:Choice xmlns:v="urn:schemas-microsoft-com:vml" Requires="v">
                <p:oleObj spid="_x0000_s10255" name="Equation" r:id="rId5" imgW="1320227" imgH="418918" progId="Equation.DSMT4">
                  <p:embed/>
                </p:oleObj>
              </mc:Choice>
              <mc:Fallback>
                <p:oleObj name="Equation" r:id="rId5" imgW="1320227" imgH="418918"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724400"/>
                        <a:ext cx="3246438" cy="950913"/>
                      </a:xfrm>
                      <a:prstGeom prst="rect">
                        <a:avLst/>
                      </a:prstGeom>
                      <a:solidFill>
                        <a:srgbClr val="FF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809" name="Group 9"/>
          <p:cNvGrpSpPr>
            <a:grpSpLocks/>
          </p:cNvGrpSpPr>
          <p:nvPr/>
        </p:nvGrpSpPr>
        <p:grpSpPr bwMode="auto">
          <a:xfrm>
            <a:off x="495300" y="5632450"/>
            <a:ext cx="3797300" cy="1073150"/>
            <a:chOff x="2562" y="3339"/>
            <a:chExt cx="2208" cy="676"/>
          </a:xfrm>
        </p:grpSpPr>
        <p:sp>
          <p:nvSpPr>
            <p:cNvPr id="10251" name="AutoShape 10"/>
            <p:cNvSpPr>
              <a:spLocks noChangeArrowheads="1"/>
            </p:cNvSpPr>
            <p:nvPr/>
          </p:nvSpPr>
          <p:spPr bwMode="auto">
            <a:xfrm>
              <a:off x="2562" y="3612"/>
              <a:ext cx="409" cy="136"/>
            </a:xfrm>
            <a:prstGeom prst="rightArrow">
              <a:avLst>
                <a:gd name="adj1" fmla="val 50000"/>
                <a:gd name="adj2" fmla="val 75184"/>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252" name="Object 11"/>
            <p:cNvGraphicFramePr>
              <a:graphicFrameLocks noChangeAspect="1"/>
            </p:cNvGraphicFramePr>
            <p:nvPr/>
          </p:nvGraphicFramePr>
          <p:xfrm>
            <a:off x="2943" y="3339"/>
            <a:ext cx="1827" cy="676"/>
          </p:xfrm>
          <a:graphic>
            <a:graphicData uri="http://schemas.openxmlformats.org/presentationml/2006/ole">
              <mc:AlternateContent xmlns:mc="http://schemas.openxmlformats.org/markup-compatibility/2006">
                <mc:Choice xmlns:v="urn:schemas-microsoft-com:vml" Requires="v">
                  <p:oleObj spid="_x0000_s10256" name="Equation" r:id="rId7" imgW="1269449" imgH="469696" progId="Equation.DSMT4">
                    <p:embed/>
                  </p:oleObj>
                </mc:Choice>
                <mc:Fallback>
                  <p:oleObj name="Equation" r:id="rId7" imgW="1269449" imgH="469696"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3" y="3339"/>
                          <a:ext cx="1827" cy="676"/>
                        </a:xfrm>
                        <a:prstGeom prst="rect">
                          <a:avLst/>
                        </a:prstGeom>
                        <a:solidFill>
                          <a:srgbClr val="FF33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460812" name="Picture 12" descr="构造"/>
          <p:cNvPicPr>
            <a:picLocks noChangeAspect="1" noChangeArrowheads="1"/>
          </p:cNvPicPr>
          <p:nvPr/>
        </p:nvPicPr>
        <p:blipFill>
          <a:blip r:embed="rId9">
            <a:lum contrast="62000"/>
            <a:extLst>
              <a:ext uri="{28A0092B-C50C-407E-A947-70E740481C1C}">
                <a14:useLocalDpi xmlns:a14="http://schemas.microsoft.com/office/drawing/2010/main" val="0"/>
              </a:ext>
            </a:extLst>
          </a:blip>
          <a:srcRect/>
          <a:stretch>
            <a:fillRect/>
          </a:stretch>
        </p:blipFill>
        <p:spPr bwMode="auto">
          <a:xfrm>
            <a:off x="5365750" y="1752600"/>
            <a:ext cx="4481513" cy="4495800"/>
          </a:xfrm>
          <a:prstGeom prst="rect">
            <a:avLst/>
          </a:prstGeom>
          <a:noFill/>
          <a:ln w="9525">
            <a:solidFill>
              <a:srgbClr val="CC99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08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608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608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60812"/>
                                        </p:tgtEl>
                                        <p:attrNameLst>
                                          <p:attrName>style.visibility</p:attrName>
                                        </p:attrNameLst>
                                      </p:cBhvr>
                                      <p:to>
                                        <p:strVal val="visible"/>
                                      </p:to>
                                    </p:set>
                                    <p:animEffect transition="in" filter="wipe(up)">
                                      <p:cBhvr>
                                        <p:cTn id="35" dur="500"/>
                                        <p:tgtEl>
                                          <p:spTgt spid="460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p:bldP spid="460805" grpId="0"/>
      <p:bldP spid="460806"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1826" name="Rectangle 2"/>
          <p:cNvSpPr>
            <a:spLocks noGrp="1" noChangeArrowheads="1"/>
          </p:cNvSpPr>
          <p:nvPr>
            <p:ph type="body" idx="1"/>
          </p:nvPr>
        </p:nvSpPr>
        <p:spPr>
          <a:xfrm>
            <a:off x="544513" y="1557338"/>
            <a:ext cx="8667750" cy="1066800"/>
          </a:xfrm>
        </p:spPr>
        <p:txBody>
          <a:bodyPr/>
          <a:lstStyle/>
          <a:p>
            <a:pPr eaLnBrk="1" hangingPunct="1">
              <a:buFontTx/>
              <a:buNone/>
            </a:pPr>
            <a:r>
              <a:rPr lang="en-US" altLang="zh-CN" b="1" smtClean="0">
                <a:latin typeface="方正姚体" pitchFamily="2" charset="-122"/>
                <a:ea typeface="方正姚体" pitchFamily="2" charset="-122"/>
              </a:rPr>
              <a:t>1</a:t>
            </a:r>
            <a:r>
              <a:rPr lang="zh-CN" altLang="en-US" b="1" smtClean="0">
                <a:latin typeface="方正姚体" pitchFamily="2" charset="-122"/>
                <a:ea typeface="方正姚体" pitchFamily="2" charset="-122"/>
              </a:rPr>
              <a:t>．加速原理：利用加速电场对带电粒子做正功使带电粒子的动能增加，</a:t>
            </a:r>
            <a:r>
              <a:rPr lang="en-US" altLang="zh-CN" b="1" smtClean="0">
                <a:solidFill>
                  <a:srgbClr val="FF0000"/>
                </a:solidFill>
                <a:latin typeface="方正姚体" pitchFamily="2" charset="-122"/>
                <a:ea typeface="方正姚体" pitchFamily="2" charset="-122"/>
              </a:rPr>
              <a:t>qU=</a:t>
            </a:r>
            <a:r>
              <a:rPr lang="en-US" altLang="zh-CN" b="1" smtClean="0">
                <a:solidFill>
                  <a:srgbClr val="FF0000"/>
                </a:solidFill>
                <a:latin typeface="方正姚体" pitchFamily="2" charset="-122"/>
                <a:ea typeface="方正姚体" pitchFamily="2" charset="-122"/>
                <a:sym typeface="Symbol" pitchFamily="18" charset="2"/>
              </a:rPr>
              <a:t></a:t>
            </a:r>
            <a:r>
              <a:rPr lang="en-US" altLang="zh-CN" b="1" smtClean="0">
                <a:solidFill>
                  <a:srgbClr val="FF0000"/>
                </a:solidFill>
                <a:latin typeface="方正姚体" pitchFamily="2" charset="-122"/>
                <a:ea typeface="方正姚体" pitchFamily="2" charset="-122"/>
              </a:rPr>
              <a:t>E</a:t>
            </a:r>
            <a:r>
              <a:rPr lang="en-US" altLang="zh-CN" b="1" baseline="-10000" smtClean="0">
                <a:solidFill>
                  <a:srgbClr val="FF0000"/>
                </a:solidFill>
                <a:latin typeface="方正姚体" pitchFamily="2" charset="-122"/>
                <a:ea typeface="方正姚体" pitchFamily="2" charset="-122"/>
              </a:rPr>
              <a:t>k</a:t>
            </a:r>
            <a:r>
              <a:rPr lang="zh-CN" altLang="en-US" b="1" smtClean="0">
                <a:solidFill>
                  <a:srgbClr val="FF0000"/>
                </a:solidFill>
                <a:latin typeface="方正姚体" pitchFamily="2" charset="-122"/>
                <a:ea typeface="方正姚体" pitchFamily="2" charset="-122"/>
              </a:rPr>
              <a:t>．</a:t>
            </a:r>
          </a:p>
        </p:txBody>
      </p:sp>
      <p:sp>
        <p:nvSpPr>
          <p:cNvPr id="461827" name="Rectangle 3"/>
          <p:cNvSpPr>
            <a:spLocks noChangeArrowheads="1"/>
          </p:cNvSpPr>
          <p:nvPr/>
        </p:nvSpPr>
        <p:spPr bwMode="auto">
          <a:xfrm>
            <a:off x="584200" y="2636838"/>
            <a:ext cx="88328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pPr>
            <a:r>
              <a:rPr lang="en-US" altLang="zh-CN" sz="2800">
                <a:solidFill>
                  <a:schemeClr val="tx1"/>
                </a:solidFill>
                <a:latin typeface="方正姚体" pitchFamily="2" charset="-122"/>
                <a:ea typeface="方正姚体" pitchFamily="2" charset="-122"/>
              </a:rPr>
              <a:t>2</a:t>
            </a:r>
            <a:r>
              <a:rPr lang="zh-CN" altLang="en-US" sz="2800">
                <a:solidFill>
                  <a:schemeClr val="tx1"/>
                </a:solidFill>
                <a:latin typeface="方正姚体" pitchFamily="2" charset="-122"/>
                <a:ea typeface="方正姚体" pitchFamily="2" charset="-122"/>
              </a:rPr>
              <a:t>．直线加速器，多级加速</a:t>
            </a:r>
          </a:p>
          <a:p>
            <a:pPr marL="342900" indent="-342900">
              <a:spcBef>
                <a:spcPct val="20000"/>
              </a:spcBef>
            </a:pPr>
            <a:r>
              <a:rPr lang="zh-CN" altLang="en-US" sz="2800">
                <a:solidFill>
                  <a:schemeClr val="tx1"/>
                </a:solidFill>
                <a:latin typeface="方正姚体" pitchFamily="2" charset="-122"/>
                <a:ea typeface="方正姚体" pitchFamily="2" charset="-122"/>
              </a:rPr>
              <a:t>　　　如图所示是多级加速装置的原理图：</a:t>
            </a:r>
          </a:p>
        </p:txBody>
      </p:sp>
      <p:pic>
        <p:nvPicPr>
          <p:cNvPr id="461828" name="Picture 4"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3810000"/>
            <a:ext cx="7924800" cy="2508250"/>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sp>
        <p:nvSpPr>
          <p:cNvPr id="11269" name="Text Box 5"/>
          <p:cNvSpPr txBox="1">
            <a:spLocks noChangeArrowheads="1"/>
          </p:cNvSpPr>
          <p:nvPr/>
        </p:nvSpPr>
        <p:spPr bwMode="auto">
          <a:xfrm>
            <a:off x="415925" y="260350"/>
            <a:ext cx="2146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chemeClr val="accent2"/>
                </a:solidFill>
                <a:latin typeface="Arial" charset="0"/>
                <a:ea typeface="华文中宋" pitchFamily="2" charset="-122"/>
              </a:defRPr>
            </a:lvl1pPr>
            <a:lvl2pPr marL="742950" indent="-285750" eaLnBrk="0" hangingPunct="0">
              <a:defRPr kumimoji="1" sz="3600" b="1">
                <a:solidFill>
                  <a:schemeClr val="accent2"/>
                </a:solidFill>
                <a:latin typeface="Arial" charset="0"/>
                <a:ea typeface="华文中宋" pitchFamily="2" charset="-122"/>
              </a:defRPr>
            </a:lvl2pPr>
            <a:lvl3pPr marL="1143000" indent="-228600" eaLnBrk="0" hangingPunct="0">
              <a:defRPr kumimoji="1" sz="3600" b="1">
                <a:solidFill>
                  <a:schemeClr val="accent2"/>
                </a:solidFill>
                <a:latin typeface="Arial" charset="0"/>
                <a:ea typeface="华文中宋" pitchFamily="2" charset="-122"/>
              </a:defRPr>
            </a:lvl3pPr>
            <a:lvl4pPr marL="1600200" indent="-228600" eaLnBrk="0" hangingPunct="0">
              <a:defRPr kumimoji="1" sz="3600" b="1">
                <a:solidFill>
                  <a:schemeClr val="accent2"/>
                </a:solidFill>
                <a:latin typeface="Arial" charset="0"/>
                <a:ea typeface="华文中宋" pitchFamily="2" charset="-122"/>
              </a:defRPr>
            </a:lvl4pPr>
            <a:lvl5pPr marL="2057400" indent="-228600" eaLnBrk="0" hangingPunct="0">
              <a:defRPr kumimoji="1" sz="3600" b="1">
                <a:solidFill>
                  <a:schemeClr val="accent2"/>
                </a:solidFill>
                <a:latin typeface="Arial" charset="0"/>
                <a:ea typeface="华文中宋" pitchFamily="2" charset="-122"/>
              </a:defRPr>
            </a:lvl5pPr>
            <a:lvl6pPr marL="2514600" indent="-228600" eaLnBrk="0" fontAlgn="base" hangingPunct="0">
              <a:spcBef>
                <a:spcPct val="50000"/>
              </a:spcBef>
              <a:spcAft>
                <a:spcPct val="0"/>
              </a:spcAft>
              <a:defRPr kumimoji="1" sz="3600" b="1">
                <a:solidFill>
                  <a:schemeClr val="accent2"/>
                </a:solidFill>
                <a:latin typeface="Arial" charset="0"/>
                <a:ea typeface="华文中宋" pitchFamily="2" charset="-122"/>
              </a:defRPr>
            </a:lvl6pPr>
            <a:lvl7pPr marL="2971800" indent="-228600" eaLnBrk="0" fontAlgn="base" hangingPunct="0">
              <a:spcBef>
                <a:spcPct val="50000"/>
              </a:spcBef>
              <a:spcAft>
                <a:spcPct val="0"/>
              </a:spcAft>
              <a:defRPr kumimoji="1" sz="3600" b="1">
                <a:solidFill>
                  <a:schemeClr val="accent2"/>
                </a:solidFill>
                <a:latin typeface="Arial" charset="0"/>
                <a:ea typeface="华文中宋" pitchFamily="2" charset="-122"/>
              </a:defRPr>
            </a:lvl7pPr>
            <a:lvl8pPr marL="3429000" indent="-228600" eaLnBrk="0" fontAlgn="base" hangingPunct="0">
              <a:spcBef>
                <a:spcPct val="50000"/>
              </a:spcBef>
              <a:spcAft>
                <a:spcPct val="0"/>
              </a:spcAft>
              <a:defRPr kumimoji="1" sz="3600" b="1">
                <a:solidFill>
                  <a:schemeClr val="accent2"/>
                </a:solidFill>
                <a:latin typeface="Arial" charset="0"/>
                <a:ea typeface="华文中宋" pitchFamily="2" charset="-122"/>
              </a:defRPr>
            </a:lvl8pPr>
            <a:lvl9pPr marL="3886200" indent="-228600" eaLnBrk="0" fontAlgn="base" hangingPunct="0">
              <a:spcBef>
                <a:spcPct val="50000"/>
              </a:spcBef>
              <a:spcAft>
                <a:spcPct val="0"/>
              </a:spcAft>
              <a:defRPr kumimoji="1" sz="3600" b="1">
                <a:solidFill>
                  <a:schemeClr val="accent2"/>
                </a:solidFill>
                <a:latin typeface="Arial" charset="0"/>
                <a:ea typeface="华文中宋" pitchFamily="2" charset="-122"/>
              </a:defRPr>
            </a:lvl9pPr>
          </a:lstStyle>
          <a:p>
            <a:pPr eaLnBrk="1" hangingPunct="1"/>
            <a:r>
              <a:rPr kumimoji="0" lang="zh-CN" altLang="en-US" sz="3200">
                <a:solidFill>
                  <a:srgbClr val="FF0000"/>
                </a:solidFill>
                <a:ea typeface="方正姚体" pitchFamily="2" charset="-122"/>
              </a:rPr>
              <a:t>加速器</a:t>
            </a:r>
          </a:p>
        </p:txBody>
      </p:sp>
      <p:sp>
        <p:nvSpPr>
          <p:cNvPr id="461830" name="Rectangle 6"/>
          <p:cNvSpPr>
            <a:spLocks noChangeArrowheads="1"/>
          </p:cNvSpPr>
          <p:nvPr/>
        </p:nvSpPr>
        <p:spPr bwMode="auto">
          <a:xfrm>
            <a:off x="584200" y="1008063"/>
            <a:ext cx="3856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0" lang="zh-CN" altLang="en-US" sz="3200">
                <a:solidFill>
                  <a:schemeClr val="tx1"/>
                </a:solidFill>
                <a:effectLst>
                  <a:outerShdw blurRad="38100" dist="38100" dir="2700000" algn="tl">
                    <a:srgbClr val="C0C0C0"/>
                  </a:outerShdw>
                </a:effectLst>
                <a:ea typeface="方正姚体" pitchFamily="2" charset="-122"/>
              </a:rPr>
              <a:t>（一）、直线加速器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1826">
                                            <p:txEl>
                                              <p:pRg st="0" end="0"/>
                                            </p:txEl>
                                          </p:spTgt>
                                        </p:tgtEl>
                                        <p:attrNameLst>
                                          <p:attrName>style.visibility</p:attrName>
                                        </p:attrNameLst>
                                      </p:cBhvr>
                                      <p:to>
                                        <p:strVal val="visible"/>
                                      </p:to>
                                    </p:set>
                                    <p:animEffect transition="in" filter="box(in)">
                                      <p:cBhvr>
                                        <p:cTn id="7" dur="500"/>
                                        <p:tgtEl>
                                          <p:spTgt spid="461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61827"/>
                                        </p:tgtEl>
                                        <p:attrNameLst>
                                          <p:attrName>style.visibility</p:attrName>
                                        </p:attrNameLst>
                                      </p:cBhvr>
                                      <p:to>
                                        <p:strVal val="visible"/>
                                      </p:to>
                                    </p:set>
                                    <p:animEffect transition="in" filter="box(out)">
                                      <p:cBhvr>
                                        <p:cTn id="12" dur="500"/>
                                        <p:tgtEl>
                                          <p:spTgt spid="461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461828"/>
                                        </p:tgtEl>
                                        <p:attrNameLst>
                                          <p:attrName>style.visibility</p:attrName>
                                        </p:attrNameLst>
                                      </p:cBhvr>
                                      <p:to>
                                        <p:strVal val="visible"/>
                                      </p:to>
                                    </p:set>
                                    <p:anim calcmode="lin" valueType="num">
                                      <p:cBhvr>
                                        <p:cTn id="17" dur="500" fill="hold"/>
                                        <p:tgtEl>
                                          <p:spTgt spid="461828"/>
                                        </p:tgtEl>
                                        <p:attrNameLst>
                                          <p:attrName>ppt_w</p:attrName>
                                        </p:attrNameLst>
                                      </p:cBhvr>
                                      <p:tavLst>
                                        <p:tav tm="0">
                                          <p:val>
                                            <p:fltVal val="0"/>
                                          </p:val>
                                        </p:tav>
                                        <p:tav tm="100000">
                                          <p:val>
                                            <p:strVal val="#ppt_w"/>
                                          </p:val>
                                        </p:tav>
                                      </p:tavLst>
                                    </p:anim>
                                    <p:anim calcmode="lin" valueType="num">
                                      <p:cBhvr>
                                        <p:cTn id="18" dur="500" fill="hold"/>
                                        <p:tgtEl>
                                          <p:spTgt spid="4618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6" grpId="0" build="p" autoUpdateAnimBg="0"/>
      <p:bldP spid="461827" grpId="0" autoUpdateAnimBg="0"/>
    </p:bldLst>
  </p:timing>
</p:sld>
</file>

<file path=ppt/theme/theme1.xml><?xml version="1.0" encoding="utf-8"?>
<a:theme xmlns:a="http://schemas.openxmlformats.org/drawingml/2006/main" name="东方纹理图案设计模板">
  <a:themeElements>
    <a:clrScheme name="东方纹理图案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东方纹理图案设计模板">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ja-JP" altLang="en-US" sz="3600" b="1" i="0" u="none" strike="noStrike" cap="none" normalizeH="0" baseline="0" smtClean="0">
            <a:ln>
              <a:noFill/>
            </a:ln>
            <a:solidFill>
              <a:schemeClr val="accent2"/>
            </a:solidFill>
            <a:effectLst/>
            <a:latin typeface="Arial" charset="0"/>
            <a:ea typeface="华文中宋"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ja-JP" altLang="en-US" sz="3600" b="1" i="0" u="none" strike="noStrike" cap="none" normalizeH="0" baseline="0" smtClean="0">
            <a:ln>
              <a:noFill/>
            </a:ln>
            <a:solidFill>
              <a:schemeClr val="accent2"/>
            </a:solidFill>
            <a:effectLst/>
            <a:latin typeface="Arial" charset="0"/>
            <a:ea typeface="华文中宋" pitchFamily="2" charset="-122"/>
          </a:defRPr>
        </a:defPPr>
      </a:lstStyle>
    </a:lnDef>
  </a:objectDefaults>
  <a:extraClrSchemeLst>
    <a:extraClrScheme>
      <a:clrScheme name="东方纹理图案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东方纹理图案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东方纹理图案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东方纹理图案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东方纹理图案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东方纹理图案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东方纹理图案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东方纹理图案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东方纹理图案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东方纹理图案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东方纹理图案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东方纹理图案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646</TotalTime>
  <Words>710</Words>
  <Application>Microsoft Office PowerPoint</Application>
  <PresentationFormat>A4 纸张(210x297 毫米)</PresentationFormat>
  <Paragraphs>63</Paragraphs>
  <Slides>21</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5" baseType="lpstr">
      <vt:lpstr>Arial</vt:lpstr>
      <vt:lpstr>华文中宋</vt:lpstr>
      <vt:lpstr>MS PGothic</vt:lpstr>
      <vt:lpstr>宋体</vt:lpstr>
      <vt:lpstr>方正姚体</vt:lpstr>
      <vt:lpstr>Tahoma</vt:lpstr>
      <vt:lpstr>Symbol</vt:lpstr>
      <vt:lpstr>华文细黑</vt:lpstr>
      <vt:lpstr>黑体</vt:lpstr>
      <vt:lpstr>楷体_GB2312</vt:lpstr>
      <vt:lpstr>Times New Roman</vt:lpstr>
      <vt:lpstr>东方纹理图案设计模板</vt:lpstr>
      <vt:lpstr>Microsoft 公式 3.0</vt:lpstr>
      <vt:lpstr>MathType 5.0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二、回旋加速器 </vt:lpstr>
      <vt:lpstr>PowerPoint 演示文稿</vt:lpstr>
      <vt:lpstr>PowerPoint 演示文稿</vt:lpstr>
      <vt:lpstr>PowerPoint 演示文稿</vt:lpstr>
      <vt:lpstr>PowerPoint 演示文稿</vt:lpstr>
      <vt:lpstr>带电粒子的最终能量</vt:lpstr>
      <vt:lpstr>　　为什么带电粒子经回旋加速器加速后的最终能量与加速电压无关？</vt:lpstr>
      <vt:lpstr>小结： </vt:lpstr>
      <vt:lpstr>PowerPoint 演示文稿</vt:lpstr>
      <vt:lpstr>PowerPoint 演示文稿</vt:lpstr>
      <vt:lpstr>PowerPoint 演示文稿</vt:lpstr>
    </vt:vector>
  </TitlesOfParts>
  <Company>thtfpc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教考资源</dc:title>
  <dc:subject>www.zxjkw.com</dc:subject>
  <dc:creator>中学教考网</dc:creator>
  <cp:keywords>教学 考试 资源平台</cp:keywords>
  <cp:lastModifiedBy>Administrator</cp:lastModifiedBy>
  <cp:revision>27</cp:revision>
  <dcterms:created xsi:type="dcterms:W3CDTF">2008-06-12T02:21:45Z</dcterms:created>
  <dcterms:modified xsi:type="dcterms:W3CDTF">2015-05-05T08:25:30Z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TC011962412052</vt:lpwstr>
  </property>
</Properties>
</file>