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Override PartName="/ppt/diagrams/quickStyle1.xml" ContentType="application/vnd.openxmlformats-officedocument.drawingml.diagramStyle+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commentAuthors.xml" ContentType="application/vnd.openxmlformats-officedocument.presentationml.commentAuthors+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24" r:id="rId2"/>
    <p:sldId id="417" r:id="rId3"/>
    <p:sldId id="259" r:id="rId4"/>
    <p:sldId id="436" r:id="rId5"/>
    <p:sldId id="444" r:id="rId6"/>
    <p:sldId id="443" r:id="rId7"/>
    <p:sldId id="445" r:id="rId8"/>
    <p:sldId id="446" r:id="rId9"/>
    <p:sldId id="447" r:id="rId10"/>
    <p:sldId id="452" r:id="rId11"/>
    <p:sldId id="448" r:id="rId12"/>
    <p:sldId id="449" r:id="rId13"/>
    <p:sldId id="453" r:id="rId14"/>
    <p:sldId id="450" r:id="rId15"/>
    <p:sldId id="456" r:id="rId16"/>
    <p:sldId id="451" r:id="rId17"/>
    <p:sldId id="454" r:id="rId18"/>
    <p:sldId id="455" r:id="rId19"/>
    <p:sldId id="370" r:id="rId20"/>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p" initials="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2844" autoAdjust="0"/>
  </p:normalViewPr>
  <p:slideViewPr>
    <p:cSldViewPr>
      <p:cViewPr varScale="1">
        <p:scale>
          <a:sx n="65" d="100"/>
          <a:sy n="65" d="100"/>
        </p:scale>
        <p:origin x="-1536" y="-108"/>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725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1" Type="http://schemas.openxmlformats.org/officeDocument/2006/relationships/oleObject" Target="file:///D:\TALIS%202013&#25968;&#25454;&#20998;&#26512;\&#32467;&#26524;\PD\&#20316;&#22270;&#20445;&#23384;.xlsx" TargetMode="External"/></Relationships>
</file>

<file path=ppt/charts/_rels/chart2.xml.rels><?xml version="1.0" encoding="UTF-8" standalone="yes"?>
<Relationships xmlns="http://schemas.openxmlformats.org/package/2006/relationships"><Relationship Id="rId2" Type="http://schemas.openxmlformats.org/officeDocument/2006/relationships/oleObject" Target="file:///D:\2010\PISA%202009%20&#27010;&#35201;&#25253;&#21578;\&#30011;&#22270;\&#36259;&#21619;&#24615;&#38405;&#35835;&#26102;&#38388;.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lang val="zh-CN"/>
  <c:style val="11"/>
  <c:chart>
    <c:plotArea>
      <c:layout>
        <c:manualLayout>
          <c:layoutTarget val="inner"/>
          <c:xMode val="edge"/>
          <c:yMode val="edge"/>
          <c:x val="7.2550529488003029E-2"/>
          <c:y val="3.1582960316237266E-2"/>
          <c:w val="0.47984514429355341"/>
          <c:h val="0.8948920550046412"/>
        </c:manualLayout>
      </c:layout>
      <c:barChart>
        <c:barDir val="col"/>
        <c:grouping val="stacked"/>
        <c:ser>
          <c:idx val="0"/>
          <c:order val="0"/>
          <c:tx>
            <c:strRef>
              <c:f>pdacttime!$C$42</c:f>
              <c:strCache>
                <c:ptCount val="1"/>
                <c:pt idx="0">
                  <c:v>课程/工作坊</c:v>
                </c:pt>
              </c:strCache>
            </c:strRef>
          </c:tx>
          <c:dLbls>
            <c:spPr>
              <a:noFill/>
              <a:ln>
                <a:noFill/>
              </a:ln>
              <a:effectLst/>
            </c:spPr>
            <c:showVal val="1"/>
            <c:extLst>
              <c:ext xmlns:c15="http://schemas.microsoft.com/office/drawing/2012/chart" uri="{CE6537A1-D6FC-4f65-9D91-7224C49458BB}">
                <c15:layout/>
                <c15:showLeaderLines val="0"/>
              </c:ext>
            </c:extLst>
          </c:dLbls>
          <c:cat>
            <c:strRef>
              <c:f>pdacttime!$B$43:$B$44</c:f>
              <c:strCache>
                <c:ptCount val="2"/>
                <c:pt idx="0">
                  <c:v>中国上海</c:v>
                </c:pt>
                <c:pt idx="1">
                  <c:v>国际平均值</c:v>
                </c:pt>
              </c:strCache>
            </c:strRef>
          </c:cat>
          <c:val>
            <c:numRef>
              <c:f>pdacttime!$C$43:$C$44</c:f>
              <c:numCache>
                <c:formatCode>0.0_ </c:formatCode>
                <c:ptCount val="2"/>
                <c:pt idx="0">
                  <c:v>28.743486779425456</c:v>
                </c:pt>
                <c:pt idx="1">
                  <c:v>9.4176675138739938</c:v>
                </c:pt>
              </c:numCache>
            </c:numRef>
          </c:val>
        </c:ser>
        <c:ser>
          <c:idx val="1"/>
          <c:order val="1"/>
          <c:tx>
            <c:strRef>
              <c:f>pdacttime!$D$42</c:f>
              <c:strCache>
                <c:ptCount val="1"/>
                <c:pt idx="0">
                  <c:v>教育会议或研讨会</c:v>
                </c:pt>
              </c:strCache>
            </c:strRef>
          </c:tx>
          <c:dLbls>
            <c:spPr>
              <a:noFill/>
              <a:ln>
                <a:noFill/>
              </a:ln>
              <a:effectLst/>
            </c:spPr>
            <c:showVal val="1"/>
            <c:extLst>
              <c:ext xmlns:c15="http://schemas.microsoft.com/office/drawing/2012/chart" uri="{CE6537A1-D6FC-4f65-9D91-7224C49458BB}">
                <c15:layout/>
                <c15:showLeaderLines val="0"/>
              </c:ext>
            </c:extLst>
          </c:dLbls>
          <c:cat>
            <c:strRef>
              <c:f>pdacttime!$B$43:$B$44</c:f>
              <c:strCache>
                <c:ptCount val="2"/>
                <c:pt idx="0">
                  <c:v>中国上海</c:v>
                </c:pt>
                <c:pt idx="1">
                  <c:v>国际平均值</c:v>
                </c:pt>
              </c:strCache>
            </c:strRef>
          </c:cat>
          <c:val>
            <c:numRef>
              <c:f>pdacttime!$D$43:$D$44</c:f>
              <c:numCache>
                <c:formatCode>0.0_ </c:formatCode>
                <c:ptCount val="2"/>
                <c:pt idx="0">
                  <c:v>11.790241412786711</c:v>
                </c:pt>
                <c:pt idx="1">
                  <c:v>4.0822448781952057</c:v>
                </c:pt>
              </c:numCache>
            </c:numRef>
          </c:val>
        </c:ser>
        <c:ser>
          <c:idx val="2"/>
          <c:order val="2"/>
          <c:tx>
            <c:strRef>
              <c:f>pdacttime!$E$42</c:f>
              <c:strCache>
                <c:ptCount val="1"/>
                <c:pt idx="0">
                  <c:v>到其他学校考察访问</c:v>
                </c:pt>
              </c:strCache>
            </c:strRef>
          </c:tx>
          <c:dLbls>
            <c:spPr>
              <a:noFill/>
              <a:ln>
                <a:noFill/>
              </a:ln>
              <a:effectLst/>
            </c:spPr>
            <c:showVal val="1"/>
            <c:extLst>
              <c:ext xmlns:c15="http://schemas.microsoft.com/office/drawing/2012/chart" uri="{CE6537A1-D6FC-4f65-9D91-7224C49458BB}">
                <c15:layout/>
                <c15:showLeaderLines val="0"/>
              </c:ext>
            </c:extLst>
          </c:dLbls>
          <c:cat>
            <c:strRef>
              <c:f>pdacttime!$B$43:$B$44</c:f>
              <c:strCache>
                <c:ptCount val="2"/>
                <c:pt idx="0">
                  <c:v>中国上海</c:v>
                </c:pt>
                <c:pt idx="1">
                  <c:v>国际平均值</c:v>
                </c:pt>
              </c:strCache>
            </c:strRef>
          </c:cat>
          <c:val>
            <c:numRef>
              <c:f>pdacttime!$E$43:$E$44</c:f>
              <c:numCache>
                <c:formatCode>0.0_ </c:formatCode>
                <c:ptCount val="2"/>
                <c:pt idx="0">
                  <c:v>6.5565252085179546</c:v>
                </c:pt>
                <c:pt idx="1">
                  <c:v>3.2704465275651624</c:v>
                </c:pt>
              </c:numCache>
            </c:numRef>
          </c:val>
        </c:ser>
        <c:ser>
          <c:idx val="3"/>
          <c:order val="3"/>
          <c:tx>
            <c:strRef>
              <c:f>pdacttime!$F$42</c:f>
              <c:strCache>
                <c:ptCount val="1"/>
                <c:pt idx="0">
                  <c:v>到商业机构、公共机构、非政府机构考察访问</c:v>
                </c:pt>
              </c:strCache>
            </c:strRef>
          </c:tx>
          <c:dLbls>
            <c:spPr>
              <a:noFill/>
              <a:ln>
                <a:noFill/>
              </a:ln>
              <a:effectLst/>
            </c:spPr>
            <c:showVal val="1"/>
            <c:extLst>
              <c:ext xmlns:c15="http://schemas.microsoft.com/office/drawing/2012/chart" uri="{CE6537A1-D6FC-4f65-9D91-7224C49458BB}">
                <c15:layout/>
                <c15:showLeaderLines val="0"/>
              </c:ext>
            </c:extLst>
          </c:dLbls>
          <c:cat>
            <c:strRef>
              <c:f>pdacttime!$B$43:$B$44</c:f>
              <c:strCache>
                <c:ptCount val="2"/>
                <c:pt idx="0">
                  <c:v>中国上海</c:v>
                </c:pt>
                <c:pt idx="1">
                  <c:v>国际平均值</c:v>
                </c:pt>
              </c:strCache>
            </c:strRef>
          </c:cat>
          <c:val>
            <c:numRef>
              <c:f>pdacttime!$F$43:$F$44</c:f>
              <c:numCache>
                <c:formatCode>0.0_ </c:formatCode>
                <c:ptCount val="2"/>
                <c:pt idx="0">
                  <c:v>3.0917278735569602</c:v>
                </c:pt>
                <c:pt idx="1">
                  <c:v>3.3085002971819701</c:v>
                </c:pt>
              </c:numCache>
            </c:numRef>
          </c:val>
        </c:ser>
        <c:ser>
          <c:idx val="4"/>
          <c:order val="4"/>
          <c:tx>
            <c:strRef>
              <c:f>pdacttime!$G$42</c:f>
              <c:strCache>
                <c:ptCount val="1"/>
                <c:pt idx="0">
                  <c:v>商业机构、公共机构、非政府机构的在职培训课程</c:v>
                </c:pt>
              </c:strCache>
            </c:strRef>
          </c:tx>
          <c:dLbls>
            <c:spPr>
              <a:noFill/>
              <a:ln>
                <a:noFill/>
              </a:ln>
              <a:effectLst/>
            </c:spPr>
            <c:showVal val="1"/>
            <c:extLst>
              <c:ext xmlns:c15="http://schemas.microsoft.com/office/drawing/2012/chart" uri="{CE6537A1-D6FC-4f65-9D91-7224C49458BB}">
                <c15:layout/>
                <c15:showLeaderLines val="0"/>
              </c:ext>
            </c:extLst>
          </c:dLbls>
          <c:cat>
            <c:strRef>
              <c:f>pdacttime!$B$43:$B$44</c:f>
              <c:strCache>
                <c:ptCount val="2"/>
                <c:pt idx="0">
                  <c:v>中国上海</c:v>
                </c:pt>
                <c:pt idx="1">
                  <c:v>国际平均值</c:v>
                </c:pt>
              </c:strCache>
            </c:strRef>
          </c:cat>
          <c:val>
            <c:numRef>
              <c:f>pdacttime!$G$43:$G$44</c:f>
              <c:numCache>
                <c:formatCode>0.0_ </c:formatCode>
                <c:ptCount val="2"/>
                <c:pt idx="0">
                  <c:v>12.649113050489962</c:v>
                </c:pt>
                <c:pt idx="1">
                  <c:v>7.4788449309950895</c:v>
                </c:pt>
              </c:numCache>
            </c:numRef>
          </c:val>
        </c:ser>
        <c:dLbls/>
        <c:overlap val="100"/>
        <c:axId val="81205120"/>
        <c:axId val="81206656"/>
      </c:barChart>
      <c:catAx>
        <c:axId val="81205120"/>
        <c:scaling>
          <c:orientation val="minMax"/>
        </c:scaling>
        <c:axPos val="b"/>
        <c:majorGridlines>
          <c:spPr>
            <a:ln>
              <a:prstDash val="dash"/>
            </a:ln>
          </c:spPr>
        </c:majorGridlines>
        <c:numFmt formatCode="General" sourceLinked="0"/>
        <c:tickLblPos val="nextTo"/>
        <c:crossAx val="81206656"/>
        <c:crosses val="autoZero"/>
        <c:auto val="1"/>
        <c:lblAlgn val="ctr"/>
        <c:lblOffset val="100"/>
      </c:catAx>
      <c:valAx>
        <c:axId val="81206656"/>
        <c:scaling>
          <c:orientation val="minMax"/>
        </c:scaling>
        <c:axPos val="l"/>
        <c:majorGridlines>
          <c:spPr>
            <a:ln>
              <a:solidFill>
                <a:schemeClr val="tx1"/>
              </a:solidFill>
              <a:prstDash val="dash"/>
            </a:ln>
          </c:spPr>
        </c:majorGridlines>
        <c:numFmt formatCode="0_ " sourceLinked="0"/>
        <c:tickLblPos val="nextTo"/>
        <c:crossAx val="81205120"/>
        <c:crosses val="autoZero"/>
        <c:crossBetween val="between"/>
      </c:valAx>
    </c:plotArea>
    <c:legend>
      <c:legendPos val="r"/>
      <c:layout>
        <c:manualLayout>
          <c:xMode val="edge"/>
          <c:yMode val="edge"/>
          <c:x val="0.60465257295033847"/>
          <c:y val="3.1705706534399414E-2"/>
          <c:w val="0.36982867374359696"/>
          <c:h val="0.92457285011449819"/>
        </c:manualLayout>
      </c:layout>
      <c:txPr>
        <a:bodyPr/>
        <a:lstStyle/>
        <a:p>
          <a:pPr>
            <a:defRPr sz="1200" b="1"/>
          </a:pPr>
          <a:endParaRPr lang="zh-CN"/>
        </a:p>
      </c:txPr>
    </c:legend>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zh-CN"/>
  <c:clrMapOvr bg1="lt1" tx1="dk1" bg2="lt2" tx2="dk2" accent1="accent1" accent2="accent2" accent3="accent3" accent4="accent4" accent5="accent5" accent6="accent6" hlink="hlink" folHlink="folHlink"/>
  <c:chart>
    <c:plotArea>
      <c:layout>
        <c:manualLayout>
          <c:layoutTarget val="inner"/>
          <c:xMode val="edge"/>
          <c:yMode val="edge"/>
          <c:x val="0.10191980290298698"/>
          <c:y val="2.1103864276518294E-2"/>
          <c:w val="0.88986831101906427"/>
          <c:h val="0.95833893279463833"/>
        </c:manualLayout>
      </c:layout>
      <c:barChart>
        <c:barDir val="col"/>
        <c:grouping val="clustered"/>
        <c:ser>
          <c:idx val="0"/>
          <c:order val="0"/>
          <c:dPt>
            <c:idx val="4"/>
            <c:spPr>
              <a:solidFill>
                <a:srgbClr val="FF0000"/>
              </a:solidFill>
            </c:spPr>
          </c:dPt>
          <c:dLbls>
            <c:dLbl>
              <c:idx val="9"/>
              <c:delete val="1"/>
              <c:extLst>
                <c:ext xmlns:c15="http://schemas.microsoft.com/office/drawing/2012/chart" uri="{CE6537A1-D6FC-4f65-9D91-7224C49458BB}"/>
              </c:extLst>
            </c:dLbl>
            <c:spPr>
              <a:noFill/>
              <a:ln>
                <a:noFill/>
              </a:ln>
              <a:effectLst/>
            </c:spPr>
            <c:txPr>
              <a:bodyPr/>
              <a:lstStyle/>
              <a:p>
                <a:pPr>
                  <a:defRPr lang="zh-CN"/>
                </a:pPr>
                <a:endParaRPr lang="zh-CN"/>
              </a:p>
            </c:txPr>
            <c:showVal val="1"/>
            <c:extLst>
              <c:ext xmlns:c15="http://schemas.microsoft.com/office/drawing/2012/chart" uri="{CE6537A1-D6FC-4f65-9D91-7224C49458BB}">
                <c15:layout/>
                <c15:showLeaderLines val="0"/>
              </c:ext>
            </c:extLst>
          </c:dLbls>
          <c:cat>
            <c:strRef>
              <c:f>Sheet7!$AG$11:$AG$31</c:f>
              <c:strCache>
                <c:ptCount val="21"/>
                <c:pt idx="0">
                  <c:v>日本</c:v>
                </c:pt>
                <c:pt idx="1">
                  <c:v>中国澳门</c:v>
                </c:pt>
                <c:pt idx="2">
                  <c:v>中华台北</c:v>
                </c:pt>
                <c:pt idx="3">
                  <c:v>芬兰</c:v>
                </c:pt>
                <c:pt idx="4">
                  <c:v>中国上海</c:v>
                </c:pt>
                <c:pt idx="5">
                  <c:v>韩国</c:v>
                </c:pt>
                <c:pt idx="6">
                  <c:v>俄罗斯</c:v>
                </c:pt>
                <c:pt idx="7">
                  <c:v>中国香港</c:v>
                </c:pt>
                <c:pt idx="8">
                  <c:v>荷兰</c:v>
                </c:pt>
                <c:pt idx="9">
                  <c:v>巴西</c:v>
                </c:pt>
                <c:pt idx="10">
                  <c:v>美国</c:v>
                </c:pt>
                <c:pt idx="11">
                  <c:v>OECD平均</c:v>
                </c:pt>
                <c:pt idx="12">
                  <c:v>法国</c:v>
                </c:pt>
                <c:pt idx="13">
                  <c:v>澳大利亚</c:v>
                </c:pt>
                <c:pt idx="14">
                  <c:v>英国</c:v>
                </c:pt>
                <c:pt idx="15">
                  <c:v>加拿大</c:v>
                </c:pt>
                <c:pt idx="16">
                  <c:v>西班牙</c:v>
                </c:pt>
                <c:pt idx="17">
                  <c:v>意大利</c:v>
                </c:pt>
                <c:pt idx="18">
                  <c:v>新西兰</c:v>
                </c:pt>
                <c:pt idx="19">
                  <c:v>德国</c:v>
                </c:pt>
                <c:pt idx="20">
                  <c:v>新加坡</c:v>
                </c:pt>
              </c:strCache>
            </c:strRef>
          </c:cat>
          <c:val>
            <c:numRef>
              <c:f>Sheet7!$AH$11:$AH$31</c:f>
              <c:numCache>
                <c:formatCode>0.00_ </c:formatCode>
                <c:ptCount val="21"/>
                <c:pt idx="0">
                  <c:v>-0.55259668945745988</c:v>
                </c:pt>
                <c:pt idx="1">
                  <c:v>-0.53361568833501594</c:v>
                </c:pt>
                <c:pt idx="2">
                  <c:v>-0.38703945452853117</c:v>
                </c:pt>
                <c:pt idx="3">
                  <c:v>-0.33765039169919292</c:v>
                </c:pt>
                <c:pt idx="4">
                  <c:v>-0.28019382552082905</c:v>
                </c:pt>
                <c:pt idx="5">
                  <c:v>-0.27241738602420812</c:v>
                </c:pt>
                <c:pt idx="6">
                  <c:v>-0.14334092006576604</c:v>
                </c:pt>
                <c:pt idx="7">
                  <c:v>-0.14013117410810988</c:v>
                </c:pt>
                <c:pt idx="8">
                  <c:v>-0.11103846029842381</c:v>
                </c:pt>
                <c:pt idx="9">
                  <c:v>-4.8732867401349113E-2</c:v>
                </c:pt>
                <c:pt idx="10">
                  <c:v>-4.2611687830017397E-2</c:v>
                </c:pt>
                <c:pt idx="11">
                  <c:v>1.246603286485314E-3</c:v>
                </c:pt>
                <c:pt idx="12">
                  <c:v>2.9097893618316086E-2</c:v>
                </c:pt>
                <c:pt idx="13">
                  <c:v>6.0445417230887422E-2</c:v>
                </c:pt>
                <c:pt idx="14">
                  <c:v>7.5554279036521524E-2</c:v>
                </c:pt>
                <c:pt idx="15">
                  <c:v>0.10433450054461429</c:v>
                </c:pt>
                <c:pt idx="16">
                  <c:v>0.11567080832589942</c:v>
                </c:pt>
                <c:pt idx="17">
                  <c:v>0.14302600449933256</c:v>
                </c:pt>
                <c:pt idx="18">
                  <c:v>0.16893294140584444</c:v>
                </c:pt>
                <c:pt idx="19">
                  <c:v>0.20522654289148984</c:v>
                </c:pt>
                <c:pt idx="20">
                  <c:v>0.29679246395555414</c:v>
                </c:pt>
              </c:numCache>
            </c:numRef>
          </c:val>
        </c:ser>
        <c:dLbls/>
        <c:axId val="46355200"/>
        <c:axId val="46356736"/>
      </c:barChart>
      <c:catAx>
        <c:axId val="46355200"/>
        <c:scaling>
          <c:orientation val="minMax"/>
        </c:scaling>
        <c:axPos val="b"/>
        <c:numFmt formatCode="General" sourceLinked="0"/>
        <c:tickLblPos val="nextTo"/>
        <c:txPr>
          <a:bodyPr/>
          <a:lstStyle/>
          <a:p>
            <a:pPr>
              <a:defRPr lang="zh-CN"/>
            </a:pPr>
            <a:endParaRPr lang="zh-CN"/>
          </a:p>
        </c:txPr>
        <c:crossAx val="46356736"/>
        <c:crosses val="autoZero"/>
        <c:auto val="1"/>
        <c:lblAlgn val="ctr"/>
        <c:lblOffset val="100"/>
      </c:catAx>
      <c:valAx>
        <c:axId val="46356736"/>
        <c:scaling>
          <c:orientation val="minMax"/>
        </c:scaling>
        <c:axPos val="l"/>
        <c:numFmt formatCode="0.00_ " sourceLinked="1"/>
        <c:tickLblPos val="nextTo"/>
        <c:txPr>
          <a:bodyPr/>
          <a:lstStyle/>
          <a:p>
            <a:pPr>
              <a:defRPr lang="zh-CN"/>
            </a:pPr>
            <a:endParaRPr lang="zh-CN"/>
          </a:p>
        </c:txPr>
        <c:crossAx val="46355200"/>
        <c:crosses val="autoZero"/>
        <c:crossBetween val="between"/>
      </c:valAx>
    </c:plotArea>
    <c:plotVisOnly val="1"/>
    <c:dispBlanksAs val="gap"/>
  </c:chart>
  <c:spPr>
    <a:ln w="28575">
      <a:solidFill>
        <a:srgbClr val="1F497D">
          <a:lumMod val="75000"/>
        </a:srgbClr>
      </a:solidFill>
    </a:ln>
  </c:spPr>
  <c:externalData r:id="rId2"/>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A7DBFD-F5C4-46A5-8CE3-C8D940423042}"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zh-CN" altLang="en-US"/>
        </a:p>
      </dgm:t>
    </dgm:pt>
    <dgm:pt modelId="{6A29AEBA-07E6-4313-A05D-151426D3DDB7}">
      <dgm:prSet phldrT="[文本]" custT="1"/>
      <dgm:spPr/>
      <dgm:t>
        <a:bodyPr/>
        <a:lstStyle/>
        <a:p>
          <a:r>
            <a:rPr lang="zh-CN" altLang="en-US" sz="2400" b="1" dirty="0" smtClean="0">
              <a:latin typeface="微软雅黑" panose="020B0503020204020204" pitchFamily="34" charset="-122"/>
              <a:ea typeface="微软雅黑" panose="020B0503020204020204" pitchFamily="34" charset="-122"/>
            </a:rPr>
            <a:t>生涯</a:t>
          </a:r>
          <a:endParaRPr lang="zh-CN" altLang="en-US" sz="2400" b="1" dirty="0">
            <a:latin typeface="微软雅黑" panose="020B0503020204020204" pitchFamily="34" charset="-122"/>
            <a:ea typeface="微软雅黑" panose="020B0503020204020204" pitchFamily="34" charset="-122"/>
          </a:endParaRPr>
        </a:p>
      </dgm:t>
    </dgm:pt>
    <dgm:pt modelId="{DAF6DC1E-1BAE-4091-BC18-6675C57C9190}" type="parTrans" cxnId="{FF2E3F94-E897-48D8-8905-899B1F2C6C95}">
      <dgm:prSet/>
      <dgm:spPr/>
      <dgm:t>
        <a:bodyPr/>
        <a:lstStyle/>
        <a:p>
          <a:endParaRPr lang="zh-CN" altLang="en-US"/>
        </a:p>
      </dgm:t>
    </dgm:pt>
    <dgm:pt modelId="{4C953E91-9967-4D15-ACE6-0402E9B34F20}" type="sibTrans" cxnId="{FF2E3F94-E897-48D8-8905-899B1F2C6C95}">
      <dgm:prSet/>
      <dgm:spPr/>
      <dgm:t>
        <a:bodyPr/>
        <a:lstStyle/>
        <a:p>
          <a:endParaRPr lang="zh-CN" altLang="en-US"/>
        </a:p>
      </dgm:t>
    </dgm:pt>
    <dgm:pt modelId="{79944823-7CFC-4E90-8E8C-51B16B429FC3}">
      <dgm:prSet phldrT="[文本]" custT="1"/>
      <dgm:spPr/>
      <dgm:t>
        <a:bodyPr/>
        <a:lstStyle/>
        <a:p>
          <a:r>
            <a:rPr lang="zh-CN" altLang="en-US" sz="2400" b="1" dirty="0" smtClean="0">
              <a:latin typeface="微软雅黑" panose="020B0503020204020204" pitchFamily="34" charset="-122"/>
              <a:ea typeface="微软雅黑" panose="020B0503020204020204" pitchFamily="34" charset="-122"/>
            </a:rPr>
            <a:t>社会需要</a:t>
          </a:r>
          <a:endParaRPr lang="zh-CN" altLang="en-US" sz="2400" b="1" dirty="0">
            <a:latin typeface="微软雅黑" panose="020B0503020204020204" pitchFamily="34" charset="-122"/>
            <a:ea typeface="微软雅黑" panose="020B0503020204020204" pitchFamily="34" charset="-122"/>
          </a:endParaRPr>
        </a:p>
      </dgm:t>
    </dgm:pt>
    <dgm:pt modelId="{C092A395-6F78-4D7A-B69E-4C115D0C13F7}" type="parTrans" cxnId="{E1A34308-7393-4B16-8208-17F0CA97FD37}">
      <dgm:prSet/>
      <dgm:spPr/>
      <dgm:t>
        <a:bodyPr/>
        <a:lstStyle/>
        <a:p>
          <a:endParaRPr lang="zh-CN" altLang="en-US"/>
        </a:p>
      </dgm:t>
    </dgm:pt>
    <dgm:pt modelId="{DC41FD61-692E-4DF8-B344-97678D0D1DA0}" type="sibTrans" cxnId="{E1A34308-7393-4B16-8208-17F0CA97FD37}">
      <dgm:prSet/>
      <dgm:spPr/>
      <dgm:t>
        <a:bodyPr/>
        <a:lstStyle/>
        <a:p>
          <a:endParaRPr lang="zh-CN" altLang="en-US"/>
        </a:p>
      </dgm:t>
    </dgm:pt>
    <dgm:pt modelId="{6C2D7A94-CF7E-4935-BE32-E8CFB371A145}">
      <dgm:prSet phldrT="[文本]" custT="1"/>
      <dgm:spPr/>
      <dgm:t>
        <a:bodyPr/>
        <a:lstStyle/>
        <a:p>
          <a:r>
            <a:rPr lang="zh-CN" altLang="en-US" sz="2400" b="1" dirty="0" smtClean="0">
              <a:latin typeface="微软雅黑" panose="020B0503020204020204" pitchFamily="34" charset="-122"/>
              <a:ea typeface="微软雅黑" panose="020B0503020204020204" pitchFamily="34" charset="-122"/>
            </a:rPr>
            <a:t>志向</a:t>
          </a:r>
          <a:endParaRPr lang="zh-CN" altLang="en-US" sz="2400" b="1" dirty="0">
            <a:latin typeface="微软雅黑" panose="020B0503020204020204" pitchFamily="34" charset="-122"/>
            <a:ea typeface="微软雅黑" panose="020B0503020204020204" pitchFamily="34" charset="-122"/>
          </a:endParaRPr>
        </a:p>
      </dgm:t>
    </dgm:pt>
    <dgm:pt modelId="{9FE60559-F20C-4864-BB7D-E0B3A9EC9491}" type="parTrans" cxnId="{6ED0B6EF-2A82-4AB0-AB56-6DC25B1F64F1}">
      <dgm:prSet/>
      <dgm:spPr/>
      <dgm:t>
        <a:bodyPr/>
        <a:lstStyle/>
        <a:p>
          <a:endParaRPr lang="zh-CN" altLang="en-US"/>
        </a:p>
      </dgm:t>
    </dgm:pt>
    <dgm:pt modelId="{A0B13256-B8E8-479E-A2A5-AA5D1DA46F73}" type="sibTrans" cxnId="{6ED0B6EF-2A82-4AB0-AB56-6DC25B1F64F1}">
      <dgm:prSet/>
      <dgm:spPr/>
      <dgm:t>
        <a:bodyPr/>
        <a:lstStyle/>
        <a:p>
          <a:endParaRPr lang="zh-CN" altLang="en-US"/>
        </a:p>
      </dgm:t>
    </dgm:pt>
    <dgm:pt modelId="{0C1E8BE4-4CAF-469B-8C76-9C5950625FF4}">
      <dgm:prSet phldrT="[文本]" custT="1"/>
      <dgm:spPr/>
      <dgm:t>
        <a:bodyPr/>
        <a:lstStyle/>
        <a:p>
          <a:r>
            <a:rPr lang="zh-CN" altLang="en-US" sz="2400" b="1" dirty="0" smtClean="0">
              <a:latin typeface="微软雅黑" panose="020B0503020204020204" pitchFamily="34" charset="-122"/>
              <a:ea typeface="微软雅黑" panose="020B0503020204020204" pitchFamily="34" charset="-122"/>
            </a:rPr>
            <a:t>兴趣</a:t>
          </a:r>
          <a:endParaRPr lang="zh-CN" altLang="en-US" sz="2400" b="1" dirty="0">
            <a:latin typeface="微软雅黑" panose="020B0503020204020204" pitchFamily="34" charset="-122"/>
            <a:ea typeface="微软雅黑" panose="020B0503020204020204" pitchFamily="34" charset="-122"/>
          </a:endParaRPr>
        </a:p>
      </dgm:t>
    </dgm:pt>
    <dgm:pt modelId="{B74074D9-6322-4373-9F55-D84E39AFA751}" type="parTrans" cxnId="{38A14AD1-AD21-4C30-BF18-30C2344405CC}">
      <dgm:prSet/>
      <dgm:spPr/>
      <dgm:t>
        <a:bodyPr/>
        <a:lstStyle/>
        <a:p>
          <a:endParaRPr lang="zh-CN" altLang="en-US"/>
        </a:p>
      </dgm:t>
    </dgm:pt>
    <dgm:pt modelId="{27578898-07E5-4ECF-AE54-E86FD95DD103}" type="sibTrans" cxnId="{38A14AD1-AD21-4C30-BF18-30C2344405CC}">
      <dgm:prSet/>
      <dgm:spPr/>
      <dgm:t>
        <a:bodyPr/>
        <a:lstStyle/>
        <a:p>
          <a:endParaRPr lang="zh-CN" altLang="en-US"/>
        </a:p>
      </dgm:t>
    </dgm:pt>
    <dgm:pt modelId="{84B9BF10-9BB3-46D5-9060-F456C13DCA1F}">
      <dgm:prSet phldrT="[文本]" custT="1"/>
      <dgm:spPr/>
      <dgm:t>
        <a:bodyPr/>
        <a:lstStyle/>
        <a:p>
          <a:r>
            <a:rPr lang="zh-CN" altLang="en-US" sz="2400" b="1" dirty="0" smtClean="0">
              <a:latin typeface="微软雅黑" panose="020B0503020204020204" pitchFamily="34" charset="-122"/>
              <a:ea typeface="微软雅黑" panose="020B0503020204020204" pitchFamily="34" charset="-122"/>
            </a:rPr>
            <a:t>才能</a:t>
          </a:r>
          <a:endParaRPr lang="zh-CN" altLang="en-US" sz="2400" b="1" dirty="0">
            <a:latin typeface="微软雅黑" panose="020B0503020204020204" pitchFamily="34" charset="-122"/>
            <a:ea typeface="微软雅黑" panose="020B0503020204020204" pitchFamily="34" charset="-122"/>
          </a:endParaRPr>
        </a:p>
      </dgm:t>
    </dgm:pt>
    <dgm:pt modelId="{C865BBA4-05C4-4B99-BA80-EE3BEDB754E9}" type="parTrans" cxnId="{5C04B857-BE79-4C1C-BC29-E7DEAFDE1174}">
      <dgm:prSet/>
      <dgm:spPr/>
      <dgm:t>
        <a:bodyPr/>
        <a:lstStyle/>
        <a:p>
          <a:endParaRPr lang="zh-CN" altLang="en-US"/>
        </a:p>
      </dgm:t>
    </dgm:pt>
    <dgm:pt modelId="{75D1BD43-7D71-40EA-BB2D-F0570F0507E8}" type="sibTrans" cxnId="{5C04B857-BE79-4C1C-BC29-E7DEAFDE1174}">
      <dgm:prSet/>
      <dgm:spPr/>
      <dgm:t>
        <a:bodyPr/>
        <a:lstStyle/>
        <a:p>
          <a:endParaRPr lang="zh-CN" altLang="en-US"/>
        </a:p>
      </dgm:t>
    </dgm:pt>
    <dgm:pt modelId="{DAC575B0-DB02-4B3F-BF0C-7F1D7C4D0041}" type="pres">
      <dgm:prSet presAssocID="{A9A7DBFD-F5C4-46A5-8CE3-C8D940423042}" presName="diagram" presStyleCnt="0">
        <dgm:presLayoutVars>
          <dgm:chMax val="1"/>
          <dgm:dir/>
          <dgm:animLvl val="ctr"/>
          <dgm:resizeHandles val="exact"/>
        </dgm:presLayoutVars>
      </dgm:prSet>
      <dgm:spPr/>
      <dgm:t>
        <a:bodyPr/>
        <a:lstStyle/>
        <a:p>
          <a:endParaRPr lang="zh-CN" altLang="en-US"/>
        </a:p>
      </dgm:t>
    </dgm:pt>
    <dgm:pt modelId="{F4080FC1-E7F9-4B44-AC8A-00EA2B690E40}" type="pres">
      <dgm:prSet presAssocID="{A9A7DBFD-F5C4-46A5-8CE3-C8D940423042}" presName="matrix" presStyleCnt="0"/>
      <dgm:spPr/>
    </dgm:pt>
    <dgm:pt modelId="{9F810CC5-24FA-4944-9C9E-B866A086B129}" type="pres">
      <dgm:prSet presAssocID="{A9A7DBFD-F5C4-46A5-8CE3-C8D940423042}" presName="tile1" presStyleLbl="node1" presStyleIdx="0" presStyleCnt="4"/>
      <dgm:spPr/>
      <dgm:t>
        <a:bodyPr/>
        <a:lstStyle/>
        <a:p>
          <a:endParaRPr lang="zh-CN" altLang="en-US"/>
        </a:p>
      </dgm:t>
    </dgm:pt>
    <dgm:pt modelId="{7D64F575-8DE9-40E6-8B23-1AFAD0E8B1AF}" type="pres">
      <dgm:prSet presAssocID="{A9A7DBFD-F5C4-46A5-8CE3-C8D940423042}" presName="tile1text" presStyleLbl="node1" presStyleIdx="0" presStyleCnt="4">
        <dgm:presLayoutVars>
          <dgm:chMax val="0"/>
          <dgm:chPref val="0"/>
          <dgm:bulletEnabled val="1"/>
        </dgm:presLayoutVars>
      </dgm:prSet>
      <dgm:spPr/>
      <dgm:t>
        <a:bodyPr/>
        <a:lstStyle/>
        <a:p>
          <a:endParaRPr lang="zh-CN" altLang="en-US"/>
        </a:p>
      </dgm:t>
    </dgm:pt>
    <dgm:pt modelId="{3E90B1DA-6311-4A60-8140-68EC18573882}" type="pres">
      <dgm:prSet presAssocID="{A9A7DBFD-F5C4-46A5-8CE3-C8D940423042}" presName="tile2" presStyleLbl="node1" presStyleIdx="1" presStyleCnt="4"/>
      <dgm:spPr/>
      <dgm:t>
        <a:bodyPr/>
        <a:lstStyle/>
        <a:p>
          <a:endParaRPr lang="zh-CN" altLang="en-US"/>
        </a:p>
      </dgm:t>
    </dgm:pt>
    <dgm:pt modelId="{38EB8EED-BB37-4E1F-8460-EFD56AB39B9B}" type="pres">
      <dgm:prSet presAssocID="{A9A7DBFD-F5C4-46A5-8CE3-C8D940423042}" presName="tile2text" presStyleLbl="node1" presStyleIdx="1" presStyleCnt="4">
        <dgm:presLayoutVars>
          <dgm:chMax val="0"/>
          <dgm:chPref val="0"/>
          <dgm:bulletEnabled val="1"/>
        </dgm:presLayoutVars>
      </dgm:prSet>
      <dgm:spPr/>
      <dgm:t>
        <a:bodyPr/>
        <a:lstStyle/>
        <a:p>
          <a:endParaRPr lang="zh-CN" altLang="en-US"/>
        </a:p>
      </dgm:t>
    </dgm:pt>
    <dgm:pt modelId="{B0248177-DF3C-4F22-9113-3B535298A86E}" type="pres">
      <dgm:prSet presAssocID="{A9A7DBFD-F5C4-46A5-8CE3-C8D940423042}" presName="tile3" presStyleLbl="node1" presStyleIdx="2" presStyleCnt="4"/>
      <dgm:spPr/>
      <dgm:t>
        <a:bodyPr/>
        <a:lstStyle/>
        <a:p>
          <a:endParaRPr lang="zh-CN" altLang="en-US"/>
        </a:p>
      </dgm:t>
    </dgm:pt>
    <dgm:pt modelId="{2E30366D-E6CD-48B6-9947-526517683767}" type="pres">
      <dgm:prSet presAssocID="{A9A7DBFD-F5C4-46A5-8CE3-C8D940423042}" presName="tile3text" presStyleLbl="node1" presStyleIdx="2" presStyleCnt="4">
        <dgm:presLayoutVars>
          <dgm:chMax val="0"/>
          <dgm:chPref val="0"/>
          <dgm:bulletEnabled val="1"/>
        </dgm:presLayoutVars>
      </dgm:prSet>
      <dgm:spPr/>
      <dgm:t>
        <a:bodyPr/>
        <a:lstStyle/>
        <a:p>
          <a:endParaRPr lang="zh-CN" altLang="en-US"/>
        </a:p>
      </dgm:t>
    </dgm:pt>
    <dgm:pt modelId="{B70944A1-A073-4062-B654-77CD87693049}" type="pres">
      <dgm:prSet presAssocID="{A9A7DBFD-F5C4-46A5-8CE3-C8D940423042}" presName="tile4" presStyleLbl="node1" presStyleIdx="3" presStyleCnt="4"/>
      <dgm:spPr/>
      <dgm:t>
        <a:bodyPr/>
        <a:lstStyle/>
        <a:p>
          <a:endParaRPr lang="zh-CN" altLang="en-US"/>
        </a:p>
      </dgm:t>
    </dgm:pt>
    <dgm:pt modelId="{452C53D7-0694-42F6-9958-E7B4BB998D84}" type="pres">
      <dgm:prSet presAssocID="{A9A7DBFD-F5C4-46A5-8CE3-C8D940423042}" presName="tile4text" presStyleLbl="node1" presStyleIdx="3" presStyleCnt="4">
        <dgm:presLayoutVars>
          <dgm:chMax val="0"/>
          <dgm:chPref val="0"/>
          <dgm:bulletEnabled val="1"/>
        </dgm:presLayoutVars>
      </dgm:prSet>
      <dgm:spPr/>
      <dgm:t>
        <a:bodyPr/>
        <a:lstStyle/>
        <a:p>
          <a:endParaRPr lang="zh-CN" altLang="en-US"/>
        </a:p>
      </dgm:t>
    </dgm:pt>
    <dgm:pt modelId="{20C83FAD-1B05-4806-ACC2-2747B6D9E5CE}" type="pres">
      <dgm:prSet presAssocID="{A9A7DBFD-F5C4-46A5-8CE3-C8D940423042}" presName="centerTile" presStyleLbl="fgShp" presStyleIdx="0" presStyleCnt="1" custScaleX="144927" custScaleY="129768">
        <dgm:presLayoutVars>
          <dgm:chMax val="0"/>
          <dgm:chPref val="0"/>
        </dgm:presLayoutVars>
      </dgm:prSet>
      <dgm:spPr/>
      <dgm:t>
        <a:bodyPr/>
        <a:lstStyle/>
        <a:p>
          <a:endParaRPr lang="zh-CN" altLang="en-US"/>
        </a:p>
      </dgm:t>
    </dgm:pt>
  </dgm:ptLst>
  <dgm:cxnLst>
    <dgm:cxn modelId="{E1A34308-7393-4B16-8208-17F0CA97FD37}" srcId="{6A29AEBA-07E6-4313-A05D-151426D3DDB7}" destId="{79944823-7CFC-4E90-8E8C-51B16B429FC3}" srcOrd="0" destOrd="0" parTransId="{C092A395-6F78-4D7A-B69E-4C115D0C13F7}" sibTransId="{DC41FD61-692E-4DF8-B344-97678D0D1DA0}"/>
    <dgm:cxn modelId="{FF2E3F94-E897-48D8-8905-899B1F2C6C95}" srcId="{A9A7DBFD-F5C4-46A5-8CE3-C8D940423042}" destId="{6A29AEBA-07E6-4313-A05D-151426D3DDB7}" srcOrd="0" destOrd="0" parTransId="{DAF6DC1E-1BAE-4091-BC18-6675C57C9190}" sibTransId="{4C953E91-9967-4D15-ACE6-0402E9B34F20}"/>
    <dgm:cxn modelId="{A751070F-C63D-453F-BE77-FF42702D7C95}" type="presOf" srcId="{6A29AEBA-07E6-4313-A05D-151426D3DDB7}" destId="{20C83FAD-1B05-4806-ACC2-2747B6D9E5CE}" srcOrd="0" destOrd="0" presId="urn:microsoft.com/office/officeart/2005/8/layout/matrix1"/>
    <dgm:cxn modelId="{B3564341-4D22-4FB4-B3E2-9ED564D5D3EC}" type="presOf" srcId="{6C2D7A94-CF7E-4935-BE32-E8CFB371A145}" destId="{38EB8EED-BB37-4E1F-8460-EFD56AB39B9B}" srcOrd="1" destOrd="0" presId="urn:microsoft.com/office/officeart/2005/8/layout/matrix1"/>
    <dgm:cxn modelId="{5C04B857-BE79-4C1C-BC29-E7DEAFDE1174}" srcId="{6A29AEBA-07E6-4313-A05D-151426D3DDB7}" destId="{84B9BF10-9BB3-46D5-9060-F456C13DCA1F}" srcOrd="3" destOrd="0" parTransId="{C865BBA4-05C4-4B99-BA80-EE3BEDB754E9}" sibTransId="{75D1BD43-7D71-40EA-BB2D-F0570F0507E8}"/>
    <dgm:cxn modelId="{D6560AD4-CEA7-4524-80B9-8C9D20C1FED1}" type="presOf" srcId="{A9A7DBFD-F5C4-46A5-8CE3-C8D940423042}" destId="{DAC575B0-DB02-4B3F-BF0C-7F1D7C4D0041}" srcOrd="0" destOrd="0" presId="urn:microsoft.com/office/officeart/2005/8/layout/matrix1"/>
    <dgm:cxn modelId="{6C92E3FB-CAA6-46EB-B2FC-07B1867304DC}" type="presOf" srcId="{0C1E8BE4-4CAF-469B-8C76-9C5950625FF4}" destId="{2E30366D-E6CD-48B6-9947-526517683767}" srcOrd="1" destOrd="0" presId="urn:microsoft.com/office/officeart/2005/8/layout/matrix1"/>
    <dgm:cxn modelId="{38A14AD1-AD21-4C30-BF18-30C2344405CC}" srcId="{6A29AEBA-07E6-4313-A05D-151426D3DDB7}" destId="{0C1E8BE4-4CAF-469B-8C76-9C5950625FF4}" srcOrd="2" destOrd="0" parTransId="{B74074D9-6322-4373-9F55-D84E39AFA751}" sibTransId="{27578898-07E5-4ECF-AE54-E86FD95DD103}"/>
    <dgm:cxn modelId="{61EE8394-CD48-485A-BDDB-2631D11DFD72}" type="presOf" srcId="{84B9BF10-9BB3-46D5-9060-F456C13DCA1F}" destId="{B70944A1-A073-4062-B654-77CD87693049}" srcOrd="0" destOrd="0" presId="urn:microsoft.com/office/officeart/2005/8/layout/matrix1"/>
    <dgm:cxn modelId="{DF584227-AF47-46C4-9493-005EBC09673C}" type="presOf" srcId="{84B9BF10-9BB3-46D5-9060-F456C13DCA1F}" destId="{452C53D7-0694-42F6-9958-E7B4BB998D84}" srcOrd="1" destOrd="0" presId="urn:microsoft.com/office/officeart/2005/8/layout/matrix1"/>
    <dgm:cxn modelId="{B6E66233-7821-4D23-A6D2-A922A28EDC15}" type="presOf" srcId="{79944823-7CFC-4E90-8E8C-51B16B429FC3}" destId="{9F810CC5-24FA-4944-9C9E-B866A086B129}" srcOrd="0" destOrd="0" presId="urn:microsoft.com/office/officeart/2005/8/layout/matrix1"/>
    <dgm:cxn modelId="{6ED0B6EF-2A82-4AB0-AB56-6DC25B1F64F1}" srcId="{6A29AEBA-07E6-4313-A05D-151426D3DDB7}" destId="{6C2D7A94-CF7E-4935-BE32-E8CFB371A145}" srcOrd="1" destOrd="0" parTransId="{9FE60559-F20C-4864-BB7D-E0B3A9EC9491}" sibTransId="{A0B13256-B8E8-479E-A2A5-AA5D1DA46F73}"/>
    <dgm:cxn modelId="{94F476E7-539E-4CC3-8C63-A1D13259C3A7}" type="presOf" srcId="{0C1E8BE4-4CAF-469B-8C76-9C5950625FF4}" destId="{B0248177-DF3C-4F22-9113-3B535298A86E}" srcOrd="0" destOrd="0" presId="urn:microsoft.com/office/officeart/2005/8/layout/matrix1"/>
    <dgm:cxn modelId="{7AB61F4C-DD84-45CB-9ED3-A53FB96F0606}" type="presOf" srcId="{79944823-7CFC-4E90-8E8C-51B16B429FC3}" destId="{7D64F575-8DE9-40E6-8B23-1AFAD0E8B1AF}" srcOrd="1" destOrd="0" presId="urn:microsoft.com/office/officeart/2005/8/layout/matrix1"/>
    <dgm:cxn modelId="{D99A4E26-BC73-4C42-A84E-B984B03D2381}" type="presOf" srcId="{6C2D7A94-CF7E-4935-BE32-E8CFB371A145}" destId="{3E90B1DA-6311-4A60-8140-68EC18573882}" srcOrd="0" destOrd="0" presId="urn:microsoft.com/office/officeart/2005/8/layout/matrix1"/>
    <dgm:cxn modelId="{9133D31C-5DC4-4A15-8089-16521B6EA9E1}" type="presParOf" srcId="{DAC575B0-DB02-4B3F-BF0C-7F1D7C4D0041}" destId="{F4080FC1-E7F9-4B44-AC8A-00EA2B690E40}" srcOrd="0" destOrd="0" presId="urn:microsoft.com/office/officeart/2005/8/layout/matrix1"/>
    <dgm:cxn modelId="{9596EA15-81BE-4AE2-9201-23FEEB6622C2}" type="presParOf" srcId="{F4080FC1-E7F9-4B44-AC8A-00EA2B690E40}" destId="{9F810CC5-24FA-4944-9C9E-B866A086B129}" srcOrd="0" destOrd="0" presId="urn:microsoft.com/office/officeart/2005/8/layout/matrix1"/>
    <dgm:cxn modelId="{CF2E91B7-A173-476B-AF76-7910D0358BBF}" type="presParOf" srcId="{F4080FC1-E7F9-4B44-AC8A-00EA2B690E40}" destId="{7D64F575-8DE9-40E6-8B23-1AFAD0E8B1AF}" srcOrd="1" destOrd="0" presId="urn:microsoft.com/office/officeart/2005/8/layout/matrix1"/>
    <dgm:cxn modelId="{AB267393-C970-4AAD-A203-F851ADF4F7BE}" type="presParOf" srcId="{F4080FC1-E7F9-4B44-AC8A-00EA2B690E40}" destId="{3E90B1DA-6311-4A60-8140-68EC18573882}" srcOrd="2" destOrd="0" presId="urn:microsoft.com/office/officeart/2005/8/layout/matrix1"/>
    <dgm:cxn modelId="{8FF01B3B-4AD8-4263-AF20-D82D27B8439C}" type="presParOf" srcId="{F4080FC1-E7F9-4B44-AC8A-00EA2B690E40}" destId="{38EB8EED-BB37-4E1F-8460-EFD56AB39B9B}" srcOrd="3" destOrd="0" presId="urn:microsoft.com/office/officeart/2005/8/layout/matrix1"/>
    <dgm:cxn modelId="{FB9E49C4-C6F4-4CEE-B5AB-EC5E73164E03}" type="presParOf" srcId="{F4080FC1-E7F9-4B44-AC8A-00EA2B690E40}" destId="{B0248177-DF3C-4F22-9113-3B535298A86E}" srcOrd="4" destOrd="0" presId="urn:microsoft.com/office/officeart/2005/8/layout/matrix1"/>
    <dgm:cxn modelId="{08EB98E8-A7E1-4282-969B-0571F9437B51}" type="presParOf" srcId="{F4080FC1-E7F9-4B44-AC8A-00EA2B690E40}" destId="{2E30366D-E6CD-48B6-9947-526517683767}" srcOrd="5" destOrd="0" presId="urn:microsoft.com/office/officeart/2005/8/layout/matrix1"/>
    <dgm:cxn modelId="{3904C4D6-AC27-4B10-A7C2-47A3AFD78536}" type="presParOf" srcId="{F4080FC1-E7F9-4B44-AC8A-00EA2B690E40}" destId="{B70944A1-A073-4062-B654-77CD87693049}" srcOrd="6" destOrd="0" presId="urn:microsoft.com/office/officeart/2005/8/layout/matrix1"/>
    <dgm:cxn modelId="{44AE40DF-28C1-42B6-A487-5FF00F5E2E0F}" type="presParOf" srcId="{F4080FC1-E7F9-4B44-AC8A-00EA2B690E40}" destId="{452C53D7-0694-42F6-9958-E7B4BB998D84}" srcOrd="7" destOrd="0" presId="urn:microsoft.com/office/officeart/2005/8/layout/matrix1"/>
    <dgm:cxn modelId="{1E7F5B4A-932F-4833-92DB-CB706CB721B5}" type="presParOf" srcId="{DAC575B0-DB02-4B3F-BF0C-7F1D7C4D0041}" destId="{20C83FAD-1B05-4806-ACC2-2747B6D9E5CE}" srcOrd="1" destOrd="0" presId="urn:microsoft.com/office/officeart/2005/8/layout/matrix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10CC5-24FA-4944-9C9E-B866A086B129}">
      <dsp:nvSpPr>
        <dsp:cNvPr id="0" name=""/>
        <dsp:cNvSpPr/>
      </dsp:nvSpPr>
      <dsp:spPr>
        <a:xfrm rot="16200000">
          <a:off x="309697" y="-309697"/>
          <a:ext cx="1036790" cy="1656184"/>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anose="020B0503020204020204" pitchFamily="34" charset="-122"/>
              <a:ea typeface="微软雅黑" panose="020B0503020204020204" pitchFamily="34" charset="-122"/>
            </a:rPr>
            <a:t>社会需要</a:t>
          </a:r>
          <a:endParaRPr lang="zh-CN" altLang="en-US" sz="2400" b="1" kern="1200" dirty="0">
            <a:latin typeface="微软雅黑" panose="020B0503020204020204" pitchFamily="34" charset="-122"/>
            <a:ea typeface="微软雅黑" panose="020B0503020204020204" pitchFamily="34" charset="-122"/>
          </a:endParaRPr>
        </a:p>
      </dsp:txBody>
      <dsp:txXfrm rot="5400000">
        <a:off x="-1" y="1"/>
        <a:ext cx="1656184" cy="777592"/>
      </dsp:txXfrm>
    </dsp:sp>
    <dsp:sp modelId="{3E90B1DA-6311-4A60-8140-68EC18573882}">
      <dsp:nvSpPr>
        <dsp:cNvPr id="0" name=""/>
        <dsp:cNvSpPr/>
      </dsp:nvSpPr>
      <dsp:spPr>
        <a:xfrm>
          <a:off x="1656184" y="0"/>
          <a:ext cx="1656184" cy="103679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anose="020B0503020204020204" pitchFamily="34" charset="-122"/>
              <a:ea typeface="微软雅黑" panose="020B0503020204020204" pitchFamily="34" charset="-122"/>
            </a:rPr>
            <a:t>志向</a:t>
          </a:r>
          <a:endParaRPr lang="zh-CN" altLang="en-US" sz="2400" b="1" kern="1200" dirty="0">
            <a:latin typeface="微软雅黑" panose="020B0503020204020204" pitchFamily="34" charset="-122"/>
            <a:ea typeface="微软雅黑" panose="020B0503020204020204" pitchFamily="34" charset="-122"/>
          </a:endParaRPr>
        </a:p>
      </dsp:txBody>
      <dsp:txXfrm>
        <a:off x="1656184" y="0"/>
        <a:ext cx="1656184" cy="777592"/>
      </dsp:txXfrm>
    </dsp:sp>
    <dsp:sp modelId="{B0248177-DF3C-4F22-9113-3B535298A86E}">
      <dsp:nvSpPr>
        <dsp:cNvPr id="0" name=""/>
        <dsp:cNvSpPr/>
      </dsp:nvSpPr>
      <dsp:spPr>
        <a:xfrm rot="10800000">
          <a:off x="0" y="1036790"/>
          <a:ext cx="1656184" cy="103679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anose="020B0503020204020204" pitchFamily="34" charset="-122"/>
              <a:ea typeface="微软雅黑" panose="020B0503020204020204" pitchFamily="34" charset="-122"/>
            </a:rPr>
            <a:t>兴趣</a:t>
          </a:r>
          <a:endParaRPr lang="zh-CN" altLang="en-US" sz="2400" b="1" kern="1200" dirty="0">
            <a:latin typeface="微软雅黑" panose="020B0503020204020204" pitchFamily="34" charset="-122"/>
            <a:ea typeface="微软雅黑" panose="020B0503020204020204" pitchFamily="34" charset="-122"/>
          </a:endParaRPr>
        </a:p>
      </dsp:txBody>
      <dsp:txXfrm rot="10800000">
        <a:off x="0" y="1295987"/>
        <a:ext cx="1656184" cy="777592"/>
      </dsp:txXfrm>
    </dsp:sp>
    <dsp:sp modelId="{B70944A1-A073-4062-B654-77CD87693049}">
      <dsp:nvSpPr>
        <dsp:cNvPr id="0" name=""/>
        <dsp:cNvSpPr/>
      </dsp:nvSpPr>
      <dsp:spPr>
        <a:xfrm rot="5400000">
          <a:off x="1965881" y="727093"/>
          <a:ext cx="1036790" cy="1656184"/>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anose="020B0503020204020204" pitchFamily="34" charset="-122"/>
              <a:ea typeface="微软雅黑" panose="020B0503020204020204" pitchFamily="34" charset="-122"/>
            </a:rPr>
            <a:t>才能</a:t>
          </a:r>
          <a:endParaRPr lang="zh-CN" altLang="en-US" sz="2400" b="1" kern="1200" dirty="0">
            <a:latin typeface="微软雅黑" panose="020B0503020204020204" pitchFamily="34" charset="-122"/>
            <a:ea typeface="微软雅黑" panose="020B0503020204020204" pitchFamily="34" charset="-122"/>
          </a:endParaRPr>
        </a:p>
      </dsp:txBody>
      <dsp:txXfrm rot="-5400000">
        <a:off x="1656183" y="1295987"/>
        <a:ext cx="1656184" cy="777592"/>
      </dsp:txXfrm>
    </dsp:sp>
    <dsp:sp modelId="{20C83FAD-1B05-4806-ACC2-2747B6D9E5CE}">
      <dsp:nvSpPr>
        <dsp:cNvPr id="0" name=""/>
        <dsp:cNvSpPr/>
      </dsp:nvSpPr>
      <dsp:spPr>
        <a:xfrm>
          <a:off x="936106" y="700434"/>
          <a:ext cx="1440154" cy="672710"/>
        </a:xfrm>
        <a:prstGeom prst="roundRect">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anose="020B0503020204020204" pitchFamily="34" charset="-122"/>
              <a:ea typeface="微软雅黑" panose="020B0503020204020204" pitchFamily="34" charset="-122"/>
            </a:rPr>
            <a:t>生涯</a:t>
          </a:r>
          <a:endParaRPr lang="zh-CN" altLang="en-US" sz="2400" b="1" kern="1200" dirty="0">
            <a:latin typeface="微软雅黑" panose="020B0503020204020204" pitchFamily="34" charset="-122"/>
            <a:ea typeface="微软雅黑" panose="020B0503020204020204" pitchFamily="34" charset="-122"/>
          </a:endParaRPr>
        </a:p>
      </dsp:txBody>
      <dsp:txXfrm>
        <a:off x="968945" y="733273"/>
        <a:ext cx="1374476" cy="607032"/>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F054EDE9-8422-4781-AFF3-FAC2DA9439B7}" type="datetimeFigureOut">
              <a:rPr lang="zh-CN" altLang="en-US" smtClean="0"/>
              <a:pPr/>
              <a:t>2016/7/16</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162932D2-0B70-4304-9161-D8185574C19A}" type="slidenum">
              <a:rPr lang="zh-CN" altLang="en-US" smtClean="0"/>
              <a:pPr/>
              <a:t>‹#›</a:t>
            </a:fld>
            <a:endParaRPr lang="zh-CN" altLang="en-US"/>
          </a:p>
        </p:txBody>
      </p:sp>
    </p:spTree>
    <p:extLst>
      <p:ext uri="{BB962C8B-B14F-4D97-AF65-F5344CB8AC3E}">
        <p14:creationId xmlns:p14="http://schemas.microsoft.com/office/powerpoint/2010/main" xmlns="" val="1370047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en-US" altLang="ko-KR" dirty="0" smtClean="0"/>
          </a:p>
          <a:p>
            <a:endParaRPr lang="ko-KR" altLang="en-US" dirty="0"/>
          </a:p>
        </p:txBody>
      </p:sp>
      <p:sp>
        <p:nvSpPr>
          <p:cNvPr id="4" name="슬라이드 번호 개체 틀 3"/>
          <p:cNvSpPr>
            <a:spLocks noGrp="1"/>
          </p:cNvSpPr>
          <p:nvPr>
            <p:ph type="sldNum" sz="quarter" idx="10"/>
          </p:nvPr>
        </p:nvSpPr>
        <p:spPr/>
        <p:txBody>
          <a:bodyPr/>
          <a:lstStyle/>
          <a:p>
            <a:fld id="{B76AD644-F3CF-494C-BD32-BCF09FB97BD7}" type="slidenum">
              <a:rPr lang="ko-KR" altLang="en-US" smtClean="0">
                <a:solidFill>
                  <a:prstClr val="black"/>
                </a:solidFill>
              </a:rPr>
              <a:pPr/>
              <a:t>19</a:t>
            </a:fld>
            <a:endParaRPr lang="ko-KR" altLang="en-US">
              <a:solidFill>
                <a:prstClr val="black"/>
              </a:solidFill>
            </a:endParaRPr>
          </a:p>
        </p:txBody>
      </p:sp>
    </p:spTree>
    <p:extLst>
      <p:ext uri="{BB962C8B-B14F-4D97-AF65-F5344CB8AC3E}">
        <p14:creationId xmlns:p14="http://schemas.microsoft.com/office/powerpoint/2010/main" xmlns="" val="1513347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A8D3C95-AADD-4557-8EA9-18367890641B}" type="datetimeFigureOut">
              <a:rPr lang="zh-CN" altLang="en-US" smtClean="0"/>
              <a:pPr/>
              <a:t>2016/7/16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9A045C-0DCE-4EDF-AC5A-05184FAD9EAC}" type="slidenum">
              <a:rPr lang="zh-CN" altLang="en-US" smtClean="0"/>
              <a:pPr/>
              <a:t>‹#›</a:t>
            </a:fld>
            <a:endParaRPr lang="zh-CN" altLang="en-US"/>
          </a:p>
        </p:txBody>
      </p:sp>
    </p:spTree>
    <p:extLst>
      <p:ext uri="{BB962C8B-B14F-4D97-AF65-F5344CB8AC3E}">
        <p14:creationId xmlns:p14="http://schemas.microsoft.com/office/powerpoint/2010/main" xmlns="" val="240940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A8D3C95-AADD-4557-8EA9-18367890641B}" type="datetimeFigureOut">
              <a:rPr lang="zh-CN" altLang="en-US" smtClean="0"/>
              <a:pPr/>
              <a:t>2016/7/16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9A045C-0DCE-4EDF-AC5A-05184FAD9EAC}" type="slidenum">
              <a:rPr lang="zh-CN" altLang="en-US" smtClean="0"/>
              <a:pPr/>
              <a:t>‹#›</a:t>
            </a:fld>
            <a:endParaRPr lang="zh-CN" altLang="en-US"/>
          </a:p>
        </p:txBody>
      </p:sp>
    </p:spTree>
    <p:extLst>
      <p:ext uri="{BB962C8B-B14F-4D97-AF65-F5344CB8AC3E}">
        <p14:creationId xmlns:p14="http://schemas.microsoft.com/office/powerpoint/2010/main" xmlns="" val="183261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A8D3C95-AADD-4557-8EA9-18367890641B}" type="datetimeFigureOut">
              <a:rPr lang="zh-CN" altLang="en-US" smtClean="0"/>
              <a:pPr/>
              <a:t>2016/7/16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9A045C-0DCE-4EDF-AC5A-05184FAD9EAC}" type="slidenum">
              <a:rPr lang="zh-CN" altLang="en-US" smtClean="0"/>
              <a:pPr/>
              <a:t>‹#›</a:t>
            </a:fld>
            <a:endParaRPr lang="zh-CN" altLang="en-US"/>
          </a:p>
        </p:txBody>
      </p:sp>
    </p:spTree>
    <p:extLst>
      <p:ext uri="{BB962C8B-B14F-4D97-AF65-F5344CB8AC3E}">
        <p14:creationId xmlns:p14="http://schemas.microsoft.com/office/powerpoint/2010/main" xmlns="" val="4020315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A8D3C95-AADD-4557-8EA9-18367890641B}" type="datetimeFigureOut">
              <a:rPr lang="zh-CN" altLang="en-US" smtClean="0"/>
              <a:pPr/>
              <a:t>2016/7/16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9A045C-0DCE-4EDF-AC5A-05184FAD9EAC}" type="slidenum">
              <a:rPr lang="zh-CN" altLang="en-US" smtClean="0"/>
              <a:pPr/>
              <a:t>‹#›</a:t>
            </a:fld>
            <a:endParaRPr lang="zh-CN" altLang="en-US"/>
          </a:p>
        </p:txBody>
      </p:sp>
    </p:spTree>
    <p:extLst>
      <p:ext uri="{BB962C8B-B14F-4D97-AF65-F5344CB8AC3E}">
        <p14:creationId xmlns:p14="http://schemas.microsoft.com/office/powerpoint/2010/main" xmlns="" val="3931788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A8D3C95-AADD-4557-8EA9-18367890641B}" type="datetimeFigureOut">
              <a:rPr lang="zh-CN" altLang="en-US" smtClean="0"/>
              <a:pPr/>
              <a:t>2016/7/16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9A045C-0DCE-4EDF-AC5A-05184FAD9EAC}" type="slidenum">
              <a:rPr lang="zh-CN" altLang="en-US" smtClean="0"/>
              <a:pPr/>
              <a:t>‹#›</a:t>
            </a:fld>
            <a:endParaRPr lang="zh-CN" altLang="en-US"/>
          </a:p>
        </p:txBody>
      </p:sp>
    </p:spTree>
    <p:extLst>
      <p:ext uri="{BB962C8B-B14F-4D97-AF65-F5344CB8AC3E}">
        <p14:creationId xmlns:p14="http://schemas.microsoft.com/office/powerpoint/2010/main" xmlns="" val="3920252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A8D3C95-AADD-4557-8EA9-18367890641B}" type="datetimeFigureOut">
              <a:rPr lang="zh-CN" altLang="en-US" smtClean="0"/>
              <a:pPr/>
              <a:t>2016/7/16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9A045C-0DCE-4EDF-AC5A-05184FAD9EAC}" type="slidenum">
              <a:rPr lang="zh-CN" altLang="en-US" smtClean="0"/>
              <a:pPr/>
              <a:t>‹#›</a:t>
            </a:fld>
            <a:endParaRPr lang="zh-CN" altLang="en-US"/>
          </a:p>
        </p:txBody>
      </p:sp>
    </p:spTree>
    <p:extLst>
      <p:ext uri="{BB962C8B-B14F-4D97-AF65-F5344CB8AC3E}">
        <p14:creationId xmlns:p14="http://schemas.microsoft.com/office/powerpoint/2010/main" xmlns="" val="2622479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A8D3C95-AADD-4557-8EA9-18367890641B}" type="datetimeFigureOut">
              <a:rPr lang="zh-CN" altLang="en-US" smtClean="0"/>
              <a:pPr/>
              <a:t>2016/7/16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59A045C-0DCE-4EDF-AC5A-05184FAD9EAC}" type="slidenum">
              <a:rPr lang="zh-CN" altLang="en-US" smtClean="0"/>
              <a:pPr/>
              <a:t>‹#›</a:t>
            </a:fld>
            <a:endParaRPr lang="zh-CN" altLang="en-US"/>
          </a:p>
        </p:txBody>
      </p:sp>
    </p:spTree>
    <p:extLst>
      <p:ext uri="{BB962C8B-B14F-4D97-AF65-F5344CB8AC3E}">
        <p14:creationId xmlns:p14="http://schemas.microsoft.com/office/powerpoint/2010/main" xmlns="" val="3820840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A8D3C95-AADD-4557-8EA9-18367890641B}" type="datetimeFigureOut">
              <a:rPr lang="zh-CN" altLang="en-US" smtClean="0"/>
              <a:pPr/>
              <a:t>2016/7/16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59A045C-0DCE-4EDF-AC5A-05184FAD9EAC}" type="slidenum">
              <a:rPr lang="zh-CN" altLang="en-US" smtClean="0"/>
              <a:pPr/>
              <a:t>‹#›</a:t>
            </a:fld>
            <a:endParaRPr lang="zh-CN" altLang="en-US"/>
          </a:p>
        </p:txBody>
      </p:sp>
    </p:spTree>
    <p:extLst>
      <p:ext uri="{BB962C8B-B14F-4D97-AF65-F5344CB8AC3E}">
        <p14:creationId xmlns:p14="http://schemas.microsoft.com/office/powerpoint/2010/main" xmlns="" val="134492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A8D3C95-AADD-4557-8EA9-18367890641B}" type="datetimeFigureOut">
              <a:rPr lang="zh-CN" altLang="en-US" smtClean="0"/>
              <a:pPr/>
              <a:t>2016/7/16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59A045C-0DCE-4EDF-AC5A-05184FAD9EAC}" type="slidenum">
              <a:rPr lang="zh-CN" altLang="en-US" smtClean="0"/>
              <a:pPr/>
              <a:t>‹#›</a:t>
            </a:fld>
            <a:endParaRPr lang="zh-CN" altLang="en-US"/>
          </a:p>
        </p:txBody>
      </p:sp>
    </p:spTree>
    <p:extLst>
      <p:ext uri="{BB962C8B-B14F-4D97-AF65-F5344CB8AC3E}">
        <p14:creationId xmlns:p14="http://schemas.microsoft.com/office/powerpoint/2010/main" xmlns="" val="201038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A8D3C95-AADD-4557-8EA9-18367890641B}" type="datetimeFigureOut">
              <a:rPr lang="zh-CN" altLang="en-US" smtClean="0"/>
              <a:pPr/>
              <a:t>2016/7/16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9A045C-0DCE-4EDF-AC5A-05184FAD9EAC}" type="slidenum">
              <a:rPr lang="zh-CN" altLang="en-US" smtClean="0"/>
              <a:pPr/>
              <a:t>‹#›</a:t>
            </a:fld>
            <a:endParaRPr lang="zh-CN" altLang="en-US"/>
          </a:p>
        </p:txBody>
      </p:sp>
    </p:spTree>
    <p:extLst>
      <p:ext uri="{BB962C8B-B14F-4D97-AF65-F5344CB8AC3E}">
        <p14:creationId xmlns:p14="http://schemas.microsoft.com/office/powerpoint/2010/main" xmlns="" val="1128203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A8D3C95-AADD-4557-8EA9-18367890641B}" type="datetimeFigureOut">
              <a:rPr lang="zh-CN" altLang="en-US" smtClean="0"/>
              <a:pPr/>
              <a:t>2016/7/16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9A045C-0DCE-4EDF-AC5A-05184FAD9EAC}" type="slidenum">
              <a:rPr lang="zh-CN" altLang="en-US" smtClean="0"/>
              <a:pPr/>
              <a:t>‹#›</a:t>
            </a:fld>
            <a:endParaRPr lang="zh-CN" altLang="en-US"/>
          </a:p>
        </p:txBody>
      </p:sp>
    </p:spTree>
    <p:extLst>
      <p:ext uri="{BB962C8B-B14F-4D97-AF65-F5344CB8AC3E}">
        <p14:creationId xmlns:p14="http://schemas.microsoft.com/office/powerpoint/2010/main" xmlns="" val="444580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8D3C95-AADD-4557-8EA9-18367890641B}" type="datetimeFigureOut">
              <a:rPr lang="zh-CN" altLang="en-US" smtClean="0"/>
              <a:pPr/>
              <a:t>2016/7/16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9A045C-0DCE-4EDF-AC5A-05184FAD9EAC}" type="slidenum">
              <a:rPr lang="zh-CN" altLang="en-US" smtClean="0"/>
              <a:pPr/>
              <a:t>‹#›</a:t>
            </a:fld>
            <a:endParaRPr lang="zh-CN" altLang="en-US"/>
          </a:p>
        </p:txBody>
      </p:sp>
    </p:spTree>
    <p:extLst>
      <p:ext uri="{BB962C8B-B14F-4D97-AF65-F5344CB8AC3E}">
        <p14:creationId xmlns:p14="http://schemas.microsoft.com/office/powerpoint/2010/main" xmlns="" val="2495708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4.png"/><Relationship Id="rId7"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2" cstate="print">
            <a:extLst>
              <a:ext uri="{BEBA8EAE-BF5A-486C-A8C5-ECC9F3942E4B}">
                <a14:imgProps xmlns:a14="http://schemas.microsoft.com/office/drawing/2010/main" xmlns="">
                  <a14:imgLayer r:embed="rId3">
                    <a14:imgEffect>
                      <a14:sharpenSoften amount="51000"/>
                    </a14:imgEffect>
                    <a14:imgEffect>
                      <a14:brightnessContrast bright="24000"/>
                    </a14:imgEffect>
                  </a14:imgLayer>
                </a14:imgProps>
              </a:ext>
              <a:ext uri="{28A0092B-C50C-407E-A947-70E740481C1C}">
                <a14:useLocalDpi xmlns:a14="http://schemas.microsoft.com/office/drawing/2010/main" xmlns="" val="0"/>
              </a:ext>
            </a:extLst>
          </a:blip>
          <a:stretch>
            <a:fillRect/>
          </a:stretch>
        </p:blipFill>
        <p:spPr>
          <a:xfrm>
            <a:off x="6216389" y="-108435"/>
            <a:ext cx="2470411" cy="3280803"/>
          </a:xfrm>
          <a:prstGeom prst="rect">
            <a:avLst/>
          </a:prstGeom>
          <a:effectLst>
            <a:glow>
              <a:schemeClr val="accent1"/>
            </a:glow>
            <a:softEdge rad="393700"/>
          </a:effectLst>
        </p:spPr>
      </p:pic>
      <p:pic>
        <p:nvPicPr>
          <p:cNvPr id="1026" name="Picture 2" descr="C:\Users\ZXH\Desktop\1243569426673_mthumb.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600499" y="2589734"/>
            <a:ext cx="5054898" cy="3426408"/>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C:\Users\ZXH\Desktop\634389786622187500Yw56tgnvUn.jpg"/>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2563689" y="4745417"/>
            <a:ext cx="4248471" cy="2914451"/>
          </a:xfrm>
          <a:prstGeom prst="rect">
            <a:avLst/>
          </a:prstGeom>
          <a:noFill/>
          <a:extLst>
            <a:ext uri="{909E8E84-426E-40DD-AFC4-6F175D3DCCD1}">
              <a14:hiddenFill xmlns:a14="http://schemas.microsoft.com/office/drawing/2010/main" xmlns="">
                <a:solidFill>
                  <a:srgbClr val="FFFFFF"/>
                </a:solidFill>
              </a14:hiddenFill>
            </a:ext>
          </a:extLst>
        </p:spPr>
      </p:pic>
      <p:sp>
        <p:nvSpPr>
          <p:cNvPr id="17" name="직각 삼각형 16"/>
          <p:cNvSpPr/>
          <p:nvPr/>
        </p:nvSpPr>
        <p:spPr>
          <a:xfrm rot="5400000">
            <a:off x="-1902110" y="2300098"/>
            <a:ext cx="10824961" cy="6085655"/>
          </a:xfrm>
          <a:prstGeom prst="rtTriangle">
            <a:avLst/>
          </a:prstGeom>
          <a:solidFill>
            <a:srgbClr val="6C89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itchFamily="34" charset="0"/>
              <a:cs typeface="Arial" pitchFamily="34" charset="0"/>
            </a:endParaRPr>
          </a:p>
        </p:txBody>
      </p:sp>
      <p:sp>
        <p:nvSpPr>
          <p:cNvPr id="18" name="직각 삼각형 17"/>
          <p:cNvSpPr/>
          <p:nvPr/>
        </p:nvSpPr>
        <p:spPr>
          <a:xfrm rot="5400000">
            <a:off x="-2343601" y="2261196"/>
            <a:ext cx="10987389" cy="6300193"/>
          </a:xfrm>
          <a:prstGeom prst="rtTriangle">
            <a:avLst/>
          </a:prstGeom>
          <a:solidFill>
            <a:srgbClr val="9C3B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itchFamily="34" charset="0"/>
              <a:cs typeface="Arial" pitchFamily="34" charset="0"/>
            </a:endParaRPr>
          </a:p>
        </p:txBody>
      </p:sp>
      <p:sp>
        <p:nvSpPr>
          <p:cNvPr id="19" name="Right Triangle 21"/>
          <p:cNvSpPr/>
          <p:nvPr/>
        </p:nvSpPr>
        <p:spPr>
          <a:xfrm flipH="1">
            <a:off x="5045733" y="1184136"/>
            <a:ext cx="4139951" cy="6110790"/>
          </a:xfrm>
          <a:prstGeom prst="rtTriangle">
            <a:avLst/>
          </a:prstGeom>
          <a:solidFill>
            <a:sysClr val="window" lastClr="FFFFFF"/>
          </a:solidFill>
          <a:ln w="19050" cap="flat" cmpd="sng" algn="ctr">
            <a:noFill/>
            <a:prstDash val="solid"/>
          </a:ln>
          <a:effectLst/>
        </p:spPr>
        <p:txBody>
          <a:bodyPr rtlCol="0" anchor="ctr"/>
          <a:lstStyle/>
          <a:p>
            <a:pPr algn="ctr" latinLnBrk="0">
              <a:defRPr/>
            </a:pPr>
            <a:endParaRPr lang="en-US" kern="0">
              <a:solidFill>
                <a:sysClr val="window" lastClr="FFFFFF"/>
              </a:solidFill>
              <a:latin typeface="Arial" pitchFamily="34" charset="0"/>
              <a:cs typeface="Arial" pitchFamily="34" charset="0"/>
            </a:endParaRPr>
          </a:p>
        </p:txBody>
      </p:sp>
      <p:sp>
        <p:nvSpPr>
          <p:cNvPr id="21" name="슬라이드 번호 개체 틀 38"/>
          <p:cNvSpPr txBox="1">
            <a:spLocks/>
          </p:cNvSpPr>
          <p:nvPr/>
        </p:nvSpPr>
        <p:spPr>
          <a:xfrm>
            <a:off x="6553200" y="6356506"/>
            <a:ext cx="2133600" cy="365125"/>
          </a:xfrm>
          <a:prstGeom prst="rect">
            <a:avLst/>
          </a:prstGeom>
        </p:spPr>
        <p:txBody>
          <a:bodyPr vert="horz" lIns="91440" tIns="45720" rIns="91440" bIns="45720" rtlCol="0" anchor="ctr"/>
          <a:lstStyle/>
          <a:p>
            <a:pPr marL="0" marR="0" lvl="0" indent="0" algn="r" defTabSz="914400" rtl="0" eaLnBrk="1" fontAlgn="auto" latinLnBrk="1" hangingPunct="1">
              <a:lnSpc>
                <a:spcPct val="100000"/>
              </a:lnSpc>
              <a:spcBef>
                <a:spcPts val="0"/>
              </a:spcBef>
              <a:spcAft>
                <a:spcPts val="0"/>
              </a:spcAft>
              <a:buClrTx/>
              <a:buSzTx/>
              <a:buFontTx/>
              <a:buNone/>
              <a:tabLst/>
              <a:defRPr/>
            </a:pPr>
            <a:fld id="{56CE0F94-88E1-4810-8429-2312EEB4C30A}" type="slidenum">
              <a:rPr kumimoji="0" lang="en-US" sz="1200" b="0" i="0" u="none" strike="noStrike" kern="1200" cap="none" spc="0" normalizeH="0" baseline="0" noProof="0" smtClean="0">
                <a:ln>
                  <a:noFill/>
                </a:ln>
                <a:solidFill>
                  <a:prstClr val="black">
                    <a:tint val="75000"/>
                  </a:prstClr>
                </a:solidFill>
                <a:effectLst/>
                <a:uLnTx/>
                <a:uFillTx/>
                <a:latin typeface="Arial" pitchFamily="34" charset="0"/>
                <a:ea typeface="+mn-ea"/>
                <a:cs typeface="Arial" pitchFamily="34" charset="0"/>
              </a:rPr>
              <a:pPr marL="0" marR="0" lvl="0" indent="0" algn="r" defTabSz="914400" rtl="0" eaLnBrk="1" fontAlgn="auto" latinLnBrk="1"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tint val="75000"/>
                </a:prstClr>
              </a:solidFill>
              <a:effectLst/>
              <a:uLnTx/>
              <a:uFillTx/>
              <a:latin typeface="Arial" pitchFamily="34" charset="0"/>
              <a:ea typeface="+mn-ea"/>
              <a:cs typeface="Arial" pitchFamily="34" charset="0"/>
            </a:endParaRPr>
          </a:p>
        </p:txBody>
      </p:sp>
      <p:sp>
        <p:nvSpPr>
          <p:cNvPr id="23" name="제목 32"/>
          <p:cNvSpPr txBox="1">
            <a:spLocks/>
          </p:cNvSpPr>
          <p:nvPr/>
        </p:nvSpPr>
        <p:spPr>
          <a:xfrm>
            <a:off x="493642" y="1270913"/>
            <a:ext cx="5312904" cy="2376263"/>
          </a:xfrm>
          <a:prstGeom prst="rect">
            <a:avLst/>
          </a:prstGeom>
        </p:spPr>
        <p:txBody>
          <a:bodyPr vert="horz" lIns="91440" tIns="45720" rIns="91440" bIns="45720" rtlCol="0" anchor="ctr">
            <a:noAutofit/>
          </a:bodyPr>
          <a:lstStyle>
            <a:lvl1pPr algn="l">
              <a:defRPr sz="4000" b="1">
                <a:solidFill>
                  <a:schemeClr val="bg1"/>
                </a:solidFill>
                <a:latin typeface="Arial" pitchFamily="34" charset="0"/>
                <a:cs typeface="Arial" pitchFamily="34" charset="0"/>
              </a:defRPr>
            </a:lvl1pPr>
          </a:lstStyle>
          <a:p>
            <a:pPr>
              <a:lnSpc>
                <a:spcPct val="150000"/>
              </a:lnSpc>
            </a:pPr>
            <a:r>
              <a:rPr lang="en-US" altLang="zh-CN" sz="3200" dirty="0" smtClean="0">
                <a:latin typeface="微软雅黑" panose="020B0503020204020204" pitchFamily="34" charset="-122"/>
                <a:ea typeface="微软雅黑" panose="020B0503020204020204" pitchFamily="34" charset="-122"/>
              </a:rPr>
              <a:t>TALIS</a:t>
            </a:r>
            <a:r>
              <a:rPr lang="zh-CN" altLang="en-US" sz="3200" dirty="0" smtClean="0">
                <a:latin typeface="微软雅黑" panose="020B0503020204020204" pitchFamily="34" charset="-122"/>
                <a:ea typeface="微软雅黑" panose="020B0503020204020204" pitchFamily="34" charset="-122"/>
              </a:rPr>
              <a:t>后的</a:t>
            </a:r>
            <a:endParaRPr lang="en-US" altLang="zh-CN" sz="3200" dirty="0" smtClean="0">
              <a:latin typeface="微软雅黑" panose="020B0503020204020204" pitchFamily="34" charset="-122"/>
              <a:ea typeface="微软雅黑" panose="020B0503020204020204" pitchFamily="34" charset="-122"/>
            </a:endParaRPr>
          </a:p>
          <a:p>
            <a:pPr>
              <a:lnSpc>
                <a:spcPct val="150000"/>
              </a:lnSpc>
            </a:pPr>
            <a:r>
              <a:rPr lang="zh-CN" altLang="en-US" sz="3600" dirty="0" smtClean="0">
                <a:latin typeface="微软雅黑" panose="020B0503020204020204" pitchFamily="34" charset="-122"/>
                <a:ea typeface="微软雅黑" panose="020B0503020204020204" pitchFamily="34" charset="-122"/>
              </a:rPr>
              <a:t>上海教师专业发展</a:t>
            </a:r>
            <a:endParaRPr lang="en-US" altLang="zh-CN" sz="3600" dirty="0" smtClean="0">
              <a:latin typeface="微软雅黑" panose="020B0503020204020204" pitchFamily="34" charset="-122"/>
              <a:ea typeface="微软雅黑" panose="020B0503020204020204" pitchFamily="34" charset="-122"/>
            </a:endParaRPr>
          </a:p>
          <a:p>
            <a:r>
              <a:rPr lang="en-US" altLang="zh-CN" sz="2800" dirty="0" smtClean="0">
                <a:latin typeface="华文楷体" pitchFamily="2" charset="-122"/>
                <a:ea typeface="华文楷体" pitchFamily="2" charset="-122"/>
              </a:rPr>
              <a:t>       </a:t>
            </a:r>
          </a:p>
        </p:txBody>
      </p:sp>
      <p:sp>
        <p:nvSpPr>
          <p:cNvPr id="2" name="TextBox 1"/>
          <p:cNvSpPr txBox="1"/>
          <p:nvPr/>
        </p:nvSpPr>
        <p:spPr>
          <a:xfrm>
            <a:off x="5681124" y="5132040"/>
            <a:ext cx="3410941" cy="1523494"/>
          </a:xfrm>
          <a:prstGeom prst="rect">
            <a:avLst/>
          </a:prstGeom>
          <a:noFill/>
        </p:spPr>
        <p:txBody>
          <a:bodyPr wrap="square" rtlCol="0">
            <a:spAutoFit/>
          </a:bodyPr>
          <a:lstStyle/>
          <a:p>
            <a:pPr algn="r">
              <a:spcBef>
                <a:spcPts val="600"/>
              </a:spcBef>
            </a:pPr>
            <a:r>
              <a:rPr lang="zh-CN" altLang="en-US" sz="2000" b="1" dirty="0" smtClean="0">
                <a:solidFill>
                  <a:srgbClr val="0070C0"/>
                </a:solidFill>
                <a:latin typeface="微软雅黑" panose="020B0503020204020204" pitchFamily="34" charset="-122"/>
                <a:ea typeface="微软雅黑" panose="020B0503020204020204" pitchFamily="34" charset="-122"/>
              </a:rPr>
              <a:t>上海师范大学</a:t>
            </a:r>
            <a:endParaRPr lang="en-US" altLang="zh-CN" sz="2000" b="1" dirty="0" smtClean="0">
              <a:solidFill>
                <a:srgbClr val="0070C0"/>
              </a:solidFill>
              <a:latin typeface="微软雅黑" panose="020B0503020204020204" pitchFamily="34" charset="-122"/>
              <a:ea typeface="微软雅黑" panose="020B0503020204020204" pitchFamily="34" charset="-122"/>
            </a:endParaRPr>
          </a:p>
          <a:p>
            <a:pPr algn="r">
              <a:spcBef>
                <a:spcPts val="600"/>
              </a:spcBef>
            </a:pPr>
            <a:r>
              <a:rPr lang="zh-CN" altLang="en-US" sz="2000" b="1" dirty="0" smtClean="0">
                <a:solidFill>
                  <a:srgbClr val="0070C0"/>
                </a:solidFill>
                <a:latin typeface="微软雅黑" panose="020B0503020204020204" pitchFamily="34" charset="-122"/>
                <a:ea typeface="微软雅黑" panose="020B0503020204020204" pitchFamily="34" charset="-122"/>
              </a:rPr>
              <a:t>国际与比较教育研究院</a:t>
            </a:r>
            <a:endParaRPr lang="en-US" altLang="zh-CN" sz="2000" b="1" dirty="0" smtClean="0">
              <a:solidFill>
                <a:srgbClr val="0070C0"/>
              </a:solidFill>
              <a:latin typeface="微软雅黑" panose="020B0503020204020204" pitchFamily="34" charset="-122"/>
              <a:ea typeface="微软雅黑" panose="020B0503020204020204" pitchFamily="34" charset="-122"/>
            </a:endParaRPr>
          </a:p>
          <a:p>
            <a:pPr algn="r">
              <a:spcBef>
                <a:spcPts val="600"/>
              </a:spcBef>
            </a:pPr>
            <a:r>
              <a:rPr lang="zh-CN" altLang="en-US" sz="2000" b="1" dirty="0" smtClean="0">
                <a:solidFill>
                  <a:srgbClr val="0070C0"/>
                </a:solidFill>
                <a:latin typeface="微软雅黑" panose="020B0503020204020204" pitchFamily="34" charset="-122"/>
                <a:ea typeface="微软雅黑" panose="020B0503020204020204" pitchFamily="34" charset="-122"/>
              </a:rPr>
              <a:t>上海</a:t>
            </a:r>
            <a:r>
              <a:rPr lang="en-US" altLang="zh-CN" sz="2000" b="1" dirty="0">
                <a:solidFill>
                  <a:srgbClr val="0070C0"/>
                </a:solidFill>
                <a:latin typeface="微软雅黑" panose="020B0503020204020204" pitchFamily="34" charset="-122"/>
                <a:ea typeface="微软雅黑" panose="020B0503020204020204" pitchFamily="34" charset="-122"/>
              </a:rPr>
              <a:t>TALIS</a:t>
            </a:r>
            <a:r>
              <a:rPr lang="zh-CN" altLang="en-US" sz="2000" b="1" dirty="0">
                <a:solidFill>
                  <a:srgbClr val="0070C0"/>
                </a:solidFill>
                <a:latin typeface="微软雅黑" panose="020B0503020204020204" pitchFamily="34" charset="-122"/>
                <a:ea typeface="微软雅黑" panose="020B0503020204020204" pitchFamily="34" charset="-122"/>
              </a:rPr>
              <a:t>秘书处</a:t>
            </a:r>
            <a:r>
              <a:rPr lang="en-US" altLang="zh-CN" sz="2000" b="1" dirty="0">
                <a:solidFill>
                  <a:srgbClr val="0070C0"/>
                </a:solidFill>
                <a:latin typeface="微软雅黑" panose="020B0503020204020204" pitchFamily="34" charset="-122"/>
                <a:ea typeface="微软雅黑" panose="020B0503020204020204" pitchFamily="34" charset="-122"/>
              </a:rPr>
              <a:t>/</a:t>
            </a:r>
            <a:r>
              <a:rPr lang="zh-CN" altLang="en-US" sz="2000" b="1" dirty="0">
                <a:solidFill>
                  <a:srgbClr val="0070C0"/>
                </a:solidFill>
                <a:latin typeface="微软雅黑" panose="020B0503020204020204" pitchFamily="34" charset="-122"/>
                <a:ea typeface="微软雅黑" panose="020B0503020204020204" pitchFamily="34" charset="-122"/>
              </a:rPr>
              <a:t>研究中心</a:t>
            </a:r>
          </a:p>
          <a:p>
            <a:pPr>
              <a:spcBef>
                <a:spcPts val="600"/>
              </a:spcBef>
            </a:pPr>
            <a:endParaRPr lang="zh-CN" altLang="en-US" dirty="0">
              <a:solidFill>
                <a:schemeClr val="bg1"/>
              </a:solidFill>
            </a:endParaRPr>
          </a:p>
        </p:txBody>
      </p:sp>
      <p:sp>
        <p:nvSpPr>
          <p:cNvPr id="3" name="文本框 2"/>
          <p:cNvSpPr txBox="1"/>
          <p:nvPr/>
        </p:nvSpPr>
        <p:spPr>
          <a:xfrm>
            <a:off x="689049" y="5121583"/>
            <a:ext cx="1584176" cy="830997"/>
          </a:xfrm>
          <a:prstGeom prst="rect">
            <a:avLst/>
          </a:prstGeom>
          <a:noFill/>
        </p:spPr>
        <p:txBody>
          <a:bodyPr wrap="square" rtlCol="0">
            <a:spAutoFit/>
          </a:bodyPr>
          <a:lstStyle/>
          <a:p>
            <a:endParaRPr lang="en-US" altLang="zh-CN" sz="2400" b="1" dirty="0" smtClean="0">
              <a:solidFill>
                <a:schemeClr val="bg1"/>
              </a:solidFill>
              <a:latin typeface="华文行楷" panose="02010800040101010101" pitchFamily="2" charset="-122"/>
              <a:ea typeface="华文行楷" panose="02010800040101010101" pitchFamily="2" charset="-122"/>
            </a:endParaRPr>
          </a:p>
          <a:p>
            <a:endParaRPr lang="zh-CN" altLang="en-US" sz="2400" b="1" dirty="0">
              <a:solidFill>
                <a:schemeClr val="bg1"/>
              </a:solidFill>
            </a:endParaRPr>
          </a:p>
        </p:txBody>
      </p:sp>
    </p:spTree>
    <p:extLst>
      <p:ext uri="{BB962C8B-B14F-4D97-AF65-F5344CB8AC3E}">
        <p14:creationId xmlns:p14="http://schemas.microsoft.com/office/powerpoint/2010/main" xmlns="" val="6832698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평행 사변형 11"/>
          <p:cNvSpPr/>
          <p:nvPr/>
        </p:nvSpPr>
        <p:spPr>
          <a:xfrm>
            <a:off x="-108790" y="0"/>
            <a:ext cx="9252520" cy="859240"/>
          </a:xfrm>
          <a:prstGeom prst="parallelogram">
            <a:avLst>
              <a:gd name="adj" fmla="val 79101"/>
            </a:avLst>
          </a:prstGeom>
          <a:solidFill>
            <a:srgbClr val="9C3B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b="1" dirty="0">
                <a:latin typeface="黑体" panose="02010609060101010101" pitchFamily="49" charset="-122"/>
                <a:ea typeface="黑体" panose="02010609060101010101" pitchFamily="49" charset="-122"/>
              </a:rPr>
              <a:t>个人</a:t>
            </a:r>
            <a:r>
              <a:rPr lang="zh-CN" altLang="en-US" sz="3600" b="1" dirty="0" smtClean="0">
                <a:latin typeface="黑体" panose="02010609060101010101" pitchFamily="49" charset="-122"/>
                <a:ea typeface="黑体" panose="02010609060101010101" pitchFamily="49" charset="-122"/>
              </a:rPr>
              <a:t>愿望：提升教师的五大能力</a:t>
            </a:r>
            <a:endParaRPr lang="en-US" altLang="zh-CN" sz="3600" b="1" dirty="0">
              <a:latin typeface="黑体" panose="02010609060101010101" pitchFamily="49" charset="-122"/>
              <a:ea typeface="黑体" panose="02010609060101010101" pitchFamily="49" charset="-122"/>
            </a:endParaRPr>
          </a:p>
        </p:txBody>
      </p:sp>
      <p:sp>
        <p:nvSpPr>
          <p:cNvPr id="3" name="文本框 2"/>
          <p:cNvSpPr txBox="1"/>
          <p:nvPr/>
        </p:nvSpPr>
        <p:spPr>
          <a:xfrm>
            <a:off x="251520" y="980728"/>
            <a:ext cx="8352928" cy="461665"/>
          </a:xfrm>
          <a:prstGeom prst="rect">
            <a:avLst/>
          </a:prstGeom>
          <a:noFill/>
        </p:spPr>
        <p:txBody>
          <a:bodyPr wrap="square" rtlCol="0">
            <a:spAutoFit/>
          </a:bodyPr>
          <a:lstStyle/>
          <a:p>
            <a:pPr marL="342900" indent="-342900">
              <a:buFont typeface="Wingdings" panose="05000000000000000000" pitchFamily="2" charset="2"/>
              <a:buChar char="p"/>
            </a:pPr>
            <a:r>
              <a:rPr lang="zh-CN" altLang="en-US" sz="2400" b="1" dirty="0" smtClean="0">
                <a:latin typeface="微软雅黑" panose="020B0503020204020204" pitchFamily="34" charset="-122"/>
                <a:ea typeface="微软雅黑" panose="020B0503020204020204" pitchFamily="34" charset="-122"/>
              </a:rPr>
              <a:t>自我控制学习策略（自主学习策略）</a:t>
            </a:r>
            <a:endParaRPr lang="zh-CN" altLang="en-US" sz="2400" b="1" dirty="0">
              <a:latin typeface="微软雅黑" panose="020B0503020204020204" pitchFamily="34" charset="-122"/>
              <a:ea typeface="微软雅黑" panose="020B0503020204020204" pitchFamily="34" charset="-122"/>
            </a:endParaRPr>
          </a:p>
        </p:txBody>
      </p:sp>
      <p:graphicFrame>
        <p:nvGraphicFramePr>
          <p:cNvPr id="4" name="图表 3"/>
          <p:cNvGraphicFramePr/>
          <p:nvPr>
            <p:extLst>
              <p:ext uri="{D42A27DB-BD31-4B8C-83A1-F6EECF244321}">
                <p14:modId xmlns:p14="http://schemas.microsoft.com/office/powerpoint/2010/main" xmlns="" val="3542710986"/>
              </p:ext>
            </p:extLst>
          </p:nvPr>
        </p:nvGraphicFramePr>
        <p:xfrm>
          <a:off x="281248" y="2852936"/>
          <a:ext cx="4545902" cy="3888432"/>
        </p:xfrm>
        <a:graphic>
          <a:graphicData uri="http://schemas.openxmlformats.org/drawingml/2006/chart">
            <c:chart xmlns:c="http://schemas.openxmlformats.org/drawingml/2006/chart" xmlns:r="http://schemas.openxmlformats.org/officeDocument/2006/relationships" r:id="rId2"/>
          </a:graphicData>
        </a:graphic>
      </p:graphicFrame>
      <p:sp>
        <p:nvSpPr>
          <p:cNvPr id="5" name="内容占位符 2"/>
          <p:cNvSpPr txBox="1">
            <a:spLocks/>
          </p:cNvSpPr>
          <p:nvPr/>
        </p:nvSpPr>
        <p:spPr>
          <a:xfrm>
            <a:off x="281247" y="1458566"/>
            <a:ext cx="4354021" cy="1185954"/>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lang="zh-CN" altLang="en-US" sz="2400" dirty="0" smtClean="0">
                <a:latin typeface="微软雅黑" panose="020B0503020204020204" pitchFamily="34" charset="-122"/>
                <a:ea typeface="微软雅黑" panose="020B0503020204020204" pitchFamily="34" charset="-122"/>
              </a:rPr>
              <a:t>上海学生运用“自我控制”策略的比例远低于</a:t>
            </a:r>
            <a:r>
              <a:rPr lang="en-US" altLang="zh-CN" sz="2400" dirty="0" smtClean="0">
                <a:latin typeface="微软雅黑" panose="020B0503020204020204" pitchFamily="34" charset="-122"/>
                <a:ea typeface="微软雅黑" panose="020B0503020204020204" pitchFamily="34" charset="-122"/>
              </a:rPr>
              <a:t>OECD</a:t>
            </a:r>
            <a:r>
              <a:rPr lang="zh-CN" altLang="en-US" sz="2400" dirty="0" smtClean="0">
                <a:latin typeface="微软雅黑" panose="020B0503020204020204" pitchFamily="34" charset="-122"/>
                <a:ea typeface="微软雅黑" panose="020B0503020204020204" pitchFamily="34" charset="-122"/>
              </a:rPr>
              <a:t>国家学生的平均值（</a:t>
            </a:r>
            <a:r>
              <a:rPr lang="en-US" altLang="zh-CN" sz="2400" dirty="0" smtClean="0">
                <a:latin typeface="微软雅黑" panose="020B0503020204020204" pitchFamily="34" charset="-122"/>
                <a:ea typeface="微软雅黑" panose="020B0503020204020204" pitchFamily="34" charset="-122"/>
              </a:rPr>
              <a:t>-0.28</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4859289" y="1772816"/>
            <a:ext cx="4392488" cy="4401205"/>
          </a:xfrm>
          <a:prstGeom prst="rect">
            <a:avLst/>
          </a:prstGeom>
          <a:noFill/>
        </p:spPr>
        <p:txBody>
          <a:bodyPr wrap="square" rtlCol="0">
            <a:spAutoFit/>
          </a:bodyPr>
          <a:lstStyle/>
          <a:p>
            <a:pPr>
              <a:lnSpc>
                <a:spcPts val="3200"/>
              </a:lnSpc>
              <a:spcBef>
                <a:spcPts val="600"/>
              </a:spcBef>
            </a:pPr>
            <a:r>
              <a:rPr lang="zh-CN" altLang="en-US" sz="2400" b="1" dirty="0" smtClean="0">
                <a:latin typeface="微软雅黑" panose="020B0503020204020204" pitchFamily="34" charset="-122"/>
                <a:ea typeface="微软雅黑" panose="020B0503020204020204" pitchFamily="34" charset="-122"/>
              </a:rPr>
              <a:t>“自我控制”策略的内涵：</a:t>
            </a:r>
            <a:endParaRPr lang="en-US" altLang="zh-CN" sz="2400" b="1" dirty="0" smtClean="0">
              <a:latin typeface="微软雅黑" panose="020B0503020204020204" pitchFamily="34" charset="-122"/>
              <a:ea typeface="微软雅黑" panose="020B0503020204020204" pitchFamily="34" charset="-122"/>
            </a:endParaRPr>
          </a:p>
          <a:p>
            <a:pPr>
              <a:lnSpc>
                <a:spcPts val="3200"/>
              </a:lnSpc>
              <a:spcBef>
                <a:spcPts val="600"/>
              </a:spcBef>
            </a:pPr>
            <a:endParaRPr lang="en-US" altLang="zh-CN" sz="2400" b="1" dirty="0" smtClean="0">
              <a:latin typeface="微软雅黑" panose="020B0503020204020204" pitchFamily="34" charset="-122"/>
              <a:ea typeface="微软雅黑" panose="020B0503020204020204" pitchFamily="34" charset="-122"/>
            </a:endParaRPr>
          </a:p>
          <a:p>
            <a:pPr>
              <a:lnSpc>
                <a:spcPts val="3200"/>
              </a:lnSpc>
              <a:spcBef>
                <a:spcPts val="600"/>
              </a:spcBef>
            </a:pPr>
            <a:r>
              <a:rPr lang="en-US" altLang="zh-CN" sz="2200" dirty="0" smtClean="0">
                <a:latin typeface="微软雅黑" panose="020B0503020204020204" pitchFamily="34" charset="-122"/>
                <a:ea typeface="微软雅黑" panose="020B0503020204020204" pitchFamily="34" charset="-122"/>
              </a:rPr>
              <a:t>1</a:t>
            </a:r>
            <a:r>
              <a:rPr lang="zh-CN" altLang="en-US" sz="2200" dirty="0" smtClean="0">
                <a:latin typeface="微软雅黑" panose="020B0503020204020204" pitchFamily="34" charset="-122"/>
                <a:ea typeface="微软雅黑" panose="020B0503020204020204" pitchFamily="34" charset="-122"/>
              </a:rPr>
              <a:t>）乐于学习的个性倾向和态度；</a:t>
            </a:r>
            <a:endParaRPr lang="en-US" altLang="zh-CN" sz="2200" dirty="0" smtClean="0">
              <a:latin typeface="微软雅黑" panose="020B0503020204020204" pitchFamily="34" charset="-122"/>
              <a:ea typeface="微软雅黑" panose="020B0503020204020204" pitchFamily="34" charset="-122"/>
            </a:endParaRPr>
          </a:p>
          <a:p>
            <a:pPr>
              <a:lnSpc>
                <a:spcPts val="3200"/>
              </a:lnSpc>
              <a:spcBef>
                <a:spcPts val="600"/>
              </a:spcBef>
            </a:pPr>
            <a:r>
              <a:rPr lang="en-US" altLang="zh-CN" sz="2200" dirty="0" smtClean="0">
                <a:latin typeface="微软雅黑" panose="020B0503020204020204" pitchFamily="34" charset="-122"/>
                <a:ea typeface="微软雅黑" panose="020B0503020204020204" pitchFamily="34" charset="-122"/>
              </a:rPr>
              <a:t>2</a:t>
            </a:r>
            <a:r>
              <a:rPr lang="zh-CN" altLang="en-US" sz="2200" dirty="0" smtClean="0">
                <a:latin typeface="微软雅黑" panose="020B0503020204020204" pitchFamily="34" charset="-122"/>
                <a:ea typeface="微软雅黑" panose="020B0503020204020204" pitchFamily="34" charset="-122"/>
              </a:rPr>
              <a:t>）自主搜寻选择学习所需信息；</a:t>
            </a:r>
            <a:endParaRPr lang="en-US" altLang="zh-CN" sz="2200" dirty="0" smtClean="0">
              <a:latin typeface="微软雅黑" panose="020B0503020204020204" pitchFamily="34" charset="-122"/>
              <a:ea typeface="微软雅黑" panose="020B0503020204020204" pitchFamily="34" charset="-122"/>
            </a:endParaRPr>
          </a:p>
          <a:p>
            <a:pPr>
              <a:lnSpc>
                <a:spcPts val="3200"/>
              </a:lnSpc>
              <a:spcBef>
                <a:spcPts val="600"/>
              </a:spcBef>
            </a:pPr>
            <a:r>
              <a:rPr lang="en-US" altLang="zh-CN" sz="2200" dirty="0" smtClean="0">
                <a:latin typeface="微软雅黑" panose="020B0503020204020204" pitchFamily="34" charset="-122"/>
                <a:ea typeface="微软雅黑" panose="020B0503020204020204" pitchFamily="34" charset="-122"/>
              </a:rPr>
              <a:t>3</a:t>
            </a:r>
            <a:r>
              <a:rPr lang="zh-CN" altLang="en-US" sz="2200" dirty="0" smtClean="0">
                <a:latin typeface="微软雅黑" panose="020B0503020204020204" pitchFamily="34" charset="-122"/>
                <a:ea typeface="微软雅黑" panose="020B0503020204020204" pitchFamily="34" charset="-122"/>
              </a:rPr>
              <a:t>）在学习信息中选择关键</a:t>
            </a:r>
            <a:r>
              <a:rPr lang="zh-CN" altLang="en-US" sz="2200" dirty="0">
                <a:latin typeface="微软雅黑" panose="020B0503020204020204" pitchFamily="34" charset="-122"/>
                <a:ea typeface="微软雅黑" panose="020B0503020204020204" pitchFamily="34" charset="-122"/>
              </a:rPr>
              <a:t>材料</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a:lnSpc>
                <a:spcPts val="3200"/>
              </a:lnSpc>
              <a:spcBef>
                <a:spcPts val="600"/>
              </a:spcBef>
            </a:pPr>
            <a:r>
              <a:rPr lang="en-US" altLang="zh-CN" sz="2200" dirty="0" smtClean="0">
                <a:latin typeface="微软雅黑" panose="020B0503020204020204" pitchFamily="34" charset="-122"/>
                <a:ea typeface="微软雅黑" panose="020B0503020204020204" pitchFamily="34" charset="-122"/>
              </a:rPr>
              <a:t>4</a:t>
            </a:r>
            <a:r>
              <a:rPr lang="zh-CN" altLang="en-US" sz="2200" dirty="0" smtClean="0">
                <a:latin typeface="微软雅黑" panose="020B0503020204020204" pitchFamily="34" charset="-122"/>
                <a:ea typeface="微软雅黑" panose="020B0503020204020204" pitchFamily="34" charset="-122"/>
              </a:rPr>
              <a:t>）确定学习计划</a:t>
            </a:r>
            <a:r>
              <a:rPr lang="zh-CN" altLang="en-US" sz="2200" dirty="0">
                <a:latin typeface="微软雅黑" panose="020B0503020204020204" pitchFamily="34" charset="-122"/>
                <a:ea typeface="微软雅黑" panose="020B0503020204020204" pitchFamily="34" charset="-122"/>
              </a:rPr>
              <a:t>选择</a:t>
            </a:r>
            <a:r>
              <a:rPr lang="zh-CN" altLang="en-US" sz="2200" dirty="0" smtClean="0">
                <a:latin typeface="微软雅黑" panose="020B0503020204020204" pitchFamily="34" charset="-122"/>
                <a:ea typeface="微软雅黑" panose="020B0503020204020204" pitchFamily="34" charset="-122"/>
              </a:rPr>
              <a:t>有效方法；</a:t>
            </a:r>
            <a:endParaRPr lang="en-US" altLang="zh-CN" sz="2200" dirty="0" smtClean="0">
              <a:latin typeface="微软雅黑" panose="020B0503020204020204" pitchFamily="34" charset="-122"/>
              <a:ea typeface="微软雅黑" panose="020B0503020204020204" pitchFamily="34" charset="-122"/>
            </a:endParaRPr>
          </a:p>
          <a:p>
            <a:pPr>
              <a:lnSpc>
                <a:spcPts val="3200"/>
              </a:lnSpc>
              <a:spcBef>
                <a:spcPts val="600"/>
              </a:spcBef>
            </a:pPr>
            <a:r>
              <a:rPr lang="en-US" altLang="zh-CN" sz="2200" dirty="0" smtClean="0">
                <a:latin typeface="微软雅黑" panose="020B0503020204020204" pitchFamily="34" charset="-122"/>
                <a:ea typeface="微软雅黑" panose="020B0503020204020204" pitchFamily="34" charset="-122"/>
              </a:rPr>
              <a:t>5</a:t>
            </a:r>
            <a:r>
              <a:rPr lang="zh-CN" altLang="en-US" sz="2200" dirty="0" smtClean="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运用</a:t>
            </a:r>
            <a:r>
              <a:rPr lang="zh-CN" altLang="en-US" sz="2200" dirty="0" smtClean="0">
                <a:latin typeface="微软雅黑" panose="020B0503020204020204" pitchFamily="34" charset="-122"/>
                <a:ea typeface="微软雅黑" panose="020B0503020204020204" pitchFamily="34" charset="-122"/>
              </a:rPr>
              <a:t>有效方法掌握所学内容；</a:t>
            </a:r>
            <a:endParaRPr lang="en-US" altLang="zh-CN" sz="2200" dirty="0" smtClean="0">
              <a:latin typeface="微软雅黑" panose="020B0503020204020204" pitchFamily="34" charset="-122"/>
              <a:ea typeface="微软雅黑" panose="020B0503020204020204" pitchFamily="34" charset="-122"/>
            </a:endParaRPr>
          </a:p>
          <a:p>
            <a:pPr>
              <a:lnSpc>
                <a:spcPts val="3200"/>
              </a:lnSpc>
              <a:spcBef>
                <a:spcPts val="600"/>
              </a:spcBef>
            </a:pPr>
            <a:r>
              <a:rPr lang="en-US" altLang="zh-CN" sz="2200" dirty="0">
                <a:latin typeface="微软雅黑" panose="020B0503020204020204" pitchFamily="34" charset="-122"/>
                <a:ea typeface="微软雅黑" panose="020B0503020204020204" pitchFamily="34" charset="-122"/>
              </a:rPr>
              <a:t>6</a:t>
            </a:r>
            <a:r>
              <a:rPr lang="zh-CN" altLang="en-US" sz="2200" dirty="0" smtClean="0">
                <a:latin typeface="微软雅黑" panose="020B0503020204020204" pitchFamily="34" charset="-122"/>
                <a:ea typeface="微软雅黑" panose="020B0503020204020204" pitchFamily="34" charset="-122"/>
              </a:rPr>
              <a:t>）在适当情境中运用已学知识  </a:t>
            </a:r>
            <a:endParaRPr lang="en-US" altLang="zh-CN" sz="2200" dirty="0" smtClean="0">
              <a:latin typeface="微软雅黑" panose="020B0503020204020204" pitchFamily="34" charset="-122"/>
              <a:ea typeface="微软雅黑" panose="020B0503020204020204" pitchFamily="34" charset="-122"/>
            </a:endParaRPr>
          </a:p>
          <a:p>
            <a:pPr>
              <a:lnSpc>
                <a:spcPts val="3200"/>
              </a:lnSpc>
              <a:spcBef>
                <a:spcPts val="600"/>
              </a:spcBef>
            </a:pPr>
            <a:r>
              <a:rPr lang="en-US" altLang="zh-CN" sz="2200" dirty="0">
                <a:latin typeface="微软雅黑" panose="020B0503020204020204" pitchFamily="34" charset="-122"/>
                <a:ea typeface="微软雅黑" panose="020B0503020204020204" pitchFamily="34" charset="-122"/>
              </a:rPr>
              <a:t> </a:t>
            </a:r>
            <a:r>
              <a:rPr lang="zh-CN" altLang="en-US" sz="2200" dirty="0" smtClean="0">
                <a:latin typeface="微软雅黑" panose="020B0503020204020204" pitchFamily="34" charset="-122"/>
                <a:ea typeface="微软雅黑" panose="020B0503020204020204" pitchFamily="34" charset="-122"/>
              </a:rPr>
              <a:t>    与技能。</a:t>
            </a:r>
            <a:endParaRPr lang="zh-CN" altLang="en-US" sz="2200" dirty="0">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5004048" y="2492896"/>
            <a:ext cx="3816424"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597308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4" grpId="0">
        <p:bldAsOne/>
      </p:bldGraphic>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평행 사변형 11"/>
          <p:cNvSpPr/>
          <p:nvPr/>
        </p:nvSpPr>
        <p:spPr>
          <a:xfrm>
            <a:off x="-108790" y="0"/>
            <a:ext cx="9252520" cy="859240"/>
          </a:xfrm>
          <a:prstGeom prst="parallelogram">
            <a:avLst>
              <a:gd name="adj" fmla="val 79101"/>
            </a:avLst>
          </a:prstGeom>
          <a:solidFill>
            <a:srgbClr val="9C3B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b="1" dirty="0">
                <a:latin typeface="黑体" panose="02010609060101010101" pitchFamily="49" charset="-122"/>
                <a:ea typeface="黑体" panose="02010609060101010101" pitchFamily="49" charset="-122"/>
              </a:rPr>
              <a:t>个人</a:t>
            </a:r>
            <a:r>
              <a:rPr lang="zh-CN" altLang="en-US" sz="3600" b="1" dirty="0" smtClean="0">
                <a:latin typeface="黑体" panose="02010609060101010101" pitchFamily="49" charset="-122"/>
                <a:ea typeface="黑体" panose="02010609060101010101" pitchFamily="49" charset="-122"/>
              </a:rPr>
              <a:t>愿望：提升教师的五大能力</a:t>
            </a:r>
            <a:endParaRPr lang="en-US" altLang="zh-CN" sz="3600" b="1" dirty="0">
              <a:latin typeface="黑体" panose="02010609060101010101" pitchFamily="49" charset="-122"/>
              <a:ea typeface="黑体" panose="02010609060101010101" pitchFamily="49" charset="-122"/>
            </a:endParaRPr>
          </a:p>
        </p:txBody>
      </p:sp>
      <p:sp>
        <p:nvSpPr>
          <p:cNvPr id="4" name="矩形 3"/>
          <p:cNvSpPr/>
          <p:nvPr/>
        </p:nvSpPr>
        <p:spPr>
          <a:xfrm>
            <a:off x="485022" y="1011057"/>
            <a:ext cx="8064896" cy="3785652"/>
          </a:xfrm>
          <a:prstGeom prst="rect">
            <a:avLst/>
          </a:prstGeom>
        </p:spPr>
        <p:txBody>
          <a:bodyPr wrap="square">
            <a:spAutoFit/>
          </a:bodyPr>
          <a:lstStyle/>
          <a:p>
            <a:pPr>
              <a:lnSpc>
                <a:spcPts val="3000"/>
              </a:lnSpc>
              <a:spcBef>
                <a:spcPts val="600"/>
              </a:spcBef>
            </a:pPr>
            <a:r>
              <a:rPr lang="zh-CN" altLang="en-US" sz="2400" b="1" dirty="0" smtClean="0">
                <a:latin typeface="微软雅黑" panose="020B0503020204020204" pitchFamily="34" charset="-122"/>
                <a:ea typeface="微软雅黑" panose="020B0503020204020204" pitchFamily="34" charset="-122"/>
              </a:rPr>
              <a:t>二、提升教师</a:t>
            </a:r>
            <a:r>
              <a:rPr lang="zh-CN" altLang="en-US" sz="2400" b="1" dirty="0">
                <a:latin typeface="微软雅黑" panose="020B0503020204020204" pitchFamily="34" charset="-122"/>
                <a:ea typeface="微软雅黑" panose="020B0503020204020204" pitchFamily="34" charset="-122"/>
              </a:rPr>
              <a:t>“认识学生”的能力，特别是认识学生个体的学习特点、</a:t>
            </a:r>
            <a:r>
              <a:rPr lang="zh-CN" altLang="en-US" sz="2400" b="1" dirty="0" smtClean="0">
                <a:latin typeface="微软雅黑" panose="020B0503020204020204" pitchFamily="34" charset="-122"/>
                <a:ea typeface="微软雅黑" panose="020B0503020204020204" pitchFamily="34" charset="-122"/>
              </a:rPr>
              <a:t>发展</a:t>
            </a:r>
            <a:r>
              <a:rPr lang="zh-CN" altLang="en-US" sz="2400" b="1" dirty="0">
                <a:latin typeface="微软雅黑" panose="020B0503020204020204" pitchFamily="34" charset="-122"/>
                <a:ea typeface="微软雅黑" panose="020B0503020204020204" pitchFamily="34" charset="-122"/>
              </a:rPr>
              <a:t>路径</a:t>
            </a:r>
            <a:r>
              <a:rPr lang="zh-CN" altLang="en-US" sz="2400" b="1" dirty="0" smtClean="0">
                <a:latin typeface="微软雅黑" panose="020B0503020204020204" pitchFamily="34" charset="-122"/>
                <a:ea typeface="微软雅黑" panose="020B0503020204020204" pitchFamily="34" charset="-122"/>
              </a:rPr>
              <a:t>和职业倾向的</a:t>
            </a:r>
            <a:r>
              <a:rPr lang="zh-CN" altLang="en-US" sz="2400" b="1" dirty="0">
                <a:latin typeface="微软雅黑" panose="020B0503020204020204" pitchFamily="34" charset="-122"/>
                <a:ea typeface="微软雅黑" panose="020B0503020204020204" pitchFamily="34" charset="-122"/>
              </a:rPr>
              <a:t>能力</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342900" indent="-342900">
              <a:lnSpc>
                <a:spcPts val="3000"/>
              </a:lnSpc>
              <a:spcBef>
                <a:spcPts val="600"/>
              </a:spcBef>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每个学生的能力性向、认知风格、兴趣人格、社会境遇各不相同；</a:t>
            </a:r>
            <a:endParaRPr lang="en-US" altLang="zh-CN" sz="2000" dirty="0" smtClean="0">
              <a:latin typeface="微软雅黑" panose="020B0503020204020204" pitchFamily="34" charset="-122"/>
              <a:ea typeface="微软雅黑" panose="020B0503020204020204" pitchFamily="34" charset="-122"/>
            </a:endParaRPr>
          </a:p>
          <a:p>
            <a:pPr marL="342900" indent="-342900">
              <a:lnSpc>
                <a:spcPts val="3000"/>
              </a:lnSpc>
              <a:spcBef>
                <a:spcPts val="600"/>
              </a:spcBef>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在学生生涯指导与咨询方面，上海教师的实践、培训与个人进修需要都低于国际平均值；</a:t>
            </a:r>
            <a:endParaRPr lang="en-US" altLang="zh-CN" sz="2000" dirty="0" smtClean="0">
              <a:latin typeface="微软雅黑" panose="020B0503020204020204" pitchFamily="34" charset="-122"/>
              <a:ea typeface="微软雅黑" panose="020B0503020204020204" pitchFamily="34" charset="-122"/>
            </a:endParaRPr>
          </a:p>
          <a:p>
            <a:pPr marL="342900" indent="-342900">
              <a:lnSpc>
                <a:spcPts val="3000"/>
              </a:lnSpc>
              <a:spcBef>
                <a:spcPts val="600"/>
              </a:spcBef>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好在上海市教委已经在上海师大设立了“上海学生职业生涯发展教育研究所”，与英美澳等国开展了四年的合作研究与培训，一批上海和来自长三角、来自全国的校长教师也已经开始参与到研究和培训中。</a:t>
            </a:r>
            <a:endParaRPr lang="en-US" altLang="zh-CN" sz="20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475656" y="4869160"/>
            <a:ext cx="1800200" cy="1800200"/>
          </a:xfrm>
          <a:prstGeom prst="rect">
            <a:avLst/>
          </a:prstGeom>
        </p:spPr>
      </p:pic>
      <p:graphicFrame>
        <p:nvGraphicFramePr>
          <p:cNvPr id="8" name="图示 7"/>
          <p:cNvGraphicFramePr/>
          <p:nvPr>
            <p:extLst>
              <p:ext uri="{D42A27DB-BD31-4B8C-83A1-F6EECF244321}">
                <p14:modId xmlns:p14="http://schemas.microsoft.com/office/powerpoint/2010/main" xmlns="" val="2127784776"/>
              </p:ext>
            </p:extLst>
          </p:nvPr>
        </p:nvGraphicFramePr>
        <p:xfrm>
          <a:off x="4211960" y="4721635"/>
          <a:ext cx="3312368" cy="20735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837488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0-#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1+#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평행 사변형 11"/>
          <p:cNvSpPr/>
          <p:nvPr/>
        </p:nvSpPr>
        <p:spPr>
          <a:xfrm>
            <a:off x="-108790" y="0"/>
            <a:ext cx="9252520" cy="859240"/>
          </a:xfrm>
          <a:prstGeom prst="parallelogram">
            <a:avLst>
              <a:gd name="adj" fmla="val 79101"/>
            </a:avLst>
          </a:prstGeom>
          <a:solidFill>
            <a:srgbClr val="9C3B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b="1" dirty="0">
                <a:latin typeface="黑体" panose="02010609060101010101" pitchFamily="49" charset="-122"/>
                <a:ea typeface="黑体" panose="02010609060101010101" pitchFamily="49" charset="-122"/>
              </a:rPr>
              <a:t>个人</a:t>
            </a:r>
            <a:r>
              <a:rPr lang="zh-CN" altLang="en-US" sz="3600" b="1" dirty="0" smtClean="0">
                <a:latin typeface="黑体" panose="02010609060101010101" pitchFamily="49" charset="-122"/>
                <a:ea typeface="黑体" panose="02010609060101010101" pitchFamily="49" charset="-122"/>
              </a:rPr>
              <a:t>愿望：提升教师的五大能力</a:t>
            </a:r>
            <a:endParaRPr lang="en-US" altLang="zh-CN" sz="3600" b="1" dirty="0">
              <a:latin typeface="黑体" panose="02010609060101010101" pitchFamily="49" charset="-122"/>
              <a:ea typeface="黑体" panose="02010609060101010101" pitchFamily="49" charset="-122"/>
            </a:endParaRPr>
          </a:p>
        </p:txBody>
      </p:sp>
      <p:sp>
        <p:nvSpPr>
          <p:cNvPr id="4" name="矩形 3"/>
          <p:cNvSpPr/>
          <p:nvPr/>
        </p:nvSpPr>
        <p:spPr>
          <a:xfrm>
            <a:off x="467544" y="1052736"/>
            <a:ext cx="7992888" cy="1708160"/>
          </a:xfrm>
          <a:prstGeom prst="rect">
            <a:avLst/>
          </a:prstGeom>
        </p:spPr>
        <p:txBody>
          <a:bodyPr wrap="square">
            <a:spAutoFit/>
          </a:bodyPr>
          <a:lstStyle/>
          <a:p>
            <a:pPr>
              <a:lnSpc>
                <a:spcPts val="3000"/>
              </a:lnSpc>
              <a:spcBef>
                <a:spcPts val="600"/>
              </a:spcBef>
            </a:pPr>
            <a:r>
              <a:rPr lang="zh-CN" altLang="en-US" sz="2400" b="1" dirty="0" smtClean="0">
                <a:latin typeface="微软雅黑" panose="020B0503020204020204" pitchFamily="34" charset="-122"/>
                <a:ea typeface="微软雅黑" panose="020B0503020204020204" pitchFamily="34" charset="-122"/>
              </a:rPr>
              <a:t>三、提升教师</a:t>
            </a:r>
            <a:r>
              <a:rPr lang="zh-CN" altLang="en-US" sz="2400" b="1" dirty="0">
                <a:latin typeface="微软雅黑" panose="020B0503020204020204" pitchFamily="34" charset="-122"/>
                <a:ea typeface="微软雅黑" panose="020B0503020204020204" pitchFamily="34" charset="-122"/>
              </a:rPr>
              <a:t>“教会”学生“</a:t>
            </a:r>
            <a:r>
              <a:rPr lang="en-US" altLang="zh-CN" sz="2400" b="1" dirty="0">
                <a:latin typeface="微软雅黑" panose="020B0503020204020204" pitchFamily="34" charset="-122"/>
                <a:ea typeface="微软雅黑" panose="020B0503020204020204" pitchFamily="34" charset="-122"/>
              </a:rPr>
              <a:t>21</a:t>
            </a:r>
            <a:r>
              <a:rPr lang="zh-CN" altLang="en-US" sz="2400" b="1" dirty="0">
                <a:latin typeface="微软雅黑" panose="020B0503020204020204" pitchFamily="34" charset="-122"/>
                <a:ea typeface="微软雅黑" panose="020B0503020204020204" pitchFamily="34" charset="-122"/>
              </a:rPr>
              <a:t>世纪技能</a:t>
            </a:r>
            <a:r>
              <a:rPr lang="zh-CN" altLang="en-US" sz="2400" b="1" dirty="0" smtClean="0">
                <a:latin typeface="微软雅黑" panose="020B0503020204020204" pitchFamily="34" charset="-122"/>
                <a:ea typeface="微软雅黑" panose="020B0503020204020204" pitchFamily="34" charset="-122"/>
              </a:rPr>
              <a:t>”（胜任力、核心素养）；</a:t>
            </a:r>
            <a:endParaRPr lang="en-US" altLang="zh-CN" sz="2400" b="1" dirty="0" smtClean="0">
              <a:latin typeface="微软雅黑" panose="020B0503020204020204" pitchFamily="34" charset="-122"/>
              <a:ea typeface="微软雅黑" panose="020B0503020204020204" pitchFamily="34" charset="-122"/>
            </a:endParaRPr>
          </a:p>
          <a:p>
            <a:pPr marL="342900" indent="-342900">
              <a:lnSpc>
                <a:spcPts val="3000"/>
              </a:lnSpc>
              <a:spcBef>
                <a:spcPts val="600"/>
              </a:spcBef>
              <a:buFont typeface="Wingdings" panose="05000000000000000000" pitchFamily="2" charset="2"/>
              <a:buChar char="Ø"/>
            </a:pPr>
            <a:r>
              <a:rPr lang="en-US" altLang="zh-CN" sz="2000" dirty="0" smtClean="0">
                <a:latin typeface="微软雅黑" panose="020B0503020204020204" pitchFamily="34" charset="-122"/>
                <a:ea typeface="微软雅黑" panose="020B0503020204020204" pitchFamily="34" charset="-122"/>
              </a:rPr>
              <a:t>21</a:t>
            </a:r>
            <a:r>
              <a:rPr lang="zh-CN" altLang="en-US" sz="2000" dirty="0" smtClean="0">
                <a:latin typeface="微软雅黑" panose="020B0503020204020204" pitchFamily="34" charset="-122"/>
                <a:ea typeface="微软雅黑" panose="020B0503020204020204" pitchFamily="34" charset="-122"/>
              </a:rPr>
              <a:t>世纪技能，首先是由美国劳动力技能委员会在观察了美国劳动力市场对劳动者能力要求的变化和工种变化的基础上提出的：</a:t>
            </a:r>
            <a:endParaRPr lang="en-US" altLang="zh-CN" sz="2000" dirty="0">
              <a:latin typeface="微软雅黑" panose="020B0503020204020204" pitchFamily="34" charset="-122"/>
              <a:ea typeface="微软雅黑" panose="020B0503020204020204" pitchFamily="34" charset="-122"/>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47564" y="2874903"/>
            <a:ext cx="7632848" cy="39505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文本框 5"/>
          <p:cNvSpPr txBox="1"/>
          <p:nvPr/>
        </p:nvSpPr>
        <p:spPr>
          <a:xfrm>
            <a:off x="3419872" y="3580904"/>
            <a:ext cx="1476164" cy="338554"/>
          </a:xfrm>
          <a:prstGeom prst="rect">
            <a:avLst/>
          </a:prstGeom>
          <a:noFill/>
        </p:spPr>
        <p:txBody>
          <a:bodyPr wrap="square" rtlCol="0">
            <a:spAutoFit/>
          </a:bodyPr>
          <a:lstStyle/>
          <a:p>
            <a:r>
              <a:rPr lang="zh-CN" altLang="en-US" sz="1600" b="1" dirty="0" smtClean="0"/>
              <a:t>专家思维工作</a:t>
            </a:r>
            <a:endParaRPr lang="zh-CN" altLang="en-US" sz="1600" b="1" dirty="0"/>
          </a:p>
        </p:txBody>
      </p:sp>
      <p:sp>
        <p:nvSpPr>
          <p:cNvPr id="7" name="文本框 6"/>
          <p:cNvSpPr txBox="1"/>
          <p:nvPr/>
        </p:nvSpPr>
        <p:spPr>
          <a:xfrm>
            <a:off x="6876256" y="3909451"/>
            <a:ext cx="1440160" cy="338554"/>
          </a:xfrm>
          <a:prstGeom prst="rect">
            <a:avLst/>
          </a:prstGeom>
          <a:noFill/>
        </p:spPr>
        <p:txBody>
          <a:bodyPr wrap="square" rtlCol="0">
            <a:spAutoFit/>
          </a:bodyPr>
          <a:lstStyle/>
          <a:p>
            <a:r>
              <a:rPr lang="zh-CN" altLang="en-US" sz="1600" b="1" dirty="0" smtClean="0"/>
              <a:t>复杂交际工作</a:t>
            </a:r>
            <a:endParaRPr lang="zh-CN" altLang="en-US" sz="1600" b="1" dirty="0"/>
          </a:p>
        </p:txBody>
      </p:sp>
      <p:sp>
        <p:nvSpPr>
          <p:cNvPr id="8" name="文本框 7"/>
          <p:cNvSpPr txBox="1"/>
          <p:nvPr/>
        </p:nvSpPr>
        <p:spPr>
          <a:xfrm>
            <a:off x="6228184" y="4511623"/>
            <a:ext cx="1656184" cy="338554"/>
          </a:xfrm>
          <a:prstGeom prst="rect">
            <a:avLst/>
          </a:prstGeom>
          <a:noFill/>
        </p:spPr>
        <p:txBody>
          <a:bodyPr wrap="square" rtlCol="0">
            <a:spAutoFit/>
          </a:bodyPr>
          <a:lstStyle/>
          <a:p>
            <a:r>
              <a:rPr lang="zh-CN" altLang="en-US" sz="1600" b="1" dirty="0" smtClean="0"/>
              <a:t>常规体力工作</a:t>
            </a:r>
            <a:endParaRPr lang="zh-CN" altLang="en-US" sz="1600" b="1" dirty="0"/>
          </a:p>
        </p:txBody>
      </p:sp>
      <p:sp>
        <p:nvSpPr>
          <p:cNvPr id="9" name="文本框 8"/>
          <p:cNvSpPr txBox="1"/>
          <p:nvPr/>
        </p:nvSpPr>
        <p:spPr>
          <a:xfrm>
            <a:off x="3581366" y="5545085"/>
            <a:ext cx="1872208" cy="338554"/>
          </a:xfrm>
          <a:prstGeom prst="rect">
            <a:avLst/>
          </a:prstGeom>
          <a:noFill/>
        </p:spPr>
        <p:txBody>
          <a:bodyPr wrap="square" rtlCol="0">
            <a:spAutoFit/>
          </a:bodyPr>
          <a:lstStyle/>
          <a:p>
            <a:r>
              <a:rPr lang="zh-CN" altLang="en-US" sz="1600" b="1" dirty="0" smtClean="0"/>
              <a:t>非常规体力工作</a:t>
            </a:r>
            <a:endParaRPr lang="zh-CN" altLang="en-US" sz="1600" b="1" dirty="0"/>
          </a:p>
        </p:txBody>
      </p:sp>
      <p:sp>
        <p:nvSpPr>
          <p:cNvPr id="10" name="文本框 9"/>
          <p:cNvSpPr txBox="1"/>
          <p:nvPr/>
        </p:nvSpPr>
        <p:spPr>
          <a:xfrm>
            <a:off x="6490862" y="5329982"/>
            <a:ext cx="1440160" cy="338554"/>
          </a:xfrm>
          <a:prstGeom prst="rect">
            <a:avLst/>
          </a:prstGeom>
          <a:noFill/>
        </p:spPr>
        <p:txBody>
          <a:bodyPr wrap="square" rtlCol="0">
            <a:spAutoFit/>
          </a:bodyPr>
          <a:lstStyle/>
          <a:p>
            <a:r>
              <a:rPr lang="zh-CN" altLang="en-US" sz="1600" b="1" dirty="0" smtClean="0"/>
              <a:t>常规认知工作</a:t>
            </a:r>
            <a:endParaRPr lang="zh-CN" altLang="en-US" sz="1600" b="1" dirty="0"/>
          </a:p>
        </p:txBody>
      </p:sp>
    </p:spTree>
    <p:extLst>
      <p:ext uri="{BB962C8B-B14F-4D97-AF65-F5344CB8AC3E}">
        <p14:creationId xmlns:p14="http://schemas.microsoft.com/office/powerpoint/2010/main" xmlns="" val="8544017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평행 사변형 11"/>
          <p:cNvSpPr/>
          <p:nvPr/>
        </p:nvSpPr>
        <p:spPr>
          <a:xfrm>
            <a:off x="-108790" y="0"/>
            <a:ext cx="9252520" cy="859240"/>
          </a:xfrm>
          <a:prstGeom prst="parallelogram">
            <a:avLst>
              <a:gd name="adj" fmla="val 79101"/>
            </a:avLst>
          </a:prstGeom>
          <a:solidFill>
            <a:srgbClr val="9C3B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b="1" dirty="0">
                <a:latin typeface="黑体" panose="02010609060101010101" pitchFamily="49" charset="-122"/>
                <a:ea typeface="黑体" panose="02010609060101010101" pitchFamily="49" charset="-122"/>
              </a:rPr>
              <a:t>个人</a:t>
            </a:r>
            <a:r>
              <a:rPr lang="zh-CN" altLang="en-US" sz="3600" b="1" dirty="0" smtClean="0">
                <a:latin typeface="黑体" panose="02010609060101010101" pitchFamily="49" charset="-122"/>
                <a:ea typeface="黑体" panose="02010609060101010101" pitchFamily="49" charset="-122"/>
              </a:rPr>
              <a:t>愿望：提升教师的五大能力</a:t>
            </a:r>
            <a:endParaRPr lang="en-US" altLang="zh-CN" sz="3600" b="1" dirty="0">
              <a:latin typeface="黑体" panose="02010609060101010101" pitchFamily="49" charset="-122"/>
              <a:ea typeface="黑体" panose="02010609060101010101" pitchFamily="49" charset="-122"/>
            </a:endParaRPr>
          </a:p>
        </p:txBody>
      </p:sp>
      <p:sp>
        <p:nvSpPr>
          <p:cNvPr id="3" name="文本框 2"/>
          <p:cNvSpPr txBox="1"/>
          <p:nvPr/>
        </p:nvSpPr>
        <p:spPr>
          <a:xfrm>
            <a:off x="485022" y="980728"/>
            <a:ext cx="8064896" cy="5759269"/>
          </a:xfrm>
          <a:prstGeom prst="rect">
            <a:avLst/>
          </a:prstGeom>
          <a:noFill/>
        </p:spPr>
        <p:txBody>
          <a:bodyPr wrap="square" rtlCol="0">
            <a:spAutoFit/>
          </a:bodyPr>
          <a:lstStyle/>
          <a:p>
            <a:pPr marL="285750" indent="-285750">
              <a:lnSpc>
                <a:spcPts val="3000"/>
              </a:lnSpc>
              <a:spcBef>
                <a:spcPts val="600"/>
              </a:spcBef>
              <a:buFont typeface="Wingdings" panose="05000000000000000000" pitchFamily="2" charset="2"/>
              <a:buChar char="p"/>
            </a:pPr>
            <a:r>
              <a:rPr lang="zh-CN" altLang="en-US" sz="2400" dirty="0" smtClean="0">
                <a:latin typeface="微软雅黑" panose="020B0503020204020204" pitchFamily="34" charset="-122"/>
                <a:ea typeface="微软雅黑" panose="020B0503020204020204" pitchFamily="34" charset="-122"/>
              </a:rPr>
              <a:t>随后，</a:t>
            </a:r>
            <a:r>
              <a:rPr lang="en-US" altLang="zh-CN" sz="2400" dirty="0" smtClean="0">
                <a:latin typeface="微软雅黑" panose="020B0503020204020204" pitchFamily="34" charset="-122"/>
                <a:ea typeface="微软雅黑" panose="020B0503020204020204" pitchFamily="34" charset="-122"/>
              </a:rPr>
              <a:t>UNESCO</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World Bank</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OECD</a:t>
            </a:r>
            <a:r>
              <a:rPr lang="zh-CN" altLang="en-US" sz="2400" dirty="0" smtClean="0">
                <a:latin typeface="微软雅黑" panose="020B0503020204020204" pitchFamily="34" charset="-122"/>
                <a:ea typeface="微软雅黑" panose="020B0503020204020204" pitchFamily="34" charset="-122"/>
              </a:rPr>
              <a:t>等国际组织和多国政府都以</a:t>
            </a:r>
            <a:r>
              <a:rPr lang="en-US" altLang="zh-CN" sz="2400" dirty="0" smtClean="0">
                <a:latin typeface="微软雅黑" panose="020B0503020204020204" pitchFamily="34" charset="-122"/>
                <a:ea typeface="微软雅黑" panose="020B0503020204020204" pitchFamily="34" charset="-122"/>
              </a:rPr>
              <a:t>21</a:t>
            </a:r>
            <a:r>
              <a:rPr lang="zh-CN" altLang="en-US" sz="2400" dirty="0" smtClean="0">
                <a:latin typeface="微软雅黑" panose="020B0503020204020204" pitchFamily="34" charset="-122"/>
                <a:ea typeface="微软雅黑" panose="020B0503020204020204" pitchFamily="34" charset="-122"/>
              </a:rPr>
              <a:t>世纪技能、素养、胜任力来命名                    一批不同于学科知识和具体操作技能的新世纪                               学生必备的重要态度与能力（可迁移能力）。</a:t>
            </a:r>
            <a:endParaRPr lang="en-US" altLang="zh-CN" sz="2400" dirty="0" smtClean="0">
              <a:latin typeface="微软雅黑" panose="020B0503020204020204" pitchFamily="34" charset="-122"/>
              <a:ea typeface="微软雅黑" panose="020B0503020204020204" pitchFamily="34" charset="-122"/>
            </a:endParaRPr>
          </a:p>
          <a:p>
            <a:pPr marL="285750" indent="-285750">
              <a:lnSpc>
                <a:spcPts val="3000"/>
              </a:lnSpc>
              <a:spcBef>
                <a:spcPts val="600"/>
              </a:spcBef>
              <a:buFont typeface="Wingdings" panose="05000000000000000000" pitchFamily="2" charset="2"/>
              <a:buChar char="p"/>
            </a:pPr>
            <a:r>
              <a:rPr lang="zh-CN" altLang="en-US" sz="2400" dirty="0" smtClean="0">
                <a:latin typeface="微软雅黑" panose="020B0503020204020204" pitchFamily="34" charset="-122"/>
                <a:ea typeface="微软雅黑" panose="020B0503020204020204" pitchFamily="34" charset="-122"/>
              </a:rPr>
              <a:t>从各国的文献看，</a:t>
            </a:r>
            <a:r>
              <a:rPr lang="en-US" altLang="zh-CN" sz="2400" dirty="0" smtClean="0">
                <a:latin typeface="微软雅黑" panose="020B0503020204020204" pitchFamily="34" charset="-122"/>
                <a:ea typeface="微软雅黑" panose="020B0503020204020204" pitchFamily="34" charset="-122"/>
              </a:rPr>
              <a:t>21</a:t>
            </a:r>
            <a:r>
              <a:rPr lang="zh-CN" altLang="en-US" sz="2400" dirty="0" smtClean="0">
                <a:latin typeface="微软雅黑" panose="020B0503020204020204" pitchFamily="34" charset="-122"/>
                <a:ea typeface="微软雅黑" panose="020B0503020204020204" pitchFamily="34" charset="-122"/>
              </a:rPr>
              <a:t>世纪技能包括：</a:t>
            </a:r>
            <a:endParaRPr lang="en-US" altLang="zh-CN" sz="2400" dirty="0" smtClean="0">
              <a:latin typeface="微软雅黑" panose="020B0503020204020204" pitchFamily="34" charset="-122"/>
              <a:ea typeface="微软雅黑" panose="020B0503020204020204" pitchFamily="34" charset="-122"/>
            </a:endParaRPr>
          </a:p>
          <a:p>
            <a:pPr marL="457200" indent="-457200">
              <a:lnSpc>
                <a:spcPts val="3000"/>
              </a:lnSpc>
              <a:spcBef>
                <a:spcPts val="600"/>
              </a:spcBef>
              <a:buFont typeface="Wingdings" panose="05000000000000000000" pitchFamily="2" charset="2"/>
              <a:buChar char="Ø"/>
            </a:pPr>
            <a:r>
              <a:rPr lang="zh-CN" altLang="en-US" sz="2400" b="1" dirty="0" smtClean="0">
                <a:latin typeface="隶书" panose="02010509060101010101" pitchFamily="49" charset="-122"/>
                <a:ea typeface="隶书" panose="02010509060101010101" pitchFamily="49" charset="-122"/>
              </a:rPr>
              <a:t>综合</a:t>
            </a:r>
            <a:r>
              <a:rPr lang="zh-CN" altLang="en-US" sz="2400" b="1" dirty="0">
                <a:latin typeface="隶书" panose="02010509060101010101" pitchFamily="49" charset="-122"/>
                <a:ea typeface="隶书" panose="02010509060101010101" pitchFamily="49" charset="-122"/>
              </a:rPr>
              <a:t>分析批判能力</a:t>
            </a:r>
          </a:p>
          <a:p>
            <a:pPr marL="457200" indent="-457200">
              <a:lnSpc>
                <a:spcPts val="3000"/>
              </a:lnSpc>
              <a:spcBef>
                <a:spcPts val="600"/>
              </a:spcBef>
              <a:buFont typeface="Wingdings" panose="05000000000000000000" pitchFamily="2" charset="2"/>
              <a:buChar char="Ø"/>
            </a:pPr>
            <a:r>
              <a:rPr lang="zh-CN" altLang="en-US" sz="2400" b="1" dirty="0">
                <a:latin typeface="隶书" panose="02010509060101010101" pitchFamily="49" charset="-122"/>
                <a:ea typeface="隶书" panose="02010509060101010101" pitchFamily="49" charset="-122"/>
              </a:rPr>
              <a:t>设计与制作为核心</a:t>
            </a:r>
          </a:p>
          <a:p>
            <a:pPr marL="457200" indent="-457200">
              <a:lnSpc>
                <a:spcPts val="3000"/>
              </a:lnSpc>
              <a:spcBef>
                <a:spcPts val="600"/>
              </a:spcBef>
              <a:buFont typeface="Wingdings" panose="05000000000000000000" pitchFamily="2" charset="2"/>
              <a:buChar char="Ø"/>
            </a:pPr>
            <a:r>
              <a:rPr lang="zh-CN" altLang="en-US" sz="2400" b="1" dirty="0">
                <a:latin typeface="隶书" panose="02010509060101010101" pitchFamily="49" charset="-122"/>
                <a:ea typeface="隶书" panose="02010509060101010101" pitchFamily="49" charset="-122"/>
              </a:rPr>
              <a:t>  的问题解决技能</a:t>
            </a:r>
          </a:p>
          <a:p>
            <a:pPr marL="457200" indent="-457200">
              <a:lnSpc>
                <a:spcPts val="3000"/>
              </a:lnSpc>
              <a:spcBef>
                <a:spcPts val="600"/>
              </a:spcBef>
              <a:buFont typeface="Wingdings" panose="05000000000000000000" pitchFamily="2" charset="2"/>
              <a:buChar char="Ø"/>
            </a:pPr>
            <a:r>
              <a:rPr lang="zh-CN" altLang="en-US" sz="2400" b="1" dirty="0" smtClean="0">
                <a:latin typeface="隶书" panose="02010509060101010101" pitchFamily="49" charset="-122"/>
                <a:ea typeface="隶书" panose="02010509060101010101" pitchFamily="49" charset="-122"/>
              </a:rPr>
              <a:t>信息交际技术</a:t>
            </a:r>
            <a:r>
              <a:rPr lang="zh-CN" altLang="en-US" sz="2400" b="1" dirty="0">
                <a:latin typeface="隶书" panose="02010509060101010101" pitchFamily="49" charset="-122"/>
                <a:ea typeface="隶书" panose="02010509060101010101" pitchFamily="49" charset="-122"/>
              </a:rPr>
              <a:t>技能</a:t>
            </a:r>
          </a:p>
          <a:p>
            <a:pPr marL="457200" indent="-457200">
              <a:lnSpc>
                <a:spcPts val="3000"/>
              </a:lnSpc>
              <a:spcBef>
                <a:spcPts val="600"/>
              </a:spcBef>
              <a:buFont typeface="Wingdings" panose="05000000000000000000" pitchFamily="2" charset="2"/>
              <a:buChar char="Ø"/>
            </a:pPr>
            <a:r>
              <a:rPr lang="zh-CN" altLang="en-US" sz="2400" b="1" dirty="0">
                <a:latin typeface="隶书" panose="02010509060101010101" pitchFamily="49" charset="-122"/>
                <a:ea typeface="隶书" panose="02010509060101010101" pitchFamily="49" charset="-122"/>
              </a:rPr>
              <a:t>人际交往技能</a:t>
            </a:r>
          </a:p>
          <a:p>
            <a:pPr marL="457200" indent="-457200">
              <a:lnSpc>
                <a:spcPts val="3000"/>
              </a:lnSpc>
              <a:spcBef>
                <a:spcPts val="600"/>
              </a:spcBef>
              <a:buFont typeface="Wingdings" panose="05000000000000000000" pitchFamily="2" charset="2"/>
              <a:buChar char="Ø"/>
            </a:pPr>
            <a:r>
              <a:rPr lang="zh-CN" altLang="en-US" sz="2400" b="1" dirty="0">
                <a:latin typeface="隶书" panose="02010509060101010101" pitchFamily="49" charset="-122"/>
                <a:ea typeface="隶书" panose="02010509060101010101" pitchFamily="49" charset="-122"/>
              </a:rPr>
              <a:t>团队合作能力</a:t>
            </a:r>
          </a:p>
          <a:p>
            <a:pPr marL="457200" indent="-457200">
              <a:lnSpc>
                <a:spcPts val="3000"/>
              </a:lnSpc>
              <a:spcBef>
                <a:spcPts val="600"/>
              </a:spcBef>
              <a:buFont typeface="Wingdings" panose="05000000000000000000" pitchFamily="2" charset="2"/>
              <a:buChar char="Ø"/>
            </a:pPr>
            <a:r>
              <a:rPr lang="zh-CN" altLang="en-US" sz="2400" b="1" dirty="0">
                <a:latin typeface="隶书" panose="02010509060101010101" pitchFamily="49" charset="-122"/>
                <a:ea typeface="隶书" panose="02010509060101010101" pitchFamily="49" charset="-122"/>
              </a:rPr>
              <a:t>灵活应变能力</a:t>
            </a:r>
          </a:p>
          <a:p>
            <a:pPr marL="457200" indent="-457200">
              <a:lnSpc>
                <a:spcPts val="3000"/>
              </a:lnSpc>
              <a:spcBef>
                <a:spcPts val="600"/>
              </a:spcBef>
              <a:buFont typeface="Wingdings" panose="05000000000000000000" pitchFamily="2" charset="2"/>
              <a:buChar char="Ø"/>
            </a:pPr>
            <a:r>
              <a:rPr lang="zh-CN" altLang="en-US" sz="2400" b="1" dirty="0">
                <a:latin typeface="隶书" panose="02010509060101010101" pitchFamily="49" charset="-122"/>
                <a:ea typeface="隶书" panose="02010509060101010101" pitchFamily="49" charset="-122"/>
              </a:rPr>
              <a:t>终身学习能力</a:t>
            </a:r>
            <a:endParaRPr lang="zh-CN" altLang="en-US" sz="24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7180570" y="4269586"/>
            <a:ext cx="1928068" cy="2588413"/>
          </a:xfrm>
          <a:prstGeom prst="rect">
            <a:avLst/>
          </a:prstGeom>
          <a:ln w="28575">
            <a:solidFill>
              <a:schemeClr val="accent1">
                <a:lumMod val="75000"/>
              </a:schemeClr>
            </a:solidFill>
          </a:ln>
        </p:spPr>
      </p:pic>
      <p:pic>
        <p:nvPicPr>
          <p:cNvPr id="5" name="图片 4"/>
          <p:cNvPicPr>
            <a:picLocks noChangeAspect="1"/>
          </p:cNvPicPr>
          <p:nvPr/>
        </p:nvPicPr>
        <p:blipFill>
          <a:blip r:embed="rId3"/>
          <a:stretch>
            <a:fillRect/>
          </a:stretch>
        </p:blipFill>
        <p:spPr>
          <a:xfrm>
            <a:off x="5004048" y="4277587"/>
            <a:ext cx="2048393" cy="2588414"/>
          </a:xfrm>
          <a:prstGeom prst="rect">
            <a:avLst/>
          </a:prstGeom>
        </p:spPr>
      </p:pic>
      <p:pic>
        <p:nvPicPr>
          <p:cNvPr id="6" name="Picture 3"/>
          <p:cNvPicPr>
            <a:picLocks noChangeAspect="1" noChangeArrowheads="1"/>
          </p:cNvPicPr>
          <p:nvPr/>
        </p:nvPicPr>
        <p:blipFill rotWithShape="1">
          <a:blip r:embed="rId4" cstate="print"/>
          <a:srcRect l="2200" t="1871" r="2343" b="1748"/>
          <a:stretch/>
        </p:blipFill>
        <p:spPr bwMode="auto">
          <a:xfrm>
            <a:off x="7215932" y="1626482"/>
            <a:ext cx="1928068" cy="2512421"/>
          </a:xfrm>
          <a:prstGeom prst="rect">
            <a:avLst/>
          </a:prstGeom>
          <a:solidFill>
            <a:srgbClr val="FFFFFF">
              <a:shade val="85000"/>
            </a:srgbClr>
          </a:solidFill>
          <a:ln w="28575" cap="sq">
            <a:solidFill>
              <a:srgbClr val="FFFFFF"/>
            </a:solidFill>
            <a:miter lim="800000"/>
          </a:ln>
          <a:effectLst>
            <a:outerShdw blurRad="55000" dist="18000" dir="5400000" algn="tl" rotWithShape="0">
              <a:srgbClr val="000000">
                <a:alpha val="40000"/>
              </a:srgbClr>
            </a:outerShdw>
          </a:effectLst>
        </p:spPr>
      </p:pic>
    </p:spTree>
    <p:extLst>
      <p:ext uri="{BB962C8B-B14F-4D97-AF65-F5344CB8AC3E}">
        <p14:creationId xmlns:p14="http://schemas.microsoft.com/office/powerpoint/2010/main" xmlns="" val="35843509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평행 사변형 11"/>
          <p:cNvSpPr/>
          <p:nvPr/>
        </p:nvSpPr>
        <p:spPr>
          <a:xfrm>
            <a:off x="-108790" y="0"/>
            <a:ext cx="9252520" cy="859240"/>
          </a:xfrm>
          <a:prstGeom prst="parallelogram">
            <a:avLst>
              <a:gd name="adj" fmla="val 79101"/>
            </a:avLst>
          </a:prstGeom>
          <a:solidFill>
            <a:srgbClr val="9C3B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b="1" dirty="0">
                <a:latin typeface="黑体" panose="02010609060101010101" pitchFamily="49" charset="-122"/>
                <a:ea typeface="黑体" panose="02010609060101010101" pitchFamily="49" charset="-122"/>
              </a:rPr>
              <a:t>个人</a:t>
            </a:r>
            <a:r>
              <a:rPr lang="zh-CN" altLang="en-US" sz="3600" b="1" dirty="0" smtClean="0">
                <a:latin typeface="黑体" panose="02010609060101010101" pitchFamily="49" charset="-122"/>
                <a:ea typeface="黑体" panose="02010609060101010101" pitchFamily="49" charset="-122"/>
              </a:rPr>
              <a:t>愿望：提升教师的五大能力</a:t>
            </a:r>
            <a:endParaRPr lang="en-US" altLang="zh-CN" sz="3600" b="1" dirty="0">
              <a:latin typeface="黑体" panose="02010609060101010101" pitchFamily="49" charset="-122"/>
              <a:ea typeface="黑体" panose="02010609060101010101" pitchFamily="49" charset="-122"/>
            </a:endParaRPr>
          </a:p>
        </p:txBody>
      </p:sp>
      <p:sp>
        <p:nvSpPr>
          <p:cNvPr id="4" name="矩形 3"/>
          <p:cNvSpPr/>
          <p:nvPr/>
        </p:nvSpPr>
        <p:spPr>
          <a:xfrm>
            <a:off x="467544" y="1052736"/>
            <a:ext cx="8280920" cy="5709255"/>
          </a:xfrm>
          <a:prstGeom prst="rect">
            <a:avLst/>
          </a:prstGeom>
        </p:spPr>
        <p:txBody>
          <a:bodyPr wrap="square">
            <a:spAutoFit/>
          </a:bodyPr>
          <a:lstStyle/>
          <a:p>
            <a:pPr>
              <a:lnSpc>
                <a:spcPts val="3000"/>
              </a:lnSpc>
              <a:spcBef>
                <a:spcPts val="600"/>
              </a:spcBef>
            </a:pPr>
            <a:r>
              <a:rPr lang="zh-CN" altLang="en-US" sz="2400" b="1" dirty="0" smtClean="0">
                <a:latin typeface="微软雅黑" panose="020B0503020204020204" pitchFamily="34" charset="-122"/>
                <a:ea typeface="微软雅黑" panose="020B0503020204020204" pitchFamily="34" charset="-122"/>
              </a:rPr>
              <a:t>四、提升教师</a:t>
            </a:r>
            <a:r>
              <a:rPr lang="zh-CN" altLang="en-US" sz="2400" b="1" dirty="0">
                <a:latin typeface="微软雅黑" panose="020B0503020204020204" pitchFamily="34" charset="-122"/>
                <a:ea typeface="微软雅黑" panose="020B0503020204020204" pitchFamily="34" charset="-122"/>
              </a:rPr>
              <a:t>把“信息交流技术”（</a:t>
            </a:r>
            <a:r>
              <a:rPr lang="en-US" altLang="zh-CN" sz="2400" b="1" dirty="0">
                <a:latin typeface="微软雅黑" panose="020B0503020204020204" pitchFamily="34" charset="-122"/>
                <a:ea typeface="微软雅黑" panose="020B0503020204020204" pitchFamily="34" charset="-122"/>
              </a:rPr>
              <a:t>ICT</a:t>
            </a:r>
            <a:r>
              <a:rPr lang="zh-CN" altLang="en-US" sz="2400" b="1" dirty="0">
                <a:latin typeface="微软雅黑" panose="020B0503020204020204" pitchFamily="34" charset="-122"/>
                <a:ea typeface="微软雅黑" panose="020B0503020204020204" pitchFamily="34" charset="-122"/>
              </a:rPr>
              <a:t>）运用到教育教学活动中去的</a:t>
            </a:r>
            <a:r>
              <a:rPr lang="zh-CN" altLang="en-US" sz="2400" b="1" dirty="0" smtClean="0">
                <a:latin typeface="微软雅黑" panose="020B0503020204020204" pitchFamily="34" charset="-122"/>
                <a:ea typeface="微软雅黑" panose="020B0503020204020204" pitchFamily="34" charset="-122"/>
              </a:rPr>
              <a:t>能力</a:t>
            </a:r>
            <a:endParaRPr lang="en-US" altLang="zh-CN" sz="2400" b="1" dirty="0" smtClean="0">
              <a:latin typeface="微软雅黑" panose="020B0503020204020204" pitchFamily="34" charset="-122"/>
              <a:ea typeface="微软雅黑" panose="020B0503020204020204" pitchFamily="34" charset="-122"/>
            </a:endParaRPr>
          </a:p>
          <a:p>
            <a:pPr marL="342900" indent="-342900">
              <a:lnSpc>
                <a:spcPts val="3000"/>
              </a:lnSpc>
              <a:spcBef>
                <a:spcPts val="600"/>
              </a:spcBef>
              <a:buFont typeface="Wingdings" panose="05000000000000000000" pitchFamily="2" charset="2"/>
              <a:buChar char="Ø"/>
            </a:pPr>
            <a:r>
              <a:rPr lang="en-US" altLang="zh-CN" sz="2000" dirty="0" smtClean="0">
                <a:latin typeface="微软雅黑" panose="020B0503020204020204" pitchFamily="34" charset="-122"/>
                <a:ea typeface="微软雅黑" panose="020B0503020204020204" pitchFamily="34" charset="-122"/>
              </a:rPr>
              <a:t>PISA2012</a:t>
            </a:r>
            <a:r>
              <a:rPr lang="zh-CN" altLang="en-US" sz="2000" dirty="0" smtClean="0">
                <a:latin typeface="微软雅黑" panose="020B0503020204020204" pitchFamily="34" charset="-122"/>
                <a:ea typeface="微软雅黑" panose="020B0503020204020204" pitchFamily="34" charset="-122"/>
              </a:rPr>
              <a:t>对部分学生进行了“数学和阅读”的“机考”，还组织了“以计算机为基础的问题解决能力测试”。测试的结果表明，上海学生数学、阅读和问题解决能力测试的“机考”成绩都低于用纸笔测试成绩，且远低于新加坡、韩国、芬兰等国家（地区）学生的成绩。</a:t>
            </a:r>
            <a:endParaRPr lang="en-US" altLang="zh-CN" sz="2000" dirty="0" smtClean="0">
              <a:latin typeface="微软雅黑" panose="020B0503020204020204" pitchFamily="34" charset="-122"/>
              <a:ea typeface="微软雅黑" panose="020B0503020204020204" pitchFamily="34" charset="-122"/>
            </a:endParaRPr>
          </a:p>
          <a:p>
            <a:pPr marL="342900" indent="-342900">
              <a:lnSpc>
                <a:spcPts val="3000"/>
              </a:lnSpc>
              <a:spcBef>
                <a:spcPts val="600"/>
              </a:spcBef>
              <a:buFont typeface="Wingdings" panose="05000000000000000000" pitchFamily="2" charset="2"/>
              <a:buChar char="Ø"/>
            </a:pPr>
            <a:r>
              <a:rPr lang="en-US" altLang="zh-CN" sz="2000" dirty="0" smtClean="0">
                <a:latin typeface="微软雅黑" panose="020B0503020204020204" pitchFamily="34" charset="-122"/>
                <a:ea typeface="微软雅黑" panose="020B0503020204020204" pitchFamily="34" charset="-122"/>
              </a:rPr>
              <a:t>PISA2012</a:t>
            </a:r>
            <a:r>
              <a:rPr lang="zh-CN" altLang="en-US" sz="2000" dirty="0" smtClean="0">
                <a:latin typeface="微软雅黑" panose="020B0503020204020204" pitchFamily="34" charset="-122"/>
                <a:ea typeface="微软雅黑" panose="020B0503020204020204" pitchFamily="34" charset="-122"/>
              </a:rPr>
              <a:t>的原因分析：</a:t>
            </a:r>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）家庭与学生运用信息技术有高相关；</a:t>
            </a:r>
            <a:r>
              <a:rPr lang="en-US" altLang="zh-CN" sz="2000" dirty="0" smtClean="0">
                <a:latin typeface="微软雅黑" panose="020B0503020204020204" pitchFamily="34" charset="-122"/>
                <a:ea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rPr>
              <a:t>）学校是否和如何使用</a:t>
            </a:r>
            <a:r>
              <a:rPr lang="en-US" altLang="zh-CN" sz="2000" dirty="0" smtClean="0">
                <a:latin typeface="微软雅黑" panose="020B0503020204020204" pitchFamily="34" charset="-122"/>
                <a:ea typeface="微软雅黑" panose="020B0503020204020204" pitchFamily="34" charset="-122"/>
              </a:rPr>
              <a:t>ICT</a:t>
            </a:r>
            <a:r>
              <a:rPr lang="zh-CN" altLang="en-US" sz="2000" dirty="0" smtClean="0">
                <a:latin typeface="微软雅黑" panose="020B0503020204020204" pitchFamily="34" charset="-122"/>
                <a:ea typeface="微软雅黑" panose="020B0503020204020204" pitchFamily="34" charset="-122"/>
              </a:rPr>
              <a:t>与学生有高相关；</a:t>
            </a:r>
            <a:r>
              <a:rPr lang="en-US" altLang="zh-CN" sz="2000" dirty="0" smtClean="0">
                <a:latin typeface="微软雅黑" panose="020B0503020204020204" pitchFamily="34" charset="-122"/>
                <a:ea typeface="微软雅黑" panose="020B0503020204020204" pitchFamily="34" charset="-122"/>
              </a:rPr>
              <a:t>3</a:t>
            </a:r>
            <a:r>
              <a:rPr lang="zh-CN" altLang="en-US" sz="2000" dirty="0" smtClean="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ICT</a:t>
            </a:r>
            <a:r>
              <a:rPr lang="zh-CN" altLang="en-US" sz="2000" dirty="0">
                <a:latin typeface="微软雅黑" panose="020B0503020204020204" pitchFamily="34" charset="-122"/>
                <a:ea typeface="微软雅黑" panose="020B0503020204020204" pitchFamily="34" charset="-122"/>
              </a:rPr>
              <a:t>教育资源多少与学生有高</a:t>
            </a:r>
            <a:r>
              <a:rPr lang="zh-CN" altLang="en-US" sz="2000" dirty="0" smtClean="0">
                <a:latin typeface="微软雅黑" panose="020B0503020204020204" pitchFamily="34" charset="-122"/>
                <a:ea typeface="微软雅黑" panose="020B0503020204020204" pitchFamily="34" charset="-122"/>
              </a:rPr>
              <a:t>相关；</a:t>
            </a:r>
            <a:r>
              <a:rPr lang="en-US" altLang="zh-CN" sz="2000" dirty="0" smtClean="0">
                <a:latin typeface="微软雅黑" panose="020B0503020204020204" pitchFamily="34" charset="-122"/>
                <a:ea typeface="微软雅黑" panose="020B0503020204020204" pitchFamily="34" charset="-122"/>
              </a:rPr>
              <a:t>4</a:t>
            </a:r>
            <a:r>
              <a:rPr lang="zh-CN" altLang="en-US" sz="2000" dirty="0" smtClean="0">
                <a:latin typeface="微软雅黑" panose="020B0503020204020204" pitchFamily="34" charset="-122"/>
                <a:ea typeface="微软雅黑" panose="020B0503020204020204" pitchFamily="34" charset="-122"/>
              </a:rPr>
              <a:t>）教师是否要求学生运用信息技术与学生有高相关；</a:t>
            </a:r>
            <a:endParaRPr lang="en-US" altLang="zh-CN" sz="2000" dirty="0" smtClean="0">
              <a:latin typeface="微软雅黑" panose="020B0503020204020204" pitchFamily="34" charset="-122"/>
              <a:ea typeface="微软雅黑" panose="020B0503020204020204" pitchFamily="34" charset="-122"/>
            </a:endParaRPr>
          </a:p>
          <a:p>
            <a:pPr marL="342900" indent="-342900">
              <a:lnSpc>
                <a:spcPts val="3000"/>
              </a:lnSpc>
              <a:spcBef>
                <a:spcPts val="600"/>
              </a:spcBef>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T</a:t>
            </a:r>
            <a:r>
              <a:rPr lang="en-US" altLang="zh-CN" sz="2000" dirty="0" smtClean="0">
                <a:latin typeface="微软雅黑" panose="020B0503020204020204" pitchFamily="34" charset="-122"/>
                <a:ea typeface="微软雅黑" panose="020B0503020204020204" pitchFamily="34" charset="-122"/>
              </a:rPr>
              <a:t>ALIS</a:t>
            </a:r>
            <a:r>
              <a:rPr lang="zh-CN" altLang="en-US" sz="2000" dirty="0" smtClean="0">
                <a:latin typeface="微软雅黑" panose="020B0503020204020204" pitchFamily="34" charset="-122"/>
                <a:ea typeface="微软雅黑" panose="020B0503020204020204" pitchFamily="34" charset="-122"/>
              </a:rPr>
              <a:t>国际调查也显示：上海教师在回答“每                                                        周是否让学生用信息技术完成一项学习任务或                                                                                           者做作业”，国际平均值为</a:t>
            </a:r>
            <a:r>
              <a:rPr lang="en-US" altLang="zh-CN" sz="2000" dirty="0" smtClean="0">
                <a:latin typeface="微软雅黑" panose="020B0503020204020204" pitchFamily="34" charset="-122"/>
                <a:ea typeface="微软雅黑" panose="020B0503020204020204" pitchFamily="34" charset="-122"/>
              </a:rPr>
              <a:t>38</a:t>
            </a:r>
            <a:r>
              <a:rPr lang="en-US" altLang="zh-CN" sz="2000" dirty="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rPr>
              <a:t>，而上海教                                                 师给出的肯定回答仅有</a:t>
            </a:r>
            <a:r>
              <a:rPr lang="en-US" altLang="zh-CN" sz="2000" dirty="0" smtClean="0">
                <a:latin typeface="微软雅黑" panose="020B0503020204020204" pitchFamily="34" charset="-122"/>
                <a:ea typeface="微软雅黑" panose="020B0503020204020204" pitchFamily="34" charset="-122"/>
              </a:rPr>
              <a:t>15.0%</a:t>
            </a:r>
            <a:r>
              <a:rPr lang="zh-CN" altLang="en-US" sz="2000" dirty="0" smtClean="0">
                <a:latin typeface="微软雅黑" panose="020B0503020204020204" pitchFamily="34" charset="-122"/>
                <a:ea typeface="微软雅黑" panose="020B0503020204020204" pitchFamily="34" charset="-122"/>
              </a:rPr>
              <a:t>，两者之间存在                                                 极为显著的差异。</a:t>
            </a:r>
            <a:endParaRPr lang="zh-CN" altLang="en-US" sz="20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rotWithShape="1">
          <a:blip r:embed="rId2">
            <a:extLst>
              <a:ext uri="{28A0092B-C50C-407E-A947-70E740481C1C}">
                <a14:useLocalDpi xmlns:a14="http://schemas.microsoft.com/office/drawing/2010/main" xmlns="" val="0"/>
              </a:ext>
            </a:extLst>
          </a:blip>
          <a:srcRect l="42120" t="10101" r="2719" b="36350"/>
          <a:stretch/>
        </p:blipFill>
        <p:spPr>
          <a:xfrm>
            <a:off x="6084168" y="4711772"/>
            <a:ext cx="2664296" cy="1941130"/>
          </a:xfrm>
          <a:prstGeom prst="rect">
            <a:avLst/>
          </a:prstGeom>
        </p:spPr>
      </p:pic>
    </p:spTree>
    <p:extLst>
      <p:ext uri="{BB962C8B-B14F-4D97-AF65-F5344CB8AC3E}">
        <p14:creationId xmlns:p14="http://schemas.microsoft.com/office/powerpoint/2010/main" xmlns="" val="3205049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xmlns="" val="3102223433"/>
              </p:ext>
            </p:extLst>
          </p:nvPr>
        </p:nvGraphicFramePr>
        <p:xfrm>
          <a:off x="402670" y="1524000"/>
          <a:ext cx="8229600" cy="4978400"/>
        </p:xfrm>
        <a:graphic>
          <a:graphicData uri="http://schemas.openxmlformats.org/drawingml/2006/table">
            <a:tbl>
              <a:tblPr firstRow="1" firstCol="1" bandRow="1">
                <a:tableStyleId>{5C22544A-7EE6-4342-B048-85BDC9FD1C3A}</a:tableStyleId>
              </a:tblPr>
              <a:tblGrid>
                <a:gridCol w="2743200"/>
                <a:gridCol w="2743200"/>
                <a:gridCol w="2743200"/>
              </a:tblGrid>
              <a:tr h="355600">
                <a:tc>
                  <a:txBody>
                    <a:bodyPr/>
                    <a:lstStyle/>
                    <a:p>
                      <a:pPr marL="432000" algn="l">
                        <a:lnSpc>
                          <a:spcPts val="2600"/>
                        </a:lnSpc>
                        <a:spcAft>
                          <a:spcPts val="0"/>
                        </a:spcAft>
                      </a:pPr>
                      <a:r>
                        <a:rPr lang="zh-CN" altLang="en-US" sz="2000" kern="100" dirty="0" smtClean="0">
                          <a:effectLst/>
                          <a:latin typeface="Calibri" panose="020F0502020204030204" pitchFamily="34" charset="0"/>
                          <a:ea typeface="宋体" panose="02010600030101010101" pitchFamily="2" charset="-122"/>
                          <a:cs typeface="Times New Roman" panose="02020603050405020304" pitchFamily="18" charset="0"/>
                        </a:rPr>
                        <a:t>国家（地区）</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600"/>
                        </a:lnSpc>
                        <a:spcAft>
                          <a:spcPts val="0"/>
                        </a:spcAft>
                      </a:pPr>
                      <a:r>
                        <a:rPr lang="zh-CN" altLang="en-US" sz="1800" kern="100" dirty="0" smtClean="0">
                          <a:effectLst/>
                          <a:latin typeface="Calibri" panose="020F0502020204030204" pitchFamily="34" charset="0"/>
                          <a:ea typeface="宋体" panose="02010600030101010101" pitchFamily="2" charset="-122"/>
                          <a:cs typeface="Times New Roman" panose="02020603050405020304" pitchFamily="18" charset="0"/>
                        </a:rPr>
                        <a:t>纸笔测试</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600"/>
                        </a:lnSpc>
                        <a:spcAft>
                          <a:spcPts val="0"/>
                        </a:spcAft>
                      </a:pPr>
                      <a:r>
                        <a:rPr lang="zh-CN" altLang="en-US" sz="1800" kern="100" dirty="0" smtClean="0">
                          <a:effectLst/>
                          <a:latin typeface="Calibri" panose="020F0502020204030204" pitchFamily="34" charset="0"/>
                          <a:ea typeface="宋体" panose="02010600030101010101" pitchFamily="2" charset="-122"/>
                          <a:cs typeface="Times New Roman" panose="02020603050405020304" pitchFamily="18" charset="0"/>
                        </a:rPr>
                        <a:t>计算机测试</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171450">
                <a:tc>
                  <a:txBody>
                    <a:bodyPr/>
                    <a:lstStyle/>
                    <a:p>
                      <a:pPr marL="432000" algn="l">
                        <a:lnSpc>
                          <a:spcPts val="2600"/>
                        </a:lnSpc>
                        <a:spcAft>
                          <a:spcPts val="0"/>
                        </a:spcAft>
                      </a:pPr>
                      <a:r>
                        <a:rPr lang="zh-CN" sz="1800" kern="0" dirty="0">
                          <a:effectLst/>
                        </a:rPr>
                        <a:t>新加坡</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600"/>
                        </a:lnSpc>
                        <a:spcAft>
                          <a:spcPts val="0"/>
                        </a:spcAft>
                      </a:pPr>
                      <a:r>
                        <a:rPr lang="en-US" altLang="zh-CN" sz="2000" kern="100" dirty="0" smtClean="0">
                          <a:effectLst/>
                          <a:latin typeface="Calibri" panose="020F0502020204030204" pitchFamily="34" charset="0"/>
                          <a:ea typeface="宋体" panose="02010600030101010101" pitchFamily="2" charset="-122"/>
                          <a:cs typeface="Times New Roman" panose="02020603050405020304" pitchFamily="18" charset="0"/>
                        </a:rPr>
                        <a:t>573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600"/>
                        </a:lnSpc>
                        <a:spcAft>
                          <a:spcPts val="0"/>
                        </a:spcAft>
                      </a:pPr>
                      <a:r>
                        <a:rPr lang="en-US" sz="2000" kern="0" dirty="0">
                          <a:solidFill>
                            <a:srgbClr val="000000"/>
                          </a:solidFill>
                          <a:effectLst/>
                          <a:latin typeface="Arial" panose="020B0604020202020204" pitchFamily="34" charset="0"/>
                          <a:ea typeface="宋体" panose="02010600030101010101" pitchFamily="2" charset="-122"/>
                          <a:cs typeface="Times New Roman" panose="02020603050405020304" pitchFamily="18" charset="0"/>
                        </a:rPr>
                        <a:t>566</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r>
              <a:tr h="171450">
                <a:tc>
                  <a:txBody>
                    <a:bodyPr/>
                    <a:lstStyle/>
                    <a:p>
                      <a:pPr marL="432000" algn="l">
                        <a:lnSpc>
                          <a:spcPts val="2600"/>
                        </a:lnSpc>
                        <a:spcAft>
                          <a:spcPts val="0"/>
                        </a:spcAft>
                      </a:pPr>
                      <a:r>
                        <a:rPr lang="zh-CN" sz="1800" kern="0" dirty="0">
                          <a:effectLst/>
                        </a:rPr>
                        <a:t>韩国</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600"/>
                        </a:lnSpc>
                        <a:spcAft>
                          <a:spcPts val="0"/>
                        </a:spcAft>
                      </a:pPr>
                      <a:r>
                        <a:rPr lang="en-US" altLang="zh-CN" sz="20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554</a:t>
                      </a:r>
                      <a:endParaRPr lang="zh-CN" sz="20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600"/>
                        </a:lnSpc>
                        <a:spcAft>
                          <a:spcPts val="0"/>
                        </a:spcAft>
                      </a:pPr>
                      <a:r>
                        <a:rPr lang="en-US" sz="2000" kern="0" dirty="0">
                          <a:solidFill>
                            <a:srgbClr val="000000"/>
                          </a:solidFill>
                          <a:effectLst/>
                          <a:latin typeface="Arial" panose="020B0604020202020204" pitchFamily="34" charset="0"/>
                          <a:ea typeface="宋体" panose="02010600030101010101" pitchFamily="2" charset="-122"/>
                          <a:cs typeface="Times New Roman" panose="02020603050405020304" pitchFamily="18" charset="0"/>
                        </a:rPr>
                        <a:t>562</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r>
              <a:tr h="171450">
                <a:tc>
                  <a:txBody>
                    <a:bodyPr/>
                    <a:lstStyle/>
                    <a:p>
                      <a:pPr marL="432000" algn="l">
                        <a:lnSpc>
                          <a:spcPts val="2600"/>
                        </a:lnSpc>
                        <a:spcAft>
                          <a:spcPts val="0"/>
                        </a:spcAft>
                      </a:pPr>
                      <a:r>
                        <a:rPr lang="zh-CN" sz="1800" kern="0" dirty="0">
                          <a:effectLst/>
                        </a:rPr>
                        <a:t>中国香港</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600"/>
                        </a:lnSpc>
                        <a:spcAft>
                          <a:spcPts val="0"/>
                        </a:spcAft>
                      </a:pPr>
                      <a:r>
                        <a:rPr lang="en-US" altLang="zh-CN" sz="2000" kern="100" dirty="0" smtClean="0">
                          <a:effectLst/>
                          <a:latin typeface="Calibri" panose="020F0502020204030204" pitchFamily="34" charset="0"/>
                          <a:ea typeface="宋体" panose="02010600030101010101" pitchFamily="2" charset="-122"/>
                          <a:cs typeface="Times New Roman" panose="02020603050405020304" pitchFamily="18" charset="0"/>
                        </a:rPr>
                        <a:t>561</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600"/>
                        </a:lnSpc>
                        <a:spcAft>
                          <a:spcPts val="0"/>
                        </a:spcAft>
                      </a:pPr>
                      <a:r>
                        <a:rPr lang="en-US" sz="2000" kern="0" dirty="0">
                          <a:solidFill>
                            <a:srgbClr val="000000"/>
                          </a:solidFill>
                          <a:effectLst/>
                          <a:latin typeface="Arial" panose="020B0604020202020204" pitchFamily="34" charset="0"/>
                          <a:ea typeface="宋体" panose="02010600030101010101" pitchFamily="2" charset="-122"/>
                          <a:cs typeface="Times New Roman" panose="02020603050405020304" pitchFamily="18" charset="0"/>
                        </a:rPr>
                        <a:t>553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r>
              <a:tr h="171450">
                <a:tc>
                  <a:txBody>
                    <a:bodyPr/>
                    <a:lstStyle/>
                    <a:p>
                      <a:pPr marL="432000" algn="l">
                        <a:lnSpc>
                          <a:spcPts val="2600"/>
                        </a:lnSpc>
                        <a:spcAft>
                          <a:spcPts val="0"/>
                        </a:spcAft>
                      </a:pPr>
                      <a:r>
                        <a:rPr lang="zh-CN" sz="1800" kern="0" dirty="0">
                          <a:effectLst/>
                        </a:rPr>
                        <a:t>日本</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600"/>
                        </a:lnSpc>
                        <a:spcAft>
                          <a:spcPts val="0"/>
                        </a:spcAft>
                      </a:pPr>
                      <a:r>
                        <a:rPr lang="en-US" altLang="zh-CN" sz="20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536</a:t>
                      </a:r>
                      <a:endParaRPr lang="zh-CN" sz="20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600"/>
                        </a:lnSpc>
                        <a:spcAft>
                          <a:spcPts val="0"/>
                        </a:spcAft>
                      </a:pPr>
                      <a:r>
                        <a:rPr lang="en-US" sz="2000" kern="0" dirty="0">
                          <a:solidFill>
                            <a:srgbClr val="000000"/>
                          </a:solidFill>
                          <a:effectLst/>
                          <a:latin typeface="Arial" panose="020B0604020202020204" pitchFamily="34" charset="0"/>
                          <a:ea typeface="宋体" panose="02010600030101010101" pitchFamily="2" charset="-122"/>
                          <a:cs typeface="Times New Roman" panose="02020603050405020304" pitchFamily="18" charset="0"/>
                        </a:rPr>
                        <a:t>550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r>
              <a:tr h="171450">
                <a:tc>
                  <a:txBody>
                    <a:bodyPr/>
                    <a:lstStyle/>
                    <a:p>
                      <a:pPr marL="432000" algn="l">
                        <a:lnSpc>
                          <a:spcPts val="2600"/>
                        </a:lnSpc>
                        <a:spcAft>
                          <a:spcPts val="0"/>
                        </a:spcAft>
                      </a:pPr>
                      <a:r>
                        <a:rPr lang="zh-CN" sz="1800" kern="0" dirty="0">
                          <a:effectLst/>
                        </a:rPr>
                        <a:t>加拿大</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600"/>
                        </a:lnSpc>
                        <a:spcAft>
                          <a:spcPts val="0"/>
                        </a:spcAft>
                      </a:pPr>
                      <a:r>
                        <a:rPr lang="en-US" altLang="zh-CN" sz="20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517</a:t>
                      </a:r>
                      <a:endParaRPr lang="zh-CN" sz="20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600"/>
                        </a:lnSpc>
                        <a:spcAft>
                          <a:spcPts val="0"/>
                        </a:spcAft>
                      </a:pPr>
                      <a:r>
                        <a:rPr lang="en-US" sz="2000" kern="0" dirty="0">
                          <a:solidFill>
                            <a:srgbClr val="000000"/>
                          </a:solidFill>
                          <a:effectLst/>
                          <a:latin typeface="Arial" panose="020B0604020202020204" pitchFamily="34" charset="0"/>
                          <a:ea typeface="宋体" panose="02010600030101010101" pitchFamily="2" charset="-122"/>
                          <a:cs typeface="Times New Roman" panose="02020603050405020304" pitchFamily="18" charset="0"/>
                        </a:rPr>
                        <a:t>543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r>
              <a:tr h="171450">
                <a:tc>
                  <a:txBody>
                    <a:bodyPr/>
                    <a:lstStyle/>
                    <a:p>
                      <a:pPr marL="432000" algn="l">
                        <a:lnSpc>
                          <a:spcPts val="2600"/>
                        </a:lnSpc>
                        <a:spcAft>
                          <a:spcPts val="0"/>
                        </a:spcAft>
                      </a:pPr>
                      <a:r>
                        <a:rPr lang="zh-CN" sz="1800" i="1" kern="0" dirty="0">
                          <a:effectLst/>
                        </a:rPr>
                        <a:t>中国上海</a:t>
                      </a:r>
                      <a:endParaRPr lang="zh-CN" sz="1800" i="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600"/>
                        </a:lnSpc>
                        <a:spcAft>
                          <a:spcPts val="0"/>
                        </a:spcAft>
                      </a:pPr>
                      <a:r>
                        <a:rPr lang="en-US" altLang="zh-CN" sz="2000" i="1" kern="100" dirty="0" smtClean="0">
                          <a:effectLst/>
                          <a:latin typeface="Calibri" panose="020F0502020204030204" pitchFamily="34" charset="0"/>
                          <a:ea typeface="宋体" panose="02010600030101010101" pitchFamily="2" charset="-122"/>
                          <a:cs typeface="Times New Roman" panose="02020603050405020304" pitchFamily="18" charset="0"/>
                        </a:rPr>
                        <a:t>613</a:t>
                      </a:r>
                      <a:endParaRPr lang="zh-CN" sz="2000" i="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600"/>
                        </a:lnSpc>
                        <a:spcAft>
                          <a:spcPts val="0"/>
                        </a:spcAft>
                      </a:pPr>
                      <a:r>
                        <a:rPr lang="en-US" sz="2000" i="1" kern="0" dirty="0">
                          <a:solidFill>
                            <a:srgbClr val="000000"/>
                          </a:solidFill>
                          <a:effectLst/>
                          <a:latin typeface="Arial" panose="020B0604020202020204" pitchFamily="34" charset="0"/>
                          <a:ea typeface="宋体" panose="02010600030101010101" pitchFamily="2" charset="-122"/>
                          <a:cs typeface="Times New Roman" panose="02020603050405020304" pitchFamily="18" charset="0"/>
                        </a:rPr>
                        <a:t>539</a:t>
                      </a:r>
                      <a:endParaRPr lang="zh-CN" sz="2000" i="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r>
              <a:tr h="171450">
                <a:tc>
                  <a:txBody>
                    <a:bodyPr/>
                    <a:lstStyle/>
                    <a:p>
                      <a:pPr marL="432000" algn="l">
                        <a:lnSpc>
                          <a:spcPts val="2600"/>
                        </a:lnSpc>
                        <a:spcAft>
                          <a:spcPts val="0"/>
                        </a:spcAft>
                      </a:pPr>
                      <a:r>
                        <a:rPr lang="zh-CN" sz="1800" kern="0" dirty="0">
                          <a:effectLst/>
                        </a:rPr>
                        <a:t>爱沙尼亚</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600"/>
                        </a:lnSpc>
                        <a:spcAft>
                          <a:spcPts val="0"/>
                        </a:spcAft>
                      </a:pPr>
                      <a:r>
                        <a:rPr lang="en-US" altLang="zh-CN" sz="20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520</a:t>
                      </a:r>
                      <a:endParaRPr lang="zh-CN" sz="20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600"/>
                        </a:lnSpc>
                        <a:spcAft>
                          <a:spcPts val="0"/>
                        </a:spcAft>
                      </a:pPr>
                      <a:r>
                        <a:rPr lang="en-US" sz="2000" kern="0" dirty="0">
                          <a:solidFill>
                            <a:srgbClr val="000000"/>
                          </a:solidFill>
                          <a:effectLst/>
                          <a:latin typeface="Arial" panose="020B0604020202020204" pitchFamily="34" charset="0"/>
                          <a:ea typeface="宋体" panose="02010600030101010101" pitchFamily="2" charset="-122"/>
                          <a:cs typeface="Times New Roman" panose="02020603050405020304" pitchFamily="18" charset="0"/>
                        </a:rPr>
                        <a:t>537</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r>
              <a:tr h="171450">
                <a:tc>
                  <a:txBody>
                    <a:bodyPr/>
                    <a:lstStyle/>
                    <a:p>
                      <a:pPr marL="432000" algn="l">
                        <a:lnSpc>
                          <a:spcPts val="2600"/>
                        </a:lnSpc>
                        <a:spcAft>
                          <a:spcPts val="0"/>
                        </a:spcAft>
                      </a:pPr>
                      <a:r>
                        <a:rPr lang="zh-CN" sz="1800" kern="0" dirty="0">
                          <a:effectLst/>
                        </a:rPr>
                        <a:t>澳大利亚</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600"/>
                        </a:lnSpc>
                        <a:spcAft>
                          <a:spcPts val="0"/>
                        </a:spcAft>
                      </a:pPr>
                      <a:r>
                        <a:rPr lang="en-US" altLang="zh-CN" sz="20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509</a:t>
                      </a:r>
                      <a:endParaRPr lang="zh-CN" sz="20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600"/>
                        </a:lnSpc>
                        <a:spcAft>
                          <a:spcPts val="0"/>
                        </a:spcAft>
                      </a:pPr>
                      <a:r>
                        <a:rPr lang="en-US" sz="2000" kern="0" dirty="0">
                          <a:solidFill>
                            <a:srgbClr val="000000"/>
                          </a:solidFill>
                          <a:effectLst/>
                          <a:latin typeface="Arial" panose="020B0604020202020204" pitchFamily="34" charset="0"/>
                          <a:ea typeface="宋体" panose="02010600030101010101" pitchFamily="2" charset="-122"/>
                          <a:cs typeface="Times New Roman" panose="02020603050405020304" pitchFamily="18" charset="0"/>
                        </a:rPr>
                        <a:t>523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r>
              <a:tr h="171450">
                <a:tc>
                  <a:txBody>
                    <a:bodyPr/>
                    <a:lstStyle/>
                    <a:p>
                      <a:pPr marL="432000" algn="l">
                        <a:lnSpc>
                          <a:spcPts val="2600"/>
                        </a:lnSpc>
                        <a:spcAft>
                          <a:spcPts val="0"/>
                        </a:spcAft>
                      </a:pPr>
                      <a:r>
                        <a:rPr lang="zh-CN" sz="1800" kern="0" dirty="0">
                          <a:effectLst/>
                        </a:rPr>
                        <a:t>爱尔兰</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600"/>
                        </a:lnSpc>
                        <a:spcAft>
                          <a:spcPts val="0"/>
                        </a:spcAft>
                      </a:pPr>
                      <a:r>
                        <a:rPr lang="en-US" altLang="zh-CN" sz="20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506</a:t>
                      </a:r>
                      <a:endParaRPr lang="zh-CN" sz="20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600"/>
                        </a:lnSpc>
                        <a:spcAft>
                          <a:spcPts val="0"/>
                        </a:spcAft>
                      </a:pPr>
                      <a:r>
                        <a:rPr lang="en-US" sz="2000" kern="0" dirty="0">
                          <a:solidFill>
                            <a:srgbClr val="000000"/>
                          </a:solidFill>
                          <a:effectLst/>
                          <a:latin typeface="Arial" panose="020B0604020202020204" pitchFamily="34" charset="0"/>
                          <a:ea typeface="宋体" panose="02010600030101010101" pitchFamily="2" charset="-122"/>
                          <a:cs typeface="Times New Roman" panose="02020603050405020304" pitchFamily="18" charset="0"/>
                        </a:rPr>
                        <a:t>516</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r>
              <a:tr h="171450">
                <a:tc>
                  <a:txBody>
                    <a:bodyPr/>
                    <a:lstStyle/>
                    <a:p>
                      <a:pPr marL="432000" algn="l">
                        <a:lnSpc>
                          <a:spcPts val="2600"/>
                        </a:lnSpc>
                        <a:spcAft>
                          <a:spcPts val="0"/>
                        </a:spcAft>
                      </a:pPr>
                      <a:r>
                        <a:rPr lang="zh-CN" sz="1800" kern="0" dirty="0">
                          <a:effectLst/>
                        </a:rPr>
                        <a:t>中国台北</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600"/>
                        </a:lnSpc>
                        <a:spcAft>
                          <a:spcPts val="0"/>
                        </a:spcAft>
                      </a:pPr>
                      <a:r>
                        <a:rPr lang="en-US" altLang="zh-CN" sz="2000" kern="100" dirty="0" smtClean="0">
                          <a:effectLst/>
                          <a:latin typeface="Calibri" panose="020F0502020204030204" pitchFamily="34" charset="0"/>
                          <a:ea typeface="宋体" panose="02010600030101010101" pitchFamily="2" charset="-122"/>
                          <a:cs typeface="Times New Roman" panose="02020603050405020304" pitchFamily="18" charset="0"/>
                        </a:rPr>
                        <a:t>560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600"/>
                        </a:lnSpc>
                        <a:spcAft>
                          <a:spcPts val="0"/>
                        </a:spcAft>
                      </a:pPr>
                      <a:r>
                        <a:rPr lang="en-US" sz="2000" kern="0" dirty="0">
                          <a:solidFill>
                            <a:srgbClr val="000000"/>
                          </a:solidFill>
                          <a:effectLst/>
                          <a:latin typeface="Arial" panose="020B0604020202020204" pitchFamily="34" charset="0"/>
                          <a:ea typeface="宋体" panose="02010600030101010101" pitchFamily="2" charset="-122"/>
                          <a:cs typeface="Times New Roman" panose="02020603050405020304" pitchFamily="18" charset="0"/>
                        </a:rPr>
                        <a:t>512</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r>
              <a:tr h="171450">
                <a:tc>
                  <a:txBody>
                    <a:bodyPr/>
                    <a:lstStyle/>
                    <a:p>
                      <a:pPr marL="432000" algn="l">
                        <a:lnSpc>
                          <a:spcPts val="2600"/>
                        </a:lnSpc>
                        <a:spcAft>
                          <a:spcPts val="0"/>
                        </a:spcAft>
                      </a:pPr>
                      <a:r>
                        <a:rPr lang="zh-CN" sz="1800" kern="0" dirty="0">
                          <a:effectLst/>
                        </a:rPr>
                        <a:t>中国澳门</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600"/>
                        </a:lnSpc>
                        <a:spcAft>
                          <a:spcPts val="0"/>
                        </a:spcAft>
                      </a:pPr>
                      <a:r>
                        <a:rPr lang="en-US" altLang="zh-CN" sz="2000" kern="100" dirty="0" smtClean="0">
                          <a:effectLst/>
                          <a:latin typeface="Calibri" panose="020F0502020204030204" pitchFamily="34" charset="0"/>
                          <a:ea typeface="宋体" panose="02010600030101010101" pitchFamily="2" charset="-122"/>
                          <a:cs typeface="Times New Roman" panose="02020603050405020304" pitchFamily="18" charset="0"/>
                        </a:rPr>
                        <a:t>538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600"/>
                        </a:lnSpc>
                        <a:spcAft>
                          <a:spcPts val="0"/>
                        </a:spcAft>
                      </a:pPr>
                      <a:r>
                        <a:rPr lang="en-US" sz="2000" kern="0" dirty="0">
                          <a:solidFill>
                            <a:srgbClr val="000000"/>
                          </a:solidFill>
                          <a:effectLst/>
                          <a:latin typeface="Arial" panose="020B0604020202020204" pitchFamily="34" charset="0"/>
                          <a:ea typeface="宋体" panose="02010600030101010101" pitchFamily="2" charset="-122"/>
                          <a:cs typeface="Times New Roman" panose="02020603050405020304" pitchFamily="18" charset="0"/>
                        </a:rPr>
                        <a:t>509</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r>
              <a:tr h="171450">
                <a:tc>
                  <a:txBody>
                    <a:bodyPr/>
                    <a:lstStyle/>
                    <a:p>
                      <a:pPr marL="432000" algn="l">
                        <a:lnSpc>
                          <a:spcPts val="2600"/>
                        </a:lnSpc>
                        <a:spcAft>
                          <a:spcPts val="0"/>
                        </a:spcAft>
                      </a:pPr>
                      <a:r>
                        <a:rPr lang="zh-CN" sz="1800" kern="0" dirty="0">
                          <a:effectLst/>
                        </a:rPr>
                        <a:t>美国</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600"/>
                        </a:lnSpc>
                        <a:spcAft>
                          <a:spcPts val="0"/>
                        </a:spcAft>
                      </a:pPr>
                      <a:r>
                        <a:rPr lang="en-US" altLang="zh-CN" sz="20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492</a:t>
                      </a:r>
                      <a:endParaRPr lang="zh-CN" sz="20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600"/>
                        </a:lnSpc>
                        <a:spcAft>
                          <a:spcPts val="0"/>
                        </a:spcAft>
                      </a:pPr>
                      <a:r>
                        <a:rPr lang="en-US" sz="2000" kern="0" dirty="0">
                          <a:solidFill>
                            <a:srgbClr val="000000"/>
                          </a:solidFill>
                          <a:effectLst/>
                          <a:latin typeface="Arial" panose="020B0604020202020204" pitchFamily="34" charset="0"/>
                          <a:ea typeface="宋体" panose="02010600030101010101" pitchFamily="2" charset="-122"/>
                          <a:cs typeface="Times New Roman" panose="02020603050405020304" pitchFamily="18" charset="0"/>
                        </a:rPr>
                        <a:t>508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r>
              <a:tr h="171450">
                <a:tc>
                  <a:txBody>
                    <a:bodyPr/>
                    <a:lstStyle/>
                    <a:p>
                      <a:pPr marL="432000" algn="l">
                        <a:lnSpc>
                          <a:spcPts val="2600"/>
                        </a:lnSpc>
                        <a:spcAft>
                          <a:spcPts val="0"/>
                        </a:spcAft>
                      </a:pPr>
                      <a:r>
                        <a:rPr lang="zh-CN" sz="1800" kern="0" dirty="0">
                          <a:effectLst/>
                        </a:rPr>
                        <a:t>法国</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600"/>
                        </a:lnSpc>
                        <a:spcAft>
                          <a:spcPts val="0"/>
                        </a:spcAft>
                      </a:pPr>
                      <a:r>
                        <a:rPr lang="en-US" altLang="zh-CN" sz="20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498</a:t>
                      </a:r>
                      <a:endParaRPr lang="zh-CN" sz="20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600"/>
                        </a:lnSpc>
                        <a:spcAft>
                          <a:spcPts val="0"/>
                        </a:spcAft>
                      </a:pPr>
                      <a:r>
                        <a:rPr lang="en-US" sz="2000" kern="0" dirty="0">
                          <a:solidFill>
                            <a:srgbClr val="000000"/>
                          </a:solidFill>
                          <a:effectLst/>
                          <a:latin typeface="Arial" panose="020B0604020202020204" pitchFamily="34" charset="0"/>
                          <a:ea typeface="宋体" panose="02010600030101010101" pitchFamily="2" charset="-122"/>
                          <a:cs typeface="Times New Roman" panose="02020603050405020304" pitchFamily="18" charset="0"/>
                        </a:rPr>
                        <a:t>508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r>
              <a:tr h="171450">
                <a:tc>
                  <a:txBody>
                    <a:bodyPr/>
                    <a:lstStyle/>
                    <a:p>
                      <a:pPr marL="432000" algn="l">
                        <a:lnSpc>
                          <a:spcPts val="2600"/>
                        </a:lnSpc>
                        <a:spcAft>
                          <a:spcPts val="0"/>
                        </a:spcAft>
                      </a:pPr>
                      <a:r>
                        <a:rPr lang="en-US" sz="1800" kern="0" dirty="0">
                          <a:effectLst/>
                        </a:rPr>
                        <a:t>OECD</a:t>
                      </a:r>
                      <a:r>
                        <a:rPr lang="zh-CN" sz="1800" kern="0" dirty="0">
                          <a:effectLst/>
                        </a:rPr>
                        <a:t>平均</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600"/>
                        </a:lnSpc>
                        <a:spcAft>
                          <a:spcPts val="0"/>
                        </a:spcAft>
                      </a:pPr>
                      <a:r>
                        <a:rPr lang="en-US" altLang="zh-CN" sz="20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494</a:t>
                      </a:r>
                      <a:endParaRPr lang="zh-CN" sz="20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600"/>
                        </a:lnSpc>
                        <a:spcAft>
                          <a:spcPts val="0"/>
                        </a:spcAft>
                      </a:pPr>
                      <a:r>
                        <a:rPr lang="en-US" altLang="zh-CN" sz="2000" b="1" kern="100" dirty="0" smtClean="0">
                          <a:effectLst/>
                          <a:latin typeface="Calibri" panose="020F0502020204030204" pitchFamily="34" charset="0"/>
                          <a:ea typeface="宋体" panose="02010600030101010101" pitchFamily="2" charset="-122"/>
                          <a:cs typeface="Times New Roman" panose="02020603050405020304" pitchFamily="18" charset="0"/>
                        </a:rPr>
                        <a:t> </a:t>
                      </a:r>
                      <a:r>
                        <a:rPr lang="en-US" altLang="zh-CN" sz="2000" b="0" kern="100" dirty="0" smtClean="0">
                          <a:effectLst/>
                          <a:latin typeface="Arial" panose="020B0604020202020204" pitchFamily="34" charset="0"/>
                          <a:ea typeface="宋体" panose="02010600030101010101" pitchFamily="2" charset="-122"/>
                          <a:cs typeface="Arial" panose="020B0604020202020204" pitchFamily="34" charset="0"/>
                        </a:rPr>
                        <a:t>497</a:t>
                      </a:r>
                      <a:endParaRPr lang="zh-CN" sz="2000" b="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r>
            </a:tbl>
          </a:graphicData>
        </a:graphic>
      </p:graphicFrame>
      <p:sp>
        <p:nvSpPr>
          <p:cNvPr id="3" name="평행 사변형 11"/>
          <p:cNvSpPr/>
          <p:nvPr/>
        </p:nvSpPr>
        <p:spPr>
          <a:xfrm>
            <a:off x="-108790" y="0"/>
            <a:ext cx="9252520" cy="859240"/>
          </a:xfrm>
          <a:prstGeom prst="parallelogram">
            <a:avLst>
              <a:gd name="adj" fmla="val 79101"/>
            </a:avLst>
          </a:prstGeom>
          <a:solidFill>
            <a:srgbClr val="9C3B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b="1" dirty="0">
                <a:latin typeface="黑体" panose="02010609060101010101" pitchFamily="49" charset="-122"/>
                <a:ea typeface="黑体" panose="02010609060101010101" pitchFamily="49" charset="-122"/>
              </a:rPr>
              <a:t>个人</a:t>
            </a:r>
            <a:r>
              <a:rPr lang="zh-CN" altLang="en-US" sz="3600" b="1" dirty="0" smtClean="0">
                <a:latin typeface="黑体" panose="02010609060101010101" pitchFamily="49" charset="-122"/>
                <a:ea typeface="黑体" panose="02010609060101010101" pitchFamily="49" charset="-122"/>
              </a:rPr>
              <a:t>愿望：提升教师的五大能力</a:t>
            </a:r>
            <a:endParaRPr lang="en-US" altLang="zh-CN" sz="3600" b="1" dirty="0">
              <a:latin typeface="黑体" panose="02010609060101010101" pitchFamily="49" charset="-122"/>
              <a:ea typeface="黑体" panose="02010609060101010101" pitchFamily="49" charset="-122"/>
            </a:endParaRPr>
          </a:p>
        </p:txBody>
      </p:sp>
      <p:sp>
        <p:nvSpPr>
          <p:cNvPr id="4" name="文本框 3"/>
          <p:cNvSpPr txBox="1"/>
          <p:nvPr/>
        </p:nvSpPr>
        <p:spPr>
          <a:xfrm>
            <a:off x="611560" y="980728"/>
            <a:ext cx="7488832" cy="461665"/>
          </a:xfrm>
          <a:prstGeom prst="rect">
            <a:avLst/>
          </a:prstGeom>
          <a:noFill/>
        </p:spPr>
        <p:txBody>
          <a:bodyPr wrap="square" rtlCol="0">
            <a:spAutoFit/>
          </a:bodyPr>
          <a:lstStyle/>
          <a:p>
            <a:pPr marL="285750" indent="-285750">
              <a:buFont typeface="Wingdings" panose="05000000000000000000" pitchFamily="2" charset="2"/>
              <a:buChar char="p"/>
            </a:pPr>
            <a:r>
              <a:rPr lang="en-US" altLang="zh-CN" sz="2400" b="1" dirty="0" smtClean="0">
                <a:latin typeface="微软雅黑" panose="020B0503020204020204" pitchFamily="34" charset="-122"/>
                <a:ea typeface="微软雅黑" panose="020B0503020204020204" pitchFamily="34" charset="-122"/>
              </a:rPr>
              <a:t>PISA 2012</a:t>
            </a:r>
            <a:r>
              <a:rPr lang="zh-CN" altLang="en-US" sz="2400" b="1" dirty="0" smtClean="0">
                <a:latin typeface="微软雅黑" panose="020B0503020204020204" pitchFamily="34" charset="-122"/>
                <a:ea typeface="微软雅黑" panose="020B0503020204020204" pitchFamily="34" charset="-122"/>
              </a:rPr>
              <a:t>数学两种测试的平均成绩比较</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4933734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평행 사변형 11"/>
          <p:cNvSpPr/>
          <p:nvPr/>
        </p:nvSpPr>
        <p:spPr>
          <a:xfrm>
            <a:off x="-108790" y="0"/>
            <a:ext cx="9252520" cy="859240"/>
          </a:xfrm>
          <a:prstGeom prst="parallelogram">
            <a:avLst>
              <a:gd name="adj" fmla="val 79101"/>
            </a:avLst>
          </a:prstGeom>
          <a:solidFill>
            <a:srgbClr val="9C3B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b="1" dirty="0">
                <a:latin typeface="黑体" panose="02010609060101010101" pitchFamily="49" charset="-122"/>
                <a:ea typeface="黑体" panose="02010609060101010101" pitchFamily="49" charset="-122"/>
              </a:rPr>
              <a:t>个人</a:t>
            </a:r>
            <a:r>
              <a:rPr lang="zh-CN" altLang="en-US" sz="3600" b="1" dirty="0" smtClean="0">
                <a:latin typeface="黑体" panose="02010609060101010101" pitchFamily="49" charset="-122"/>
                <a:ea typeface="黑体" panose="02010609060101010101" pitchFamily="49" charset="-122"/>
              </a:rPr>
              <a:t>愿望：提升教师的五大能力</a:t>
            </a:r>
            <a:endParaRPr lang="en-US" altLang="zh-CN" sz="3600" b="1" dirty="0">
              <a:latin typeface="黑体" panose="02010609060101010101" pitchFamily="49" charset="-122"/>
              <a:ea typeface="黑体" panose="02010609060101010101" pitchFamily="49" charset="-122"/>
            </a:endParaRPr>
          </a:p>
        </p:txBody>
      </p:sp>
      <p:sp>
        <p:nvSpPr>
          <p:cNvPr id="3" name="矩形 2"/>
          <p:cNvSpPr/>
          <p:nvPr/>
        </p:nvSpPr>
        <p:spPr>
          <a:xfrm>
            <a:off x="273704" y="993873"/>
            <a:ext cx="8371192" cy="2092881"/>
          </a:xfrm>
          <a:prstGeom prst="rect">
            <a:avLst/>
          </a:prstGeom>
        </p:spPr>
        <p:txBody>
          <a:bodyPr wrap="square">
            <a:spAutoFit/>
          </a:bodyPr>
          <a:lstStyle/>
          <a:p>
            <a:pPr>
              <a:lnSpc>
                <a:spcPts val="3000"/>
              </a:lnSpc>
              <a:spcBef>
                <a:spcPts val="600"/>
              </a:spcBef>
            </a:pPr>
            <a:r>
              <a:rPr lang="zh-CN" altLang="en-US" sz="2400" b="1" dirty="0" smtClean="0">
                <a:latin typeface="微软雅黑" panose="020B0503020204020204" pitchFamily="34" charset="-122"/>
                <a:ea typeface="微软雅黑" panose="020B0503020204020204" pitchFamily="34" charset="-122"/>
              </a:rPr>
              <a:t>五、提升</a:t>
            </a:r>
            <a:r>
              <a:rPr lang="zh-CN" altLang="en-US" sz="2400" b="1" dirty="0">
                <a:latin typeface="微软雅黑" panose="020B0503020204020204" pitchFamily="34" charset="-122"/>
                <a:ea typeface="微软雅黑" panose="020B0503020204020204" pitchFamily="34" charset="-122"/>
              </a:rPr>
              <a:t>广大教师“教”学生</a:t>
            </a:r>
            <a:r>
              <a:rPr lang="zh-CN" altLang="en-US" sz="2400" b="1" dirty="0" smtClean="0">
                <a:latin typeface="微软雅黑" panose="020B0503020204020204" pitchFamily="34" charset="-122"/>
                <a:ea typeface="微软雅黑" panose="020B0503020204020204" pitchFamily="34" charset="-122"/>
              </a:rPr>
              <a:t>运用已学知识与技能</a:t>
            </a:r>
            <a:r>
              <a:rPr lang="zh-CN" altLang="en-US" sz="2400" b="1" dirty="0">
                <a:latin typeface="微软雅黑" panose="020B0503020204020204" pitchFamily="34" charset="-122"/>
                <a:ea typeface="微软雅黑" panose="020B0503020204020204" pitchFamily="34" charset="-122"/>
              </a:rPr>
              <a:t>的</a:t>
            </a:r>
            <a:r>
              <a:rPr lang="zh-CN" altLang="en-US" sz="2400" b="1" dirty="0" smtClean="0">
                <a:latin typeface="微软雅黑" panose="020B0503020204020204" pitchFamily="34" charset="-122"/>
                <a:ea typeface="微软雅黑" panose="020B0503020204020204" pitchFamily="34" charset="-122"/>
              </a:rPr>
              <a:t>能力</a:t>
            </a:r>
            <a:endParaRPr lang="en-US" altLang="zh-CN" sz="2400" b="1" dirty="0" smtClean="0">
              <a:latin typeface="微软雅黑" panose="020B0503020204020204" pitchFamily="34" charset="-122"/>
              <a:ea typeface="微软雅黑" panose="020B0503020204020204" pitchFamily="34" charset="-122"/>
            </a:endParaRPr>
          </a:p>
          <a:p>
            <a:pPr marL="285750" indent="-285750">
              <a:lnSpc>
                <a:spcPts val="3000"/>
              </a:lnSpc>
              <a:spcBef>
                <a:spcPts val="600"/>
              </a:spcBef>
              <a:buFont typeface="Wingdings" panose="05000000000000000000" pitchFamily="2" charset="2"/>
              <a:buChar char="p"/>
            </a:pPr>
            <a:r>
              <a:rPr lang="zh-CN" altLang="en-US" sz="2000" b="1" dirty="0" smtClean="0">
                <a:latin typeface="微软雅黑" panose="020B0503020204020204" pitchFamily="34" charset="-122"/>
                <a:ea typeface="微软雅黑" panose="020B0503020204020204" pitchFamily="34" charset="-122"/>
              </a:rPr>
              <a:t>以</a:t>
            </a:r>
            <a:r>
              <a:rPr lang="en-US" altLang="zh-CN" sz="2000" b="1" dirty="0" smtClean="0">
                <a:latin typeface="微软雅黑" panose="020B0503020204020204" pitchFamily="34" charset="-122"/>
                <a:ea typeface="微软雅黑" panose="020B0503020204020204" pitchFamily="34" charset="-122"/>
              </a:rPr>
              <a:t>PISA</a:t>
            </a:r>
            <a:r>
              <a:rPr lang="zh-CN" altLang="en-US" sz="2000" b="1" dirty="0" smtClean="0">
                <a:latin typeface="微软雅黑" panose="020B0503020204020204" pitchFamily="34" charset="-122"/>
                <a:ea typeface="微软雅黑" panose="020B0503020204020204" pitchFamily="34" charset="-122"/>
              </a:rPr>
              <a:t>为例：</a:t>
            </a:r>
            <a:r>
              <a:rPr lang="en-US" altLang="zh-CN" sz="2000" dirty="0" smtClean="0">
                <a:latin typeface="微软雅黑" panose="020B0503020204020204" pitchFamily="34" charset="-122"/>
                <a:ea typeface="微软雅黑" panose="020B0503020204020204" pitchFamily="34" charset="-122"/>
              </a:rPr>
              <a:t>PISA</a:t>
            </a:r>
            <a:r>
              <a:rPr lang="zh-CN" altLang="en-US" sz="2000" dirty="0" smtClean="0">
                <a:latin typeface="微软雅黑" panose="020B0503020204020204" pitchFamily="34" charset="-122"/>
                <a:ea typeface="微软雅黑" panose="020B0503020204020204" pitchFamily="34" charset="-122"/>
              </a:rPr>
              <a:t>运用的专有词“素养”（</a:t>
            </a:r>
            <a:r>
              <a:rPr lang="en-US" altLang="zh-CN" sz="2000" dirty="0" smtClean="0">
                <a:latin typeface="微软雅黑" panose="020B0503020204020204" pitchFamily="34" charset="-122"/>
                <a:ea typeface="微软雅黑" panose="020B0503020204020204" pitchFamily="34" charset="-122"/>
              </a:rPr>
              <a:t>literacy</a:t>
            </a:r>
            <a:r>
              <a:rPr lang="zh-CN" altLang="en-US" sz="2000" dirty="0" smtClean="0">
                <a:latin typeface="微软雅黑" panose="020B0503020204020204" pitchFamily="34" charset="-122"/>
                <a:ea typeface="微软雅黑" panose="020B0503020204020204" pitchFamily="34" charset="-122"/>
              </a:rPr>
              <a:t>）专指：学生运用已学知识与技能以解决问题的能力。</a:t>
            </a:r>
            <a:r>
              <a:rPr lang="en-US" altLang="zh-CN" sz="2000" dirty="0" smtClean="0">
                <a:latin typeface="微软雅黑" panose="020B0503020204020204" pitchFamily="34" charset="-122"/>
                <a:ea typeface="微软雅黑" panose="020B0503020204020204" pitchFamily="34" charset="-122"/>
              </a:rPr>
              <a:t>2012</a:t>
            </a:r>
            <a:r>
              <a:rPr lang="zh-CN" altLang="en-US" sz="2000" dirty="0" smtClean="0">
                <a:latin typeface="微软雅黑" panose="020B0503020204020204" pitchFamily="34" charset="-122"/>
                <a:ea typeface="微软雅黑" panose="020B0503020204020204" pitchFamily="34" charset="-122"/>
              </a:rPr>
              <a:t>年</a:t>
            </a:r>
            <a:r>
              <a:rPr lang="en-US" altLang="zh-CN" sz="2000" dirty="0" smtClean="0">
                <a:latin typeface="微软雅黑" panose="020B0503020204020204" pitchFamily="34" charset="-122"/>
                <a:ea typeface="微软雅黑" panose="020B0503020204020204" pitchFamily="34" charset="-122"/>
              </a:rPr>
              <a:t>OECD</a:t>
            </a:r>
            <a:r>
              <a:rPr lang="zh-CN" altLang="en-US" sz="2000" dirty="0" smtClean="0">
                <a:latin typeface="微软雅黑" panose="020B0503020204020204" pitchFamily="34" charset="-122"/>
                <a:ea typeface="微软雅黑" panose="020B0503020204020204" pitchFamily="34" charset="-122"/>
              </a:rPr>
              <a:t>还专门开发了“问题解决能力测试”和“财经素养测试”，即跨学科（或在学科背景不甚明确的情景中）运用已学知识和技能的能力。</a:t>
            </a:r>
            <a:endParaRPr lang="en-US" altLang="zh-CN" sz="2000" dirty="0">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242144" y="3056371"/>
            <a:ext cx="8910736" cy="2376264"/>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3000"/>
              </a:lnSpc>
              <a:spcBef>
                <a:spcPts val="600"/>
              </a:spcBef>
              <a:buFont typeface="Wingdings" panose="05000000000000000000" pitchFamily="2" charset="2"/>
              <a:buChar char="Ø"/>
            </a:pPr>
            <a:r>
              <a:rPr lang="en-US" altLang="zh-CN" sz="2000" b="1" dirty="0" smtClean="0">
                <a:latin typeface="微软雅黑" panose="020B0503020204020204" pitchFamily="34" charset="-122"/>
                <a:ea typeface="微软雅黑" panose="020B0503020204020204" pitchFamily="34" charset="-122"/>
              </a:rPr>
              <a:t>PISA</a:t>
            </a:r>
            <a:r>
              <a:rPr lang="zh-CN" altLang="en-US" sz="2000" b="1" dirty="0" smtClean="0">
                <a:latin typeface="微软雅黑" panose="020B0503020204020204" pitchFamily="34" charset="-122"/>
                <a:ea typeface="微软雅黑" panose="020B0503020204020204" pitchFamily="34" charset="-122"/>
              </a:rPr>
              <a:t>“问题解决能力测试”的题型分析</a:t>
            </a:r>
            <a:endParaRPr lang="en-US" altLang="zh-CN" sz="2000" b="1" dirty="0" smtClean="0">
              <a:latin typeface="微软雅黑" panose="020B0503020204020204" pitchFamily="34" charset="-122"/>
              <a:ea typeface="微软雅黑" panose="020B0503020204020204" pitchFamily="34" charset="-122"/>
            </a:endParaRPr>
          </a:p>
          <a:p>
            <a:pPr marL="0" indent="0">
              <a:lnSpc>
                <a:spcPts val="3000"/>
              </a:lnSpc>
              <a:spcBef>
                <a:spcPts val="600"/>
              </a:spcBef>
              <a:buFont typeface="Arial" pitchFamily="34" charset="0"/>
              <a:buNone/>
            </a:pPr>
            <a:r>
              <a:rPr lang="en-US" altLang="zh-CN" sz="2000" b="1" dirty="0" smtClean="0">
                <a:latin typeface="黑体" panose="02010609060101010101" pitchFamily="49" charset="-122"/>
                <a:ea typeface="黑体" panose="02010609060101010101" pitchFamily="49" charset="-122"/>
              </a:rPr>
              <a:t>1</a:t>
            </a:r>
            <a:r>
              <a:rPr lang="zh-CN" altLang="en-US" sz="2000" b="1" dirty="0" smtClean="0">
                <a:latin typeface="黑体" panose="02010609060101010101" pitchFamily="49" charset="-122"/>
                <a:ea typeface="黑体" panose="02010609060101010101" pitchFamily="49" charset="-122"/>
              </a:rPr>
              <a:t>）探索与理解：</a:t>
            </a:r>
            <a:r>
              <a:rPr lang="zh-CN" altLang="en-US" sz="2000" dirty="0" smtClean="0">
                <a:latin typeface="微软雅黑" panose="020B0503020204020204" pitchFamily="34" charset="-122"/>
                <a:ea typeface="微软雅黑" panose="020B0503020204020204" pitchFamily="34" charset="-122"/>
              </a:rPr>
              <a:t>通过观察、认识问题，理解信息。找到限制与阻碍因素；</a:t>
            </a:r>
            <a:endParaRPr lang="en-US" altLang="zh-CN" sz="2000" dirty="0" smtClean="0">
              <a:latin typeface="微软雅黑" panose="020B0503020204020204" pitchFamily="34" charset="-122"/>
              <a:ea typeface="微软雅黑" panose="020B0503020204020204" pitchFamily="34" charset="-122"/>
            </a:endParaRPr>
          </a:p>
          <a:p>
            <a:pPr marL="0" indent="0">
              <a:lnSpc>
                <a:spcPts val="3000"/>
              </a:lnSpc>
              <a:spcBef>
                <a:spcPts val="600"/>
              </a:spcBef>
              <a:buFont typeface="Arial" pitchFamily="34" charset="0"/>
              <a:buNone/>
            </a:pPr>
            <a:r>
              <a:rPr lang="en-US" altLang="zh-CN" sz="2000" b="1" dirty="0" smtClean="0">
                <a:latin typeface="黑体" panose="02010609060101010101" pitchFamily="49" charset="-122"/>
                <a:ea typeface="黑体" panose="02010609060101010101" pitchFamily="49" charset="-122"/>
              </a:rPr>
              <a:t>2</a:t>
            </a:r>
            <a:r>
              <a:rPr lang="zh-CN" altLang="en-US" sz="2000" b="1" dirty="0" smtClean="0">
                <a:latin typeface="黑体" panose="02010609060101010101" pitchFamily="49" charset="-122"/>
                <a:ea typeface="黑体" panose="02010609060101010101" pitchFamily="49" charset="-122"/>
              </a:rPr>
              <a:t>）表达与构思：</a:t>
            </a:r>
            <a:r>
              <a:rPr lang="zh-CN" altLang="en-US" sz="2000" dirty="0" smtClean="0">
                <a:latin typeface="微软雅黑" panose="020B0503020204020204" pitchFamily="34" charset="-122"/>
                <a:ea typeface="微软雅黑" panose="020B0503020204020204" pitchFamily="34" charset="-122"/>
              </a:rPr>
              <a:t>对问题进行转述，构成情境或问题模型，形成解决办法；</a:t>
            </a:r>
            <a:endParaRPr lang="en-US" altLang="zh-CN" sz="2000" dirty="0" smtClean="0">
              <a:latin typeface="微软雅黑" panose="020B0503020204020204" pitchFamily="34" charset="-122"/>
              <a:ea typeface="微软雅黑" panose="020B0503020204020204" pitchFamily="34" charset="-122"/>
            </a:endParaRPr>
          </a:p>
          <a:p>
            <a:pPr marL="0" indent="0">
              <a:lnSpc>
                <a:spcPts val="3000"/>
              </a:lnSpc>
              <a:spcBef>
                <a:spcPts val="600"/>
              </a:spcBef>
              <a:buFont typeface="Arial" pitchFamily="34" charset="0"/>
              <a:buNone/>
            </a:pPr>
            <a:r>
              <a:rPr lang="en-US" altLang="zh-CN" sz="2000" b="1" dirty="0" smtClean="0">
                <a:latin typeface="黑体" panose="02010609060101010101" pitchFamily="49" charset="-122"/>
                <a:ea typeface="黑体" panose="02010609060101010101" pitchFamily="49" charset="-122"/>
              </a:rPr>
              <a:t>3</a:t>
            </a:r>
            <a:r>
              <a:rPr lang="zh-CN" altLang="en-US" sz="2000" b="1" dirty="0" smtClean="0">
                <a:latin typeface="黑体" panose="02010609060101010101" pitchFamily="49" charset="-122"/>
                <a:ea typeface="黑体" panose="02010609060101010101" pitchFamily="49" charset="-122"/>
              </a:rPr>
              <a:t>）计划与执行：</a:t>
            </a:r>
            <a:r>
              <a:rPr lang="zh-CN" altLang="en-US" sz="2000" dirty="0" smtClean="0">
                <a:latin typeface="微软雅黑" panose="020B0503020204020204" pitchFamily="34" charset="-122"/>
                <a:ea typeface="微软雅黑" panose="020B0503020204020204" pitchFamily="34" charset="-122"/>
              </a:rPr>
              <a:t>建构实施计划，按目标和步骤，选用有效方法，解决问题；</a:t>
            </a:r>
            <a:endParaRPr lang="en-US" altLang="zh-CN" sz="2000" dirty="0" smtClean="0">
              <a:latin typeface="微软雅黑" panose="020B0503020204020204" pitchFamily="34" charset="-122"/>
              <a:ea typeface="微软雅黑" panose="020B0503020204020204" pitchFamily="34" charset="-122"/>
            </a:endParaRPr>
          </a:p>
          <a:p>
            <a:pPr marL="0" indent="0">
              <a:lnSpc>
                <a:spcPts val="3000"/>
              </a:lnSpc>
              <a:spcBef>
                <a:spcPts val="600"/>
              </a:spcBef>
              <a:buFont typeface="Arial" pitchFamily="34" charset="0"/>
              <a:buNone/>
            </a:pPr>
            <a:r>
              <a:rPr lang="en-US" altLang="zh-CN" sz="2000" b="1" dirty="0" smtClean="0">
                <a:latin typeface="黑体" panose="02010609060101010101" pitchFamily="49" charset="-122"/>
                <a:ea typeface="黑体" panose="02010609060101010101" pitchFamily="49" charset="-122"/>
              </a:rPr>
              <a:t>4</a:t>
            </a:r>
            <a:r>
              <a:rPr lang="zh-CN" altLang="en-US" sz="2000" b="1" dirty="0" smtClean="0">
                <a:latin typeface="黑体" panose="02010609060101010101" pitchFamily="49" charset="-122"/>
                <a:ea typeface="黑体" panose="02010609060101010101" pitchFamily="49" charset="-122"/>
              </a:rPr>
              <a:t>）监控与反思：</a:t>
            </a:r>
            <a:r>
              <a:rPr lang="zh-CN" altLang="en-US" sz="2000" dirty="0" smtClean="0">
                <a:latin typeface="微软雅黑" panose="020B0503020204020204" pitchFamily="34" charset="-122"/>
                <a:ea typeface="微软雅黑" panose="020B0503020204020204" pitchFamily="34" charset="-122"/>
              </a:rPr>
              <a:t>监控实施过程的各阶段，检验结果，察觉问题，修正行为。</a:t>
            </a:r>
            <a:endParaRPr lang="zh-CN" altLang="en-US" sz="2000" dirty="0">
              <a:latin typeface="微软雅黑" panose="020B0503020204020204" pitchFamily="34" charset="-122"/>
              <a:ea typeface="微软雅黑" panose="020B0503020204020204" pitchFamily="34" charset="-122"/>
            </a:endParaRPr>
          </a:p>
        </p:txBody>
      </p:sp>
      <p:sp>
        <p:nvSpPr>
          <p:cNvPr id="6" name="矩形 5"/>
          <p:cNvSpPr/>
          <p:nvPr/>
        </p:nvSpPr>
        <p:spPr>
          <a:xfrm>
            <a:off x="242144" y="5432635"/>
            <a:ext cx="8402752" cy="1211357"/>
          </a:xfrm>
          <a:prstGeom prst="rect">
            <a:avLst/>
          </a:prstGeom>
        </p:spPr>
        <p:txBody>
          <a:bodyPr wrap="square">
            <a:spAutoFit/>
          </a:bodyPr>
          <a:lstStyle/>
          <a:p>
            <a:pPr marL="285750" indent="-285750">
              <a:lnSpc>
                <a:spcPts val="3000"/>
              </a:lnSpc>
              <a:buFont typeface="Wingdings" panose="05000000000000000000" pitchFamily="2" charset="2"/>
              <a:buChar char="Ø"/>
            </a:pPr>
            <a:r>
              <a:rPr lang="zh-CN" altLang="zh-CN" sz="20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20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PISA2012</a:t>
            </a:r>
            <a:r>
              <a:rPr lang="zh-CN" altLang="zh-CN" sz="20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问题解决中，大约六分之一的上海学生（</a:t>
            </a:r>
            <a:r>
              <a:rPr lang="en-US" altLang="zh-CN" sz="20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18.3%</a:t>
            </a:r>
            <a:r>
              <a:rPr lang="zh-CN" altLang="zh-CN" sz="20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）达到了最高的</a:t>
            </a:r>
            <a:r>
              <a:rPr lang="en-US" altLang="zh-CN" sz="20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zh-CN" sz="20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6</a:t>
            </a:r>
            <a:r>
              <a:rPr lang="zh-CN" altLang="zh-CN" sz="20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级水平，显著低于新加坡（</a:t>
            </a:r>
            <a:r>
              <a:rPr lang="en-US" altLang="zh-CN" sz="20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29.3%</a:t>
            </a:r>
            <a:r>
              <a:rPr lang="zh-CN" altLang="zh-CN" sz="20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）、韩国（</a:t>
            </a:r>
            <a:r>
              <a:rPr lang="en-US" altLang="zh-CN" sz="20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27.6%</a:t>
            </a:r>
            <a:r>
              <a:rPr lang="zh-CN" altLang="zh-CN" sz="20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）、日本（</a:t>
            </a:r>
            <a:r>
              <a:rPr lang="en-US" altLang="zh-CN" sz="20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22.3%</a:t>
            </a:r>
            <a:r>
              <a:rPr lang="zh-CN" altLang="zh-CN" sz="20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4833636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xmlns="" val="501427287"/>
              </p:ext>
            </p:extLst>
          </p:nvPr>
        </p:nvGraphicFramePr>
        <p:xfrm>
          <a:off x="323528" y="2204865"/>
          <a:ext cx="8487532" cy="3848195"/>
        </p:xfrm>
        <a:graphic>
          <a:graphicData uri="http://schemas.openxmlformats.org/drawingml/2006/table">
            <a:tbl>
              <a:tblPr firstRow="1" bandRow="1">
                <a:tableStyleId>{5C22544A-7EE6-4342-B048-85BDC9FD1C3A}</a:tableStyleId>
              </a:tblPr>
              <a:tblGrid>
                <a:gridCol w="2084774"/>
                <a:gridCol w="1600689"/>
                <a:gridCol w="1616405"/>
                <a:gridCol w="1527931"/>
                <a:gridCol w="1657733"/>
              </a:tblGrid>
              <a:tr h="632555">
                <a:tc>
                  <a:txBody>
                    <a:bodyPr/>
                    <a:lstStyle/>
                    <a:p>
                      <a:pPr>
                        <a:lnSpc>
                          <a:spcPts val="3000"/>
                        </a:lnSpc>
                      </a:pPr>
                      <a:endParaRPr lang="zh-CN" altLang="en-US" sz="1800" dirty="0"/>
                    </a:p>
                  </a:txBody>
                  <a:tcPr/>
                </a:tc>
                <a:tc gridSpan="4">
                  <a:txBody>
                    <a:bodyPr/>
                    <a:lstStyle/>
                    <a:p>
                      <a:pPr algn="ctr">
                        <a:lnSpc>
                          <a:spcPts val="3000"/>
                        </a:lnSpc>
                      </a:pPr>
                      <a:r>
                        <a:rPr lang="zh-CN" altLang="en-US" sz="1800" dirty="0" smtClean="0">
                          <a:latin typeface="微软雅黑" panose="020B0503020204020204" pitchFamily="34" charset="-122"/>
                          <a:ea typeface="微软雅黑" panose="020B0503020204020204" pitchFamily="34" charset="-122"/>
                        </a:rPr>
                        <a:t>问题解决的认知过程及所含能力</a:t>
                      </a:r>
                      <a:endParaRPr lang="zh-CN" altLang="en-US" sz="1800" dirty="0">
                        <a:latin typeface="微软雅黑" panose="020B0503020204020204" pitchFamily="34" charset="-122"/>
                        <a:ea typeface="微软雅黑" panose="020B0503020204020204" pitchFamily="34" charset="-122"/>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722808">
                <a:tc>
                  <a:txBody>
                    <a:bodyPr/>
                    <a:lstStyle/>
                    <a:p>
                      <a:pPr>
                        <a:lnSpc>
                          <a:spcPts val="3000"/>
                        </a:lnSpc>
                      </a:pPr>
                      <a:r>
                        <a:rPr lang="zh-CN" altLang="en-US" sz="1800" b="0" dirty="0" smtClean="0">
                          <a:latin typeface="微软雅黑" panose="020B0503020204020204" pitchFamily="34" charset="-122"/>
                          <a:ea typeface="微软雅黑" panose="020B0503020204020204" pitchFamily="34" charset="-122"/>
                        </a:rPr>
                        <a:t>平均每题</a:t>
                      </a:r>
                      <a:endParaRPr lang="en-US" altLang="zh-CN" sz="1800" b="0" dirty="0" smtClean="0">
                        <a:latin typeface="微软雅黑" panose="020B0503020204020204" pitchFamily="34" charset="-122"/>
                        <a:ea typeface="微软雅黑" panose="020B0503020204020204" pitchFamily="34" charset="-122"/>
                      </a:endParaRPr>
                    </a:p>
                    <a:p>
                      <a:pPr>
                        <a:lnSpc>
                          <a:spcPts val="3000"/>
                        </a:lnSpc>
                      </a:pPr>
                      <a:r>
                        <a:rPr lang="zh-CN" altLang="en-US" sz="1800" b="0" dirty="0" smtClean="0">
                          <a:latin typeface="微软雅黑" panose="020B0503020204020204" pitchFamily="34" charset="-122"/>
                          <a:ea typeface="微软雅黑" panose="020B0503020204020204" pitchFamily="34" charset="-122"/>
                        </a:rPr>
                        <a:t>学生答对率</a:t>
                      </a:r>
                      <a:r>
                        <a:rPr lang="en-US" altLang="zh-CN" sz="1800" b="0" dirty="0" smtClean="0">
                          <a:latin typeface="微软雅黑" panose="020B0503020204020204" pitchFamily="34" charset="-122"/>
                          <a:ea typeface="微软雅黑" panose="020B0503020204020204" pitchFamily="34" charset="-122"/>
                        </a:rPr>
                        <a:t>%</a:t>
                      </a:r>
                      <a:endParaRPr lang="zh-CN" altLang="en-US" sz="1800" b="0" dirty="0">
                        <a:latin typeface="微软雅黑" panose="020B0503020204020204" pitchFamily="34" charset="-122"/>
                        <a:ea typeface="微软雅黑" panose="020B0503020204020204" pitchFamily="34" charset="-122"/>
                      </a:endParaRPr>
                    </a:p>
                  </a:txBody>
                  <a:tcPr/>
                </a:tc>
                <a:tc>
                  <a:txBody>
                    <a:bodyPr/>
                    <a:lstStyle/>
                    <a:p>
                      <a:pPr algn="ctr">
                        <a:lnSpc>
                          <a:spcPts val="3000"/>
                        </a:lnSpc>
                        <a:spcBef>
                          <a:spcPts val="600"/>
                        </a:spcBef>
                      </a:pPr>
                      <a:r>
                        <a:rPr lang="zh-CN" altLang="en-US" sz="1800" dirty="0" smtClean="0">
                          <a:latin typeface="微软雅黑" panose="020B0503020204020204" pitchFamily="34" charset="-122"/>
                          <a:ea typeface="微软雅黑" panose="020B0503020204020204" pitchFamily="34" charset="-122"/>
                        </a:rPr>
                        <a:t>探索与理解</a:t>
                      </a:r>
                      <a:endParaRPr lang="zh-CN" altLang="en-US" sz="1800" dirty="0">
                        <a:latin typeface="微软雅黑" panose="020B0503020204020204" pitchFamily="34" charset="-122"/>
                        <a:ea typeface="微软雅黑" panose="020B0503020204020204" pitchFamily="34" charset="-122"/>
                      </a:endParaRPr>
                    </a:p>
                  </a:txBody>
                  <a:tcPr/>
                </a:tc>
                <a:tc>
                  <a:txBody>
                    <a:bodyPr/>
                    <a:lstStyle/>
                    <a:p>
                      <a:pPr algn="ctr">
                        <a:lnSpc>
                          <a:spcPts val="3000"/>
                        </a:lnSpc>
                        <a:spcBef>
                          <a:spcPts val="600"/>
                        </a:spcBef>
                      </a:pPr>
                      <a:r>
                        <a:rPr lang="zh-CN" altLang="en-US" sz="1800" dirty="0" smtClean="0">
                          <a:latin typeface="微软雅黑" panose="020B0503020204020204" pitchFamily="34" charset="-122"/>
                          <a:ea typeface="微软雅黑" panose="020B0503020204020204" pitchFamily="34" charset="-122"/>
                        </a:rPr>
                        <a:t>表达与构思</a:t>
                      </a:r>
                      <a:endParaRPr lang="zh-CN" altLang="en-US" sz="1800" dirty="0">
                        <a:latin typeface="微软雅黑" panose="020B0503020204020204" pitchFamily="34" charset="-122"/>
                        <a:ea typeface="微软雅黑" panose="020B0503020204020204" pitchFamily="34" charset="-122"/>
                      </a:endParaRPr>
                    </a:p>
                  </a:txBody>
                  <a:tcPr/>
                </a:tc>
                <a:tc>
                  <a:txBody>
                    <a:bodyPr/>
                    <a:lstStyle/>
                    <a:p>
                      <a:pPr algn="ctr">
                        <a:lnSpc>
                          <a:spcPts val="3000"/>
                        </a:lnSpc>
                        <a:spcBef>
                          <a:spcPts val="600"/>
                        </a:spcBef>
                      </a:pPr>
                      <a:r>
                        <a:rPr lang="zh-CN" altLang="en-US" sz="1800" dirty="0" smtClean="0">
                          <a:latin typeface="微软雅黑" panose="020B0503020204020204" pitchFamily="34" charset="-122"/>
                          <a:ea typeface="微软雅黑" panose="020B0503020204020204" pitchFamily="34" charset="-122"/>
                        </a:rPr>
                        <a:t>计划与实施</a:t>
                      </a:r>
                      <a:endParaRPr lang="zh-CN" altLang="en-US" sz="1800" dirty="0">
                        <a:latin typeface="微软雅黑" panose="020B0503020204020204" pitchFamily="34" charset="-122"/>
                        <a:ea typeface="微软雅黑" panose="020B0503020204020204" pitchFamily="34" charset="-122"/>
                      </a:endParaRPr>
                    </a:p>
                  </a:txBody>
                  <a:tcPr/>
                </a:tc>
                <a:tc>
                  <a:txBody>
                    <a:bodyPr/>
                    <a:lstStyle/>
                    <a:p>
                      <a:pPr algn="ctr">
                        <a:lnSpc>
                          <a:spcPts val="3000"/>
                        </a:lnSpc>
                        <a:spcBef>
                          <a:spcPts val="600"/>
                        </a:spcBef>
                      </a:pPr>
                      <a:r>
                        <a:rPr lang="zh-CN" altLang="en-US" sz="1800" dirty="0" smtClean="0">
                          <a:latin typeface="微软雅黑" panose="020B0503020204020204" pitchFamily="34" charset="-122"/>
                          <a:ea typeface="微软雅黑" panose="020B0503020204020204" pitchFamily="34" charset="-122"/>
                        </a:rPr>
                        <a:t>监控与反思</a:t>
                      </a:r>
                      <a:endParaRPr lang="zh-CN" altLang="en-US" sz="1800" dirty="0">
                        <a:latin typeface="微软雅黑" panose="020B0503020204020204" pitchFamily="34" charset="-122"/>
                        <a:ea typeface="微软雅黑" panose="020B0503020204020204" pitchFamily="34" charset="-122"/>
                      </a:endParaRPr>
                    </a:p>
                  </a:txBody>
                  <a:tcPr/>
                </a:tc>
              </a:tr>
              <a:tr h="447161">
                <a:tc>
                  <a:txBody>
                    <a:bodyPr/>
                    <a:lstStyle/>
                    <a:p>
                      <a:pPr>
                        <a:lnSpc>
                          <a:spcPts val="3000"/>
                        </a:lnSpc>
                      </a:pPr>
                      <a:r>
                        <a:rPr lang="zh-CN" altLang="en-US" sz="1800" b="0" dirty="0" smtClean="0">
                          <a:latin typeface="微软雅黑" panose="020B0503020204020204" pitchFamily="34" charset="-122"/>
                          <a:ea typeface="微软雅黑" panose="020B0503020204020204" pitchFamily="34" charset="-122"/>
                        </a:rPr>
                        <a:t>上海学生表现</a:t>
                      </a:r>
                      <a:endParaRPr lang="zh-CN" altLang="en-US" sz="1800" b="0" dirty="0">
                        <a:latin typeface="微软雅黑" panose="020B0503020204020204" pitchFamily="34" charset="-122"/>
                        <a:ea typeface="微软雅黑" panose="020B0503020204020204" pitchFamily="34" charset="-122"/>
                      </a:endParaRPr>
                    </a:p>
                  </a:txBody>
                  <a:tcPr/>
                </a:tc>
                <a:tc>
                  <a:txBody>
                    <a:bodyPr/>
                    <a:lstStyle/>
                    <a:p>
                      <a:pPr algn="ctr">
                        <a:lnSpc>
                          <a:spcPts val="3000"/>
                        </a:lnSpc>
                      </a:pPr>
                      <a:r>
                        <a:rPr lang="en-US" altLang="zh-CN" sz="1800" dirty="0" smtClean="0">
                          <a:solidFill>
                            <a:schemeClr val="tx1"/>
                          </a:solidFill>
                        </a:rPr>
                        <a:t>58.3</a:t>
                      </a:r>
                      <a:endParaRPr lang="zh-CN" altLang="en-US" sz="1800" dirty="0">
                        <a:solidFill>
                          <a:schemeClr val="tx1"/>
                        </a:solidFill>
                      </a:endParaRPr>
                    </a:p>
                  </a:txBody>
                  <a:tcPr/>
                </a:tc>
                <a:tc>
                  <a:txBody>
                    <a:bodyPr/>
                    <a:lstStyle/>
                    <a:p>
                      <a:pPr algn="ctr">
                        <a:lnSpc>
                          <a:spcPts val="3000"/>
                        </a:lnSpc>
                      </a:pPr>
                      <a:r>
                        <a:rPr lang="en-US" altLang="zh-CN" sz="1800" dirty="0" smtClean="0">
                          <a:solidFill>
                            <a:schemeClr val="tx1"/>
                          </a:solidFill>
                        </a:rPr>
                        <a:t>55.3</a:t>
                      </a:r>
                      <a:endParaRPr lang="zh-CN" altLang="en-US" sz="1800" dirty="0">
                        <a:solidFill>
                          <a:schemeClr val="tx1"/>
                        </a:solidFill>
                      </a:endParaRPr>
                    </a:p>
                  </a:txBody>
                  <a:tcPr/>
                </a:tc>
                <a:tc>
                  <a:txBody>
                    <a:bodyPr/>
                    <a:lstStyle/>
                    <a:p>
                      <a:pPr algn="ctr">
                        <a:lnSpc>
                          <a:spcPts val="3000"/>
                        </a:lnSpc>
                      </a:pPr>
                      <a:r>
                        <a:rPr lang="en-US" altLang="zh-CN" sz="1800" dirty="0" smtClean="0">
                          <a:solidFill>
                            <a:schemeClr val="tx1"/>
                          </a:solidFill>
                        </a:rPr>
                        <a:t>49.8</a:t>
                      </a:r>
                      <a:endParaRPr lang="zh-CN" altLang="en-US" sz="1800" dirty="0">
                        <a:solidFill>
                          <a:schemeClr val="tx1"/>
                        </a:solidFill>
                      </a:endParaRPr>
                    </a:p>
                  </a:txBody>
                  <a:tcPr/>
                </a:tc>
                <a:tc>
                  <a:txBody>
                    <a:bodyPr/>
                    <a:lstStyle/>
                    <a:p>
                      <a:pPr algn="ctr">
                        <a:lnSpc>
                          <a:spcPts val="3000"/>
                        </a:lnSpc>
                      </a:pPr>
                      <a:r>
                        <a:rPr lang="en-US" altLang="zh-CN" sz="1800" dirty="0" smtClean="0">
                          <a:solidFill>
                            <a:schemeClr val="tx1"/>
                          </a:solidFill>
                        </a:rPr>
                        <a:t>47.2</a:t>
                      </a:r>
                      <a:endParaRPr lang="zh-CN" altLang="en-US" sz="1800" dirty="0">
                        <a:solidFill>
                          <a:schemeClr val="tx1"/>
                        </a:solidFill>
                      </a:endParaRPr>
                    </a:p>
                  </a:txBody>
                  <a:tcPr/>
                </a:tc>
              </a:tr>
              <a:tr h="447161">
                <a:tc>
                  <a:txBody>
                    <a:bodyPr/>
                    <a:lstStyle/>
                    <a:p>
                      <a:pPr>
                        <a:lnSpc>
                          <a:spcPts val="3000"/>
                        </a:lnSpc>
                      </a:pPr>
                      <a:r>
                        <a:rPr lang="en-US" altLang="zh-CN" sz="1800" b="0" dirty="0" smtClean="0">
                          <a:latin typeface="微软雅黑" panose="020B0503020204020204" pitchFamily="34" charset="-122"/>
                          <a:ea typeface="微软雅黑" panose="020B0503020204020204" pitchFamily="34" charset="-122"/>
                        </a:rPr>
                        <a:t>OECD</a:t>
                      </a:r>
                      <a:r>
                        <a:rPr lang="zh-CN" altLang="en-US" sz="1800" b="0" dirty="0" smtClean="0">
                          <a:latin typeface="微软雅黑" panose="020B0503020204020204" pitchFamily="34" charset="-122"/>
                          <a:ea typeface="微软雅黑" panose="020B0503020204020204" pitchFamily="34" charset="-122"/>
                        </a:rPr>
                        <a:t>平均值</a:t>
                      </a:r>
                      <a:endParaRPr lang="zh-CN" altLang="en-US" sz="1800" b="0" dirty="0">
                        <a:latin typeface="微软雅黑" panose="020B0503020204020204" pitchFamily="34" charset="-122"/>
                        <a:ea typeface="微软雅黑" panose="020B0503020204020204" pitchFamily="34" charset="-122"/>
                      </a:endParaRPr>
                    </a:p>
                  </a:txBody>
                  <a:tcPr/>
                </a:tc>
                <a:tc>
                  <a:txBody>
                    <a:bodyPr/>
                    <a:lstStyle/>
                    <a:p>
                      <a:pPr algn="ctr">
                        <a:lnSpc>
                          <a:spcPts val="3000"/>
                        </a:lnSpc>
                      </a:pPr>
                      <a:r>
                        <a:rPr lang="en-US" altLang="zh-CN" sz="1800" dirty="0" smtClean="0">
                          <a:solidFill>
                            <a:schemeClr val="accent2">
                              <a:lumMod val="50000"/>
                            </a:schemeClr>
                          </a:solidFill>
                        </a:rPr>
                        <a:t>47.9</a:t>
                      </a:r>
                      <a:endParaRPr lang="zh-CN" altLang="en-US" sz="1800" dirty="0">
                        <a:solidFill>
                          <a:schemeClr val="accent2">
                            <a:lumMod val="50000"/>
                          </a:schemeClr>
                        </a:solidFill>
                      </a:endParaRPr>
                    </a:p>
                  </a:txBody>
                  <a:tcPr/>
                </a:tc>
                <a:tc>
                  <a:txBody>
                    <a:bodyPr/>
                    <a:lstStyle/>
                    <a:p>
                      <a:pPr algn="ctr">
                        <a:lnSpc>
                          <a:spcPts val="3000"/>
                        </a:lnSpc>
                      </a:pPr>
                      <a:r>
                        <a:rPr lang="en-US" altLang="zh-CN" sz="1800" dirty="0" smtClean="0">
                          <a:solidFill>
                            <a:schemeClr val="accent2">
                              <a:lumMod val="50000"/>
                            </a:schemeClr>
                          </a:solidFill>
                        </a:rPr>
                        <a:t>42.7</a:t>
                      </a:r>
                      <a:endParaRPr lang="zh-CN" altLang="en-US" sz="1800" dirty="0">
                        <a:solidFill>
                          <a:schemeClr val="accent2">
                            <a:lumMod val="50000"/>
                          </a:schemeClr>
                        </a:solidFill>
                      </a:endParaRPr>
                    </a:p>
                  </a:txBody>
                  <a:tcPr/>
                </a:tc>
                <a:tc>
                  <a:txBody>
                    <a:bodyPr/>
                    <a:lstStyle/>
                    <a:p>
                      <a:pPr algn="ctr">
                        <a:lnSpc>
                          <a:spcPts val="3000"/>
                        </a:lnSpc>
                      </a:pPr>
                      <a:r>
                        <a:rPr lang="en-US" altLang="zh-CN" sz="1800" dirty="0" smtClean="0">
                          <a:solidFill>
                            <a:schemeClr val="accent2">
                              <a:lumMod val="50000"/>
                            </a:schemeClr>
                          </a:solidFill>
                        </a:rPr>
                        <a:t>46.4</a:t>
                      </a:r>
                      <a:endParaRPr lang="zh-CN" altLang="en-US" sz="1800" dirty="0">
                        <a:solidFill>
                          <a:schemeClr val="accent2">
                            <a:lumMod val="50000"/>
                          </a:schemeClr>
                        </a:solidFill>
                      </a:endParaRPr>
                    </a:p>
                  </a:txBody>
                  <a:tcPr/>
                </a:tc>
                <a:tc>
                  <a:txBody>
                    <a:bodyPr/>
                    <a:lstStyle/>
                    <a:p>
                      <a:pPr algn="ctr">
                        <a:lnSpc>
                          <a:spcPts val="3000"/>
                        </a:lnSpc>
                      </a:pPr>
                      <a:r>
                        <a:rPr lang="en-US" altLang="zh-CN" sz="1800" dirty="0" smtClean="0">
                          <a:solidFill>
                            <a:schemeClr val="accent2">
                              <a:lumMod val="50000"/>
                            </a:schemeClr>
                          </a:solidFill>
                        </a:rPr>
                        <a:t>40.3</a:t>
                      </a:r>
                      <a:endParaRPr lang="zh-CN" altLang="en-US" sz="1800" dirty="0">
                        <a:solidFill>
                          <a:schemeClr val="accent2">
                            <a:lumMod val="50000"/>
                          </a:schemeClr>
                        </a:solidFill>
                      </a:endParaRPr>
                    </a:p>
                  </a:txBody>
                  <a:tcPr/>
                </a:tc>
              </a:tr>
              <a:tr h="447161">
                <a:tc>
                  <a:txBody>
                    <a:bodyPr/>
                    <a:lstStyle/>
                    <a:p>
                      <a:pPr>
                        <a:lnSpc>
                          <a:spcPts val="3000"/>
                        </a:lnSpc>
                      </a:pPr>
                      <a:r>
                        <a:rPr lang="zh-CN" altLang="en-US" sz="1800" b="0" dirty="0" smtClean="0">
                          <a:latin typeface="微软雅黑" panose="020B0503020204020204" pitchFamily="34" charset="-122"/>
                          <a:ea typeface="微软雅黑" panose="020B0503020204020204" pitchFamily="34" charset="-122"/>
                        </a:rPr>
                        <a:t>新加坡学生表现</a:t>
                      </a:r>
                      <a:endParaRPr lang="zh-CN" altLang="en-US" sz="1800" b="0" dirty="0">
                        <a:latin typeface="微软雅黑" panose="020B0503020204020204" pitchFamily="34" charset="-122"/>
                        <a:ea typeface="微软雅黑" panose="020B0503020204020204" pitchFamily="34" charset="-122"/>
                      </a:endParaRPr>
                    </a:p>
                  </a:txBody>
                  <a:tcPr/>
                </a:tc>
                <a:tc>
                  <a:txBody>
                    <a:bodyPr/>
                    <a:lstStyle/>
                    <a:p>
                      <a:pPr algn="ctr">
                        <a:lnSpc>
                          <a:spcPts val="3000"/>
                        </a:lnSpc>
                      </a:pPr>
                      <a:r>
                        <a:rPr lang="en-US" altLang="zh-CN" sz="1800" dirty="0" smtClean="0">
                          <a:solidFill>
                            <a:srgbClr val="FF0000"/>
                          </a:solidFill>
                        </a:rPr>
                        <a:t>64.1</a:t>
                      </a:r>
                      <a:endParaRPr lang="zh-CN" altLang="en-US" sz="1800" dirty="0">
                        <a:solidFill>
                          <a:srgbClr val="FF0000"/>
                        </a:solidFill>
                      </a:endParaRPr>
                    </a:p>
                  </a:txBody>
                  <a:tcPr/>
                </a:tc>
                <a:tc>
                  <a:txBody>
                    <a:bodyPr/>
                    <a:lstStyle/>
                    <a:p>
                      <a:pPr algn="ctr">
                        <a:lnSpc>
                          <a:spcPts val="3000"/>
                        </a:lnSpc>
                      </a:pPr>
                      <a:r>
                        <a:rPr lang="en-US" altLang="zh-CN" sz="1800" dirty="0" smtClean="0">
                          <a:solidFill>
                            <a:srgbClr val="FF0000"/>
                          </a:solidFill>
                        </a:rPr>
                        <a:t>59.7</a:t>
                      </a:r>
                      <a:endParaRPr lang="zh-CN" altLang="en-US" sz="1800" dirty="0">
                        <a:solidFill>
                          <a:srgbClr val="FF0000"/>
                        </a:solidFill>
                      </a:endParaRPr>
                    </a:p>
                  </a:txBody>
                  <a:tcPr/>
                </a:tc>
                <a:tc>
                  <a:txBody>
                    <a:bodyPr/>
                    <a:lstStyle/>
                    <a:p>
                      <a:pPr algn="ctr">
                        <a:lnSpc>
                          <a:spcPts val="3000"/>
                        </a:lnSpc>
                      </a:pPr>
                      <a:r>
                        <a:rPr lang="en-US" altLang="zh-CN" sz="1800" dirty="0" smtClean="0">
                          <a:solidFill>
                            <a:srgbClr val="FF0000"/>
                          </a:solidFill>
                        </a:rPr>
                        <a:t>55.4</a:t>
                      </a:r>
                      <a:endParaRPr lang="zh-CN" altLang="en-US" sz="1800" dirty="0">
                        <a:solidFill>
                          <a:srgbClr val="FF0000"/>
                        </a:solidFill>
                      </a:endParaRPr>
                    </a:p>
                  </a:txBody>
                  <a:tcPr/>
                </a:tc>
                <a:tc>
                  <a:txBody>
                    <a:bodyPr/>
                    <a:lstStyle/>
                    <a:p>
                      <a:pPr algn="ctr">
                        <a:lnSpc>
                          <a:spcPts val="3000"/>
                        </a:lnSpc>
                      </a:pPr>
                      <a:r>
                        <a:rPr lang="en-US" altLang="zh-CN" sz="1800" dirty="0" smtClean="0">
                          <a:solidFill>
                            <a:srgbClr val="FF0000"/>
                          </a:solidFill>
                        </a:rPr>
                        <a:t>55.2</a:t>
                      </a:r>
                      <a:endParaRPr lang="zh-CN" altLang="en-US" sz="1800" dirty="0">
                        <a:solidFill>
                          <a:srgbClr val="FF0000"/>
                        </a:solidFill>
                      </a:endParaRPr>
                    </a:p>
                  </a:txBody>
                  <a:tcPr/>
                </a:tc>
              </a:tr>
              <a:tr h="447161">
                <a:tc>
                  <a:txBody>
                    <a:bodyPr/>
                    <a:lstStyle/>
                    <a:p>
                      <a:pPr>
                        <a:lnSpc>
                          <a:spcPts val="3000"/>
                        </a:lnSpc>
                      </a:pPr>
                      <a:r>
                        <a:rPr lang="zh-CN" altLang="en-US" sz="1800" b="0" dirty="0" smtClean="0">
                          <a:latin typeface="微软雅黑" panose="020B0503020204020204" pitchFamily="34" charset="-122"/>
                          <a:ea typeface="微软雅黑" panose="020B0503020204020204" pitchFamily="34" charset="-122"/>
                        </a:rPr>
                        <a:t>韩国学生表现</a:t>
                      </a:r>
                      <a:endParaRPr lang="zh-CN" altLang="en-US" sz="1800" b="0" dirty="0">
                        <a:latin typeface="微软雅黑" panose="020B0503020204020204" pitchFamily="34" charset="-122"/>
                        <a:ea typeface="微软雅黑" panose="020B0503020204020204" pitchFamily="34" charset="-122"/>
                      </a:endParaRPr>
                    </a:p>
                  </a:txBody>
                  <a:tcPr/>
                </a:tc>
                <a:tc>
                  <a:txBody>
                    <a:bodyPr/>
                    <a:lstStyle/>
                    <a:p>
                      <a:pPr algn="ctr">
                        <a:lnSpc>
                          <a:spcPts val="3000"/>
                        </a:lnSpc>
                      </a:pPr>
                      <a:r>
                        <a:rPr lang="en-US" altLang="zh-CN" sz="1800" dirty="0" smtClean="0">
                          <a:solidFill>
                            <a:srgbClr val="FF0000"/>
                          </a:solidFill>
                        </a:rPr>
                        <a:t>64.7</a:t>
                      </a:r>
                      <a:endParaRPr lang="zh-CN" altLang="en-US" sz="1800" dirty="0">
                        <a:solidFill>
                          <a:srgbClr val="FF0000"/>
                        </a:solidFill>
                      </a:endParaRPr>
                    </a:p>
                  </a:txBody>
                  <a:tcPr/>
                </a:tc>
                <a:tc>
                  <a:txBody>
                    <a:bodyPr/>
                    <a:lstStyle/>
                    <a:p>
                      <a:pPr algn="ctr">
                        <a:lnSpc>
                          <a:spcPts val="3000"/>
                        </a:lnSpc>
                      </a:pPr>
                      <a:r>
                        <a:rPr lang="en-US" altLang="zh-CN" sz="1800" dirty="0" smtClean="0">
                          <a:solidFill>
                            <a:srgbClr val="FF0000"/>
                          </a:solidFill>
                        </a:rPr>
                        <a:t>60.0</a:t>
                      </a:r>
                      <a:endParaRPr lang="zh-CN" altLang="en-US" sz="1800" dirty="0">
                        <a:solidFill>
                          <a:srgbClr val="FF0000"/>
                        </a:solidFill>
                      </a:endParaRPr>
                    </a:p>
                  </a:txBody>
                  <a:tcPr/>
                </a:tc>
                <a:tc>
                  <a:txBody>
                    <a:bodyPr/>
                    <a:lstStyle/>
                    <a:p>
                      <a:pPr algn="ctr">
                        <a:lnSpc>
                          <a:spcPts val="3000"/>
                        </a:lnSpc>
                      </a:pPr>
                      <a:r>
                        <a:rPr lang="en-US" altLang="zh-CN" sz="1800" dirty="0" smtClean="0">
                          <a:solidFill>
                            <a:srgbClr val="FF0000"/>
                          </a:solidFill>
                        </a:rPr>
                        <a:t>54.5</a:t>
                      </a:r>
                      <a:endParaRPr lang="zh-CN" altLang="en-US" sz="1800" dirty="0">
                        <a:solidFill>
                          <a:srgbClr val="FF0000"/>
                        </a:solidFill>
                      </a:endParaRPr>
                    </a:p>
                  </a:txBody>
                  <a:tcPr/>
                </a:tc>
                <a:tc>
                  <a:txBody>
                    <a:bodyPr/>
                    <a:lstStyle/>
                    <a:p>
                      <a:pPr algn="ctr">
                        <a:lnSpc>
                          <a:spcPts val="3000"/>
                        </a:lnSpc>
                      </a:pPr>
                      <a:r>
                        <a:rPr lang="en-US" altLang="zh-CN" sz="1800" dirty="0" smtClean="0">
                          <a:solidFill>
                            <a:srgbClr val="FF0000"/>
                          </a:solidFill>
                        </a:rPr>
                        <a:t>53.2</a:t>
                      </a:r>
                      <a:endParaRPr lang="zh-CN" altLang="en-US" sz="1800" dirty="0">
                        <a:solidFill>
                          <a:srgbClr val="FF0000"/>
                        </a:solidFill>
                      </a:endParaRPr>
                    </a:p>
                  </a:txBody>
                  <a:tcPr/>
                </a:tc>
              </a:tr>
              <a:tr h="447161">
                <a:tc>
                  <a:txBody>
                    <a:bodyPr/>
                    <a:lstStyle/>
                    <a:p>
                      <a:pPr>
                        <a:lnSpc>
                          <a:spcPts val="3000"/>
                        </a:lnSpc>
                      </a:pPr>
                      <a:r>
                        <a:rPr lang="zh-CN" altLang="en-US" sz="1800" b="0" dirty="0" smtClean="0">
                          <a:latin typeface="微软雅黑" panose="020B0503020204020204" pitchFamily="34" charset="-122"/>
                          <a:ea typeface="微软雅黑" panose="020B0503020204020204" pitchFamily="34" charset="-122"/>
                        </a:rPr>
                        <a:t>加拿大学生表现</a:t>
                      </a:r>
                      <a:endParaRPr lang="zh-CN" altLang="en-US" sz="1800" b="0" dirty="0">
                        <a:latin typeface="微软雅黑" panose="020B0503020204020204" pitchFamily="34" charset="-122"/>
                        <a:ea typeface="微软雅黑" panose="020B0503020204020204" pitchFamily="34" charset="-122"/>
                      </a:endParaRPr>
                    </a:p>
                  </a:txBody>
                  <a:tcPr/>
                </a:tc>
                <a:tc>
                  <a:txBody>
                    <a:bodyPr/>
                    <a:lstStyle/>
                    <a:p>
                      <a:pPr algn="ctr">
                        <a:lnSpc>
                          <a:spcPts val="3000"/>
                        </a:lnSpc>
                      </a:pPr>
                      <a:r>
                        <a:rPr lang="en-US" altLang="zh-CN" sz="1800" dirty="0" smtClean="0">
                          <a:solidFill>
                            <a:srgbClr val="FF0000"/>
                          </a:solidFill>
                        </a:rPr>
                        <a:t>54.1</a:t>
                      </a:r>
                      <a:endParaRPr lang="zh-CN" altLang="en-US" sz="1800" dirty="0">
                        <a:solidFill>
                          <a:srgbClr val="FF0000"/>
                        </a:solidFill>
                      </a:endParaRPr>
                    </a:p>
                  </a:txBody>
                  <a:tcPr/>
                </a:tc>
                <a:tc>
                  <a:txBody>
                    <a:bodyPr/>
                    <a:lstStyle/>
                    <a:p>
                      <a:pPr algn="ctr">
                        <a:lnSpc>
                          <a:spcPts val="3000"/>
                        </a:lnSpc>
                      </a:pPr>
                      <a:r>
                        <a:rPr lang="en-US" altLang="zh-CN" sz="1800" dirty="0" smtClean="0">
                          <a:solidFill>
                            <a:srgbClr val="FF0000"/>
                          </a:solidFill>
                        </a:rPr>
                        <a:t>50.9</a:t>
                      </a:r>
                      <a:endParaRPr lang="zh-CN" altLang="en-US" sz="1800" dirty="0">
                        <a:solidFill>
                          <a:srgbClr val="FF0000"/>
                        </a:solidFill>
                      </a:endParaRPr>
                    </a:p>
                  </a:txBody>
                  <a:tcPr/>
                </a:tc>
                <a:tc>
                  <a:txBody>
                    <a:bodyPr/>
                    <a:lstStyle/>
                    <a:p>
                      <a:pPr algn="ctr">
                        <a:lnSpc>
                          <a:spcPts val="3000"/>
                        </a:lnSpc>
                      </a:pPr>
                      <a:r>
                        <a:rPr lang="en-US" altLang="zh-CN" sz="1800" dirty="0" smtClean="0">
                          <a:solidFill>
                            <a:srgbClr val="FF0000"/>
                          </a:solidFill>
                        </a:rPr>
                        <a:t>52.1</a:t>
                      </a:r>
                      <a:endParaRPr lang="zh-CN" altLang="en-US" sz="1800" dirty="0">
                        <a:solidFill>
                          <a:srgbClr val="FF0000"/>
                        </a:solidFill>
                      </a:endParaRPr>
                    </a:p>
                  </a:txBody>
                  <a:tcPr/>
                </a:tc>
                <a:tc>
                  <a:txBody>
                    <a:bodyPr/>
                    <a:lstStyle/>
                    <a:p>
                      <a:pPr algn="ctr">
                        <a:lnSpc>
                          <a:spcPts val="3000"/>
                        </a:lnSpc>
                      </a:pPr>
                      <a:r>
                        <a:rPr lang="en-US" altLang="zh-CN" sz="1800" dirty="0" smtClean="0">
                          <a:solidFill>
                            <a:srgbClr val="FF0000"/>
                          </a:solidFill>
                        </a:rPr>
                        <a:t>47.0</a:t>
                      </a:r>
                      <a:endParaRPr lang="zh-CN" altLang="en-US" sz="1800" dirty="0">
                        <a:solidFill>
                          <a:srgbClr val="FF0000"/>
                        </a:solidFill>
                      </a:endParaRPr>
                    </a:p>
                  </a:txBody>
                  <a:tcPr/>
                </a:tc>
              </a:tr>
            </a:tbl>
          </a:graphicData>
        </a:graphic>
      </p:graphicFrame>
      <p:sp>
        <p:nvSpPr>
          <p:cNvPr id="3" name="평행 사변형 11"/>
          <p:cNvSpPr/>
          <p:nvPr/>
        </p:nvSpPr>
        <p:spPr>
          <a:xfrm>
            <a:off x="-108790" y="0"/>
            <a:ext cx="9252520" cy="859240"/>
          </a:xfrm>
          <a:prstGeom prst="parallelogram">
            <a:avLst>
              <a:gd name="adj" fmla="val 79101"/>
            </a:avLst>
          </a:prstGeom>
          <a:solidFill>
            <a:srgbClr val="9C3B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b="1" dirty="0">
                <a:latin typeface="黑体" panose="02010609060101010101" pitchFamily="49" charset="-122"/>
                <a:ea typeface="黑体" panose="02010609060101010101" pitchFamily="49" charset="-122"/>
              </a:rPr>
              <a:t>个人</a:t>
            </a:r>
            <a:r>
              <a:rPr lang="zh-CN" altLang="en-US" sz="3600" b="1" dirty="0" smtClean="0">
                <a:latin typeface="黑体" panose="02010609060101010101" pitchFamily="49" charset="-122"/>
                <a:ea typeface="黑体" panose="02010609060101010101" pitchFamily="49" charset="-122"/>
              </a:rPr>
              <a:t>愿望：提升教师的五大能力</a:t>
            </a:r>
            <a:endParaRPr lang="en-US" altLang="zh-CN" sz="3600" b="1" dirty="0">
              <a:latin typeface="黑体" panose="02010609060101010101" pitchFamily="49" charset="-122"/>
              <a:ea typeface="黑体" panose="02010609060101010101" pitchFamily="49" charset="-122"/>
            </a:endParaRPr>
          </a:p>
        </p:txBody>
      </p:sp>
      <p:sp>
        <p:nvSpPr>
          <p:cNvPr id="4" name="矩形 3"/>
          <p:cNvSpPr/>
          <p:nvPr/>
        </p:nvSpPr>
        <p:spPr>
          <a:xfrm>
            <a:off x="323528" y="1401536"/>
            <a:ext cx="8487532" cy="477054"/>
          </a:xfrm>
          <a:prstGeom prst="rect">
            <a:avLst/>
          </a:prstGeom>
        </p:spPr>
        <p:txBody>
          <a:bodyPr wrap="square">
            <a:spAutoFit/>
          </a:bodyPr>
          <a:lstStyle/>
          <a:p>
            <a:pPr marL="342900" indent="-342900">
              <a:lnSpc>
                <a:spcPts val="3000"/>
              </a:lnSpc>
              <a:spcBef>
                <a:spcPts val="600"/>
              </a:spcBef>
              <a:buFont typeface="Wingdings" panose="05000000000000000000" pitchFamily="2" charset="2"/>
              <a:buChar char="p"/>
            </a:pPr>
            <a:r>
              <a:rPr lang="en-US" altLang="zh-CN" sz="2400" b="1" dirty="0">
                <a:latin typeface="微软雅黑" panose="020B0503020204020204" pitchFamily="34" charset="-122"/>
                <a:ea typeface="微软雅黑" panose="020B0503020204020204" pitchFamily="34" charset="-122"/>
              </a:rPr>
              <a:t>PISA</a:t>
            </a:r>
            <a:r>
              <a:rPr lang="zh-CN" altLang="en-US" sz="2400" b="1" dirty="0" smtClean="0">
                <a:latin typeface="微软雅黑" panose="020B0503020204020204" pitchFamily="34" charset="-122"/>
                <a:ea typeface="微软雅黑" panose="020B0503020204020204" pitchFamily="34" charset="-122"/>
              </a:rPr>
              <a:t>“问题解决能力测试”认知过程及能力的</a:t>
            </a:r>
            <a:r>
              <a:rPr lang="zh-CN" altLang="en-US" sz="2400" b="1" dirty="0">
                <a:latin typeface="微软雅黑" panose="020B0503020204020204" pitchFamily="34" charset="-122"/>
                <a:ea typeface="微软雅黑" panose="020B0503020204020204" pitchFamily="34" charset="-122"/>
              </a:rPr>
              <a:t>结果</a:t>
            </a:r>
            <a:r>
              <a:rPr lang="zh-CN" altLang="en-US" sz="2400" b="1" dirty="0" smtClean="0">
                <a:latin typeface="微软雅黑" panose="020B0503020204020204" pitchFamily="34" charset="-122"/>
                <a:ea typeface="微软雅黑" panose="020B0503020204020204" pitchFamily="34" charset="-122"/>
              </a:rPr>
              <a:t>分析</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2322901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평행 사변형 11"/>
          <p:cNvSpPr/>
          <p:nvPr/>
        </p:nvSpPr>
        <p:spPr>
          <a:xfrm>
            <a:off x="-108790" y="0"/>
            <a:ext cx="9252520" cy="859240"/>
          </a:xfrm>
          <a:prstGeom prst="parallelogram">
            <a:avLst>
              <a:gd name="adj" fmla="val 79101"/>
            </a:avLst>
          </a:prstGeom>
          <a:solidFill>
            <a:srgbClr val="9C3B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b="1" dirty="0">
                <a:latin typeface="黑体" panose="02010609060101010101" pitchFamily="49" charset="-122"/>
                <a:ea typeface="黑体" panose="02010609060101010101" pitchFamily="49" charset="-122"/>
              </a:rPr>
              <a:t>个人</a:t>
            </a:r>
            <a:r>
              <a:rPr lang="zh-CN" altLang="en-US" sz="3600" b="1" dirty="0" smtClean="0">
                <a:latin typeface="黑体" panose="02010609060101010101" pitchFamily="49" charset="-122"/>
                <a:ea typeface="黑体" panose="02010609060101010101" pitchFamily="49" charset="-122"/>
              </a:rPr>
              <a:t>愿望：提升教师的五大能力</a:t>
            </a:r>
            <a:endParaRPr lang="en-US" altLang="zh-CN" sz="3600" b="1" dirty="0">
              <a:latin typeface="黑体" panose="02010609060101010101" pitchFamily="49" charset="-122"/>
              <a:ea typeface="黑体" panose="02010609060101010101" pitchFamily="49" charset="-122"/>
            </a:endParaRPr>
          </a:p>
        </p:txBody>
      </p:sp>
      <p:sp>
        <p:nvSpPr>
          <p:cNvPr id="3" name="内容占位符 2"/>
          <p:cNvSpPr txBox="1">
            <a:spLocks/>
          </p:cNvSpPr>
          <p:nvPr/>
        </p:nvSpPr>
        <p:spPr>
          <a:xfrm>
            <a:off x="457199" y="1016819"/>
            <a:ext cx="8229600" cy="90923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3000"/>
              </a:lnSpc>
              <a:spcBef>
                <a:spcPts val="600"/>
              </a:spcBef>
              <a:buFont typeface="Wingdings" panose="05000000000000000000" pitchFamily="2" charset="2"/>
              <a:buChar char="p"/>
            </a:pPr>
            <a:r>
              <a:rPr lang="zh-CN" altLang="en-US" sz="2400" b="1" dirty="0" smtClean="0">
                <a:latin typeface="黑体" panose="02010609060101010101" pitchFamily="49" charset="-122"/>
                <a:ea typeface="黑体" panose="02010609060101010101" pitchFamily="49" charset="-122"/>
              </a:rPr>
              <a:t>问题特性题型与结果分析</a:t>
            </a:r>
            <a:endParaRPr lang="en-US" altLang="zh-CN" sz="2400" b="1" dirty="0" smtClean="0">
              <a:latin typeface="黑体" panose="02010609060101010101" pitchFamily="49" charset="-122"/>
              <a:ea typeface="黑体" panose="02010609060101010101" pitchFamily="49" charset="-122"/>
            </a:endParaRPr>
          </a:p>
          <a:p>
            <a:pPr marL="0" indent="0">
              <a:buFont typeface="Arial" pitchFamily="34" charset="0"/>
              <a:buNone/>
            </a:pPr>
            <a:r>
              <a:rPr lang="zh-CN" altLang="en-US" sz="2000" b="1" dirty="0" smtClean="0">
                <a:latin typeface="黑体" panose="02010609060101010101" pitchFamily="49" charset="-122"/>
                <a:ea typeface="黑体" panose="02010609060101010101" pitchFamily="49" charset="-122"/>
              </a:rPr>
              <a:t>比较：</a:t>
            </a:r>
            <a:r>
              <a:rPr lang="zh-CN" altLang="en-US" sz="2000" dirty="0" smtClean="0">
                <a:latin typeface="微软雅黑" panose="020B0503020204020204" pitchFamily="34" charset="-122"/>
                <a:ea typeface="微软雅黑" panose="020B0503020204020204" pitchFamily="34" charset="-122"/>
              </a:rPr>
              <a:t>知识获取性问题与知识运用性问题</a:t>
            </a:r>
            <a:endParaRPr lang="en-US" altLang="zh-CN" sz="2000" dirty="0" smtClean="0">
              <a:latin typeface="微软雅黑" panose="020B0503020204020204" pitchFamily="34" charset="-122"/>
              <a:ea typeface="微软雅黑" panose="020B0503020204020204" pitchFamily="34" charset="-122"/>
            </a:endParaRPr>
          </a:p>
          <a:p>
            <a:pPr marL="0" indent="0">
              <a:buFont typeface="Arial" pitchFamily="34" charset="0"/>
              <a:buNone/>
            </a:pP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xmlns="" val="3360752318"/>
              </p:ext>
            </p:extLst>
          </p:nvPr>
        </p:nvGraphicFramePr>
        <p:xfrm>
          <a:off x="478969" y="2054422"/>
          <a:ext cx="8003233" cy="4029805"/>
        </p:xfrm>
        <a:graphic>
          <a:graphicData uri="http://schemas.openxmlformats.org/drawingml/2006/table">
            <a:tbl>
              <a:tblPr firstRow="1" bandRow="1">
                <a:tableStyleId>{5C22544A-7EE6-4342-B048-85BDC9FD1C3A}</a:tableStyleId>
              </a:tblPr>
              <a:tblGrid>
                <a:gridCol w="2818657"/>
                <a:gridCol w="2520280"/>
                <a:gridCol w="2664296"/>
              </a:tblGrid>
              <a:tr h="504053">
                <a:tc>
                  <a:txBody>
                    <a:bodyPr/>
                    <a:lstStyle/>
                    <a:p>
                      <a:r>
                        <a:rPr lang="zh-CN" altLang="en-US" sz="2000" b="1" dirty="0" smtClean="0">
                          <a:latin typeface="微软雅黑" panose="020B0503020204020204" pitchFamily="34" charset="-122"/>
                          <a:ea typeface="微软雅黑" panose="020B0503020204020204" pitchFamily="34" charset="-122"/>
                        </a:rPr>
                        <a:t>平均每题学生答对率</a:t>
                      </a:r>
                      <a:r>
                        <a:rPr lang="en-US" altLang="zh-CN" sz="2000" b="1"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smtClean="0">
                          <a:latin typeface="微软雅黑" panose="020B0503020204020204" pitchFamily="34" charset="-122"/>
                          <a:ea typeface="微软雅黑" panose="020B0503020204020204" pitchFamily="34" charset="-122"/>
                        </a:rPr>
                        <a:t>知识获取性问题</a:t>
                      </a:r>
                      <a:r>
                        <a:rPr lang="en-US" altLang="zh-CN" sz="1600" i="1" dirty="0" smtClean="0">
                          <a:latin typeface="微软雅黑" panose="020B0503020204020204" pitchFamily="34" charset="-122"/>
                          <a:ea typeface="微软雅黑" panose="020B0503020204020204" pitchFamily="34" charset="-122"/>
                        </a:rPr>
                        <a:t>18</a:t>
                      </a:r>
                      <a:endParaRPr lang="zh-CN" altLang="en-US" sz="1600" i="1" dirty="0">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smtClean="0">
                          <a:latin typeface="微软雅黑" panose="020B0503020204020204" pitchFamily="34" charset="-122"/>
                          <a:ea typeface="微软雅黑" panose="020B0503020204020204" pitchFamily="34" charset="-122"/>
                        </a:rPr>
                        <a:t>知识运用性问题</a:t>
                      </a:r>
                      <a:r>
                        <a:rPr lang="en-US" altLang="zh-CN" sz="1600" i="1" dirty="0" smtClean="0">
                          <a:latin typeface="微软雅黑" panose="020B0503020204020204" pitchFamily="34" charset="-122"/>
                          <a:ea typeface="微软雅黑" panose="020B0503020204020204" pitchFamily="34" charset="-122"/>
                        </a:rPr>
                        <a:t>17</a:t>
                      </a:r>
                      <a:endParaRPr lang="zh-CN" altLang="en-US" sz="1600" i="1" dirty="0">
                        <a:latin typeface="微软雅黑" panose="020B0503020204020204" pitchFamily="34" charset="-122"/>
                        <a:ea typeface="微软雅黑" panose="020B0503020204020204" pitchFamily="34" charset="-122"/>
                      </a:endParaRPr>
                    </a:p>
                  </a:txBody>
                  <a:tcPr/>
                </a:tc>
              </a:tr>
              <a:tr h="440719">
                <a:tc>
                  <a:txBody>
                    <a:bodyPr/>
                    <a:lstStyle/>
                    <a:p>
                      <a:r>
                        <a:rPr lang="zh-CN" altLang="en-US" sz="2000" dirty="0" smtClean="0">
                          <a:latin typeface="微软雅黑" panose="020B0503020204020204" pitchFamily="34" charset="-122"/>
                          <a:ea typeface="微软雅黑" panose="020B0503020204020204" pitchFamily="34" charset="-122"/>
                        </a:rPr>
                        <a:t>上海学生表现</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smtClean="0"/>
                        <a:t>56.9%</a:t>
                      </a:r>
                      <a:endParaRPr lang="zh-CN" altLang="en-US" sz="2000" dirty="0"/>
                    </a:p>
                  </a:txBody>
                  <a:tcPr/>
                </a:tc>
                <a:tc>
                  <a:txBody>
                    <a:bodyPr/>
                    <a:lstStyle/>
                    <a:p>
                      <a:pPr algn="ctr"/>
                      <a:r>
                        <a:rPr lang="en-US" altLang="zh-CN" sz="2000" dirty="0" smtClean="0"/>
                        <a:t>49.8%</a:t>
                      </a:r>
                      <a:endParaRPr lang="zh-CN" altLang="en-US" sz="2000" dirty="0"/>
                    </a:p>
                  </a:txBody>
                  <a:tcPr/>
                </a:tc>
              </a:tr>
              <a:tr h="440719">
                <a:tc>
                  <a:txBody>
                    <a:bodyPr/>
                    <a:lstStyle/>
                    <a:p>
                      <a:r>
                        <a:rPr lang="en-US" altLang="zh-CN" sz="2000" dirty="0" smtClean="0">
                          <a:solidFill>
                            <a:schemeClr val="accent2">
                              <a:lumMod val="50000"/>
                            </a:schemeClr>
                          </a:solidFill>
                          <a:latin typeface="微软雅黑" panose="020B0503020204020204" pitchFamily="34" charset="-122"/>
                          <a:ea typeface="微软雅黑" panose="020B0503020204020204" pitchFamily="34" charset="-122"/>
                        </a:rPr>
                        <a:t>OECD</a:t>
                      </a:r>
                      <a:r>
                        <a:rPr lang="zh-CN" altLang="en-US" sz="2000" dirty="0" smtClean="0">
                          <a:solidFill>
                            <a:schemeClr val="accent2">
                              <a:lumMod val="50000"/>
                            </a:schemeClr>
                          </a:solidFill>
                          <a:latin typeface="微软雅黑" panose="020B0503020204020204" pitchFamily="34" charset="-122"/>
                          <a:ea typeface="微软雅黑" panose="020B0503020204020204" pitchFamily="34" charset="-122"/>
                        </a:rPr>
                        <a:t>学生平均值</a:t>
                      </a:r>
                      <a:endParaRPr lang="zh-CN" altLang="en-US" sz="2000" dirty="0">
                        <a:solidFill>
                          <a:schemeClr val="accent2">
                            <a:lumMod val="50000"/>
                          </a:schemeClr>
                        </a:solidFill>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smtClean="0">
                          <a:solidFill>
                            <a:schemeClr val="accent2">
                              <a:lumMod val="50000"/>
                            </a:schemeClr>
                          </a:solidFill>
                        </a:rPr>
                        <a:t>45.5%</a:t>
                      </a:r>
                      <a:endParaRPr lang="zh-CN" altLang="en-US" sz="2000" dirty="0">
                        <a:solidFill>
                          <a:schemeClr val="accent2">
                            <a:lumMod val="50000"/>
                          </a:schemeClr>
                        </a:solidFill>
                      </a:endParaRPr>
                    </a:p>
                  </a:txBody>
                  <a:tcPr/>
                </a:tc>
                <a:tc>
                  <a:txBody>
                    <a:bodyPr/>
                    <a:lstStyle/>
                    <a:p>
                      <a:pPr algn="ctr"/>
                      <a:r>
                        <a:rPr lang="en-US" altLang="zh-CN" sz="2000" dirty="0" smtClean="0">
                          <a:solidFill>
                            <a:schemeClr val="accent2">
                              <a:lumMod val="50000"/>
                            </a:schemeClr>
                          </a:solidFill>
                        </a:rPr>
                        <a:t>46.4%</a:t>
                      </a:r>
                      <a:endParaRPr lang="zh-CN" altLang="en-US" sz="2000" dirty="0">
                        <a:solidFill>
                          <a:schemeClr val="accent2">
                            <a:lumMod val="50000"/>
                          </a:schemeClr>
                        </a:solidFill>
                      </a:endParaRPr>
                    </a:p>
                  </a:txBody>
                  <a:tcPr/>
                </a:tc>
              </a:tr>
              <a:tr h="4407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rgbClr val="FF0000"/>
                          </a:solidFill>
                          <a:latin typeface="微软雅黑" panose="020B0503020204020204" pitchFamily="34" charset="-122"/>
                          <a:ea typeface="微软雅黑" panose="020B0503020204020204" pitchFamily="34" charset="-122"/>
                        </a:rPr>
                        <a:t>新加坡学生表现</a:t>
                      </a:r>
                      <a:endParaRPr lang="zh-CN" altLang="en-US" sz="2000" dirty="0">
                        <a:solidFill>
                          <a:srgbClr val="FF0000"/>
                        </a:solidFill>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smtClean="0">
                          <a:solidFill>
                            <a:srgbClr val="FF0000"/>
                          </a:solidFill>
                        </a:rPr>
                        <a:t>62.0%</a:t>
                      </a:r>
                      <a:endParaRPr lang="zh-CN" altLang="en-US" sz="2000" dirty="0">
                        <a:solidFill>
                          <a:srgbClr val="FF0000"/>
                        </a:solidFill>
                      </a:endParaRPr>
                    </a:p>
                  </a:txBody>
                  <a:tcPr/>
                </a:tc>
                <a:tc>
                  <a:txBody>
                    <a:bodyPr/>
                    <a:lstStyle/>
                    <a:p>
                      <a:pPr algn="ctr"/>
                      <a:r>
                        <a:rPr lang="en-US" altLang="zh-CN" sz="2000" dirty="0" smtClean="0">
                          <a:solidFill>
                            <a:srgbClr val="FF0000"/>
                          </a:solidFill>
                        </a:rPr>
                        <a:t>56.4%</a:t>
                      </a:r>
                      <a:endParaRPr lang="zh-CN" altLang="en-US" sz="2000" dirty="0">
                        <a:solidFill>
                          <a:srgbClr val="FF0000"/>
                        </a:solidFill>
                      </a:endParaRPr>
                    </a:p>
                  </a:txBody>
                  <a:tcPr/>
                </a:tc>
              </a:tr>
              <a:tr h="4407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rgbClr val="FF0000"/>
                          </a:solidFill>
                          <a:latin typeface="微软雅黑" panose="020B0503020204020204" pitchFamily="34" charset="-122"/>
                          <a:ea typeface="微软雅黑" panose="020B0503020204020204" pitchFamily="34" charset="-122"/>
                        </a:rPr>
                        <a:t>韩国学生表现</a:t>
                      </a:r>
                      <a:endParaRPr lang="zh-CN" altLang="en-US" sz="2000" dirty="0">
                        <a:solidFill>
                          <a:srgbClr val="FF0000"/>
                        </a:solidFill>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smtClean="0">
                          <a:solidFill>
                            <a:srgbClr val="FF0000"/>
                          </a:solidFill>
                        </a:rPr>
                        <a:t>61.8%</a:t>
                      </a:r>
                      <a:endParaRPr lang="zh-CN" altLang="en-US" sz="2000" dirty="0">
                        <a:solidFill>
                          <a:srgbClr val="FF0000"/>
                        </a:solidFill>
                      </a:endParaRPr>
                    </a:p>
                  </a:txBody>
                  <a:tcPr/>
                </a:tc>
                <a:tc>
                  <a:txBody>
                    <a:bodyPr/>
                    <a:lstStyle/>
                    <a:p>
                      <a:pPr algn="ctr"/>
                      <a:r>
                        <a:rPr lang="en-US" altLang="zh-CN" sz="2000" dirty="0" smtClean="0">
                          <a:solidFill>
                            <a:srgbClr val="FF0000"/>
                          </a:solidFill>
                        </a:rPr>
                        <a:t>54.8%</a:t>
                      </a:r>
                      <a:endParaRPr lang="zh-CN" altLang="en-US" sz="2000" dirty="0">
                        <a:solidFill>
                          <a:srgbClr val="FF0000"/>
                        </a:solidFill>
                      </a:endParaRPr>
                    </a:p>
                  </a:txBody>
                  <a:tcPr/>
                </a:tc>
              </a:tr>
              <a:tr h="4407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chemeClr val="tx2">
                              <a:lumMod val="50000"/>
                            </a:schemeClr>
                          </a:solidFill>
                          <a:latin typeface="微软雅黑" panose="020B0503020204020204" pitchFamily="34" charset="-122"/>
                          <a:ea typeface="微软雅黑" panose="020B0503020204020204" pitchFamily="34" charset="-122"/>
                        </a:rPr>
                        <a:t>澳大利亚学生表现</a:t>
                      </a:r>
                      <a:endParaRPr lang="zh-CN" altLang="en-US" sz="2000" dirty="0">
                        <a:solidFill>
                          <a:schemeClr val="tx2">
                            <a:lumMod val="50000"/>
                          </a:schemeClr>
                        </a:solidFill>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smtClean="0">
                          <a:solidFill>
                            <a:schemeClr val="tx2">
                              <a:lumMod val="50000"/>
                            </a:schemeClr>
                          </a:solidFill>
                        </a:rPr>
                        <a:t>52.3%</a:t>
                      </a:r>
                      <a:endParaRPr lang="zh-CN" altLang="en-US" sz="2000" dirty="0">
                        <a:solidFill>
                          <a:schemeClr val="tx2">
                            <a:lumMod val="50000"/>
                          </a:schemeClr>
                        </a:solidFill>
                      </a:endParaRPr>
                    </a:p>
                  </a:txBody>
                  <a:tcPr/>
                </a:tc>
                <a:tc>
                  <a:txBody>
                    <a:bodyPr/>
                    <a:lstStyle/>
                    <a:p>
                      <a:pPr algn="ctr"/>
                      <a:r>
                        <a:rPr lang="en-US" altLang="zh-CN" sz="2000" dirty="0" smtClean="0">
                          <a:solidFill>
                            <a:schemeClr val="tx2">
                              <a:lumMod val="50000"/>
                            </a:schemeClr>
                          </a:solidFill>
                        </a:rPr>
                        <a:t>51.5%</a:t>
                      </a:r>
                      <a:endParaRPr lang="zh-CN" altLang="en-US" sz="2000" dirty="0">
                        <a:solidFill>
                          <a:schemeClr val="tx2">
                            <a:lumMod val="50000"/>
                          </a:schemeClr>
                        </a:solidFill>
                      </a:endParaRPr>
                    </a:p>
                  </a:txBody>
                  <a:tcPr/>
                </a:tc>
              </a:tr>
              <a:tr h="440719">
                <a:tc>
                  <a:txBody>
                    <a:bodyPr/>
                    <a:lstStyle/>
                    <a:p>
                      <a:r>
                        <a:rPr lang="zh-CN" altLang="en-US" sz="2000" dirty="0" smtClean="0">
                          <a:solidFill>
                            <a:schemeClr val="tx2">
                              <a:lumMod val="50000"/>
                            </a:schemeClr>
                          </a:solidFill>
                          <a:latin typeface="微软雅黑" panose="020B0503020204020204" pitchFamily="34" charset="-122"/>
                          <a:ea typeface="微软雅黑" panose="020B0503020204020204" pitchFamily="34" charset="-122"/>
                        </a:rPr>
                        <a:t>加拿大学生表现</a:t>
                      </a:r>
                      <a:endParaRPr lang="zh-CN" altLang="en-US" sz="2000" dirty="0">
                        <a:solidFill>
                          <a:schemeClr val="tx2">
                            <a:lumMod val="50000"/>
                          </a:schemeClr>
                        </a:solidFill>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smtClean="0">
                          <a:solidFill>
                            <a:schemeClr val="tx2">
                              <a:lumMod val="50000"/>
                            </a:schemeClr>
                          </a:solidFill>
                        </a:rPr>
                        <a:t>52.6%</a:t>
                      </a:r>
                      <a:endParaRPr lang="zh-CN" altLang="en-US" sz="2000" dirty="0">
                        <a:solidFill>
                          <a:schemeClr val="tx2">
                            <a:lumMod val="50000"/>
                          </a:schemeClr>
                        </a:solidFill>
                      </a:endParaRPr>
                    </a:p>
                  </a:txBody>
                  <a:tcPr/>
                </a:tc>
                <a:tc>
                  <a:txBody>
                    <a:bodyPr/>
                    <a:lstStyle/>
                    <a:p>
                      <a:pPr algn="ctr"/>
                      <a:r>
                        <a:rPr lang="en-US" altLang="zh-CN" sz="2000" dirty="0" smtClean="0">
                          <a:solidFill>
                            <a:schemeClr val="tx2">
                              <a:lumMod val="50000"/>
                            </a:schemeClr>
                          </a:solidFill>
                        </a:rPr>
                        <a:t>52.1%</a:t>
                      </a:r>
                      <a:endParaRPr lang="zh-CN" altLang="en-US" sz="2000" dirty="0">
                        <a:solidFill>
                          <a:schemeClr val="tx2">
                            <a:lumMod val="50000"/>
                          </a:schemeClr>
                        </a:solidFill>
                      </a:endParaRPr>
                    </a:p>
                  </a:txBody>
                  <a:tcPr/>
                </a:tc>
              </a:tr>
              <a:tr h="440719">
                <a:tc>
                  <a:txBody>
                    <a:bodyPr/>
                    <a:lstStyle/>
                    <a:p>
                      <a:r>
                        <a:rPr lang="zh-CN" altLang="en-US" sz="2000" dirty="0" smtClean="0">
                          <a:solidFill>
                            <a:schemeClr val="tx2">
                              <a:lumMod val="50000"/>
                            </a:schemeClr>
                          </a:solidFill>
                          <a:latin typeface="微软雅黑" panose="020B0503020204020204" pitchFamily="34" charset="-122"/>
                          <a:ea typeface="微软雅黑" panose="020B0503020204020204" pitchFamily="34" charset="-122"/>
                        </a:rPr>
                        <a:t>芬兰学生表现</a:t>
                      </a:r>
                      <a:endParaRPr lang="zh-CN" altLang="en-US" sz="2000" dirty="0">
                        <a:solidFill>
                          <a:schemeClr val="tx2">
                            <a:lumMod val="50000"/>
                          </a:schemeClr>
                        </a:solidFill>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smtClean="0">
                          <a:solidFill>
                            <a:schemeClr val="tx2">
                              <a:lumMod val="50000"/>
                            </a:schemeClr>
                          </a:solidFill>
                        </a:rPr>
                        <a:t>50.2%</a:t>
                      </a:r>
                      <a:endParaRPr lang="zh-CN" altLang="en-US" sz="2000" dirty="0">
                        <a:solidFill>
                          <a:schemeClr val="tx2">
                            <a:lumMod val="50000"/>
                          </a:schemeClr>
                        </a:solidFill>
                      </a:endParaRPr>
                    </a:p>
                  </a:txBody>
                  <a:tcPr/>
                </a:tc>
                <a:tc>
                  <a:txBody>
                    <a:bodyPr/>
                    <a:lstStyle/>
                    <a:p>
                      <a:pPr algn="ctr"/>
                      <a:r>
                        <a:rPr lang="en-US" altLang="zh-CN" sz="2000" dirty="0" smtClean="0">
                          <a:solidFill>
                            <a:schemeClr val="tx2">
                              <a:lumMod val="50000"/>
                            </a:schemeClr>
                          </a:solidFill>
                        </a:rPr>
                        <a:t>52.0%</a:t>
                      </a:r>
                      <a:endParaRPr lang="zh-CN" altLang="en-US" sz="2000" dirty="0">
                        <a:solidFill>
                          <a:schemeClr val="tx2">
                            <a:lumMod val="50000"/>
                          </a:schemeClr>
                        </a:solidFill>
                      </a:endParaRPr>
                    </a:p>
                  </a:txBody>
                  <a:tcPr/>
                </a:tc>
              </a:tr>
              <a:tr h="440719">
                <a:tc>
                  <a:txBody>
                    <a:bodyPr/>
                    <a:lstStyle/>
                    <a:p>
                      <a:r>
                        <a:rPr lang="zh-CN" altLang="en-US" sz="2000" dirty="0" smtClean="0">
                          <a:solidFill>
                            <a:schemeClr val="tx2">
                              <a:lumMod val="50000"/>
                            </a:schemeClr>
                          </a:solidFill>
                          <a:latin typeface="微软雅黑" panose="020B0503020204020204" pitchFamily="34" charset="-122"/>
                          <a:ea typeface="微软雅黑" panose="020B0503020204020204" pitchFamily="34" charset="-122"/>
                        </a:rPr>
                        <a:t>德国学生表现</a:t>
                      </a:r>
                      <a:endParaRPr lang="zh-CN" altLang="en-US" sz="2000" dirty="0">
                        <a:solidFill>
                          <a:schemeClr val="tx2">
                            <a:lumMod val="50000"/>
                          </a:schemeClr>
                        </a:solidFill>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smtClean="0">
                          <a:solidFill>
                            <a:schemeClr val="tx2">
                              <a:lumMod val="50000"/>
                            </a:schemeClr>
                          </a:solidFill>
                        </a:rPr>
                        <a:t>47.5%</a:t>
                      </a:r>
                      <a:endParaRPr lang="zh-CN" altLang="en-US" sz="2000" dirty="0">
                        <a:solidFill>
                          <a:schemeClr val="tx2">
                            <a:lumMod val="50000"/>
                          </a:schemeClr>
                        </a:solidFill>
                      </a:endParaRPr>
                    </a:p>
                  </a:txBody>
                  <a:tcPr/>
                </a:tc>
                <a:tc>
                  <a:txBody>
                    <a:bodyPr/>
                    <a:lstStyle/>
                    <a:p>
                      <a:pPr algn="ctr"/>
                      <a:r>
                        <a:rPr lang="en-US" altLang="zh-CN" sz="2000" dirty="0" smtClean="0">
                          <a:solidFill>
                            <a:schemeClr val="tx2">
                              <a:lumMod val="50000"/>
                            </a:schemeClr>
                          </a:solidFill>
                        </a:rPr>
                        <a:t>49.5%</a:t>
                      </a:r>
                      <a:endParaRPr lang="zh-CN" altLang="en-US" sz="2000" dirty="0">
                        <a:solidFill>
                          <a:schemeClr val="tx2">
                            <a:lumMod val="50000"/>
                          </a:schemeClr>
                        </a:solidFill>
                      </a:endParaRPr>
                    </a:p>
                  </a:txBody>
                  <a:tcPr/>
                </a:tc>
              </a:tr>
            </a:tbl>
          </a:graphicData>
        </a:graphic>
      </p:graphicFrame>
    </p:spTree>
    <p:extLst>
      <p:ext uri="{BB962C8B-B14F-4D97-AF65-F5344CB8AC3E}">
        <p14:creationId xmlns:p14="http://schemas.microsoft.com/office/powerpoint/2010/main" xmlns="" val="32738741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827584" y="0"/>
            <a:ext cx="5400600" cy="620688"/>
          </a:xfrm>
          <a:prstGeom prst="rect">
            <a:avLst/>
          </a:prstGeom>
        </p:spPr>
        <p:txBody>
          <a:bodyPr vert="horz" lIns="91440" tIns="45720" rIns="91440" bIns="45720" rtlCol="0" anchor="ctr">
            <a:normAutofit/>
          </a:bodyPr>
          <a:lstStyle/>
          <a:p>
            <a:pPr algn="ctr">
              <a:spcBef>
                <a:spcPct val="0"/>
              </a:spcBef>
            </a:pPr>
            <a:r>
              <a:rPr lang="en-US" sz="1400" b="1" smtClean="0">
                <a:solidFill>
                  <a:prstClr val="white"/>
                </a:solidFill>
                <a:latin typeface="Arial" pitchFamily="34" charset="0"/>
                <a:cs typeface="Arial" pitchFamily="34" charset="0"/>
              </a:rPr>
              <a:t>Mean mathematics performance, by school location, after accounting for socio-economic status</a:t>
            </a:r>
            <a:endParaRPr lang="en-GB" sz="1400" b="1" dirty="0">
              <a:solidFill>
                <a:prstClr val="white"/>
              </a:solidFill>
              <a:latin typeface="Arial" pitchFamily="34" charset="0"/>
              <a:cs typeface="Arial" pitchFamily="34" charset="0"/>
            </a:endParaRPr>
          </a:p>
        </p:txBody>
      </p:sp>
      <p:sp>
        <p:nvSpPr>
          <p:cNvPr id="6" name="TextBox 2"/>
          <p:cNvSpPr txBox="1"/>
          <p:nvPr/>
        </p:nvSpPr>
        <p:spPr>
          <a:xfrm>
            <a:off x="7956370" y="188640"/>
            <a:ext cx="1008118" cy="36844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sz="1050" dirty="0" smtClean="0">
                <a:solidFill>
                  <a:prstClr val="white"/>
                </a:solidFill>
                <a:latin typeface="Arial" panose="020B0604020202020204" pitchFamily="34" charset="0"/>
                <a:cs typeface="Arial" pitchFamily="34" charset="0"/>
              </a:rPr>
              <a:t>Fig II.3.3</a:t>
            </a:r>
            <a:endParaRPr lang="en-GB" sz="1050" dirty="0">
              <a:solidFill>
                <a:prstClr val="white"/>
              </a:solidFill>
              <a:latin typeface="Arial" pitchFamily="34" charset="0"/>
              <a:cs typeface="Arial" pitchFamily="34" charset="0"/>
            </a:endParaRPr>
          </a:p>
        </p:txBody>
      </p:sp>
      <p:pic>
        <p:nvPicPr>
          <p:cNvPr id="8" name="내용 개체 틀 19" descr="calculator.png"/>
          <p:cNvPicPr>
            <a:picLocks noChangeAspect="1"/>
          </p:cNvPicPr>
          <p:nvPr/>
        </p:nvPicPr>
        <p:blipFill>
          <a:blip r:embed="rId3" cstate="print">
            <a:duotone>
              <a:schemeClr val="bg2">
                <a:shade val="45000"/>
                <a:satMod val="135000"/>
              </a:schemeClr>
              <a:prstClr val="white"/>
            </a:duotone>
            <a:lum bright="100000" contrast="100000"/>
          </a:blip>
          <a:stretch>
            <a:fillRect/>
          </a:stretch>
        </p:blipFill>
        <p:spPr>
          <a:xfrm>
            <a:off x="6948264" y="116632"/>
            <a:ext cx="432048" cy="432048"/>
          </a:xfrm>
          <a:prstGeom prst="rect">
            <a:avLst/>
          </a:prstGeom>
        </p:spPr>
      </p:pic>
      <p:sp>
        <p:nvSpPr>
          <p:cNvPr id="13" name="제목 31"/>
          <p:cNvSpPr txBox="1">
            <a:spLocks/>
          </p:cNvSpPr>
          <p:nvPr/>
        </p:nvSpPr>
        <p:spPr>
          <a:xfrm>
            <a:off x="827584" y="29144"/>
            <a:ext cx="6552728" cy="620688"/>
          </a:xfrm>
          <a:prstGeom prst="rect">
            <a:avLst/>
          </a:prstGeom>
        </p:spPr>
        <p:txBody>
          <a:bodyPr vert="horz" lIns="91440" tIns="45720" rIns="91440" bIns="45720" rtlCol="0" anchor="ctr">
            <a:noAutofit/>
          </a:bodyPr>
          <a:lstStyle>
            <a:lvl1pPr algn="l">
              <a:defRPr sz="2800" b="1">
                <a:solidFill>
                  <a:schemeClr val="bg1"/>
                </a:solidFill>
              </a:defRPr>
            </a:lvl1pPr>
          </a:lstStyle>
          <a:p>
            <a:pPr>
              <a:spcBef>
                <a:spcPct val="0"/>
              </a:spcBef>
            </a:pPr>
            <a:endParaRPr lang="ko-KR" altLang="en-US" sz="2000" dirty="0">
              <a:solidFill>
                <a:prstClr val="white"/>
              </a:solidFill>
              <a:latin typeface="Arial" pitchFamily="34" charset="0"/>
              <a:cs typeface="Arial" pitchFamily="34" charset="0"/>
            </a:endParaRPr>
          </a:p>
        </p:txBody>
      </p:sp>
      <p:sp>
        <p:nvSpPr>
          <p:cNvPr id="2199" name="TextBox 2198"/>
          <p:cNvSpPr txBox="1"/>
          <p:nvPr/>
        </p:nvSpPr>
        <p:spPr>
          <a:xfrm>
            <a:off x="107504" y="6165304"/>
            <a:ext cx="8964488" cy="746358"/>
          </a:xfrm>
          <a:prstGeom prst="rect">
            <a:avLst/>
          </a:prstGeom>
          <a:noFill/>
        </p:spPr>
        <p:txBody>
          <a:bodyPr wrap="square" rtlCol="0">
            <a:spAutoFit/>
          </a:bodyPr>
          <a:lstStyle/>
          <a:p>
            <a:pPr latinLnBrk="0"/>
            <a:r>
              <a:rPr lang="en-US" sz="1050" i="1" kern="0" dirty="0" smtClean="0">
                <a:solidFill>
                  <a:prstClr val="white"/>
                </a:solidFill>
                <a:latin typeface="Arial" panose="020B0604020202020204" pitchFamily="34" charset="0"/>
                <a:cs typeface="Arial" panose="020B0604020202020204" pitchFamily="34" charset="0"/>
              </a:rPr>
              <a:t>*Note: TALIS only runs in a sub-national entity of the following countries: Belgium (Flemish Community), Canada (Alberta), United Arab Emirates (Abu Dhabi) and United Kingdom (England) . </a:t>
            </a:r>
            <a:r>
              <a:rPr lang="en-GB" sz="1050" i="1" kern="0" dirty="0" smtClean="0">
                <a:solidFill>
                  <a:prstClr val="white"/>
                </a:solidFill>
                <a:latin typeface="Arial" panose="020B0604020202020204" pitchFamily="34" charset="0"/>
                <a:cs typeface="Arial" panose="020B0604020202020204" pitchFamily="34" charset="0"/>
              </a:rPr>
              <a:t>T</a:t>
            </a:r>
            <a:r>
              <a:rPr lang="en-US" sz="1050" i="1" kern="0" dirty="0" smtClean="0">
                <a:solidFill>
                  <a:prstClr val="white"/>
                </a:solidFill>
                <a:latin typeface="Arial" panose="020B0604020202020204" pitchFamily="34" charset="0"/>
                <a:cs typeface="Arial" panose="020B0604020202020204" pitchFamily="34" charset="0"/>
              </a:rPr>
              <a:t>his map is for illustrative purposes and is without prejudice to the status of or sovereignty over any territory covered by this map.</a:t>
            </a:r>
            <a:endParaRPr lang="en-US" sz="1050" kern="0" dirty="0" smtClean="0">
              <a:solidFill>
                <a:prstClr val="white"/>
              </a:solidFill>
              <a:latin typeface="Arial" panose="020B0604020202020204" pitchFamily="34" charset="0"/>
              <a:cs typeface="Arial" panose="020B0604020202020204" pitchFamily="34" charset="0"/>
            </a:endParaRPr>
          </a:p>
          <a:p>
            <a:pPr latinLnBrk="0"/>
            <a:endParaRPr lang="en-US" sz="1100" i="1" kern="0" dirty="0">
              <a:solidFill>
                <a:prstClr val="white"/>
              </a:solidFill>
              <a:latin typeface="Arial" panose="020B0604020202020204" pitchFamily="34" charset="0"/>
              <a:cs typeface="Arial" panose="020B0604020202020204" pitchFamily="34" charset="0"/>
            </a:endParaRPr>
          </a:p>
        </p:txBody>
      </p:sp>
      <p:grpSp>
        <p:nvGrpSpPr>
          <p:cNvPr id="566" name="그룹 33"/>
          <p:cNvGrpSpPr/>
          <p:nvPr/>
        </p:nvGrpSpPr>
        <p:grpSpPr>
          <a:xfrm>
            <a:off x="6465499" y="1515412"/>
            <a:ext cx="1800200" cy="1623085"/>
            <a:chOff x="6372200" y="2204864"/>
            <a:chExt cx="1800200" cy="1623085"/>
          </a:xfrm>
        </p:grpSpPr>
        <p:sp>
          <p:nvSpPr>
            <p:cNvPr id="567" name="직사각형 58"/>
            <p:cNvSpPr/>
            <p:nvPr/>
          </p:nvSpPr>
          <p:spPr>
            <a:xfrm>
              <a:off x="6372200" y="2996952"/>
              <a:ext cx="1800200" cy="830997"/>
            </a:xfrm>
            <a:prstGeom prst="rect">
              <a:avLst/>
            </a:prstGeom>
          </p:spPr>
          <p:txBody>
            <a:bodyPr wrap="square">
              <a:spAutoFit/>
            </a:bodyPr>
            <a:lstStyle/>
            <a:p>
              <a:pPr algn="ctr"/>
              <a:r>
                <a:rPr lang="en-US" altLang="ko-KR" sz="1600" dirty="0" smtClean="0">
                  <a:solidFill>
                    <a:prstClr val="white"/>
                  </a:solidFill>
                  <a:latin typeface="Arial" pitchFamily="34" charset="0"/>
                  <a:cs typeface="Arial" pitchFamily="34" charset="0"/>
                </a:rPr>
                <a:t>an international research consortium</a:t>
              </a:r>
              <a:endParaRPr lang="ko-KR" altLang="en-US" sz="1600" dirty="0">
                <a:solidFill>
                  <a:srgbClr val="051731"/>
                </a:solidFill>
                <a:latin typeface="Arial" pitchFamily="34" charset="0"/>
                <a:cs typeface="Arial" pitchFamily="34" charset="0"/>
              </a:endParaRPr>
            </a:p>
          </p:txBody>
        </p:sp>
        <p:grpSp>
          <p:nvGrpSpPr>
            <p:cNvPr id="568" name="그룹 22"/>
            <p:cNvGrpSpPr/>
            <p:nvPr/>
          </p:nvGrpSpPr>
          <p:grpSpPr>
            <a:xfrm>
              <a:off x="6660232" y="2204864"/>
              <a:ext cx="1080121" cy="792088"/>
              <a:chOff x="7812360" y="1412776"/>
              <a:chExt cx="1080120" cy="792088"/>
            </a:xfrm>
          </p:grpSpPr>
          <p:pic>
            <p:nvPicPr>
              <p:cNvPr id="569" name="그림 66" descr="globe_public_domain.png"/>
              <p:cNvPicPr>
                <a:picLocks noChangeAspect="1"/>
              </p:cNvPicPr>
              <p:nvPr/>
            </p:nvPicPr>
            <p:blipFill>
              <a:blip r:embed="rId4" cstate="print">
                <a:duotone>
                  <a:schemeClr val="bg2">
                    <a:shade val="45000"/>
                    <a:satMod val="135000"/>
                  </a:schemeClr>
                  <a:prstClr val="white"/>
                </a:duotone>
                <a:lum bright="40000"/>
              </a:blip>
              <a:stretch>
                <a:fillRect/>
              </a:stretch>
            </p:blipFill>
            <p:spPr>
              <a:xfrm>
                <a:off x="7812360" y="1484784"/>
                <a:ext cx="720080" cy="720080"/>
              </a:xfrm>
              <a:prstGeom prst="rect">
                <a:avLst/>
              </a:prstGeom>
            </p:spPr>
          </p:pic>
          <p:pic>
            <p:nvPicPr>
              <p:cNvPr id="570" name="그림 68" descr="Magnifying Glass designed by Kirill Tomilov from the Noun Project.png"/>
              <p:cNvPicPr>
                <a:picLocks noChangeAspect="1"/>
              </p:cNvPicPr>
              <p:nvPr/>
            </p:nvPicPr>
            <p:blipFill>
              <a:blip r:embed="rId5" cstate="print">
                <a:duotone>
                  <a:schemeClr val="bg2">
                    <a:shade val="45000"/>
                    <a:satMod val="135000"/>
                  </a:schemeClr>
                  <a:prstClr val="white"/>
                </a:duotone>
                <a:lum bright="40000"/>
              </a:blip>
              <a:stretch>
                <a:fillRect/>
              </a:stretch>
            </p:blipFill>
            <p:spPr>
              <a:xfrm flipH="1">
                <a:off x="8172400" y="1412776"/>
                <a:ext cx="720080" cy="720080"/>
              </a:xfrm>
              <a:prstGeom prst="rect">
                <a:avLst/>
              </a:prstGeom>
            </p:spPr>
          </p:pic>
        </p:grpSp>
      </p:grpSp>
      <p:grpSp>
        <p:nvGrpSpPr>
          <p:cNvPr id="580" name="그룹 32"/>
          <p:cNvGrpSpPr/>
          <p:nvPr/>
        </p:nvGrpSpPr>
        <p:grpSpPr>
          <a:xfrm>
            <a:off x="5673411" y="3315612"/>
            <a:ext cx="1713995" cy="1274658"/>
            <a:chOff x="4211960" y="4797152"/>
            <a:chExt cx="1713995" cy="1274658"/>
          </a:xfrm>
        </p:grpSpPr>
        <p:pic>
          <p:nvPicPr>
            <p:cNvPr id="581" name="그림 63" descr="teacher_public_domain.png"/>
            <p:cNvPicPr>
              <a:picLocks noChangeAspect="1"/>
            </p:cNvPicPr>
            <p:nvPr/>
          </p:nvPicPr>
          <p:blipFill>
            <a:blip r:embed="rId6" cstate="print">
              <a:duotone>
                <a:schemeClr val="bg2">
                  <a:shade val="45000"/>
                  <a:satMod val="135000"/>
                </a:schemeClr>
                <a:prstClr val="white"/>
              </a:duotone>
              <a:lum bright="40000"/>
            </a:blip>
            <a:stretch>
              <a:fillRect/>
            </a:stretch>
          </p:blipFill>
          <p:spPr>
            <a:xfrm>
              <a:off x="4572000" y="4797152"/>
              <a:ext cx="936104" cy="936104"/>
            </a:xfrm>
            <a:prstGeom prst="rect">
              <a:avLst/>
            </a:prstGeom>
          </p:spPr>
        </p:pic>
        <p:sp>
          <p:nvSpPr>
            <p:cNvPr id="582" name="직사각형 27"/>
            <p:cNvSpPr/>
            <p:nvPr/>
          </p:nvSpPr>
          <p:spPr>
            <a:xfrm>
              <a:off x="4211960" y="5733256"/>
              <a:ext cx="1713995" cy="338554"/>
            </a:xfrm>
            <a:prstGeom prst="rect">
              <a:avLst/>
            </a:prstGeom>
          </p:spPr>
          <p:txBody>
            <a:bodyPr wrap="none">
              <a:spAutoFit/>
            </a:bodyPr>
            <a:lstStyle/>
            <a:p>
              <a:r>
                <a:rPr lang="en-US" altLang="ko-KR" sz="1600" dirty="0" smtClean="0">
                  <a:solidFill>
                    <a:prstClr val="white"/>
                  </a:solidFill>
                  <a:latin typeface="Arial" pitchFamily="34" charset="0"/>
                  <a:cs typeface="Arial" pitchFamily="34" charset="0"/>
                </a:rPr>
                <a:t>Teachers’ unions</a:t>
              </a:r>
              <a:endParaRPr lang="ko-KR" altLang="en-US" dirty="0">
                <a:solidFill>
                  <a:prstClr val="black"/>
                </a:solidFill>
              </a:endParaRPr>
            </a:p>
          </p:txBody>
        </p:sp>
      </p:grpSp>
      <p:pic>
        <p:nvPicPr>
          <p:cNvPr id="591" name="Picture 2" descr="C:\Users\Xuxu\Desktop\教育教学调查项目logo.jp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634524" y="3989403"/>
            <a:ext cx="3033820" cy="1595318"/>
          </a:xfrm>
          <a:prstGeom prst="rect">
            <a:avLst/>
          </a:prstGeom>
          <a:ln>
            <a:noFill/>
          </a:ln>
          <a:effectLst>
            <a:glow>
              <a:schemeClr val="accent1"/>
            </a:glow>
            <a:softEdge rad="228600"/>
          </a:effectLst>
          <a:extLst>
            <a:ext uri="{909E8E84-426E-40DD-AFC4-6F175D3DCCD1}">
              <a14:hiddenFill xmlns:a14="http://schemas.microsoft.com/office/drawing/2010/main" xmlns="">
                <a:solidFill>
                  <a:srgbClr val="FFFFFF"/>
                </a:solidFill>
              </a14:hiddenFill>
            </a:ext>
          </a:extLst>
        </p:spPr>
      </p:pic>
      <p:sp>
        <p:nvSpPr>
          <p:cNvPr id="2" name="文本框 1"/>
          <p:cNvSpPr txBox="1"/>
          <p:nvPr/>
        </p:nvSpPr>
        <p:spPr>
          <a:xfrm>
            <a:off x="2545849" y="2180197"/>
            <a:ext cx="4452306" cy="707886"/>
          </a:xfrm>
          <a:prstGeom prst="rect">
            <a:avLst/>
          </a:prstGeom>
          <a:noFill/>
        </p:spPr>
        <p:txBody>
          <a:bodyPr wrap="square" rtlCol="0">
            <a:spAutoFit/>
          </a:bodyPr>
          <a:lstStyle/>
          <a:p>
            <a:pPr algn="ctr"/>
            <a:r>
              <a:rPr lang="zh-CN" altLang="en-US" sz="4000" b="1" dirty="0" smtClean="0">
                <a:latin typeface="微软雅黑" panose="020B0503020204020204" pitchFamily="34" charset="-122"/>
                <a:ea typeface="微软雅黑" panose="020B0503020204020204" pitchFamily="34" charset="-122"/>
              </a:rPr>
              <a:t>谢 谢 大 家！</a:t>
            </a:r>
            <a:endParaRPr lang="zh-CN" altLang="en-US" sz="4000" b="1" dirty="0">
              <a:latin typeface="微软雅黑" panose="020B0503020204020204" pitchFamily="34" charset="-122"/>
              <a:ea typeface="微软雅黑" panose="020B0503020204020204" pitchFamily="34" charset="-122"/>
            </a:endParaRPr>
          </a:p>
        </p:txBody>
      </p:sp>
      <p:pic>
        <p:nvPicPr>
          <p:cNvPr id="35" name="图片 34" descr="D:\我的文档\Desktop\题词和标志\标志2.png"/>
          <p:cNvPicPr/>
          <p:nvPr/>
        </p:nvPicPr>
        <p:blipFill>
          <a:blip r:embed="rId8">
            <a:extLst>
              <a:ext uri="{28A0092B-C50C-407E-A947-70E740481C1C}">
                <a14:useLocalDpi xmlns:a14="http://schemas.microsoft.com/office/drawing/2010/main" xmlns="" val="0"/>
              </a:ext>
            </a:extLst>
          </a:blip>
          <a:srcRect/>
          <a:stretch>
            <a:fillRect/>
          </a:stretch>
        </p:blipFill>
        <p:spPr bwMode="auto">
          <a:xfrm>
            <a:off x="1465352" y="4104182"/>
            <a:ext cx="3124200" cy="1095438"/>
          </a:xfrm>
          <a:prstGeom prst="rect">
            <a:avLst/>
          </a:prstGeom>
          <a:noFill/>
          <a:ln>
            <a:noFill/>
          </a:ln>
        </p:spPr>
      </p:pic>
    </p:spTree>
    <p:extLst>
      <p:ext uri="{BB962C8B-B14F-4D97-AF65-F5344CB8AC3E}">
        <p14:creationId xmlns:p14="http://schemas.microsoft.com/office/powerpoint/2010/main" xmlns="" val="765227976"/>
      </p:ext>
    </p:extLst>
  </p:cSld>
  <p:clrMapOvr>
    <a:masterClrMapping/>
  </p:clrMapOvr>
  <mc:AlternateContent xmlns:mc="http://schemas.openxmlformats.org/markup-compatibility/2006">
    <mc:Choice xmlns:p14="http://schemas.microsoft.com/office/powerpoint/2010/main" xmlns="" Requires="p14">
      <p:transition spd="slow" p14:dur="1400">
        <p14:rippl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827584" y="0"/>
            <a:ext cx="5400600" cy="620688"/>
          </a:xfrm>
          <a:prstGeom prst="rect">
            <a:avLst/>
          </a:prstGeom>
        </p:spPr>
        <p:txBody>
          <a:bodyPr vert="horz" lIns="91440" tIns="45720" rIns="91440" bIns="45720" rtlCol="0" anchor="ctr">
            <a:normAutofit/>
          </a:bodyPr>
          <a:lstStyle/>
          <a:p>
            <a:pPr algn="ctr">
              <a:spcBef>
                <a:spcPct val="0"/>
              </a:spcBef>
            </a:pPr>
            <a:r>
              <a:rPr lang="en-US" sz="1400" b="1" smtClean="0">
                <a:solidFill>
                  <a:prstClr val="white"/>
                </a:solidFill>
                <a:latin typeface="Arial" pitchFamily="34" charset="0"/>
                <a:cs typeface="Arial" pitchFamily="34" charset="0"/>
              </a:rPr>
              <a:t>Mean mathematics performance, by school location, after accounting for socio-economic status</a:t>
            </a:r>
            <a:endParaRPr lang="en-GB" sz="1400" b="1" dirty="0">
              <a:solidFill>
                <a:prstClr val="white"/>
              </a:solidFill>
              <a:latin typeface="Arial" pitchFamily="34" charset="0"/>
              <a:cs typeface="Arial" pitchFamily="34" charset="0"/>
            </a:endParaRPr>
          </a:p>
        </p:txBody>
      </p:sp>
      <p:sp>
        <p:nvSpPr>
          <p:cNvPr id="8" name="TextBox 2"/>
          <p:cNvSpPr txBox="1"/>
          <p:nvPr/>
        </p:nvSpPr>
        <p:spPr>
          <a:xfrm>
            <a:off x="7956370" y="188640"/>
            <a:ext cx="1008118" cy="36844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sz="1050" dirty="0" smtClean="0">
                <a:solidFill>
                  <a:prstClr val="white"/>
                </a:solidFill>
                <a:latin typeface="Arial" panose="020B0604020202020204" pitchFamily="34" charset="0"/>
                <a:cs typeface="Arial" pitchFamily="34" charset="0"/>
              </a:rPr>
              <a:t>Fig II.3.3</a:t>
            </a:r>
            <a:endParaRPr lang="en-GB" sz="1050" dirty="0">
              <a:solidFill>
                <a:prstClr val="white"/>
              </a:solidFill>
              <a:latin typeface="Arial" pitchFamily="34" charset="0"/>
              <a:cs typeface="Arial" pitchFamily="34" charset="0"/>
            </a:endParaRPr>
          </a:p>
        </p:txBody>
      </p:sp>
      <p:sp>
        <p:nvSpPr>
          <p:cNvPr id="9" name="슬라이드 번호 개체 틀 6"/>
          <p:cNvSpPr>
            <a:spLocks noGrp="1"/>
          </p:cNvSpPr>
          <p:nvPr>
            <p:ph type="sldNum" sz="quarter" idx="4294967295"/>
          </p:nvPr>
        </p:nvSpPr>
        <p:spPr>
          <a:xfrm>
            <a:off x="0" y="188640"/>
            <a:ext cx="467544" cy="365125"/>
          </a:xfrm>
          <a:prstGeom prst="rect">
            <a:avLst/>
          </a:prstGeom>
        </p:spPr>
        <p:txBody>
          <a:bodyPr/>
          <a:lstStyle/>
          <a:p>
            <a:fld id="{B8364164-D7C2-4011-A351-B5EC1CE463BF}" type="slidenum">
              <a:rPr lang="ko-KR" altLang="en-US" sz="1600" smtClean="0">
                <a:solidFill>
                  <a:prstClr val="black"/>
                </a:solidFill>
                <a:latin typeface="Arial" panose="020B0604020202020204" pitchFamily="34" charset="0"/>
                <a:cs typeface="Arial" pitchFamily="34" charset="0"/>
              </a:rPr>
              <a:pPr/>
              <a:t>2</a:t>
            </a:fld>
            <a:endParaRPr lang="ko-KR" altLang="en-US" sz="1600">
              <a:solidFill>
                <a:prstClr val="black"/>
              </a:solidFill>
              <a:latin typeface="Arial" pitchFamily="34" charset="0"/>
              <a:cs typeface="Arial" pitchFamily="34" charset="0"/>
            </a:endParaRPr>
          </a:p>
        </p:txBody>
      </p:sp>
      <p:pic>
        <p:nvPicPr>
          <p:cNvPr id="10" name="내용 개체 틀 19" descr="calculator.png"/>
          <p:cNvPicPr>
            <a:picLocks noChangeAspect="1"/>
          </p:cNvPicPr>
          <p:nvPr/>
        </p:nvPicPr>
        <p:blipFill>
          <a:blip r:embed="rId2" cstate="print">
            <a:duotone>
              <a:schemeClr val="bg2">
                <a:shade val="45000"/>
                <a:satMod val="135000"/>
              </a:schemeClr>
              <a:prstClr val="white"/>
            </a:duotone>
            <a:lum bright="100000" contrast="100000"/>
          </a:blip>
          <a:stretch>
            <a:fillRect/>
          </a:stretch>
        </p:blipFill>
        <p:spPr>
          <a:xfrm>
            <a:off x="6948264" y="116632"/>
            <a:ext cx="432048" cy="432048"/>
          </a:xfrm>
          <a:prstGeom prst="rect">
            <a:avLst/>
          </a:prstGeom>
        </p:spPr>
      </p:pic>
      <p:sp>
        <p:nvSpPr>
          <p:cNvPr id="11" name="평행 사변형 10"/>
          <p:cNvSpPr/>
          <p:nvPr/>
        </p:nvSpPr>
        <p:spPr>
          <a:xfrm>
            <a:off x="-180528" y="0"/>
            <a:ext cx="9289032" cy="672360"/>
          </a:xfrm>
          <a:prstGeom prst="parallelogram">
            <a:avLst>
              <a:gd name="adj" fmla="val 7910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prstClr val="white"/>
              </a:solidFill>
              <a:latin typeface="Arial" panose="020B0604020202020204" pitchFamily="34" charset="0"/>
              <a:cs typeface="Arial" pitchFamily="34" charset="0"/>
            </a:endParaRPr>
          </a:p>
        </p:txBody>
      </p:sp>
      <p:sp>
        <p:nvSpPr>
          <p:cNvPr id="12" name="평행 사변형 11"/>
          <p:cNvSpPr/>
          <p:nvPr/>
        </p:nvSpPr>
        <p:spPr>
          <a:xfrm>
            <a:off x="0" y="-22528"/>
            <a:ext cx="9133209" cy="859240"/>
          </a:xfrm>
          <a:prstGeom prst="parallelogram">
            <a:avLst>
              <a:gd name="adj" fmla="val 79101"/>
            </a:avLst>
          </a:prstGeom>
          <a:solidFill>
            <a:srgbClr val="9C3B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prstClr val="white"/>
              </a:solidFill>
              <a:latin typeface="Arial" panose="020B0604020202020204" pitchFamily="34" charset="0"/>
              <a:cs typeface="Arial" pitchFamily="34" charset="0"/>
            </a:endParaRPr>
          </a:p>
        </p:txBody>
      </p:sp>
      <p:sp>
        <p:nvSpPr>
          <p:cNvPr id="15" name="제목 31"/>
          <p:cNvSpPr txBox="1">
            <a:spLocks/>
          </p:cNvSpPr>
          <p:nvPr/>
        </p:nvSpPr>
        <p:spPr>
          <a:xfrm>
            <a:off x="827584" y="85700"/>
            <a:ext cx="6552728" cy="620688"/>
          </a:xfrm>
          <a:prstGeom prst="rect">
            <a:avLst/>
          </a:prstGeom>
        </p:spPr>
        <p:txBody>
          <a:bodyPr vert="horz" lIns="91440" tIns="45720" rIns="91440" bIns="45720" rtlCol="0" anchor="ctr">
            <a:noAutofit/>
          </a:bodyPr>
          <a:lstStyle>
            <a:lvl1pPr algn="l">
              <a:defRPr sz="2800" b="1">
                <a:solidFill>
                  <a:schemeClr val="bg1"/>
                </a:solidFill>
              </a:defRPr>
            </a:lvl1pPr>
          </a:lstStyle>
          <a:p>
            <a:pPr>
              <a:spcBef>
                <a:spcPct val="0"/>
              </a:spcBef>
            </a:pPr>
            <a:r>
              <a:rPr lang="zh-CN" altLang="en-US" sz="3600" dirty="0" smtClean="0">
                <a:solidFill>
                  <a:prstClr val="white"/>
                </a:solidFill>
                <a:latin typeface="微软雅黑" panose="020B0503020204020204" pitchFamily="34" charset="-122"/>
                <a:ea typeface="微软雅黑" panose="020B0503020204020204" pitchFamily="34" charset="-122"/>
                <a:cs typeface="Arial" pitchFamily="34" charset="0"/>
              </a:rPr>
              <a:t>探讨主题</a:t>
            </a:r>
            <a:endParaRPr lang="ko-KR" altLang="en-US" sz="3600" dirty="0">
              <a:solidFill>
                <a:prstClr val="white"/>
              </a:solidFill>
              <a:latin typeface="微软雅黑" panose="020B0503020204020204" pitchFamily="34" charset="-122"/>
              <a:cs typeface="Arial" pitchFamily="34" charset="0"/>
            </a:endParaRPr>
          </a:p>
        </p:txBody>
      </p:sp>
      <p:sp>
        <p:nvSpPr>
          <p:cNvPr id="16" name="内容占位符 2"/>
          <p:cNvSpPr>
            <a:spLocks noGrp="1"/>
          </p:cNvSpPr>
          <p:nvPr>
            <p:ph idx="1"/>
          </p:nvPr>
        </p:nvSpPr>
        <p:spPr>
          <a:xfrm>
            <a:off x="827584" y="1628800"/>
            <a:ext cx="4464496" cy="2520281"/>
          </a:xfrm>
        </p:spPr>
        <p:txBody>
          <a:bodyPr>
            <a:noAutofit/>
          </a:bodyPr>
          <a:lstStyle/>
          <a:p>
            <a:pPr>
              <a:buFont typeface="Wingdings" panose="05000000000000000000" pitchFamily="2" charset="2"/>
              <a:buChar char="p"/>
            </a:pPr>
            <a:r>
              <a:rPr lang="en-US" altLang="zh-CN" sz="2800" b="1" dirty="0" smtClean="0">
                <a:latin typeface="黑体" panose="02010609060101010101" pitchFamily="49" charset="-122"/>
                <a:ea typeface="黑体" panose="02010609060101010101" pitchFamily="49" charset="-122"/>
              </a:rPr>
              <a:t>TALIS</a:t>
            </a:r>
            <a:r>
              <a:rPr lang="zh-CN" altLang="en-US" sz="2800" b="1" dirty="0" smtClean="0">
                <a:latin typeface="黑体" panose="02010609060101010101" pitchFamily="49" charset="-122"/>
                <a:ea typeface="黑体" panose="02010609060101010101" pitchFamily="49" charset="-122"/>
              </a:rPr>
              <a:t>显示的主要成就</a:t>
            </a:r>
            <a:endParaRPr lang="en-US" altLang="zh-CN" sz="2800" b="1" dirty="0" smtClean="0">
              <a:latin typeface="黑体" panose="02010609060101010101" pitchFamily="49" charset="-122"/>
              <a:ea typeface="黑体" panose="02010609060101010101" pitchFamily="49" charset="-122"/>
            </a:endParaRPr>
          </a:p>
          <a:p>
            <a:pPr>
              <a:buFont typeface="Wingdings" panose="05000000000000000000" pitchFamily="2" charset="2"/>
              <a:buChar char="p"/>
            </a:pPr>
            <a:r>
              <a:rPr lang="en-US" altLang="zh-CN" sz="2800" b="1" dirty="0" smtClean="0">
                <a:latin typeface="黑体" panose="02010609060101010101" pitchFamily="49" charset="-122"/>
                <a:ea typeface="黑体" panose="02010609060101010101" pitchFamily="49" charset="-122"/>
              </a:rPr>
              <a:t>TALIS</a:t>
            </a:r>
            <a:r>
              <a:rPr lang="zh-CN" altLang="en-US" sz="2800" b="1" dirty="0" smtClean="0">
                <a:latin typeface="黑体" panose="02010609060101010101" pitchFamily="49" charset="-122"/>
                <a:ea typeface="黑体" panose="02010609060101010101" pitchFamily="49" charset="-122"/>
              </a:rPr>
              <a:t>揭示的存在</a:t>
            </a:r>
            <a:r>
              <a:rPr lang="zh-CN" altLang="en-US" sz="2800" b="1" dirty="0">
                <a:latin typeface="黑体" panose="02010609060101010101" pitchFamily="49" charset="-122"/>
                <a:ea typeface="黑体" panose="02010609060101010101" pitchFamily="49" charset="-122"/>
              </a:rPr>
              <a:t>不足</a:t>
            </a:r>
            <a:endParaRPr lang="en-US" altLang="zh-CN" sz="2800" b="1" dirty="0" smtClean="0">
              <a:latin typeface="黑体" panose="02010609060101010101" pitchFamily="49" charset="-122"/>
              <a:ea typeface="黑体" panose="02010609060101010101" pitchFamily="49" charset="-122"/>
            </a:endParaRPr>
          </a:p>
          <a:p>
            <a:pPr>
              <a:buFont typeface="Wingdings" panose="05000000000000000000" pitchFamily="2" charset="2"/>
              <a:buChar char="p"/>
            </a:pPr>
            <a:r>
              <a:rPr lang="en-US" altLang="zh-CN" sz="2800" b="1" dirty="0" smtClean="0">
                <a:latin typeface="黑体" panose="02010609060101010101" pitchFamily="49" charset="-122"/>
                <a:ea typeface="黑体" panose="02010609060101010101" pitchFamily="49" charset="-122"/>
              </a:rPr>
              <a:t>TALIS</a:t>
            </a:r>
            <a:r>
              <a:rPr lang="zh-CN" altLang="en-US" sz="2800" b="1" dirty="0" smtClean="0">
                <a:latin typeface="黑体" panose="02010609060101010101" pitchFamily="49" charset="-122"/>
                <a:ea typeface="黑体" panose="02010609060101010101" pitchFamily="49" charset="-122"/>
              </a:rPr>
              <a:t>后改革发展方向：</a:t>
            </a:r>
            <a:endParaRPr lang="en-US" altLang="zh-CN" sz="2800" b="1" dirty="0" smtClean="0">
              <a:latin typeface="黑体" panose="02010609060101010101" pitchFamily="49" charset="-122"/>
              <a:ea typeface="黑体" panose="02010609060101010101" pitchFamily="49" charset="-122"/>
            </a:endParaRPr>
          </a:p>
          <a:p>
            <a:pPr>
              <a:buFont typeface="Wingdings" panose="05000000000000000000" pitchFamily="2" charset="2"/>
              <a:buChar char="p"/>
            </a:pPr>
            <a:r>
              <a:rPr lang="zh-CN" altLang="en-US" sz="2800" b="1" dirty="0" smtClean="0">
                <a:latin typeface="黑体" panose="02010609060101010101" pitchFamily="49" charset="-122"/>
                <a:ea typeface="黑体" panose="02010609060101010101" pitchFamily="49" charset="-122"/>
              </a:rPr>
              <a:t> 提升教师的五大能力</a:t>
            </a:r>
            <a:endParaRPr lang="en-US" altLang="zh-CN" sz="2800" b="1" dirty="0" smtClean="0">
              <a:latin typeface="黑体" panose="02010609060101010101" pitchFamily="49" charset="-122"/>
              <a:ea typeface="黑体" panose="02010609060101010101" pitchFamily="49" charset="-122"/>
            </a:endParaRPr>
          </a:p>
          <a:p>
            <a:pPr marL="0" indent="0">
              <a:buNone/>
            </a:pPr>
            <a:endParaRPr lang="zh-CN" altLang="en-US" sz="28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xmlns="" val="3022562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a:xfrm>
            <a:off x="827584" y="0"/>
            <a:ext cx="5400600" cy="620688"/>
          </a:xfrm>
          <a:prstGeom prst="rect">
            <a:avLst/>
          </a:prstGeom>
        </p:spPr>
        <p:txBody>
          <a:bodyPr vert="horz" lIns="91440" tIns="45720" rIns="91440" bIns="45720" rtlCol="0" anchor="ctr">
            <a:normAutofit/>
          </a:bodyPr>
          <a:lstStyle/>
          <a:p>
            <a:pPr algn="ctr">
              <a:spcBef>
                <a:spcPct val="0"/>
              </a:spcBef>
            </a:pPr>
            <a:r>
              <a:rPr lang="en-US" sz="1400" b="1" smtClean="0">
                <a:solidFill>
                  <a:prstClr val="white"/>
                </a:solidFill>
                <a:latin typeface="Arial" pitchFamily="34" charset="0"/>
                <a:cs typeface="Arial" pitchFamily="34" charset="0"/>
              </a:rPr>
              <a:t>Mean mathematics performance, by school location, after accounting for socio-economic status</a:t>
            </a:r>
            <a:endParaRPr lang="en-GB" sz="1400" b="1" dirty="0">
              <a:solidFill>
                <a:prstClr val="white"/>
              </a:solidFill>
              <a:latin typeface="Arial" pitchFamily="34" charset="0"/>
              <a:cs typeface="Arial" pitchFamily="34" charset="0"/>
            </a:endParaRPr>
          </a:p>
        </p:txBody>
      </p:sp>
      <p:sp>
        <p:nvSpPr>
          <p:cNvPr id="5" name="TextBox 2"/>
          <p:cNvSpPr txBox="1"/>
          <p:nvPr/>
        </p:nvSpPr>
        <p:spPr>
          <a:xfrm>
            <a:off x="8022471" y="188640"/>
            <a:ext cx="1008118" cy="36844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sz="1050" dirty="0" smtClean="0">
                <a:solidFill>
                  <a:prstClr val="white"/>
                </a:solidFill>
                <a:latin typeface="Arial" panose="020B0604020202020204" pitchFamily="34" charset="0"/>
                <a:cs typeface="Arial" pitchFamily="34" charset="0"/>
              </a:rPr>
              <a:t>Fig II.3.3</a:t>
            </a:r>
            <a:endParaRPr lang="en-GB" sz="1050" dirty="0">
              <a:solidFill>
                <a:prstClr val="white"/>
              </a:solidFill>
              <a:latin typeface="Arial" pitchFamily="34" charset="0"/>
              <a:cs typeface="Arial" pitchFamily="34" charset="0"/>
            </a:endParaRPr>
          </a:p>
        </p:txBody>
      </p:sp>
      <p:sp>
        <p:nvSpPr>
          <p:cNvPr id="6" name="슬라이드 번호 개체 틀 6"/>
          <p:cNvSpPr>
            <a:spLocks noGrp="1"/>
          </p:cNvSpPr>
          <p:nvPr>
            <p:ph type="sldNum" sz="quarter" idx="4294967295"/>
          </p:nvPr>
        </p:nvSpPr>
        <p:spPr>
          <a:xfrm>
            <a:off x="0" y="188640"/>
            <a:ext cx="467544" cy="365125"/>
          </a:xfrm>
          <a:prstGeom prst="rect">
            <a:avLst/>
          </a:prstGeom>
        </p:spPr>
        <p:txBody>
          <a:bodyPr/>
          <a:lstStyle/>
          <a:p>
            <a:fld id="{B8364164-D7C2-4011-A351-B5EC1CE463BF}" type="slidenum">
              <a:rPr lang="ko-KR" altLang="en-US" sz="1600" smtClean="0">
                <a:solidFill>
                  <a:prstClr val="black"/>
                </a:solidFill>
                <a:latin typeface="Arial" panose="020B0604020202020204" pitchFamily="34" charset="0"/>
                <a:cs typeface="Arial" pitchFamily="34" charset="0"/>
              </a:rPr>
              <a:pPr/>
              <a:t>3</a:t>
            </a:fld>
            <a:endParaRPr lang="ko-KR" altLang="en-US" sz="1600">
              <a:solidFill>
                <a:prstClr val="black"/>
              </a:solidFill>
              <a:latin typeface="Arial" pitchFamily="34" charset="0"/>
              <a:cs typeface="Arial" pitchFamily="34" charset="0"/>
            </a:endParaRPr>
          </a:p>
        </p:txBody>
      </p:sp>
      <p:pic>
        <p:nvPicPr>
          <p:cNvPr id="7" name="내용 개체 틀 19" descr="calculator.png"/>
          <p:cNvPicPr>
            <a:picLocks noChangeAspect="1"/>
          </p:cNvPicPr>
          <p:nvPr/>
        </p:nvPicPr>
        <p:blipFill>
          <a:blip r:embed="rId2" cstate="print">
            <a:duotone>
              <a:schemeClr val="bg2">
                <a:shade val="45000"/>
                <a:satMod val="135000"/>
              </a:schemeClr>
              <a:prstClr val="white"/>
            </a:duotone>
            <a:lum bright="100000" contrast="100000"/>
          </a:blip>
          <a:stretch>
            <a:fillRect/>
          </a:stretch>
        </p:blipFill>
        <p:spPr>
          <a:xfrm>
            <a:off x="6948264" y="116632"/>
            <a:ext cx="432048" cy="432048"/>
          </a:xfrm>
          <a:prstGeom prst="rect">
            <a:avLst/>
          </a:prstGeom>
        </p:spPr>
      </p:pic>
      <p:sp>
        <p:nvSpPr>
          <p:cNvPr id="8" name="평행 사변형 10"/>
          <p:cNvSpPr/>
          <p:nvPr/>
        </p:nvSpPr>
        <p:spPr>
          <a:xfrm>
            <a:off x="-180528" y="0"/>
            <a:ext cx="9289032" cy="672360"/>
          </a:xfrm>
          <a:prstGeom prst="parallelogram">
            <a:avLst>
              <a:gd name="adj" fmla="val 7910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prstClr val="white"/>
              </a:solidFill>
              <a:latin typeface="Arial" panose="020B0604020202020204" pitchFamily="34" charset="0"/>
              <a:cs typeface="Arial" pitchFamily="34" charset="0"/>
            </a:endParaRPr>
          </a:p>
        </p:txBody>
      </p:sp>
      <p:sp>
        <p:nvSpPr>
          <p:cNvPr id="12" name="제목 31"/>
          <p:cNvSpPr txBox="1">
            <a:spLocks/>
          </p:cNvSpPr>
          <p:nvPr/>
        </p:nvSpPr>
        <p:spPr>
          <a:xfrm>
            <a:off x="827584" y="29144"/>
            <a:ext cx="6552728" cy="620688"/>
          </a:xfrm>
          <a:prstGeom prst="rect">
            <a:avLst/>
          </a:prstGeom>
        </p:spPr>
        <p:txBody>
          <a:bodyPr vert="horz" lIns="91440" tIns="45720" rIns="91440" bIns="45720" rtlCol="0" anchor="ctr">
            <a:noAutofit/>
          </a:bodyPr>
          <a:lstStyle>
            <a:lvl1pPr algn="l">
              <a:defRPr sz="2800" b="1">
                <a:solidFill>
                  <a:schemeClr val="bg1"/>
                </a:solidFill>
              </a:defRPr>
            </a:lvl1pPr>
          </a:lstStyle>
          <a:p>
            <a:pPr>
              <a:spcBef>
                <a:spcPct val="0"/>
              </a:spcBef>
            </a:pPr>
            <a:r>
              <a:rPr lang="zh-CN" altLang="en-US" sz="3200" dirty="0" smtClean="0">
                <a:latin typeface="黑体" panose="02010609060101010101" pitchFamily="49" charset="-122"/>
                <a:ea typeface="黑体" panose="02010609060101010101" pitchFamily="49" charset="-122"/>
              </a:rPr>
              <a:t>上海</a:t>
            </a:r>
            <a:r>
              <a:rPr lang="en-US" altLang="zh-CN" sz="3200" dirty="0">
                <a:latin typeface="黑体" panose="02010609060101010101" pitchFamily="49" charset="-122"/>
                <a:ea typeface="黑体" panose="02010609060101010101" pitchFamily="49" charset="-122"/>
              </a:rPr>
              <a:t>TALIS</a:t>
            </a:r>
            <a:r>
              <a:rPr lang="zh-CN" altLang="en-US" sz="3200" dirty="0">
                <a:latin typeface="黑体" panose="02010609060101010101" pitchFamily="49" charset="-122"/>
                <a:ea typeface="黑体" panose="02010609060101010101" pitchFamily="49" charset="-122"/>
              </a:rPr>
              <a:t>调查概况</a:t>
            </a:r>
            <a:endParaRPr lang="ko-KR" altLang="en-US" sz="3200" dirty="0">
              <a:solidFill>
                <a:prstClr val="white"/>
              </a:solidFill>
              <a:latin typeface="黑体" panose="02010609060101010101" pitchFamily="49" charset="-122"/>
              <a:cs typeface="Arial" pitchFamily="34" charset="0"/>
            </a:endParaRPr>
          </a:p>
        </p:txBody>
      </p:sp>
      <p:sp>
        <p:nvSpPr>
          <p:cNvPr id="10" name="평행 사변형 11"/>
          <p:cNvSpPr/>
          <p:nvPr/>
        </p:nvSpPr>
        <p:spPr>
          <a:xfrm>
            <a:off x="-108790" y="0"/>
            <a:ext cx="9252520" cy="859240"/>
          </a:xfrm>
          <a:prstGeom prst="parallelogram">
            <a:avLst>
              <a:gd name="adj" fmla="val 79101"/>
            </a:avLst>
          </a:prstGeom>
          <a:solidFill>
            <a:srgbClr val="9C3B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600" b="1" dirty="0">
                <a:latin typeface="黑体" panose="02010609060101010101" pitchFamily="49" charset="-122"/>
                <a:ea typeface="黑体" panose="02010609060101010101" pitchFamily="49" charset="-122"/>
              </a:rPr>
              <a:t>TALIS</a:t>
            </a:r>
            <a:r>
              <a:rPr lang="zh-CN" altLang="en-US" sz="3600" b="1" dirty="0">
                <a:latin typeface="黑体" panose="02010609060101010101" pitchFamily="49" charset="-122"/>
                <a:ea typeface="黑体" panose="02010609060101010101" pitchFamily="49" charset="-122"/>
              </a:rPr>
              <a:t>显示的主要成就</a:t>
            </a:r>
            <a:endParaRPr lang="en-US" altLang="zh-CN" sz="3600" b="1" dirty="0">
              <a:latin typeface="黑体" panose="02010609060101010101" pitchFamily="49" charset="-122"/>
              <a:ea typeface="黑体" panose="02010609060101010101" pitchFamily="49" charset="-122"/>
            </a:endParaRPr>
          </a:p>
        </p:txBody>
      </p:sp>
      <p:sp>
        <p:nvSpPr>
          <p:cNvPr id="2" name="文本框 1"/>
          <p:cNvSpPr txBox="1"/>
          <p:nvPr/>
        </p:nvSpPr>
        <p:spPr>
          <a:xfrm>
            <a:off x="323528" y="1124744"/>
            <a:ext cx="8280920" cy="5124480"/>
          </a:xfrm>
          <a:prstGeom prst="rect">
            <a:avLst/>
          </a:prstGeom>
          <a:noFill/>
        </p:spPr>
        <p:txBody>
          <a:bodyPr wrap="square" rtlCol="0">
            <a:spAutoFit/>
          </a:bodyPr>
          <a:lstStyle/>
          <a:p>
            <a:pPr marL="285750" indent="-285750">
              <a:spcBef>
                <a:spcPts val="900"/>
              </a:spcBef>
              <a:buFont typeface="Wingdings" panose="05000000000000000000" pitchFamily="2" charset="2"/>
              <a:buChar char="p"/>
            </a:pPr>
            <a:r>
              <a:rPr lang="en-US" altLang="zh-CN" sz="2400" dirty="0" smtClean="0">
                <a:latin typeface="微软雅黑" panose="020B0503020204020204" pitchFamily="34" charset="-122"/>
                <a:ea typeface="微软雅黑" panose="020B0503020204020204" pitchFamily="34" charset="-122"/>
              </a:rPr>
              <a:t>TALIS(Teaching and Learning international Survey)</a:t>
            </a:r>
            <a:r>
              <a:rPr lang="zh-CN" altLang="en-US" sz="2400" dirty="0" smtClean="0">
                <a:latin typeface="微软雅黑" panose="020B0503020204020204" pitchFamily="34" charset="-122"/>
                <a:ea typeface="微软雅黑" panose="020B0503020204020204" pitchFamily="34" charset="-122"/>
              </a:rPr>
              <a:t>是经济合作与发展组织继</a:t>
            </a:r>
            <a:r>
              <a:rPr lang="en-US" altLang="zh-CN" sz="2400" dirty="0" smtClean="0">
                <a:latin typeface="微软雅黑" panose="020B0503020204020204" pitchFamily="34" charset="-122"/>
                <a:ea typeface="微软雅黑" panose="020B0503020204020204" pitchFamily="34" charset="-122"/>
              </a:rPr>
              <a:t>PISA</a:t>
            </a:r>
            <a:r>
              <a:rPr lang="zh-CN" altLang="en-US" sz="2400" dirty="0" smtClean="0">
                <a:latin typeface="微软雅黑" panose="020B0503020204020204" pitchFamily="34" charset="-122"/>
                <a:ea typeface="微软雅黑" panose="020B0503020204020204" pitchFamily="34" charset="-122"/>
              </a:rPr>
              <a:t>之后开发的又一项大型跨国教育评价性研究，其对象主要为初中教师，以调查教师的专业发展、教育理念与实践、教师的工作环境条件，并从而揭示教师对学生学业成就和发展的影响。</a:t>
            </a:r>
            <a:endParaRPr lang="en-US" altLang="zh-CN" sz="2400" dirty="0" smtClean="0">
              <a:latin typeface="微软雅黑" panose="020B0503020204020204" pitchFamily="34" charset="-122"/>
              <a:ea typeface="微软雅黑" panose="020B0503020204020204" pitchFamily="34" charset="-122"/>
            </a:endParaRPr>
          </a:p>
          <a:p>
            <a:pPr marL="285750" indent="-285750">
              <a:spcBef>
                <a:spcPts val="900"/>
              </a:spcBef>
              <a:buFont typeface="Wingdings" panose="05000000000000000000" pitchFamily="2" charset="2"/>
              <a:buChar char="p"/>
            </a:pPr>
            <a:r>
              <a:rPr lang="en-US" altLang="zh-CN" sz="2400" dirty="0" smtClean="0">
                <a:latin typeface="微软雅黑" panose="020B0503020204020204" pitchFamily="34" charset="-122"/>
                <a:ea typeface="微软雅黑" panose="020B0503020204020204" pitchFamily="34" charset="-122"/>
              </a:rPr>
              <a:t>TALIS</a:t>
            </a:r>
            <a:r>
              <a:rPr lang="zh-CN" altLang="en-US" sz="2400" dirty="0" smtClean="0">
                <a:latin typeface="微软雅黑" panose="020B0503020204020204" pitchFamily="34" charset="-122"/>
                <a:ea typeface="微软雅黑" panose="020B0503020204020204" pitchFamily="34" charset="-122"/>
              </a:rPr>
              <a:t>开发于</a:t>
            </a:r>
            <a:r>
              <a:rPr lang="en-US" altLang="zh-CN" sz="2400" dirty="0" smtClean="0">
                <a:latin typeface="微软雅黑" panose="020B0503020204020204" pitchFamily="34" charset="-122"/>
                <a:ea typeface="微软雅黑" panose="020B0503020204020204" pitchFamily="34" charset="-122"/>
              </a:rPr>
              <a:t>2006</a:t>
            </a:r>
            <a:r>
              <a:rPr lang="zh-CN" altLang="en-US" sz="2400" dirty="0" smtClean="0">
                <a:latin typeface="微软雅黑" panose="020B0503020204020204" pitchFamily="34" charset="-122"/>
                <a:ea typeface="微软雅黑" panose="020B0503020204020204" pitchFamily="34" charset="-122"/>
              </a:rPr>
              <a:t>年，</a:t>
            </a:r>
            <a:r>
              <a:rPr lang="en-US" altLang="zh-CN" sz="2400" dirty="0" smtClean="0">
                <a:latin typeface="微软雅黑" panose="020B0503020204020204" pitchFamily="34" charset="-122"/>
                <a:ea typeface="微软雅黑" panose="020B0503020204020204" pitchFamily="34" charset="-122"/>
              </a:rPr>
              <a:t>2008</a:t>
            </a:r>
            <a:r>
              <a:rPr lang="zh-CN" altLang="en-US" sz="2400" dirty="0" smtClean="0">
                <a:latin typeface="微软雅黑" panose="020B0503020204020204" pitchFamily="34" charset="-122"/>
                <a:ea typeface="微软雅黑" panose="020B0503020204020204" pitchFamily="34" charset="-122"/>
              </a:rPr>
              <a:t>年实施第一次，</a:t>
            </a:r>
            <a:r>
              <a:rPr lang="en-US" altLang="zh-CN" sz="2400" dirty="0" smtClean="0">
                <a:latin typeface="微软雅黑" panose="020B0503020204020204" pitchFamily="34" charset="-122"/>
                <a:ea typeface="微软雅黑" panose="020B0503020204020204" pitchFamily="34" charset="-122"/>
              </a:rPr>
              <a:t>24</a:t>
            </a:r>
            <a:r>
              <a:rPr lang="zh-CN" altLang="en-US" sz="2400" dirty="0" smtClean="0">
                <a:latin typeface="微软雅黑" panose="020B0503020204020204" pitchFamily="34" charset="-122"/>
                <a:ea typeface="微软雅黑" panose="020B0503020204020204" pitchFamily="34" charset="-122"/>
              </a:rPr>
              <a:t>个国家参与了第一轮调查，</a:t>
            </a:r>
            <a:r>
              <a:rPr lang="en-US" altLang="zh-CN" sz="2400" dirty="0" smtClean="0">
                <a:latin typeface="微软雅黑" panose="020B0503020204020204" pitchFamily="34" charset="-122"/>
                <a:ea typeface="微软雅黑" panose="020B0503020204020204" pitchFamily="34" charset="-122"/>
              </a:rPr>
              <a:t>2013</a:t>
            </a:r>
            <a:r>
              <a:rPr lang="zh-CN" altLang="en-US" sz="2400" dirty="0" smtClean="0">
                <a:latin typeface="微软雅黑" panose="020B0503020204020204" pitchFamily="34" charset="-122"/>
                <a:ea typeface="微软雅黑" panose="020B0503020204020204" pitchFamily="34" charset="-122"/>
              </a:rPr>
              <a:t>年经合组织实施了第二轮</a:t>
            </a:r>
            <a:r>
              <a:rPr lang="en-US" altLang="zh-CN" sz="2400" dirty="0" smtClean="0">
                <a:latin typeface="微软雅黑" panose="020B0503020204020204" pitchFamily="34" charset="-122"/>
                <a:ea typeface="微软雅黑" panose="020B0503020204020204" pitchFamily="34" charset="-122"/>
              </a:rPr>
              <a:t>TALIS</a:t>
            </a:r>
            <a:r>
              <a:rPr lang="zh-CN" altLang="en-US" sz="2400" dirty="0" smtClean="0">
                <a:latin typeface="微软雅黑" panose="020B0503020204020204" pitchFamily="34" charset="-122"/>
                <a:ea typeface="微软雅黑" panose="020B0503020204020204" pitchFamily="34" charset="-122"/>
              </a:rPr>
              <a:t>，共有</a:t>
            </a:r>
            <a:r>
              <a:rPr lang="en-US" altLang="zh-CN" sz="2400" dirty="0" smtClean="0">
                <a:latin typeface="微软雅黑" panose="020B0503020204020204" pitchFamily="34" charset="-122"/>
                <a:ea typeface="微软雅黑" panose="020B0503020204020204" pitchFamily="34" charset="-122"/>
              </a:rPr>
              <a:t>38</a:t>
            </a:r>
            <a:r>
              <a:rPr lang="zh-CN" altLang="en-US" sz="2400" dirty="0" smtClean="0">
                <a:latin typeface="微软雅黑" panose="020B0503020204020204" pitchFamily="34" charset="-122"/>
                <a:ea typeface="微软雅黑" panose="020B0503020204020204" pitchFamily="34" charset="-122"/>
              </a:rPr>
              <a:t>个国家和地区参与了此项教师调查。</a:t>
            </a:r>
            <a:endParaRPr lang="en-US" altLang="zh-CN" sz="2400" dirty="0" smtClean="0">
              <a:latin typeface="微软雅黑" panose="020B0503020204020204" pitchFamily="34" charset="-122"/>
              <a:ea typeface="微软雅黑" panose="020B0503020204020204" pitchFamily="34" charset="-122"/>
            </a:endParaRPr>
          </a:p>
          <a:p>
            <a:pPr marL="285750" indent="-285750">
              <a:spcBef>
                <a:spcPts val="900"/>
              </a:spcBef>
              <a:buFont typeface="Wingdings" panose="05000000000000000000" pitchFamily="2" charset="2"/>
              <a:buChar char="p"/>
            </a:pPr>
            <a:r>
              <a:rPr lang="zh-CN" altLang="en-US" sz="2400" dirty="0" smtClean="0">
                <a:latin typeface="微软雅黑" panose="020B0503020204020204" pitchFamily="34" charset="-122"/>
                <a:ea typeface="微软雅黑" panose="020B0503020204020204" pitchFamily="34" charset="-122"/>
              </a:rPr>
              <a:t>上海于</a:t>
            </a:r>
            <a:r>
              <a:rPr lang="en-US" altLang="zh-CN" sz="2400" dirty="0" smtClean="0">
                <a:latin typeface="微软雅黑" panose="020B0503020204020204" pitchFamily="34" charset="-122"/>
                <a:ea typeface="微软雅黑" panose="020B0503020204020204" pitchFamily="34" charset="-122"/>
              </a:rPr>
              <a:t>2013</a:t>
            </a:r>
            <a:r>
              <a:rPr lang="zh-CN" altLang="en-US" sz="2400" dirty="0" smtClean="0">
                <a:latin typeface="微软雅黑" panose="020B0503020204020204" pitchFamily="34" charset="-122"/>
                <a:ea typeface="微软雅黑" panose="020B0503020204020204" pitchFamily="34" charset="-122"/>
              </a:rPr>
              <a:t>年底研究并获得市政府的批准参加</a:t>
            </a:r>
            <a:r>
              <a:rPr lang="en-US" altLang="zh-CN" sz="2400" dirty="0" smtClean="0">
                <a:latin typeface="微软雅黑" panose="020B0503020204020204" pitchFamily="34" charset="-122"/>
                <a:ea typeface="微软雅黑" panose="020B0503020204020204" pitchFamily="34" charset="-122"/>
              </a:rPr>
              <a:t>TALIS</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2015</a:t>
            </a:r>
            <a:r>
              <a:rPr lang="zh-CN" altLang="en-US" sz="2400" dirty="0" smtClean="0">
                <a:latin typeface="微软雅黑" panose="020B0503020204020204" pitchFamily="34" charset="-122"/>
                <a:ea typeface="微软雅黑" panose="020B0503020204020204" pitchFamily="34" charset="-122"/>
              </a:rPr>
              <a:t>年</a:t>
            </a: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月</a:t>
            </a:r>
            <a:r>
              <a:rPr lang="en-US" altLang="zh-CN" sz="2400" dirty="0" smtClean="0">
                <a:latin typeface="微软雅黑" panose="020B0503020204020204" pitchFamily="34" charset="-122"/>
                <a:ea typeface="微软雅黑" panose="020B0503020204020204" pitchFamily="34" charset="-122"/>
              </a:rPr>
              <a:t>9</a:t>
            </a:r>
            <a:r>
              <a:rPr lang="zh-CN" altLang="en-US" sz="2400" dirty="0" smtClean="0">
                <a:latin typeface="微软雅黑" panose="020B0503020204020204" pitchFamily="34" charset="-122"/>
                <a:ea typeface="微软雅黑" panose="020B0503020204020204" pitchFamily="34" charset="-122"/>
              </a:rPr>
              <a:t>日下午，从全市收取的                                      </a:t>
            </a:r>
            <a:r>
              <a:rPr lang="en-US" altLang="zh-CN" sz="2400" dirty="0" smtClean="0">
                <a:latin typeface="微软雅黑" panose="020B0503020204020204" pitchFamily="34" charset="-122"/>
                <a:ea typeface="微软雅黑" panose="020B0503020204020204" pitchFamily="34" charset="-122"/>
              </a:rPr>
              <a:t>199</a:t>
            </a:r>
            <a:r>
              <a:rPr lang="zh-CN" altLang="en-US" sz="2400" dirty="0" smtClean="0">
                <a:latin typeface="微软雅黑" panose="020B0503020204020204" pitchFamily="34" charset="-122"/>
                <a:ea typeface="微软雅黑" panose="020B0503020204020204" pitchFamily="34" charset="-122"/>
              </a:rPr>
              <a:t>所初中的近</a:t>
            </a:r>
            <a:r>
              <a:rPr lang="en-US" altLang="zh-CN" sz="2400" dirty="0" smtClean="0">
                <a:latin typeface="微软雅黑" panose="020B0503020204020204" pitchFamily="34" charset="-122"/>
                <a:ea typeface="微软雅黑" panose="020B0503020204020204" pitchFamily="34" charset="-122"/>
              </a:rPr>
              <a:t>4000</a:t>
            </a:r>
            <a:r>
              <a:rPr lang="zh-CN" altLang="en-US" sz="2400" dirty="0" smtClean="0">
                <a:latin typeface="微软雅黑" panose="020B0503020204020204" pitchFamily="34" charset="-122"/>
                <a:ea typeface="微软雅黑" panose="020B0503020204020204" pitchFamily="34" charset="-122"/>
              </a:rPr>
              <a:t>名教师和近</a:t>
            </a:r>
            <a:r>
              <a:rPr lang="en-US" altLang="zh-CN" sz="2400" dirty="0" smtClean="0">
                <a:latin typeface="微软雅黑" panose="020B0503020204020204" pitchFamily="34" charset="-122"/>
                <a:ea typeface="微软雅黑" panose="020B0503020204020204" pitchFamily="34" charset="-122"/>
              </a:rPr>
              <a:t>193                                           </a:t>
            </a:r>
            <a:r>
              <a:rPr lang="zh-CN" altLang="en-US" sz="2400" dirty="0" smtClean="0">
                <a:latin typeface="微软雅黑" panose="020B0503020204020204" pitchFamily="34" charset="-122"/>
                <a:ea typeface="微软雅黑" panose="020B0503020204020204" pitchFamily="34" charset="-122"/>
              </a:rPr>
              <a:t>名校长参加了第二轮</a:t>
            </a:r>
            <a:r>
              <a:rPr lang="en-US" altLang="zh-CN" sz="2400" dirty="0" smtClean="0">
                <a:latin typeface="微软雅黑" panose="020B0503020204020204" pitchFamily="34" charset="-122"/>
                <a:ea typeface="微软雅黑" panose="020B0503020204020204" pitchFamily="34" charset="-122"/>
              </a:rPr>
              <a:t>TALIS</a:t>
            </a:r>
            <a:r>
              <a:rPr lang="zh-CN" altLang="en-US" sz="2400" dirty="0" smtClean="0">
                <a:latin typeface="微软雅黑" panose="020B0503020204020204" pitchFamily="34" charset="-122"/>
                <a:ea typeface="微软雅黑" panose="020B0503020204020204" pitchFamily="34" charset="-122"/>
              </a:rPr>
              <a:t>调查（也                                                 称</a:t>
            </a:r>
            <a:r>
              <a:rPr lang="en-US" altLang="zh-CN" sz="2400" dirty="0" smtClean="0">
                <a:latin typeface="微软雅黑" panose="020B0503020204020204" pitchFamily="34" charset="-122"/>
                <a:ea typeface="微软雅黑" panose="020B0503020204020204" pitchFamily="34" charset="-122"/>
              </a:rPr>
              <a:t>TALIS2013+</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5145056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xmlns="" val="4003927622"/>
              </p:ext>
            </p:extLst>
          </p:nvPr>
        </p:nvGraphicFramePr>
        <p:xfrm>
          <a:off x="323528" y="1628799"/>
          <a:ext cx="8280920" cy="4970571"/>
        </p:xfrm>
        <a:graphic>
          <a:graphicData uri="http://schemas.openxmlformats.org/drawingml/2006/table">
            <a:tbl>
              <a:tblPr>
                <a:tableStyleId>{22838BEF-8BB2-4498-84A7-C5851F593DF1}</a:tableStyleId>
              </a:tblPr>
              <a:tblGrid>
                <a:gridCol w="3358337"/>
                <a:gridCol w="4922583"/>
              </a:tblGrid>
              <a:tr h="473553">
                <a:tc>
                  <a:txBody>
                    <a:bodyPr/>
                    <a:lstStyle/>
                    <a:p>
                      <a:pPr indent="306070" algn="l">
                        <a:lnSpc>
                          <a:spcPct val="150000"/>
                        </a:lnSpc>
                        <a:spcAft>
                          <a:spcPts val="0"/>
                        </a:spcAft>
                      </a:pPr>
                      <a:r>
                        <a:rPr lang="zh-CN" sz="2400" b="1" kern="100" dirty="0" smtClean="0">
                          <a:effectLst/>
                          <a:latin typeface="微软雅黑" panose="020B0503020204020204" pitchFamily="34" charset="-122"/>
                          <a:ea typeface="微软雅黑" panose="020B0503020204020204" pitchFamily="34" charset="-122"/>
                        </a:rPr>
                        <a:t>维</a:t>
                      </a:r>
                      <a:r>
                        <a:rPr lang="en-US" altLang="zh-CN" sz="2400" b="1" kern="100" dirty="0" smtClean="0">
                          <a:effectLst/>
                          <a:latin typeface="微软雅黑" panose="020B0503020204020204" pitchFamily="34" charset="-122"/>
                          <a:ea typeface="微软雅黑" panose="020B0503020204020204" pitchFamily="34" charset="-122"/>
                        </a:rPr>
                        <a:t> </a:t>
                      </a:r>
                      <a:r>
                        <a:rPr lang="zh-CN" sz="2400" b="1" kern="100" dirty="0" smtClean="0">
                          <a:effectLst/>
                          <a:latin typeface="微软雅黑" panose="020B0503020204020204" pitchFamily="34" charset="-122"/>
                          <a:ea typeface="微软雅黑" panose="020B0503020204020204" pitchFamily="34" charset="-122"/>
                        </a:rPr>
                        <a:t>度</a:t>
                      </a:r>
                      <a:endParaRPr lang="zh-CN" sz="2400" b="1" kern="100" dirty="0">
                        <a:effectLst/>
                        <a:latin typeface="微软雅黑" panose="020B0503020204020204" pitchFamily="34" charset="-122"/>
                        <a:ea typeface="微软雅黑" panose="020B0503020204020204" pitchFamily="34" charset="-122"/>
                        <a:cs typeface="Times New Roman"/>
                      </a:endParaRPr>
                    </a:p>
                  </a:txBody>
                  <a:tcPr marL="65122" marR="65122" marT="0" marB="0"/>
                </a:tc>
                <a:tc>
                  <a:txBody>
                    <a:bodyPr/>
                    <a:lstStyle/>
                    <a:p>
                      <a:pPr indent="306070" algn="l">
                        <a:lnSpc>
                          <a:spcPct val="150000"/>
                        </a:lnSpc>
                        <a:spcAft>
                          <a:spcPts val="0"/>
                        </a:spcAft>
                      </a:pPr>
                      <a:r>
                        <a:rPr lang="en-US" altLang="zh-CN" sz="2400" b="1" kern="100" dirty="0" smtClean="0">
                          <a:effectLst/>
                          <a:latin typeface="微软雅黑" panose="020B0503020204020204" pitchFamily="34" charset="-122"/>
                          <a:ea typeface="微软雅黑" panose="020B0503020204020204" pitchFamily="34" charset="-122"/>
                        </a:rPr>
                        <a:t>   </a:t>
                      </a:r>
                      <a:r>
                        <a:rPr lang="zh-CN" sz="2400" b="1" kern="100" dirty="0" smtClean="0">
                          <a:effectLst/>
                          <a:latin typeface="微软雅黑" panose="020B0503020204020204" pitchFamily="34" charset="-122"/>
                          <a:ea typeface="微软雅黑" panose="020B0503020204020204" pitchFamily="34" charset="-122"/>
                        </a:rPr>
                        <a:t>一级</a:t>
                      </a:r>
                      <a:r>
                        <a:rPr lang="zh-CN" sz="2400" b="1" kern="100" dirty="0">
                          <a:effectLst/>
                          <a:latin typeface="微软雅黑" panose="020B0503020204020204" pitchFamily="34" charset="-122"/>
                          <a:ea typeface="微软雅黑" panose="020B0503020204020204" pitchFamily="34" charset="-122"/>
                        </a:rPr>
                        <a:t>指标</a:t>
                      </a:r>
                      <a:endParaRPr lang="zh-CN" sz="2400" b="1" kern="100" dirty="0">
                        <a:effectLst/>
                        <a:latin typeface="微软雅黑" panose="020B0503020204020204" pitchFamily="34" charset="-122"/>
                        <a:ea typeface="微软雅黑" panose="020B0503020204020204" pitchFamily="34" charset="-122"/>
                        <a:cs typeface="Times New Roman"/>
                      </a:endParaRPr>
                    </a:p>
                  </a:txBody>
                  <a:tcPr marL="65122" marR="65122" marT="0" marB="0"/>
                </a:tc>
              </a:tr>
              <a:tr h="554591">
                <a:tc>
                  <a:txBody>
                    <a:bodyPr/>
                    <a:lstStyle/>
                    <a:p>
                      <a:pPr algn="l">
                        <a:lnSpc>
                          <a:spcPct val="150000"/>
                        </a:lnSpc>
                        <a:spcAft>
                          <a:spcPts val="0"/>
                        </a:spcAft>
                      </a:pPr>
                      <a:r>
                        <a:rPr lang="en-US" altLang="zh-CN" sz="2400" b="0" kern="100" dirty="0" smtClean="0">
                          <a:effectLst/>
                          <a:latin typeface="微软雅黑" panose="020B0503020204020204" pitchFamily="34" charset="-122"/>
                          <a:ea typeface="微软雅黑" panose="020B0503020204020204" pitchFamily="34" charset="-122"/>
                        </a:rPr>
                        <a:t>1.</a:t>
                      </a:r>
                      <a:r>
                        <a:rPr lang="zh-CN" sz="2400" b="0" kern="100" dirty="0" smtClean="0">
                          <a:effectLst/>
                          <a:latin typeface="微软雅黑" panose="020B0503020204020204" pitchFamily="34" charset="-122"/>
                          <a:ea typeface="微软雅黑" panose="020B0503020204020204" pitchFamily="34" charset="-122"/>
                        </a:rPr>
                        <a:t> 背景</a:t>
                      </a:r>
                      <a:r>
                        <a:rPr lang="zh-CN" altLang="en-US" sz="2400" b="0" kern="100" dirty="0" smtClean="0">
                          <a:effectLst/>
                          <a:latin typeface="微软雅黑" panose="020B0503020204020204" pitchFamily="34" charset="-122"/>
                          <a:ea typeface="微软雅黑" panose="020B0503020204020204" pitchFamily="34" charset="-122"/>
                        </a:rPr>
                        <a:t>信息</a:t>
                      </a:r>
                      <a:endParaRPr lang="zh-CN" sz="2400" b="0" kern="100" dirty="0">
                        <a:effectLst/>
                        <a:latin typeface="微软雅黑" panose="020B0503020204020204" pitchFamily="34" charset="-122"/>
                        <a:ea typeface="微软雅黑" panose="020B0503020204020204" pitchFamily="34" charset="-122"/>
                        <a:cs typeface="Times New Roman"/>
                      </a:endParaRPr>
                    </a:p>
                  </a:txBody>
                  <a:tcPr marL="65122" marR="65122" marT="0" marB="0"/>
                </a:tc>
                <a:tc>
                  <a:txBody>
                    <a:bodyPr/>
                    <a:lstStyle/>
                    <a:p>
                      <a:pPr algn="l">
                        <a:lnSpc>
                          <a:spcPct val="150000"/>
                        </a:lnSpc>
                        <a:spcAft>
                          <a:spcPts val="0"/>
                        </a:spcAft>
                      </a:pPr>
                      <a:r>
                        <a:rPr lang="zh-CN" sz="1400" b="1" kern="100" dirty="0">
                          <a:effectLst/>
                        </a:rPr>
                        <a:t>教师的背景、校长的背景、学校的背景</a:t>
                      </a:r>
                      <a:endParaRPr lang="zh-CN" sz="1400" b="1" kern="100" dirty="0">
                        <a:effectLst/>
                        <a:latin typeface="Arial"/>
                        <a:ea typeface="黑体"/>
                        <a:cs typeface="Times New Roman"/>
                      </a:endParaRPr>
                    </a:p>
                  </a:txBody>
                  <a:tcPr marL="65122" marR="65122" marT="0" marB="0"/>
                </a:tc>
              </a:tr>
              <a:tr h="972832">
                <a:tc>
                  <a:txBody>
                    <a:bodyPr/>
                    <a:lstStyle/>
                    <a:p>
                      <a:pPr algn="l">
                        <a:lnSpc>
                          <a:spcPct val="150000"/>
                        </a:lnSpc>
                        <a:spcAft>
                          <a:spcPts val="0"/>
                        </a:spcAft>
                      </a:pPr>
                      <a:r>
                        <a:rPr lang="en-US" altLang="zh-CN" sz="2400" b="0" kern="100" dirty="0" smtClean="0">
                          <a:effectLst/>
                          <a:latin typeface="微软雅黑" panose="020B0503020204020204" pitchFamily="34" charset="-122"/>
                          <a:ea typeface="微软雅黑" panose="020B0503020204020204" pitchFamily="34" charset="-122"/>
                        </a:rPr>
                        <a:t>2. </a:t>
                      </a:r>
                      <a:r>
                        <a:rPr lang="zh-CN" sz="2400" b="0" kern="100" dirty="0" smtClean="0">
                          <a:effectLst/>
                          <a:latin typeface="微软雅黑" panose="020B0503020204020204" pitchFamily="34" charset="-122"/>
                          <a:ea typeface="微软雅黑" panose="020B0503020204020204" pitchFamily="34" charset="-122"/>
                        </a:rPr>
                        <a:t>教师教育（</a:t>
                      </a:r>
                      <a:r>
                        <a:rPr kumimoji="0" lang="zh-CN" sz="2400" b="0" kern="100" dirty="0">
                          <a:solidFill>
                            <a:schemeClr val="dk1"/>
                          </a:solidFill>
                          <a:effectLst/>
                          <a:latin typeface="微软雅黑" panose="020B0503020204020204" pitchFamily="34" charset="-122"/>
                          <a:ea typeface="微软雅黑" panose="020B0503020204020204" pitchFamily="34" charset="-122"/>
                          <a:cs typeface="+mn-cs"/>
                        </a:rPr>
                        <a:t>职</a:t>
                      </a:r>
                      <a:r>
                        <a:rPr lang="zh-CN" sz="2400" b="0" kern="100" dirty="0" smtClean="0">
                          <a:solidFill>
                            <a:schemeClr val="dk1"/>
                          </a:solidFill>
                          <a:effectLst/>
                          <a:latin typeface="微软雅黑" panose="020B0503020204020204" pitchFamily="34" charset="-122"/>
                          <a:ea typeface="微软雅黑" panose="020B0503020204020204" pitchFamily="34" charset="-122"/>
                          <a:cs typeface="+mn-cs"/>
                        </a:rPr>
                        <a:t>前、</a:t>
                      </a:r>
                      <a:r>
                        <a:rPr lang="en-US" altLang="zh-CN" sz="2400" b="0" kern="100" dirty="0" smtClean="0">
                          <a:solidFill>
                            <a:schemeClr val="dk1"/>
                          </a:solidFill>
                          <a:effectLst/>
                          <a:latin typeface="微软雅黑" panose="020B0503020204020204" pitchFamily="34" charset="-122"/>
                          <a:ea typeface="微软雅黑" panose="020B0503020204020204" pitchFamily="34" charset="-122"/>
                          <a:cs typeface="+mn-cs"/>
                        </a:rPr>
                        <a:t> </a:t>
                      </a:r>
                      <a:r>
                        <a:rPr lang="zh-CN" sz="2400" b="0" kern="100" dirty="0" smtClean="0">
                          <a:solidFill>
                            <a:schemeClr val="dk1"/>
                          </a:solidFill>
                          <a:effectLst/>
                          <a:latin typeface="微软雅黑" panose="020B0503020204020204" pitchFamily="34" charset="-122"/>
                          <a:ea typeface="微软雅黑" panose="020B0503020204020204" pitchFamily="34" charset="-122"/>
                          <a:cs typeface="+mn-cs"/>
                        </a:rPr>
                        <a:t>入职</a:t>
                      </a:r>
                      <a:r>
                        <a:rPr lang="zh-CN" sz="2400" b="0" kern="100" dirty="0" smtClean="0">
                          <a:effectLst/>
                          <a:latin typeface="微软雅黑" panose="020B0503020204020204" pitchFamily="34" charset="-122"/>
                          <a:ea typeface="微软雅黑" panose="020B0503020204020204" pitchFamily="34" charset="-122"/>
                        </a:rPr>
                        <a:t>和在职发展</a:t>
                      </a:r>
                      <a:r>
                        <a:rPr lang="zh-CN" sz="2400" b="0" kern="100" dirty="0">
                          <a:effectLst/>
                          <a:latin typeface="微软雅黑" panose="020B0503020204020204" pitchFamily="34" charset="-122"/>
                          <a:ea typeface="微软雅黑" panose="020B0503020204020204" pitchFamily="34" charset="-122"/>
                        </a:rPr>
                        <a:t>）</a:t>
                      </a:r>
                      <a:endParaRPr lang="zh-CN" sz="2400" b="0" kern="100" dirty="0">
                        <a:effectLst/>
                        <a:latin typeface="微软雅黑" panose="020B0503020204020204" pitchFamily="34" charset="-122"/>
                        <a:ea typeface="微软雅黑" panose="020B0503020204020204" pitchFamily="34" charset="-122"/>
                        <a:cs typeface="Times New Roman"/>
                      </a:endParaRPr>
                    </a:p>
                  </a:txBody>
                  <a:tcPr marL="65122" marR="65122" marT="0" marB="0"/>
                </a:tc>
                <a:tc>
                  <a:txBody>
                    <a:bodyPr/>
                    <a:lstStyle/>
                    <a:p>
                      <a:pPr algn="l">
                        <a:lnSpc>
                          <a:spcPct val="150000"/>
                        </a:lnSpc>
                        <a:spcAft>
                          <a:spcPts val="0"/>
                        </a:spcAft>
                      </a:pPr>
                      <a:r>
                        <a:rPr lang="zh-CN" sz="1400" b="1" kern="100" dirty="0">
                          <a:effectLst/>
                        </a:rPr>
                        <a:t>教师参与专业发展活动的情况（类型、时间、影响等）、教师的专业</a:t>
                      </a:r>
                      <a:r>
                        <a:rPr lang="zh-CN" sz="1400" b="1" kern="100" dirty="0">
                          <a:solidFill>
                            <a:schemeClr val="dk1"/>
                          </a:solidFill>
                          <a:effectLst/>
                          <a:latin typeface="+mn-lt"/>
                          <a:ea typeface="+mn-ea"/>
                          <a:cs typeface="+mn-cs"/>
                        </a:rPr>
                        <a:t>发展需要及阻碍因素、教师专业发展所得到的支持、入职教育、职前教育</a:t>
                      </a:r>
                    </a:p>
                  </a:txBody>
                  <a:tcPr marL="65122" marR="65122" marT="0" marB="0"/>
                </a:tc>
              </a:tr>
              <a:tr h="629517">
                <a:tc>
                  <a:txBody>
                    <a:bodyPr/>
                    <a:lstStyle/>
                    <a:p>
                      <a:pPr algn="l">
                        <a:lnSpc>
                          <a:spcPct val="150000"/>
                        </a:lnSpc>
                        <a:spcAft>
                          <a:spcPts val="0"/>
                        </a:spcAft>
                      </a:pPr>
                      <a:r>
                        <a:rPr lang="en-US" altLang="zh-CN" sz="2400" b="0" kern="100" dirty="0" smtClean="0">
                          <a:effectLst/>
                          <a:latin typeface="微软雅黑" panose="020B0503020204020204" pitchFamily="34" charset="-122"/>
                          <a:ea typeface="微软雅黑" panose="020B0503020204020204" pitchFamily="34" charset="-122"/>
                        </a:rPr>
                        <a:t>3. </a:t>
                      </a:r>
                      <a:r>
                        <a:rPr lang="zh-CN" sz="2400" b="0" kern="100" dirty="0" smtClean="0">
                          <a:effectLst/>
                          <a:latin typeface="微软雅黑" panose="020B0503020204020204" pitchFamily="34" charset="-122"/>
                          <a:ea typeface="微软雅黑" panose="020B0503020204020204" pitchFamily="34" charset="-122"/>
                        </a:rPr>
                        <a:t>教学</a:t>
                      </a:r>
                      <a:r>
                        <a:rPr lang="zh-CN" sz="2400" b="0" kern="100" dirty="0">
                          <a:effectLst/>
                          <a:latin typeface="微软雅黑" panose="020B0503020204020204" pitchFamily="34" charset="-122"/>
                          <a:ea typeface="微软雅黑" panose="020B0503020204020204" pitchFamily="34" charset="-122"/>
                        </a:rPr>
                        <a:t>信念和实践</a:t>
                      </a:r>
                      <a:endParaRPr lang="zh-CN" sz="2400" b="0" kern="100" dirty="0">
                        <a:effectLst/>
                        <a:latin typeface="微软雅黑" panose="020B0503020204020204" pitchFamily="34" charset="-122"/>
                        <a:ea typeface="微软雅黑" panose="020B0503020204020204" pitchFamily="34" charset="-122"/>
                        <a:cs typeface="Times New Roman"/>
                      </a:endParaRPr>
                    </a:p>
                  </a:txBody>
                  <a:tcPr marL="65122" marR="65122" marT="0" marB="0"/>
                </a:tc>
                <a:tc>
                  <a:txBody>
                    <a:bodyPr/>
                    <a:lstStyle/>
                    <a:p>
                      <a:pPr algn="just">
                        <a:lnSpc>
                          <a:spcPct val="150000"/>
                        </a:lnSpc>
                        <a:spcAft>
                          <a:spcPts val="0"/>
                        </a:spcAft>
                      </a:pPr>
                      <a:r>
                        <a:rPr lang="zh-CN" sz="1400" b="1" kern="100" dirty="0">
                          <a:effectLst/>
                        </a:rPr>
                        <a:t>教师</a:t>
                      </a:r>
                      <a:r>
                        <a:rPr lang="zh-CN" sz="1400" b="1" kern="100" dirty="0">
                          <a:solidFill>
                            <a:schemeClr val="dk1"/>
                          </a:solidFill>
                          <a:effectLst/>
                          <a:latin typeface="+mn-lt"/>
                          <a:ea typeface="+mn-ea"/>
                          <a:cs typeface="+mn-cs"/>
                        </a:rPr>
                        <a:t>的教学信念、课堂教学实践、教师之间的合作、教师的工作态度、学生评估情况</a:t>
                      </a:r>
                    </a:p>
                  </a:txBody>
                  <a:tcPr marL="65122" marR="65122" marT="0" marB="0"/>
                </a:tc>
              </a:tr>
              <a:tr h="473553">
                <a:tc>
                  <a:txBody>
                    <a:bodyPr/>
                    <a:lstStyle/>
                    <a:p>
                      <a:pPr algn="l">
                        <a:lnSpc>
                          <a:spcPct val="150000"/>
                        </a:lnSpc>
                        <a:spcAft>
                          <a:spcPts val="0"/>
                        </a:spcAft>
                      </a:pPr>
                      <a:r>
                        <a:rPr lang="en-US" altLang="zh-CN" sz="2400" b="0" kern="100" dirty="0" smtClean="0">
                          <a:effectLst/>
                          <a:latin typeface="微软雅黑" panose="020B0503020204020204" pitchFamily="34" charset="-122"/>
                          <a:ea typeface="微软雅黑" panose="020B0503020204020204" pitchFamily="34" charset="-122"/>
                        </a:rPr>
                        <a:t>4. </a:t>
                      </a:r>
                      <a:r>
                        <a:rPr lang="zh-CN" sz="2400" b="0" kern="100" dirty="0" smtClean="0">
                          <a:effectLst/>
                          <a:latin typeface="微软雅黑" panose="020B0503020204020204" pitchFamily="34" charset="-122"/>
                          <a:ea typeface="微软雅黑" panose="020B0503020204020204" pitchFamily="34" charset="-122"/>
                        </a:rPr>
                        <a:t>教师</a:t>
                      </a:r>
                      <a:r>
                        <a:rPr lang="zh-CN" sz="2400" b="0" kern="100" dirty="0">
                          <a:effectLst/>
                          <a:latin typeface="微软雅黑" panose="020B0503020204020204" pitchFamily="34" charset="-122"/>
                          <a:ea typeface="微软雅黑" panose="020B0503020204020204" pitchFamily="34" charset="-122"/>
                        </a:rPr>
                        <a:t>的评价与反馈</a:t>
                      </a:r>
                      <a:endParaRPr lang="zh-CN" sz="2400" b="0" kern="100" dirty="0">
                        <a:effectLst/>
                        <a:latin typeface="微软雅黑" panose="020B0503020204020204" pitchFamily="34" charset="-122"/>
                        <a:ea typeface="微软雅黑" panose="020B0503020204020204" pitchFamily="34" charset="-122"/>
                        <a:cs typeface="Times New Roman"/>
                      </a:endParaRPr>
                    </a:p>
                  </a:txBody>
                  <a:tcPr marL="65122" marR="65122" marT="0" marB="0"/>
                </a:tc>
                <a:tc>
                  <a:txBody>
                    <a:bodyPr/>
                    <a:lstStyle/>
                    <a:p>
                      <a:pPr algn="just">
                        <a:lnSpc>
                          <a:spcPct val="150000"/>
                        </a:lnSpc>
                        <a:spcAft>
                          <a:spcPts val="0"/>
                        </a:spcAft>
                      </a:pPr>
                      <a:r>
                        <a:rPr lang="zh-CN" sz="1400" b="1" kern="100" dirty="0">
                          <a:effectLst/>
                        </a:rPr>
                        <a:t>教师评价与反馈的标准、频率、效果、影响等</a:t>
                      </a:r>
                      <a:endParaRPr lang="zh-CN" sz="1400" b="1" kern="100" dirty="0">
                        <a:effectLst/>
                        <a:latin typeface="Arial"/>
                        <a:ea typeface="黑体"/>
                        <a:cs typeface="Times New Roman"/>
                      </a:endParaRPr>
                    </a:p>
                  </a:txBody>
                  <a:tcPr marL="65122" marR="65122" marT="0" marB="0"/>
                </a:tc>
              </a:tr>
              <a:tr h="749454">
                <a:tc>
                  <a:txBody>
                    <a:bodyPr/>
                    <a:lstStyle/>
                    <a:p>
                      <a:pPr algn="l">
                        <a:lnSpc>
                          <a:spcPct val="150000"/>
                        </a:lnSpc>
                        <a:spcAft>
                          <a:spcPts val="0"/>
                        </a:spcAft>
                      </a:pPr>
                      <a:r>
                        <a:rPr lang="en-US" altLang="zh-CN" sz="2400" b="0" kern="100" dirty="0" smtClean="0">
                          <a:effectLst/>
                          <a:latin typeface="微软雅黑" panose="020B0503020204020204" pitchFamily="34" charset="-122"/>
                          <a:ea typeface="微软雅黑" panose="020B0503020204020204" pitchFamily="34" charset="-122"/>
                        </a:rPr>
                        <a:t>5. </a:t>
                      </a:r>
                      <a:r>
                        <a:rPr lang="zh-CN" sz="2400" b="0" kern="100" dirty="0" smtClean="0">
                          <a:effectLst/>
                          <a:latin typeface="微软雅黑" panose="020B0503020204020204" pitchFamily="34" charset="-122"/>
                          <a:ea typeface="微软雅黑" panose="020B0503020204020204" pitchFamily="34" charset="-122"/>
                        </a:rPr>
                        <a:t>学校氛围和</a:t>
                      </a:r>
                      <a:r>
                        <a:rPr lang="zh-CN" altLang="en-US" sz="2400" b="0" kern="100" dirty="0" smtClean="0">
                          <a:effectLst/>
                          <a:latin typeface="微软雅黑" panose="020B0503020204020204" pitchFamily="34" charset="-122"/>
                          <a:ea typeface="微软雅黑" panose="020B0503020204020204" pitchFamily="34" charset="-122"/>
                        </a:rPr>
                        <a:t>支持</a:t>
                      </a:r>
                      <a:endParaRPr lang="zh-CN" sz="2400" b="0" kern="100" dirty="0">
                        <a:effectLst/>
                        <a:latin typeface="微软雅黑" panose="020B0503020204020204" pitchFamily="34" charset="-122"/>
                        <a:ea typeface="微软雅黑" panose="020B0503020204020204" pitchFamily="34" charset="-122"/>
                        <a:cs typeface="Times New Roman"/>
                      </a:endParaRPr>
                    </a:p>
                  </a:txBody>
                  <a:tcPr marL="65122" marR="65122" marT="0" marB="0"/>
                </a:tc>
                <a:tc>
                  <a:txBody>
                    <a:bodyPr/>
                    <a:lstStyle/>
                    <a:p>
                      <a:pPr algn="just">
                        <a:lnSpc>
                          <a:spcPct val="150000"/>
                        </a:lnSpc>
                        <a:spcAft>
                          <a:spcPts val="0"/>
                        </a:spcAft>
                      </a:pPr>
                      <a:r>
                        <a:rPr lang="zh-CN" sz="1400" b="1" kern="100" dirty="0">
                          <a:effectLst/>
                        </a:rPr>
                        <a:t>学校</a:t>
                      </a:r>
                      <a:r>
                        <a:rPr lang="zh-CN" sz="1400" b="1" kern="100" dirty="0">
                          <a:solidFill>
                            <a:schemeClr val="dk1"/>
                          </a:solidFill>
                          <a:effectLst/>
                          <a:latin typeface="+mn-lt"/>
                          <a:ea typeface="+mn-ea"/>
                          <a:cs typeface="+mn-cs"/>
                        </a:rPr>
                        <a:t>纪律、师生关系、教师的工作时间</a:t>
                      </a:r>
                      <a:r>
                        <a:rPr lang="zh-CN" sz="1400" b="1" kern="100" dirty="0" smtClean="0">
                          <a:solidFill>
                            <a:schemeClr val="dk1"/>
                          </a:solidFill>
                          <a:effectLst/>
                          <a:latin typeface="+mn-lt"/>
                          <a:ea typeface="+mn-ea"/>
                          <a:cs typeface="+mn-cs"/>
                        </a:rPr>
                        <a:t>、教师</a:t>
                      </a:r>
                      <a:r>
                        <a:rPr lang="zh-CN" sz="1400" b="1" kern="100" dirty="0">
                          <a:solidFill>
                            <a:schemeClr val="dk1"/>
                          </a:solidFill>
                          <a:effectLst/>
                          <a:latin typeface="+mn-lt"/>
                          <a:ea typeface="+mn-ea"/>
                          <a:cs typeface="+mn-cs"/>
                        </a:rPr>
                        <a:t>与家长的关系、家长与学校的</a:t>
                      </a:r>
                      <a:r>
                        <a:rPr lang="zh-CN" sz="1400" b="1" kern="100" dirty="0" smtClean="0">
                          <a:solidFill>
                            <a:schemeClr val="dk1"/>
                          </a:solidFill>
                          <a:effectLst/>
                          <a:latin typeface="+mn-lt"/>
                          <a:ea typeface="+mn-ea"/>
                          <a:cs typeface="+mn-cs"/>
                        </a:rPr>
                        <a:t>关系</a:t>
                      </a:r>
                      <a:r>
                        <a:rPr lang="zh-CN" altLang="zh-CN" sz="1400" b="1" kern="100" dirty="0" smtClean="0">
                          <a:solidFill>
                            <a:schemeClr val="dk1"/>
                          </a:solidFill>
                          <a:effectLst/>
                          <a:latin typeface="+mn-lt"/>
                          <a:ea typeface="+mn-ea"/>
                          <a:cs typeface="+mn-cs"/>
                        </a:rPr>
                        <a:t>、</a:t>
                      </a:r>
                      <a:r>
                        <a:rPr lang="zh-CN" altLang="zh-CN" sz="1400" b="1" kern="100" dirty="0" smtClean="0">
                          <a:solidFill>
                            <a:srgbClr val="FF0000"/>
                          </a:solidFill>
                          <a:effectLst/>
                          <a:latin typeface="+mn-lt"/>
                          <a:ea typeface="+mn-ea"/>
                          <a:cs typeface="+mn-cs"/>
                        </a:rPr>
                        <a:t>教师的工作满意度</a:t>
                      </a:r>
                      <a:endParaRPr lang="zh-CN" sz="1400" b="1" kern="100" dirty="0">
                        <a:solidFill>
                          <a:srgbClr val="FF0000"/>
                        </a:solidFill>
                        <a:effectLst/>
                        <a:latin typeface="+mn-lt"/>
                        <a:ea typeface="+mn-ea"/>
                        <a:cs typeface="+mn-cs"/>
                      </a:endParaRPr>
                    </a:p>
                  </a:txBody>
                  <a:tcPr marL="65122" marR="65122" marT="0" marB="0"/>
                </a:tc>
              </a:tr>
              <a:tr h="831886">
                <a:tc>
                  <a:txBody>
                    <a:bodyPr/>
                    <a:lstStyle/>
                    <a:p>
                      <a:pPr algn="l">
                        <a:lnSpc>
                          <a:spcPct val="150000"/>
                        </a:lnSpc>
                        <a:spcAft>
                          <a:spcPts val="0"/>
                        </a:spcAft>
                      </a:pPr>
                      <a:r>
                        <a:rPr lang="en-US" altLang="zh-CN" sz="2400" b="0" kern="100" dirty="0" smtClean="0">
                          <a:effectLst/>
                          <a:latin typeface="微软雅黑" panose="020B0503020204020204" pitchFamily="34" charset="-122"/>
                          <a:ea typeface="微软雅黑" panose="020B0503020204020204" pitchFamily="34" charset="-122"/>
                        </a:rPr>
                        <a:t>6.</a:t>
                      </a:r>
                      <a:r>
                        <a:rPr lang="en-US" altLang="zh-CN" sz="2400" b="0" kern="100" baseline="0" dirty="0" smtClean="0">
                          <a:effectLst/>
                          <a:latin typeface="微软雅黑" panose="020B0503020204020204" pitchFamily="34" charset="-122"/>
                          <a:ea typeface="微软雅黑" panose="020B0503020204020204" pitchFamily="34" charset="-122"/>
                        </a:rPr>
                        <a:t> </a:t>
                      </a:r>
                      <a:r>
                        <a:rPr lang="zh-CN" altLang="en-US" sz="2400" b="0" kern="100" baseline="0" dirty="0" smtClean="0">
                          <a:effectLst/>
                          <a:latin typeface="微软雅黑" panose="020B0503020204020204" pitchFamily="34" charset="-122"/>
                          <a:ea typeface="微软雅黑" panose="020B0503020204020204" pitchFamily="34" charset="-122"/>
                        </a:rPr>
                        <a:t>校长</a:t>
                      </a:r>
                      <a:r>
                        <a:rPr lang="zh-CN" sz="2400" b="0" kern="100" dirty="0" smtClean="0">
                          <a:effectLst/>
                          <a:latin typeface="微软雅黑" panose="020B0503020204020204" pitchFamily="34" charset="-122"/>
                          <a:ea typeface="微软雅黑" panose="020B0503020204020204" pitchFamily="34" charset="-122"/>
                        </a:rPr>
                        <a:t>领导力</a:t>
                      </a:r>
                      <a:endParaRPr lang="zh-CN" sz="2400" b="0" kern="100" dirty="0">
                        <a:effectLst/>
                        <a:latin typeface="微软雅黑" panose="020B0503020204020204" pitchFamily="34" charset="-122"/>
                        <a:ea typeface="微软雅黑" panose="020B0503020204020204" pitchFamily="34" charset="-122"/>
                        <a:cs typeface="Times New Roman"/>
                      </a:endParaRPr>
                    </a:p>
                  </a:txBody>
                  <a:tcPr marL="65122" marR="65122" marT="0" marB="0"/>
                </a:tc>
                <a:tc>
                  <a:txBody>
                    <a:bodyPr/>
                    <a:lstStyle/>
                    <a:p>
                      <a:pPr algn="l">
                        <a:lnSpc>
                          <a:spcPct val="150000"/>
                        </a:lnSpc>
                        <a:spcAft>
                          <a:spcPts val="0"/>
                        </a:spcAft>
                      </a:pPr>
                      <a:r>
                        <a:rPr lang="zh-CN" sz="1400" b="1" kern="100" dirty="0">
                          <a:effectLst/>
                        </a:rPr>
                        <a:t>教学型领导、</a:t>
                      </a:r>
                      <a:r>
                        <a:rPr lang="zh-CN" sz="1400" b="1" kern="100" dirty="0">
                          <a:solidFill>
                            <a:schemeClr val="dk1"/>
                          </a:solidFill>
                          <a:effectLst/>
                          <a:latin typeface="+mn-lt"/>
                          <a:ea typeface="+mn-ea"/>
                          <a:cs typeface="+mn-cs"/>
                        </a:rPr>
                        <a:t>行政型领导、学校资源、学校自主权、校长专业发展情况、分布式领导、团队领导、校长工作满意度</a:t>
                      </a:r>
                    </a:p>
                  </a:txBody>
                  <a:tcPr marL="65122" marR="65122" marT="0" marB="0"/>
                </a:tc>
              </a:tr>
            </a:tbl>
          </a:graphicData>
        </a:graphic>
      </p:graphicFrame>
      <p:sp>
        <p:nvSpPr>
          <p:cNvPr id="6" name="Title 3"/>
          <p:cNvSpPr txBox="1">
            <a:spLocks/>
          </p:cNvSpPr>
          <p:nvPr/>
        </p:nvSpPr>
        <p:spPr>
          <a:xfrm>
            <a:off x="827584" y="0"/>
            <a:ext cx="5400600" cy="620688"/>
          </a:xfrm>
          <a:prstGeom prst="rect">
            <a:avLst/>
          </a:prstGeom>
        </p:spPr>
        <p:txBody>
          <a:bodyPr vert="horz" lIns="91440" tIns="45720" rIns="91440" bIns="45720" rtlCol="0" anchor="ctr">
            <a:normAutofit/>
          </a:bodyPr>
          <a:lstStyle/>
          <a:p>
            <a:pPr algn="ctr">
              <a:spcBef>
                <a:spcPct val="0"/>
              </a:spcBef>
            </a:pPr>
            <a:r>
              <a:rPr lang="en-US" sz="1400" b="1" smtClean="0">
                <a:solidFill>
                  <a:prstClr val="white"/>
                </a:solidFill>
                <a:latin typeface="Arial" pitchFamily="34" charset="0"/>
                <a:cs typeface="Arial" pitchFamily="34" charset="0"/>
              </a:rPr>
              <a:t>Mean mathematics performance, by school location, after accounting for socio-economic status</a:t>
            </a:r>
            <a:endParaRPr lang="en-GB" sz="1400" b="1" dirty="0">
              <a:solidFill>
                <a:prstClr val="white"/>
              </a:solidFill>
              <a:latin typeface="Arial" pitchFamily="34" charset="0"/>
              <a:cs typeface="Arial" pitchFamily="34" charset="0"/>
            </a:endParaRPr>
          </a:p>
        </p:txBody>
      </p:sp>
      <p:sp>
        <p:nvSpPr>
          <p:cNvPr id="8" name="슬라이드 번호 개체 틀 6"/>
          <p:cNvSpPr>
            <a:spLocks noGrp="1"/>
          </p:cNvSpPr>
          <p:nvPr>
            <p:ph type="sldNum" sz="quarter" idx="4294967295"/>
          </p:nvPr>
        </p:nvSpPr>
        <p:spPr>
          <a:xfrm>
            <a:off x="0" y="188640"/>
            <a:ext cx="467544" cy="365125"/>
          </a:xfrm>
          <a:prstGeom prst="rect">
            <a:avLst/>
          </a:prstGeom>
        </p:spPr>
        <p:txBody>
          <a:bodyPr/>
          <a:lstStyle/>
          <a:p>
            <a:fld id="{B8364164-D7C2-4011-A351-B5EC1CE463BF}" type="slidenum">
              <a:rPr lang="ko-KR" altLang="en-US" sz="1600" smtClean="0">
                <a:solidFill>
                  <a:prstClr val="black"/>
                </a:solidFill>
                <a:latin typeface="Arial" panose="020B0604020202020204" pitchFamily="34" charset="0"/>
                <a:cs typeface="Arial" pitchFamily="34" charset="0"/>
              </a:rPr>
              <a:pPr/>
              <a:t>4</a:t>
            </a:fld>
            <a:endParaRPr lang="ko-KR" altLang="en-US" sz="1600">
              <a:solidFill>
                <a:prstClr val="black"/>
              </a:solidFill>
              <a:latin typeface="Arial" pitchFamily="34" charset="0"/>
              <a:cs typeface="Arial" pitchFamily="34" charset="0"/>
            </a:endParaRPr>
          </a:p>
        </p:txBody>
      </p:sp>
      <p:pic>
        <p:nvPicPr>
          <p:cNvPr id="9" name="내용 개체 틀 19" descr="calculator.png"/>
          <p:cNvPicPr>
            <a:picLocks noChangeAspect="1"/>
          </p:cNvPicPr>
          <p:nvPr/>
        </p:nvPicPr>
        <p:blipFill>
          <a:blip r:embed="rId2" cstate="print">
            <a:duotone>
              <a:schemeClr val="bg2">
                <a:shade val="45000"/>
                <a:satMod val="135000"/>
              </a:schemeClr>
              <a:prstClr val="white"/>
            </a:duotone>
            <a:lum bright="100000" contrast="100000"/>
          </a:blip>
          <a:stretch>
            <a:fillRect/>
          </a:stretch>
        </p:blipFill>
        <p:spPr>
          <a:xfrm>
            <a:off x="6948264" y="116632"/>
            <a:ext cx="432048" cy="432048"/>
          </a:xfrm>
          <a:prstGeom prst="rect">
            <a:avLst/>
          </a:prstGeom>
        </p:spPr>
      </p:pic>
      <p:sp>
        <p:nvSpPr>
          <p:cNvPr id="12" name="제목 31"/>
          <p:cNvSpPr txBox="1">
            <a:spLocks/>
          </p:cNvSpPr>
          <p:nvPr/>
        </p:nvSpPr>
        <p:spPr>
          <a:xfrm>
            <a:off x="827584" y="29144"/>
            <a:ext cx="6552728" cy="620688"/>
          </a:xfrm>
          <a:prstGeom prst="rect">
            <a:avLst/>
          </a:prstGeom>
        </p:spPr>
        <p:txBody>
          <a:bodyPr vert="horz" lIns="91440" tIns="45720" rIns="91440" bIns="45720" rtlCol="0" anchor="ctr">
            <a:noAutofit/>
          </a:bodyPr>
          <a:lstStyle>
            <a:lvl1pPr algn="l">
              <a:defRPr sz="2800" b="1">
                <a:solidFill>
                  <a:schemeClr val="bg1"/>
                </a:solidFill>
              </a:defRPr>
            </a:lvl1pPr>
          </a:lstStyle>
          <a:p>
            <a:pPr>
              <a:spcBef>
                <a:spcPct val="0"/>
              </a:spcBef>
            </a:pPr>
            <a:r>
              <a:rPr lang="en-US" altLang="zh-CN" sz="3200" dirty="0" smtClean="0">
                <a:latin typeface="黑体" panose="02010609060101010101" pitchFamily="49" charset="-122"/>
                <a:ea typeface="黑体" panose="02010609060101010101" pitchFamily="49" charset="-122"/>
              </a:rPr>
              <a:t>TALIS</a:t>
            </a:r>
            <a:r>
              <a:rPr lang="en-US" altLang="zh-CN" sz="3200" dirty="0">
                <a:latin typeface="黑体" panose="02010609060101010101" pitchFamily="49" charset="-122"/>
                <a:ea typeface="黑体" panose="02010609060101010101" pitchFamily="49" charset="-122"/>
              </a:rPr>
              <a:t> </a:t>
            </a:r>
            <a:r>
              <a:rPr lang="en-US" altLang="zh-CN" sz="3200" dirty="0" smtClean="0">
                <a:latin typeface="黑体" panose="02010609060101010101" pitchFamily="49" charset="-122"/>
                <a:ea typeface="黑体" panose="02010609060101010101" pitchFamily="49" charset="-122"/>
              </a:rPr>
              <a:t>2013</a:t>
            </a:r>
            <a:r>
              <a:rPr lang="zh-CN" altLang="en-US" sz="3200" dirty="0" smtClean="0">
                <a:latin typeface="黑体" panose="02010609060101010101" pitchFamily="49" charset="-122"/>
                <a:ea typeface="黑体" panose="02010609060101010101" pitchFamily="49" charset="-122"/>
              </a:rPr>
              <a:t>基本框架</a:t>
            </a:r>
            <a:endParaRPr lang="ko-KR" altLang="en-US" sz="3200" dirty="0">
              <a:latin typeface="黑体" panose="02010609060101010101" pitchFamily="49" charset="-122"/>
            </a:endParaRPr>
          </a:p>
        </p:txBody>
      </p:sp>
      <p:sp>
        <p:nvSpPr>
          <p:cNvPr id="11" name="평행 사변형 11"/>
          <p:cNvSpPr/>
          <p:nvPr/>
        </p:nvSpPr>
        <p:spPr>
          <a:xfrm>
            <a:off x="-108790" y="0"/>
            <a:ext cx="9252520" cy="859240"/>
          </a:xfrm>
          <a:prstGeom prst="parallelogram">
            <a:avLst>
              <a:gd name="adj" fmla="val 79101"/>
            </a:avLst>
          </a:prstGeom>
          <a:solidFill>
            <a:srgbClr val="9C3B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600" b="1" dirty="0">
                <a:latin typeface="黑体" panose="02010609060101010101" pitchFamily="49" charset="-122"/>
                <a:ea typeface="黑体" panose="02010609060101010101" pitchFamily="49" charset="-122"/>
              </a:rPr>
              <a:t>TALIS</a:t>
            </a:r>
            <a:r>
              <a:rPr lang="zh-CN" altLang="en-US" sz="3600" b="1" dirty="0">
                <a:latin typeface="黑体" panose="02010609060101010101" pitchFamily="49" charset="-122"/>
                <a:ea typeface="黑体" panose="02010609060101010101" pitchFamily="49" charset="-122"/>
              </a:rPr>
              <a:t>显示的主要成就</a:t>
            </a:r>
            <a:endParaRPr lang="en-US" altLang="zh-CN" sz="3600" b="1" dirty="0">
              <a:latin typeface="黑体" panose="02010609060101010101" pitchFamily="49" charset="-122"/>
              <a:ea typeface="黑体" panose="02010609060101010101" pitchFamily="49" charset="-122"/>
            </a:endParaRPr>
          </a:p>
        </p:txBody>
      </p:sp>
      <p:sp>
        <p:nvSpPr>
          <p:cNvPr id="2" name="文本框 1"/>
          <p:cNvSpPr txBox="1"/>
          <p:nvPr/>
        </p:nvSpPr>
        <p:spPr>
          <a:xfrm>
            <a:off x="467544" y="1052736"/>
            <a:ext cx="7488832" cy="461665"/>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TALIS </a:t>
            </a:r>
            <a:r>
              <a:rPr lang="zh-CN" altLang="en-US" sz="2400" b="1" dirty="0" smtClean="0">
                <a:latin typeface="微软雅黑" panose="020B0503020204020204" pitchFamily="34" charset="-122"/>
                <a:ea typeface="微软雅黑" panose="020B0503020204020204" pitchFamily="34" charset="-122"/>
              </a:rPr>
              <a:t>调查的维度与内容</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04081174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평행 사변형 11"/>
          <p:cNvSpPr/>
          <p:nvPr/>
        </p:nvSpPr>
        <p:spPr>
          <a:xfrm>
            <a:off x="-108790" y="0"/>
            <a:ext cx="9252520" cy="859240"/>
          </a:xfrm>
          <a:prstGeom prst="parallelogram">
            <a:avLst>
              <a:gd name="adj" fmla="val 79101"/>
            </a:avLst>
          </a:prstGeom>
          <a:solidFill>
            <a:srgbClr val="9C3B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600" b="1" dirty="0">
                <a:latin typeface="黑体" panose="02010609060101010101" pitchFamily="49" charset="-122"/>
                <a:ea typeface="黑体" panose="02010609060101010101" pitchFamily="49" charset="-122"/>
              </a:rPr>
              <a:t>TALIS</a:t>
            </a:r>
            <a:r>
              <a:rPr lang="zh-CN" altLang="en-US" sz="3600" b="1" dirty="0">
                <a:latin typeface="黑体" panose="02010609060101010101" pitchFamily="49" charset="-122"/>
                <a:ea typeface="黑体" panose="02010609060101010101" pitchFamily="49" charset="-122"/>
              </a:rPr>
              <a:t>显示的主要成就</a:t>
            </a:r>
            <a:endParaRPr lang="en-US" altLang="zh-CN" sz="3600" b="1" dirty="0">
              <a:latin typeface="黑体" panose="02010609060101010101" pitchFamily="49" charset="-122"/>
              <a:ea typeface="黑体" panose="02010609060101010101" pitchFamily="49" charset="-122"/>
            </a:endParaRPr>
          </a:p>
        </p:txBody>
      </p:sp>
      <p:pic>
        <p:nvPicPr>
          <p:cNvPr id="3" name="图片 49" descr="3.tif"/>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4890754" y="942509"/>
            <a:ext cx="3857710" cy="58243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4" name="图表 3"/>
          <p:cNvGraphicFramePr>
            <a:graphicFrameLocks/>
          </p:cNvGraphicFramePr>
          <p:nvPr>
            <p:extLst>
              <p:ext uri="{D42A27DB-BD31-4B8C-83A1-F6EECF244321}">
                <p14:modId xmlns:p14="http://schemas.microsoft.com/office/powerpoint/2010/main" xmlns="" val="2373513426"/>
              </p:ext>
            </p:extLst>
          </p:nvPr>
        </p:nvGraphicFramePr>
        <p:xfrm>
          <a:off x="323528" y="1750931"/>
          <a:ext cx="4056938" cy="5015964"/>
        </p:xfrm>
        <a:graphic>
          <a:graphicData uri="http://schemas.openxmlformats.org/drawingml/2006/chart">
            <c:chart xmlns:c="http://schemas.openxmlformats.org/drawingml/2006/chart" xmlns:r="http://schemas.openxmlformats.org/officeDocument/2006/relationships" r:id="rId3"/>
          </a:graphicData>
        </a:graphic>
      </p:graphicFrame>
      <p:sp>
        <p:nvSpPr>
          <p:cNvPr id="5" name="文本框 4"/>
          <p:cNvSpPr txBox="1"/>
          <p:nvPr/>
        </p:nvSpPr>
        <p:spPr>
          <a:xfrm>
            <a:off x="112737" y="1248734"/>
            <a:ext cx="4752528"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在过去一年中，教师接受培训的种类与时间</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25516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xmlns="" val="313983255"/>
              </p:ext>
            </p:extLst>
          </p:nvPr>
        </p:nvGraphicFramePr>
        <p:xfrm>
          <a:off x="0" y="859245"/>
          <a:ext cx="9144000" cy="5998754"/>
        </p:xfrm>
        <a:graphic>
          <a:graphicData uri="http://schemas.openxmlformats.org/drawingml/2006/table">
            <a:tbl>
              <a:tblPr firstRow="1" bandRow="1">
                <a:tableStyleId>{5C22544A-7EE6-4342-B048-85BDC9FD1C3A}</a:tableStyleId>
              </a:tblPr>
              <a:tblGrid>
                <a:gridCol w="5796136"/>
                <a:gridCol w="1584176"/>
                <a:gridCol w="1763688"/>
              </a:tblGrid>
              <a:tr h="531105">
                <a:tc>
                  <a:txBody>
                    <a:bodyPr/>
                    <a:lstStyle/>
                    <a:p>
                      <a:r>
                        <a:rPr lang="zh-CN" altLang="en-US" sz="2000" b="1" dirty="0" smtClean="0">
                          <a:latin typeface="微软雅黑" panose="020B0503020204020204" pitchFamily="34" charset="-122"/>
                          <a:ea typeface="微软雅黑" panose="020B0503020204020204" pitchFamily="34" charset="-122"/>
                          <a:cs typeface="Arial" panose="020B0604020202020204" pitchFamily="34" charset="0"/>
                        </a:rPr>
                        <a:t>问卷调查领域</a:t>
                      </a:r>
                      <a:endParaRPr lang="zh-CN" altLang="en-US" sz="2000" b="1" dirty="0">
                        <a:latin typeface="微软雅黑" panose="020B0503020204020204" pitchFamily="34" charset="-122"/>
                        <a:ea typeface="微软雅黑" panose="020B0503020204020204" pitchFamily="34" charset="-122"/>
                        <a:cs typeface="Arial" panose="020B0604020202020204" pitchFamily="34" charset="0"/>
                      </a:endParaRPr>
                    </a:p>
                  </a:txBody>
                  <a:tcPr marT="45733" marB="45733"/>
                </a:tc>
                <a:tc>
                  <a:txBody>
                    <a:bodyPr/>
                    <a:lstStyle/>
                    <a:p>
                      <a:r>
                        <a:rPr lang="zh-CN" altLang="en-US" sz="2000" b="1" dirty="0" smtClean="0">
                          <a:latin typeface="微软雅黑" panose="020B0503020204020204" pitchFamily="34" charset="-122"/>
                          <a:ea typeface="微软雅黑" panose="020B0503020204020204" pitchFamily="34" charset="-122"/>
                          <a:cs typeface="Arial" panose="020B0604020202020204" pitchFamily="34" charset="0"/>
                        </a:rPr>
                        <a:t>国际平均</a:t>
                      </a:r>
                      <a:endParaRPr lang="zh-CN" altLang="en-US" sz="2000" b="1" dirty="0">
                        <a:latin typeface="微软雅黑" panose="020B0503020204020204" pitchFamily="34" charset="-122"/>
                        <a:ea typeface="微软雅黑" panose="020B0503020204020204" pitchFamily="34" charset="-122"/>
                        <a:cs typeface="Arial" panose="020B0604020202020204" pitchFamily="34" charset="0"/>
                      </a:endParaRPr>
                    </a:p>
                  </a:txBody>
                  <a:tcPr marT="45733" marB="45733"/>
                </a:tc>
                <a:tc>
                  <a:txBody>
                    <a:bodyPr/>
                    <a:lstStyle/>
                    <a:p>
                      <a:r>
                        <a:rPr lang="zh-CN" altLang="en-US" sz="2000" b="1" dirty="0" smtClean="0">
                          <a:latin typeface="微软雅黑" panose="020B0503020204020204" pitchFamily="34" charset="-122"/>
                          <a:ea typeface="微软雅黑" panose="020B0503020204020204" pitchFamily="34" charset="-122"/>
                          <a:cs typeface="Arial" panose="020B0604020202020204" pitchFamily="34" charset="0"/>
                        </a:rPr>
                        <a:t>上海</a:t>
                      </a:r>
                      <a:endParaRPr lang="zh-CN" altLang="en-US" sz="2000" b="1" dirty="0">
                        <a:latin typeface="微软雅黑" panose="020B0503020204020204" pitchFamily="34" charset="-122"/>
                        <a:ea typeface="微软雅黑" panose="020B0503020204020204" pitchFamily="34" charset="-122"/>
                        <a:cs typeface="Arial" panose="020B0604020202020204" pitchFamily="34" charset="0"/>
                      </a:endParaRPr>
                    </a:p>
                  </a:txBody>
                  <a:tcPr marT="45733" marB="45733"/>
                </a:tc>
              </a:tr>
              <a:tr h="497059">
                <a:tc>
                  <a:txBody>
                    <a:bodyPr/>
                    <a:lstStyle/>
                    <a:p>
                      <a:r>
                        <a:rPr lang="zh-CN" altLang="en-US" sz="1800" b="1" dirty="0" smtClean="0"/>
                        <a:t>教师准备</a:t>
                      </a:r>
                      <a:r>
                        <a:rPr lang="en-US" altLang="zh-CN" sz="1800" b="1" dirty="0" smtClean="0"/>
                        <a:t> (</a:t>
                      </a:r>
                      <a:r>
                        <a:rPr lang="zh-CN" altLang="en-US" sz="1800" b="1" dirty="0" smtClean="0"/>
                        <a:t>学科知识 </a:t>
                      </a:r>
                      <a:r>
                        <a:rPr lang="en-US" altLang="zh-CN" sz="1800" b="1" dirty="0" smtClean="0"/>
                        <a:t>&amp;</a:t>
                      </a:r>
                      <a:r>
                        <a:rPr lang="en-US" altLang="zh-CN" sz="1800" b="1" baseline="0" dirty="0" smtClean="0"/>
                        <a:t> </a:t>
                      </a:r>
                      <a:r>
                        <a:rPr lang="zh-CN" altLang="en-US" sz="1800" b="1" baseline="0" dirty="0" smtClean="0"/>
                        <a:t>教学方法</a:t>
                      </a:r>
                      <a:r>
                        <a:rPr lang="en-US" altLang="zh-CN" sz="1800" b="1" baseline="0" dirty="0" smtClean="0"/>
                        <a:t>)</a:t>
                      </a:r>
                      <a:endParaRPr lang="zh-CN" altLang="en-US" sz="1800" b="1" dirty="0"/>
                    </a:p>
                  </a:txBody>
                  <a:tcPr marT="45733" marB="45733"/>
                </a:tc>
                <a:tc>
                  <a:txBody>
                    <a:bodyPr/>
                    <a:lstStyle/>
                    <a:p>
                      <a:r>
                        <a:rPr lang="en-US" altLang="zh-CN" sz="1800" b="1" dirty="0" smtClean="0"/>
                        <a:t>93%;     89%; </a:t>
                      </a:r>
                      <a:endParaRPr lang="zh-CN" altLang="en-US" sz="1800" b="1" dirty="0"/>
                    </a:p>
                  </a:txBody>
                  <a:tcPr marT="45733" marB="45733"/>
                </a:tc>
                <a:tc>
                  <a:txBody>
                    <a:bodyPr/>
                    <a:lstStyle/>
                    <a:p>
                      <a:r>
                        <a:rPr lang="en-US" altLang="zh-CN" sz="1800" b="1" dirty="0" smtClean="0"/>
                        <a:t>98</a:t>
                      </a:r>
                      <a:r>
                        <a:rPr lang="en-US" altLang="zh-CN" sz="1800" b="1" smtClean="0"/>
                        <a:t>%;        </a:t>
                      </a:r>
                      <a:r>
                        <a:rPr lang="en-US" altLang="zh-CN" sz="1800" b="1" dirty="0" smtClean="0"/>
                        <a:t>96%</a:t>
                      </a:r>
                      <a:endParaRPr lang="zh-CN" altLang="en-US" sz="1800" b="1" dirty="0"/>
                    </a:p>
                  </a:txBody>
                  <a:tcPr marT="45733" marB="45733"/>
                </a:tc>
              </a:tr>
              <a:tr h="497059">
                <a:tc>
                  <a:txBody>
                    <a:bodyPr/>
                    <a:lstStyle/>
                    <a:p>
                      <a:r>
                        <a:rPr lang="zh-CN" altLang="en-US" sz="1800" b="1" dirty="0" smtClean="0"/>
                        <a:t>新教师正式培训（提供</a:t>
                      </a:r>
                      <a:r>
                        <a:rPr lang="zh-CN" altLang="en-US" sz="1800" b="1" baseline="0" dirty="0" smtClean="0"/>
                        <a:t> </a:t>
                      </a:r>
                      <a:r>
                        <a:rPr lang="en-US" altLang="zh-CN" sz="1800" b="1" dirty="0" smtClean="0"/>
                        <a:t>&amp; </a:t>
                      </a:r>
                      <a:r>
                        <a:rPr lang="zh-CN" altLang="en-US" sz="1800" b="1" dirty="0" smtClean="0"/>
                        <a:t>参与）</a:t>
                      </a:r>
                      <a:r>
                        <a:rPr lang="en-US" altLang="zh-CN" sz="1800" b="1" baseline="0" dirty="0" smtClean="0"/>
                        <a:t> </a:t>
                      </a:r>
                      <a:endParaRPr lang="zh-CN" altLang="en-US" sz="1800" b="1" dirty="0"/>
                    </a:p>
                  </a:txBody>
                  <a:tcPr marT="45733" marB="45733"/>
                </a:tc>
                <a:tc>
                  <a:txBody>
                    <a:bodyPr/>
                    <a:lstStyle/>
                    <a:p>
                      <a:r>
                        <a:rPr lang="en-US" altLang="zh-CN" sz="1800" b="1" dirty="0" smtClean="0"/>
                        <a:t>70%;     50%</a:t>
                      </a:r>
                      <a:endParaRPr lang="zh-CN" altLang="en-US" sz="1800" b="1" dirty="0"/>
                    </a:p>
                  </a:txBody>
                  <a:tcPr marT="45733" marB="45733"/>
                </a:tc>
                <a:tc>
                  <a:txBody>
                    <a:bodyPr/>
                    <a:lstStyle/>
                    <a:p>
                      <a:r>
                        <a:rPr lang="en-US" altLang="zh-CN" sz="1800" b="1" dirty="0" smtClean="0"/>
                        <a:t>100%;      97%</a:t>
                      </a:r>
                      <a:endParaRPr lang="zh-CN" altLang="en-US" sz="1800" b="1" dirty="0"/>
                    </a:p>
                  </a:txBody>
                  <a:tcPr marT="45733" marB="45733"/>
                </a:tc>
              </a:tr>
              <a:tr h="497059">
                <a:tc>
                  <a:txBody>
                    <a:bodyPr/>
                    <a:lstStyle/>
                    <a:p>
                      <a:r>
                        <a:rPr lang="zh-CN" altLang="en-US" sz="1800" b="1" dirty="0" smtClean="0"/>
                        <a:t>教师带教新教师 （提供 </a:t>
                      </a:r>
                      <a:r>
                        <a:rPr lang="en-US" altLang="zh-CN" sz="1800" b="1" dirty="0" smtClean="0"/>
                        <a:t>&amp; </a:t>
                      </a:r>
                      <a:r>
                        <a:rPr lang="zh-CN" altLang="en-US" sz="1800" b="1" dirty="0" smtClean="0"/>
                        <a:t>专业对口）</a:t>
                      </a:r>
                      <a:endParaRPr lang="zh-CN" altLang="en-US" sz="1800" b="1" dirty="0"/>
                    </a:p>
                  </a:txBody>
                  <a:tcPr marT="45733" marB="45733"/>
                </a:tc>
                <a:tc>
                  <a:txBody>
                    <a:bodyPr/>
                    <a:lstStyle/>
                    <a:p>
                      <a:r>
                        <a:rPr lang="en-US" altLang="zh-CN" sz="1800" b="1" dirty="0" smtClean="0"/>
                        <a:t>74%;     69%</a:t>
                      </a:r>
                      <a:endParaRPr lang="zh-CN" altLang="en-US" sz="1800" b="1" dirty="0"/>
                    </a:p>
                  </a:txBody>
                  <a:tcPr marT="45733" marB="45733"/>
                </a:tc>
                <a:tc>
                  <a:txBody>
                    <a:bodyPr/>
                    <a:lstStyle/>
                    <a:p>
                      <a:r>
                        <a:rPr lang="en-US" altLang="zh-CN" sz="1800" b="1" dirty="0" smtClean="0"/>
                        <a:t>100%;      98%</a:t>
                      </a:r>
                      <a:endParaRPr lang="zh-CN" altLang="en-US" sz="1800" b="1" dirty="0"/>
                    </a:p>
                  </a:txBody>
                  <a:tcPr marT="45733" marB="45733"/>
                </a:tc>
              </a:tr>
              <a:tr h="497059">
                <a:tc>
                  <a:txBody>
                    <a:bodyPr/>
                    <a:lstStyle/>
                    <a:p>
                      <a:r>
                        <a:rPr lang="zh-CN" altLang="en-US" sz="1800" b="1" dirty="0" smtClean="0"/>
                        <a:t>过去</a:t>
                      </a:r>
                      <a:r>
                        <a:rPr lang="en-US" altLang="zh-CN" sz="1800" b="1" dirty="0" smtClean="0"/>
                        <a:t>12</a:t>
                      </a:r>
                      <a:r>
                        <a:rPr lang="zh-CN" altLang="en-US" sz="1800" b="1" dirty="0" smtClean="0"/>
                        <a:t>个月教师参与在职进修（比例 </a:t>
                      </a:r>
                      <a:r>
                        <a:rPr lang="en-US" altLang="zh-CN" sz="1800" b="1" dirty="0" smtClean="0"/>
                        <a:t>&amp; </a:t>
                      </a:r>
                      <a:r>
                        <a:rPr lang="zh-CN" altLang="en-US" sz="1800" b="1" dirty="0" smtClean="0"/>
                        <a:t>天数）</a:t>
                      </a:r>
                      <a:endParaRPr lang="zh-CN" altLang="en-US" sz="1800" b="1" dirty="0"/>
                    </a:p>
                  </a:txBody>
                  <a:tcPr marT="45733" marB="45733"/>
                </a:tc>
                <a:tc>
                  <a:txBody>
                    <a:bodyPr/>
                    <a:lstStyle/>
                    <a:p>
                      <a:r>
                        <a:rPr lang="en-US" altLang="zh-CN" sz="1800" b="1" dirty="0" smtClean="0"/>
                        <a:t>68%;     27.6</a:t>
                      </a:r>
                      <a:endParaRPr lang="zh-CN" altLang="en-US" sz="1800" b="1" dirty="0"/>
                    </a:p>
                  </a:txBody>
                  <a:tcPr marT="45733" marB="45733"/>
                </a:tc>
                <a:tc>
                  <a:txBody>
                    <a:bodyPr/>
                    <a:lstStyle/>
                    <a:p>
                      <a:r>
                        <a:rPr lang="en-US" altLang="zh-CN" sz="1800" b="1" dirty="0" smtClean="0"/>
                        <a:t>99%;        62.8</a:t>
                      </a:r>
                      <a:endParaRPr lang="zh-CN" altLang="en-US" sz="1800" b="1" dirty="0"/>
                    </a:p>
                  </a:txBody>
                  <a:tcPr marT="45733" marB="45733"/>
                </a:tc>
              </a:tr>
              <a:tr h="497059">
                <a:tc>
                  <a:txBody>
                    <a:bodyPr/>
                    <a:lstStyle/>
                    <a:p>
                      <a:r>
                        <a:rPr lang="zh-CN" altLang="en-US" sz="1800" b="1" dirty="0" smtClean="0"/>
                        <a:t>过去</a:t>
                      </a:r>
                      <a:r>
                        <a:rPr lang="en-US" altLang="zh-CN" sz="1800" b="1" dirty="0" smtClean="0"/>
                        <a:t>12</a:t>
                      </a:r>
                      <a:r>
                        <a:rPr lang="zh-CN" altLang="en-US" sz="1800" b="1" dirty="0" smtClean="0"/>
                        <a:t>个月校长参与校外培训（比例 </a:t>
                      </a:r>
                      <a:r>
                        <a:rPr lang="en-US" altLang="zh-CN" sz="1800" b="1" dirty="0" smtClean="0"/>
                        <a:t>&amp; </a:t>
                      </a:r>
                      <a:r>
                        <a:rPr lang="zh-CN" altLang="en-US" sz="1800" b="1" dirty="0" smtClean="0"/>
                        <a:t>天数）</a:t>
                      </a:r>
                      <a:endParaRPr lang="zh-CN" altLang="en-US" sz="1800" b="1" dirty="0"/>
                    </a:p>
                  </a:txBody>
                  <a:tcPr marT="45733" marB="45733"/>
                </a:tc>
                <a:tc>
                  <a:txBody>
                    <a:bodyPr/>
                    <a:lstStyle/>
                    <a:p>
                      <a:r>
                        <a:rPr lang="en-US" altLang="zh-CN" sz="1800" b="1" dirty="0" smtClean="0"/>
                        <a:t>83%;     13.6</a:t>
                      </a:r>
                      <a:endParaRPr lang="zh-CN" altLang="en-US" sz="1800" b="1" dirty="0"/>
                    </a:p>
                  </a:txBody>
                  <a:tcPr marT="45733" marB="45733"/>
                </a:tc>
                <a:tc>
                  <a:txBody>
                    <a:bodyPr/>
                    <a:lstStyle/>
                    <a:p>
                      <a:r>
                        <a:rPr lang="en-US" altLang="zh-CN" sz="1800" b="1" dirty="0" smtClean="0"/>
                        <a:t>99%;        39.5</a:t>
                      </a:r>
                      <a:endParaRPr lang="zh-CN" altLang="en-US" sz="1800" b="1" dirty="0"/>
                    </a:p>
                  </a:txBody>
                  <a:tcPr marT="45733" marB="45733"/>
                </a:tc>
              </a:tr>
              <a:tr h="4970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800" b="1" dirty="0" smtClean="0"/>
                        <a:t>教师认同建构主义教育理念（思维过程比内容更重要）</a:t>
                      </a:r>
                      <a:endParaRPr lang="zh-CN" altLang="en-US" sz="1800" dirty="0"/>
                    </a:p>
                  </a:txBody>
                  <a:tcPr marT="45733" marB="45733"/>
                </a:tc>
                <a:tc>
                  <a:txBody>
                    <a:bodyPr/>
                    <a:lstStyle/>
                    <a:p>
                      <a:pPr algn="ctr"/>
                      <a:r>
                        <a:rPr lang="en-US" altLang="zh-CN" sz="1800" b="1" dirty="0" smtClean="0"/>
                        <a:t>84%;</a:t>
                      </a:r>
                      <a:r>
                        <a:rPr lang="en-US" altLang="zh-CN" sz="1800" b="1" baseline="0" dirty="0" smtClean="0"/>
                        <a:t> </a:t>
                      </a:r>
                      <a:endParaRPr lang="zh-CN" altLang="en-US" sz="1800" dirty="0"/>
                    </a:p>
                  </a:txBody>
                  <a:tcPr marT="45733" marB="45733"/>
                </a:tc>
                <a:tc>
                  <a:txBody>
                    <a:bodyPr/>
                    <a:lstStyle/>
                    <a:p>
                      <a:pPr algn="ctr"/>
                      <a:r>
                        <a:rPr lang="en-US" altLang="zh-CN" sz="1800" b="1" dirty="0" smtClean="0"/>
                        <a:t>99%; </a:t>
                      </a:r>
                      <a:endParaRPr lang="zh-CN" altLang="en-US" sz="1800" dirty="0"/>
                    </a:p>
                  </a:txBody>
                  <a:tcPr marT="45733" marB="45733"/>
                </a:tc>
              </a:tr>
              <a:tr h="497059">
                <a:tc>
                  <a:txBody>
                    <a:bodyPr/>
                    <a:lstStyle/>
                    <a:p>
                      <a:r>
                        <a:rPr lang="zh-CN" altLang="en-US" sz="1800" b="1" u="none" dirty="0" smtClean="0"/>
                        <a:t>教师认同建构主义教育理念（思考是学习的好方法）</a:t>
                      </a:r>
                      <a:endParaRPr lang="zh-CN" altLang="en-US" sz="1800" b="1" u="none" dirty="0"/>
                    </a:p>
                  </a:txBody>
                  <a:tcPr marT="45733" marB="45733"/>
                </a:tc>
                <a:tc>
                  <a:txBody>
                    <a:bodyPr/>
                    <a:lstStyle/>
                    <a:p>
                      <a:pPr algn="ctr"/>
                      <a:r>
                        <a:rPr lang="en-US" altLang="zh-CN" sz="1800" b="1" baseline="0" dirty="0" smtClean="0"/>
                        <a:t>82%</a:t>
                      </a:r>
                      <a:endParaRPr lang="zh-CN" altLang="en-US" sz="1800" b="1" dirty="0"/>
                    </a:p>
                  </a:txBody>
                  <a:tcPr marT="45733" marB="45733"/>
                </a:tc>
                <a:tc>
                  <a:txBody>
                    <a:bodyPr/>
                    <a:lstStyle/>
                    <a:p>
                      <a:pPr algn="ctr"/>
                      <a:r>
                        <a:rPr lang="en-US" altLang="zh-CN" sz="1800" b="1" dirty="0" smtClean="0"/>
                        <a:t>96%</a:t>
                      </a:r>
                      <a:endParaRPr lang="zh-CN" altLang="en-US" sz="1800" b="1" dirty="0"/>
                    </a:p>
                  </a:txBody>
                  <a:tcPr marT="45733" marB="45733"/>
                </a:tc>
              </a:tr>
              <a:tr h="497059">
                <a:tc>
                  <a:txBody>
                    <a:bodyPr/>
                    <a:lstStyle/>
                    <a:p>
                      <a:r>
                        <a:rPr lang="zh-CN" altLang="en-US" sz="1800" b="1" i="0" u="none" strike="noStrike" kern="1200" baseline="0" dirty="0" smtClean="0">
                          <a:solidFill>
                            <a:schemeClr val="dk1"/>
                          </a:solidFill>
                          <a:latin typeface="+mn-lt"/>
                          <a:ea typeface="+mn-ea"/>
                          <a:cs typeface="+mn-cs"/>
                        </a:rPr>
                        <a:t>教师定期参与深度专业合作</a:t>
                      </a:r>
                      <a:r>
                        <a:rPr lang="en-US" altLang="zh-CN" sz="1800" b="1" i="0" u="none" strike="noStrike" kern="1200" baseline="0" dirty="0" smtClean="0">
                          <a:solidFill>
                            <a:schemeClr val="dk1"/>
                          </a:solidFill>
                          <a:latin typeface="+mn-lt"/>
                          <a:ea typeface="+mn-ea"/>
                          <a:cs typeface="+mn-cs"/>
                        </a:rPr>
                        <a:t> </a:t>
                      </a:r>
                      <a:endParaRPr lang="zh-CN" altLang="en-US" sz="1800" b="1" dirty="0"/>
                    </a:p>
                  </a:txBody>
                  <a:tcPr marT="45733" marB="45733"/>
                </a:tc>
                <a:tc>
                  <a:txBody>
                    <a:bodyPr/>
                    <a:lstStyle/>
                    <a:p>
                      <a:pPr algn="ctr"/>
                      <a:r>
                        <a:rPr lang="en-US" altLang="zh-CN" sz="1800" b="1" dirty="0" smtClean="0"/>
                        <a:t>15%  </a:t>
                      </a:r>
                      <a:endParaRPr lang="zh-CN" altLang="en-US" sz="1800" b="1" dirty="0"/>
                    </a:p>
                  </a:txBody>
                  <a:tcPr marT="45733" marB="45733"/>
                </a:tc>
                <a:tc>
                  <a:txBody>
                    <a:bodyPr/>
                    <a:lstStyle/>
                    <a:p>
                      <a:pPr algn="ctr"/>
                      <a:r>
                        <a:rPr lang="en-US" altLang="zh-CN" sz="1800" b="1" dirty="0" smtClean="0"/>
                        <a:t>32%</a:t>
                      </a:r>
                      <a:endParaRPr lang="zh-CN" altLang="en-US" sz="1800" b="1" dirty="0"/>
                    </a:p>
                  </a:txBody>
                  <a:tcPr marT="45733" marB="45733"/>
                </a:tc>
              </a:tr>
              <a:tr h="497059">
                <a:tc>
                  <a:txBody>
                    <a:bodyPr/>
                    <a:lstStyle/>
                    <a:p>
                      <a:r>
                        <a:rPr lang="zh-CN" altLang="en-US" sz="1800" b="1" dirty="0" smtClean="0"/>
                        <a:t>课堂观察（听课、观课每月至少一次）</a:t>
                      </a:r>
                      <a:endParaRPr lang="zh-CN" altLang="en-US" sz="1800" b="1" dirty="0"/>
                    </a:p>
                  </a:txBody>
                  <a:tcPr marT="45733" marB="45733"/>
                </a:tc>
                <a:tc>
                  <a:txBody>
                    <a:bodyPr/>
                    <a:lstStyle/>
                    <a:p>
                      <a:pPr algn="ctr"/>
                      <a:r>
                        <a:rPr lang="en-US" altLang="zh-CN" sz="1800" b="1" dirty="0" smtClean="0"/>
                        <a:t>10%</a:t>
                      </a:r>
                      <a:endParaRPr lang="zh-CN" altLang="en-US" sz="1800" b="1" dirty="0"/>
                    </a:p>
                  </a:txBody>
                  <a:tcPr marT="45733" marB="45733"/>
                </a:tc>
                <a:tc>
                  <a:txBody>
                    <a:bodyPr/>
                    <a:lstStyle/>
                    <a:p>
                      <a:pPr algn="ctr"/>
                      <a:r>
                        <a:rPr lang="en-US" altLang="zh-CN" sz="1800" b="1" dirty="0" smtClean="0"/>
                        <a:t>46%</a:t>
                      </a:r>
                      <a:endParaRPr lang="zh-CN" altLang="en-US" sz="1800" b="1" dirty="0"/>
                    </a:p>
                  </a:txBody>
                  <a:tcPr marT="45733" marB="45733"/>
                </a:tc>
              </a:tr>
              <a:tr h="497059">
                <a:tc>
                  <a:txBody>
                    <a:bodyPr/>
                    <a:lstStyle/>
                    <a:p>
                      <a:r>
                        <a:rPr lang="zh-CN" altLang="en-US" sz="1800" b="1" dirty="0" smtClean="0"/>
                        <a:t>是否从未接受同事的评价</a:t>
                      </a:r>
                      <a:endParaRPr lang="zh-CN" altLang="en-US" sz="1800" b="1" dirty="0"/>
                    </a:p>
                  </a:txBody>
                  <a:tcPr marT="45733" marB="45733"/>
                </a:tc>
                <a:tc>
                  <a:txBody>
                    <a:bodyPr/>
                    <a:lstStyle/>
                    <a:p>
                      <a:pPr algn="ctr"/>
                      <a:r>
                        <a:rPr lang="en-US" altLang="zh-CN" sz="1800" b="1" dirty="0" smtClean="0"/>
                        <a:t>48%</a:t>
                      </a:r>
                      <a:endParaRPr lang="zh-CN" altLang="en-US" sz="1800" b="1" dirty="0"/>
                    </a:p>
                  </a:txBody>
                  <a:tcPr marT="45733" marB="45733"/>
                </a:tc>
                <a:tc>
                  <a:txBody>
                    <a:bodyPr/>
                    <a:lstStyle/>
                    <a:p>
                      <a:pPr algn="ctr"/>
                      <a:r>
                        <a:rPr lang="en-US" altLang="zh-CN" sz="1800" b="1" dirty="0" smtClean="0"/>
                        <a:t>7%</a:t>
                      </a:r>
                      <a:endParaRPr lang="zh-CN" altLang="en-US" sz="1800" b="1" dirty="0"/>
                    </a:p>
                  </a:txBody>
                  <a:tcPr marT="45733" marB="45733"/>
                </a:tc>
              </a:tr>
              <a:tr h="497059">
                <a:tc>
                  <a:txBody>
                    <a:bodyPr/>
                    <a:lstStyle/>
                    <a:p>
                      <a:r>
                        <a:rPr lang="zh-CN" altLang="en-US" sz="1800" b="1" dirty="0" smtClean="0"/>
                        <a:t>评价的后续活动：帮助教师改进教学</a:t>
                      </a:r>
                      <a:r>
                        <a:rPr lang="zh-CN" altLang="en-US" sz="1800" b="1" baseline="0" dirty="0" smtClean="0"/>
                        <a:t> </a:t>
                      </a:r>
                      <a:r>
                        <a:rPr lang="en-US" altLang="zh-CN" sz="1800" b="1" baseline="0" dirty="0" smtClean="0"/>
                        <a:t>&amp; </a:t>
                      </a:r>
                      <a:r>
                        <a:rPr lang="zh-CN" altLang="en-US" sz="1800" b="1" dirty="0" smtClean="0"/>
                        <a:t>制定发展计划</a:t>
                      </a:r>
                      <a:endParaRPr lang="zh-CN" altLang="en-US" sz="1800" b="1" dirty="0"/>
                    </a:p>
                  </a:txBody>
                  <a:tcPr marT="45733" marB="45733"/>
                </a:tc>
                <a:tc>
                  <a:txBody>
                    <a:bodyPr/>
                    <a:lstStyle/>
                    <a:p>
                      <a:r>
                        <a:rPr lang="en-US" altLang="zh-CN" sz="1800" b="1" dirty="0" smtClean="0"/>
                        <a:t>51%;      62%</a:t>
                      </a:r>
                      <a:endParaRPr lang="zh-CN" altLang="en-US" sz="1800" b="1" dirty="0"/>
                    </a:p>
                  </a:txBody>
                  <a:tcPr marT="45733" marB="45733"/>
                </a:tc>
                <a:tc>
                  <a:txBody>
                    <a:bodyPr/>
                    <a:lstStyle/>
                    <a:p>
                      <a:r>
                        <a:rPr lang="en-US" altLang="zh-CN" sz="1800" b="1" dirty="0" smtClean="0"/>
                        <a:t>91%;       82%</a:t>
                      </a:r>
                      <a:endParaRPr lang="zh-CN" altLang="en-US" sz="1800" b="1" dirty="0"/>
                    </a:p>
                  </a:txBody>
                  <a:tcPr marT="45733" marB="45733"/>
                </a:tc>
              </a:tr>
            </a:tbl>
          </a:graphicData>
        </a:graphic>
      </p:graphicFrame>
      <p:sp>
        <p:nvSpPr>
          <p:cNvPr id="3" name="평행 사변형 11"/>
          <p:cNvSpPr/>
          <p:nvPr/>
        </p:nvSpPr>
        <p:spPr>
          <a:xfrm>
            <a:off x="-108790" y="0"/>
            <a:ext cx="9252520" cy="859240"/>
          </a:xfrm>
          <a:prstGeom prst="parallelogram">
            <a:avLst>
              <a:gd name="adj" fmla="val 79101"/>
            </a:avLst>
          </a:prstGeom>
          <a:solidFill>
            <a:srgbClr val="9C3B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600" b="1" dirty="0">
                <a:latin typeface="黑体" panose="02010609060101010101" pitchFamily="49" charset="-122"/>
                <a:ea typeface="黑体" panose="02010609060101010101" pitchFamily="49" charset="-122"/>
              </a:rPr>
              <a:t>TALIS</a:t>
            </a:r>
            <a:r>
              <a:rPr lang="zh-CN" altLang="en-US" sz="3600" b="1" dirty="0">
                <a:latin typeface="黑体" panose="02010609060101010101" pitchFamily="49" charset="-122"/>
                <a:ea typeface="黑体" panose="02010609060101010101" pitchFamily="49" charset="-122"/>
              </a:rPr>
              <a:t>显示的主要成就</a:t>
            </a:r>
            <a:endParaRPr lang="en-US" altLang="zh-CN" sz="36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xmlns="" val="6375857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평행 사변형 11"/>
          <p:cNvSpPr/>
          <p:nvPr/>
        </p:nvSpPr>
        <p:spPr>
          <a:xfrm>
            <a:off x="-108790" y="0"/>
            <a:ext cx="9252520" cy="859240"/>
          </a:xfrm>
          <a:prstGeom prst="parallelogram">
            <a:avLst>
              <a:gd name="adj" fmla="val 79101"/>
            </a:avLst>
          </a:prstGeom>
          <a:solidFill>
            <a:srgbClr val="9C3B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600" b="1" dirty="0">
                <a:latin typeface="黑体" panose="02010609060101010101" pitchFamily="49" charset="-122"/>
                <a:ea typeface="黑体" panose="02010609060101010101" pitchFamily="49" charset="-122"/>
              </a:rPr>
              <a:t>TALIS</a:t>
            </a:r>
            <a:r>
              <a:rPr lang="zh-CN" altLang="en-US" sz="3600" b="1" dirty="0">
                <a:latin typeface="黑体" panose="02010609060101010101" pitchFamily="49" charset="-122"/>
                <a:ea typeface="黑体" panose="02010609060101010101" pitchFamily="49" charset="-122"/>
              </a:rPr>
              <a:t>显示的主要成就</a:t>
            </a:r>
            <a:endParaRPr lang="en-US" altLang="zh-CN" sz="3600" b="1" dirty="0">
              <a:latin typeface="黑体" panose="02010609060101010101" pitchFamily="49" charset="-122"/>
              <a:ea typeface="黑体" panose="02010609060101010101" pitchFamily="49" charset="-122"/>
            </a:endParaRPr>
          </a:p>
        </p:txBody>
      </p:sp>
      <p:sp>
        <p:nvSpPr>
          <p:cNvPr id="3" name="文本框 2"/>
          <p:cNvSpPr txBox="1"/>
          <p:nvPr/>
        </p:nvSpPr>
        <p:spPr>
          <a:xfrm>
            <a:off x="323528" y="980728"/>
            <a:ext cx="8352928" cy="5262979"/>
          </a:xfrm>
          <a:prstGeom prst="rect">
            <a:avLst/>
          </a:prstGeom>
          <a:noFill/>
        </p:spPr>
        <p:txBody>
          <a:bodyPr wrap="square" rtlCol="0">
            <a:spAutoFit/>
          </a:bodyPr>
          <a:lstStyle/>
          <a:p>
            <a:pPr marL="285750" indent="-285750">
              <a:buFont typeface="Wingdings" panose="05000000000000000000" pitchFamily="2" charset="2"/>
              <a:buChar char="p"/>
            </a:pPr>
            <a:r>
              <a:rPr lang="en-US" altLang="zh-CN" dirty="0" smtClean="0"/>
              <a:t> </a:t>
            </a:r>
            <a:r>
              <a:rPr lang="zh-CN" altLang="en-US" sz="2400" dirty="0" smtClean="0">
                <a:latin typeface="微软雅黑" panose="020B0503020204020204" pitchFamily="34" charset="-122"/>
                <a:ea typeface="微软雅黑" panose="020B0503020204020204" pitchFamily="34" charset="-122"/>
              </a:rPr>
              <a:t>上海已经形成了由“教师专业职务职称晋升体系”、“教师评价与表彰机制”和“教师在职进修发展制度”三位一体的“教师发展政策体系”。</a:t>
            </a:r>
            <a:endParaRPr lang="en-US" altLang="zh-CN" sz="24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en-US" altLang="zh-CN" sz="2400" dirty="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其中包含着上海三十年来的多项改革创新：</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400" dirty="0" smtClean="0">
                <a:latin typeface="微软雅黑" panose="020B0503020204020204" pitchFamily="34" charset="-122"/>
                <a:ea typeface="微软雅黑" panose="020B0503020204020204" pitchFamily="34" charset="-122"/>
              </a:rPr>
              <a:t>教研组、备课组、年级组等校本教研科研和教师发展机制；</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400" dirty="0" smtClean="0">
                <a:latin typeface="微软雅黑" panose="020B0503020204020204" pitchFamily="34" charset="-122"/>
                <a:ea typeface="微软雅黑" panose="020B0503020204020204" pitchFamily="34" charset="-122"/>
              </a:rPr>
              <a:t>在健全教师职务职称体系后，又建立了适合校长专业发展的“校长职级制”；</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新</a:t>
            </a:r>
            <a:r>
              <a:rPr lang="zh-CN" altLang="en-US" sz="2400" dirty="0" smtClean="0">
                <a:latin typeface="微软雅黑" panose="020B0503020204020204" pitchFamily="34" charset="-122"/>
                <a:ea typeface="微软雅黑" panose="020B0503020204020204" pitchFamily="34" charset="-122"/>
              </a:rPr>
              <a:t>教师规范化培训制度；</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400" dirty="0" smtClean="0">
                <a:latin typeface="微软雅黑" panose="020B0503020204020204" pitchFamily="34" charset="-122"/>
                <a:ea typeface="微软雅黑" panose="020B0503020204020204" pitchFamily="34" charset="-122"/>
              </a:rPr>
              <a:t>“双名工程”和名师名校长培训基地</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400" dirty="0" smtClean="0">
                <a:latin typeface="微软雅黑" panose="020B0503020204020204" pitchFamily="34" charset="-122"/>
                <a:ea typeface="微软雅黑" panose="020B0503020204020204" pitchFamily="34" charset="-122"/>
              </a:rPr>
              <a:t>“教师专业发展学校机制；</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400" dirty="0" smtClean="0">
                <a:latin typeface="微软雅黑" panose="020B0503020204020204" pitchFamily="34" charset="-122"/>
                <a:ea typeface="微软雅黑" panose="020B0503020204020204" pitchFamily="34" charset="-122"/>
              </a:rPr>
              <a:t>骨干教师海外研修；</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400" dirty="0" smtClean="0">
                <a:latin typeface="微软雅黑" panose="020B0503020204020204" pitchFamily="34" charset="-122"/>
                <a:ea typeface="微软雅黑" panose="020B0503020204020204" pitchFamily="34" charset="-122"/>
              </a:rPr>
              <a:t>特级教师、特级校长柔性流动；</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en-US" altLang="zh-CN" sz="2400" dirty="0" smtClean="0">
                <a:latin typeface="微软雅黑" panose="020B0503020204020204" pitchFamily="34" charset="-122"/>
                <a:ea typeface="微软雅黑" panose="020B0503020204020204" pitchFamily="34" charset="-122"/>
              </a:rPr>
              <a:t>……   ……   ……</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3828290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평행 사변형 11"/>
          <p:cNvSpPr/>
          <p:nvPr/>
        </p:nvSpPr>
        <p:spPr>
          <a:xfrm>
            <a:off x="-108790" y="0"/>
            <a:ext cx="9252520" cy="859240"/>
          </a:xfrm>
          <a:prstGeom prst="parallelogram">
            <a:avLst>
              <a:gd name="adj" fmla="val 79101"/>
            </a:avLst>
          </a:prstGeom>
          <a:solidFill>
            <a:srgbClr val="9C3B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600" b="1" dirty="0" smtClean="0">
                <a:latin typeface="黑体" panose="02010609060101010101" pitchFamily="49" charset="-122"/>
                <a:ea typeface="黑体" panose="02010609060101010101" pitchFamily="49" charset="-122"/>
              </a:rPr>
              <a:t>TALIS</a:t>
            </a:r>
            <a:r>
              <a:rPr lang="zh-CN" altLang="en-US" sz="3600" b="1" dirty="0" smtClean="0">
                <a:latin typeface="黑体" panose="02010609060101010101" pitchFamily="49" charset="-122"/>
                <a:ea typeface="黑体" panose="02010609060101010101" pitchFamily="49" charset="-122"/>
              </a:rPr>
              <a:t>和</a:t>
            </a:r>
            <a:r>
              <a:rPr lang="en-US" altLang="zh-CN" sz="3600" b="1" dirty="0" smtClean="0">
                <a:latin typeface="黑体" panose="02010609060101010101" pitchFamily="49" charset="-122"/>
                <a:ea typeface="黑体" panose="02010609060101010101" pitchFamily="49" charset="-122"/>
              </a:rPr>
              <a:t>PISA</a:t>
            </a:r>
            <a:r>
              <a:rPr lang="zh-CN" altLang="en-US" sz="3600" b="1" dirty="0" smtClean="0">
                <a:latin typeface="黑体" panose="02010609060101010101" pitchFamily="49" charset="-122"/>
                <a:ea typeface="黑体" panose="02010609060101010101" pitchFamily="49" charset="-122"/>
              </a:rPr>
              <a:t>揭示的不足</a:t>
            </a:r>
            <a:endParaRPr lang="en-US" altLang="zh-CN" sz="3600" b="1" dirty="0">
              <a:latin typeface="黑体" panose="02010609060101010101" pitchFamily="49" charset="-122"/>
              <a:ea typeface="黑体" panose="02010609060101010101" pitchFamily="49" charset="-122"/>
            </a:endParaRPr>
          </a:p>
        </p:txBody>
      </p:sp>
      <p:sp>
        <p:nvSpPr>
          <p:cNvPr id="4" name="文本框 3"/>
          <p:cNvSpPr txBox="1"/>
          <p:nvPr/>
        </p:nvSpPr>
        <p:spPr>
          <a:xfrm>
            <a:off x="611560" y="1196752"/>
            <a:ext cx="7776864" cy="5170646"/>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sz="2400" dirty="0" smtClean="0">
                <a:latin typeface="微软雅黑" panose="020B0503020204020204" pitchFamily="34" charset="-122"/>
                <a:ea typeface="微软雅黑" panose="020B0503020204020204" pitchFamily="34" charset="-122"/>
              </a:rPr>
              <a:t>我们的教师培养学生“自我控制学习策略与方法”不足</a:t>
            </a:r>
            <a:endParaRPr lang="en-US" altLang="zh-CN" sz="24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2400" dirty="0" smtClean="0">
                <a:latin typeface="微软雅黑" panose="020B0503020204020204" pitchFamily="34" charset="-122"/>
                <a:ea typeface="微软雅黑" panose="020B0503020204020204" pitchFamily="34" charset="-122"/>
              </a:rPr>
              <a:t>我们的教师关注学生个别特殊需要不如其他国家</a:t>
            </a:r>
            <a:endParaRPr lang="en-US" altLang="zh-CN" sz="24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2400" dirty="0" smtClean="0">
                <a:latin typeface="微软雅黑" panose="020B0503020204020204" pitchFamily="34" charset="-122"/>
                <a:ea typeface="微软雅黑" panose="020B0503020204020204" pitchFamily="34" charset="-122"/>
              </a:rPr>
              <a:t>我们的教师关注学生个人的生涯发展不足</a:t>
            </a:r>
            <a:endParaRPr lang="en-US" altLang="zh-CN" sz="24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2400" dirty="0" smtClean="0">
                <a:latin typeface="微软雅黑" panose="020B0503020204020204" pitchFamily="34" charset="-122"/>
                <a:ea typeface="微软雅黑" panose="020B0503020204020204" pitchFamily="34" charset="-122"/>
              </a:rPr>
              <a:t>我们的教师用信息交流技术让学生完成学习任务不够</a:t>
            </a:r>
            <a:endParaRPr lang="en-US" altLang="zh-CN" sz="24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2400" dirty="0" smtClean="0">
                <a:latin typeface="微软雅黑" panose="020B0503020204020204" pitchFamily="34" charset="-122"/>
                <a:ea typeface="微软雅黑" panose="020B0503020204020204" pitchFamily="34" charset="-122"/>
              </a:rPr>
              <a:t>我们教师自认为在职进修的效率和效益还不甚理想</a:t>
            </a:r>
            <a:endParaRPr lang="en-US" altLang="zh-CN" sz="24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2400" dirty="0" smtClean="0">
                <a:latin typeface="微软雅黑" panose="020B0503020204020204" pitchFamily="34" charset="-122"/>
                <a:ea typeface="微软雅黑" panose="020B0503020204020204" pitchFamily="34" charset="-122"/>
              </a:rPr>
              <a:t>我们教师自我发展和开展研究的自觉性不如芬兰等国</a:t>
            </a:r>
            <a:endParaRPr lang="en-US" altLang="zh-CN" sz="24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2400" dirty="0" smtClean="0">
                <a:latin typeface="微软雅黑" panose="020B0503020204020204" pitchFamily="34" charset="-122"/>
                <a:ea typeface="微软雅黑" panose="020B0503020204020204" pitchFamily="34" charset="-122"/>
              </a:rPr>
              <a:t>我们的校长对教师的评价低于发达国家校长的平均值</a:t>
            </a:r>
            <a:endParaRPr lang="en-US" altLang="zh-CN" sz="24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sz="24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zh-CN" altLang="en-US" dirty="0"/>
          </a:p>
        </p:txBody>
      </p:sp>
    </p:spTree>
    <p:extLst>
      <p:ext uri="{BB962C8B-B14F-4D97-AF65-F5344CB8AC3E}">
        <p14:creationId xmlns:p14="http://schemas.microsoft.com/office/powerpoint/2010/main" xmlns="" val="37511426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평행 사변형 11"/>
          <p:cNvSpPr/>
          <p:nvPr/>
        </p:nvSpPr>
        <p:spPr>
          <a:xfrm>
            <a:off x="-108790" y="0"/>
            <a:ext cx="9252520" cy="859240"/>
          </a:xfrm>
          <a:prstGeom prst="parallelogram">
            <a:avLst>
              <a:gd name="adj" fmla="val 79101"/>
            </a:avLst>
          </a:prstGeom>
          <a:solidFill>
            <a:srgbClr val="9C3B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b="1" dirty="0">
                <a:latin typeface="黑体" panose="02010609060101010101" pitchFamily="49" charset="-122"/>
                <a:ea typeface="黑体" panose="02010609060101010101" pitchFamily="49" charset="-122"/>
              </a:rPr>
              <a:t>个人</a:t>
            </a:r>
            <a:r>
              <a:rPr lang="zh-CN" altLang="en-US" sz="3600" b="1" dirty="0" smtClean="0">
                <a:latin typeface="黑体" panose="02010609060101010101" pitchFamily="49" charset="-122"/>
                <a:ea typeface="黑体" panose="02010609060101010101" pitchFamily="49" charset="-122"/>
              </a:rPr>
              <a:t>愿望：提升教师的五大能力</a:t>
            </a:r>
            <a:endParaRPr lang="en-US" altLang="zh-CN" sz="3600" b="1" dirty="0">
              <a:latin typeface="黑体" panose="02010609060101010101" pitchFamily="49" charset="-122"/>
              <a:ea typeface="黑体" panose="02010609060101010101" pitchFamily="49" charset="-122"/>
            </a:endParaRPr>
          </a:p>
        </p:txBody>
      </p:sp>
      <p:sp>
        <p:nvSpPr>
          <p:cNvPr id="3" name="文本框 2"/>
          <p:cNvSpPr txBox="1"/>
          <p:nvPr/>
        </p:nvSpPr>
        <p:spPr>
          <a:xfrm>
            <a:off x="251520" y="980728"/>
            <a:ext cx="8352928" cy="3616375"/>
          </a:xfrm>
          <a:prstGeom prst="rect">
            <a:avLst/>
          </a:prstGeom>
          <a:noFill/>
        </p:spPr>
        <p:txBody>
          <a:bodyPr wrap="square" rtlCol="0">
            <a:spAutoFit/>
          </a:bodyPr>
          <a:lstStyle/>
          <a:p>
            <a:pPr>
              <a:lnSpc>
                <a:spcPts val="3000"/>
              </a:lnSpc>
              <a:spcBef>
                <a:spcPts val="600"/>
              </a:spcBef>
            </a:pPr>
            <a:r>
              <a:rPr lang="zh-CN" altLang="en-US" sz="2400" b="1" dirty="0" smtClean="0">
                <a:latin typeface="微软雅黑" panose="020B0503020204020204" pitchFamily="34" charset="-122"/>
                <a:ea typeface="微软雅黑" panose="020B0503020204020204" pitchFamily="34" charset="-122"/>
              </a:rPr>
              <a:t>一、提升教师</a:t>
            </a:r>
            <a:r>
              <a:rPr lang="zh-CN" altLang="en-US" sz="2400" b="1" dirty="0">
                <a:latin typeface="微软雅黑" panose="020B0503020204020204" pitchFamily="34" charset="-122"/>
                <a:ea typeface="微软雅黑" panose="020B0503020204020204" pitchFamily="34" charset="-122"/>
              </a:rPr>
              <a:t>指导</a:t>
            </a:r>
            <a:r>
              <a:rPr lang="zh-CN" altLang="en-US" sz="2400" b="1" dirty="0" smtClean="0">
                <a:latin typeface="微软雅黑" panose="020B0503020204020204" pitchFamily="34" charset="-122"/>
                <a:ea typeface="微软雅黑" panose="020B0503020204020204" pitchFamily="34" charset="-122"/>
              </a:rPr>
              <a:t>学生“学会学习”的能力，特别是让学生学会“自我控制学习”和</a:t>
            </a:r>
            <a:r>
              <a:rPr lang="zh-CN" altLang="en-US" sz="2400" b="1" dirty="0">
                <a:latin typeface="微软雅黑" panose="020B0503020204020204" pitchFamily="34" charset="-122"/>
                <a:ea typeface="微软雅黑" panose="020B0503020204020204" pitchFamily="34" charset="-122"/>
              </a:rPr>
              <a:t>“深度学习”的能力</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342900" indent="-342900">
              <a:lnSpc>
                <a:spcPts val="3000"/>
              </a:lnSpc>
              <a:spcBef>
                <a:spcPts val="600"/>
              </a:spcBef>
              <a:buFont typeface="Wingdings" panose="05000000000000000000" pitchFamily="2" charset="2"/>
              <a:buChar char="Ø"/>
            </a:pPr>
            <a:r>
              <a:rPr lang="en-US" altLang="zh-CN" sz="2000" dirty="0" smtClean="0">
                <a:latin typeface="微软雅黑" panose="020B0503020204020204" pitchFamily="34" charset="-122"/>
                <a:ea typeface="微软雅黑" panose="020B0503020204020204" pitchFamily="34" charset="-122"/>
              </a:rPr>
              <a:t>20</a:t>
            </a:r>
            <a:r>
              <a:rPr lang="zh-CN" altLang="en-US" sz="2000" dirty="0" smtClean="0">
                <a:latin typeface="微软雅黑" panose="020B0503020204020204" pitchFamily="34" charset="-122"/>
                <a:ea typeface="微软雅黑" panose="020B0503020204020204" pitchFamily="34" charset="-122"/>
              </a:rPr>
              <a:t>世纪末以来，特别是</a:t>
            </a:r>
            <a:r>
              <a:rPr lang="en-US" altLang="zh-CN" sz="2000" dirty="0" smtClean="0">
                <a:latin typeface="微软雅黑" panose="020B0503020204020204" pitchFamily="34" charset="-122"/>
                <a:ea typeface="微软雅黑" panose="020B0503020204020204" pitchFamily="34" charset="-122"/>
              </a:rPr>
              <a:t>PISA</a:t>
            </a:r>
            <a:r>
              <a:rPr lang="zh-CN" altLang="en-US" sz="2000" dirty="0" smtClean="0">
                <a:latin typeface="微软雅黑" panose="020B0503020204020204" pitchFamily="34" charset="-122"/>
                <a:ea typeface="微软雅黑" panose="020B0503020204020204" pitchFamily="34" charset="-122"/>
              </a:rPr>
              <a:t>测试结果公布以来，发达国家和国际社会意识到：在义务教育普及以后，各国不仅要继续研究和改善“教”，包括教育教学条件的改善与公平、教师教育教学方法的改善，而且必须花大力气研究学生的学习，</a:t>
            </a:r>
            <a:r>
              <a:rPr lang="en-US" altLang="zh-CN" sz="2000" dirty="0" smtClean="0">
                <a:latin typeface="微软雅黑" panose="020B0503020204020204" pitchFamily="34" charset="-122"/>
                <a:ea typeface="微软雅黑" panose="020B0503020204020204" pitchFamily="34" charset="-122"/>
              </a:rPr>
              <a:t>UNESCO</a:t>
            </a:r>
            <a:r>
              <a:rPr lang="zh-CN" altLang="en-US" sz="2000" dirty="0" smtClean="0">
                <a:latin typeface="微软雅黑" panose="020B0503020204020204" pitchFamily="34" charset="-122"/>
                <a:ea typeface="微软雅黑" panose="020B0503020204020204" pitchFamily="34" charset="-122"/>
              </a:rPr>
              <a:t>和</a:t>
            </a:r>
            <a:r>
              <a:rPr lang="en-US" altLang="zh-CN" sz="2000" dirty="0" smtClean="0">
                <a:latin typeface="微软雅黑" panose="020B0503020204020204" pitchFamily="34" charset="-122"/>
                <a:ea typeface="微软雅黑" panose="020B0503020204020204" pitchFamily="34" charset="-122"/>
              </a:rPr>
              <a:t>OECD</a:t>
            </a:r>
            <a:r>
              <a:rPr lang="zh-CN" altLang="en-US" sz="2000" dirty="0" smtClean="0">
                <a:latin typeface="微软雅黑" panose="020B0503020204020204" pitchFamily="34" charset="-122"/>
                <a:ea typeface="微软雅黑" panose="020B0503020204020204" pitchFamily="34" charset="-122"/>
              </a:rPr>
              <a:t>都连续出版专著、组织国际研讨会，推动各国对“学习”的重视，提出“学习科学”以及“研究在学习科学基础上的教学”理念。</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endParaRPr lang="en-US" altLang="zh-CN" sz="2400" b="1"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433645" y="4293096"/>
            <a:ext cx="1923993" cy="2565581"/>
          </a:xfrm>
          <a:prstGeom prst="rect">
            <a:avLst/>
          </a:prstGeom>
        </p:spPr>
      </p:pic>
      <p:pic>
        <p:nvPicPr>
          <p:cNvPr id="5" name="Picture 4" descr="Brain"/>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74176" y="4269251"/>
            <a:ext cx="1925637" cy="2556707"/>
          </a:xfrm>
          <a:prstGeom prst="rect">
            <a:avLst/>
          </a:prstGeom>
          <a:noFill/>
          <a:ln w="28575">
            <a:solidFill>
              <a:schemeClr val="accent1">
                <a:lumMod val="75000"/>
              </a:schemeClr>
            </a:solidFill>
            <a:miter lim="800000"/>
            <a:headEnd/>
            <a:tailEnd/>
          </a:ln>
          <a:extLst>
            <a:ext uri="{909E8E84-426E-40DD-AFC4-6F175D3DCCD1}">
              <a14:hiddenFill xmlns:a14="http://schemas.microsoft.com/office/drawing/2010/main" xmlns="">
                <a:solidFill>
                  <a:srgbClr val="FFFFFF"/>
                </a:solidFill>
              </a14:hiddenFill>
            </a:ext>
          </a:extLst>
        </p:spPr>
      </p:pic>
      <p:pic>
        <p:nvPicPr>
          <p:cNvPr id="6" name="Picture 10"/>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gray">
          <a:xfrm>
            <a:off x="3699679" y="4269251"/>
            <a:ext cx="1902451" cy="2556706"/>
          </a:xfrm>
          <a:prstGeom prst="rect">
            <a:avLst/>
          </a:prstGeom>
          <a:noFill/>
          <a:ln w="28575" algn="ctr">
            <a:solidFill>
              <a:schemeClr val="accent1">
                <a:lumMod val="75000"/>
              </a:schemeClr>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78457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ln>
      </a:spPr>
      <a:bodyPr rtlCol="0" anchor="ctr"/>
      <a:lstStyle>
        <a:defPPr algn="ctr">
          <a:defRPr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6866</TotalTime>
  <Words>2183</Words>
  <Application>Microsoft Office PowerPoint</Application>
  <PresentationFormat>全屏显示(4:3)</PresentationFormat>
  <Paragraphs>276</Paragraphs>
  <Slides>19</Slides>
  <Notes>1</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上海TALIS 2013结果 初步汇报</dc:title>
  <dc:creator>vip</dc:creator>
  <cp:lastModifiedBy>apple</cp:lastModifiedBy>
  <cp:revision>297</cp:revision>
  <cp:lastPrinted>2015-08-04T03:17:35Z</cp:lastPrinted>
  <dcterms:created xsi:type="dcterms:W3CDTF">2015-07-28T05:12:25Z</dcterms:created>
  <dcterms:modified xsi:type="dcterms:W3CDTF">2016-07-16T13:01:02Z</dcterms:modified>
</cp:coreProperties>
</file>