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81" r:id="rId2"/>
    <p:sldId id="272" r:id="rId3"/>
    <p:sldId id="286" r:id="rId4"/>
    <p:sldId id="293" r:id="rId5"/>
    <p:sldId id="294" r:id="rId6"/>
    <p:sldId id="295" r:id="rId7"/>
    <p:sldId id="336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0" r:id="rId29"/>
    <p:sldId id="376" r:id="rId30"/>
    <p:sldId id="316" r:id="rId31"/>
    <p:sldId id="377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78" r:id="rId49"/>
    <p:sldId id="379" r:id="rId50"/>
    <p:sldId id="283" r:id="rId51"/>
  </p:sldIdLst>
  <p:sldSz cx="9144000" cy="5143500" type="screen16x9"/>
  <p:notesSz cx="6858000" cy="9144000"/>
  <p:embeddedFontLst>
    <p:embeddedFont>
      <p:font typeface="Calibri" pitchFamily="34" charset="0"/>
      <p:regular r:id="rId53"/>
      <p:bold r:id="rId54"/>
      <p:italic r:id="rId55"/>
      <p:boldItalic r:id="rId56"/>
    </p:embeddedFont>
    <p:embeddedFont>
      <p:font typeface="★日文毛笔" charset="-128"/>
      <p:regular r:id="rId57"/>
    </p:embeddedFont>
    <p:embeddedFont>
      <p:font typeface="经典繁仿圆" charset="-122"/>
      <p:regular r:id="rId58"/>
    </p:embeddedFont>
    <p:embeddedFont>
      <p:font typeface="华文行楷" charset="-122"/>
      <p:regular r:id="rId59"/>
    </p:embeddedFont>
    <p:embeddedFont>
      <p:font typeface="华文新魏" charset="-122"/>
      <p:regular r:id="rId60"/>
    </p:embeddedFont>
  </p:embeddedFontLst>
  <p:defaultTextStyle>
    <a:defPPr>
      <a:defRPr lang="zh-CN"/>
    </a:defPPr>
    <a:lvl1pPr algn="l" defTabSz="684213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indent="114300" algn="l" defTabSz="684213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indent="228600" algn="l" defTabSz="684213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indent="342900" algn="l" defTabSz="684213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indent="457200" algn="l" defTabSz="684213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  <a:srgbClr val="401D06"/>
    <a:srgbClr val="740000"/>
    <a:srgbClr val="F2F2F2"/>
    <a:srgbClr val="F3F3F2"/>
    <a:srgbClr val="F4F4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78" autoAdjust="0"/>
    <p:restoredTop sz="94660"/>
  </p:normalViewPr>
  <p:slideViewPr>
    <p:cSldViewPr snapToGrid="0">
      <p:cViewPr>
        <p:scale>
          <a:sx n="69" d="100"/>
          <a:sy n="69" d="100"/>
        </p:scale>
        <p:origin x="-2778" y="-1392"/>
      </p:cViewPr>
      <p:guideLst>
        <p:guide orient="horz" pos="1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1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1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ADBC68-2F66-4969-A203-5C826DECF4EE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1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1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BC29A30-484E-4DB4-86F9-F0D2366E5C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B72DC460-0FBC-4146-832D-E04CA6DC0B12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B8DD8E52-6C85-4C50-A968-A7B753936F0F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8A6F93B0-B60C-43DD-A288-9960B7ACB7DD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C66C484F-9186-499B-87C4-E450B6C6CFCE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7A847B3-653E-4CA7-B22D-22D8DF15D03D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F0035C4-724B-4287-A644-D9691099FD7A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BDFA785-4F19-40E0-A8D0-D7738C1E6977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CAE80C58-0A8E-4875-A18E-0A16A0077060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1C566B09-C566-4B4E-9EFD-F81DF6A44635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C8B8DB09-DF2E-4895-B1A4-360BB45A61C4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4EC9673-2DA1-4A3A-80E7-86A3E37AEDB8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D930391-11A7-4B88-A710-0DA608620C3E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AC28EB2-E35F-4F93-9DE3-526098FB239C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BAD61E15-2BE9-4779-BD90-B999D5C9B9F4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1E5C6688-73C3-4A64-AB32-8A91BAD64262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8C01CD27-4A95-49A9-A85A-DF5B69574454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C4AA01CC-942B-47D7-BEB0-5B2F69851BB2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ED4EBFF-95BD-466C-94B3-8872C3CAB988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7EEA113-431B-4FE2-B476-DB941C7584FB}" type="slidenum">
              <a:rPr lang="zh-CN" altLang="en-US"/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700"/>
            </a:lvl1pPr>
            <a:lvl2pPr marL="317500" indent="0" algn="ctr">
              <a:buNone/>
              <a:defRPr sz="1400"/>
            </a:lvl2pPr>
            <a:lvl3pPr marL="635000" indent="0" algn="ctr">
              <a:buNone/>
              <a:defRPr sz="1300"/>
            </a:lvl3pPr>
            <a:lvl4pPr marL="952500" indent="0" algn="ctr">
              <a:buNone/>
              <a:defRPr sz="1100"/>
            </a:lvl4pPr>
            <a:lvl5pPr marL="1270000" indent="0" algn="ctr">
              <a:buNone/>
              <a:defRPr sz="1100"/>
            </a:lvl5pPr>
            <a:lvl6pPr marL="1587500" indent="0" algn="ctr">
              <a:buNone/>
              <a:defRPr sz="1100"/>
            </a:lvl6pPr>
            <a:lvl7pPr marL="1905000" indent="0" algn="ctr">
              <a:buNone/>
              <a:defRPr sz="1100"/>
            </a:lvl7pPr>
            <a:lvl8pPr marL="2222500" indent="0" algn="ctr">
              <a:buNone/>
              <a:defRPr sz="1100"/>
            </a:lvl8pPr>
            <a:lvl9pPr marL="2540000" indent="0" algn="ctr">
              <a:buNone/>
              <a:defRPr sz="11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138DC-BF9E-4862-8C51-6157489F55AE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1EC65-47DD-4F6D-9DBC-5994691EB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B75F6-B934-479F-B4AA-5B8B446D1C3C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62DC7-4A2F-4372-B17E-311EB92CB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405A-62FE-40C8-A1DD-908A9A12FA62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112A3-3AD0-4CD2-AE9B-5D3DBE015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7676A-6855-488B-ACAD-A5D8AB449F09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72C6B-BAF8-4142-8BF0-0DAFBAA55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17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35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52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700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87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050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22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5400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FF0C5-BA84-49B5-ADC1-258298A292CA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CDB7A-862C-4DDD-8FC0-78B7F803E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C6EE6-E5F5-4EDB-9AA5-F7832373E817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4F40-4780-4A9B-ADC6-80195B481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3"/>
            <a:ext cx="3868341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7500" indent="0">
              <a:buNone/>
              <a:defRPr sz="1400" b="1"/>
            </a:lvl2pPr>
            <a:lvl3pPr marL="635000" indent="0">
              <a:buNone/>
              <a:defRPr sz="1300" b="1"/>
            </a:lvl3pPr>
            <a:lvl4pPr marL="952500" indent="0">
              <a:buNone/>
              <a:defRPr sz="1100" b="1"/>
            </a:lvl4pPr>
            <a:lvl5pPr marL="1270000" indent="0">
              <a:buNone/>
              <a:defRPr sz="1100" b="1"/>
            </a:lvl5pPr>
            <a:lvl6pPr marL="1587500" indent="0">
              <a:buNone/>
              <a:defRPr sz="1100" b="1"/>
            </a:lvl6pPr>
            <a:lvl7pPr marL="1905000" indent="0">
              <a:buNone/>
              <a:defRPr sz="1100" b="1"/>
            </a:lvl7pPr>
            <a:lvl8pPr marL="2222500" indent="0">
              <a:buNone/>
              <a:defRPr sz="1100" b="1"/>
            </a:lvl8pPr>
            <a:lvl9pPr marL="2540000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7"/>
            <a:ext cx="386834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3"/>
            <a:ext cx="3887391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7500" indent="0">
              <a:buNone/>
              <a:defRPr sz="1400" b="1"/>
            </a:lvl2pPr>
            <a:lvl3pPr marL="635000" indent="0">
              <a:buNone/>
              <a:defRPr sz="1300" b="1"/>
            </a:lvl3pPr>
            <a:lvl4pPr marL="952500" indent="0">
              <a:buNone/>
              <a:defRPr sz="1100" b="1"/>
            </a:lvl4pPr>
            <a:lvl5pPr marL="1270000" indent="0">
              <a:buNone/>
              <a:defRPr sz="1100" b="1"/>
            </a:lvl5pPr>
            <a:lvl6pPr marL="1587500" indent="0">
              <a:buNone/>
              <a:defRPr sz="1100" b="1"/>
            </a:lvl6pPr>
            <a:lvl7pPr marL="1905000" indent="0">
              <a:buNone/>
              <a:defRPr sz="1100" b="1"/>
            </a:lvl7pPr>
            <a:lvl8pPr marL="2222500" indent="0">
              <a:buNone/>
              <a:defRPr sz="1100" b="1"/>
            </a:lvl8pPr>
            <a:lvl9pPr marL="2540000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E3740-7BDF-46A6-917C-6B544D2130FF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642BB-313A-473A-AD9E-AE45E2519E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D509-DC58-402C-95AE-20050FF87662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741E-1CFD-4558-B72B-B4643F92E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EEEE4-B6DC-41E1-B71A-45F238363F25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12D5-0D43-469C-88B1-4EB9C15E39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7" cy="1200150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100"/>
            </a:lvl1pPr>
            <a:lvl2pPr marL="317500" indent="0">
              <a:buNone/>
              <a:defRPr sz="1000"/>
            </a:lvl2pPr>
            <a:lvl3pPr marL="635000" indent="0">
              <a:buNone/>
              <a:defRPr sz="800"/>
            </a:lvl3pPr>
            <a:lvl4pPr marL="952500" indent="0">
              <a:buNone/>
              <a:defRPr sz="700"/>
            </a:lvl4pPr>
            <a:lvl5pPr marL="1270000" indent="0">
              <a:buNone/>
              <a:defRPr sz="700"/>
            </a:lvl5pPr>
            <a:lvl6pPr marL="1587500" indent="0">
              <a:buNone/>
              <a:defRPr sz="700"/>
            </a:lvl6pPr>
            <a:lvl7pPr marL="1905000" indent="0">
              <a:buNone/>
              <a:defRPr sz="700"/>
            </a:lvl7pPr>
            <a:lvl8pPr marL="2222500" indent="0">
              <a:buNone/>
              <a:defRPr sz="700"/>
            </a:lvl8pPr>
            <a:lvl9pPr marL="25400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EB182-CA7D-42EE-9B2D-F5CF2F7C8B88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2F84-236B-4F70-BE58-C895EF4EB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7" cy="1200150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317500" indent="0">
              <a:buNone/>
              <a:defRPr sz="1900"/>
            </a:lvl2pPr>
            <a:lvl3pPr marL="635000" indent="0">
              <a:buNone/>
              <a:defRPr sz="1700"/>
            </a:lvl3pPr>
            <a:lvl4pPr marL="952500" indent="0">
              <a:buNone/>
              <a:defRPr sz="1400"/>
            </a:lvl4pPr>
            <a:lvl5pPr marL="1270000" indent="0">
              <a:buNone/>
              <a:defRPr sz="1400"/>
            </a:lvl5pPr>
            <a:lvl6pPr marL="1587500" indent="0">
              <a:buNone/>
              <a:defRPr sz="1400"/>
            </a:lvl6pPr>
            <a:lvl7pPr marL="1905000" indent="0">
              <a:buNone/>
              <a:defRPr sz="1400"/>
            </a:lvl7pPr>
            <a:lvl8pPr marL="2222500" indent="0">
              <a:buNone/>
              <a:defRPr sz="1400"/>
            </a:lvl8pPr>
            <a:lvl9pPr marL="2540000" indent="0">
              <a:buNone/>
              <a:defRPr sz="14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100"/>
            </a:lvl1pPr>
            <a:lvl2pPr marL="317500" indent="0">
              <a:buNone/>
              <a:defRPr sz="1000"/>
            </a:lvl2pPr>
            <a:lvl3pPr marL="635000" indent="0">
              <a:buNone/>
              <a:defRPr sz="800"/>
            </a:lvl3pPr>
            <a:lvl4pPr marL="952500" indent="0">
              <a:buNone/>
              <a:defRPr sz="700"/>
            </a:lvl4pPr>
            <a:lvl5pPr marL="1270000" indent="0">
              <a:buNone/>
              <a:defRPr sz="700"/>
            </a:lvl5pPr>
            <a:lvl6pPr marL="1587500" indent="0">
              <a:buNone/>
              <a:defRPr sz="700"/>
            </a:lvl6pPr>
            <a:lvl7pPr marL="1905000" indent="0">
              <a:buNone/>
              <a:defRPr sz="700"/>
            </a:lvl7pPr>
            <a:lvl8pPr marL="2222500" indent="0">
              <a:buNone/>
              <a:defRPr sz="700"/>
            </a:lvl8pPr>
            <a:lvl9pPr marL="25400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353CF-3FBA-4878-AB90-AC0E3C69C3C6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61F0D-9F46-415A-8652-15313C4255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>
                <a:lumMod val="95000"/>
              </a:schemeClr>
            </a:gs>
            <a:gs pos="0">
              <a:schemeClr val="bg1">
                <a:lumMod val="91000"/>
              </a:schemeClr>
            </a:gs>
            <a:gs pos="83000">
              <a:schemeClr val="bg1">
                <a:lumMod val="95000"/>
              </a:schemeClr>
            </a:gs>
            <a:gs pos="100000">
              <a:srgbClr val="F2F2F2">
                <a:lumMod val="85000"/>
                <a:lumOff val="1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641" tIns="40320" rIns="80641" bIns="40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641" tIns="40320" rIns="80641" bIns="40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80641" tIns="40320" rIns="80641" bIns="40320" rtlCol="0" anchor="ctr"/>
          <a:lstStyle>
            <a:lvl1pPr algn="l" defTabSz="685165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045BB7-ABFC-4A0A-86DD-5F9736E14BE6}" type="datetimeFigureOut">
              <a:rPr lang="zh-CN" altLang="en-US"/>
              <a:pPr>
                <a:defRPr/>
              </a:pPr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80641" tIns="40320" rIns="80641" bIns="40320" rtlCol="0" anchor="ctr"/>
          <a:lstStyle>
            <a:lvl1pPr algn="ctr" defTabSz="685165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80641" tIns="40320" rIns="80641" bIns="40320" rtlCol="0" anchor="ctr"/>
          <a:lstStyle>
            <a:lvl1pPr algn="r" defTabSz="685165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EF3640-9D25-4801-BA81-BA532EB8E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2pPr>
      <a:lvl3pPr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3pPr>
      <a:lvl4pPr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4pPr>
      <a:lvl5pPr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5pPr>
      <a:lvl6pPr marL="457200"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6pPr>
      <a:lvl7pPr marL="914400"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7pPr>
      <a:lvl8pPr marL="1371600"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8pPr>
      <a:lvl9pPr marL="1828800" algn="l" defTabSz="635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58750" indent="-158750" algn="l" defTabSz="635000" rtl="0" fontAlgn="base">
        <a:lnSpc>
          <a:spcPct val="90000"/>
        </a:lnSpc>
        <a:spcBef>
          <a:spcPts val="7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6250" indent="-158750" algn="l" defTabSz="635000" rtl="0" fontAlgn="base">
        <a:lnSpc>
          <a:spcPct val="90000"/>
        </a:lnSpc>
        <a:spcBef>
          <a:spcPts val="35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93750" indent="-158750" algn="l" defTabSz="635000" rtl="0" fontAlgn="base">
        <a:lnSpc>
          <a:spcPct val="90000"/>
        </a:lnSpc>
        <a:spcBef>
          <a:spcPts val="35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1250" indent="-158750" algn="l" defTabSz="635000" rtl="0" fontAlgn="base">
        <a:lnSpc>
          <a:spcPct val="90000"/>
        </a:lnSpc>
        <a:spcBef>
          <a:spcPts val="350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28750" indent="-158750" algn="l" defTabSz="635000" rtl="0" fontAlgn="base">
        <a:lnSpc>
          <a:spcPct val="90000"/>
        </a:lnSpc>
        <a:spcBef>
          <a:spcPts val="350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250" indent="-158750" algn="l" defTabSz="635000" rtl="0" eaLnBrk="1" latinLnBrk="0" hangingPunct="1">
        <a:lnSpc>
          <a:spcPct val="90000"/>
        </a:lnSpc>
        <a:spcBef>
          <a:spcPts val="345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63750" indent="-158750" algn="l" defTabSz="635000" rtl="0" eaLnBrk="1" latinLnBrk="0" hangingPunct="1">
        <a:lnSpc>
          <a:spcPct val="90000"/>
        </a:lnSpc>
        <a:spcBef>
          <a:spcPts val="345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81250" indent="-158750" algn="l" defTabSz="635000" rtl="0" eaLnBrk="1" latinLnBrk="0" hangingPunct="1">
        <a:lnSpc>
          <a:spcPct val="90000"/>
        </a:lnSpc>
        <a:spcBef>
          <a:spcPts val="345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8750" indent="-158750" algn="l" defTabSz="635000" rtl="0" eaLnBrk="1" latinLnBrk="0" hangingPunct="1">
        <a:lnSpc>
          <a:spcPct val="90000"/>
        </a:lnSpc>
        <a:spcBef>
          <a:spcPts val="345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00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75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50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25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0000" algn="l" defTabSz="635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F:\&#30828;&#30424;&#22791;&#20221;\ppt\&#25552;&#39640;&#23398;&#31185;&#20154;&#25991;&#32032;&#20859;%20%20&#23432;&#26395;&#24515;&#28789;&#30340;&#36828;&#26041;\21_0.wmv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F:\&#30828;&#30424;&#22791;&#20221;\ppt\&#25552;&#39640;&#23398;&#31185;&#20154;&#25991;&#32032;&#20859;%20%20&#23432;&#26395;&#24515;&#28789;&#30340;&#36828;&#26041;\22_0.wmv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F:\&#30828;&#30424;&#22791;&#20221;\ppt\&#25552;&#39640;&#23398;&#31185;&#20154;&#25991;&#32032;&#20859;%20%20&#23432;&#26395;&#24515;&#28789;&#30340;&#36828;&#26041;\&#21551;&#26790;%20&#20445;&#30041;&#29256;2K.wmv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61"/>
          <a:stretch>
            <a:fillRect/>
          </a:stretch>
        </p:blipFill>
        <p:spPr bwMode="auto">
          <a:xfrm>
            <a:off x="4427538" y="0"/>
            <a:ext cx="4721225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261"/>
          <a:stretch>
            <a:fillRect/>
          </a:stretch>
        </p:blipFill>
        <p:spPr bwMode="auto">
          <a:xfrm>
            <a:off x="0" y="0"/>
            <a:ext cx="47879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06588" y="458788"/>
            <a:ext cx="5330825" cy="3797300"/>
            <a:chOff x="1905991" y="400193"/>
            <a:chExt cx="5332019" cy="3796450"/>
          </a:xfrm>
        </p:grpSpPr>
        <p:pic>
          <p:nvPicPr>
            <p:cNvPr id="14341" name="图片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991" y="400193"/>
              <a:ext cx="5332019" cy="379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2" name="图片 12" descr="QQ截图20160711235341.png"/>
            <p:cNvPicPr>
              <a:picLocks noChangeAspect="1"/>
            </p:cNvPicPr>
            <p:nvPr/>
          </p:nvPicPr>
          <p:blipFill>
            <a:blip r:embed="rId5"/>
            <a:srcRect r="1305"/>
            <a:stretch>
              <a:fillRect/>
            </a:stretch>
          </p:blipFill>
          <p:spPr bwMode="auto">
            <a:xfrm>
              <a:off x="2559132" y="1846883"/>
              <a:ext cx="4043548" cy="1154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图片 16" descr="QQ截图20160712000617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30975" y="2743200"/>
            <a:ext cx="4667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89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/>
          <p:nvPr/>
        </p:nvSpPr>
        <p:spPr>
          <a:xfrm>
            <a:off x="1317371" y="1165580"/>
            <a:ext cx="6912229" cy="1614155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人文素养的内容：</a:t>
            </a:r>
            <a:endParaRPr lang="en-US" altLang="zh-CN" sz="28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1028700" lvl="6" indent="457200" defTabSz="685165">
              <a:lnSpc>
                <a:spcPct val="120000"/>
              </a:lnSpc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文学之情、音乐美术之美、史学之境、哲学之思、伦理道德之善。</a:t>
            </a:r>
          </a:p>
        </p:txBody>
      </p:sp>
      <p:pic>
        <p:nvPicPr>
          <p:cNvPr id="23555" name="图片 5" descr="b198242c10f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00"/>
          <a:stretch>
            <a:fillRect/>
          </a:stretch>
        </p:blipFill>
        <p:spPr bwMode="auto">
          <a:xfrm>
            <a:off x="0" y="1860550"/>
            <a:ext cx="24638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89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/>
          <p:nvPr/>
        </p:nvSpPr>
        <p:spPr>
          <a:xfrm>
            <a:off x="1317371" y="860770"/>
            <a:ext cx="6912229" cy="3368481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科学素养的含义：</a:t>
            </a:r>
            <a:endParaRPr lang="en-US" altLang="zh-CN" sz="28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1028700" lvl="6" indent="457200" defTabSz="685165">
              <a:lnSpc>
                <a:spcPct val="120000"/>
              </a:lnSpc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人们通过对科学基本知识与技能、科学过程与方法、科学思想与精神、科学技术与社会的学习、理解和体验而形成的由科学知识与技能、科学方法、科学态度、科学道德与情感构成的内在品质。</a:t>
            </a:r>
          </a:p>
          <a:p>
            <a:pPr marL="1028700" lvl="6" indent="457200" defTabSz="685165">
              <a:lnSpc>
                <a:spcPct val="120000"/>
              </a:lnSpc>
              <a:defRPr/>
            </a:pP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4579" name="图片 5" descr="b198242c10f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00"/>
          <a:stretch>
            <a:fillRect/>
          </a:stretch>
        </p:blipFill>
        <p:spPr bwMode="auto">
          <a:xfrm>
            <a:off x="0" y="1860550"/>
            <a:ext cx="24638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89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/>
          <p:nvPr/>
        </p:nvSpPr>
        <p:spPr>
          <a:xfrm>
            <a:off x="1317371" y="1027030"/>
            <a:ext cx="6912229" cy="2943750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科学素养的内容：</a:t>
            </a:r>
            <a:endParaRPr lang="en-US" altLang="zh-CN" sz="28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1028700" lvl="6" indent="457200" defTabSz="685165">
              <a:lnSpc>
                <a:spcPct val="120000"/>
              </a:lnSpc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一是科学知识、技能和科学方法；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  <a:p>
            <a:pPr marL="1028700" lvl="6" indent="457200" defTabSz="685165">
              <a:lnSpc>
                <a:spcPct val="120000"/>
              </a:lnSpc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二是科学能力；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  <a:p>
            <a:pPr marL="1028700" lvl="6" indent="457200" defTabSz="685165">
              <a:lnSpc>
                <a:spcPct val="120000"/>
              </a:lnSpc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三是科学观；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  <a:p>
            <a:pPr marL="1028700" lvl="6" indent="457200" defTabSz="685165">
              <a:lnSpc>
                <a:spcPct val="120000"/>
              </a:lnSpc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四是科学品质。</a:t>
            </a:r>
          </a:p>
          <a:p>
            <a:pPr marL="1028700" lvl="6" indent="457200" defTabSz="685165">
              <a:lnSpc>
                <a:spcPct val="120000"/>
              </a:lnSpc>
              <a:defRPr/>
            </a:pP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5603" name="图片 5" descr="b198242c10f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00"/>
          <a:stretch>
            <a:fillRect/>
          </a:stretch>
        </p:blipFill>
        <p:spPr bwMode="auto">
          <a:xfrm>
            <a:off x="0" y="1860550"/>
            <a:ext cx="24638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1" descr="sy_60238883866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3E8D6"/>
              </a:clrFrom>
              <a:clrTo>
                <a:srgbClr val="F3E8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26125" y="0"/>
            <a:ext cx="41132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" y="1292225"/>
            <a:ext cx="9017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77900" y="1384300"/>
            <a:ext cx="452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★日文毛笔" charset="-128"/>
                <a:ea typeface="★日文毛笔" charset="-128"/>
                <a:cs typeface="经典繁仿圆"/>
              </a:rPr>
              <a:t>三</a:t>
            </a:r>
          </a:p>
        </p:txBody>
      </p:sp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1690688" y="1290638"/>
            <a:ext cx="597058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algn="ctr"/>
            <a:r>
              <a:rPr lang="zh-CN" altLang="en-US" sz="5400">
                <a:latin typeface="华文行楷" charset="-122"/>
                <a:ea typeface="华文行楷" charset="-122"/>
              </a:rPr>
              <a:t>教师科学人文素养缺失的表现</a:t>
            </a:r>
          </a:p>
        </p:txBody>
      </p:sp>
      <p:pic>
        <p:nvPicPr>
          <p:cNvPr id="28" name="图片 27" descr="QQ截图2016071200061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1750" y="4059238"/>
            <a:ext cx="4683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873125" y="944563"/>
            <a:ext cx="587375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>
                <a:latin typeface="华文行楷" charset="-122"/>
                <a:ea typeface="华文行楷" charset="-122"/>
              </a:rPr>
              <a:t>在当今技术理性统治的时代，追求的是客观化、功利化，实效化，具体体现在教育领域就是“知识至上”，功利化的教学态度与行为，轻教学过程重效率。教师只注重专业知识、技能的训练，而忽视了科学人文素养的养成，致使科学人文素养的普遍缺失。</a:t>
            </a:r>
          </a:p>
          <a:p>
            <a:pPr indent="457200">
              <a:lnSpc>
                <a:spcPct val="120000"/>
              </a:lnSpc>
            </a:pPr>
            <a:endParaRPr lang="zh-CN" altLang="en-US" sz="2400">
              <a:latin typeface="华文行楷" charset="-122"/>
              <a:ea typeface="华文行楷" charset="-122"/>
            </a:endParaRPr>
          </a:p>
        </p:txBody>
      </p:sp>
      <p:pic>
        <p:nvPicPr>
          <p:cNvPr id="27651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900113" y="936625"/>
            <a:ext cx="6248400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latin typeface="华文行楷" charset="-122"/>
                <a:ea typeface="华文行楷" charset="-122"/>
              </a:rPr>
              <a:t>《</a:t>
            </a:r>
            <a:r>
              <a:rPr lang="zh-CN" altLang="en-US">
                <a:latin typeface="华文行楷" charset="-122"/>
                <a:ea typeface="华文行楷" charset="-122"/>
              </a:rPr>
              <a:t>儿子们</a:t>
            </a:r>
            <a:r>
              <a:rPr lang="en-US" altLang="zh-CN">
                <a:latin typeface="华文行楷" charset="-122"/>
                <a:ea typeface="华文行楷" charset="-122"/>
              </a:rPr>
              <a:t>》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三个妈妈在井边打水，一个白胡子老爷爷坐在一块石头上歇着。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一个妈妈说：“我那儿子灵巧，又有力气，谁都比不过他。”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第二个妈妈说：“我那儿子唱起歌来赛过黄莺，谁都没他嗓子好。”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第三个妈妈呢，什么也没说。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老爷爷问她：“你怎么不说说你的儿子呀？”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第三个妈妈说：“有啥可说的？他没什么出奇的地方。”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三个妈妈打了水，提着水桶回家，那个老爷爷也站起身，跟在后面。一桶水可重啦！三个妈妈走走停停，手都痛了，腰也累得直不起来。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忽然，迎面跑来三个孩子。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第一个孩子跑到妈妈跟前，翻着跟头，像车轮子在转，真好看！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第二个孩子跑到妈妈跟前，唱起歌来，像黄莺一样，真好听！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第三个孩子跑到妈妈跟前，接过妈妈手里沉甸甸的水桶，提着走了。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　　三个妈妈得意地对老爷爷说：“您看见了吧，这就是我们的三个儿子！”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charset="-122"/>
                <a:ea typeface="华文行楷" charset="-122"/>
              </a:rPr>
              <a:t>“哦，有三个儿子？”老爷爷说，“我怎么好像只看见一个儿子呢！”</a:t>
            </a:r>
            <a:r>
              <a:rPr lang="en-US" altLang="zh-CN">
                <a:latin typeface="华文行楷" charset="-122"/>
                <a:ea typeface="华文行楷" charset="-122"/>
              </a:rPr>
              <a:t> </a:t>
            </a:r>
            <a:endParaRPr lang="zh-CN" altLang="en-US">
              <a:latin typeface="华文行楷" charset="-122"/>
              <a:ea typeface="华文行楷" charset="-122"/>
            </a:endParaRPr>
          </a:p>
        </p:txBody>
      </p:sp>
      <p:sp>
        <p:nvSpPr>
          <p:cNvPr id="5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科学人文知识匮乏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教师综合素质有待于提升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817563" y="1089025"/>
            <a:ext cx="624840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>
                <a:latin typeface="华文行楷" charset="-122"/>
                <a:ea typeface="华文行楷" charset="-122"/>
              </a:rPr>
              <a:t>听了老爷爷的话，有一个妈妈感到很遗憾，还有一个妈妈感到很吃惊，另一个妈妈脸上露出了幸福的笑容。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latin typeface="华文行楷" charset="-122"/>
                <a:ea typeface="华文行楷" charset="-122"/>
              </a:rPr>
              <a:t>过了好些年，三个儿子终于长大成人了，聪明又有力气的儿子当上了一家公司的总经理，工作压力太大，很少回家；唱歌很好的儿子成为歌唱家，他创作了很多作品，有许许多多的人都会唱他的歌，他经常到世界各地演出，连他妈妈过生日都赶不回来，有时也不打电话；而孝敬父母的那个儿子从事着平凡的工作，当了一名奥运志愿者，带着妈妈参观奥运场馆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latin typeface="华文行楷" charset="-122"/>
                <a:ea typeface="华文行楷" charset="-122"/>
              </a:rPr>
              <a:t>一天，三个妈妈又见面了，一个妈妈抱怨自己儿子太忙；一个妈妈抱怨自己儿子忘了妈妈的生日；另一个妈妈什么也没说，但一直幸福地微笑着。</a:t>
            </a:r>
          </a:p>
        </p:txBody>
      </p:sp>
      <p:sp>
        <p:nvSpPr>
          <p:cNvPr id="29700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科学人文知识匮乏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教师综合素质有待于提升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817563" y="908050"/>
            <a:ext cx="62484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教育模式的问题（吕型伟 ）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我国教育模式的问题，反映在教学工作上是划一主义，忽视个性差异，这种教学模式的指导思想，似乎可以具体化为三句话：“求全责备、求同去异、扼长补短。”这就是要求对所规定的学科都达到较高水平，这就必然导致学生花很大精力去补他的短处，而不可能有精力去进一步发展他的长处。另外，教师按大纲规定，对所有问题都有一个标准答案，一个现成的结论。不鼓励或不允许学生有不同的见解或不同的结论，不鼓励创见。求同去异，扼制了学生求异思维的发展。</a:t>
            </a:r>
          </a:p>
        </p:txBody>
      </p:sp>
      <p:sp>
        <p:nvSpPr>
          <p:cNvPr id="30724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科学人文知识匮乏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教师综合素质有待于提升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20"/>
          <p:cNvSpPr txBox="1"/>
          <p:nvPr/>
        </p:nvSpPr>
        <p:spPr>
          <a:xfrm>
            <a:off x="817563" y="1089025"/>
            <a:ext cx="6248400" cy="3165475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日记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：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星期天，我到公园去玩，公园里有很多树很多花，树是绿的，花是各种各样颜色的。老太太老爷爷们在打拳，有的在下棋，有的在跳舞，有的哥哥姐姐在抱着讲话，听不见他们在说什么。我买了一根棒冰，是赤豆的。后来我小了一泡便，就回家了。</a:t>
            </a:r>
          </a:p>
        </p:txBody>
      </p:sp>
      <p:sp>
        <p:nvSpPr>
          <p:cNvPr id="31748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科学人文知识匮乏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教师综合素质有待于提升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科学人文知识匮乏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教师综合素质有待于提升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831850" y="1212850"/>
            <a:ext cx="6248400" cy="2722563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日记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：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星期天，我们去中山陵了。中山陵上有三个孙中山，后面一个是站着的，再到里面，看见一个是躺着的。三个孙中山的脸都不一样，不知道为什么？我玩了一会儿，觉得没劲，后来小了一泡便，就回家了。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http://a.hiphotos.baidu.com/zhidao/pic/item/58ee3d6d55fbb2fb73dc69d64d4a20a44723dc7a.jpg"/>
          <p:cNvPicPr>
            <a:picLocks noChangeAspect="1" noChangeArrowheads="1"/>
          </p:cNvPicPr>
          <p:nvPr/>
        </p:nvPicPr>
        <p:blipFill>
          <a:blip r:embed="rId2"/>
          <a:srcRect t="32918"/>
          <a:stretch>
            <a:fillRect/>
          </a:stretch>
        </p:blipFill>
        <p:spPr bwMode="auto">
          <a:xfrm>
            <a:off x="0" y="0"/>
            <a:ext cx="4675188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6863" y="2274888"/>
            <a:ext cx="9017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289425" y="2366963"/>
            <a:ext cx="45243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★日文毛笔" charset="-128"/>
                <a:ea typeface="★日文毛笔" charset="-128"/>
                <a:cs typeface="经典繁仿圆"/>
              </a:rPr>
              <a:t>一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/>
            </a:extLst>
          </a:blip>
          <a:srcRect r="31297" b="28895"/>
          <a:stretch>
            <a:fillRect/>
          </a:stretch>
        </p:blipFill>
        <p:spPr>
          <a:xfrm flipV="1">
            <a:off x="8240933" y="81359"/>
            <a:ext cx="920580" cy="87230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5168900" y="2273300"/>
            <a:ext cx="2852738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5400">
                <a:latin typeface="华文行楷" charset="-122"/>
                <a:ea typeface="华文行楷" charset="-122"/>
              </a:rPr>
              <a:t>引言</a:t>
            </a:r>
          </a:p>
        </p:txBody>
      </p:sp>
      <p:pic>
        <p:nvPicPr>
          <p:cNvPr id="28" name="图片 27" descr="QQ截图20160712000617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20"/>
          <p:cNvSpPr txBox="1"/>
          <p:nvPr/>
        </p:nvSpPr>
        <p:spPr>
          <a:xfrm>
            <a:off x="817563" y="977900"/>
            <a:ext cx="6248400" cy="3759200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（黄玉峰）</a:t>
            </a:r>
            <a:endParaRPr lang="en-US" altLang="zh-CN" sz="2000" dirty="0">
              <a:latin typeface="华文行楷" pitchFamily="2" charset="-122"/>
              <a:ea typeface="华文行楷" pitchFamily="2" charset="-122"/>
            </a:endParaRP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你看，多么有灵气！多么有童真童趣！真可谓是天籁之音！将来一定是研究问题的高手。这么天趣盎然的文章，可是被老师说成没思想性。老师说，要写有意义的事，要有思想性，不能看到什么写什么，想到什么写什么，不能胡思乱想，对伟人不尊敬。我们的教师被告知，要引导学生写健康的东西，什么能写什么不能写，应该开头写什么，中间写什么，最后写什么。</a:t>
            </a:r>
            <a:r>
              <a:rPr lang="en-US" sz="2000" dirty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sz="2000" dirty="0">
                <a:latin typeface="华文行楷" pitchFamily="2" charset="-122"/>
                <a:ea typeface="华文行楷" pitchFamily="2" charset="-122"/>
              </a:rPr>
            </a:b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3796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科学人文知识匮乏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教师综合素质有待于提升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科学人文情怀淡漠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教师对生命的漠视</a:t>
            </a: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" name="文本框 20"/>
          <p:cNvSpPr txBox="1">
            <a:spLocks noChangeArrowheads="1"/>
          </p:cNvSpPr>
          <p:nvPr/>
        </p:nvSpPr>
        <p:spPr bwMode="auto">
          <a:xfrm>
            <a:off x="817563" y="1019175"/>
            <a:ext cx="6248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所谓“人文情怀”最基本的要求是对人文的敬重、对人及人的多样性的尊重与接纳，它透射出人类对自身命运的深切关注和对美好未来的深情眷顾。</a:t>
            </a:r>
            <a:r>
              <a:rPr lang="en-US" altLang="en-US" sz="2000">
                <a:latin typeface="华文行楷" charset="-122"/>
                <a:ea typeface="华文行楷" charset="-122"/>
              </a:rPr>
              <a:t>[1]</a:t>
            </a:r>
            <a:r>
              <a:rPr lang="zh-CN" altLang="en-US" sz="2000">
                <a:latin typeface="华文行楷" charset="-122"/>
                <a:ea typeface="华文行楷" charset="-122"/>
              </a:rPr>
              <a:t>而在教育领域中，我们经常看到不和谐的一幕，那就是教师漠视学生的生命，教师为了眼前利益，视学生为一种实现目的的手段或工具。典型的如“惩罚”或者“规训”等，压抑着学生的自由，以下一个简单的例子反映出教师对生命的压制，最可怕的是教师还没有意识到，以致达到麻木的状态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科学人文情怀淡漠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教师对生命的漠视</a:t>
            </a: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" name="文本框 20"/>
          <p:cNvSpPr txBox="1">
            <a:spLocks noChangeArrowheads="1"/>
          </p:cNvSpPr>
          <p:nvPr/>
        </p:nvSpPr>
        <p:spPr bwMode="auto">
          <a:xfrm>
            <a:off x="817563" y="963613"/>
            <a:ext cx="62484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14000"/>
              </a:lnSpc>
            </a:pPr>
            <a:r>
              <a:rPr lang="zh-CN" altLang="en-US" sz="1800">
                <a:latin typeface="华文行楷" charset="-122"/>
                <a:ea typeface="华文行楷" charset="-122"/>
              </a:rPr>
              <a:t>一次荷兰首相来中国访问，中方安排他的夫人参观幼儿园。当时天空飘着蒙蒙细雨，礼宾车队到大幼儿园门口时，只见门口齐刷刷的占了两对小朋友，列队欢迎首相夫人的到来，并且有规则的舞动着鲜花，喊着：“欢迎，欢迎，热泪欢迎”。来宾走进教室，整个课堂鸦雀无声，孩子们个个笔直端坐着，纹丝不动，表情严肃的听老师讲课。看到这些，首相夫人很快结束了参观。回国后，首相夫人对中国大使说，这是她出访中感觉最不好的一次。为什么天下着雨还要同学们在大门口列队等候，大家整齐的挥着手，喊着口号，如同木偶一样？为什么进了教师那么肃静，静的连根针掉到地上都能听到？五六岁的孩子，是撒野的时候，天真活泼，可这些孩子都像受过军事化训练的士兵，一点都不像孩子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科学人文情怀淡漠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教师对生命的漠视</a:t>
            </a: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" name="文本框 20"/>
          <p:cNvSpPr txBox="1">
            <a:spLocks noChangeArrowheads="1"/>
          </p:cNvSpPr>
          <p:nvPr/>
        </p:nvSpPr>
        <p:spPr bwMode="auto">
          <a:xfrm>
            <a:off x="817563" y="1019175"/>
            <a:ext cx="6248400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>
                <a:latin typeface="华文行楷" charset="-122"/>
                <a:ea typeface="华文行楷" charset="-122"/>
              </a:rPr>
              <a:t>从这个简单的例子可以看出，教师对学生生命的淡漠，教师没有考虑到学生的身心发展的特点，忽视了学生是一个成长中的个体，完全是一种对生命的漠视，充分体现出教师缺乏人文关怀，没有人文关怀意识的一种麻木状态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b="3690"/>
          <a:stretch>
            <a:fillRect/>
          </a:stretch>
        </p:blipFill>
        <p:spPr bwMode="auto">
          <a:xfrm>
            <a:off x="6391275" y="0"/>
            <a:ext cx="28225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0"/>
          <p:cNvSpPr txBox="1">
            <a:spLocks noChangeArrowheads="1"/>
          </p:cNvSpPr>
          <p:nvPr/>
        </p:nvSpPr>
        <p:spPr bwMode="auto">
          <a:xfrm>
            <a:off x="388938" y="347663"/>
            <a:ext cx="691197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3.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人文态度不良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教师德性有待于提高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" name="文本框 20"/>
          <p:cNvSpPr txBox="1">
            <a:spLocks noChangeArrowheads="1"/>
          </p:cNvSpPr>
          <p:nvPr/>
        </p:nvSpPr>
        <p:spPr bwMode="auto">
          <a:xfrm>
            <a:off x="817563" y="1019175"/>
            <a:ext cx="6248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>
                <a:latin typeface="华文行楷" charset="-122"/>
                <a:ea typeface="华文行楷" charset="-122"/>
              </a:rPr>
              <a:t>人文态度是人文素养重要组成部分，一个人待人接物的态度就会自然留露出人文素养。对于教师而言，德性是人文态度的标尺，现存状态下，教师应该怎么样，不应该怎样主要依靠外部职业道德来约束，教师自身内在的德性修养不高，自觉德性修养较差，主要表现为教师责任意识淡薄，教师只重视职业道德规范的范围之内，只要一些工作在职业规范没有明确，即使对学生有利，教师也不会去做，教师甚至处理一些事情也是睁一眼闭一只眼，得过且过，只要能应付检查足以。其次，教师只注重眼前的得失（成绩，升学率等），教师越来越功利，自己的付出只是为了考试的成绩，提升自己的声望，获取更高的奖金，学生发展则不在考虑范围之内，一些差生更是成为教师的“眼中钉”、“肉中刺”，有什么不对就在他们身上撒气，根本没有体现出一名教师所具有的人文素养</a:t>
            </a:r>
            <a:r>
              <a:rPr lang="zh-CN" altLang="en-US" sz="1600">
                <a:latin typeface="Calibri" pitchFamily="34" charset="0"/>
              </a:rPr>
              <a:t>。</a:t>
            </a: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613" y="1292225"/>
            <a:ext cx="9017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543175" y="1384300"/>
            <a:ext cx="452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★日文毛笔" charset="-128"/>
                <a:ea typeface="★日文毛笔" charset="-128"/>
                <a:cs typeface="经典繁仿圆"/>
              </a:rPr>
              <a:t>四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/>
            </a:extLst>
          </a:blip>
          <a:srcRect r="31297" b="28895"/>
          <a:stretch>
            <a:fillRect/>
          </a:stretch>
        </p:blipFill>
        <p:spPr>
          <a:xfrm flipV="1">
            <a:off x="8240933" y="81359"/>
            <a:ext cx="920580" cy="87230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3214688" y="1290638"/>
            <a:ext cx="5084762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algn="ctr"/>
            <a:r>
              <a:rPr lang="zh-CN" altLang="en-US" sz="5400">
                <a:latin typeface="华文行楷" charset="-122"/>
                <a:ea typeface="华文行楷" charset="-122"/>
              </a:rPr>
              <a:t>为什么要提升</a:t>
            </a:r>
            <a:endParaRPr lang="en-US" altLang="zh-CN" sz="5400">
              <a:latin typeface="华文行楷" charset="-122"/>
              <a:ea typeface="华文行楷" charset="-122"/>
            </a:endParaRPr>
          </a:p>
          <a:p>
            <a:pPr algn="ctr"/>
            <a:r>
              <a:rPr lang="zh-CN" altLang="en-US" sz="5400">
                <a:latin typeface="华文行楷" charset="-122"/>
                <a:ea typeface="华文行楷" charset="-122"/>
              </a:rPr>
              <a:t>科学人文素养？</a:t>
            </a:r>
          </a:p>
          <a:p>
            <a:pPr algn="ctr"/>
            <a:endParaRPr lang="zh-CN" altLang="en-US" sz="5400">
              <a:latin typeface="华文行楷" charset="-122"/>
              <a:ea typeface="华文行楷" charset="-122"/>
            </a:endParaRPr>
          </a:p>
        </p:txBody>
      </p:sp>
      <p:pic>
        <p:nvPicPr>
          <p:cNvPr id="28" name="图片 27" descr="QQ截图2016071200061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5125" y="4059238"/>
            <a:ext cx="4667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图片 9" descr="Mypsd_13828_201101171735290008B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3496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图片 4" descr="45c58PIC8Ff_102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889000"/>
            <a:ext cx="312102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0"/>
          <p:cNvSpPr txBox="1">
            <a:spLocks noChangeArrowheads="1"/>
          </p:cNvSpPr>
          <p:nvPr/>
        </p:nvSpPr>
        <p:spPr bwMode="auto">
          <a:xfrm>
            <a:off x="4521200" y="674688"/>
            <a:ext cx="23685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行楷" charset="-122"/>
                <a:ea typeface="华文行楷" charset="-122"/>
              </a:rPr>
              <a:t>于公：</a:t>
            </a:r>
            <a:r>
              <a:rPr lang="zh-CN" altLang="en-US" sz="28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育人</a:t>
            </a:r>
          </a:p>
        </p:txBody>
      </p:sp>
      <p:sp>
        <p:nvSpPr>
          <p:cNvPr id="10" name="文本框 20"/>
          <p:cNvSpPr txBox="1">
            <a:spLocks noChangeArrowheads="1"/>
          </p:cNvSpPr>
          <p:nvPr/>
        </p:nvSpPr>
        <p:spPr bwMode="auto">
          <a:xfrm>
            <a:off x="4521200" y="1228725"/>
            <a:ext cx="23685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行楷" charset="-122"/>
                <a:ea typeface="华文行楷" charset="-122"/>
              </a:rPr>
              <a:t>于私：</a:t>
            </a:r>
            <a:r>
              <a:rPr lang="zh-CN" altLang="en-US" sz="28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积德</a:t>
            </a:r>
          </a:p>
        </p:txBody>
      </p:sp>
      <p:sp>
        <p:nvSpPr>
          <p:cNvPr id="2" name="文本框 20"/>
          <p:cNvSpPr txBox="1">
            <a:spLocks noChangeArrowheads="1"/>
          </p:cNvSpPr>
          <p:nvPr/>
        </p:nvSpPr>
        <p:spPr bwMode="auto">
          <a:xfrm>
            <a:off x="3222625" y="2179638"/>
            <a:ext cx="473868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>
                <a:latin typeface="华文行楷" charset="-122"/>
                <a:ea typeface="华文行楷" charset="-122"/>
              </a:rPr>
              <a:t>优秀教师在做人方面，一定是一个大气之人，是一个有大爱之人，同时还是一个有大担当的人。大气就是包容、开放；大爱就是能爱所有的孩子，爱每一个孩子，无论这个孩子怎么样，都会从心里去爱；大担当，不是仅仅站在知识和学科的角度，而是为了每个孩子的明天，也是为了这个民族和人类有这样一种担当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2713" y="1762125"/>
            <a:ext cx="9001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35275" y="1855788"/>
            <a:ext cx="450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★日文毛笔" charset="-128"/>
                <a:ea typeface="★日文毛笔" charset="-128"/>
                <a:cs typeface="经典繁仿圆"/>
              </a:rPr>
              <a:t>五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/>
            </a:extLst>
          </a:blip>
          <a:srcRect r="31297" b="28895"/>
          <a:stretch>
            <a:fillRect/>
          </a:stretch>
        </p:blipFill>
        <p:spPr>
          <a:xfrm flipV="1">
            <a:off x="8240933" y="81359"/>
            <a:ext cx="920580" cy="87230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3506788" y="1760538"/>
            <a:ext cx="5083175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algn="ctr"/>
            <a:r>
              <a:rPr lang="zh-CN" altLang="en-US" sz="5400">
                <a:latin typeface="华文行楷" charset="-122"/>
                <a:ea typeface="华文行楷" charset="-122"/>
              </a:rPr>
              <a:t>科学与人文素养的培植</a:t>
            </a:r>
          </a:p>
        </p:txBody>
      </p:sp>
      <p:pic>
        <p:nvPicPr>
          <p:cNvPr id="28" name="图片 27" descr="QQ截图2016071200061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5125" y="4059238"/>
            <a:ext cx="4667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图片 8" descr="20391852_154255602262_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45200"/>
          <a:stretch>
            <a:fillRect/>
          </a:stretch>
        </p:blipFill>
        <p:spPr bwMode="auto">
          <a:xfrm>
            <a:off x="-457200" y="-784225"/>
            <a:ext cx="4724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更新理念</a:t>
            </a:r>
            <a:r>
              <a:rPr lang="en-US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实践反思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420813"/>
            <a:ext cx="767556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新课程改革背景下，教师一方面要树立以人为本的教育思想，一切教育的出发点应该是学生，应该是面向全体学生，并且注重学生的全面素质的培养和学生个性特长的发展，为学生的终身发展奠定基础。另一方面，树立大教育观──教育要面向世界，面向未来，面向现代化；既“教书”，又“育人”。不为一时的眼前利益而牺牲学生的长远发展。要追求的是一种自我实现，反对违背儿童身心发展特点的教育教学行为，深切关注学生的需要、兴趣、渴望与梦想，这才是有人文素养教师的一种表现。</a:t>
            </a: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44037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更新理念</a:t>
            </a:r>
            <a:r>
              <a:rPr lang="en-US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实践反思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420813"/>
            <a:ext cx="7675562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>
                <a:latin typeface="华文行楷" charset="-122"/>
                <a:ea typeface="华文行楷" charset="-122"/>
              </a:rPr>
              <a:t>我们追求完美，但完美是不存在的，教育永远是充满缺憾的艺术。我们每一位教师要直面缺憾，学会反思，促使自己在不断地反思中提高自我，发展自我，使自己更趋完美。</a:t>
            </a:r>
          </a:p>
          <a:p>
            <a:pPr indent="457200">
              <a:lnSpc>
                <a:spcPct val="120000"/>
              </a:lnSpc>
            </a:pPr>
            <a:endParaRPr lang="zh-CN" altLang="en-US" sz="24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35013"/>
            <a:ext cx="45720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1843088" y="2038350"/>
            <a:ext cx="6151562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行楷" charset="-122"/>
                <a:ea typeface="华文行楷" charset="-122"/>
              </a:rPr>
              <a:t>师者，所以传道授业解惑也。</a:t>
            </a:r>
          </a:p>
          <a:p>
            <a:pPr>
              <a:lnSpc>
                <a:spcPct val="150000"/>
              </a:lnSpc>
            </a:pPr>
            <a:r>
              <a:rPr lang="en-US" altLang="en-US" sz="2800">
                <a:latin typeface="华文行楷" charset="-122"/>
                <a:ea typeface="华文行楷" charset="-122"/>
              </a:rPr>
              <a:t>                                 </a:t>
            </a:r>
            <a:r>
              <a:rPr lang="en-US" altLang="zh-CN" sz="2800">
                <a:latin typeface="华文行楷" charset="-122"/>
                <a:ea typeface="华文行楷" charset="-122"/>
              </a:rPr>
              <a:t>——</a:t>
            </a:r>
            <a:r>
              <a:rPr lang="zh-CN" altLang="en-US" sz="2800">
                <a:latin typeface="华文行楷" charset="-122"/>
                <a:ea typeface="华文行楷" charset="-122"/>
              </a:rPr>
              <a:t>韩愈</a:t>
            </a:r>
            <a:r>
              <a:rPr lang="en-US" altLang="zh-CN" sz="2800">
                <a:latin typeface="华文行楷" charset="-122"/>
                <a:ea typeface="华文行楷" charset="-122"/>
              </a:rPr>
              <a:t>《</a:t>
            </a:r>
            <a:r>
              <a:rPr lang="zh-CN" altLang="en-US" sz="2800">
                <a:latin typeface="华文行楷" charset="-122"/>
                <a:ea typeface="华文行楷" charset="-122"/>
              </a:rPr>
              <a:t>师说</a:t>
            </a:r>
            <a:r>
              <a:rPr lang="en-US" altLang="zh-CN" sz="2800">
                <a:latin typeface="华文行楷" charset="-122"/>
                <a:ea typeface="华文行楷" charset="-122"/>
              </a:rPr>
              <a:t>》</a:t>
            </a:r>
            <a:endParaRPr lang="zh-CN" altLang="en-US" sz="28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广泛阅读</a:t>
            </a:r>
            <a:r>
              <a:rPr lang="en-US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厚实底蕴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420813"/>
            <a:ext cx="7675562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/>
            <a:r>
              <a:rPr lang="zh-CN" altLang="en-US" sz="1800">
                <a:latin typeface="华文行楷" charset="-122"/>
                <a:ea typeface="华文行楷" charset="-122"/>
              </a:rPr>
              <a:t>苏霍姆林斯基说：“无限相信书籍的力量，是我的教育信仰的真谛之一。”</a:t>
            </a:r>
          </a:p>
          <a:p>
            <a:pPr indent="457200"/>
            <a:r>
              <a:rPr lang="zh-CN" altLang="en-US" sz="1800">
                <a:latin typeface="华文行楷" charset="-122"/>
                <a:ea typeface="华文行楷" charset="-122"/>
              </a:rPr>
              <a:t>教师提升素养最重要的是养成良好的读书习惯，系统地阅读，批判性地阅读，不仅要读学科专业书籍、教育类书籍，还要读文学作品、历史著作、哲学经典等。著名画家张大千先生说：“作画如欲脱俗气、洗浮气、除匠气，第一是读书，第二是多读书，第三是有系统、有选择地读书。”读书对于画家尚且如此重要，更何况是教师。教育是一项传承文明和接续历史的事业。而作为丰满教师心灵的文学、历史和哲学等人文科学，对于拓展教师的精神空间，丰富教师的内心感受，对抗教师生活的平庸与空虚，有着不可替代的价值。因此，教师应该有自己的读书计划，没有广泛的阅读，就没有广阔的精神空间，也就没有丰厚的创造教育的人文底蕴。</a:t>
            </a:r>
          </a:p>
          <a:p>
            <a:pPr indent="457200">
              <a:lnSpc>
                <a:spcPct val="120000"/>
              </a:lnSpc>
            </a:pPr>
            <a:endParaRPr lang="zh-CN" altLang="en-US" sz="1800">
              <a:latin typeface="华文行楷" charset="-122"/>
              <a:ea typeface="华文行楷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18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48133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广泛阅读</a:t>
            </a:r>
            <a:r>
              <a:rPr lang="en-US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厚实底蕴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420813"/>
            <a:ext cx="7675562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>
                <a:latin typeface="华文行楷" charset="-122"/>
                <a:ea typeface="华文行楷" charset="-122"/>
              </a:rPr>
              <a:t>作为一名教师，如何丰富和提升自身的人文精神？最有效的方法就是多读好书，多思考，多比较，多体会和吸收古今中外的文明成果，并对自身所处的文化中的消极成分保持反思和警惕。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50181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广泛阅读</a:t>
            </a:r>
            <a:r>
              <a:rPr lang="en-US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厚实底蕴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817563" y="1420813"/>
            <a:ext cx="7675562" cy="2727325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algn="ctr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sz="1800" dirty="0">
                <a:latin typeface="华文行楷" pitchFamily="2" charset="-122"/>
                <a:ea typeface="华文行楷" pitchFamily="2" charset="-122"/>
              </a:rPr>
              <a:t>二十四孝</a:t>
            </a:r>
            <a:r>
              <a:rPr lang="en-US" altLang="zh-CN" sz="1800" dirty="0"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sz="1800" dirty="0">
                <a:latin typeface="华文行楷" pitchFamily="2" charset="-122"/>
                <a:ea typeface="华文行楷" pitchFamily="2" charset="-122"/>
              </a:rPr>
              <a:t>之“埋儿奉母”</a:t>
            </a: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华文行楷" pitchFamily="2" charset="-122"/>
                <a:ea typeface="华文行楷" pitchFamily="2" charset="-122"/>
              </a:rPr>
              <a:t>郭巨，晋代隆虑（今河南林县）人，一说河内温县（今河南温县西南）人，原本家道殷实。父亲死后，他把家产分作两份，给了两个弟弟，自己独取母亲供养，对母极孝。后家境逐渐贫困，妻子生一男孩，郭巨担心，养这个孩子，必然影响供养母亲，遂和妻子商议：“儿子可以再有，母亲死了不能复活，不如埋掉儿子，节省些粮食供养母亲。”当他们挖坑时，在地下二尺处忽见一坛黄金，上书“天赐郭巨，官不得取，民不得夺”。夫妻得到黄金，回家孝敬母亲，并得以兼养孩子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52229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广泛阅读</a:t>
            </a:r>
            <a:r>
              <a:rPr lang="en-US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厚实底蕴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296988"/>
            <a:ext cx="767556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/>
            <a:r>
              <a:rPr lang="en-US" altLang="zh-CN">
                <a:latin typeface="华文行楷" charset="-122"/>
                <a:ea typeface="华文行楷" charset="-122"/>
              </a:rPr>
              <a:t>                          《</a:t>
            </a:r>
            <a:r>
              <a:rPr lang="zh-CN" altLang="en-US">
                <a:latin typeface="华文行楷" charset="-122"/>
                <a:ea typeface="华文行楷" charset="-122"/>
              </a:rPr>
              <a:t>孩子</a:t>
            </a:r>
            <a:r>
              <a:rPr lang="en-US" altLang="zh-CN">
                <a:latin typeface="华文行楷" charset="-122"/>
                <a:ea typeface="华文行楷" charset="-122"/>
              </a:rPr>
              <a:t>》                                             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                           纪伯伦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你们的孩子，都不是你们的孩子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乃是生命为自己所渴望的儿女。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他们是借你们而来，却不是从你们而来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他们虽和你们同在，却不属于你们。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你们可以给他们爱，却不可以给他们思想。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因为他们有自己的思想。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你们可以荫庇他们的身体，却不能荫蔽他们的灵魂。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因为他们的灵魂，是住在明日的宅中，那是你们在梦中也不能想见的。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你们可以努力去模仿他们，却不能使他们来象你们。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因为生命是不倒行的，也不与昨日一同停留。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你们是弓，你们的孩子是从弦上发出的生命的箭矢。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那射者在无穷之间看定了目标，也用神力将你们引满，使他的箭矢迅速而遥远的射了出来。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让你们在射者手中的弯曲成为喜乐吧。</a:t>
            </a:r>
          </a:p>
          <a:p>
            <a:pPr indent="457200"/>
            <a:r>
              <a:rPr lang="zh-CN" altLang="en-US">
                <a:latin typeface="华文行楷" charset="-122"/>
                <a:ea typeface="华文行楷" charset="-122"/>
              </a:rPr>
              <a:t>因为他爱那飞出的箭，也爱了那静止的弓。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3.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拜访名师  学在身边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4.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提升人格  健康心理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420813"/>
            <a:ext cx="7675562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教师处事的方式体现的是教师的人文品格，如何提升教师的人文品格，最主要靠的就是加强德性修养。具体说就是“能认识教师角色的神圣性；能坚持教育使人向善的乐观信念；有责任心，有使命感，对学生有爱心、耐心、恒心。爱岗敬业、淡泊名利、甘为人梯对于教师来说什么时候都不过时，教师就是一个典型模范，经常不断反思自己的过失，要有自律的操守和道德追求。</a:t>
            </a: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华文行楷" charset="-122"/>
              <a:ea typeface="华文行楷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18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58373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4.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提升人格  健康心理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817563" y="1420813"/>
            <a:ext cx="76755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世界上不存在具有完美人格的人，但对于教师这个特殊的职业来说，其人格特质对学生的影响是非常直接、非常频繁的，因此教师要有意识地不断完善自己的人格，尤其要弥补那些比较薄弱的方面，即自身人格系统的短板。</a:t>
            </a: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华文行楷" charset="-122"/>
              <a:ea typeface="华文行楷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18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0421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4.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提升人格  健康心理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984250" y="1420813"/>
            <a:ext cx="7286625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如果你对学生的要求过于严厉乃至苛刻，你可以问自己几个问题：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你是否是一个爱计较的人？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你是否很看重眼前的得失？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对学生要求这么严格，目的是什么？</a:t>
            </a:r>
            <a:endParaRPr lang="en-US" altLang="zh-CN" sz="2000">
              <a:latin typeface="华文行楷" charset="-122"/>
              <a:ea typeface="华文行楷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有多少是为了学生提高成绩，又有多少是为了避免在同事竞争中失败而把压力传递给学生？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有比这种严厉地对待学生更好的方法吗？</a:t>
            </a: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华文行楷" charset="-122"/>
              <a:ea typeface="华文行楷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18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2469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4.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提升人格  健康心理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984250" y="1420813"/>
            <a:ext cx="7286625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鲁迅先生说：“从喷泉里流出的都是水，从血管里流出的都是血：”教师只有用自己的人格才能塑造学生的人格，用自己的人文精神去培养学生的人文精神，才能使学生从心灵深处流淌出真善美与爱。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一）教师人文素养的提高：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4517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4.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提升人格  健康心理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984250" y="1420813"/>
            <a:ext cx="7286625" cy="2236787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冯理达</a:t>
            </a: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一个人的心态很重要，心态一定要放宽，为了什么而工作，一定要明白，否则会影响健康、气质甚至是容貌。</a:t>
            </a: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要小心，要谨慎，学吃亏，学让人，遇事能忍，生活勤俭，不自夸，不骗人，诚诚恳恳，厚厚钝钝，乃是根本。</a:t>
            </a:r>
          </a:p>
          <a:p>
            <a:pPr indent="4572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思想不老，气度不老，志趣更不老，革命人永远是年轻。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35013"/>
            <a:ext cx="45720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1357313" y="1871663"/>
            <a:ext cx="6789737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>
                <a:latin typeface="华文行楷" charset="-122"/>
                <a:ea typeface="华文行楷" charset="-122"/>
              </a:rPr>
              <a:t>《</a:t>
            </a:r>
            <a:r>
              <a:rPr lang="zh-CN" altLang="en-US" sz="2400">
                <a:latin typeface="华文行楷" charset="-122"/>
                <a:ea typeface="华文行楷" charset="-122"/>
              </a:rPr>
              <a:t>中共中央国务院关于深化教育改革全面推进素质教育的决定</a:t>
            </a:r>
            <a:r>
              <a:rPr lang="en-US" altLang="zh-CN" sz="2400">
                <a:latin typeface="华文行楷" charset="-122"/>
                <a:ea typeface="华文行楷" charset="-122"/>
              </a:rPr>
              <a:t>》</a:t>
            </a:r>
            <a:r>
              <a:rPr lang="zh-CN" altLang="en-US" sz="2400">
                <a:latin typeface="华文行楷" charset="-122"/>
                <a:ea typeface="华文行楷" charset="-122"/>
              </a:rPr>
              <a:t>中明确指出：“教育要重视培养学生的创新能力、实践能力和创业精神，普遍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提高学生的人文素养和科学素质</a:t>
            </a:r>
            <a:r>
              <a:rPr lang="zh-CN" altLang="en-US" sz="2400">
                <a:latin typeface="华文行楷" charset="-122"/>
                <a:ea typeface="华文行楷" charset="-122"/>
              </a:rPr>
              <a:t>。”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二）教师科学素养的提高：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提高自身科学知识和技能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图片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图片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二）教师科学素养的提高：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68613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 提高自身科学知识和技能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pic>
        <p:nvPicPr>
          <p:cNvPr id="4" name="21_0.wmv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52650" y="1652588"/>
            <a:ext cx="51482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二）教师科学素养的提高：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提高科学探究能力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图片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图片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二）教师科学素养的提高：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72709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提高科学探究能力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  <p:pic>
        <p:nvPicPr>
          <p:cNvPr id="4" name="22_0.wmv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890713" y="1408113"/>
            <a:ext cx="5819775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650" y="3825875"/>
            <a:ext cx="494665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60" b="33694"/>
          <a:stretch>
            <a:fillRect/>
          </a:stretch>
        </p:blipFill>
        <p:spPr bwMode="auto">
          <a:xfrm>
            <a:off x="7639050" y="3241675"/>
            <a:ext cx="12557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2263" y="3640138"/>
            <a:ext cx="1181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文本框 20"/>
          <p:cNvSpPr txBox="1">
            <a:spLocks noChangeArrowheads="1"/>
          </p:cNvSpPr>
          <p:nvPr/>
        </p:nvSpPr>
        <p:spPr bwMode="auto">
          <a:xfrm>
            <a:off x="388938" y="279400"/>
            <a:ext cx="6911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(</a:t>
            </a:r>
            <a:r>
              <a:rPr lang="zh-CN" altLang="en-US" sz="2800">
                <a:solidFill>
                  <a:srgbClr val="5F2C09"/>
                </a:solidFill>
                <a:latin typeface="华文新魏" charset="-122"/>
                <a:ea typeface="华文新魏" charset="-122"/>
              </a:rPr>
              <a:t>二）教师科学素养的提高：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401D06"/>
              </a:solidFill>
              <a:latin typeface="华文行楷" charset="-122"/>
              <a:ea typeface="华文行楷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44613" y="819150"/>
            <a:ext cx="69119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3.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培养自身科学态度与价值观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214" b="24139"/>
          <a:stretch>
            <a:fillRect/>
          </a:stretch>
        </p:blipFill>
        <p:spPr bwMode="auto">
          <a:xfrm>
            <a:off x="0" y="2092325"/>
            <a:ext cx="529272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1913" y="1527175"/>
            <a:ext cx="900112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4054475" y="1619250"/>
            <a:ext cx="4508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★日文毛笔" charset="-128"/>
                <a:ea typeface="★日文毛笔" charset="-128"/>
                <a:cs typeface="经典繁仿圆"/>
              </a:rPr>
              <a:t>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/>
            </a:extLst>
          </a:blip>
          <a:srcRect r="31297" b="28895"/>
          <a:stretch>
            <a:fillRect/>
          </a:stretch>
        </p:blipFill>
        <p:spPr>
          <a:xfrm flipV="1">
            <a:off x="8240933" y="81359"/>
            <a:ext cx="920580" cy="87230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4878388" y="1525588"/>
            <a:ext cx="5083175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5400">
                <a:latin typeface="华文行楷" charset="-122"/>
                <a:ea typeface="华文行楷" charset="-122"/>
              </a:rPr>
              <a:t>总结</a:t>
            </a:r>
          </a:p>
        </p:txBody>
      </p:sp>
      <p:pic>
        <p:nvPicPr>
          <p:cNvPr id="16" name="图片 15" descr="QQ截图20160712000617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85125" y="4059238"/>
            <a:ext cx="4667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1843088" y="2384425"/>
            <a:ext cx="61515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华文行楷" charset="-122"/>
                <a:ea typeface="华文行楷" charset="-122"/>
              </a:rPr>
              <a:t>以科学武装头脑，以人文养护心灵。</a:t>
            </a:r>
          </a:p>
        </p:txBody>
      </p:sp>
      <p:pic>
        <p:nvPicPr>
          <p:cNvPr id="78851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139" b="11214"/>
          <a:stretch>
            <a:fillRect/>
          </a:stretch>
        </p:blipFill>
        <p:spPr bwMode="auto">
          <a:xfrm>
            <a:off x="0" y="-539750"/>
            <a:ext cx="455930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/>
          <p:nvPr/>
        </p:nvSpPr>
        <p:spPr>
          <a:xfrm>
            <a:off x="874713" y="590550"/>
            <a:ext cx="6149975" cy="1066800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定风波</a:t>
            </a:r>
            <a:r>
              <a:rPr lang="en-US" altLang="zh-CN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·</a:t>
            </a: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常羡人间琢玉郎</a:t>
            </a:r>
            <a:r>
              <a:rPr lang="en-US" altLang="zh-CN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    </a:t>
            </a: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苏轼</a:t>
            </a:r>
          </a:p>
          <a:p>
            <a:pPr indent="457200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万里归来年愈少，微笑，笑时犹带岭梅香。试问岭南应不好？却道：此心安处是吾乡。</a:t>
            </a:r>
          </a:p>
        </p:txBody>
      </p:sp>
      <p:pic>
        <p:nvPicPr>
          <p:cNvPr id="7987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214" b="24139"/>
          <a:stretch>
            <a:fillRect/>
          </a:stretch>
        </p:blipFill>
        <p:spPr bwMode="auto">
          <a:xfrm rot="-2068487">
            <a:off x="6208713" y="3024188"/>
            <a:ext cx="29479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0"/>
          <p:cNvSpPr txBox="1"/>
          <p:nvPr/>
        </p:nvSpPr>
        <p:spPr>
          <a:xfrm>
            <a:off x="874713" y="2030413"/>
            <a:ext cx="6149975" cy="1066800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小窗幽记</a:t>
            </a:r>
            <a:r>
              <a:rPr lang="en-US" altLang="zh-CN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endParaRPr lang="en-US" altLang="zh-CN" sz="2000" dirty="0">
              <a:latin typeface="华文行楷" pitchFamily="2" charset="-122"/>
              <a:ea typeface="华文行楷" pitchFamily="2" charset="-122"/>
            </a:endParaRPr>
          </a:p>
          <a:p>
            <a:pPr indent="457200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华文行楷" pitchFamily="2" charset="-122"/>
                <a:ea typeface="华文行楷" pitchFamily="2" charset="-122"/>
              </a:rPr>
              <a:t>宠辱不惊，看庭前花开花落；去留无意，望天空云卷云舒。</a:t>
            </a:r>
          </a:p>
        </p:txBody>
      </p:sp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874713" y="3322638"/>
            <a:ext cx="61499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algn="ctr"/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《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观潮</a:t>
            </a:r>
            <a:r>
              <a:rPr lang="en-US" altLang="zh-CN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》    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苏轼 </a:t>
            </a:r>
            <a:endParaRPr lang="en-US" altLang="zh-CN" sz="24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  <a:p>
            <a:pPr algn="ctr"/>
            <a:r>
              <a:rPr lang="zh-CN" altLang="en-US" sz="2000">
                <a:latin typeface="华文行楷" charset="-122"/>
                <a:ea typeface="华文行楷" charset="-122"/>
              </a:rPr>
              <a:t>庐山烟雨浙江潮，未到千般恨不消。</a:t>
            </a:r>
            <a:r>
              <a:rPr lang="en-US" altLang="en-US" sz="2000">
                <a:latin typeface="华文行楷" charset="-122"/>
                <a:ea typeface="华文行楷" charset="-122"/>
              </a:rPr>
              <a:t/>
            </a:r>
            <a:br>
              <a:rPr lang="en-US" altLang="en-US" sz="2000">
                <a:latin typeface="华文行楷" charset="-122"/>
                <a:ea typeface="华文行楷" charset="-122"/>
              </a:rPr>
            </a:br>
            <a:r>
              <a:rPr lang="zh-CN" altLang="en-US" sz="2000">
                <a:latin typeface="华文行楷" charset="-122"/>
                <a:ea typeface="华文行楷" charset="-122"/>
              </a:rPr>
              <a:t>到得原来无别事，庐山烟雨浙江潮。</a:t>
            </a:r>
            <a:r>
              <a:rPr lang="en-US" altLang="en-US" sz="2000">
                <a:latin typeface="华文行楷" charset="-122"/>
                <a:ea typeface="华文行楷" charset="-122"/>
              </a:rPr>
              <a:t/>
            </a:r>
            <a:br>
              <a:rPr lang="en-US" altLang="en-US" sz="2000">
                <a:latin typeface="华文行楷" charset="-122"/>
                <a:ea typeface="华文行楷" charset="-122"/>
              </a:rPr>
            </a:br>
            <a:endParaRPr lang="zh-CN" altLang="en-US" sz="2000">
              <a:latin typeface="华文行楷" charset="-122"/>
              <a:ea typeface="华文行楷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/>
          <p:nvPr/>
        </p:nvSpPr>
        <p:spPr>
          <a:xfrm>
            <a:off x="596900" y="952500"/>
            <a:ext cx="7813675" cy="2051050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algn="ctr"/>
            <a:endParaRPr lang="zh-CN" altLang="en-US" sz="2000">
              <a:latin typeface="华文行楷" charset="-122"/>
              <a:ea typeface="华文行楷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华文行楷" charset="-122"/>
                <a:ea typeface="华文行楷" charset="-122"/>
              </a:rPr>
              <a:t>植根于内心的修养，无需提醒的自觉，以约束为前提的自由，为别人着想的善良。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华文行楷" charset="-122"/>
                <a:ea typeface="华文行楷" charset="-122"/>
              </a:rPr>
              <a:t>                                                                 ——梁晓声</a:t>
            </a:r>
          </a:p>
        </p:txBody>
      </p:sp>
      <p:pic>
        <p:nvPicPr>
          <p:cNvPr id="80899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214" b="24139"/>
          <a:stretch>
            <a:fillRect/>
          </a:stretch>
        </p:blipFill>
        <p:spPr bwMode="auto">
          <a:xfrm rot="-2068487">
            <a:off x="6208713" y="3024188"/>
            <a:ext cx="29479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214" b="24139"/>
          <a:stretch>
            <a:fillRect/>
          </a:stretch>
        </p:blipFill>
        <p:spPr bwMode="auto">
          <a:xfrm rot="-2068487">
            <a:off x="6208713" y="3024188"/>
            <a:ext cx="29479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20"/>
          <p:cNvSpPr txBox="1"/>
          <p:nvPr/>
        </p:nvSpPr>
        <p:spPr>
          <a:xfrm>
            <a:off x="846138" y="1397000"/>
            <a:ext cx="7426325" cy="1743075"/>
          </a:xfrm>
          <a:prstGeom prst="rect">
            <a:avLst/>
          </a:prstGeom>
          <a:noFill/>
        </p:spPr>
        <p:txBody>
          <a:bodyPr lIns="80641" tIns="40320" rIns="80641" bIns="40320">
            <a:spAutoFit/>
          </a:bodyPr>
          <a:lstStyle/>
          <a:p>
            <a:pPr algn="ctr" defTabSz="68516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道德经</a:t>
            </a:r>
            <a:r>
              <a:rPr lang="en-US" altLang="zh-CN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·</a:t>
            </a:r>
            <a:r>
              <a:rPr lang="zh-CN" altLang="en-US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第四十一章</a:t>
            </a:r>
            <a:r>
              <a:rPr lang="en-US" altLang="zh-CN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</a:p>
          <a:p>
            <a:pPr indent="457200" defTabSz="68516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上士闻道，勤而行之；中士闻道，若存若亡；下士闻道，大笑之。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35013"/>
            <a:ext cx="45720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1357313" y="1747838"/>
            <a:ext cx="67897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>
                <a:latin typeface="华文行楷" charset="-122"/>
                <a:ea typeface="华文行楷" charset="-122"/>
              </a:rPr>
              <a:t>21</a:t>
            </a:r>
            <a:r>
              <a:rPr lang="zh-CN" altLang="en-US" sz="2400">
                <a:latin typeface="华文行楷" charset="-122"/>
                <a:ea typeface="华文行楷" charset="-122"/>
              </a:rPr>
              <a:t>世纪的中国要实现中华民族的伟大复兴，不但需要经济发展和科技进步，而且需要深厚的文化积淀，这就要求教育不仅要培养学生过硬的专业知识和技能，还要特别注重人文素养的提高。而要培养学生的科学人文素养，首先要做的就是</a:t>
            </a:r>
            <a:r>
              <a:rPr lang="zh-CN" altLang="en-US" sz="24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提升教师本身的科学人文素养</a:t>
            </a:r>
            <a:r>
              <a:rPr lang="zh-CN" altLang="en-US" sz="2400">
                <a:latin typeface="华文行楷" charset="-122"/>
                <a:ea typeface="华文行楷" charset="-122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288" y="1876425"/>
            <a:ext cx="1735137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6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3063" y="188913"/>
            <a:ext cx="6230937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154113" y="2389188"/>
            <a:ext cx="1108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华文行楷" charset="-122"/>
                <a:ea typeface="华文行楷" charset="-122"/>
              </a:rPr>
              <a:t>谢谢聆听</a:t>
            </a:r>
            <a:endParaRPr lang="en-US" altLang="zh-CN" sz="3200">
              <a:solidFill>
                <a:schemeClr val="bg1"/>
              </a:solidFill>
              <a:latin typeface="华文行楷" charset="-122"/>
              <a:ea typeface="华文行楷" charset="-122"/>
            </a:endParaRPr>
          </a:p>
        </p:txBody>
      </p:sp>
      <p:pic>
        <p:nvPicPr>
          <p:cNvPr id="8" name="图片 7" descr="QQ截图20160712000617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85125" y="4059238"/>
            <a:ext cx="4667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35013"/>
            <a:ext cx="45720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6" descr="QQ截图2016071200061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1357313" y="1747838"/>
            <a:ext cx="6789737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>
                <a:latin typeface="华文行楷" charset="-122"/>
                <a:ea typeface="华文行楷" charset="-122"/>
              </a:rPr>
              <a:t>教师不仅要掌握精湛的专业知识和系统的教育科学知识，还应具备广博深厚的文化素养，提高自身的文化底蕴，增长自身的文化修养，成为学生思想的引导者，用自己的学识、人格去潜移默化地影响学生。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735013"/>
            <a:ext cx="45720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6" descr="QQ截图2016071200061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041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启梦 保留版2K.wmv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1524000" y="-1222375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1292225"/>
            <a:ext cx="9017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587500" y="1384300"/>
            <a:ext cx="452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r>
              <a:rPr lang="zh-CN" altLang="en-US" sz="2800">
                <a:latin typeface="★日文毛笔" charset="-128"/>
                <a:ea typeface="★日文毛笔" charset="-128"/>
                <a:cs typeface="经典繁仿圆"/>
              </a:rPr>
              <a:t>二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/>
            </a:extLst>
          </a:blip>
          <a:srcRect r="31297" b="28895"/>
          <a:stretch>
            <a:fillRect/>
          </a:stretch>
        </p:blipFill>
        <p:spPr>
          <a:xfrm flipV="1">
            <a:off x="8240933" y="81359"/>
            <a:ext cx="920580" cy="87230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2466975" y="1290638"/>
            <a:ext cx="50831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 algn="ctr"/>
            <a:r>
              <a:rPr lang="zh-CN" altLang="en-US" sz="5400">
                <a:latin typeface="华文行楷" charset="-122"/>
                <a:ea typeface="华文行楷" charset="-122"/>
              </a:rPr>
              <a:t>科学人文素养的内容及含义</a:t>
            </a:r>
          </a:p>
        </p:txBody>
      </p:sp>
      <p:pic>
        <p:nvPicPr>
          <p:cNvPr id="21509" name="图片 8" descr="41H58PICaqy_1024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147888"/>
            <a:ext cx="4781550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QQ截图20160712000617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85125" y="4059238"/>
            <a:ext cx="4667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6" descr="QQ截图2016071200061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8950" y="4156075"/>
            <a:ext cx="468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1317625" y="334963"/>
            <a:ext cx="6911975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641" tIns="40320" rIns="80641" bIns="403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华文行楷" charset="-122"/>
                <a:ea typeface="华文行楷" charset="-122"/>
              </a:rPr>
              <a:t>人文素养的含义：</a:t>
            </a:r>
            <a:endParaRPr lang="en-US" altLang="zh-CN" sz="2800">
              <a:solidFill>
                <a:srgbClr val="C00000"/>
              </a:solidFill>
              <a:latin typeface="华文行楷" charset="-122"/>
              <a:ea typeface="华文行楷" charset="-122"/>
            </a:endParaRPr>
          </a:p>
          <a:p>
            <a:pPr lvl="3" indent="457200">
              <a:lnSpc>
                <a:spcPct val="120000"/>
              </a:lnSpc>
            </a:pPr>
            <a:r>
              <a:rPr lang="zh-CN" altLang="en-US" sz="2000">
                <a:latin typeface="华文行楷" charset="-122"/>
                <a:ea typeface="华文行楷" charset="-122"/>
              </a:rPr>
              <a:t>人应该具备的基本品质和基本态度。包括按照社会要求正确处理自己与他人，个人与集体，个人与社会，个人与国家，个人与自然之间的关系。人文素养的灵魂，不是“能力”，而是“以人为对象、以人为中心的精神”，其核心内容是对人类生存意义和价值的关怀，也就是“人文精神”。实质上是一种为人处世的基本的“德性”、“价值观”和“人生哲学”，科学精神、艺术精神和道德精神均包含其中。它追求人生和社会的美好境界，推崇人的感性和情感，看重人的想象性和生活的多样化。</a:t>
            </a:r>
          </a:p>
        </p:txBody>
      </p:sp>
      <p:pic>
        <p:nvPicPr>
          <p:cNvPr id="22531" name="图片 5" descr="b198242c10f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00"/>
          <a:stretch>
            <a:fillRect/>
          </a:stretch>
        </p:blipFill>
        <p:spPr bwMode="auto">
          <a:xfrm>
            <a:off x="0" y="1860550"/>
            <a:ext cx="24638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5030</Words>
  <Application>WPS 演示</Application>
  <PresentationFormat>全屏显示(16:9)</PresentationFormat>
  <Paragraphs>165</Paragraphs>
  <Slides>50</Slides>
  <Notes>19</Notes>
  <HiddenSlides>0</HiddenSlides>
  <MMClips>3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Calibri</vt:lpstr>
      <vt:lpstr>宋体</vt:lpstr>
      <vt:lpstr>Arial</vt:lpstr>
      <vt:lpstr>Calibri Light</vt:lpstr>
      <vt:lpstr>★日文毛笔</vt:lpstr>
      <vt:lpstr>经典繁仿圆</vt:lpstr>
      <vt:lpstr>华文行楷</vt:lpstr>
      <vt:lpstr>华文新魏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我的电脑</cp:lastModifiedBy>
  <cp:revision>101</cp:revision>
  <dcterms:created xsi:type="dcterms:W3CDTF">2015-05-01T10:15:00Z</dcterms:created>
  <dcterms:modified xsi:type="dcterms:W3CDTF">2016-07-14T08:17:04Z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